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75" r:id="rId6"/>
    <p:sldMasterId id="2147484495" r:id="rId7"/>
    <p:sldMasterId id="2147484515" r:id="rId8"/>
  </p:sldMasterIdLst>
  <p:notesMasterIdLst>
    <p:notesMasterId r:id="rId28"/>
  </p:notesMasterIdLst>
  <p:handoutMasterIdLst>
    <p:handoutMasterId r:id="rId29"/>
  </p:handoutMasterIdLst>
  <p:sldIdLst>
    <p:sldId id="1486" r:id="rId9"/>
    <p:sldId id="1548" r:id="rId10"/>
    <p:sldId id="1549" r:id="rId11"/>
    <p:sldId id="1550" r:id="rId12"/>
    <p:sldId id="1551" r:id="rId13"/>
    <p:sldId id="1552" r:id="rId14"/>
    <p:sldId id="1553" r:id="rId15"/>
    <p:sldId id="1554" r:id="rId16"/>
    <p:sldId id="1555" r:id="rId17"/>
    <p:sldId id="1556" r:id="rId18"/>
    <p:sldId id="1557" r:id="rId19"/>
    <p:sldId id="1558" r:id="rId20"/>
    <p:sldId id="1559" r:id="rId21"/>
    <p:sldId id="1560" r:id="rId22"/>
    <p:sldId id="1561" r:id="rId23"/>
    <p:sldId id="1562" r:id="rId24"/>
    <p:sldId id="1563" r:id="rId25"/>
    <p:sldId id="1564" r:id="rId26"/>
    <p:sldId id="1547" r:id="rId27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uild 2017 Light Gray Template" id="{E1C8FB21-FF75-44A0-8090-B2FB240B014B}">
          <p14:sldIdLst>
            <p14:sldId id="1486"/>
            <p14:sldId id="1548"/>
            <p14:sldId id="1549"/>
            <p14:sldId id="1550"/>
            <p14:sldId id="1551"/>
            <p14:sldId id="1552"/>
            <p14:sldId id="1553"/>
            <p14:sldId id="1554"/>
            <p14:sldId id="1555"/>
            <p14:sldId id="1556"/>
            <p14:sldId id="1557"/>
            <p14:sldId id="1558"/>
            <p14:sldId id="1559"/>
            <p14:sldId id="1560"/>
            <p14:sldId id="1561"/>
            <p14:sldId id="1562"/>
            <p14:sldId id="1563"/>
            <p14:sldId id="1564"/>
          </p14:sldIdLst>
        </p14:section>
        <p14:section name="Build 2017 Dark Gray Template" id="{BB00CB64-77A4-4BA9-B0A0-EF2154DA3071}">
          <p14:sldIdLst>
            <p14:sldId id="154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  <p:cmAuthor id="4" name="Mitchell Derrey" initials="MD" lastIdx="8" clrIdx="4">
    <p:extLst>
      <p:ext uri="{19B8F6BF-5375-455C-9EA6-DF929625EA0E}">
        <p15:presenceInfo xmlns:p15="http://schemas.microsoft.com/office/powerpoint/2012/main" userId="S-1-5-21-383413107-1061881802-891584314-4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37373"/>
    <a:srgbClr val="323232"/>
    <a:srgbClr val="000000"/>
    <a:srgbClr val="E6E6E6"/>
    <a:srgbClr val="D2D2D2"/>
    <a:srgbClr val="505050"/>
    <a:srgbClr val="525252"/>
    <a:srgbClr val="0078D7"/>
    <a:srgbClr val="FF8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6544" autoAdjust="0"/>
    <p:restoredTop sz="92136" autoAdjust="0"/>
  </p:normalViewPr>
  <p:slideViewPr>
    <p:cSldViewPr>
      <p:cViewPr varScale="1">
        <p:scale>
          <a:sx n="63" d="100"/>
          <a:sy n="63" d="100"/>
        </p:scale>
        <p:origin x="138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6" d="100"/>
        <a:sy n="116" d="100"/>
      </p:scale>
      <p:origin x="0" y="0"/>
    </p:cViewPr>
  </p:sorterViewPr>
  <p:notesViewPr>
    <p:cSldViewPr showGuides="1">
      <p:cViewPr varScale="1">
        <p:scale>
          <a:sx n="81" d="100"/>
          <a:sy n="81" d="100"/>
        </p:scale>
        <p:origin x="3042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CBD6D7-79BA-4991-98A2-BC13746EF2A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98A32A-2E42-4E53-816F-F5116C1EBEB0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000" dirty="0"/>
            <a:t>Migrate</a:t>
          </a:r>
        </a:p>
      </dgm:t>
    </dgm:pt>
    <dgm:pt modelId="{FF93C68B-F145-4954-8274-FE1D3168100D}" type="parTrans" cxnId="{41A363ED-64E9-4CE0-84B5-78716154EEA4}">
      <dgm:prSet/>
      <dgm:spPr/>
      <dgm:t>
        <a:bodyPr/>
        <a:lstStyle/>
        <a:p>
          <a:endParaRPr lang="en-US" sz="800"/>
        </a:p>
      </dgm:t>
    </dgm:pt>
    <dgm:pt modelId="{7A36263F-6470-4730-804F-8000D6318737}" type="sibTrans" cxnId="{41A363ED-64E9-4CE0-84B5-78716154EEA4}">
      <dgm:prSet/>
      <dgm:spPr/>
      <dgm:t>
        <a:bodyPr/>
        <a:lstStyle/>
        <a:p>
          <a:endParaRPr lang="en-US" sz="800"/>
        </a:p>
      </dgm:t>
    </dgm:pt>
    <dgm:pt modelId="{2E457087-666B-4211-8854-58C8B8482B6C}" type="pres">
      <dgm:prSet presAssocID="{F4CBD6D7-79BA-4991-98A2-BC13746EF2A3}" presName="Name0" presStyleCnt="0">
        <dgm:presLayoutVars>
          <dgm:dir/>
          <dgm:resizeHandles val="exact"/>
        </dgm:presLayoutVars>
      </dgm:prSet>
      <dgm:spPr/>
    </dgm:pt>
    <dgm:pt modelId="{B7316F1A-4231-4A21-9C4B-07D5C16C21DB}" type="pres">
      <dgm:prSet presAssocID="{3798A32A-2E42-4E53-816F-F5116C1EBEB0}" presName="parTxOnly" presStyleLbl="node1" presStyleIdx="0" presStyleCnt="1">
        <dgm:presLayoutVars>
          <dgm:bulletEnabled val="1"/>
        </dgm:presLayoutVars>
      </dgm:prSet>
      <dgm:spPr/>
    </dgm:pt>
  </dgm:ptLst>
  <dgm:cxnLst>
    <dgm:cxn modelId="{CA762C4A-C408-44FA-8F8E-1825BF28962C}" type="presOf" srcId="{3798A32A-2E42-4E53-816F-F5116C1EBEB0}" destId="{B7316F1A-4231-4A21-9C4B-07D5C16C21DB}" srcOrd="0" destOrd="0" presId="urn:microsoft.com/office/officeart/2005/8/layout/hChevron3"/>
    <dgm:cxn modelId="{3E8AFFEB-4E67-47A0-B282-6C3A907952C4}" type="presOf" srcId="{F4CBD6D7-79BA-4991-98A2-BC13746EF2A3}" destId="{2E457087-666B-4211-8854-58C8B8482B6C}" srcOrd="0" destOrd="0" presId="urn:microsoft.com/office/officeart/2005/8/layout/hChevron3"/>
    <dgm:cxn modelId="{41A363ED-64E9-4CE0-84B5-78716154EEA4}" srcId="{F4CBD6D7-79BA-4991-98A2-BC13746EF2A3}" destId="{3798A32A-2E42-4E53-816F-F5116C1EBEB0}" srcOrd="0" destOrd="0" parTransId="{FF93C68B-F145-4954-8274-FE1D3168100D}" sibTransId="{7A36263F-6470-4730-804F-8000D6318737}"/>
    <dgm:cxn modelId="{73A30FD0-1EB5-42CC-BC54-552E6F826CB6}" type="presParOf" srcId="{2E457087-666B-4211-8854-58C8B8482B6C}" destId="{B7316F1A-4231-4A21-9C4B-07D5C16C21DB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CBD6D7-79BA-4991-98A2-BC13746EF2A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B3773C-C100-44D9-BF69-C66E50032BE3}">
      <dgm:prSet phldrT="[Text]"/>
      <dgm:spPr/>
      <dgm:t>
        <a:bodyPr/>
        <a:lstStyle/>
        <a:p>
          <a:r>
            <a:rPr lang="en-US" dirty="0"/>
            <a:t>Assess</a:t>
          </a:r>
        </a:p>
      </dgm:t>
    </dgm:pt>
    <dgm:pt modelId="{F846E8C4-AF9C-4494-863C-069D6AE6E462}" type="parTrans" cxnId="{5979FE87-5F13-4C52-92E2-2A5817381C1B}">
      <dgm:prSet/>
      <dgm:spPr/>
      <dgm:t>
        <a:bodyPr/>
        <a:lstStyle/>
        <a:p>
          <a:endParaRPr lang="en-US"/>
        </a:p>
      </dgm:t>
    </dgm:pt>
    <dgm:pt modelId="{10EB952A-41D2-41A1-81E8-5967DE41630C}" type="sibTrans" cxnId="{5979FE87-5F13-4C52-92E2-2A5817381C1B}">
      <dgm:prSet/>
      <dgm:spPr/>
      <dgm:t>
        <a:bodyPr/>
        <a:lstStyle/>
        <a:p>
          <a:endParaRPr lang="en-US"/>
        </a:p>
      </dgm:t>
    </dgm:pt>
    <dgm:pt modelId="{EC887013-143E-4EC2-94D6-245908491BD1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Migrate</a:t>
          </a:r>
        </a:p>
      </dgm:t>
    </dgm:pt>
    <dgm:pt modelId="{73657C25-8975-44D5-8D3B-746B176261DC}" type="parTrans" cxnId="{6AD8205A-7CD0-47B3-891E-9503BAAC9B15}">
      <dgm:prSet/>
      <dgm:spPr/>
      <dgm:t>
        <a:bodyPr/>
        <a:lstStyle/>
        <a:p>
          <a:endParaRPr lang="en-US"/>
        </a:p>
      </dgm:t>
    </dgm:pt>
    <dgm:pt modelId="{A7A67146-5ABC-4F28-A45A-917D6AC39FC9}" type="sibTrans" cxnId="{6AD8205A-7CD0-47B3-891E-9503BAAC9B15}">
      <dgm:prSet/>
      <dgm:spPr/>
      <dgm:t>
        <a:bodyPr/>
        <a:lstStyle/>
        <a:p>
          <a:endParaRPr lang="en-US"/>
        </a:p>
      </dgm:t>
    </dgm:pt>
    <dgm:pt modelId="{2E457087-666B-4211-8854-58C8B8482B6C}" type="pres">
      <dgm:prSet presAssocID="{F4CBD6D7-79BA-4991-98A2-BC13746EF2A3}" presName="Name0" presStyleCnt="0">
        <dgm:presLayoutVars>
          <dgm:dir/>
          <dgm:resizeHandles val="exact"/>
        </dgm:presLayoutVars>
      </dgm:prSet>
      <dgm:spPr/>
    </dgm:pt>
    <dgm:pt modelId="{44931A1E-D9F1-4738-AA72-C5BC8DBFC351}" type="pres">
      <dgm:prSet presAssocID="{53B3773C-C100-44D9-BF69-C66E50032BE3}" presName="parTxOnly" presStyleLbl="node1" presStyleIdx="0" presStyleCnt="2" custLinFactNeighborX="-53703" custLinFactNeighborY="-293">
        <dgm:presLayoutVars>
          <dgm:bulletEnabled val="1"/>
        </dgm:presLayoutVars>
      </dgm:prSet>
      <dgm:spPr/>
    </dgm:pt>
    <dgm:pt modelId="{81A86653-7FC9-4125-B5C8-6B9A6146C4F7}" type="pres">
      <dgm:prSet presAssocID="{10EB952A-41D2-41A1-81E8-5967DE41630C}" presName="parSpace" presStyleCnt="0"/>
      <dgm:spPr/>
    </dgm:pt>
    <dgm:pt modelId="{99CCFE88-526D-4A9C-A290-1BCDDA57120C}" type="pres">
      <dgm:prSet presAssocID="{EC887013-143E-4EC2-94D6-245908491BD1}" presName="parTxOnly" presStyleLbl="node1" presStyleIdx="1" presStyleCnt="2">
        <dgm:presLayoutVars>
          <dgm:bulletEnabled val="1"/>
        </dgm:presLayoutVars>
      </dgm:prSet>
      <dgm:spPr/>
    </dgm:pt>
  </dgm:ptLst>
  <dgm:cxnLst>
    <dgm:cxn modelId="{FE95D62E-EB64-4632-8A0D-EC49D01350C0}" type="presOf" srcId="{53B3773C-C100-44D9-BF69-C66E50032BE3}" destId="{44931A1E-D9F1-4738-AA72-C5BC8DBFC351}" srcOrd="0" destOrd="0" presId="urn:microsoft.com/office/officeart/2005/8/layout/hChevron3"/>
    <dgm:cxn modelId="{6AD8205A-7CD0-47B3-891E-9503BAAC9B15}" srcId="{F4CBD6D7-79BA-4991-98A2-BC13746EF2A3}" destId="{EC887013-143E-4EC2-94D6-245908491BD1}" srcOrd="1" destOrd="0" parTransId="{73657C25-8975-44D5-8D3B-746B176261DC}" sibTransId="{A7A67146-5ABC-4F28-A45A-917D6AC39FC9}"/>
    <dgm:cxn modelId="{9EE0917A-EE17-4491-9905-B381A566B7B3}" type="presOf" srcId="{EC887013-143E-4EC2-94D6-245908491BD1}" destId="{99CCFE88-526D-4A9C-A290-1BCDDA57120C}" srcOrd="0" destOrd="0" presId="urn:microsoft.com/office/officeart/2005/8/layout/hChevron3"/>
    <dgm:cxn modelId="{5979FE87-5F13-4C52-92E2-2A5817381C1B}" srcId="{F4CBD6D7-79BA-4991-98A2-BC13746EF2A3}" destId="{53B3773C-C100-44D9-BF69-C66E50032BE3}" srcOrd="0" destOrd="0" parTransId="{F846E8C4-AF9C-4494-863C-069D6AE6E462}" sibTransId="{10EB952A-41D2-41A1-81E8-5967DE41630C}"/>
    <dgm:cxn modelId="{3E8AFFEB-4E67-47A0-B282-6C3A907952C4}" type="presOf" srcId="{F4CBD6D7-79BA-4991-98A2-BC13746EF2A3}" destId="{2E457087-666B-4211-8854-58C8B8482B6C}" srcOrd="0" destOrd="0" presId="urn:microsoft.com/office/officeart/2005/8/layout/hChevron3"/>
    <dgm:cxn modelId="{C509C419-3A77-4E56-94C9-973F3BA0007C}" type="presParOf" srcId="{2E457087-666B-4211-8854-58C8B8482B6C}" destId="{44931A1E-D9F1-4738-AA72-C5BC8DBFC351}" srcOrd="0" destOrd="0" presId="urn:microsoft.com/office/officeart/2005/8/layout/hChevron3"/>
    <dgm:cxn modelId="{6FA88B4C-3E7F-4BA1-92CA-9E447B8FEFB0}" type="presParOf" srcId="{2E457087-666B-4211-8854-58C8B8482B6C}" destId="{81A86653-7FC9-4125-B5C8-6B9A6146C4F7}" srcOrd="1" destOrd="0" presId="urn:microsoft.com/office/officeart/2005/8/layout/hChevron3"/>
    <dgm:cxn modelId="{119B6F43-575A-4244-A96D-068EE93B6906}" type="presParOf" srcId="{2E457087-666B-4211-8854-58C8B8482B6C}" destId="{99CCFE88-526D-4A9C-A290-1BCDDA57120C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E79028-DEF2-4AB5-8D43-88F2F4A8D73A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563AB5-92C6-4D6C-8EBF-AEE2CBEA6AE3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600" dirty="0"/>
            <a:t>Seamless</a:t>
          </a:r>
        </a:p>
      </dgm:t>
    </dgm:pt>
    <dgm:pt modelId="{2D01F552-C4EE-4117-9C18-81C5AB12C263}" type="parTrans" cxnId="{D4B4B09B-AFD5-46AF-B32C-0434C3B8489F}">
      <dgm:prSet/>
      <dgm:spPr/>
      <dgm:t>
        <a:bodyPr/>
        <a:lstStyle/>
        <a:p>
          <a:endParaRPr lang="en-US" sz="2800"/>
        </a:p>
      </dgm:t>
    </dgm:pt>
    <dgm:pt modelId="{9A6B51E9-66A7-4F6F-B43B-7BD0F67327FA}" type="sibTrans" cxnId="{D4B4B09B-AFD5-46AF-B32C-0434C3B8489F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600" dirty="0"/>
            <a:t>Managed Azure Service</a:t>
          </a:r>
        </a:p>
      </dgm:t>
    </dgm:pt>
    <dgm:pt modelId="{AD58DC2C-B0D8-47A4-AAA0-5FA3A2144EE6}">
      <dgm:prSet phldrT="[Text]" phldr="1" custT="1"/>
      <dgm:spPr/>
      <dgm:t>
        <a:bodyPr/>
        <a:lstStyle/>
        <a:p>
          <a:endParaRPr lang="en-US" sz="4800"/>
        </a:p>
      </dgm:t>
    </dgm:pt>
    <dgm:pt modelId="{1EF9B963-7E4F-4EAE-8343-5AA19FFB540B}" type="parTrans" cxnId="{255E6454-E056-45AD-9706-DF7908CDFB7B}">
      <dgm:prSet/>
      <dgm:spPr/>
      <dgm:t>
        <a:bodyPr/>
        <a:lstStyle/>
        <a:p>
          <a:endParaRPr lang="en-US" sz="2800"/>
        </a:p>
      </dgm:t>
    </dgm:pt>
    <dgm:pt modelId="{C4DA22D7-4BBA-4979-890E-771A9A10A2A7}" type="sibTrans" cxnId="{255E6454-E056-45AD-9706-DF7908CDFB7B}">
      <dgm:prSet/>
      <dgm:spPr/>
      <dgm:t>
        <a:bodyPr/>
        <a:lstStyle/>
        <a:p>
          <a:endParaRPr lang="en-US" sz="2800"/>
        </a:p>
      </dgm:t>
    </dgm:pt>
    <dgm:pt modelId="{522B683E-A286-45DB-8EE8-C0A6C38629A2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600" dirty="0"/>
            <a:t>End-to-end</a:t>
          </a:r>
        </a:p>
      </dgm:t>
    </dgm:pt>
    <dgm:pt modelId="{73E24C9B-CCA2-4FE1-BB7C-F747D07C75E6}" type="parTrans" cxnId="{619070B0-84D9-46AD-BB84-D139C1530225}">
      <dgm:prSet/>
      <dgm:spPr/>
      <dgm:t>
        <a:bodyPr/>
        <a:lstStyle/>
        <a:p>
          <a:endParaRPr lang="en-US" sz="2800"/>
        </a:p>
      </dgm:t>
    </dgm:pt>
    <dgm:pt modelId="{558C8BE6-49AA-4B72-A080-8A23CB0A7078}" type="sibTrans" cxnId="{619070B0-84D9-46AD-BB84-D139C1530225}">
      <dgm:prSet custT="1"/>
      <dgm:spPr/>
      <dgm:t>
        <a:bodyPr/>
        <a:lstStyle/>
        <a:p>
          <a:r>
            <a:rPr lang="en-US" sz="1600" dirty="0"/>
            <a:t>Minimal Downtime</a:t>
          </a:r>
        </a:p>
      </dgm:t>
    </dgm:pt>
    <dgm:pt modelId="{18DC465F-0EEB-4AC5-B75C-F6AF5A435CFF}">
      <dgm:prSet phldrT="[Text]" phldr="1" custT="1"/>
      <dgm:spPr/>
      <dgm:t>
        <a:bodyPr/>
        <a:lstStyle/>
        <a:p>
          <a:endParaRPr lang="en-US" sz="4800"/>
        </a:p>
      </dgm:t>
    </dgm:pt>
    <dgm:pt modelId="{72E2FF9D-42E8-47C2-BC28-9DD6B74D624C}" type="parTrans" cxnId="{D49CC9D7-7164-4136-A8EE-4731758DF0BB}">
      <dgm:prSet/>
      <dgm:spPr/>
      <dgm:t>
        <a:bodyPr/>
        <a:lstStyle/>
        <a:p>
          <a:endParaRPr lang="en-US" sz="2800"/>
        </a:p>
      </dgm:t>
    </dgm:pt>
    <dgm:pt modelId="{87C3C299-B44A-49C7-8B59-D28E41DB91C6}" type="sibTrans" cxnId="{D49CC9D7-7164-4136-A8EE-4731758DF0BB}">
      <dgm:prSet/>
      <dgm:spPr/>
      <dgm:t>
        <a:bodyPr/>
        <a:lstStyle/>
        <a:p>
          <a:endParaRPr lang="en-US" sz="2800"/>
        </a:p>
      </dgm:t>
    </dgm:pt>
    <dgm:pt modelId="{49BC7476-C33D-4368-9177-87A99E6C6374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600" dirty="0"/>
            <a:t>Recommend Target Optimization</a:t>
          </a:r>
        </a:p>
      </dgm:t>
    </dgm:pt>
    <dgm:pt modelId="{230E52DC-7398-4776-93BB-F578149F1CCA}" type="parTrans" cxnId="{26359228-F8BF-486E-B01C-84134F00BB23}">
      <dgm:prSet/>
      <dgm:spPr/>
      <dgm:t>
        <a:bodyPr/>
        <a:lstStyle/>
        <a:p>
          <a:endParaRPr lang="en-US" sz="2800"/>
        </a:p>
      </dgm:t>
    </dgm:pt>
    <dgm:pt modelId="{24C03C83-5F25-498E-8EAD-90721524BFFC}" type="sibTrans" cxnId="{26359228-F8BF-486E-B01C-84134F00BB23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600" dirty="0"/>
            <a:t>Multiple Sources &amp; Targets</a:t>
          </a:r>
        </a:p>
      </dgm:t>
    </dgm:pt>
    <dgm:pt modelId="{2C613D6E-DE9B-4AD5-B2FD-8B9534D8286E}">
      <dgm:prSet phldrT="[Text]" phldr="1" custT="1"/>
      <dgm:spPr/>
      <dgm:t>
        <a:bodyPr/>
        <a:lstStyle/>
        <a:p>
          <a:endParaRPr lang="en-US" sz="4800"/>
        </a:p>
      </dgm:t>
    </dgm:pt>
    <dgm:pt modelId="{24340D16-5CC2-4455-8471-B1BCDBB24033}" type="parTrans" cxnId="{A9BC6CC7-DD63-4CB6-8443-648AF7019FBC}">
      <dgm:prSet/>
      <dgm:spPr/>
      <dgm:t>
        <a:bodyPr/>
        <a:lstStyle/>
        <a:p>
          <a:endParaRPr lang="en-US" sz="2800"/>
        </a:p>
      </dgm:t>
    </dgm:pt>
    <dgm:pt modelId="{781047E2-5AC6-4D67-8584-9CF837596F3B}" type="sibTrans" cxnId="{A9BC6CC7-DD63-4CB6-8443-648AF7019FBC}">
      <dgm:prSet/>
      <dgm:spPr/>
      <dgm:t>
        <a:bodyPr/>
        <a:lstStyle/>
        <a:p>
          <a:endParaRPr lang="en-US" sz="2800"/>
        </a:p>
      </dgm:t>
    </dgm:pt>
    <dgm:pt modelId="{4EAE1B04-87AC-4C2E-8984-2D6C3C1B8D3F}" type="pres">
      <dgm:prSet presAssocID="{60E79028-DEF2-4AB5-8D43-88F2F4A8D73A}" presName="Name0" presStyleCnt="0">
        <dgm:presLayoutVars>
          <dgm:chMax/>
          <dgm:chPref/>
          <dgm:dir/>
          <dgm:animLvl val="lvl"/>
        </dgm:presLayoutVars>
      </dgm:prSet>
      <dgm:spPr/>
    </dgm:pt>
    <dgm:pt modelId="{8045825D-498B-4731-90EF-9375196D8B4F}" type="pres">
      <dgm:prSet presAssocID="{E7563AB5-92C6-4D6C-8EBF-AEE2CBEA6AE3}" presName="composite" presStyleCnt="0"/>
      <dgm:spPr/>
    </dgm:pt>
    <dgm:pt modelId="{CF7A1B5E-CFD2-451B-AE97-FA4E215C6266}" type="pres">
      <dgm:prSet presAssocID="{E7563AB5-92C6-4D6C-8EBF-AEE2CBEA6AE3}" presName="Parent1" presStyleLbl="node1" presStyleIdx="0" presStyleCnt="6" custLinFactNeighborX="1369" custLinFactNeighborY="-23">
        <dgm:presLayoutVars>
          <dgm:chMax val="1"/>
          <dgm:chPref val="1"/>
          <dgm:bulletEnabled val="1"/>
        </dgm:presLayoutVars>
      </dgm:prSet>
      <dgm:spPr/>
    </dgm:pt>
    <dgm:pt modelId="{E6C21F57-28BE-4173-8BF5-D33F7ABC99E9}" type="pres">
      <dgm:prSet presAssocID="{E7563AB5-92C6-4D6C-8EBF-AEE2CBEA6AE3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352304C-6C97-41B6-8F4C-D7D7CE57F5B1}" type="pres">
      <dgm:prSet presAssocID="{E7563AB5-92C6-4D6C-8EBF-AEE2CBEA6AE3}" presName="BalanceSpacing" presStyleCnt="0"/>
      <dgm:spPr/>
    </dgm:pt>
    <dgm:pt modelId="{EB2B8CEB-5BB2-4E68-B4B8-9FB96C78311C}" type="pres">
      <dgm:prSet presAssocID="{E7563AB5-92C6-4D6C-8EBF-AEE2CBEA6AE3}" presName="BalanceSpacing1" presStyleCnt="0"/>
      <dgm:spPr/>
    </dgm:pt>
    <dgm:pt modelId="{EDE53EF9-16AD-4724-B95D-CCD4BEB1E4C1}" type="pres">
      <dgm:prSet presAssocID="{9A6B51E9-66A7-4F6F-B43B-7BD0F67327FA}" presName="Accent1Text" presStyleLbl="node1" presStyleIdx="1" presStyleCnt="6" custLinFactNeighborX="1532" custLinFactNeighborY="-23"/>
      <dgm:spPr/>
    </dgm:pt>
    <dgm:pt modelId="{44552820-C623-4B8B-BB9F-0499F5031CE5}" type="pres">
      <dgm:prSet presAssocID="{9A6B51E9-66A7-4F6F-B43B-7BD0F67327FA}" presName="spaceBetweenRectangles" presStyleCnt="0"/>
      <dgm:spPr/>
    </dgm:pt>
    <dgm:pt modelId="{D0FAE364-BE0E-4996-AC1D-12200ABD09D3}" type="pres">
      <dgm:prSet presAssocID="{522B683E-A286-45DB-8EE8-C0A6C38629A2}" presName="composite" presStyleCnt="0"/>
      <dgm:spPr/>
    </dgm:pt>
    <dgm:pt modelId="{09A96511-BD8C-41E9-B6AE-F90A40DAFD73}" type="pres">
      <dgm:prSet presAssocID="{522B683E-A286-45DB-8EE8-C0A6C38629A2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09CB042D-B1E7-426B-AB6D-B3DC797B29D6}" type="pres">
      <dgm:prSet presAssocID="{522B683E-A286-45DB-8EE8-C0A6C38629A2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3AFC0F6-A983-4264-B51C-CE2667A4136D}" type="pres">
      <dgm:prSet presAssocID="{522B683E-A286-45DB-8EE8-C0A6C38629A2}" presName="BalanceSpacing" presStyleCnt="0"/>
      <dgm:spPr/>
    </dgm:pt>
    <dgm:pt modelId="{CF6E6123-30DF-4925-8AF9-741D82D2FAE2}" type="pres">
      <dgm:prSet presAssocID="{522B683E-A286-45DB-8EE8-C0A6C38629A2}" presName="BalanceSpacing1" presStyleCnt="0"/>
      <dgm:spPr/>
    </dgm:pt>
    <dgm:pt modelId="{C09B9257-557B-4056-8F11-6C0520FD3D52}" type="pres">
      <dgm:prSet presAssocID="{558C8BE6-49AA-4B72-A080-8A23CB0A7078}" presName="Accent1Text" presStyleLbl="node1" presStyleIdx="3" presStyleCnt="6"/>
      <dgm:spPr/>
    </dgm:pt>
    <dgm:pt modelId="{379E8820-978C-474A-A3DC-A984E54C63A0}" type="pres">
      <dgm:prSet presAssocID="{558C8BE6-49AA-4B72-A080-8A23CB0A7078}" presName="spaceBetweenRectangles" presStyleCnt="0"/>
      <dgm:spPr/>
    </dgm:pt>
    <dgm:pt modelId="{344116D8-C96F-4491-8B97-8B3EC9A8023B}" type="pres">
      <dgm:prSet presAssocID="{49BC7476-C33D-4368-9177-87A99E6C6374}" presName="composite" presStyleCnt="0"/>
      <dgm:spPr/>
    </dgm:pt>
    <dgm:pt modelId="{083D00F2-65FC-4D44-933E-DA01C3DB552D}" type="pres">
      <dgm:prSet presAssocID="{49BC7476-C33D-4368-9177-87A99E6C6374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911E69C5-8816-4125-AB5A-F88595F95EBA}" type="pres">
      <dgm:prSet presAssocID="{49BC7476-C33D-4368-9177-87A99E6C6374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1DB4299C-5969-489D-870F-E3F89AA40F5C}" type="pres">
      <dgm:prSet presAssocID="{49BC7476-C33D-4368-9177-87A99E6C6374}" presName="BalanceSpacing" presStyleCnt="0"/>
      <dgm:spPr/>
    </dgm:pt>
    <dgm:pt modelId="{A72C8EE7-98BC-4751-B42D-18433A582B3F}" type="pres">
      <dgm:prSet presAssocID="{49BC7476-C33D-4368-9177-87A99E6C6374}" presName="BalanceSpacing1" presStyleCnt="0"/>
      <dgm:spPr/>
    </dgm:pt>
    <dgm:pt modelId="{05BC3E48-7E7E-47FB-A88C-D71219FB926D}" type="pres">
      <dgm:prSet presAssocID="{24C03C83-5F25-498E-8EAD-90721524BFFC}" presName="Accent1Text" presStyleLbl="node1" presStyleIdx="5" presStyleCnt="6"/>
      <dgm:spPr/>
    </dgm:pt>
  </dgm:ptLst>
  <dgm:cxnLst>
    <dgm:cxn modelId="{3262870A-5F66-4462-A7D7-A08754B59175}" type="presOf" srcId="{E7563AB5-92C6-4D6C-8EBF-AEE2CBEA6AE3}" destId="{CF7A1B5E-CFD2-451B-AE97-FA4E215C6266}" srcOrd="0" destOrd="0" presId="urn:microsoft.com/office/officeart/2008/layout/AlternatingHexagons"/>
    <dgm:cxn modelId="{EC4A9811-CED2-477B-A2C1-B7293B1EA540}" type="presOf" srcId="{18DC465F-0EEB-4AC5-B75C-F6AF5A435CFF}" destId="{09CB042D-B1E7-426B-AB6D-B3DC797B29D6}" srcOrd="0" destOrd="0" presId="urn:microsoft.com/office/officeart/2008/layout/AlternatingHexagons"/>
    <dgm:cxn modelId="{5544D715-1992-40A4-A633-06EBAD794D47}" type="presOf" srcId="{558C8BE6-49AA-4B72-A080-8A23CB0A7078}" destId="{C09B9257-557B-4056-8F11-6C0520FD3D52}" srcOrd="0" destOrd="0" presId="urn:microsoft.com/office/officeart/2008/layout/AlternatingHexagons"/>
    <dgm:cxn modelId="{0E351716-B06C-4BBD-AD5F-84857C07BC99}" type="presOf" srcId="{60E79028-DEF2-4AB5-8D43-88F2F4A8D73A}" destId="{4EAE1B04-87AC-4C2E-8984-2D6C3C1B8D3F}" srcOrd="0" destOrd="0" presId="urn:microsoft.com/office/officeart/2008/layout/AlternatingHexagons"/>
    <dgm:cxn modelId="{26359228-F8BF-486E-B01C-84134F00BB23}" srcId="{60E79028-DEF2-4AB5-8D43-88F2F4A8D73A}" destId="{49BC7476-C33D-4368-9177-87A99E6C6374}" srcOrd="2" destOrd="0" parTransId="{230E52DC-7398-4776-93BB-F578149F1CCA}" sibTransId="{24C03C83-5F25-498E-8EAD-90721524BFFC}"/>
    <dgm:cxn modelId="{7AEC4C3C-6E9C-4BFE-B548-2FE09FE9E076}" type="presOf" srcId="{AD58DC2C-B0D8-47A4-AAA0-5FA3A2144EE6}" destId="{E6C21F57-28BE-4173-8BF5-D33F7ABC99E9}" srcOrd="0" destOrd="0" presId="urn:microsoft.com/office/officeart/2008/layout/AlternatingHexagons"/>
    <dgm:cxn modelId="{0640706E-D1F4-430D-B0DB-B84BBF21E3A6}" type="presOf" srcId="{2C613D6E-DE9B-4AD5-B2FD-8B9534D8286E}" destId="{911E69C5-8816-4125-AB5A-F88595F95EBA}" srcOrd="0" destOrd="0" presId="urn:microsoft.com/office/officeart/2008/layout/AlternatingHexagons"/>
    <dgm:cxn modelId="{6642F252-3B36-4BC0-8D3C-70F7B030B424}" type="presOf" srcId="{9A6B51E9-66A7-4F6F-B43B-7BD0F67327FA}" destId="{EDE53EF9-16AD-4724-B95D-CCD4BEB1E4C1}" srcOrd="0" destOrd="0" presId="urn:microsoft.com/office/officeart/2008/layout/AlternatingHexagons"/>
    <dgm:cxn modelId="{255E6454-E056-45AD-9706-DF7908CDFB7B}" srcId="{E7563AB5-92C6-4D6C-8EBF-AEE2CBEA6AE3}" destId="{AD58DC2C-B0D8-47A4-AAA0-5FA3A2144EE6}" srcOrd="0" destOrd="0" parTransId="{1EF9B963-7E4F-4EAE-8343-5AA19FFB540B}" sibTransId="{C4DA22D7-4BBA-4979-890E-771A9A10A2A7}"/>
    <dgm:cxn modelId="{A72E4955-AD00-4337-B8BB-818D61743358}" type="presOf" srcId="{49BC7476-C33D-4368-9177-87A99E6C6374}" destId="{083D00F2-65FC-4D44-933E-DA01C3DB552D}" srcOrd="0" destOrd="0" presId="urn:microsoft.com/office/officeart/2008/layout/AlternatingHexagons"/>
    <dgm:cxn modelId="{B7427E7C-0D10-48D0-A0CA-BA27C2EA0F3D}" type="presOf" srcId="{24C03C83-5F25-498E-8EAD-90721524BFFC}" destId="{05BC3E48-7E7E-47FB-A88C-D71219FB926D}" srcOrd="0" destOrd="0" presId="urn:microsoft.com/office/officeart/2008/layout/AlternatingHexagons"/>
    <dgm:cxn modelId="{D4B4B09B-AFD5-46AF-B32C-0434C3B8489F}" srcId="{60E79028-DEF2-4AB5-8D43-88F2F4A8D73A}" destId="{E7563AB5-92C6-4D6C-8EBF-AEE2CBEA6AE3}" srcOrd="0" destOrd="0" parTransId="{2D01F552-C4EE-4117-9C18-81C5AB12C263}" sibTransId="{9A6B51E9-66A7-4F6F-B43B-7BD0F67327FA}"/>
    <dgm:cxn modelId="{7D625FB0-05B7-485C-AD64-273EAB778FBA}" type="presOf" srcId="{522B683E-A286-45DB-8EE8-C0A6C38629A2}" destId="{09A96511-BD8C-41E9-B6AE-F90A40DAFD73}" srcOrd="0" destOrd="0" presId="urn:microsoft.com/office/officeart/2008/layout/AlternatingHexagons"/>
    <dgm:cxn modelId="{619070B0-84D9-46AD-BB84-D139C1530225}" srcId="{60E79028-DEF2-4AB5-8D43-88F2F4A8D73A}" destId="{522B683E-A286-45DB-8EE8-C0A6C38629A2}" srcOrd="1" destOrd="0" parTransId="{73E24C9B-CCA2-4FE1-BB7C-F747D07C75E6}" sibTransId="{558C8BE6-49AA-4B72-A080-8A23CB0A7078}"/>
    <dgm:cxn modelId="{A9BC6CC7-DD63-4CB6-8443-648AF7019FBC}" srcId="{49BC7476-C33D-4368-9177-87A99E6C6374}" destId="{2C613D6E-DE9B-4AD5-B2FD-8B9534D8286E}" srcOrd="0" destOrd="0" parTransId="{24340D16-5CC2-4455-8471-B1BCDBB24033}" sibTransId="{781047E2-5AC6-4D67-8584-9CF837596F3B}"/>
    <dgm:cxn modelId="{D49CC9D7-7164-4136-A8EE-4731758DF0BB}" srcId="{522B683E-A286-45DB-8EE8-C0A6C38629A2}" destId="{18DC465F-0EEB-4AC5-B75C-F6AF5A435CFF}" srcOrd="0" destOrd="0" parTransId="{72E2FF9D-42E8-47C2-BC28-9DD6B74D624C}" sibTransId="{87C3C299-B44A-49C7-8B59-D28E41DB91C6}"/>
    <dgm:cxn modelId="{6C2C6426-8594-44EC-80C8-4B7F727CA935}" type="presParOf" srcId="{4EAE1B04-87AC-4C2E-8984-2D6C3C1B8D3F}" destId="{8045825D-498B-4731-90EF-9375196D8B4F}" srcOrd="0" destOrd="0" presId="urn:microsoft.com/office/officeart/2008/layout/AlternatingHexagons"/>
    <dgm:cxn modelId="{7B24578A-8D00-49A9-8F3F-04EA4DD92A98}" type="presParOf" srcId="{8045825D-498B-4731-90EF-9375196D8B4F}" destId="{CF7A1B5E-CFD2-451B-AE97-FA4E215C6266}" srcOrd="0" destOrd="0" presId="urn:microsoft.com/office/officeart/2008/layout/AlternatingHexagons"/>
    <dgm:cxn modelId="{3BD80260-D55E-416B-BE82-70E13583BDBD}" type="presParOf" srcId="{8045825D-498B-4731-90EF-9375196D8B4F}" destId="{E6C21F57-28BE-4173-8BF5-D33F7ABC99E9}" srcOrd="1" destOrd="0" presId="urn:microsoft.com/office/officeart/2008/layout/AlternatingHexagons"/>
    <dgm:cxn modelId="{483F0F5F-B57A-453F-BED7-2717420B1E00}" type="presParOf" srcId="{8045825D-498B-4731-90EF-9375196D8B4F}" destId="{9352304C-6C97-41B6-8F4C-D7D7CE57F5B1}" srcOrd="2" destOrd="0" presId="urn:microsoft.com/office/officeart/2008/layout/AlternatingHexagons"/>
    <dgm:cxn modelId="{EAA09A07-673A-4456-AA99-33752195AEBF}" type="presParOf" srcId="{8045825D-498B-4731-90EF-9375196D8B4F}" destId="{EB2B8CEB-5BB2-4E68-B4B8-9FB96C78311C}" srcOrd="3" destOrd="0" presId="urn:microsoft.com/office/officeart/2008/layout/AlternatingHexagons"/>
    <dgm:cxn modelId="{3CEDDA57-3B92-4620-B5BD-CCFB9B1258D9}" type="presParOf" srcId="{8045825D-498B-4731-90EF-9375196D8B4F}" destId="{EDE53EF9-16AD-4724-B95D-CCD4BEB1E4C1}" srcOrd="4" destOrd="0" presId="urn:microsoft.com/office/officeart/2008/layout/AlternatingHexagons"/>
    <dgm:cxn modelId="{D1CA04E0-44B1-444F-A03D-B3E41A723B6D}" type="presParOf" srcId="{4EAE1B04-87AC-4C2E-8984-2D6C3C1B8D3F}" destId="{44552820-C623-4B8B-BB9F-0499F5031CE5}" srcOrd="1" destOrd="0" presId="urn:microsoft.com/office/officeart/2008/layout/AlternatingHexagons"/>
    <dgm:cxn modelId="{4C674E48-36C9-4BC7-AACA-67A5141FEEFB}" type="presParOf" srcId="{4EAE1B04-87AC-4C2E-8984-2D6C3C1B8D3F}" destId="{D0FAE364-BE0E-4996-AC1D-12200ABD09D3}" srcOrd="2" destOrd="0" presId="urn:microsoft.com/office/officeart/2008/layout/AlternatingHexagons"/>
    <dgm:cxn modelId="{B49F7FE1-EEB6-46E2-818C-0272690CE576}" type="presParOf" srcId="{D0FAE364-BE0E-4996-AC1D-12200ABD09D3}" destId="{09A96511-BD8C-41E9-B6AE-F90A40DAFD73}" srcOrd="0" destOrd="0" presId="urn:microsoft.com/office/officeart/2008/layout/AlternatingHexagons"/>
    <dgm:cxn modelId="{196F1300-1E5B-4BB2-A95B-0F2A46B2DA38}" type="presParOf" srcId="{D0FAE364-BE0E-4996-AC1D-12200ABD09D3}" destId="{09CB042D-B1E7-426B-AB6D-B3DC797B29D6}" srcOrd="1" destOrd="0" presId="urn:microsoft.com/office/officeart/2008/layout/AlternatingHexagons"/>
    <dgm:cxn modelId="{A50C3DB9-F916-4E24-8136-8BFA20A21F83}" type="presParOf" srcId="{D0FAE364-BE0E-4996-AC1D-12200ABD09D3}" destId="{23AFC0F6-A983-4264-B51C-CE2667A4136D}" srcOrd="2" destOrd="0" presId="urn:microsoft.com/office/officeart/2008/layout/AlternatingHexagons"/>
    <dgm:cxn modelId="{6243A0E0-E0FC-4175-BB6D-A4CF5B4097F1}" type="presParOf" srcId="{D0FAE364-BE0E-4996-AC1D-12200ABD09D3}" destId="{CF6E6123-30DF-4925-8AF9-741D82D2FAE2}" srcOrd="3" destOrd="0" presId="urn:microsoft.com/office/officeart/2008/layout/AlternatingHexagons"/>
    <dgm:cxn modelId="{DA31D15B-19E7-41CD-9006-AF824F32FF7E}" type="presParOf" srcId="{D0FAE364-BE0E-4996-AC1D-12200ABD09D3}" destId="{C09B9257-557B-4056-8F11-6C0520FD3D52}" srcOrd="4" destOrd="0" presId="urn:microsoft.com/office/officeart/2008/layout/AlternatingHexagons"/>
    <dgm:cxn modelId="{CD709755-3DC1-4249-B95D-416C8D1E7B54}" type="presParOf" srcId="{4EAE1B04-87AC-4C2E-8984-2D6C3C1B8D3F}" destId="{379E8820-978C-474A-A3DC-A984E54C63A0}" srcOrd="3" destOrd="0" presId="urn:microsoft.com/office/officeart/2008/layout/AlternatingHexagons"/>
    <dgm:cxn modelId="{E3B61FF9-4B5C-47E5-9409-3634997A14E4}" type="presParOf" srcId="{4EAE1B04-87AC-4C2E-8984-2D6C3C1B8D3F}" destId="{344116D8-C96F-4491-8B97-8B3EC9A8023B}" srcOrd="4" destOrd="0" presId="urn:microsoft.com/office/officeart/2008/layout/AlternatingHexagons"/>
    <dgm:cxn modelId="{0CA70155-B87E-43C2-9793-48A0ED754A1B}" type="presParOf" srcId="{344116D8-C96F-4491-8B97-8B3EC9A8023B}" destId="{083D00F2-65FC-4D44-933E-DA01C3DB552D}" srcOrd="0" destOrd="0" presId="urn:microsoft.com/office/officeart/2008/layout/AlternatingHexagons"/>
    <dgm:cxn modelId="{F21DE4BC-599D-4E90-A166-6FB4DCAC3DA3}" type="presParOf" srcId="{344116D8-C96F-4491-8B97-8B3EC9A8023B}" destId="{911E69C5-8816-4125-AB5A-F88595F95EBA}" srcOrd="1" destOrd="0" presId="urn:microsoft.com/office/officeart/2008/layout/AlternatingHexagons"/>
    <dgm:cxn modelId="{C36C73D3-45CF-4094-AA04-D1AC0597BD26}" type="presParOf" srcId="{344116D8-C96F-4491-8B97-8B3EC9A8023B}" destId="{1DB4299C-5969-489D-870F-E3F89AA40F5C}" srcOrd="2" destOrd="0" presId="urn:microsoft.com/office/officeart/2008/layout/AlternatingHexagons"/>
    <dgm:cxn modelId="{A001003A-C7D8-4C25-AE9E-A5A9AB95FA44}" type="presParOf" srcId="{344116D8-C96F-4491-8B97-8B3EC9A8023B}" destId="{A72C8EE7-98BC-4751-B42D-18433A582B3F}" srcOrd="3" destOrd="0" presId="urn:microsoft.com/office/officeart/2008/layout/AlternatingHexagons"/>
    <dgm:cxn modelId="{8E6B4F08-3147-4BA7-89A4-28C5F0D9EBC0}" type="presParOf" srcId="{344116D8-C96F-4491-8B97-8B3EC9A8023B}" destId="{05BC3E48-7E7E-47FB-A88C-D71219FB926D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16F1A-4231-4A21-9C4B-07D5C16C21DB}">
      <dsp:nvSpPr>
        <dsp:cNvPr id="0" name=""/>
        <dsp:cNvSpPr/>
      </dsp:nvSpPr>
      <dsp:spPr>
        <a:xfrm>
          <a:off x="4615" y="0"/>
          <a:ext cx="9443177" cy="442298"/>
        </a:xfrm>
        <a:prstGeom prst="homePlate">
          <a:avLst/>
        </a:prstGeom>
        <a:solidFill>
          <a:srgbClr val="00B05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Migrate</a:t>
          </a:r>
        </a:p>
      </dsp:txBody>
      <dsp:txXfrm>
        <a:off x="4615" y="0"/>
        <a:ext cx="9332603" cy="4422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931A1E-D9F1-4738-AA72-C5BC8DBFC351}">
      <dsp:nvSpPr>
        <dsp:cNvPr id="0" name=""/>
        <dsp:cNvSpPr/>
      </dsp:nvSpPr>
      <dsp:spPr>
        <a:xfrm>
          <a:off x="0" y="0"/>
          <a:ext cx="5242388" cy="44223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56007" rIns="28004" bIns="5600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Assess</a:t>
          </a:r>
        </a:p>
      </dsp:txBody>
      <dsp:txXfrm>
        <a:off x="0" y="0"/>
        <a:ext cx="5131829" cy="442235"/>
      </dsp:txXfrm>
    </dsp:sp>
    <dsp:sp modelId="{99CCFE88-526D-4A9C-A290-1BCDDA57120C}">
      <dsp:nvSpPr>
        <dsp:cNvPr id="0" name=""/>
        <dsp:cNvSpPr/>
      </dsp:nvSpPr>
      <dsp:spPr>
        <a:xfrm>
          <a:off x="4201294" y="0"/>
          <a:ext cx="5242388" cy="442235"/>
        </a:xfrm>
        <a:prstGeom prst="chevron">
          <a:avLst/>
        </a:prstGeom>
        <a:solidFill>
          <a:srgbClr val="00B05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56007" rIns="28004" bIns="5600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Migrate</a:t>
          </a:r>
        </a:p>
      </dsp:txBody>
      <dsp:txXfrm>
        <a:off x="4422412" y="0"/>
        <a:ext cx="4800153" cy="4422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7A1B5E-CFD2-451B-AE97-FA4E215C6266}">
      <dsp:nvSpPr>
        <dsp:cNvPr id="0" name=""/>
        <dsp:cNvSpPr/>
      </dsp:nvSpPr>
      <dsp:spPr>
        <a:xfrm rot="5400000">
          <a:off x="2945952" y="109836"/>
          <a:ext cx="1675949" cy="1458075"/>
        </a:xfrm>
        <a:prstGeom prst="hexagon">
          <a:avLst>
            <a:gd name="adj" fmla="val 25000"/>
            <a:gd name="vf" fmla="val 115470"/>
          </a:avLst>
        </a:prstGeom>
        <a:solidFill>
          <a:schemeClr val="accent2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Seamless</a:t>
          </a:r>
        </a:p>
      </dsp:txBody>
      <dsp:txXfrm rot="-5400000">
        <a:off x="3282106" y="262068"/>
        <a:ext cx="1003641" cy="1153611"/>
      </dsp:txXfrm>
    </dsp:sp>
    <dsp:sp modelId="{E6C21F57-28BE-4173-8BF5-D33F7ABC99E9}">
      <dsp:nvSpPr>
        <dsp:cNvPr id="0" name=""/>
        <dsp:cNvSpPr/>
      </dsp:nvSpPr>
      <dsp:spPr>
        <a:xfrm>
          <a:off x="4537249" y="336474"/>
          <a:ext cx="1870359" cy="1005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kern="1200"/>
        </a:p>
      </dsp:txBody>
      <dsp:txXfrm>
        <a:off x="4537249" y="336474"/>
        <a:ext cx="1870359" cy="1005569"/>
      </dsp:txXfrm>
    </dsp:sp>
    <dsp:sp modelId="{EDE53EF9-16AD-4724-B95D-CCD4BEB1E4C1}">
      <dsp:nvSpPr>
        <dsp:cNvPr id="0" name=""/>
        <dsp:cNvSpPr/>
      </dsp:nvSpPr>
      <dsp:spPr>
        <a:xfrm rot="5400000">
          <a:off x="1373607" y="109836"/>
          <a:ext cx="1675949" cy="1458075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Managed Azure Service</a:t>
          </a:r>
        </a:p>
      </dsp:txBody>
      <dsp:txXfrm rot="-5400000">
        <a:off x="1709761" y="262068"/>
        <a:ext cx="1003641" cy="1153611"/>
      </dsp:txXfrm>
    </dsp:sp>
    <dsp:sp modelId="{09A96511-BD8C-41E9-B6AE-F90A40DAFD73}">
      <dsp:nvSpPr>
        <dsp:cNvPr id="0" name=""/>
        <dsp:cNvSpPr/>
      </dsp:nvSpPr>
      <dsp:spPr>
        <a:xfrm rot="5400000">
          <a:off x="2135613" y="1532767"/>
          <a:ext cx="1675949" cy="145807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End-to-end</a:t>
          </a:r>
        </a:p>
      </dsp:txBody>
      <dsp:txXfrm rot="-5400000">
        <a:off x="2471767" y="1684999"/>
        <a:ext cx="1003641" cy="1153611"/>
      </dsp:txXfrm>
    </dsp:sp>
    <dsp:sp modelId="{09CB042D-B1E7-426B-AB6D-B3DC797B29D6}">
      <dsp:nvSpPr>
        <dsp:cNvPr id="0" name=""/>
        <dsp:cNvSpPr/>
      </dsp:nvSpPr>
      <dsp:spPr>
        <a:xfrm>
          <a:off x="374191" y="1759020"/>
          <a:ext cx="1810025" cy="1005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kern="1200"/>
        </a:p>
      </dsp:txBody>
      <dsp:txXfrm>
        <a:off x="374191" y="1759020"/>
        <a:ext cx="1810025" cy="1005569"/>
      </dsp:txXfrm>
    </dsp:sp>
    <dsp:sp modelId="{C09B9257-557B-4056-8F11-6C0520FD3D52}">
      <dsp:nvSpPr>
        <dsp:cNvPr id="0" name=""/>
        <dsp:cNvSpPr/>
      </dsp:nvSpPr>
      <dsp:spPr>
        <a:xfrm rot="5400000">
          <a:off x="3710335" y="1532767"/>
          <a:ext cx="1675949" cy="145807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Minimal Downtime</a:t>
          </a:r>
        </a:p>
      </dsp:txBody>
      <dsp:txXfrm rot="-5400000">
        <a:off x="4046489" y="1684999"/>
        <a:ext cx="1003641" cy="1153611"/>
      </dsp:txXfrm>
    </dsp:sp>
    <dsp:sp modelId="{083D00F2-65FC-4D44-933E-DA01C3DB552D}">
      <dsp:nvSpPr>
        <dsp:cNvPr id="0" name=""/>
        <dsp:cNvSpPr/>
      </dsp:nvSpPr>
      <dsp:spPr>
        <a:xfrm rot="5400000">
          <a:off x="2925991" y="2955313"/>
          <a:ext cx="1675949" cy="1458075"/>
        </a:xfrm>
        <a:prstGeom prst="hexagon">
          <a:avLst>
            <a:gd name="adj" fmla="val 25000"/>
            <a:gd name="vf" fmla="val 115470"/>
          </a:avLst>
        </a:prstGeom>
        <a:solidFill>
          <a:srgbClr val="92D05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Recommend Target Optimization</a:t>
          </a:r>
        </a:p>
      </dsp:txBody>
      <dsp:txXfrm rot="-5400000">
        <a:off x="3262145" y="3107545"/>
        <a:ext cx="1003641" cy="1153611"/>
      </dsp:txXfrm>
    </dsp:sp>
    <dsp:sp modelId="{911E69C5-8816-4125-AB5A-F88595F95EBA}">
      <dsp:nvSpPr>
        <dsp:cNvPr id="0" name=""/>
        <dsp:cNvSpPr/>
      </dsp:nvSpPr>
      <dsp:spPr>
        <a:xfrm>
          <a:off x="4537249" y="3181566"/>
          <a:ext cx="1870359" cy="1005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kern="1200"/>
        </a:p>
      </dsp:txBody>
      <dsp:txXfrm>
        <a:off x="4537249" y="3181566"/>
        <a:ext cx="1870359" cy="1005569"/>
      </dsp:txXfrm>
    </dsp:sp>
    <dsp:sp modelId="{05BC3E48-7E7E-47FB-A88C-D71219FB926D}">
      <dsp:nvSpPr>
        <dsp:cNvPr id="0" name=""/>
        <dsp:cNvSpPr/>
      </dsp:nvSpPr>
      <dsp:spPr>
        <a:xfrm rot="5400000">
          <a:off x="1351269" y="2955313"/>
          <a:ext cx="1675949" cy="145807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5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Multiple Sources &amp; Targets</a:t>
          </a:r>
        </a:p>
      </dsp:txBody>
      <dsp:txXfrm rot="-5400000">
        <a:off x="1687423" y="3107545"/>
        <a:ext cx="1003641" cy="1153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Segoe UI" pitchFamily="34" charset="0"/>
              </a:rPr>
              <a:t>Microsoft Build 2017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0CB2F-F0BF-435A-A27A-2EC15087F634}" type="datetime8">
              <a:rPr lang="en-US" smtClean="0">
                <a:latin typeface="Segoe UI" pitchFamily="34" charset="0"/>
              </a:rPr>
              <a:t>5/11/2017 7:45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Microsoft Build 2017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D18B56EA-E28F-4F92-9F16-7A6F2501B303}" type="datetime8">
              <a:rPr lang="en-US" smtClean="0"/>
              <a:t>5/11/2017 7:45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C1C3D530-3419-45A5-AB8A-2242E8FDFF4E}" type="datetime8">
              <a:rPr lang="en-US" smtClean="0"/>
              <a:t>5/11/2017 7:45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969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Shape 4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2477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8" name="Shape 348"/>
          <p:cNvSpPr txBox="1">
            <a:spLocks noGrp="1"/>
          </p:cNvSpPr>
          <p:nvPr>
            <p:ph type="sldNum" idx="12"/>
          </p:nvPr>
        </p:nvSpPr>
        <p:spPr>
          <a:xfrm>
            <a:off x="5909308" y="8685213"/>
            <a:ext cx="9470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968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4107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7:45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672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Shape 5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4487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7:45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239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7:45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845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7:45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824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0A388-5CB4-42F2-85B9-1AE1F63398FA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7:45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12" name="Header Placeholder 11"/>
          <p:cNvSpPr>
            <a:spLocks noGrp="1"/>
          </p:cNvSpPr>
          <p:nvPr>
            <p:ph type="hdr" sz="quarter" idx="15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897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69DC94B-DB72-488C-A100-9C8F7341285A}" type="datetime8">
              <a:rPr lang="en-US" smtClean="0">
                <a:solidFill>
                  <a:prstClr val="black"/>
                </a:solidFill>
              </a:rPr>
              <a:t>5/11/2017 7:45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529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C66B-7AF5-40BA-8933-D16874FF94CC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7:45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790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2D072-74A4-4BA4-8DB1-3EE5B00290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552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7:45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076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7:45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994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7:45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439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7:45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77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2" name="Shape 332"/>
          <p:cNvSpPr txBox="1">
            <a:spLocks noGrp="1"/>
          </p:cNvSpPr>
          <p:nvPr>
            <p:ph type="sldNum" idx="12"/>
          </p:nvPr>
        </p:nvSpPr>
        <p:spPr>
          <a:xfrm>
            <a:off x="5909308" y="8685213"/>
            <a:ext cx="9470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9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8" name="Shape 338"/>
          <p:cNvSpPr txBox="1">
            <a:spLocks noGrp="1"/>
          </p:cNvSpPr>
          <p:nvPr>
            <p:ph type="sldNum" idx="12"/>
          </p:nvPr>
        </p:nvSpPr>
        <p:spPr>
          <a:xfrm>
            <a:off x="5909308" y="8685213"/>
            <a:ext cx="9470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146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Build 201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436475" cy="55716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681" y="4960286"/>
            <a:ext cx="12434794" cy="203423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60689" y="5357956"/>
            <a:ext cx="2648621" cy="1169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88" y="479424"/>
            <a:ext cx="1451843" cy="309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23"/>
          <a:stretch/>
        </p:blipFill>
        <p:spPr>
          <a:xfrm>
            <a:off x="7752216" y="4960286"/>
            <a:ext cx="4684259" cy="20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10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18636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3832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38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109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038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7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10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112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434711" cy="69945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72987" y="2125678"/>
            <a:ext cx="6402452" cy="3654405"/>
          </a:xfrm>
          <a:prstGeom prst="rect">
            <a:avLst/>
          </a:prstGeom>
          <a:solidFill>
            <a:srgbClr val="0078D7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74638" y="2125677"/>
            <a:ext cx="6402388" cy="1828800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2986" y="3954458"/>
            <a:ext cx="6402388" cy="1825625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99"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 bwMode="gray">
          <a:xfrm>
            <a:off x="457519" y="479426"/>
            <a:ext cx="1681413" cy="360979"/>
            <a:chOff x="457200" y="1643393"/>
            <a:chExt cx="4492753" cy="9645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gray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2" name="Freeform 12"/>
            <p:cNvSpPr>
              <a:spLocks noEditPoints="1"/>
            </p:cNvSpPr>
            <p:nvPr/>
          </p:nvSpPr>
          <p:spPr bwMode="gray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863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- 6 Column 1">
    <p:bg>
      <p:bgPr>
        <a:solidFill>
          <a:srgbClr val="FFFFFF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4470276" y="4314395"/>
            <a:ext cx="3495900" cy="1892100"/>
          </a:xfrm>
          <a:prstGeom prst="rect">
            <a:avLst/>
          </a:prstGeom>
        </p:spPr>
        <p:txBody>
          <a:bodyPr lIns="124350" tIns="124350" rIns="124350" bIns="124350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buClr>
                <a:srgbClr val="F48024"/>
              </a:buClr>
              <a:buSzPct val="100000"/>
              <a:buFont typeface="Source Sans Pro"/>
              <a:buChar char="☉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buClr>
                <a:srgbClr val="2576BC"/>
              </a:buClr>
              <a:buSzPct val="100000"/>
              <a:buFont typeface="Source Sans Pro"/>
              <a:buChar char="▮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▪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body" idx="2"/>
          </p:nvPr>
        </p:nvSpPr>
        <p:spPr>
          <a:xfrm>
            <a:off x="8314274" y="4314395"/>
            <a:ext cx="3495900" cy="1892100"/>
          </a:xfrm>
          <a:prstGeom prst="rect">
            <a:avLst/>
          </a:prstGeom>
        </p:spPr>
        <p:txBody>
          <a:bodyPr lIns="124350" tIns="124350" rIns="124350" bIns="124350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buClr>
                <a:srgbClr val="F48024"/>
              </a:buClr>
              <a:buSzPct val="100000"/>
              <a:buFont typeface="Source Sans Pro"/>
              <a:buChar char="☉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buClr>
                <a:srgbClr val="2576BC"/>
              </a:buClr>
              <a:buSzPct val="100000"/>
              <a:buFont typeface="Source Sans Pro"/>
              <a:buChar char="▮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▪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body" idx="3"/>
          </p:nvPr>
        </p:nvSpPr>
        <p:spPr>
          <a:xfrm>
            <a:off x="626277" y="4314395"/>
            <a:ext cx="3495900" cy="1892100"/>
          </a:xfrm>
          <a:prstGeom prst="rect">
            <a:avLst/>
          </a:prstGeom>
        </p:spPr>
        <p:txBody>
          <a:bodyPr lIns="124350" tIns="124350" rIns="124350" bIns="124350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buClr>
                <a:srgbClr val="F48024"/>
              </a:buClr>
              <a:buSzPct val="100000"/>
              <a:buFont typeface="Source Sans Pro"/>
              <a:buChar char="☉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buClr>
                <a:srgbClr val="2576BC"/>
              </a:buClr>
              <a:buSzPct val="100000"/>
              <a:buFont typeface="Source Sans Pro"/>
              <a:buChar char="▮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▪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2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body" idx="4"/>
          </p:nvPr>
        </p:nvSpPr>
        <p:spPr>
          <a:xfrm>
            <a:off x="8314274" y="1872461"/>
            <a:ext cx="3495900" cy="3207899"/>
          </a:xfrm>
          <a:prstGeom prst="rect">
            <a:avLst/>
          </a:prstGeom>
        </p:spPr>
        <p:txBody>
          <a:bodyPr lIns="124350" tIns="124350" rIns="124350" bIns="124350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buClr>
                <a:srgbClr val="F48024"/>
              </a:buClr>
              <a:buSzPct val="100000"/>
              <a:buFont typeface="Source Sans Pro"/>
              <a:buChar char="☉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buClr>
                <a:srgbClr val="2576BC"/>
              </a:buClr>
              <a:buSzPct val="100000"/>
              <a:buFont typeface="Source Sans Pro"/>
              <a:buChar char="▮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▪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body" idx="5"/>
          </p:nvPr>
        </p:nvSpPr>
        <p:spPr>
          <a:xfrm>
            <a:off x="626277" y="1872461"/>
            <a:ext cx="3495900" cy="3207899"/>
          </a:xfrm>
          <a:prstGeom prst="rect">
            <a:avLst/>
          </a:prstGeom>
        </p:spPr>
        <p:txBody>
          <a:bodyPr lIns="124350" tIns="124350" rIns="124350" bIns="124350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buClr>
                <a:srgbClr val="F48024"/>
              </a:buClr>
              <a:buSzPct val="100000"/>
              <a:buFont typeface="Source Sans Pro"/>
              <a:buChar char="☉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buClr>
                <a:srgbClr val="2576BC"/>
              </a:buClr>
              <a:buSzPct val="100000"/>
              <a:buFont typeface="Source Sans Pro"/>
              <a:buChar char="▮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▪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39" name="Shape 239"/>
          <p:cNvSpPr txBox="1">
            <a:spLocks noGrp="1"/>
          </p:cNvSpPr>
          <p:nvPr>
            <p:ph type="body" idx="6"/>
          </p:nvPr>
        </p:nvSpPr>
        <p:spPr>
          <a:xfrm>
            <a:off x="4470276" y="1872461"/>
            <a:ext cx="3495900" cy="3207899"/>
          </a:xfrm>
          <a:prstGeom prst="rect">
            <a:avLst/>
          </a:prstGeom>
        </p:spPr>
        <p:txBody>
          <a:bodyPr lIns="124350" tIns="124350" rIns="124350" bIns="124350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buClr>
                <a:srgbClr val="F48024"/>
              </a:buClr>
              <a:buSzPct val="100000"/>
              <a:buFont typeface="Source Sans Pro"/>
              <a:buChar char="☉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buClr>
                <a:srgbClr val="2576BC"/>
              </a:buClr>
              <a:buSzPct val="100000"/>
              <a:buFont typeface="Source Sans Pro"/>
              <a:buChar char="▮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▪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buClr>
                <a:srgbClr val="52575C"/>
              </a:buClr>
              <a:buSzPct val="100000"/>
              <a:buFont typeface="Source Sans Pro"/>
              <a:buChar char="▫"/>
              <a:defRPr sz="1400">
                <a:solidFill>
                  <a:srgbClr val="52575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626277" y="695950"/>
            <a:ext cx="9065700" cy="665399"/>
          </a:xfrm>
          <a:prstGeom prst="rect">
            <a:avLst/>
          </a:prstGeom>
        </p:spPr>
        <p:txBody>
          <a:bodyPr lIns="124350" tIns="124350" rIns="124350" bIns="124350" anchor="t" anchorCtr="0"/>
          <a:lstStyle>
            <a:lvl1pPr lvl="0" rtl="0">
              <a:spcBef>
                <a:spcPts val="0"/>
              </a:spcBef>
              <a:buNone/>
              <a:defRPr sz="3300">
                <a:solidFill>
                  <a:srgbClr val="0077C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cxnSp>
        <p:nvCxnSpPr>
          <p:cNvPr id="241" name="Shape 241"/>
          <p:cNvCxnSpPr/>
          <p:nvPr/>
        </p:nvCxnSpPr>
        <p:spPr>
          <a:xfrm>
            <a:off x="770955" y="1555859"/>
            <a:ext cx="345900" cy="0"/>
          </a:xfrm>
          <a:prstGeom prst="straightConnector1">
            <a:avLst/>
          </a:prstGeom>
          <a:noFill/>
          <a:ln w="28575" cap="flat" cmpd="sng">
            <a:solidFill>
              <a:srgbClr val="F48024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42" name="Shape 242"/>
          <p:cNvSpPr/>
          <p:nvPr/>
        </p:nvSpPr>
        <p:spPr>
          <a:xfrm>
            <a:off x="563612" y="6509185"/>
            <a:ext cx="258300" cy="258299"/>
          </a:xfrm>
          <a:prstGeom prst="ellipse">
            <a:avLst/>
          </a:prstGeom>
          <a:solidFill>
            <a:srgbClr val="E1ECF4"/>
          </a:solidFill>
          <a:ln>
            <a:noFill/>
          </a:ln>
        </p:spPr>
        <p:txBody>
          <a:bodyPr lIns="124350" tIns="124350" rIns="124350" bIns="124350" anchor="ctr" anchorCtr="0"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477915" y="6370613"/>
            <a:ext cx="429599" cy="535200"/>
          </a:xfrm>
          <a:prstGeom prst="rect">
            <a:avLst/>
          </a:prstGeom>
        </p:spPr>
        <p:txBody>
          <a:bodyPr lIns="124350" tIns="124350" rIns="124350" bIns="124350" anchor="ctr" anchorCtr="0">
            <a:noAutofit/>
          </a:bodyPr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7CC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7CC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44" name="Shape 244" descr="logo_so_enterprise_color.png"/>
          <p:cNvPicPr preferRelativeResize="0"/>
          <p:nvPr/>
        </p:nvPicPr>
        <p:blipFill rotWithShape="1">
          <a:blip r:embed="rId2">
            <a:alphaModFix/>
          </a:blip>
          <a:srcRect l="-5973" t="-25783" r="-5683" b="-34165"/>
          <a:stretch/>
        </p:blipFill>
        <p:spPr>
          <a:xfrm>
            <a:off x="10697864" y="6429462"/>
            <a:ext cx="1281087" cy="440803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 txBox="1"/>
          <p:nvPr/>
        </p:nvSpPr>
        <p:spPr>
          <a:xfrm>
            <a:off x="776803" y="6504255"/>
            <a:ext cx="5408700" cy="258300"/>
          </a:xfrm>
          <a:prstGeom prst="rect">
            <a:avLst/>
          </a:prstGeom>
          <a:noFill/>
          <a:ln>
            <a:noFill/>
          </a:ln>
        </p:spPr>
        <p:txBody>
          <a:bodyPr lIns="124350" tIns="124350" rIns="124350" bIns="124350" anchor="ctr" anchorCtr="0"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9E9E9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The platform developers already use, trust, and love.</a:t>
            </a:r>
          </a:p>
        </p:txBody>
      </p:sp>
      <p:sp>
        <p:nvSpPr>
          <p:cNvPr id="246" name="Shape 246"/>
          <p:cNvSpPr/>
          <p:nvPr/>
        </p:nvSpPr>
        <p:spPr>
          <a:xfrm>
            <a:off x="0" y="6935404"/>
            <a:ext cx="12436500" cy="59100"/>
          </a:xfrm>
          <a:prstGeom prst="rect">
            <a:avLst/>
          </a:prstGeom>
          <a:solidFill>
            <a:srgbClr val="F48024"/>
          </a:solidFill>
          <a:ln>
            <a:noFill/>
          </a:ln>
        </p:spPr>
        <p:txBody>
          <a:bodyPr lIns="124350" tIns="124350" rIns="124350" bIns="124350" anchor="ctr" anchorCtr="0"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236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02"/>
          <a:stretch/>
        </p:blipFill>
        <p:spPr>
          <a:xfrm>
            <a:off x="7752216" y="5084764"/>
            <a:ext cx="4684259" cy="1909762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418638" y="296863"/>
            <a:ext cx="2743200" cy="461665"/>
          </a:xfrm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82738" y="6041341"/>
            <a:ext cx="1634102" cy="664797"/>
          </a:xfrm>
          <a:prstGeom prst="rect">
            <a:avLst/>
          </a:prstGeom>
        </p:spPr>
        <p:txBody>
          <a:bodyPr wrap="none" lIns="182880" tIns="146304" rIns="182880" bIns="146304">
            <a:spAutoFit/>
          </a:bodyPr>
          <a:lstStyle/>
          <a:p>
            <a:r>
              <a:rPr lang="en-US" sz="2400" dirty="0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#</a:t>
            </a:r>
            <a:r>
              <a:rPr lang="en-US" sz="2400" dirty="0" err="1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endParaRPr lang="en-US" sz="2400" dirty="0">
              <a:gradFill>
                <a:gsLst>
                  <a:gs pos="2597">
                    <a:schemeClr val="tx1"/>
                  </a:gs>
                  <a:gs pos="18182">
                    <a:schemeClr val="tx1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67813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Build 201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436475" cy="55716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681" y="4960286"/>
            <a:ext cx="12434794" cy="203423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60689" y="5357956"/>
            <a:ext cx="2648621" cy="1169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88" y="479424"/>
            <a:ext cx="1451843" cy="309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23"/>
          <a:stretch/>
        </p:blipFill>
        <p:spPr>
          <a:xfrm>
            <a:off x="7752216" y="4960286"/>
            <a:ext cx="4684259" cy="20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31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02"/>
          <a:stretch/>
        </p:blipFill>
        <p:spPr>
          <a:xfrm>
            <a:off x="7752216" y="5084764"/>
            <a:ext cx="4684259" cy="1909762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418638" y="296863"/>
            <a:ext cx="2743200" cy="461665"/>
          </a:xfrm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282738" y="6041341"/>
            <a:ext cx="1634102" cy="664797"/>
          </a:xfrm>
          <a:prstGeom prst="rect">
            <a:avLst/>
          </a:prstGeom>
        </p:spPr>
        <p:txBody>
          <a:bodyPr wrap="none" lIns="182880" tIns="146304" rIns="182880" bIns="146304">
            <a:spAutoFit/>
          </a:bodyPr>
          <a:lstStyle/>
          <a:p>
            <a:r>
              <a:rPr lang="en-US" sz="2400" dirty="0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#</a:t>
            </a:r>
            <a:r>
              <a:rPr lang="en-US" sz="2400" dirty="0" err="1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endParaRPr lang="en-US" sz="2400" dirty="0">
              <a:gradFill>
                <a:gsLst>
                  <a:gs pos="2597">
                    <a:schemeClr val="tx1"/>
                  </a:gs>
                  <a:gs pos="18182">
                    <a:schemeClr val="tx1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98647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757024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32157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 dirty="0"/>
              <a:t>Click to edit Master text styles</a:t>
            </a:r>
          </a:p>
          <a:p>
            <a:pPr marL="712788" marR="0" lvl="1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Second level</a:t>
            </a:r>
          </a:p>
          <a:p>
            <a:pPr marL="908050" marR="0" lvl="2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Third level</a:t>
            </a:r>
          </a:p>
          <a:p>
            <a:pPr marL="1109662" marR="0" lvl="3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Fourth level</a:t>
            </a:r>
          </a:p>
          <a:p>
            <a:pPr marL="1311275" marR="0" lvl="4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453060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Click to edit Master text styles</a:t>
            </a:r>
          </a:p>
          <a:p>
            <a:pPr marL="427038" marR="0" lvl="1" indent="-17145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Second level</a:t>
            </a:r>
          </a:p>
          <a:p>
            <a:pPr marL="639763" marR="0" lvl="2" indent="-18891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Third level</a:t>
            </a:r>
          </a:p>
          <a:p>
            <a:pPr marL="828675" marR="0" lvl="3" indent="-17621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Fourth level</a:t>
            </a:r>
          </a:p>
          <a:p>
            <a:pPr marL="1023938" marR="0" lvl="4" indent="-16986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965013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102778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796245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405076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7440629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1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07454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6715563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42001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058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173767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12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724681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Build 201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436475" cy="55716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681" y="4960286"/>
            <a:ext cx="12434794" cy="203423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60689" y="5357956"/>
            <a:ext cx="2648621" cy="1169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88" y="479424"/>
            <a:ext cx="1451843" cy="309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23"/>
          <a:stretch/>
        </p:blipFill>
        <p:spPr>
          <a:xfrm>
            <a:off x="7752216" y="4960286"/>
            <a:ext cx="4684259" cy="20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33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02"/>
          <a:stretch/>
        </p:blipFill>
        <p:spPr>
          <a:xfrm>
            <a:off x="7752216" y="5086460"/>
            <a:ext cx="4684259" cy="1909762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418638" y="296863"/>
            <a:ext cx="2743200" cy="461665"/>
          </a:xfrm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317416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15B7DC-B2B9-4B78-8540-284EE9951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399" y="6068114"/>
            <a:ext cx="2066926" cy="92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4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7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FA06D3-579A-4F24-98EA-435EBF74F3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399" y="6068114"/>
            <a:ext cx="2066926" cy="92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8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28DF8B-2E06-42F4-9874-7706E83F8B8B}"/>
              </a:ext>
            </a:extLst>
          </p:cNvPr>
          <p:cNvSpPr/>
          <p:nvPr userDrawn="1"/>
        </p:nvSpPr>
        <p:spPr>
          <a:xfrm>
            <a:off x="-12801" y="6508306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F1D4D6-AF20-47AD-BE13-340CA1A9F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399" y="6068114"/>
            <a:ext cx="2066926" cy="9264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B3749B-39A1-4D33-A77A-37BB7BBB8621}"/>
              </a:ext>
            </a:extLst>
          </p:cNvPr>
          <p:cNvSpPr/>
          <p:nvPr userDrawn="1"/>
        </p:nvSpPr>
        <p:spPr>
          <a:xfrm>
            <a:off x="290877" y="6460775"/>
            <a:ext cx="5486400" cy="541687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600">
                <a:solidFill>
                  <a:schemeClr val="tx1"/>
                </a:solidFill>
              </a:rPr>
              <a:t>@yina_arenas  #MSBuild   #MicrosoftGraph</a:t>
            </a:r>
          </a:p>
        </p:txBody>
      </p:sp>
    </p:spTree>
    <p:extLst>
      <p:ext uri="{BB962C8B-B14F-4D97-AF65-F5344CB8AC3E}">
        <p14:creationId xmlns:p14="http://schemas.microsoft.com/office/powerpoint/2010/main" val="384775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01E84B-7BA3-419E-B167-2B5CC0C6609A}"/>
              </a:ext>
            </a:extLst>
          </p:cNvPr>
          <p:cNvSpPr/>
          <p:nvPr userDrawn="1"/>
        </p:nvSpPr>
        <p:spPr>
          <a:xfrm>
            <a:off x="-12801" y="6508306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44ABE4-13BE-468D-B155-F267D27A14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399" y="6068114"/>
            <a:ext cx="2066926" cy="9264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1B7CF0-6D4F-4809-88D7-03F9AEBC875E}"/>
              </a:ext>
            </a:extLst>
          </p:cNvPr>
          <p:cNvSpPr/>
          <p:nvPr userDrawn="1"/>
        </p:nvSpPr>
        <p:spPr>
          <a:xfrm>
            <a:off x="290877" y="6460775"/>
            <a:ext cx="5486400" cy="541687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600">
                <a:solidFill>
                  <a:schemeClr val="tx1"/>
                </a:solidFill>
              </a:rPr>
              <a:t>@yina_arenas  #MSBuild   #MicrosoftGraph</a:t>
            </a:r>
          </a:p>
        </p:txBody>
      </p:sp>
    </p:spTree>
    <p:extLst>
      <p:ext uri="{BB962C8B-B14F-4D97-AF65-F5344CB8AC3E}">
        <p14:creationId xmlns:p14="http://schemas.microsoft.com/office/powerpoint/2010/main" val="331191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28DF8B-2E06-42F4-9874-7706E83F8B8B}"/>
              </a:ext>
            </a:extLst>
          </p:cNvPr>
          <p:cNvSpPr/>
          <p:nvPr userDrawn="1"/>
        </p:nvSpPr>
        <p:spPr>
          <a:xfrm>
            <a:off x="-12801" y="6508306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7F0C67-CEAA-46BF-AE26-03D70A74ED61}"/>
              </a:ext>
            </a:extLst>
          </p:cNvPr>
          <p:cNvSpPr/>
          <p:nvPr userDrawn="1"/>
        </p:nvSpPr>
        <p:spPr>
          <a:xfrm>
            <a:off x="290877" y="6460775"/>
            <a:ext cx="5486400" cy="541687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600">
                <a:solidFill>
                  <a:schemeClr val="tx1"/>
                </a:solidFill>
              </a:rPr>
              <a:t>@yina_arenas  #MSBuild   #MicrosoftGraph</a:t>
            </a:r>
          </a:p>
        </p:txBody>
      </p:sp>
    </p:spTree>
    <p:extLst>
      <p:ext uri="{BB962C8B-B14F-4D97-AF65-F5344CB8AC3E}">
        <p14:creationId xmlns:p14="http://schemas.microsoft.com/office/powerpoint/2010/main" val="292285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01E84B-7BA3-419E-B167-2B5CC0C6609A}"/>
              </a:ext>
            </a:extLst>
          </p:cNvPr>
          <p:cNvSpPr/>
          <p:nvPr userDrawn="1"/>
        </p:nvSpPr>
        <p:spPr>
          <a:xfrm>
            <a:off x="-12801" y="6508306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5563D1-3977-4A91-A0C0-702EF510C9AC}"/>
              </a:ext>
            </a:extLst>
          </p:cNvPr>
          <p:cNvSpPr/>
          <p:nvPr userDrawn="1"/>
        </p:nvSpPr>
        <p:spPr>
          <a:xfrm>
            <a:off x="290877" y="6460775"/>
            <a:ext cx="5486400" cy="541687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600">
                <a:solidFill>
                  <a:schemeClr val="tx1"/>
                </a:solidFill>
              </a:rPr>
              <a:t>@yina_arenas  #MSBuild   #MicrosoftGraph</a:t>
            </a:r>
          </a:p>
        </p:txBody>
      </p:sp>
    </p:spTree>
    <p:extLst>
      <p:ext uri="{BB962C8B-B14F-4D97-AF65-F5344CB8AC3E}">
        <p14:creationId xmlns:p14="http://schemas.microsoft.com/office/powerpoint/2010/main" val="4058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B85F30-3833-474B-B5D3-EC33B7AA7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96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F1D4D6-AF20-47AD-BE13-340CA1A9F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399" y="6068114"/>
            <a:ext cx="2066926" cy="92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6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DCF1DC-484B-42A4-BBB1-B40A636512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4912" y="5761977"/>
            <a:ext cx="2257626" cy="10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47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0FBAD9-96BC-46DA-BCE1-91362AF208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4912" y="5761977"/>
            <a:ext cx="2257626" cy="10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46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FA1962-2448-4C43-976D-D6A54AE01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4912" y="5761977"/>
            <a:ext cx="2257626" cy="10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64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514350" marR="0" lvl="1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14350" marR="0" lvl="2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14350" marR="0" lvl="3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14350" marR="0" lvl="4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3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39BAF9-89A1-4602-8865-6830CF1903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4912" y="5761977"/>
            <a:ext cx="2257626" cy="10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84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44ABE4-13BE-468D-B155-F267D27A14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399" y="6068114"/>
            <a:ext cx="2066926" cy="92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01E84B-7BA3-419E-B167-2B5CC0C6609A}"/>
              </a:ext>
            </a:extLst>
          </p:cNvPr>
          <p:cNvSpPr/>
          <p:nvPr userDrawn="1"/>
        </p:nvSpPr>
        <p:spPr>
          <a:xfrm>
            <a:off x="-12801" y="6508306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44ABE4-13BE-468D-B155-F267D27A14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399" y="6068114"/>
            <a:ext cx="2066926" cy="92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0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4E9B21-BADC-4DF6-BC44-DEDEE57A6573}"/>
              </a:ext>
            </a:extLst>
          </p:cNvPr>
          <p:cNvSpPr/>
          <p:nvPr userDrawn="1"/>
        </p:nvSpPr>
        <p:spPr>
          <a:xfrm>
            <a:off x="427037" y="6409868"/>
            <a:ext cx="5486400" cy="572464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@yina_arenas  #MSBuild   #MicrosoftGraph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28DF8B-2E06-42F4-9874-7706E83F8B8B}"/>
              </a:ext>
            </a:extLst>
          </p:cNvPr>
          <p:cNvSpPr/>
          <p:nvPr userDrawn="1"/>
        </p:nvSpPr>
        <p:spPr>
          <a:xfrm>
            <a:off x="-12801" y="6508306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F1D4D6-AF20-47AD-BE13-340CA1A9F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399" y="6068114"/>
            <a:ext cx="2066926" cy="92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4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0FA8F3-955B-4B02-8B0A-99BB240EF2F0}"/>
              </a:ext>
            </a:extLst>
          </p:cNvPr>
          <p:cNvSpPr/>
          <p:nvPr userDrawn="1"/>
        </p:nvSpPr>
        <p:spPr>
          <a:xfrm>
            <a:off x="427037" y="6409868"/>
            <a:ext cx="5486400" cy="572464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@yina_arenas  #MSBuild   #MicrosoftGraph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01E84B-7BA3-419E-B167-2B5CC0C6609A}"/>
              </a:ext>
            </a:extLst>
          </p:cNvPr>
          <p:cNvSpPr/>
          <p:nvPr userDrawn="1"/>
        </p:nvSpPr>
        <p:spPr>
          <a:xfrm>
            <a:off x="-12801" y="6508306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44ABE4-13BE-468D-B155-F267D27A14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399" y="6068114"/>
            <a:ext cx="2066926" cy="92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1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4E9B21-BADC-4DF6-BC44-DEDEE57A6573}"/>
              </a:ext>
            </a:extLst>
          </p:cNvPr>
          <p:cNvSpPr/>
          <p:nvPr userDrawn="1"/>
        </p:nvSpPr>
        <p:spPr>
          <a:xfrm>
            <a:off x="427037" y="6409868"/>
            <a:ext cx="5486400" cy="572464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@yina_arenas  #MSBuild   #MicrosoftGraph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28DF8B-2E06-42F4-9874-7706E83F8B8B}"/>
              </a:ext>
            </a:extLst>
          </p:cNvPr>
          <p:cNvSpPr/>
          <p:nvPr userDrawn="1"/>
        </p:nvSpPr>
        <p:spPr>
          <a:xfrm>
            <a:off x="-12801" y="6508306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</p:spTree>
    <p:extLst>
      <p:ext uri="{BB962C8B-B14F-4D97-AF65-F5344CB8AC3E}">
        <p14:creationId xmlns:p14="http://schemas.microsoft.com/office/powerpoint/2010/main" val="290399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8152B1-53DF-41C7-ADD8-C20BBD4358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4912" y="5859462"/>
            <a:ext cx="2066926" cy="9264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4E9B21-BADC-4DF6-BC44-DEDEE57A6573}"/>
              </a:ext>
            </a:extLst>
          </p:cNvPr>
          <p:cNvSpPr/>
          <p:nvPr userDrawn="1"/>
        </p:nvSpPr>
        <p:spPr>
          <a:xfrm>
            <a:off x="427037" y="6409868"/>
            <a:ext cx="5486400" cy="572464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@yina_arenas  #MSBuild   #MicrosoftGraph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28DF8B-2E06-42F4-9874-7706E83F8B8B}"/>
              </a:ext>
            </a:extLst>
          </p:cNvPr>
          <p:cNvSpPr/>
          <p:nvPr userDrawn="1"/>
        </p:nvSpPr>
        <p:spPr>
          <a:xfrm>
            <a:off x="-12801" y="6508306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</p:spTree>
    <p:extLst>
      <p:ext uri="{BB962C8B-B14F-4D97-AF65-F5344CB8AC3E}">
        <p14:creationId xmlns:p14="http://schemas.microsoft.com/office/powerpoint/2010/main" val="317792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23B224-D5B9-428B-A96E-6AE937E38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4912" y="5859462"/>
            <a:ext cx="2066926" cy="9264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0FA8F3-955B-4B02-8B0A-99BB240EF2F0}"/>
              </a:ext>
            </a:extLst>
          </p:cNvPr>
          <p:cNvSpPr/>
          <p:nvPr userDrawn="1"/>
        </p:nvSpPr>
        <p:spPr>
          <a:xfrm>
            <a:off x="427037" y="6409868"/>
            <a:ext cx="5486400" cy="572464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@yina_arenas  #MSBuild   #MicrosoftGraph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01E84B-7BA3-419E-B167-2B5CC0C6609A}"/>
              </a:ext>
            </a:extLst>
          </p:cNvPr>
          <p:cNvSpPr/>
          <p:nvPr userDrawn="1"/>
        </p:nvSpPr>
        <p:spPr>
          <a:xfrm>
            <a:off x="-12801" y="6508306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</p:spTree>
    <p:extLst>
      <p:ext uri="{BB962C8B-B14F-4D97-AF65-F5344CB8AC3E}">
        <p14:creationId xmlns:p14="http://schemas.microsoft.com/office/powerpoint/2010/main" val="142302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72B8E1-23A1-4886-A4C1-9841D57FF30C}"/>
              </a:ext>
            </a:extLst>
          </p:cNvPr>
          <p:cNvSpPr/>
          <p:nvPr userDrawn="1"/>
        </p:nvSpPr>
        <p:spPr>
          <a:xfrm>
            <a:off x="790675" y="6011862"/>
            <a:ext cx="5486400" cy="572464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@yina_arenas  #MSBuild   #MicrosoftGraph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1E5FDE-02AE-4468-BFCB-A3050E1B65FB}"/>
              </a:ext>
            </a:extLst>
          </p:cNvPr>
          <p:cNvSpPr/>
          <p:nvPr userDrawn="1"/>
        </p:nvSpPr>
        <p:spPr>
          <a:xfrm>
            <a:off x="350837" y="6110300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8152B1-53DF-41C7-ADD8-C20BBD4358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4912" y="5859462"/>
            <a:ext cx="2066926" cy="92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4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84DFC-45C2-4415-B3FA-47CB3AEDF1CE}"/>
              </a:ext>
            </a:extLst>
          </p:cNvPr>
          <p:cNvSpPr/>
          <p:nvPr userDrawn="1"/>
        </p:nvSpPr>
        <p:spPr>
          <a:xfrm>
            <a:off x="790675" y="6011862"/>
            <a:ext cx="5486400" cy="572464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@yina_arenas  #MSBuild   #MicrosoftGraph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C4D5FC-908C-4B77-AAA8-A6D32235D605}"/>
              </a:ext>
            </a:extLst>
          </p:cNvPr>
          <p:cNvSpPr/>
          <p:nvPr userDrawn="1"/>
        </p:nvSpPr>
        <p:spPr>
          <a:xfrm>
            <a:off x="350837" y="6110300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23B224-D5B9-428B-A96E-6AE937E38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4912" y="5859462"/>
            <a:ext cx="2066926" cy="92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5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31775" marR="0" lvl="1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31775" marR="0" lvl="2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31775" marR="0" lvl="3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31775" marR="0" lvl="4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93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C0F88-514A-4D90-B151-C6BB40A89E81}"/>
              </a:ext>
            </a:extLst>
          </p:cNvPr>
          <p:cNvSpPr/>
          <p:nvPr userDrawn="1"/>
        </p:nvSpPr>
        <p:spPr>
          <a:xfrm>
            <a:off x="790675" y="6011862"/>
            <a:ext cx="5486400" cy="572464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@yina_arenas  #MSBuild   #MicrosoftGraph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2531E7-F398-4ED9-A606-12324538379E}"/>
              </a:ext>
            </a:extLst>
          </p:cNvPr>
          <p:cNvSpPr/>
          <p:nvPr userDrawn="1"/>
        </p:nvSpPr>
        <p:spPr>
          <a:xfrm>
            <a:off x="350837" y="6110300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FFFFFF"/>
                </a:solidFill>
                <a:latin typeface="FontAwesome" pitchFamily="2" charset="0"/>
              </a:rPr>
              <a:t>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0FBAD9-96BC-46DA-BCE1-91362AF208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4912" y="5761977"/>
            <a:ext cx="2257626" cy="10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2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65C61D-454F-41DB-811A-5DDCE977D7AA}"/>
              </a:ext>
            </a:extLst>
          </p:cNvPr>
          <p:cNvSpPr/>
          <p:nvPr userDrawn="1"/>
        </p:nvSpPr>
        <p:spPr>
          <a:xfrm>
            <a:off x="790675" y="6011862"/>
            <a:ext cx="5486400" cy="572464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@yina_arenas  #MSBuild   #MicrosoftGraph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9B4E0F-FA0D-43C5-8903-7F3B87F791A2}"/>
              </a:ext>
            </a:extLst>
          </p:cNvPr>
          <p:cNvSpPr/>
          <p:nvPr userDrawn="1"/>
        </p:nvSpPr>
        <p:spPr>
          <a:xfrm>
            <a:off x="350837" y="6110300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FFFFFF"/>
                </a:solidFill>
                <a:latin typeface="FontAwesome" pitchFamily="2" charset="0"/>
              </a:rPr>
              <a:t>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FA1962-2448-4C43-976D-D6A54AE01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4912" y="5761977"/>
            <a:ext cx="2257626" cy="10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64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28DF8B-2E06-42F4-9874-7706E83F8B8B}"/>
              </a:ext>
            </a:extLst>
          </p:cNvPr>
          <p:cNvSpPr/>
          <p:nvPr userDrawn="1"/>
        </p:nvSpPr>
        <p:spPr>
          <a:xfrm>
            <a:off x="-12801" y="6508306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F1D4D6-AF20-47AD-BE13-340CA1A9F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399" y="6068114"/>
            <a:ext cx="2066926" cy="9264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B3749B-39A1-4D33-A77A-37BB7BBB8621}"/>
              </a:ext>
            </a:extLst>
          </p:cNvPr>
          <p:cNvSpPr/>
          <p:nvPr userDrawn="1"/>
        </p:nvSpPr>
        <p:spPr>
          <a:xfrm>
            <a:off x="290877" y="6460775"/>
            <a:ext cx="5486400" cy="541687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600">
                <a:solidFill>
                  <a:schemeClr val="tx1"/>
                </a:solidFill>
              </a:rPr>
              <a:t>@</a:t>
            </a:r>
            <a:r>
              <a:rPr lang="en-US" sz="1600" err="1">
                <a:solidFill>
                  <a:schemeClr val="tx1"/>
                </a:solidFill>
              </a:rPr>
              <a:t>yina_arenas</a:t>
            </a:r>
            <a:r>
              <a:rPr lang="en-US" sz="1600">
                <a:solidFill>
                  <a:schemeClr val="tx1"/>
                </a:solidFill>
              </a:rPr>
              <a:t>  #</a:t>
            </a:r>
            <a:r>
              <a:rPr lang="en-US" sz="1600" err="1">
                <a:solidFill>
                  <a:schemeClr val="tx1"/>
                </a:solidFill>
              </a:rPr>
              <a:t>MSBuild</a:t>
            </a:r>
            <a:r>
              <a:rPr lang="en-US" sz="1600">
                <a:solidFill>
                  <a:schemeClr val="tx1"/>
                </a:solidFill>
              </a:rPr>
              <a:t>   #MicrosoftGraph</a:t>
            </a:r>
          </a:p>
        </p:txBody>
      </p:sp>
    </p:spTree>
    <p:extLst>
      <p:ext uri="{BB962C8B-B14F-4D97-AF65-F5344CB8AC3E}">
        <p14:creationId xmlns:p14="http://schemas.microsoft.com/office/powerpoint/2010/main" val="60770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01E84B-7BA3-419E-B167-2B5CC0C6609A}"/>
              </a:ext>
            </a:extLst>
          </p:cNvPr>
          <p:cNvSpPr/>
          <p:nvPr userDrawn="1"/>
        </p:nvSpPr>
        <p:spPr>
          <a:xfrm>
            <a:off x="-12801" y="6508306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44ABE4-13BE-468D-B155-F267D27A14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399" y="6068114"/>
            <a:ext cx="2066926" cy="9264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1B7CF0-6D4F-4809-88D7-03F9AEBC875E}"/>
              </a:ext>
            </a:extLst>
          </p:cNvPr>
          <p:cNvSpPr/>
          <p:nvPr userDrawn="1"/>
        </p:nvSpPr>
        <p:spPr>
          <a:xfrm>
            <a:off x="290877" y="6460775"/>
            <a:ext cx="5486400" cy="541687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600">
                <a:solidFill>
                  <a:schemeClr val="tx1"/>
                </a:solidFill>
              </a:rPr>
              <a:t>@</a:t>
            </a:r>
            <a:r>
              <a:rPr lang="en-US" sz="1600" err="1">
                <a:solidFill>
                  <a:schemeClr val="tx1"/>
                </a:solidFill>
              </a:rPr>
              <a:t>yina_arenas</a:t>
            </a:r>
            <a:r>
              <a:rPr lang="en-US" sz="1600">
                <a:solidFill>
                  <a:schemeClr val="tx1"/>
                </a:solidFill>
              </a:rPr>
              <a:t>  #</a:t>
            </a:r>
            <a:r>
              <a:rPr lang="en-US" sz="1600" err="1">
                <a:solidFill>
                  <a:schemeClr val="tx1"/>
                </a:solidFill>
              </a:rPr>
              <a:t>MSBuild</a:t>
            </a:r>
            <a:r>
              <a:rPr lang="en-US" sz="1600">
                <a:solidFill>
                  <a:schemeClr val="tx1"/>
                </a:solidFill>
              </a:rPr>
              <a:t>   #MicrosoftGraph</a:t>
            </a:r>
          </a:p>
        </p:txBody>
      </p:sp>
    </p:spTree>
    <p:extLst>
      <p:ext uri="{BB962C8B-B14F-4D97-AF65-F5344CB8AC3E}">
        <p14:creationId xmlns:p14="http://schemas.microsoft.com/office/powerpoint/2010/main" val="72197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28DF8B-2E06-42F4-9874-7706E83F8B8B}"/>
              </a:ext>
            </a:extLst>
          </p:cNvPr>
          <p:cNvSpPr/>
          <p:nvPr userDrawn="1"/>
        </p:nvSpPr>
        <p:spPr>
          <a:xfrm>
            <a:off x="-12801" y="6508306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7F0C67-CEAA-46BF-AE26-03D70A74ED61}"/>
              </a:ext>
            </a:extLst>
          </p:cNvPr>
          <p:cNvSpPr/>
          <p:nvPr userDrawn="1"/>
        </p:nvSpPr>
        <p:spPr>
          <a:xfrm>
            <a:off x="290877" y="6460775"/>
            <a:ext cx="5486400" cy="541687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600">
                <a:solidFill>
                  <a:schemeClr val="tx1"/>
                </a:solidFill>
              </a:rPr>
              <a:t>@</a:t>
            </a:r>
            <a:r>
              <a:rPr lang="en-US" sz="1600" err="1">
                <a:solidFill>
                  <a:schemeClr val="tx1"/>
                </a:solidFill>
              </a:rPr>
              <a:t>yina_arenas</a:t>
            </a:r>
            <a:r>
              <a:rPr lang="en-US" sz="1600">
                <a:solidFill>
                  <a:schemeClr val="tx1"/>
                </a:solidFill>
              </a:rPr>
              <a:t>  #</a:t>
            </a:r>
            <a:r>
              <a:rPr lang="en-US" sz="1600" err="1">
                <a:solidFill>
                  <a:schemeClr val="tx1"/>
                </a:solidFill>
              </a:rPr>
              <a:t>MSBuild</a:t>
            </a:r>
            <a:r>
              <a:rPr lang="en-US" sz="1600">
                <a:solidFill>
                  <a:schemeClr val="tx1"/>
                </a:solidFill>
              </a:rPr>
              <a:t>   #MicrosoftGraph</a:t>
            </a:r>
          </a:p>
        </p:txBody>
      </p:sp>
    </p:spTree>
    <p:extLst>
      <p:ext uri="{BB962C8B-B14F-4D97-AF65-F5344CB8AC3E}">
        <p14:creationId xmlns:p14="http://schemas.microsoft.com/office/powerpoint/2010/main" val="29857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01E84B-7BA3-419E-B167-2B5CC0C6609A}"/>
              </a:ext>
            </a:extLst>
          </p:cNvPr>
          <p:cNvSpPr/>
          <p:nvPr userDrawn="1"/>
        </p:nvSpPr>
        <p:spPr>
          <a:xfrm>
            <a:off x="-12801" y="6508306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5563D1-3977-4A91-A0C0-702EF510C9AC}"/>
              </a:ext>
            </a:extLst>
          </p:cNvPr>
          <p:cNvSpPr/>
          <p:nvPr userDrawn="1"/>
        </p:nvSpPr>
        <p:spPr>
          <a:xfrm>
            <a:off x="290877" y="6460775"/>
            <a:ext cx="5486400" cy="541687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600">
                <a:solidFill>
                  <a:schemeClr val="tx1"/>
                </a:solidFill>
              </a:rPr>
              <a:t>@</a:t>
            </a:r>
            <a:r>
              <a:rPr lang="en-US" sz="1600" err="1">
                <a:solidFill>
                  <a:schemeClr val="tx1"/>
                </a:solidFill>
              </a:rPr>
              <a:t>yina_arenas</a:t>
            </a:r>
            <a:r>
              <a:rPr lang="en-US" sz="1600">
                <a:solidFill>
                  <a:schemeClr val="tx1"/>
                </a:solidFill>
              </a:rPr>
              <a:t>  #</a:t>
            </a:r>
            <a:r>
              <a:rPr lang="en-US" sz="1600" err="1">
                <a:solidFill>
                  <a:schemeClr val="tx1"/>
                </a:solidFill>
              </a:rPr>
              <a:t>MSBuild</a:t>
            </a:r>
            <a:r>
              <a:rPr lang="en-US" sz="1600">
                <a:solidFill>
                  <a:schemeClr val="tx1"/>
                </a:solidFill>
              </a:rPr>
              <a:t>   #MicrosoftGraph</a:t>
            </a:r>
          </a:p>
        </p:txBody>
      </p:sp>
    </p:spTree>
    <p:extLst>
      <p:ext uri="{BB962C8B-B14F-4D97-AF65-F5344CB8AC3E}">
        <p14:creationId xmlns:p14="http://schemas.microsoft.com/office/powerpoint/2010/main" val="340535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4E9B21-BADC-4DF6-BC44-DEDEE57A6573}"/>
              </a:ext>
            </a:extLst>
          </p:cNvPr>
          <p:cNvSpPr/>
          <p:nvPr userDrawn="1"/>
        </p:nvSpPr>
        <p:spPr>
          <a:xfrm>
            <a:off x="427037" y="6409868"/>
            <a:ext cx="5486400" cy="572464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@</a:t>
            </a:r>
            <a:r>
              <a:rPr lang="en-US" sz="1800" err="1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yina_arenas</a:t>
            </a:r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  #</a:t>
            </a:r>
            <a:r>
              <a:rPr lang="en-US" sz="1800" err="1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   #MicrosoftGraph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28DF8B-2E06-42F4-9874-7706E83F8B8B}"/>
              </a:ext>
            </a:extLst>
          </p:cNvPr>
          <p:cNvSpPr/>
          <p:nvPr userDrawn="1"/>
        </p:nvSpPr>
        <p:spPr>
          <a:xfrm>
            <a:off x="-12801" y="6508306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F1D4D6-AF20-47AD-BE13-340CA1A9F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399" y="6068114"/>
            <a:ext cx="2066926" cy="92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0FA8F3-955B-4B02-8B0A-99BB240EF2F0}"/>
              </a:ext>
            </a:extLst>
          </p:cNvPr>
          <p:cNvSpPr/>
          <p:nvPr userDrawn="1"/>
        </p:nvSpPr>
        <p:spPr>
          <a:xfrm>
            <a:off x="427037" y="6409868"/>
            <a:ext cx="5486400" cy="572464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@</a:t>
            </a:r>
            <a:r>
              <a:rPr lang="en-US" sz="1800" err="1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yina_arenas</a:t>
            </a:r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  #</a:t>
            </a:r>
            <a:r>
              <a:rPr lang="en-US" sz="1800" err="1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   #MicrosoftGraph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01E84B-7BA3-419E-B167-2B5CC0C6609A}"/>
              </a:ext>
            </a:extLst>
          </p:cNvPr>
          <p:cNvSpPr/>
          <p:nvPr userDrawn="1"/>
        </p:nvSpPr>
        <p:spPr>
          <a:xfrm>
            <a:off x="-12801" y="6508306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44ABE4-13BE-468D-B155-F267D27A14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399" y="6068114"/>
            <a:ext cx="2066926" cy="92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8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4E9B21-BADC-4DF6-BC44-DEDEE57A6573}"/>
              </a:ext>
            </a:extLst>
          </p:cNvPr>
          <p:cNvSpPr/>
          <p:nvPr userDrawn="1"/>
        </p:nvSpPr>
        <p:spPr>
          <a:xfrm>
            <a:off x="427037" y="6409868"/>
            <a:ext cx="5486400" cy="572464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@</a:t>
            </a:r>
            <a:r>
              <a:rPr lang="en-US" sz="1800" err="1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yina_arenas</a:t>
            </a:r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  #</a:t>
            </a:r>
            <a:r>
              <a:rPr lang="en-US" sz="1800" err="1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   #MicrosoftGraph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28DF8B-2E06-42F4-9874-7706E83F8B8B}"/>
              </a:ext>
            </a:extLst>
          </p:cNvPr>
          <p:cNvSpPr/>
          <p:nvPr userDrawn="1"/>
        </p:nvSpPr>
        <p:spPr>
          <a:xfrm>
            <a:off x="-12801" y="6508306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</p:spTree>
    <p:extLst>
      <p:ext uri="{BB962C8B-B14F-4D97-AF65-F5344CB8AC3E}">
        <p14:creationId xmlns:p14="http://schemas.microsoft.com/office/powerpoint/2010/main" val="412907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8152B1-53DF-41C7-ADD8-C20BBD4358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4912" y="5859462"/>
            <a:ext cx="2066926" cy="9264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4E9B21-BADC-4DF6-BC44-DEDEE57A6573}"/>
              </a:ext>
            </a:extLst>
          </p:cNvPr>
          <p:cNvSpPr/>
          <p:nvPr userDrawn="1"/>
        </p:nvSpPr>
        <p:spPr>
          <a:xfrm>
            <a:off x="427037" y="6409868"/>
            <a:ext cx="5486400" cy="572464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@</a:t>
            </a:r>
            <a:r>
              <a:rPr lang="en-US" sz="1800" err="1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yina_arenas</a:t>
            </a:r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  #</a:t>
            </a:r>
            <a:r>
              <a:rPr lang="en-US" sz="1800" err="1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   #MicrosoftGraph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28DF8B-2E06-42F4-9874-7706E83F8B8B}"/>
              </a:ext>
            </a:extLst>
          </p:cNvPr>
          <p:cNvSpPr/>
          <p:nvPr userDrawn="1"/>
        </p:nvSpPr>
        <p:spPr>
          <a:xfrm>
            <a:off x="-12801" y="6508306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</p:spTree>
    <p:extLst>
      <p:ext uri="{BB962C8B-B14F-4D97-AF65-F5344CB8AC3E}">
        <p14:creationId xmlns:p14="http://schemas.microsoft.com/office/powerpoint/2010/main" val="111640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23B224-D5B9-428B-A96E-6AE937E38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4912" y="5859462"/>
            <a:ext cx="2066926" cy="9264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0FA8F3-955B-4B02-8B0A-99BB240EF2F0}"/>
              </a:ext>
            </a:extLst>
          </p:cNvPr>
          <p:cNvSpPr/>
          <p:nvPr userDrawn="1"/>
        </p:nvSpPr>
        <p:spPr>
          <a:xfrm>
            <a:off x="427037" y="6409868"/>
            <a:ext cx="5486400" cy="572464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@</a:t>
            </a:r>
            <a:r>
              <a:rPr lang="en-US" sz="1800" err="1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yina_arenas</a:t>
            </a:r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  #</a:t>
            </a:r>
            <a:r>
              <a:rPr lang="en-US" sz="1800" err="1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   #MicrosoftGraph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01E84B-7BA3-419E-B167-2B5CC0C6609A}"/>
              </a:ext>
            </a:extLst>
          </p:cNvPr>
          <p:cNvSpPr/>
          <p:nvPr userDrawn="1"/>
        </p:nvSpPr>
        <p:spPr>
          <a:xfrm>
            <a:off x="-12801" y="6508306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</p:spTree>
    <p:extLst>
      <p:ext uri="{BB962C8B-B14F-4D97-AF65-F5344CB8AC3E}">
        <p14:creationId xmlns:p14="http://schemas.microsoft.com/office/powerpoint/2010/main" val="157121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72B8E1-23A1-4886-A4C1-9841D57FF30C}"/>
              </a:ext>
            </a:extLst>
          </p:cNvPr>
          <p:cNvSpPr/>
          <p:nvPr userDrawn="1"/>
        </p:nvSpPr>
        <p:spPr>
          <a:xfrm>
            <a:off x="790675" y="6011862"/>
            <a:ext cx="5486400" cy="572464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@</a:t>
            </a:r>
            <a:r>
              <a:rPr lang="en-US" sz="1800" err="1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yina_arenas</a:t>
            </a:r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  #</a:t>
            </a:r>
            <a:r>
              <a:rPr lang="en-US" sz="1800" err="1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   #MicrosoftGraph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1E5FDE-02AE-4468-BFCB-A3050E1B65FB}"/>
              </a:ext>
            </a:extLst>
          </p:cNvPr>
          <p:cNvSpPr/>
          <p:nvPr userDrawn="1"/>
        </p:nvSpPr>
        <p:spPr>
          <a:xfrm>
            <a:off x="350837" y="6110300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8152B1-53DF-41C7-ADD8-C20BBD4358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4912" y="5859462"/>
            <a:ext cx="2066926" cy="92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4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84DFC-45C2-4415-B3FA-47CB3AEDF1CE}"/>
              </a:ext>
            </a:extLst>
          </p:cNvPr>
          <p:cNvSpPr/>
          <p:nvPr userDrawn="1"/>
        </p:nvSpPr>
        <p:spPr>
          <a:xfrm>
            <a:off x="790675" y="6011862"/>
            <a:ext cx="5486400" cy="572464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@</a:t>
            </a:r>
            <a:r>
              <a:rPr lang="en-US" sz="1800" err="1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yina_arenas</a:t>
            </a:r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  #</a:t>
            </a:r>
            <a:r>
              <a:rPr lang="en-US" sz="1800" err="1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   #MicrosoftGraph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C4D5FC-908C-4B77-AAA8-A6D32235D605}"/>
              </a:ext>
            </a:extLst>
          </p:cNvPr>
          <p:cNvSpPr/>
          <p:nvPr userDrawn="1"/>
        </p:nvSpPr>
        <p:spPr>
          <a:xfrm>
            <a:off x="350837" y="6110300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23B224-D5B9-428B-A96E-6AE937E38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4912" y="5859462"/>
            <a:ext cx="2066926" cy="92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1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C0F88-514A-4D90-B151-C6BB40A89E81}"/>
              </a:ext>
            </a:extLst>
          </p:cNvPr>
          <p:cNvSpPr/>
          <p:nvPr userDrawn="1"/>
        </p:nvSpPr>
        <p:spPr>
          <a:xfrm>
            <a:off x="790675" y="6011862"/>
            <a:ext cx="5486400" cy="572464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@</a:t>
            </a:r>
            <a:r>
              <a:rPr lang="en-US" sz="1800" err="1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yina_arenas</a:t>
            </a:r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  #</a:t>
            </a:r>
            <a:r>
              <a:rPr lang="en-US" sz="1800" err="1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   #MicrosoftGraph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2531E7-F398-4ED9-A606-12324538379E}"/>
              </a:ext>
            </a:extLst>
          </p:cNvPr>
          <p:cNvSpPr/>
          <p:nvPr userDrawn="1"/>
        </p:nvSpPr>
        <p:spPr>
          <a:xfrm>
            <a:off x="350837" y="6110300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FFFFFF"/>
                </a:solidFill>
                <a:latin typeface="FontAwesome" pitchFamily="2" charset="0"/>
              </a:rPr>
              <a:t>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0FBAD9-96BC-46DA-BCE1-91362AF208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4912" y="5761977"/>
            <a:ext cx="2257626" cy="10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67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65C61D-454F-41DB-811A-5DDCE977D7AA}"/>
              </a:ext>
            </a:extLst>
          </p:cNvPr>
          <p:cNvSpPr/>
          <p:nvPr userDrawn="1"/>
        </p:nvSpPr>
        <p:spPr>
          <a:xfrm>
            <a:off x="790675" y="6011862"/>
            <a:ext cx="5486400" cy="572464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@</a:t>
            </a:r>
            <a:r>
              <a:rPr lang="en-US" sz="1800" err="1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yina_arenas</a:t>
            </a:r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  #</a:t>
            </a:r>
            <a:r>
              <a:rPr lang="en-US" sz="1800" err="1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   #MicrosoftGraph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9B4E0F-FA0D-43C5-8903-7F3B87F791A2}"/>
              </a:ext>
            </a:extLst>
          </p:cNvPr>
          <p:cNvSpPr/>
          <p:nvPr userDrawn="1"/>
        </p:nvSpPr>
        <p:spPr>
          <a:xfrm>
            <a:off x="350837" y="6110300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FFFFFF"/>
                </a:solidFill>
                <a:latin typeface="FontAwesome" pitchFamily="2" charset="0"/>
              </a:rPr>
              <a:t>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FA1962-2448-4C43-976D-D6A54AE01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4912" y="5761977"/>
            <a:ext cx="2257626" cy="10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71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1772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56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890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185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B32250-2805-4C58-B12F-8FACFCA03D0B}"/>
              </a:ext>
            </a:extLst>
          </p:cNvPr>
          <p:cNvSpPr/>
          <p:nvPr userDrawn="1"/>
        </p:nvSpPr>
        <p:spPr>
          <a:xfrm>
            <a:off x="290877" y="6460775"/>
            <a:ext cx="5486400" cy="541687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6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@yina_arenas  #MSBuild   #MicrosoftGraph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3171B6-B2B2-4574-929D-5B9745DE173C}"/>
              </a:ext>
            </a:extLst>
          </p:cNvPr>
          <p:cNvSpPr/>
          <p:nvPr userDrawn="1"/>
        </p:nvSpPr>
        <p:spPr>
          <a:xfrm>
            <a:off x="-12801" y="6508306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</p:spTree>
    <p:extLst>
      <p:ext uri="{BB962C8B-B14F-4D97-AF65-F5344CB8AC3E}">
        <p14:creationId xmlns:p14="http://schemas.microsoft.com/office/powerpoint/2010/main" val="366478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591993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B32250-2805-4C58-B12F-8FACFCA03D0B}"/>
              </a:ext>
            </a:extLst>
          </p:cNvPr>
          <p:cNvSpPr/>
          <p:nvPr userDrawn="1"/>
        </p:nvSpPr>
        <p:spPr>
          <a:xfrm>
            <a:off x="427037" y="6409868"/>
            <a:ext cx="5486400" cy="572464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@yina_arenas  #MSBuild   #MicrosoftGraph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3171B6-B2B2-4574-929D-5B9745DE173C}"/>
              </a:ext>
            </a:extLst>
          </p:cNvPr>
          <p:cNvSpPr/>
          <p:nvPr userDrawn="1"/>
        </p:nvSpPr>
        <p:spPr>
          <a:xfrm>
            <a:off x="-12801" y="6508306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</p:spTree>
    <p:extLst>
      <p:ext uri="{BB962C8B-B14F-4D97-AF65-F5344CB8AC3E}">
        <p14:creationId xmlns:p14="http://schemas.microsoft.com/office/powerpoint/2010/main" val="58432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/>
          </p:cNvPr>
          <p:cNvSpPr/>
          <p:nvPr userDrawn="1"/>
        </p:nvSpPr>
        <p:spPr>
          <a:xfrm>
            <a:off x="-30163" y="6491553"/>
            <a:ext cx="3757370" cy="510909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4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#MSBuild   #MicrosoftGraph   @yina_arenas </a:t>
            </a:r>
          </a:p>
        </p:txBody>
      </p:sp>
    </p:spTree>
    <p:extLst>
      <p:ext uri="{BB962C8B-B14F-4D97-AF65-F5344CB8AC3E}">
        <p14:creationId xmlns:p14="http://schemas.microsoft.com/office/powerpoint/2010/main" val="21721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B32250-2805-4C58-B12F-8FACFCA03D0B}"/>
              </a:ext>
            </a:extLst>
          </p:cNvPr>
          <p:cNvSpPr/>
          <p:nvPr userDrawn="1"/>
        </p:nvSpPr>
        <p:spPr>
          <a:xfrm>
            <a:off x="290877" y="6460775"/>
            <a:ext cx="5486400" cy="541687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6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@</a:t>
            </a:r>
            <a:r>
              <a:rPr lang="en-US" sz="1600" err="1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yina_arenas</a:t>
            </a:r>
            <a:r>
              <a:rPr lang="en-US" sz="16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  #</a:t>
            </a:r>
            <a:r>
              <a:rPr lang="en-US" sz="1600" err="1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r>
              <a:rPr lang="en-US" sz="16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   #MicrosoftGraph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3171B6-B2B2-4574-929D-5B9745DE173C}"/>
              </a:ext>
            </a:extLst>
          </p:cNvPr>
          <p:cNvSpPr/>
          <p:nvPr userDrawn="1"/>
        </p:nvSpPr>
        <p:spPr>
          <a:xfrm>
            <a:off x="-12801" y="6508306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</p:spTree>
    <p:extLst>
      <p:ext uri="{BB962C8B-B14F-4D97-AF65-F5344CB8AC3E}">
        <p14:creationId xmlns:p14="http://schemas.microsoft.com/office/powerpoint/2010/main" val="103365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B32250-2805-4C58-B12F-8FACFCA03D0B}"/>
              </a:ext>
            </a:extLst>
          </p:cNvPr>
          <p:cNvSpPr/>
          <p:nvPr userDrawn="1"/>
        </p:nvSpPr>
        <p:spPr>
          <a:xfrm>
            <a:off x="427037" y="6409868"/>
            <a:ext cx="5486400" cy="572464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@</a:t>
            </a:r>
            <a:r>
              <a:rPr lang="en-US" sz="1800" err="1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yina_arenas</a:t>
            </a:r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  #</a:t>
            </a:r>
            <a:r>
              <a:rPr lang="en-US" sz="1800" err="1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r>
              <a:rPr lang="en-US" sz="18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   #MicrosoftGraph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3171B6-B2B2-4574-929D-5B9745DE173C}"/>
              </a:ext>
            </a:extLst>
          </p:cNvPr>
          <p:cNvSpPr/>
          <p:nvPr userDrawn="1"/>
        </p:nvSpPr>
        <p:spPr>
          <a:xfrm>
            <a:off x="-12801" y="6508306"/>
            <a:ext cx="470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737373"/>
                </a:solidFill>
                <a:latin typeface="FontAwesome" pitchFamily="2" charset="0"/>
              </a:rPr>
              <a:t></a:t>
            </a:r>
          </a:p>
        </p:txBody>
      </p:sp>
    </p:spTree>
    <p:extLst>
      <p:ext uri="{BB962C8B-B14F-4D97-AF65-F5344CB8AC3E}">
        <p14:creationId xmlns:p14="http://schemas.microsoft.com/office/powerpoint/2010/main" val="413485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/>
          </p:cNvPr>
          <p:cNvSpPr/>
          <p:nvPr userDrawn="1"/>
        </p:nvSpPr>
        <p:spPr>
          <a:xfrm>
            <a:off x="-30163" y="6491553"/>
            <a:ext cx="3757370" cy="510909"/>
          </a:xfrm>
          <a:prstGeom prst="rect">
            <a:avLst/>
          </a:prstGeom>
        </p:spPr>
        <p:txBody>
          <a:bodyPr wrap="square" lIns="182880" tIns="146304" rIns="182880" bIns="146304">
            <a:spAutoFit/>
          </a:bodyPr>
          <a:lstStyle/>
          <a:p>
            <a:pPr algn="l"/>
            <a:r>
              <a:rPr lang="en-US" sz="14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#</a:t>
            </a:r>
            <a:r>
              <a:rPr lang="en-US" sz="1400" err="1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r>
              <a:rPr lang="en-US" sz="14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   #MicrosoftGraph   @</a:t>
            </a:r>
            <a:r>
              <a:rPr lang="en-US" sz="1400" err="1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yina_arenas</a:t>
            </a:r>
            <a:r>
              <a:rPr lang="en-US" sz="1400">
                <a:gradFill>
                  <a:gsLst>
                    <a:gs pos="6494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934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39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6740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Accent Color 2"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463237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758624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86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280903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9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42" Type="http://schemas.openxmlformats.org/officeDocument/2006/relationships/slideLayout" Target="../slideLayouts/slideLayout78.xml"/><Relationship Id="rId47" Type="http://schemas.openxmlformats.org/officeDocument/2006/relationships/slideLayout" Target="../slideLayouts/slideLayout83.xml"/><Relationship Id="rId50" Type="http://schemas.openxmlformats.org/officeDocument/2006/relationships/slideLayout" Target="../slideLayouts/slideLayout86.xml"/><Relationship Id="rId55" Type="http://schemas.openxmlformats.org/officeDocument/2006/relationships/image" Target="../media/image1.emf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slideLayout" Target="../slideLayouts/slideLayout74.xml"/><Relationship Id="rId46" Type="http://schemas.openxmlformats.org/officeDocument/2006/relationships/slideLayout" Target="../slideLayouts/slideLayout82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41" Type="http://schemas.openxmlformats.org/officeDocument/2006/relationships/slideLayout" Target="../slideLayouts/slideLayout77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slideLayout" Target="../slideLayouts/slideLayout73.xml"/><Relationship Id="rId40" Type="http://schemas.openxmlformats.org/officeDocument/2006/relationships/slideLayout" Target="../slideLayouts/slideLayout76.xml"/><Relationship Id="rId45" Type="http://schemas.openxmlformats.org/officeDocument/2006/relationships/slideLayout" Target="../slideLayouts/slideLayout81.xml"/><Relationship Id="rId53" Type="http://schemas.openxmlformats.org/officeDocument/2006/relationships/slideLayout" Target="../slideLayouts/slideLayout89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49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4" Type="http://schemas.openxmlformats.org/officeDocument/2006/relationships/slideLayout" Target="../slideLayouts/slideLayout80.xml"/><Relationship Id="rId52" Type="http://schemas.openxmlformats.org/officeDocument/2006/relationships/slideLayout" Target="../slideLayouts/slideLayout88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43" Type="http://schemas.openxmlformats.org/officeDocument/2006/relationships/slideLayout" Target="../slideLayouts/slideLayout79.xml"/><Relationship Id="rId48" Type="http://schemas.openxmlformats.org/officeDocument/2006/relationships/slideLayout" Target="../slideLayouts/slideLayout84.xml"/><Relationship Id="rId8" Type="http://schemas.openxmlformats.org/officeDocument/2006/relationships/slideLayout" Target="../slideLayouts/slideLayout44.xml"/><Relationship Id="rId51" Type="http://schemas.openxmlformats.org/officeDocument/2006/relationships/slideLayout" Target="../slideLayouts/slideLayout87.xml"/><Relationship Id="rId3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0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8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  <p:sldLayoutId id="2147484489" r:id="rId12"/>
    <p:sldLayoutId id="2147484490" r:id="rId13"/>
    <p:sldLayoutId id="2147484491" r:id="rId14"/>
    <p:sldLayoutId id="2147484492" r:id="rId15"/>
    <p:sldLayoutId id="2147484493" r:id="rId16"/>
    <p:sldLayoutId id="2147484494" r:id="rId17"/>
    <p:sldLayoutId id="2147484569" r:id="rId18"/>
    <p:sldLayoutId id="2147484570" r:id="rId19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44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96" r:id="rId1"/>
    <p:sldLayoutId id="2147484498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  <p:sldLayoutId id="2147484509" r:id="rId12"/>
    <p:sldLayoutId id="2147484510" r:id="rId13"/>
    <p:sldLayoutId id="2147484511" r:id="rId14"/>
    <p:sldLayoutId id="2147484512" r:id="rId15"/>
    <p:sldLayoutId id="2147484513" r:id="rId16"/>
    <p:sldLayoutId id="2147484514" r:id="rId17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4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  <p:sldLayoutId id="2147484521" r:id="rId6"/>
    <p:sldLayoutId id="2147484522" r:id="rId7"/>
    <p:sldLayoutId id="2147484523" r:id="rId8"/>
    <p:sldLayoutId id="2147484524" r:id="rId9"/>
    <p:sldLayoutId id="2147484525" r:id="rId10"/>
    <p:sldLayoutId id="2147484526" r:id="rId11"/>
    <p:sldLayoutId id="2147484527" r:id="rId12"/>
    <p:sldLayoutId id="2147484528" r:id="rId13"/>
    <p:sldLayoutId id="2147484529" r:id="rId14"/>
    <p:sldLayoutId id="2147484530" r:id="rId15"/>
    <p:sldLayoutId id="2147484531" r:id="rId16"/>
    <p:sldLayoutId id="2147484532" r:id="rId17"/>
    <p:sldLayoutId id="2147484533" r:id="rId18"/>
    <p:sldLayoutId id="2147484534" r:id="rId19"/>
    <p:sldLayoutId id="2147484535" r:id="rId20"/>
    <p:sldLayoutId id="2147484536" r:id="rId21"/>
    <p:sldLayoutId id="2147484537" r:id="rId22"/>
    <p:sldLayoutId id="2147484538" r:id="rId23"/>
    <p:sldLayoutId id="2147484539" r:id="rId24"/>
    <p:sldLayoutId id="2147484540" r:id="rId25"/>
    <p:sldLayoutId id="2147484541" r:id="rId26"/>
    <p:sldLayoutId id="2147484542" r:id="rId27"/>
    <p:sldLayoutId id="2147484543" r:id="rId28"/>
    <p:sldLayoutId id="2147484544" r:id="rId29"/>
    <p:sldLayoutId id="2147484545" r:id="rId30"/>
    <p:sldLayoutId id="2147484546" r:id="rId31"/>
    <p:sldLayoutId id="2147484547" r:id="rId32"/>
    <p:sldLayoutId id="2147484548" r:id="rId33"/>
    <p:sldLayoutId id="2147484549" r:id="rId34"/>
    <p:sldLayoutId id="2147484550" r:id="rId35"/>
    <p:sldLayoutId id="2147484551" r:id="rId36"/>
    <p:sldLayoutId id="2147484552" r:id="rId37"/>
    <p:sldLayoutId id="2147484553" r:id="rId38"/>
    <p:sldLayoutId id="2147484554" r:id="rId39"/>
    <p:sldLayoutId id="2147484555" r:id="rId40"/>
    <p:sldLayoutId id="2147484556" r:id="rId41"/>
    <p:sldLayoutId id="2147484557" r:id="rId42"/>
    <p:sldLayoutId id="2147484558" r:id="rId43"/>
    <p:sldLayoutId id="2147484559" r:id="rId44"/>
    <p:sldLayoutId id="2147484560" r:id="rId45"/>
    <p:sldLayoutId id="2147484561" r:id="rId46"/>
    <p:sldLayoutId id="2147484562" r:id="rId47"/>
    <p:sldLayoutId id="2147484563" r:id="rId48"/>
    <p:sldLayoutId id="2147484564" r:id="rId49"/>
    <p:sldLayoutId id="2147484565" r:id="rId50"/>
    <p:sldLayoutId id="2147484566" r:id="rId51"/>
    <p:sldLayoutId id="2147484567" r:id="rId52"/>
    <p:sldLayoutId id="2147484568" r:id="rId53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7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.xml"/><Relationship Id="rId11" Type="http://schemas.openxmlformats.org/officeDocument/2006/relationships/image" Target="../media/image23.png"/><Relationship Id="rId5" Type="http://schemas.openxmlformats.org/officeDocument/2006/relationships/image" Target="../media/image39.png"/><Relationship Id="rId10" Type="http://schemas.microsoft.com/office/2007/relationships/diagramDrawing" Target="../diagrams/drawing1.xml"/><Relationship Id="rId4" Type="http://schemas.openxmlformats.org/officeDocument/2006/relationships/image" Target="../media/image38.png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www.microsoft.com/cognitive-services/en-us/bing-spell-check-api" TargetMode="Externa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1.emf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4.png"/><Relationship Id="rId4" Type="http://schemas.openxmlformats.org/officeDocument/2006/relationships/image" Target="../media/image37.png"/><Relationship Id="rId9" Type="http://schemas.microsoft.com/office/2007/relationships/diagramDrawing" Target="../diagrams/drawing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qldatabase-migrationpreview.azurewebsites.net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blogs.msdn.microsoft.com/datamigration/dma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27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body" idx="5"/>
          </p:nvPr>
        </p:nvSpPr>
        <p:spPr>
          <a:xfrm>
            <a:off x="1736842" y="2110299"/>
            <a:ext cx="3495900" cy="1145700"/>
          </a:xfrm>
          <a:prstGeom prst="rect">
            <a:avLst/>
          </a:prstGeom>
        </p:spPr>
        <p:txBody>
          <a:bodyPr lIns="124350" tIns="124350" rIns="124350" bIns="124350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7142"/>
              <a:buFont typeface="Arial"/>
              <a:buNone/>
            </a:pPr>
            <a:r>
              <a:rPr lang="en-US" b="1" dirty="0">
                <a:solidFill>
                  <a:srgbClr val="F48024"/>
                </a:solidFill>
              </a:rPr>
              <a:t>Behind The Firewall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7142"/>
              <a:buFont typeface="Arial"/>
              <a:buNone/>
            </a:pPr>
            <a:r>
              <a:rPr lang="en-US" dirty="0"/>
              <a:t>Limit Access to Your Site To Users on Your Network Only</a:t>
            </a:r>
          </a:p>
        </p:txBody>
      </p:sp>
      <p:sp>
        <p:nvSpPr>
          <p:cNvPr id="465" name="Shape 465"/>
          <p:cNvSpPr txBox="1">
            <a:spLocks noGrp="1"/>
          </p:cNvSpPr>
          <p:nvPr>
            <p:ph type="body" idx="6"/>
          </p:nvPr>
        </p:nvSpPr>
        <p:spPr>
          <a:xfrm>
            <a:off x="1736842" y="3521374"/>
            <a:ext cx="3495900" cy="1223400"/>
          </a:xfrm>
          <a:prstGeom prst="rect">
            <a:avLst/>
          </a:prstGeom>
        </p:spPr>
        <p:txBody>
          <a:bodyPr lIns="124350" tIns="124350" rIns="124350" bIns="124350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48024"/>
                </a:solidFill>
              </a:rPr>
              <a:t>Rigorously Tested Code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Same Codebase as StackOverflow.com - used and test by 50M people each month </a:t>
            </a:r>
          </a:p>
        </p:txBody>
      </p:sp>
      <p:sp>
        <p:nvSpPr>
          <p:cNvPr id="466" name="Shape 466"/>
          <p:cNvSpPr txBox="1">
            <a:spLocks noGrp="1"/>
          </p:cNvSpPr>
          <p:nvPr>
            <p:ph type="body" idx="4"/>
          </p:nvPr>
        </p:nvSpPr>
        <p:spPr>
          <a:xfrm>
            <a:off x="1736842" y="5037638"/>
            <a:ext cx="3495900" cy="959400"/>
          </a:xfrm>
          <a:prstGeom prst="rect">
            <a:avLst/>
          </a:prstGeom>
        </p:spPr>
        <p:txBody>
          <a:bodyPr lIns="124350" tIns="124350" rIns="124350" bIns="124350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7142"/>
              <a:buFont typeface="Arial"/>
              <a:buNone/>
            </a:pPr>
            <a:r>
              <a:rPr lang="en-US" b="1">
                <a:solidFill>
                  <a:srgbClr val="F48024"/>
                </a:solidFill>
              </a:rPr>
              <a:t>Enterprise Authentication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7142"/>
              <a:buFont typeface="Arial"/>
              <a:buNone/>
            </a:pPr>
            <a:r>
              <a:rPr lang="en-US"/>
              <a:t>SSO via LDAP or SAML</a:t>
            </a:r>
          </a:p>
        </p:txBody>
      </p:sp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7108895" y="3523261"/>
            <a:ext cx="3495900" cy="827700"/>
          </a:xfrm>
          <a:prstGeom prst="rect">
            <a:avLst/>
          </a:prstGeom>
        </p:spPr>
        <p:txBody>
          <a:bodyPr lIns="124350" tIns="124350" rIns="124350" bIns="124350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7142"/>
              <a:buFont typeface="Arial"/>
              <a:buNone/>
            </a:pPr>
            <a:r>
              <a:rPr lang="en-US" sz="1400" b="1">
                <a:solidFill>
                  <a:srgbClr val="F48024"/>
                </a:solidFill>
              </a:rPr>
              <a:t>Isolated, Single Tenant Data Model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7142"/>
              <a:buFont typeface="Arial"/>
              <a:buNone/>
            </a:pPr>
            <a:r>
              <a:rPr lang="en-US" sz="1400"/>
              <a:t>We Host Your Site In a Dedicated and Isolated Instance in the Most Certified Cloud Provider - Microsoft Azure</a:t>
            </a:r>
          </a:p>
        </p:txBody>
      </p:sp>
      <p:sp>
        <p:nvSpPr>
          <p:cNvPr id="468" name="Shape 468"/>
          <p:cNvSpPr txBox="1">
            <a:spLocks noGrp="1"/>
          </p:cNvSpPr>
          <p:nvPr>
            <p:ph type="body" idx="2"/>
          </p:nvPr>
        </p:nvSpPr>
        <p:spPr>
          <a:xfrm>
            <a:off x="7108878" y="5039761"/>
            <a:ext cx="3495900" cy="860400"/>
          </a:xfrm>
          <a:prstGeom prst="rect">
            <a:avLst/>
          </a:prstGeom>
        </p:spPr>
        <p:txBody>
          <a:bodyPr lIns="124350" tIns="124350" rIns="124350" bIns="124350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7142"/>
              <a:buFont typeface="Arial"/>
              <a:buNone/>
            </a:pPr>
            <a:r>
              <a:rPr lang="en-US" sz="1400" b="1">
                <a:solidFill>
                  <a:srgbClr val="F48024"/>
                </a:solidFill>
              </a:rPr>
              <a:t>New Features &amp; Updates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7142"/>
              <a:buFont typeface="Arial"/>
              <a:buNone/>
            </a:pPr>
            <a:r>
              <a:rPr lang="en-US" sz="1400"/>
              <a:t>Security Updates and New Features Made Monthly</a:t>
            </a:r>
          </a:p>
        </p:txBody>
      </p:sp>
      <p:sp>
        <p:nvSpPr>
          <p:cNvPr id="469" name="Shape 469"/>
          <p:cNvSpPr txBox="1">
            <a:spLocks noGrp="1"/>
          </p:cNvSpPr>
          <p:nvPr>
            <p:ph type="body" idx="3"/>
          </p:nvPr>
        </p:nvSpPr>
        <p:spPr>
          <a:xfrm>
            <a:off x="7108878" y="2114225"/>
            <a:ext cx="3495900" cy="860400"/>
          </a:xfrm>
          <a:prstGeom prst="rect">
            <a:avLst/>
          </a:prstGeom>
        </p:spPr>
        <p:txBody>
          <a:bodyPr lIns="124350" tIns="124350" rIns="124350" bIns="124350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7142"/>
              <a:buFont typeface="Arial"/>
              <a:buNone/>
            </a:pPr>
            <a:r>
              <a:rPr lang="en-US" sz="1400" b="1">
                <a:solidFill>
                  <a:srgbClr val="F48024"/>
                </a:solidFill>
              </a:rPr>
              <a:t>End to End Encryption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7142"/>
              <a:buFont typeface="Arial"/>
              <a:buNone/>
            </a:pPr>
            <a:r>
              <a:rPr lang="en-US" sz="1400"/>
              <a:t>Data is Encrypted At-Rest in the Database and In Transit Using Your Own Certificate</a:t>
            </a:r>
          </a:p>
        </p:txBody>
      </p:sp>
      <p:sp>
        <p:nvSpPr>
          <p:cNvPr id="470" name="Shape 470"/>
          <p:cNvSpPr txBox="1">
            <a:spLocks noGrp="1"/>
          </p:cNvSpPr>
          <p:nvPr>
            <p:ph type="title"/>
          </p:nvPr>
        </p:nvSpPr>
        <p:spPr>
          <a:xfrm>
            <a:off x="626277" y="695950"/>
            <a:ext cx="9065700" cy="665399"/>
          </a:xfrm>
          <a:prstGeom prst="rect">
            <a:avLst/>
          </a:prstGeom>
        </p:spPr>
        <p:txBody>
          <a:bodyPr lIns="124350" tIns="124350" rIns="124350" bIns="124350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Current Mission - Stack Overflow Enterprise</a:t>
            </a:r>
          </a:p>
        </p:txBody>
      </p:sp>
      <p:cxnSp>
        <p:nvCxnSpPr>
          <p:cNvPr id="472" name="Shape 472"/>
          <p:cNvCxnSpPr/>
          <p:nvPr/>
        </p:nvCxnSpPr>
        <p:spPr>
          <a:xfrm flipH="1">
            <a:off x="5363124" y="2032267"/>
            <a:ext cx="6600" cy="4120500"/>
          </a:xfrm>
          <a:prstGeom prst="straightConnector1">
            <a:avLst/>
          </a:prstGeom>
          <a:noFill/>
          <a:ln w="9525" cap="flat" cmpd="sng">
            <a:solidFill>
              <a:srgbClr val="B4B8BC"/>
            </a:solidFill>
            <a:prstDash val="dot"/>
            <a:round/>
            <a:headEnd type="none" w="lg" len="lg"/>
            <a:tailEnd type="none" w="lg" len="lg"/>
          </a:ln>
        </p:spPr>
      </p:cxnSp>
      <p:cxnSp>
        <p:nvCxnSpPr>
          <p:cNvPr id="473" name="Shape 473"/>
          <p:cNvCxnSpPr/>
          <p:nvPr/>
        </p:nvCxnSpPr>
        <p:spPr>
          <a:xfrm rot="10800000">
            <a:off x="728847" y="3283659"/>
            <a:ext cx="9829200" cy="0"/>
          </a:xfrm>
          <a:prstGeom prst="straightConnector1">
            <a:avLst/>
          </a:prstGeom>
          <a:noFill/>
          <a:ln w="9525" cap="flat" cmpd="sng">
            <a:solidFill>
              <a:srgbClr val="B4B8BC"/>
            </a:solidFill>
            <a:prstDash val="dot"/>
            <a:round/>
            <a:headEnd type="none" w="lg" len="lg"/>
            <a:tailEnd type="none" w="lg" len="lg"/>
          </a:ln>
        </p:spPr>
      </p:cxnSp>
      <p:cxnSp>
        <p:nvCxnSpPr>
          <p:cNvPr id="474" name="Shape 474"/>
          <p:cNvCxnSpPr/>
          <p:nvPr/>
        </p:nvCxnSpPr>
        <p:spPr>
          <a:xfrm rot="10800000">
            <a:off x="728847" y="4788363"/>
            <a:ext cx="9829200" cy="0"/>
          </a:xfrm>
          <a:prstGeom prst="straightConnector1">
            <a:avLst/>
          </a:prstGeom>
          <a:noFill/>
          <a:ln w="9525" cap="flat" cmpd="sng">
            <a:solidFill>
              <a:srgbClr val="B4B8BC"/>
            </a:solidFill>
            <a:prstDash val="dot"/>
            <a:round/>
            <a:headEnd type="none" w="lg" len="lg"/>
            <a:tailEnd type="none" w="lg" len="lg"/>
          </a:ln>
        </p:spPr>
      </p:cxnSp>
      <p:pic>
        <p:nvPicPr>
          <p:cNvPr id="475" name="Shape 475"/>
          <p:cNvPicPr preferRelativeResize="0"/>
          <p:nvPr/>
        </p:nvPicPr>
        <p:blipFill rotWithShape="1">
          <a:blip r:embed="rId3">
            <a:alphaModFix/>
          </a:blip>
          <a:srcRect l="1680" t="-5895" r="5966" b="55157"/>
          <a:stretch/>
        </p:blipFill>
        <p:spPr>
          <a:xfrm rot="10800000">
            <a:off x="7108882" y="-6"/>
            <a:ext cx="2569949" cy="209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Shape 476"/>
          <p:cNvPicPr preferRelativeResize="0"/>
          <p:nvPr/>
        </p:nvPicPr>
        <p:blipFill rotWithShape="1">
          <a:blip r:embed="rId3">
            <a:alphaModFix/>
          </a:blip>
          <a:srcRect l="50934" t="18851" r="-9555" b="16234"/>
          <a:stretch/>
        </p:blipFill>
        <p:spPr>
          <a:xfrm rot="5400000">
            <a:off x="9867030" y="-542125"/>
            <a:ext cx="1693489" cy="2777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Shape 477" descr="Isolated, Single Tenant Data Model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0952" y="3472021"/>
            <a:ext cx="1145559" cy="1145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Shape 478" descr="Rigorously Tested Cod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875" y="3450705"/>
            <a:ext cx="1145559" cy="1145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Shape 479" descr="End to End Encryptio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90952" y="1998897"/>
            <a:ext cx="1145559" cy="1145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Shape 480" descr="Behind The Firewall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6875" y="1998897"/>
            <a:ext cx="1145559" cy="1145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Shape 481" descr="New Features &amp; Updates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90952" y="4931967"/>
            <a:ext cx="1145559" cy="1145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Shape 482" descr="Enterprise Authentication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6875" y="4910652"/>
            <a:ext cx="1145559" cy="11455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923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Shape 350" descr="logo_so_enterprise_color.png"/>
          <p:cNvPicPr preferRelativeResize="0"/>
          <p:nvPr/>
        </p:nvPicPr>
        <p:blipFill rotWithShape="1">
          <a:blip r:embed="rId3">
            <a:alphaModFix/>
          </a:blip>
          <a:srcRect l="-5973" t="-25783" r="-5683" b="-34165"/>
          <a:stretch/>
        </p:blipFill>
        <p:spPr>
          <a:xfrm>
            <a:off x="46037" y="68262"/>
            <a:ext cx="3026663" cy="104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Shape 3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650" y="1847146"/>
            <a:ext cx="3026649" cy="4189128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Shape 352"/>
          <p:cNvSpPr txBox="1"/>
          <p:nvPr/>
        </p:nvSpPr>
        <p:spPr>
          <a:xfrm>
            <a:off x="3367300" y="1847150"/>
            <a:ext cx="2343000" cy="40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SitesEE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pic>
        <p:nvPicPr>
          <p:cNvPr id="353" name="Shape 3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6225" y="1847146"/>
            <a:ext cx="3026649" cy="4189128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 txBox="1"/>
          <p:nvPr/>
        </p:nvSpPr>
        <p:spPr>
          <a:xfrm>
            <a:off x="3367300" y="2241275"/>
            <a:ext cx="2827800" cy="393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●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Site metadata</a:t>
            </a:r>
          </a:p>
          <a:p>
            <a:pPr marL="457200" marR="0" lvl="0" indent="-22860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●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Aggregated user content</a:t>
            </a:r>
          </a:p>
          <a:p>
            <a:pPr marL="457200" marR="0" lvl="0" indent="-22860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●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Network wide metadata</a:t>
            </a:r>
          </a:p>
        </p:txBody>
      </p:sp>
      <p:sp>
        <p:nvSpPr>
          <p:cNvPr id="355" name="Shape 355"/>
          <p:cNvSpPr txBox="1"/>
          <p:nvPr/>
        </p:nvSpPr>
        <p:spPr>
          <a:xfrm>
            <a:off x="9519500" y="1847150"/>
            <a:ext cx="2916900" cy="40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StackOverflowEE</a:t>
            </a:r>
          </a:p>
        </p:txBody>
      </p:sp>
      <p:sp>
        <p:nvSpPr>
          <p:cNvPr id="356" name="Shape 356"/>
          <p:cNvSpPr txBox="1"/>
          <p:nvPr/>
        </p:nvSpPr>
        <p:spPr>
          <a:xfrm>
            <a:off x="9519500" y="2256350"/>
            <a:ext cx="2827800" cy="393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●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Q&amp;A Content</a:t>
            </a:r>
          </a:p>
          <a:p>
            <a:pPr marL="457200" marR="0" lvl="0" indent="-22860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●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Votes</a:t>
            </a:r>
          </a:p>
          <a:p>
            <a:pPr marL="457200" marR="0" lvl="0" indent="-22860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●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Users</a:t>
            </a:r>
          </a:p>
          <a:p>
            <a:pPr marL="457200" marR="0" lvl="0" indent="-22860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●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Comments</a:t>
            </a:r>
          </a:p>
        </p:txBody>
      </p:sp>
      <p:sp>
        <p:nvSpPr>
          <p:cNvPr id="357" name="Shape 357"/>
          <p:cNvSpPr txBox="1"/>
          <p:nvPr/>
        </p:nvSpPr>
        <p:spPr>
          <a:xfrm>
            <a:off x="3246437" y="220662"/>
            <a:ext cx="3645300" cy="67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Database Architecture</a:t>
            </a:r>
          </a:p>
        </p:txBody>
      </p:sp>
    </p:spTree>
    <p:extLst>
      <p:ext uri="{BB962C8B-B14F-4D97-AF65-F5344CB8AC3E}">
        <p14:creationId xmlns:p14="http://schemas.microsoft.com/office/powerpoint/2010/main" val="321435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>
            <a:spLocks noGrp="1"/>
          </p:cNvSpPr>
          <p:nvPr>
            <p:ph type="title"/>
          </p:nvPr>
        </p:nvSpPr>
        <p:spPr>
          <a:xfrm>
            <a:off x="626277" y="695950"/>
            <a:ext cx="9065700" cy="665399"/>
          </a:xfrm>
          <a:prstGeom prst="rect">
            <a:avLst/>
          </a:prstGeom>
        </p:spPr>
        <p:txBody>
          <a:bodyPr lIns="124350" tIns="124350" rIns="124350" bIns="124350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Migrating from SQL on premise to Azure SQL</a:t>
            </a:r>
          </a:p>
        </p:txBody>
      </p:sp>
      <p:pic>
        <p:nvPicPr>
          <p:cNvPr id="488" name="Shape 488"/>
          <p:cNvPicPr preferRelativeResize="0"/>
          <p:nvPr/>
        </p:nvPicPr>
        <p:blipFill rotWithShape="1">
          <a:blip r:embed="rId3">
            <a:alphaModFix/>
          </a:blip>
          <a:srcRect l="1680" t="-5895" r="5966" b="55157"/>
          <a:stretch/>
        </p:blipFill>
        <p:spPr>
          <a:xfrm rot="10800000">
            <a:off x="7108882" y="-6"/>
            <a:ext cx="2569949" cy="209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Shape 489"/>
          <p:cNvPicPr preferRelativeResize="0"/>
          <p:nvPr/>
        </p:nvPicPr>
        <p:blipFill rotWithShape="1">
          <a:blip r:embed="rId3">
            <a:alphaModFix/>
          </a:blip>
          <a:srcRect l="50934" t="18851" r="-9555" b="16234"/>
          <a:stretch/>
        </p:blipFill>
        <p:spPr>
          <a:xfrm rot="5400000">
            <a:off x="9867030" y="-542125"/>
            <a:ext cx="1693489" cy="277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Shape 490"/>
          <p:cNvSpPr txBox="1"/>
          <p:nvPr/>
        </p:nvSpPr>
        <p:spPr>
          <a:xfrm>
            <a:off x="778537" y="1887236"/>
            <a:ext cx="9992100" cy="4407300"/>
          </a:xfrm>
          <a:prstGeom prst="rect">
            <a:avLst/>
          </a:prstGeom>
          <a:noFill/>
          <a:ln>
            <a:noFill/>
          </a:ln>
        </p:spPr>
        <p:txBody>
          <a:bodyPr lIns="124350" tIns="124350" rIns="124350" bIns="124350" anchor="t" anchorCtr="0">
            <a:noAutofit/>
          </a:bodyPr>
          <a:lstStyle/>
          <a:p>
            <a:pPr marL="622300" marR="0" lvl="0" indent="-43815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ource Sans Pro"/>
              <a:buChar char="●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Walk through the Data Migration Assessment (DMA)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622300" marR="0" lvl="0" indent="-43815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ource Sans Pro"/>
              <a:buChar char="●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Fix issues pointed out with DMA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622300" marR="0" lvl="0" indent="-43815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ource Sans Pro"/>
              <a:buChar char="●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Walk through the Data Migration Services (DMS)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622300" marR="0" lvl="0" indent="-43815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ource Sans Pro"/>
              <a:buChar char="●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Ask for a raise</a:t>
            </a:r>
          </a:p>
        </p:txBody>
      </p:sp>
    </p:spTree>
    <p:extLst>
      <p:ext uri="{BB962C8B-B14F-4D97-AF65-F5344CB8AC3E}">
        <p14:creationId xmlns:p14="http://schemas.microsoft.com/office/powerpoint/2010/main" val="2038775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207"/>
            <a:ext cx="11889564" cy="917575"/>
          </a:xfrm>
        </p:spPr>
        <p:txBody>
          <a:bodyPr/>
          <a:lstStyle/>
          <a:p>
            <a:r>
              <a:rPr lang="en-US" dirty="0"/>
              <a:t>Azure Database Migration Service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774975" y="2889035"/>
            <a:ext cx="2152740" cy="2491094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On-premises network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7850208" y="4952107"/>
            <a:ext cx="2178030" cy="1275604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Virtual Network 2</a:t>
            </a:r>
          </a:p>
        </p:txBody>
      </p:sp>
      <p:pic>
        <p:nvPicPr>
          <p:cNvPr id="101" name="Content Placeholder 3"/>
          <p:cNvPicPr>
            <a:picLocks noChangeAspect="1"/>
          </p:cNvPicPr>
          <p:nvPr/>
        </p:nvPicPr>
        <p:blipFill rotWithShape="1">
          <a:blip r:embed="rId3"/>
          <a:srcRect l="35674" t="31108"/>
          <a:stretch/>
        </p:blipFill>
        <p:spPr>
          <a:xfrm>
            <a:off x="2044744" y="3486128"/>
            <a:ext cx="751263" cy="597853"/>
          </a:xfrm>
          <a:prstGeom prst="rect">
            <a:avLst/>
          </a:prstGeom>
        </p:spPr>
      </p:pic>
      <p:pic>
        <p:nvPicPr>
          <p:cNvPr id="110" name="Content Placeholder 3"/>
          <p:cNvPicPr>
            <a:picLocks noChangeAspect="1"/>
          </p:cNvPicPr>
          <p:nvPr/>
        </p:nvPicPr>
        <p:blipFill rotWithShape="1">
          <a:blip r:embed="rId3"/>
          <a:srcRect l="35674" t="31108"/>
          <a:stretch/>
        </p:blipFill>
        <p:spPr>
          <a:xfrm>
            <a:off x="2951004" y="3486128"/>
            <a:ext cx="751263" cy="597853"/>
          </a:xfrm>
          <a:prstGeom prst="rect">
            <a:avLst/>
          </a:prstGeom>
        </p:spPr>
      </p:pic>
      <p:pic>
        <p:nvPicPr>
          <p:cNvPr id="111" name="Content Placeholder 3"/>
          <p:cNvPicPr>
            <a:picLocks noChangeAspect="1"/>
          </p:cNvPicPr>
          <p:nvPr/>
        </p:nvPicPr>
        <p:blipFill rotWithShape="1">
          <a:blip r:embed="rId3"/>
          <a:srcRect l="35674" t="31108"/>
          <a:stretch/>
        </p:blipFill>
        <p:spPr>
          <a:xfrm>
            <a:off x="2051903" y="4414281"/>
            <a:ext cx="751263" cy="597853"/>
          </a:xfrm>
          <a:prstGeom prst="rect">
            <a:avLst/>
          </a:prstGeom>
        </p:spPr>
      </p:pic>
      <p:pic>
        <p:nvPicPr>
          <p:cNvPr id="112" name="Content Placeholder 3"/>
          <p:cNvPicPr>
            <a:picLocks noChangeAspect="1"/>
          </p:cNvPicPr>
          <p:nvPr/>
        </p:nvPicPr>
        <p:blipFill rotWithShape="1">
          <a:blip r:embed="rId3"/>
          <a:srcRect l="35674" t="31108"/>
          <a:stretch/>
        </p:blipFill>
        <p:spPr>
          <a:xfrm>
            <a:off x="2967306" y="4410011"/>
            <a:ext cx="751263" cy="597853"/>
          </a:xfrm>
          <a:prstGeom prst="rect">
            <a:avLst/>
          </a:prstGeom>
        </p:spPr>
      </p:pic>
      <p:sp>
        <p:nvSpPr>
          <p:cNvPr id="113" name="TextBox 112"/>
          <p:cNvSpPr txBox="1"/>
          <p:nvPr/>
        </p:nvSpPr>
        <p:spPr>
          <a:xfrm>
            <a:off x="4828521" y="4308024"/>
            <a:ext cx="2347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VPN/Express Route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8878369" y="3085375"/>
            <a:ext cx="1084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Azure Database  Migration Service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7766435" y="2271272"/>
            <a:ext cx="2338002" cy="4045390"/>
          </a:xfrm>
          <a:prstGeom prst="rect">
            <a:avLst/>
          </a:prstGeom>
          <a:noFill/>
          <a:ln w="12700">
            <a:solidFill>
              <a:schemeClr val="accent4">
                <a:lumMod val="90000"/>
                <a:lumOff val="1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Azure Subscription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7850208" y="2749617"/>
            <a:ext cx="2178030" cy="2056943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Virtual Network 1</a:t>
            </a: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4265" y="4191210"/>
            <a:ext cx="402269" cy="466411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17" y="4191209"/>
            <a:ext cx="402269" cy="466411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63548" y="2047672"/>
            <a:ext cx="771655" cy="771655"/>
          </a:xfrm>
          <a:prstGeom prst="rect">
            <a:avLst/>
          </a:prstGeom>
        </p:spPr>
      </p:pic>
      <p:sp>
        <p:nvSpPr>
          <p:cNvPr id="131" name="TextBox 130"/>
          <p:cNvSpPr txBox="1"/>
          <p:nvPr/>
        </p:nvSpPr>
        <p:spPr>
          <a:xfrm>
            <a:off x="6487554" y="1721862"/>
            <a:ext cx="1263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Azure Portal</a:t>
            </a:r>
          </a:p>
        </p:txBody>
      </p:sp>
      <p:cxnSp>
        <p:nvCxnSpPr>
          <p:cNvPr id="137" name="Straight Arrow Connector 136"/>
          <p:cNvCxnSpPr>
            <a:cxnSpLocks/>
            <a:stCxn id="130" idx="2"/>
          </p:cNvCxnSpPr>
          <p:nvPr/>
        </p:nvCxnSpPr>
        <p:spPr>
          <a:xfrm rot="16200000" flipH="1">
            <a:off x="7296925" y="2571777"/>
            <a:ext cx="702979" cy="1198077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cxnSpLocks/>
            <a:stCxn id="4" idx="3"/>
          </p:cNvCxnSpPr>
          <p:nvPr/>
        </p:nvCxnSpPr>
        <p:spPr>
          <a:xfrm>
            <a:off x="3927715" y="4134582"/>
            <a:ext cx="3838720" cy="2789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n 9"/>
          <p:cNvSpPr/>
          <p:nvPr/>
        </p:nvSpPr>
        <p:spPr>
          <a:xfrm rot="5400000">
            <a:off x="5602460" y="3271007"/>
            <a:ext cx="265152" cy="176463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pic>
        <p:nvPicPr>
          <p:cNvPr id="149" name="Picture 1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9681" y="5473970"/>
            <a:ext cx="402269" cy="466411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843" y="5454232"/>
            <a:ext cx="402269" cy="466411"/>
          </a:xfrm>
          <a:prstGeom prst="rect">
            <a:avLst/>
          </a:prstGeom>
        </p:spPr>
      </p:pic>
      <p:graphicFrame>
        <p:nvGraphicFramePr>
          <p:cNvPr id="181" name="Content Placeholder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425020" y="1161564"/>
          <a:ext cx="9452408" cy="442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6" name="Picture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6869" y="3248118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2" grpId="0" animBg="1"/>
      <p:bldP spid="113" grpId="0"/>
      <p:bldP spid="115" grpId="0"/>
      <p:bldP spid="116" grpId="0" animBg="1"/>
      <p:bldP spid="125" grpId="0" animBg="1"/>
      <p:bldP spid="131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title"/>
          </p:nvPr>
        </p:nvSpPr>
        <p:spPr>
          <a:xfrm>
            <a:off x="579437" y="379901"/>
            <a:ext cx="10949100" cy="665400"/>
          </a:xfrm>
          <a:prstGeom prst="rect">
            <a:avLst/>
          </a:prstGeom>
        </p:spPr>
        <p:txBody>
          <a:bodyPr lIns="124350" tIns="124350" rIns="124350" bIns="124350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Azure Cognitive Services Grammar and Spell Check</a:t>
            </a:r>
          </a:p>
        </p:txBody>
      </p:sp>
      <p:pic>
        <p:nvPicPr>
          <p:cNvPr id="560" name="Shape 560"/>
          <p:cNvPicPr preferRelativeResize="0"/>
          <p:nvPr/>
        </p:nvPicPr>
        <p:blipFill rotWithShape="1">
          <a:blip r:embed="rId3">
            <a:alphaModFix/>
          </a:blip>
          <a:srcRect l="1680" t="-5895" r="5966" b="55157"/>
          <a:stretch/>
        </p:blipFill>
        <p:spPr>
          <a:xfrm rot="10800000">
            <a:off x="7108882" y="-6"/>
            <a:ext cx="2569949" cy="209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Shape 561"/>
          <p:cNvPicPr preferRelativeResize="0"/>
          <p:nvPr/>
        </p:nvPicPr>
        <p:blipFill rotWithShape="1">
          <a:blip r:embed="rId3">
            <a:alphaModFix/>
          </a:blip>
          <a:srcRect l="50934" t="18851" r="-9555" b="16234"/>
          <a:stretch/>
        </p:blipFill>
        <p:spPr>
          <a:xfrm rot="5400000">
            <a:off x="9867030" y="-542125"/>
            <a:ext cx="1693489" cy="2777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Shape 5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837" y="1135062"/>
            <a:ext cx="7239000" cy="5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Shape 563"/>
          <p:cNvSpPr txBox="1"/>
          <p:nvPr/>
        </p:nvSpPr>
        <p:spPr>
          <a:xfrm>
            <a:off x="5227637" y="6136423"/>
            <a:ext cx="6291000" cy="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0BCF2"/>
                </a:solidFill>
                <a:effectLst/>
                <a:uLnTx/>
                <a:uFillTx/>
                <a:latin typeface="Segoe UI Semilight"/>
                <a:ea typeface="+mn-ea"/>
                <a:cs typeface="+mn-cs"/>
                <a:hlinkClick r:id="rId5"/>
              </a:rPr>
              <a:t>https://www.microsoft.com/cognitive-services/en-us/bing-spell-check-api</a:t>
            </a:r>
          </a:p>
        </p:txBody>
      </p:sp>
    </p:spTree>
    <p:extLst>
      <p:ext uri="{BB962C8B-B14F-4D97-AF65-F5344CB8AC3E}">
        <p14:creationId xmlns:p14="http://schemas.microsoft.com/office/powerpoint/2010/main" val="3538729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889564" cy="917575"/>
          </a:xfrm>
        </p:spPr>
        <p:txBody>
          <a:bodyPr/>
          <a:lstStyle/>
          <a:p>
            <a:r>
              <a:rPr lang="en-US" dirty="0"/>
              <a:t>Data Migration Assistant (DMA)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237" y="2935802"/>
            <a:ext cx="2441758" cy="1574359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4"/>
          <a:srcRect l="35674" t="31108"/>
          <a:stretch/>
        </p:blipFill>
        <p:spPr>
          <a:xfrm>
            <a:off x="1874837" y="2935802"/>
            <a:ext cx="2295895" cy="1827071"/>
          </a:xfrm>
          <a:prstGeom prst="rect">
            <a:avLst/>
          </a:prstGeom>
        </p:spPr>
      </p:pic>
      <p:graphicFrame>
        <p:nvGraphicFramePr>
          <p:cNvPr id="12" name="Content Placeholder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417637" y="1165485"/>
          <a:ext cx="9451067" cy="442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570037" y="2197651"/>
            <a:ext cx="3003566" cy="382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Step 1: Perform Assessment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37437" y="2197651"/>
            <a:ext cx="2929743" cy="382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Step 2: Assessment Results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20018" y="6090956"/>
            <a:ext cx="2712650" cy="382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Data Migration Assistant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3437" y="4932380"/>
            <a:ext cx="1125813" cy="1104900"/>
          </a:xfrm>
          <a:prstGeom prst="rect">
            <a:avLst/>
          </a:prstGeom>
        </p:spPr>
      </p:pic>
      <p:cxnSp>
        <p:nvCxnSpPr>
          <p:cNvPr id="24" name="Straight Arrow Connector 136"/>
          <p:cNvCxnSpPr>
            <a:cxnSpLocks/>
          </p:cNvCxnSpPr>
          <p:nvPr/>
        </p:nvCxnSpPr>
        <p:spPr>
          <a:xfrm>
            <a:off x="2636837" y="4762873"/>
            <a:ext cx="3008656" cy="1023506"/>
          </a:xfrm>
          <a:prstGeom prst="bentConnector3">
            <a:avLst>
              <a:gd name="adj1" fmla="val 81"/>
            </a:avLst>
          </a:prstGeom>
          <a:ln w="38100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36"/>
          <p:cNvCxnSpPr>
            <a:cxnSpLocks/>
          </p:cNvCxnSpPr>
          <p:nvPr/>
        </p:nvCxnSpPr>
        <p:spPr>
          <a:xfrm rot="5400000">
            <a:off x="7845125" y="3891689"/>
            <a:ext cx="1273101" cy="2516279"/>
          </a:xfrm>
          <a:prstGeom prst="bentConnector2">
            <a:avLst/>
          </a:prstGeom>
          <a:ln w="38100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86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42" y="7828"/>
            <a:ext cx="11889564" cy="917575"/>
          </a:xfrm>
        </p:spPr>
        <p:txBody>
          <a:bodyPr/>
          <a:lstStyle/>
          <a:p>
            <a:r>
              <a:rPr lang="en-US" dirty="0"/>
              <a:t>Azure Database Migration Service</a:t>
            </a: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579437" y="2097851"/>
          <a:ext cx="6781800" cy="4523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3237" y="2097851"/>
            <a:ext cx="3011685" cy="43712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0EE1B0-4FE2-43EE-8B7C-FFC8F5A62B14}"/>
              </a:ext>
            </a:extLst>
          </p:cNvPr>
          <p:cNvSpPr txBox="1"/>
          <p:nvPr/>
        </p:nvSpPr>
        <p:spPr>
          <a:xfrm>
            <a:off x="503237" y="1387359"/>
            <a:ext cx="6858000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8D7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Migrate your data from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8D7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on-premise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8D7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 to Cloud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3837" y="3518770"/>
            <a:ext cx="1143000" cy="1143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6FAE7DB-2A17-4424-8EFE-A732FE579851}"/>
              </a:ext>
            </a:extLst>
          </p:cNvPr>
          <p:cNvGrpSpPr/>
          <p:nvPr/>
        </p:nvGrpSpPr>
        <p:grpSpPr>
          <a:xfrm>
            <a:off x="6827837" y="1490360"/>
            <a:ext cx="5242388" cy="442235"/>
            <a:chOff x="4201294" y="0"/>
            <a:chExt cx="5242388" cy="442235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14BE5333-F066-492C-959A-DACF9943AFA9}"/>
                </a:ext>
              </a:extLst>
            </p:cNvPr>
            <p:cNvSpPr/>
            <p:nvPr/>
          </p:nvSpPr>
          <p:spPr>
            <a:xfrm>
              <a:off x="4201294" y="0"/>
              <a:ext cx="5242388" cy="442235"/>
            </a:xfrm>
            <a:prstGeom prst="chevron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:a16="http://schemas.microsoft.com/office/drawing/2014/main" id="{7A4703C7-B564-4119-B03D-15D466173AB1}"/>
                </a:ext>
              </a:extLst>
            </p:cNvPr>
            <p:cNvSpPr txBox="1"/>
            <p:nvPr/>
          </p:nvSpPr>
          <p:spPr>
            <a:xfrm>
              <a:off x="4422412" y="0"/>
              <a:ext cx="4800153" cy="4422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56007" rIns="28004" bIns="56007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Migrate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3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2"/>
          <p:cNvSpPr txBox="1">
            <a:spLocks/>
          </p:cNvSpPr>
          <p:nvPr/>
        </p:nvSpPr>
        <p:spPr>
          <a:xfrm>
            <a:off x="-38301" y="-4732"/>
            <a:ext cx="11971537" cy="917444"/>
          </a:xfrm>
          <a:prstGeom prst="rect">
            <a:avLst/>
          </a:prstGeom>
        </p:spPr>
        <p:txBody>
          <a:bodyPr vert="horz" wrap="square" lIns="146283" tIns="91428" rIns="146283" bIns="91428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513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04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Let Azure Optimize:</a:t>
            </a:r>
          </a:p>
          <a:p>
            <a:pPr marL="0" marR="0" lvl="0" indent="0" algn="l" defTabSz="9513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04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You can focus on the app</a:t>
            </a:r>
          </a:p>
        </p:txBody>
      </p:sp>
      <p:pic>
        <p:nvPicPr>
          <p:cNvPr id="44" name="Clou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904" y="344712"/>
            <a:ext cx="7297086" cy="4450240"/>
          </a:xfrm>
          <a:prstGeom prst="rect">
            <a:avLst/>
          </a:prstGeom>
        </p:spPr>
      </p:pic>
      <p:pic>
        <p:nvPicPr>
          <p:cNvPr id="45" name="DB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14" y="1627546"/>
            <a:ext cx="1851695" cy="2459503"/>
          </a:xfrm>
          <a:prstGeom prst="rect">
            <a:avLst/>
          </a:prstGeom>
        </p:spPr>
      </p:pic>
      <p:pic>
        <p:nvPicPr>
          <p:cNvPr id="46" name="Gre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6" y="1589372"/>
            <a:ext cx="4687515" cy="5404660"/>
          </a:xfrm>
          <a:prstGeom prst="rect">
            <a:avLst/>
          </a:prstGeom>
        </p:spPr>
      </p:pic>
      <p:pic>
        <p:nvPicPr>
          <p:cNvPr id="47" name="Yellow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6" y="1589372"/>
            <a:ext cx="4687515" cy="5404660"/>
          </a:xfrm>
          <a:prstGeom prst="rect">
            <a:avLst/>
          </a:prstGeom>
        </p:spPr>
      </p:pic>
      <p:pic>
        <p:nvPicPr>
          <p:cNvPr id="48" name="R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6" y="1589372"/>
            <a:ext cx="4681868" cy="540466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8523820" y="2182549"/>
            <a:ext cx="3030549" cy="2949883"/>
          </a:xfrm>
          <a:prstGeom prst="roundRect">
            <a:avLst>
              <a:gd name="adj" fmla="val 0"/>
            </a:avLst>
          </a:prstGeom>
          <a:solidFill>
            <a:srgbClr val="C8EAFB"/>
          </a:solidFill>
          <a:ln>
            <a:solidFill>
              <a:srgbClr val="91D8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46623" rtlCol="0" anchor="b"/>
          <a:lstStyle/>
          <a:p>
            <a:pPr marL="0" marR="0" lvl="0" indent="0" algn="ctr" defTabSz="932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50"/>
                </a:solidFill>
                <a:effectLst/>
                <a:uLnTx/>
                <a:uFillTx/>
                <a:latin typeface="Segoe WP" panose="020B0502040204020203" pitchFamily="34" charset="0"/>
                <a:ea typeface="+mn-ea"/>
                <a:cs typeface="Segoe WP" panose="020B0502040204020203" pitchFamily="34" charset="0"/>
              </a:rPr>
              <a:t>Intelligent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50"/>
                </a:solidFill>
                <a:effectLst/>
                <a:uLnTx/>
                <a:uFillTx/>
                <a:latin typeface="Segoe WP" panose="020B0502040204020203" pitchFamily="34" charset="0"/>
                <a:ea typeface="+mn-ea"/>
                <a:cs typeface="Segoe WP" panose="020B0502040204020203" pitchFamily="34" charset="0"/>
              </a:rPr>
              <a:t>DBaaS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50"/>
                </a:solidFill>
                <a:effectLst/>
                <a:uLnTx/>
                <a:uFillTx/>
                <a:latin typeface="Segoe WP" panose="020B0502040204020203" pitchFamily="34" charset="0"/>
                <a:ea typeface="+mn-ea"/>
                <a:cs typeface="Segoe WP" panose="020B0502040204020203" pitchFamily="34" charset="0"/>
              </a:rPr>
              <a:t> capabilities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61364" y="3484192"/>
            <a:ext cx="4114588" cy="862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32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alpha val="2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Easy to achieve the performance I need</a:t>
            </a:r>
          </a:p>
          <a:p>
            <a:pPr marL="0" marR="0" lvl="0" indent="0" algn="l" defTabSz="932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alpha val="2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efficiently using my cloud resources</a:t>
            </a:r>
          </a:p>
          <a:p>
            <a:pPr marL="0" marR="0" lvl="0" indent="0" algn="l" defTabSz="932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alpha val="2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can easily manage hundreds of DBs</a:t>
            </a:r>
          </a:p>
        </p:txBody>
      </p:sp>
      <p:sp>
        <p:nvSpPr>
          <p:cNvPr id="51" name="Rectangle 50"/>
          <p:cNvSpPr/>
          <p:nvPr/>
        </p:nvSpPr>
        <p:spPr>
          <a:xfrm rot="1527561">
            <a:off x="2804012" y="4733569"/>
            <a:ext cx="1840481" cy="350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32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WP" panose="020B0502040204020203" pitchFamily="34" charset="0"/>
                <a:ea typeface="+mn-ea"/>
                <a:cs typeface="Segoe WP" panose="020B0502040204020203" pitchFamily="34" charset="0"/>
              </a:rPr>
              <a:t>In Memory</a:t>
            </a:r>
          </a:p>
        </p:txBody>
      </p:sp>
      <p:sp>
        <p:nvSpPr>
          <p:cNvPr id="52" name="Rectangle 51"/>
          <p:cNvSpPr/>
          <p:nvPr/>
        </p:nvSpPr>
        <p:spPr>
          <a:xfrm rot="19173698">
            <a:off x="253007" y="2454222"/>
            <a:ext cx="1446248" cy="350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32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WP" panose="020B0502040204020203" pitchFamily="34" charset="0"/>
                <a:ea typeface="+mn-ea"/>
                <a:cs typeface="Segoe WP" panose="020B0502040204020203" pitchFamily="34" charset="0"/>
              </a:rPr>
              <a:t>Backups  </a:t>
            </a:r>
          </a:p>
        </p:txBody>
      </p:sp>
      <p:sp>
        <p:nvSpPr>
          <p:cNvPr id="53" name="Rectangle 52"/>
          <p:cNvSpPr/>
          <p:nvPr/>
        </p:nvSpPr>
        <p:spPr>
          <a:xfrm rot="1001650">
            <a:off x="1927718" y="3948868"/>
            <a:ext cx="2613623" cy="350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32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WP" panose="020B0502040204020203" pitchFamily="34" charset="0"/>
                <a:ea typeface="+mn-ea"/>
                <a:cs typeface="Segoe WP" panose="020B0502040204020203" pitchFamily="34" charset="0"/>
              </a:rPr>
              <a:t>Index/Schema Mgmt.</a:t>
            </a:r>
          </a:p>
        </p:txBody>
      </p:sp>
      <p:sp>
        <p:nvSpPr>
          <p:cNvPr id="54" name="Rectangle 53"/>
          <p:cNvSpPr/>
          <p:nvPr/>
        </p:nvSpPr>
        <p:spPr>
          <a:xfrm rot="20702844">
            <a:off x="-181643" y="4177791"/>
            <a:ext cx="2508217" cy="350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32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WP" panose="020B0502040204020203" pitchFamily="34" charset="0"/>
                <a:ea typeface="+mn-ea"/>
                <a:cs typeface="Segoe WP" panose="020B0502040204020203" pitchFamily="34" charset="0"/>
              </a:rPr>
              <a:t>Monitoring</a:t>
            </a:r>
          </a:p>
        </p:txBody>
      </p:sp>
      <p:sp>
        <p:nvSpPr>
          <p:cNvPr id="55" name="Rectangle 54"/>
          <p:cNvSpPr/>
          <p:nvPr/>
        </p:nvSpPr>
        <p:spPr>
          <a:xfrm rot="2124389">
            <a:off x="861162" y="4945920"/>
            <a:ext cx="1247331" cy="350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32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WP" panose="020B0502040204020203" pitchFamily="34" charset="0"/>
                <a:ea typeface="+mn-ea"/>
                <a:cs typeface="Segoe WP" panose="020B0502040204020203" pitchFamily="34" charset="0"/>
              </a:rPr>
              <a:t>Hardware</a:t>
            </a:r>
          </a:p>
        </p:txBody>
      </p:sp>
      <p:sp>
        <p:nvSpPr>
          <p:cNvPr id="56" name="Rectangle 55"/>
          <p:cNvSpPr/>
          <p:nvPr/>
        </p:nvSpPr>
        <p:spPr>
          <a:xfrm rot="20420113">
            <a:off x="2592760" y="2846719"/>
            <a:ext cx="996122" cy="350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32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WP" panose="020B0502040204020203" pitchFamily="34" charset="0"/>
                <a:ea typeface="+mn-ea"/>
                <a:cs typeface="Segoe WP" panose="020B0502040204020203" pitchFamily="34" charset="0"/>
              </a:rPr>
              <a:t>Patching</a:t>
            </a:r>
          </a:p>
        </p:txBody>
      </p:sp>
      <p:sp>
        <p:nvSpPr>
          <p:cNvPr id="57" name="Rectangle 56"/>
          <p:cNvSpPr/>
          <p:nvPr/>
        </p:nvSpPr>
        <p:spPr>
          <a:xfrm rot="779518">
            <a:off x="1322434" y="1823639"/>
            <a:ext cx="1572383" cy="350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32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WP" panose="020B0502040204020203" pitchFamily="34" charset="0"/>
                <a:ea typeface="+mn-ea"/>
                <a:cs typeface="Segoe WP" panose="020B0502040204020203" pitchFamily="34" charset="0"/>
              </a:rPr>
              <a:t>Scale Out</a:t>
            </a:r>
          </a:p>
        </p:txBody>
      </p:sp>
      <p:sp>
        <p:nvSpPr>
          <p:cNvPr id="58" name="Rectangle 57"/>
          <p:cNvSpPr/>
          <p:nvPr/>
        </p:nvSpPr>
        <p:spPr>
          <a:xfrm rot="727765">
            <a:off x="1922348" y="4712023"/>
            <a:ext cx="897896" cy="350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32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WP" panose="020B0502040204020203" pitchFamily="34" charset="0"/>
                <a:ea typeface="+mn-ea"/>
                <a:cs typeface="Segoe WP" panose="020B0502040204020203" pitchFamily="34" charset="0"/>
              </a:rPr>
              <a:t>HA/DR </a:t>
            </a:r>
          </a:p>
        </p:txBody>
      </p:sp>
      <p:sp>
        <p:nvSpPr>
          <p:cNvPr id="59" name="Rectangle 58"/>
          <p:cNvSpPr/>
          <p:nvPr/>
        </p:nvSpPr>
        <p:spPr>
          <a:xfrm rot="979574">
            <a:off x="854333" y="2943529"/>
            <a:ext cx="1636877" cy="350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32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WP" panose="020B0502040204020203" pitchFamily="34" charset="0"/>
                <a:ea typeface="+mn-ea"/>
                <a:cs typeface="Segoe WP" panose="020B0502040204020203" pitchFamily="34" charset="0"/>
              </a:rPr>
              <a:t>Scale Up/Down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570374" y="4775201"/>
            <a:ext cx="3089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32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WP" panose="020B0502040204020203" pitchFamily="34" charset="0"/>
                <a:ea typeface="+mn-ea"/>
                <a:cs typeface="Segoe WP" panose="020B0502040204020203" pitchFamily="34" charset="0"/>
              </a:rPr>
              <a:t>Azure SQL Database Service 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291" y="1233278"/>
            <a:ext cx="297526" cy="223145"/>
          </a:xfrm>
          <a:prstGeom prst="rect">
            <a:avLst/>
          </a:prstGeom>
          <a:ln>
            <a:noFill/>
          </a:ln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291" y="1557328"/>
            <a:ext cx="297526" cy="223145"/>
          </a:xfrm>
          <a:prstGeom prst="rect">
            <a:avLst/>
          </a:prstGeom>
          <a:ln>
            <a:noFill/>
          </a:ln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291" y="909226"/>
            <a:ext cx="297526" cy="223145"/>
          </a:xfrm>
          <a:prstGeom prst="rect">
            <a:avLst/>
          </a:prstGeom>
          <a:ln>
            <a:noFill/>
          </a:ln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291" y="585176"/>
            <a:ext cx="297526" cy="223145"/>
          </a:xfrm>
          <a:prstGeom prst="rect">
            <a:avLst/>
          </a:prstGeom>
          <a:ln>
            <a:noFill/>
          </a:ln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88" y="2988700"/>
            <a:ext cx="297526" cy="223145"/>
          </a:xfrm>
          <a:prstGeom prst="rect">
            <a:avLst/>
          </a:prstGeom>
          <a:ln>
            <a:noFill/>
          </a:ln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88" y="3351687"/>
            <a:ext cx="297526" cy="223145"/>
          </a:xfrm>
          <a:prstGeom prst="rect">
            <a:avLst/>
          </a:prstGeom>
          <a:ln>
            <a:noFill/>
          </a:ln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88" y="2625715"/>
            <a:ext cx="297526" cy="223145"/>
          </a:xfrm>
          <a:prstGeom prst="rect">
            <a:avLst/>
          </a:prstGeom>
          <a:ln>
            <a:noFill/>
          </a:ln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88" y="3714672"/>
            <a:ext cx="297526" cy="223145"/>
          </a:xfrm>
          <a:prstGeom prst="rect">
            <a:avLst/>
          </a:prstGeom>
          <a:ln>
            <a:noFill/>
          </a:ln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88" y="4077657"/>
            <a:ext cx="297526" cy="223145"/>
          </a:xfrm>
          <a:prstGeom prst="rect">
            <a:avLst/>
          </a:prstGeom>
          <a:ln>
            <a:noFill/>
          </a:ln>
        </p:spPr>
      </p:pic>
      <p:pic>
        <p:nvPicPr>
          <p:cNvPr id="70" name="?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9989">
            <a:off x="2539923" y="1995984"/>
            <a:ext cx="186085" cy="275407"/>
          </a:xfrm>
          <a:prstGeom prst="rect">
            <a:avLst/>
          </a:prstGeom>
        </p:spPr>
      </p:pic>
      <p:pic>
        <p:nvPicPr>
          <p:cNvPr id="71" name="?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1373">
            <a:off x="1230216" y="2191623"/>
            <a:ext cx="186085" cy="275407"/>
          </a:xfrm>
          <a:prstGeom prst="rect">
            <a:avLst/>
          </a:prstGeom>
        </p:spPr>
      </p:pic>
      <p:pic>
        <p:nvPicPr>
          <p:cNvPr id="72" name="?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1474">
            <a:off x="3441268" y="2708932"/>
            <a:ext cx="186085" cy="275407"/>
          </a:xfrm>
          <a:prstGeom prst="rect">
            <a:avLst/>
          </a:prstGeom>
        </p:spPr>
      </p:pic>
      <p:pic>
        <p:nvPicPr>
          <p:cNvPr id="73" name="?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7338">
            <a:off x="4256662" y="4185305"/>
            <a:ext cx="186085" cy="275407"/>
          </a:xfrm>
          <a:prstGeom prst="rect">
            <a:avLst/>
          </a:prstGeom>
        </p:spPr>
      </p:pic>
      <p:pic>
        <p:nvPicPr>
          <p:cNvPr id="74" name="?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003">
            <a:off x="4177274" y="5047476"/>
            <a:ext cx="186085" cy="275407"/>
          </a:xfrm>
          <a:prstGeom prst="rect">
            <a:avLst/>
          </a:prstGeom>
        </p:spPr>
      </p:pic>
      <p:pic>
        <p:nvPicPr>
          <p:cNvPr id="75" name="?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0775">
            <a:off x="2344946" y="3207865"/>
            <a:ext cx="186085" cy="275407"/>
          </a:xfrm>
          <a:prstGeom prst="rect">
            <a:avLst/>
          </a:prstGeom>
        </p:spPr>
      </p:pic>
      <p:pic>
        <p:nvPicPr>
          <p:cNvPr id="76" name="?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6931">
            <a:off x="1573041" y="4063663"/>
            <a:ext cx="186085" cy="275407"/>
          </a:xfrm>
          <a:prstGeom prst="rect">
            <a:avLst/>
          </a:prstGeom>
        </p:spPr>
      </p:pic>
      <p:pic>
        <p:nvPicPr>
          <p:cNvPr id="77" name="?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5793">
            <a:off x="2650209" y="4823988"/>
            <a:ext cx="186085" cy="275407"/>
          </a:xfrm>
          <a:prstGeom prst="rect">
            <a:avLst/>
          </a:prstGeom>
        </p:spPr>
      </p:pic>
      <p:pic>
        <p:nvPicPr>
          <p:cNvPr id="78" name="?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7450">
            <a:off x="1868871" y="5281526"/>
            <a:ext cx="186085" cy="275407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5054832" y="5631241"/>
            <a:ext cx="6959037" cy="1019312"/>
          </a:xfrm>
          <a:prstGeom prst="rect">
            <a:avLst/>
          </a:prstGeom>
          <a:solidFill>
            <a:srgbClr val="D2E28B"/>
          </a:solidFill>
        </p:spPr>
        <p:txBody>
          <a:bodyPr wrap="square" lIns="279741" tIns="93247" bIns="93247" rtlCol="0" anchor="ctr" anchorCtr="0">
            <a:spAutoFit/>
          </a:bodyPr>
          <a:lstStyle/>
          <a:p>
            <a:pPr marL="0" marR="0" lvl="0" indent="0" algn="l" defTabSz="93241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WP" panose="020B0502040204020203" pitchFamily="34" charset="0"/>
                <a:ea typeface="+mn-ea"/>
                <a:cs typeface="Segoe WP" panose="020B0502040204020203" pitchFamily="34" charset="0"/>
              </a:rPr>
              <a:t>Intelligent Database Service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WP" panose="020B0502040204020203" pitchFamily="34" charset="0"/>
              <a:ea typeface="+mn-ea"/>
              <a:cs typeface="Segoe WP" panose="020B0502040204020203" pitchFamily="34" charset="0"/>
            </a:endParaRPr>
          </a:p>
          <a:p>
            <a:pPr marL="291380" marR="0" lvl="0" indent="-291380" algn="l" defTabSz="93241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WP" panose="020B0502040204020203" pitchFamily="34" charset="0"/>
                <a:ea typeface="+mn-ea"/>
                <a:cs typeface="Segoe WP" panose="020B0502040204020203" pitchFamily="34" charset="0"/>
              </a:rPr>
              <a:t>Platform manages all aspects of running and tuning the DB</a:t>
            </a:r>
          </a:p>
        </p:txBody>
      </p:sp>
    </p:spTree>
    <p:extLst>
      <p:ext uri="{BB962C8B-B14F-4D97-AF65-F5344CB8AC3E}">
        <p14:creationId xmlns:p14="http://schemas.microsoft.com/office/powerpoint/2010/main" val="168546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00000">
                                      <p:cBhvr>
                                        <p:cTn id="15" dur="1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72 -0.00953 L 0.65637 -0.63527 " pathEditMode="relative" rAng="0" ptsTypes="AA">
                                      <p:cBhvr>
                                        <p:cTn id="17" dur="1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48" y="-3129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400000">
                                      <p:cBhvr>
                                        <p:cTn id="25" dur="12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11163 0.07809 L 0.69392 -0.21944 " pathEditMode="fixed" rAng="0" ptsTypes="AA">
                                      <p:cBhvr>
                                        <p:cTn id="27" dur="12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15" y="-1487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0">
                                      <p:cBhvr>
                                        <p:cTn id="35" dur="12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8.33333E-7 4.44444E-6 L 0.52517 -0.24198 " pathEditMode="fixed" rAng="0" ptsTypes="AA">
                                      <p:cBhvr>
                                        <p:cTn id="37" dur="12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-1209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-720000">
                                      <p:cBhvr>
                                        <p:cTn id="45" dur="1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5E-6 4.5679E-6 L 0.58507 -0.45741 " pathEditMode="relative" rAng="0" ptsTypes="AA">
                                      <p:cBhvr>
                                        <p:cTn id="47" dur="1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3" y="-2287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900000">
                                      <p:cBhvr>
                                        <p:cTn id="58" dur="12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6574 0.03663 L 0.6923 -0.22656 " pathEditMode="fixed" rAng="0" ptsTypes="AA">
                                      <p:cBhvr>
                                        <p:cTn id="60" dur="12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28" y="-1317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1020000">
                                      <p:cBhvr>
                                        <p:cTn id="68" dur="12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995 -0.01158 L 0.52077 -0.14537 " pathEditMode="fixed" rAng="0" ptsTypes="AA">
                                      <p:cBhvr>
                                        <p:cTn id="70" dur="12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669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8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-960000">
                                      <p:cBhvr>
                                        <p:cTn id="78" dur="12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2221 0.10645 L 0.64667 0.05066 " pathEditMode="fixed" rAng="0" ptsTypes="AA">
                                      <p:cBhvr>
                                        <p:cTn id="80" dur="12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37" y="-2801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8" presetClass="emph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-780000">
                                      <p:cBhvr>
                                        <p:cTn id="88" dur="12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3345 0.04811 L 0.61005 0.25993 " pathEditMode="fixed" rAng="0" ptsTypes="AA">
                                      <p:cBhvr>
                                        <p:cTn id="90" dur="12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74" y="10579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8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1500000">
                                      <p:cBhvr>
                                        <p:cTn id="98" dur="12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13 -0.00532 L 0.48086 -0.1044 " pathEditMode="fixed" rAng="0" ptsTypes="AA">
                                      <p:cBhvr>
                                        <p:cTn id="100" dur="12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36" y="-4954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4" presetClass="emph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9" grpId="0" animBg="1"/>
      <p:bldP spid="50" grpId="0"/>
      <p:bldP spid="51" grpId="0" build="p"/>
      <p:bldP spid="51" grpId="1" build="allAtOnce"/>
      <p:bldP spid="52" grpId="0" build="p"/>
      <p:bldP spid="52" grpId="1" build="allAtOnce"/>
      <p:bldP spid="53" grpId="0" build="p"/>
      <p:bldP spid="53" grpId="1" build="allAtOnce"/>
      <p:bldP spid="54" grpId="0" build="p"/>
      <p:bldP spid="54" grpId="1" build="allAtOnce"/>
      <p:bldP spid="55" grpId="0"/>
      <p:bldP spid="55" grpId="1"/>
      <p:bldP spid="56" grpId="0" build="p"/>
      <p:bldP spid="56" grpId="1" build="allAtOnce"/>
      <p:bldP spid="57" grpId="0" build="p"/>
      <p:bldP spid="57" grpId="1" build="allAtOnce"/>
      <p:bldP spid="58" grpId="0"/>
      <p:bldP spid="58" grpId="1"/>
      <p:bldP spid="59" grpId="0" build="p"/>
      <p:bldP spid="59" grpId="1" build="allAtOnce"/>
      <p:bldP spid="60" grpId="0"/>
      <p:bldP spid="7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Call to action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6512552"/>
          </a:xfrm>
        </p:spPr>
        <p:txBody>
          <a:bodyPr/>
          <a:lstStyle/>
          <a:p>
            <a:r>
              <a:rPr lang="en-US" dirty="0"/>
              <a:t>Sign-up for DMS private previews</a:t>
            </a:r>
          </a:p>
          <a:p>
            <a:pPr lvl="1"/>
            <a:r>
              <a:rPr lang="en-US" u="sng" dirty="0">
                <a:hlinkClick r:id="rId3"/>
              </a:rPr>
              <a:t>aka.ms/</a:t>
            </a:r>
            <a:r>
              <a:rPr lang="en-US" u="sng" dirty="0" err="1">
                <a:hlinkClick r:id="rId3"/>
              </a:rPr>
              <a:t>sqldatabase-migrationpreview</a:t>
            </a:r>
            <a:r>
              <a:rPr lang="en-US" dirty="0"/>
              <a:t> </a:t>
            </a:r>
          </a:p>
          <a:p>
            <a:r>
              <a:rPr lang="en-US" dirty="0"/>
              <a:t>Data migration Assistant (DMA)</a:t>
            </a:r>
          </a:p>
          <a:p>
            <a:pPr lvl="1"/>
            <a:r>
              <a:rPr lang="en-US" dirty="0">
                <a:hlinkClick r:id="rId4"/>
              </a:rPr>
              <a:t>https://blogs.msdn.microsoft.com/datamigration/dma/</a:t>
            </a:r>
            <a:endParaRPr lang="en-US" dirty="0"/>
          </a:p>
          <a:p>
            <a:r>
              <a:rPr lang="en-US" b="1" dirty="0"/>
              <a:t>Available on demand</a:t>
            </a:r>
          </a:p>
          <a:p>
            <a:pPr lvl="1"/>
            <a:r>
              <a:rPr lang="en-US" b="1" dirty="0"/>
              <a:t>P4008</a:t>
            </a:r>
            <a:r>
              <a:rPr lang="en-US" dirty="0"/>
              <a:t>: </a:t>
            </a:r>
            <a:r>
              <a:rPr lang="en-US" sz="2000" dirty="0"/>
              <a:t>Get to the Cloud Faster with </a:t>
            </a:r>
            <a:r>
              <a:rPr lang="en-US" sz="2000" b="1" dirty="0"/>
              <a:t>Azure SQLDB Managed Instance</a:t>
            </a:r>
            <a:r>
              <a:rPr lang="en-US" sz="2000" dirty="0"/>
              <a:t> and Database Migration Service</a:t>
            </a:r>
          </a:p>
          <a:p>
            <a:pPr lvl="1"/>
            <a:r>
              <a:rPr lang="en-US" b="1" dirty="0"/>
              <a:t>P4182</a:t>
            </a:r>
            <a:r>
              <a:rPr lang="en-US" dirty="0"/>
              <a:t>: </a:t>
            </a:r>
            <a:r>
              <a:rPr lang="en-US" sz="2000" dirty="0"/>
              <a:t>Migrating your </a:t>
            </a:r>
            <a:r>
              <a:rPr lang="en-US" sz="2000" b="1" dirty="0"/>
              <a:t>Oracle databases </a:t>
            </a:r>
            <a:r>
              <a:rPr lang="en-US" sz="2000" dirty="0"/>
              <a:t>to cloud made easy</a:t>
            </a:r>
          </a:p>
          <a:p>
            <a:pPr lvl="0"/>
            <a:endParaRPr lang="en-US" dirty="0">
              <a:hlinkClick r:id="" action="ppaction://noaction"/>
            </a:endParaRPr>
          </a:p>
          <a:p>
            <a:pPr lvl="0"/>
            <a:r>
              <a:rPr lang="en-US" dirty="0">
                <a:hlinkClick r:id="" action="ppaction://noaction"/>
              </a:rPr>
              <a:t>https://www.stackoverflowbusiness.com/enterprise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529777" y="6031402"/>
            <a:ext cx="1634102" cy="664797"/>
          </a:xfrm>
          <a:prstGeom prst="rect">
            <a:avLst/>
          </a:prstGeom>
        </p:spPr>
        <p:txBody>
          <a:bodyPr wrap="none" lIns="182880" tIns="146304" rIns="182880" bIns="146304">
            <a:spAutoFit/>
          </a:bodyPr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494">
                      <a:srgbClr val="505050"/>
                    </a:gs>
                    <a:gs pos="18182">
                      <a:srgbClr val="505050"/>
                    </a:gs>
                  </a:gsLst>
                  <a:lin ang="5400000" scaled="1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#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6494">
                      <a:srgbClr val="505050"/>
                    </a:gs>
                    <a:gs pos="18182">
                      <a:srgbClr val="505050"/>
                    </a:gs>
                  </a:gsLst>
                  <a:lin ang="5400000" scaled="1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MSBuild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6494">
                    <a:srgbClr val="505050"/>
                  </a:gs>
                  <a:gs pos="18182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32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3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5637" y="1211262"/>
            <a:ext cx="9144000" cy="2438400"/>
          </a:xfrm>
        </p:spPr>
        <p:txBody>
          <a:bodyPr/>
          <a:lstStyle/>
          <a:p>
            <a:r>
              <a:rPr lang="en-US" dirty="0"/>
              <a:t>How to migrate your databases to the cloud and future-proof your applications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43617" y="3802062"/>
            <a:ext cx="7315137" cy="2360876"/>
          </a:xfrm>
        </p:spPr>
        <p:txBody>
          <a:bodyPr/>
          <a:lstStyle/>
          <a:p>
            <a:r>
              <a:rPr lang="en-US" dirty="0"/>
              <a:t>Nikhil Patel</a:t>
            </a:r>
          </a:p>
          <a:p>
            <a:r>
              <a:rPr lang="en-US" dirty="0"/>
              <a:t>Pavel Trnecka</a:t>
            </a:r>
          </a:p>
          <a:p>
            <a:endParaRPr lang="en-US" dirty="0"/>
          </a:p>
          <a:p>
            <a:r>
              <a:rPr lang="en-US" dirty="0"/>
              <a:t>Geoff Dalgas</a:t>
            </a:r>
          </a:p>
          <a:p>
            <a:r>
              <a:rPr lang="en-US" dirty="0"/>
              <a:t>Stack Overflow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Session B8044</a:t>
            </a:r>
          </a:p>
        </p:txBody>
      </p:sp>
    </p:spTree>
    <p:extLst>
      <p:ext uri="{BB962C8B-B14F-4D97-AF65-F5344CB8AC3E}">
        <p14:creationId xmlns:p14="http://schemas.microsoft.com/office/powerpoint/2010/main" val="37886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4B4BA0-ECAC-474B-ACDC-CE31DC0B7D5D}"/>
              </a:ext>
            </a:extLst>
          </p:cNvPr>
          <p:cNvSpPr/>
          <p:nvPr/>
        </p:nvSpPr>
        <p:spPr>
          <a:xfrm>
            <a:off x="311279" y="2506662"/>
            <a:ext cx="5943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Cloud Migration</a:t>
            </a:r>
          </a:p>
          <a:p>
            <a:pPr marL="514350" marR="0" lvl="0" indent="-51435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Database Migration Lifecycle</a:t>
            </a:r>
          </a:p>
          <a:p>
            <a:pPr marL="514350" marR="0" lvl="0" indent="-51435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Migrating Enterprise Apps</a:t>
            </a:r>
          </a:p>
          <a:p>
            <a:pPr marL="514350" marR="0" lvl="0" indent="-51435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Q &amp; 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792412-5D1A-4F8C-8E00-1CF4F6057D31}"/>
              </a:ext>
            </a:extLst>
          </p:cNvPr>
          <p:cNvSpPr txBox="1"/>
          <p:nvPr/>
        </p:nvSpPr>
        <p:spPr>
          <a:xfrm>
            <a:off x="2408237" y="1211262"/>
            <a:ext cx="3810000" cy="8494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45236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75BEBEF-756E-417C-9F21-230FA0795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89564" cy="91757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Cloud Migration Phases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362815" y="1287462"/>
            <a:ext cx="2297878" cy="4908793"/>
            <a:chOff x="350837" y="1495027"/>
            <a:chExt cx="2297878" cy="4908793"/>
          </a:xfrm>
        </p:grpSpPr>
        <p:sp>
          <p:nvSpPr>
            <p:cNvPr id="29" name="Rectangle 28"/>
            <p:cNvSpPr/>
            <p:nvPr/>
          </p:nvSpPr>
          <p:spPr bwMode="auto">
            <a:xfrm>
              <a:off x="350837" y="1495027"/>
              <a:ext cx="2286000" cy="9144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CLOUD ASSESSMENT</a:t>
              </a: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350837" y="2487738"/>
              <a:ext cx="2286000" cy="2286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TCO – ROI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Security &amp; Compliance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Technical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Migration Tools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715" y="4857193"/>
              <a:ext cx="2286000" cy="1546627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2722796" y="1287462"/>
            <a:ext cx="2286000" cy="4907880"/>
            <a:chOff x="2719238" y="1493368"/>
            <a:chExt cx="2286000" cy="490788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2719238" y="1493368"/>
              <a:ext cx="2286000" cy="9144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PROOF OF CONCEPT</a:t>
              </a: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2719238" y="2486079"/>
              <a:ext cx="2286000" cy="2286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Deploy at Smaller Scale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Estimate Effort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Build Confidence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t="8532"/>
            <a:stretch/>
          </p:blipFill>
          <p:spPr>
            <a:xfrm>
              <a:off x="2719238" y="4850390"/>
              <a:ext cx="2286000" cy="1550858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9799637" y="1287462"/>
            <a:ext cx="2286000" cy="4906221"/>
            <a:chOff x="9839777" y="1495027"/>
            <a:chExt cx="2286000" cy="4906221"/>
          </a:xfrm>
        </p:grpSpPr>
        <p:sp>
          <p:nvSpPr>
            <p:cNvPr id="26" name="Rectangle 25"/>
            <p:cNvSpPr/>
            <p:nvPr/>
          </p:nvSpPr>
          <p:spPr bwMode="auto">
            <a:xfrm>
              <a:off x="9839777" y="1495027"/>
              <a:ext cx="2286000" cy="9144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OPTIMIZATION</a:t>
              </a: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9839777" y="2487738"/>
              <a:ext cx="2286000" cy="2286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Auto Scaling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Elasticity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High Availability</a:t>
              </a: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5"/>
            <a:srcRect r="2316"/>
            <a:stretch/>
          </p:blipFill>
          <p:spPr>
            <a:xfrm>
              <a:off x="9840658" y="4857193"/>
              <a:ext cx="2285119" cy="1544055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080375" y="1287462"/>
            <a:ext cx="2286001" cy="4907880"/>
            <a:chOff x="5137048" y="1493368"/>
            <a:chExt cx="2286001" cy="4907880"/>
          </a:xfrm>
        </p:grpSpPr>
        <p:sp>
          <p:nvSpPr>
            <p:cNvPr id="50" name="Rectangle 49"/>
            <p:cNvSpPr/>
            <p:nvPr/>
          </p:nvSpPr>
          <p:spPr bwMode="auto">
            <a:xfrm>
              <a:off x="5137048" y="1493368"/>
              <a:ext cx="2286000" cy="9144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DATA MIGRATION</a:t>
              </a: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5137048" y="2486079"/>
              <a:ext cx="2286000" cy="2286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Assess &amp; Plan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Migrate Schema &amp; Data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Migrate Server Objects</a:t>
              </a: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6"/>
            <a:srcRect l="9263" r="8854"/>
            <a:stretch/>
          </p:blipFill>
          <p:spPr>
            <a:xfrm>
              <a:off x="5137049" y="4857193"/>
              <a:ext cx="2286000" cy="1544055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7437320" y="1287462"/>
            <a:ext cx="2286001" cy="4876801"/>
            <a:chOff x="7472722" y="1287462"/>
            <a:chExt cx="2286001" cy="4876801"/>
          </a:xfrm>
        </p:grpSpPr>
        <p:grpSp>
          <p:nvGrpSpPr>
            <p:cNvPr id="54" name="Group 53"/>
            <p:cNvGrpSpPr/>
            <p:nvPr/>
          </p:nvGrpSpPr>
          <p:grpSpPr>
            <a:xfrm>
              <a:off x="7472722" y="1287462"/>
              <a:ext cx="2286000" cy="3278711"/>
              <a:chOff x="7469719" y="1495027"/>
              <a:chExt cx="2286000" cy="3278711"/>
            </a:xfrm>
          </p:grpSpPr>
          <p:sp>
            <p:nvSpPr>
              <p:cNvPr id="32" name="Rectangle 31"/>
              <p:cNvSpPr/>
              <p:nvPr/>
            </p:nvSpPr>
            <p:spPr bwMode="auto">
              <a:xfrm>
                <a:off x="7469719" y="1495027"/>
                <a:ext cx="2286000" cy="9144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Segoe UI Light" panose="020B0502040204020203" pitchFamily="34" charset="0"/>
                    <a:ea typeface="Segoe UI" pitchFamily="34" charset="0"/>
                    <a:cs typeface="Segoe UI Light" panose="020B0502040204020203" pitchFamily="34" charset="0"/>
                  </a:rPr>
                  <a:t>APPLICATION MIGRATION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7469719" y="2487738"/>
                <a:ext cx="2286000" cy="22860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Segoe UI Light" panose="020B0502040204020203" pitchFamily="34" charset="0"/>
                    <a:ea typeface="Segoe UI" pitchFamily="34" charset="0"/>
                    <a:cs typeface="Segoe UI Light" panose="020B0502040204020203" pitchFamily="34" charset="0"/>
                  </a:rPr>
                  <a:t>Application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Segoe UI Light" panose="020B0502040204020203" pitchFamily="34" charset="0"/>
                    <a:ea typeface="Segoe UI" pitchFamily="34" charset="0"/>
                    <a:cs typeface="Segoe UI Light" panose="020B0502040204020203" pitchFamily="34" charset="0"/>
                  </a:rPr>
                  <a:t>Compat</a:t>
                </a: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endParaRPr>
              </a:p>
              <a:p>
                <a:pPr marL="0" marR="0" lvl="0" indent="0" algn="ctr" defTabSz="932472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endParaRPr>
              </a:p>
              <a:p>
                <a:pPr marL="0" marR="0" lvl="0" indent="0" algn="ctr" defTabSz="932472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Segoe UI Light" panose="020B0502040204020203" pitchFamily="34" charset="0"/>
                    <a:ea typeface="Segoe UI" pitchFamily="34" charset="0"/>
                    <a:cs typeface="Segoe UI Light" panose="020B0502040204020203" pitchFamily="34" charset="0"/>
                  </a:rPr>
                  <a:t>App Security</a:t>
                </a:r>
              </a:p>
              <a:p>
                <a:pPr marL="0" marR="0" lvl="0" indent="0" algn="ctr" defTabSz="932472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endParaRPr>
              </a:p>
              <a:p>
                <a:pPr marL="0" marR="0" lvl="0" indent="0" algn="ctr" defTabSz="932472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Segoe UI Light" panose="020B0502040204020203" pitchFamily="34" charset="0"/>
                    <a:ea typeface="Segoe UI" pitchFamily="34" charset="0"/>
                    <a:cs typeface="Segoe UI Light" panose="020B0502040204020203" pitchFamily="34" charset="0"/>
                  </a:rPr>
                  <a:t>App Dev Ops</a:t>
                </a:r>
              </a:p>
            </p:txBody>
          </p:sp>
        </p:grpSp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7"/>
            <a:srcRect r="673"/>
            <a:stretch/>
          </p:blipFill>
          <p:spPr>
            <a:xfrm>
              <a:off x="7472723" y="4644485"/>
              <a:ext cx="2286000" cy="1519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187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75BEBEF-756E-417C-9F21-230FA0795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89564" cy="91757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Data Migration Phases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904037" y="917575"/>
            <a:ext cx="3666742" cy="5834389"/>
            <a:chOff x="4372411" y="912265"/>
            <a:chExt cx="3666742" cy="5834389"/>
          </a:xfrm>
        </p:grpSpPr>
        <p:sp>
          <p:nvSpPr>
            <p:cNvPr id="50" name="Rectangle 49"/>
            <p:cNvSpPr/>
            <p:nvPr/>
          </p:nvSpPr>
          <p:spPr bwMode="auto">
            <a:xfrm>
              <a:off x="4372411" y="912265"/>
              <a:ext cx="3657600" cy="9144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MIGRATE</a:t>
              </a: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4372411" y="1934123"/>
              <a:ext cx="3657600" cy="2286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Perform schema and data movement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Migrate uncontained objects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Execute post migration fixes</a:t>
              </a: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/>
            <a:srcRect l="9263" r="8854" b="2325"/>
            <a:stretch/>
          </p:blipFill>
          <p:spPr>
            <a:xfrm>
              <a:off x="4372411" y="4327582"/>
              <a:ext cx="3666742" cy="241907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341437" y="917575"/>
            <a:ext cx="3657600" cy="5834388"/>
            <a:chOff x="610704" y="912265"/>
            <a:chExt cx="3657600" cy="5834388"/>
          </a:xfrm>
        </p:grpSpPr>
        <p:sp>
          <p:nvSpPr>
            <p:cNvPr id="29" name="Rectangle 28"/>
            <p:cNvSpPr/>
            <p:nvPr/>
          </p:nvSpPr>
          <p:spPr bwMode="auto">
            <a:xfrm>
              <a:off x="610704" y="912265"/>
              <a:ext cx="3657600" cy="9144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ASSESS</a:t>
              </a: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610704" y="1934123"/>
              <a:ext cx="3657600" cy="2286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Platform readiness  (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e.g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compat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 issues, breaking changes)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Platform enhancements 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(e.g. scale, perf, capability)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704" y="4327581"/>
              <a:ext cx="3657600" cy="2419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710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8CC26-0593-4DEE-98A9-4061D0255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83"/>
            <a:ext cx="11889564" cy="917575"/>
          </a:xfrm>
        </p:spPr>
        <p:txBody>
          <a:bodyPr/>
          <a:lstStyle/>
          <a:p>
            <a:r>
              <a:rPr lang="en-US" dirty="0"/>
              <a:t>Database Migration frictions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05BDC-63D6-48E2-AFE3-FF074E26D1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8037" y="962299"/>
            <a:ext cx="5967412" cy="1846659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latin typeface="+mn-lt"/>
              </a:rPr>
              <a:t>Migration planning is tedious</a:t>
            </a:r>
          </a:p>
          <a:p>
            <a:pPr lvl="1"/>
            <a:r>
              <a:rPr lang="en-US" sz="2400" dirty="0"/>
              <a:t>Data Estate migration planning</a:t>
            </a:r>
          </a:p>
          <a:p>
            <a:pPr lvl="1"/>
            <a:r>
              <a:rPr lang="en-US" sz="2400" dirty="0"/>
              <a:t>Data and application reengineering</a:t>
            </a:r>
          </a:p>
          <a:p>
            <a:pPr lvl="1"/>
            <a:r>
              <a:rPr lang="en-US" sz="2400" dirty="0"/>
              <a:t>Database and application tuning</a:t>
            </a:r>
          </a:p>
        </p:txBody>
      </p:sp>
      <p:sp>
        <p:nvSpPr>
          <p:cNvPr id="7" name="Text Placeholder 2">
            <a:extLst/>
          </p:cNvPr>
          <p:cNvSpPr txBox="1">
            <a:spLocks/>
          </p:cNvSpPr>
          <p:nvPr/>
        </p:nvSpPr>
        <p:spPr>
          <a:xfrm>
            <a:off x="4618037" y="2903441"/>
            <a:ext cx="5791200" cy="1846659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3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4572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858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144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430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Assessments for new platform</a:t>
            </a:r>
          </a:p>
          <a:p>
            <a:pPr marL="457200" marR="0" lvl="1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Compatibility Issues</a:t>
            </a:r>
          </a:p>
          <a:p>
            <a:pPr marL="457200" marR="0" lvl="1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Feature Gaps</a:t>
            </a:r>
          </a:p>
          <a:p>
            <a:pPr marL="457200" marR="0" lvl="1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Feature regressions</a:t>
            </a:r>
          </a:p>
        </p:txBody>
      </p:sp>
      <p:sp>
        <p:nvSpPr>
          <p:cNvPr id="8" name="Text Placeholder 2">
            <a:extLst/>
          </p:cNvPr>
          <p:cNvSpPr txBox="1">
            <a:spLocks/>
          </p:cNvSpPr>
          <p:nvPr/>
        </p:nvSpPr>
        <p:spPr>
          <a:xfrm>
            <a:off x="4618037" y="5021262"/>
            <a:ext cx="5791201" cy="144039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3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4572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858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144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430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Lack of comprehensive tools</a:t>
            </a:r>
          </a:p>
          <a:p>
            <a:pPr marL="457200" marR="0" lvl="1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10s of scripts.</a:t>
            </a:r>
          </a:p>
          <a:p>
            <a:pPr marL="457200" marR="0" lvl="1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Unreliable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unscalable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 solutions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5667"/>
          <a:stretch/>
        </p:blipFill>
        <p:spPr>
          <a:xfrm>
            <a:off x="350837" y="2856365"/>
            <a:ext cx="3120758" cy="19408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9500" b="6335"/>
          <a:stretch/>
        </p:blipFill>
        <p:spPr>
          <a:xfrm>
            <a:off x="350838" y="1008993"/>
            <a:ext cx="3120757" cy="1726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77" y="4928734"/>
            <a:ext cx="3116762" cy="177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6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4ED5D-DF8B-4060-8082-BDBC3BD0C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48600" cy="965167"/>
          </a:xfrm>
        </p:spPr>
        <p:txBody>
          <a:bodyPr/>
          <a:lstStyle/>
          <a:p>
            <a:r>
              <a:rPr lang="en-US" dirty="0"/>
              <a:t>Migration Tools &amp; 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E84D3-EE98-4628-86DF-0056A3CCE9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837" y="4183062"/>
            <a:ext cx="5257800" cy="196977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+mn-lt"/>
              </a:rPr>
              <a:t>Data Migration Assistant  </a:t>
            </a:r>
          </a:p>
          <a:p>
            <a:pPr marL="228600" lvl="1" indent="0" algn="ctr">
              <a:buNone/>
            </a:pPr>
            <a:r>
              <a:rPr lang="en-US" sz="2400" dirty="0"/>
              <a:t>Rich Assessments at scale</a:t>
            </a:r>
          </a:p>
          <a:p>
            <a:pPr marL="228600" lvl="1" indent="0" algn="ctr">
              <a:buNone/>
            </a:pPr>
            <a:r>
              <a:rPr lang="en-US" sz="2400" dirty="0"/>
              <a:t>Feature recommendations</a:t>
            </a:r>
          </a:p>
          <a:p>
            <a:pPr marL="228600" lvl="1" indent="0" algn="ctr">
              <a:buNone/>
            </a:pPr>
            <a:r>
              <a:rPr lang="en-US" sz="2400" dirty="0"/>
              <a:t>Sizing guidance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B616CB9-45A9-4158-802E-4D094294260B}"/>
              </a:ext>
            </a:extLst>
          </p:cNvPr>
          <p:cNvSpPr txBox="1">
            <a:spLocks/>
          </p:cNvSpPr>
          <p:nvPr/>
        </p:nvSpPr>
        <p:spPr>
          <a:xfrm>
            <a:off x="6326078" y="4183062"/>
            <a:ext cx="6096000" cy="2511457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3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4572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858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144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430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Azure Database </a:t>
            </a:r>
          </a:p>
          <a:p>
            <a:pPr marL="0" marR="0" lvl="0" indent="0" algn="ctr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Migration Service  </a:t>
            </a:r>
          </a:p>
          <a:p>
            <a:pPr marL="228600" marR="0" lvl="1" indent="0" algn="ctr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MS and Non MS Source support</a:t>
            </a:r>
          </a:p>
          <a:p>
            <a:pPr marL="228600" marR="0" lvl="1" indent="0" algn="ctr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Built for scale and reliability</a:t>
            </a:r>
          </a:p>
          <a:p>
            <a:pPr marL="228600" marR="0" lvl="1" indent="0" algn="ctr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Built with enterprise security and privacy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078" y="1554162"/>
            <a:ext cx="2286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437" y="1554162"/>
            <a:ext cx="2329268" cy="2286000"/>
          </a:xfrm>
          <a:prstGeom prst="rect">
            <a:avLst/>
          </a:prstGeom>
        </p:spPr>
      </p:pic>
      <p:pic>
        <p:nvPicPr>
          <p:cNvPr id="16" name="Picture 15">
            <a:extLst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6078" y="1"/>
            <a:ext cx="2291255" cy="75473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F1D0B2D-6790-4711-B6D2-CBEA2E76FE37}"/>
              </a:ext>
            </a:extLst>
          </p:cNvPr>
          <p:cNvGrpSpPr/>
          <p:nvPr/>
        </p:nvGrpSpPr>
        <p:grpSpPr>
          <a:xfrm>
            <a:off x="1082946" y="817366"/>
            <a:ext cx="5243132" cy="442298"/>
            <a:chOff x="0" y="0"/>
            <a:chExt cx="5243132" cy="442298"/>
          </a:xfrm>
        </p:grpSpPr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A85C7B0D-617C-468D-9760-A7C65778A6C9}"/>
                </a:ext>
              </a:extLst>
            </p:cNvPr>
            <p:cNvSpPr/>
            <p:nvPr/>
          </p:nvSpPr>
          <p:spPr>
            <a:xfrm>
              <a:off x="0" y="0"/>
              <a:ext cx="5243132" cy="442298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Arrow: Pentagon 4">
              <a:extLst>
                <a:ext uri="{FF2B5EF4-FFF2-40B4-BE49-F238E27FC236}">
                  <a16:creationId xmlns:a16="http://schemas.microsoft.com/office/drawing/2014/main" id="{5E9EFF7C-561A-4CE4-82F5-0A7757F2D074}"/>
                </a:ext>
              </a:extLst>
            </p:cNvPr>
            <p:cNvSpPr txBox="1"/>
            <p:nvPr/>
          </p:nvSpPr>
          <p:spPr>
            <a:xfrm>
              <a:off x="0" y="0"/>
              <a:ext cx="5132558" cy="442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53340" rIns="26670" bIns="5334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Assess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409823-6CE7-4EB2-94B2-C805520192A3}"/>
              </a:ext>
            </a:extLst>
          </p:cNvPr>
          <p:cNvGrpSpPr/>
          <p:nvPr/>
        </p:nvGrpSpPr>
        <p:grpSpPr>
          <a:xfrm>
            <a:off x="6038573" y="821496"/>
            <a:ext cx="5243132" cy="442298"/>
            <a:chOff x="4201890" y="0"/>
            <a:chExt cx="5243132" cy="442298"/>
          </a:xfrm>
        </p:grpSpPr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845272F5-68F6-4AE7-AFE0-85F50487AA31}"/>
                </a:ext>
              </a:extLst>
            </p:cNvPr>
            <p:cNvSpPr/>
            <p:nvPr/>
          </p:nvSpPr>
          <p:spPr>
            <a:xfrm>
              <a:off x="4201890" y="0"/>
              <a:ext cx="5243132" cy="442298"/>
            </a:xfrm>
            <a:prstGeom prst="chevron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Arrow: Chevron 4">
              <a:extLst>
                <a:ext uri="{FF2B5EF4-FFF2-40B4-BE49-F238E27FC236}">
                  <a16:creationId xmlns:a16="http://schemas.microsoft.com/office/drawing/2014/main" id="{8E7E8993-A226-4EBA-89DD-813A7B8AEEB7}"/>
                </a:ext>
              </a:extLst>
            </p:cNvPr>
            <p:cNvSpPr txBox="1"/>
            <p:nvPr/>
          </p:nvSpPr>
          <p:spPr>
            <a:xfrm>
              <a:off x="4423039" y="0"/>
              <a:ext cx="4800834" cy="442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53340" rIns="26670" bIns="5334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Migrate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730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Shape 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238" y="0"/>
            <a:ext cx="12314237" cy="6994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7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title"/>
          </p:nvPr>
        </p:nvSpPr>
        <p:spPr>
          <a:xfrm>
            <a:off x="4648628" y="110445"/>
            <a:ext cx="3037799" cy="91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200" dirty="0"/>
              <a:t>Exception in </a:t>
            </a:r>
          </a:p>
        </p:txBody>
      </p:sp>
      <p:pic>
        <p:nvPicPr>
          <p:cNvPr id="341" name="Shape 3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437" y="1058862"/>
            <a:ext cx="9372600" cy="5751524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Shape 342"/>
          <p:cNvSpPr txBox="1"/>
          <p:nvPr/>
        </p:nvSpPr>
        <p:spPr>
          <a:xfrm>
            <a:off x="8640550" y="6105000"/>
            <a:ext cx="891000" cy="65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Yep.</a:t>
            </a:r>
          </a:p>
        </p:txBody>
      </p:sp>
      <p:pic>
        <p:nvPicPr>
          <p:cNvPr id="343" name="Shape 3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237" y="68262"/>
            <a:ext cx="4094685" cy="97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8133" y="68262"/>
            <a:ext cx="3972609" cy="94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50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5-50111_Build 2017_LIGHT GRAY TEMPLATE">
  <a:themeElements>
    <a:clrScheme name="Build 2017 Colors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BCF2"/>
      </a:accent2>
      <a:accent3>
        <a:srgbClr val="505050"/>
      </a:accent3>
      <a:accent4>
        <a:srgbClr val="002050"/>
      </a:accent4>
      <a:accent5>
        <a:srgbClr val="FFB900"/>
      </a:accent5>
      <a:accent6>
        <a:srgbClr val="D2D2D2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Build2017_Template.potx" id="{5417D3E2-C3A5-48BF-8802-FB8B38AE9E9C}" vid="{3B9D3600-BA2F-499E-9B74-B0493B08579C}"/>
    </a:ext>
  </a:extLst>
</a:theme>
</file>

<file path=ppt/theme/theme2.xml><?xml version="1.0" encoding="utf-8"?>
<a:theme xmlns:a="http://schemas.openxmlformats.org/drawingml/2006/main" name="5-50111_Build 2017_DARK GRAY TEMPLATE">
  <a:themeElements>
    <a:clrScheme name="Build 2017 Colors (Dark Gray)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BCF2"/>
      </a:accent2>
      <a:accent3>
        <a:srgbClr val="EAEAEA"/>
      </a:accent3>
      <a:accent4>
        <a:srgbClr val="002050"/>
      </a:accent4>
      <a:accent5>
        <a:srgbClr val="FFB900"/>
      </a:accent5>
      <a:accent6>
        <a:srgbClr val="737373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Build2017_Template.potx" id="{5417D3E2-C3A5-48BF-8802-FB8B38AE9E9C}" vid="{D138E69B-724A-4446-A2DA-FF3B08B1663E}"/>
    </a:ext>
  </a:extLst>
</a:theme>
</file>

<file path=ppt/theme/theme3.xml><?xml version="1.0" encoding="utf-8"?>
<a:theme xmlns:a="http://schemas.openxmlformats.org/drawingml/2006/main" name="1_5-50111_Build 2017_LIGHT GRAY TEMPLATE">
  <a:themeElements>
    <a:clrScheme name="Build 2017 Colors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BCF2"/>
      </a:accent2>
      <a:accent3>
        <a:srgbClr val="505050"/>
      </a:accent3>
      <a:accent4>
        <a:srgbClr val="002050"/>
      </a:accent4>
      <a:accent5>
        <a:srgbClr val="FFB900"/>
      </a:accent5>
      <a:accent6>
        <a:srgbClr val="D2D2D2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Build2017_Template.potx" id="{5417D3E2-C3A5-48BF-8802-FB8B38AE9E9C}" vid="{3B9D3600-BA2F-499E-9B74-B0493B08579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31DCF4CA090F824DB1E4CCBB6B9D64EA00101E8AAD132F8F4D96340D6376C8BB3E" ma:contentTypeVersion="26" ma:contentTypeDescription="" ma:contentTypeScope="" ma:versionID="d383a91d1b86d4650368c84defa1a2c1">
  <xsd:schema xmlns:xsd="http://www.w3.org/2001/XMLSchema" xmlns:xs="http://www.w3.org/2001/XMLSchema" xmlns:p="http://schemas.microsoft.com/office/2006/metadata/properties" xmlns:ns1="http://schemas.microsoft.com/sharepoint/v3" xmlns:ns2="01c77077-aee4-4b5f-bd4e-9cd40a6fff29" xmlns:ns3="230e9df3-be65-4c73-a93b-d1236ebd677e" xmlns:ns5="8ff673fc-3231-4e3a-893b-6d7f7cd32766" targetNamespace="http://schemas.microsoft.com/office/2006/metadata/properties" ma:root="true" ma:fieldsID="2cfdfd5a193d92c0d7e2d70576dfb5fb" ns1:_="" ns2:_="" ns3:_="" ns5:_="">
    <xsd:import namespace="http://schemas.microsoft.com/sharepoint/v3"/>
    <xsd:import namespace="01c77077-aee4-4b5f-bd4e-9cd40a6fff29"/>
    <xsd:import namespace="230e9df3-be65-4c73-a93b-d1236ebd677e"/>
    <xsd:import namespace="8ff673fc-3231-4e3a-893b-6d7f7cd32766"/>
    <xsd:element name="properties">
      <xsd:complexType>
        <xsd:sequence>
          <xsd:element name="documentManagement">
            <xsd:complexType>
              <xsd:all>
                <xsd:element ref="ns2:mb2e01f7e2d8413988e28e59aa226eec" minOccurs="0"/>
                <xsd:element ref="ns3:TaxCatchAll" minOccurs="0"/>
                <xsd:element ref="ns3:TaxCatchAllLabel" minOccurs="0"/>
                <xsd:element ref="ns2:iaa5f83406f94009a0f6a3e890699ff7" minOccurs="0"/>
                <xsd:element ref="ns2:d12e2661e9634d9aa98bbb375f31aced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o1010385baed4da9b5076a6aa651d1e5" minOccurs="0"/>
                <xsd:element ref="ns2:kc6d1bd9a46e4e5fbbbf99ca3de7a092" minOccurs="0"/>
                <xsd:element ref="ns2:Session_x0020_Code" minOccurs="0"/>
                <xsd:element ref="ns2:MS_x0020_Content_x0020_Owner" minOccurs="0"/>
                <xsd:element ref="ns2:m6878b9dd7994da4ba144f95347d99c6" minOccurs="0"/>
                <xsd:element ref="ns2:fc15c16204564de583b4c942b10d19ec" minOccurs="0"/>
                <xsd:element ref="ns1:AverageRating" minOccurs="0"/>
                <xsd:element ref="ns1:RatingCount" minOccurs="0"/>
                <xsd:element ref="ns1:LikesCount" minOccurs="0"/>
                <xsd:element ref="ns3:TaxKeywordTaxHTField" minOccurs="0"/>
                <xsd:element ref="ns5:Target_x0020_Audiences" minOccurs="0"/>
                <xsd:element ref="ns2:SharedWithUsers" minOccurs="0"/>
                <xsd:element ref="ns2:SharedWithDetails" minOccurs="0"/>
                <xsd:element ref="ns3:NumberofDownloads" minOccurs="0"/>
                <xsd:element ref="ns1:_ip_UnifiedCompliancePolicyProperties" minOccurs="0"/>
                <xsd:element ref="ns1:_ip_UnifiedCompliancePolicyUIAction" minOccurs="0"/>
                <xsd:element ref="ns2:LastSharedByUser" minOccurs="0"/>
                <xsd:element ref="ns2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1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2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3" nillable="true" ma:displayName="Number of Likes" ma:internalName="LikesCount">
      <xsd:simpleType>
        <xsd:restriction base="dms:Unknown"/>
      </xsd:simpleType>
    </xsd:element>
    <xsd:element name="_ip_UnifiedCompliancePolicyProperties" ma:index="4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4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c77077-aee4-4b5f-bd4e-9cd40a6fff29" elementFormDefault="qualified">
    <xsd:import namespace="http://schemas.microsoft.com/office/2006/documentManagement/types"/>
    <xsd:import namespace="http://schemas.microsoft.com/office/infopath/2007/PartnerControls"/>
    <xsd:element name="mb2e01f7e2d8413988e28e59aa226eec" ma:index="8" nillable="true" ma:taxonomy="true" ma:internalName="mb2e01f7e2d8413988e28e59aa226eec" ma:taxonomyFieldName="Event_x0020_Name" ma:displayName="Event Name" ma:default="" ma:fieldId="{6b2e01f7-e2d8-4139-88e2-8e59aa226eec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iaa5f83406f94009a0f6a3e890699ff7" ma:index="12" nillable="true" ma:taxonomy="true" ma:internalName="iaa5f83406f94009a0f6a3e890699ff7" ma:taxonomyFieldName="Event_x0020_Location" ma:displayName="Event Location" ma:default="" ma:fieldId="{2aa5f834-06f9-4009-a0f6-a3e890699ff7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12e2661e9634d9aa98bbb375f31aced" ma:index="14" nillable="true" ma:taxonomy="true" ma:internalName="d12e2661e9634d9aa98bbb375f31aced" ma:taxonomyFieldName="Event_x0020_Venue" ma:displayName="Event Venue" ma:default="" ma:fieldId="{d12e2661-e963-4d9a-a98b-bb375f31aced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o1010385baed4da9b5076a6aa651d1e5" ma:index="21" nillable="true" ma:taxonomy="true" ma:internalName="o1010385baed4da9b5076a6aa651d1e5" ma:taxonomyFieldName="Product" ma:displayName="Product" ma:default="" ma:fieldId="{81010385-baed-4da9-b507-6a6aa651d1e5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c6d1bd9a46e4e5fbbbf99ca3de7a092" ma:index="23" nillable="true" ma:taxonomy="true" ma:internalName="kc6d1bd9a46e4e5fbbbf99ca3de7a092" ma:taxonomyFieldName="Campaign" ma:displayName="Campaign" ma:default="" ma:fieldId="{4c6d1bd9-a46e-4e5f-bbbf-99ca3de7a092}" ma:taxonomyMulti="true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6878b9dd7994da4ba144f95347d99c6" ma:index="27" nillable="true" ma:taxonomy="true" ma:internalName="m6878b9dd7994da4ba144f95347d99c6" ma:taxonomyFieldName="Track" ma:displayName="Track" ma:default="" ma:fieldId="{66878b9d-d799-4da4-ba14-4f95347d99c6}" ma:sspId="e385fb40-52d4-4fae-9c5b-3e8ff8a5878e" ma:termSetId="8113a965-58e2-4a85-99b9-55376be5482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fc15c16204564de583b4c942b10d19ec" ma:index="29" nillable="true" ma:taxonomy="true" ma:internalName="fc15c16204564de583b4c942b10d19ec" ma:taxonomyFieldName="Audience1" ma:displayName="Audience" ma:default="" ma:fieldId="{fc15c162-0456-4de5-83b4-c942b10d19ec}" ma:taxonomyMulti="true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43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44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8ba32e-6f24-4e39-985b-e3fd5ec6bdb7}" ma:internalName="TaxCatchAll" ma:showField="CatchAllData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8ba32e-6f24-4e39-985b-e3fd5ec6bdb7}" ma:internalName="TaxCatchAllLabel" ma:readOnly="true" ma:showField="CatchAllDataLabel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5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NumberofDownloads" ma:index="40" nillable="true" ma:displayName="NumberofDownloads" ma:internalName="NumberofDownload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673fc-3231-4e3a-893b-6d7f7cd32766" elementFormDefault="qualified">
    <xsd:import namespace="http://schemas.microsoft.com/office/2006/documentManagement/types"/>
    <xsd:import namespace="http://schemas.microsoft.com/office/infopath/2007/PartnerControls"/>
    <xsd:element name="Target_x0020_Audiences" ma:index="37" nillable="true" ma:displayName="Target Audiences" ma:internalName="Target_x0020_Audiences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_ip_UnifiedCompliancePolicyUIAction xmlns="http://schemas.microsoft.com/sharepoint/v3" xsi:nil="true"/>
    <d12e2661e9634d9aa98bbb375f31aced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Washington State Convention and Trade Center</TermName>
          <TermId xmlns="http://schemas.microsoft.com/office/infopath/2007/PartnerControls">2ebf141d-f871-4cc9-bf08-f87f112ab464</TermId>
        </TermInfo>
      </Terms>
    </d12e2661e9634d9aa98bbb375f31aced>
    <Event_x0020_Start_x0020_Date xmlns="01c77077-aee4-4b5f-bd4e-9cd40a6fff29">2017-05-10T07:00:00+00:00</Event_x0020_Start_x0020_Date>
    <Target_x0020_Audiences xmlns="8ff673fc-3231-4e3a-893b-6d7f7cd32766" xsi:nil="true"/>
    <iaa5f83406f94009a0f6a3e890699ff7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Seattle</TermName>
          <TermId xmlns="http://schemas.microsoft.com/office/infopath/2007/PartnerControls">54f46ed2-c77e-4a59-b182-a4171fdb0d11</TermId>
        </TermInfo>
      </Terms>
    </iaa5f83406f94009a0f6a3e890699ff7>
    <External_x0020_Speaker xmlns="01c77077-aee4-4b5f-bd4e-9cd40a6fff29">Geoff Dalgas;Nikhil Patel</External_x0020_Speaker>
    <m6878b9dd7994da4ba144f95347d99c6 xmlns="01c77077-aee4-4b5f-bd4e-9cd40a6fff29">
      <Terms xmlns="http://schemas.microsoft.com/office/infopath/2007/PartnerControls"/>
    </m6878b9dd7994da4ba144f95347d99c6>
    <Presentation_x0020_Date xmlns="01c77077-aee4-4b5f-bd4e-9cd40a6fff29">2017-05-10T07:00:00+00:00</Presentation_x0020_Date>
    <fc15c16204564de583b4c942b10d19ec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developers</TermName>
          <TermId xmlns="http://schemas.microsoft.com/office/infopath/2007/PartnerControls">8e4a08dc-5d95-4156-ab65-f22579a1592a</TermId>
        </TermInfo>
      </Terms>
    </fc15c16204564de583b4c942b10d19ec>
    <mb2e01f7e2d8413988e28e59aa226eec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Build</TermName>
          <TermId xmlns="http://schemas.microsoft.com/office/infopath/2007/PartnerControls">58542b36-5bf5-46a6-a53f-a41fb7a73785</TermId>
        </TermInfo>
      </Terms>
    </mb2e01f7e2d8413988e28e59aa226eec>
    <MS_x0020_Content_x0020_Owner xmlns="01c77077-aee4-4b5f-bd4e-9cd40a6fff29">
      <UserInfo>
        <DisplayName/>
        <AccountId xsi:nil="true"/>
        <AccountType/>
      </UserInfo>
    </MS_x0020_Content_x0020_Owner>
    <_ip_UnifiedCompliancePolicyProperties xmlns="http://schemas.microsoft.com/sharepoint/v3" xsi:nil="true"/>
    <Session_x0020_Code xmlns="01c77077-aee4-4b5f-bd4e-9cd40a6fff29">B8044</Session_x0020_Code>
    <Event_x0020_End_x0020_Date xmlns="01c77077-aee4-4b5f-bd4e-9cd40a6fff29">2017-05-12T07:00:00+00:00</Event_x0020_End_x0020_Date>
    <o1010385baed4da9b5076a6aa651d1e5 xmlns="01c77077-aee4-4b5f-bd4e-9cd40a6fff29">
      <Terms xmlns="http://schemas.microsoft.com/office/infopath/2007/PartnerControls"/>
    </o1010385baed4da9b5076a6aa651d1e5>
    <kc6d1bd9a46e4e5fbbbf99ca3de7a092 xmlns="01c77077-aee4-4b5f-bd4e-9cd40a6fff29">
      <Terms xmlns="http://schemas.microsoft.com/office/infopath/2007/PartnerControls"/>
    </kc6d1bd9a46e4e5fbbbf99ca3de7a092>
    <NumberofDownloads xmlns="230e9df3-be65-4c73-a93b-d1236ebd677e" xsi:nil="true"/>
    <MS_x0020_Speaker xmlns="01c77077-aee4-4b5f-bd4e-9cd40a6fff29">
      <UserInfo>
        <DisplayName/>
        <AccountId xsi:nil="true"/>
        <AccountType/>
      </UserInfo>
    </MS_x0020_Speaker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Build 2017</TermName>
          <TermId xmlns="http://schemas.microsoft.com/office/infopath/2007/PartnerControls">0407fc0d-d203-4d0a-848e-0398e286e7e2</TermId>
        </TermInfo>
      </Terms>
    </TaxKeywordTaxHTField>
    <TaxCatchAll xmlns="230e9df3-be65-4c73-a93b-d1236ebd677e">
      <Value>47</Value>
      <Value>53</Value>
      <Value>52</Value>
      <Value>316</Value>
      <Value>315</Value>
    </TaxCatchAll>
  </documentManagement>
</p:properties>
</file>

<file path=customXml/item3.xml><?xml version="1.0" encoding="utf-8"?>
<athena xmlns="http://schemas.microsoft.com/edu/athena" version="0.1.3396.0">
  <timings duration="67288"/>
</athena>
</file>

<file path=customXml/item4.xml><?xml version="1.0" encoding="utf-8"?>
<athena xmlns="http://schemas.microsoft.com/edu/athena" version="0.1.3396.0">
  <ink scale="0.5713244">AAEAAAD/////AQAAAAAAAAAMAgAAAE9BdXRob3JQUFQsIFZlcnNpb249MC4xLjMzOTYuMCwgQ3VsdHVyZT1uZXV0cmFsLCBQdWJsaWNLZXlUb2tlbj0zMWJmMzg1NmFkMzY0ZTM1BQEAAAALSW5rTWF0dGVyVjEDAAAADUxpc3RgMStfaXRlbXMMTGlzdGAxK19zaXplD0xpc3RgMStfdmVyc2lvbgQAABdTaGFyZWQuSW5raW5nLklua0F0b21bXQIAAAAICAIAAAAJAwAAAAIAAAAdAAAABwMAAAAAAQAAAAQAAAAECUlua0F0b21WMQIAAAAJBAAAAAkFAAAADQIFBAAAAAtQZW5TdHJva2VWMQQAAAAKQXR0cmlidXRlcwVUcmFjZQlTdGFydFRpbWUEVHlwZQQEAAQPUGVuQXR0cmlidXRlc1YxAgAAAApJbmtUcmFjZVYxAgAAABAMQWN0aW9uVHlwZVYxAgAAAAIAAAAJBgAAAAkHAAAA5O8AAAAAAAAF+P///wxBY3Rpb25UeXBlVjEBAAAAB3ZhbHVlX18ACAIAAAAAAAAABQUAAAANQ2xlYXJDYW52YXNWMQIAAAAJU3RhcnRUaW1lBFR5cGUABBAMQWN0aW9uVHlwZVYxAgAAAAIAAADYBgEAAAAAAAH3////+P///wAAAAAFBgAAAA9QZW5BdHRyaWJ1dGVzVjEKAAAAB19jb2xvckEHX2NvbG9yUgdfY29sb3JHB19jb2xvckIKRml0VG9DdXJ2ZQZIZWlnaHQOSWdub3JlUHJlc3N1cmUNSXNIaWdobGlnaHRlcgVTaGFwZQVXaWR0aAAAAAAAAAAABAACAgICAQYBAQxCcnVzaFNoYXBlVjECAAAABgIAAAD/AAAAAAAAAAAAAAhAAAAF9v///wxCcnVzaFNoYXBlVjEBAAAAB3ZhbHVlX18ACAIAAAABAAAAAAAAAAAACEAFBwAAAApJbmtUcmFjZVYxAwAAAA1MaXN0YDErX2l0ZW1zDExpc3RgMStfc2l6ZQ9MaXN0YDErX3ZlcnNpb24EAAAYU2hhcmVkLklua2luZy5JbmtQb2ludFtdAgAAAAgIAgAAAAkLAAAAAQAAAAEAAAAHCwAAAAABAAAABAAAAAQKSW5rUG9pbnRWMQIAAAAJDAAAAA0DBQwAAAAKSW5rUG9pbnRWMQQAAAABWAFZDlByZXNzdXJlRmFjdG9yCVRpbWVTdGFtcAAAAAAGBgsQAgAAAAACAAAAAOA/IAAAAAAA4D8AAAA/AAAAAAAAAAAL</ink>
</athen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08956B-D258-40C7-8C24-091EC53E30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1c77077-aee4-4b5f-bd4e-9cd40a6fff29"/>
    <ds:schemaRef ds:uri="230e9df3-be65-4c73-a93b-d1236ebd677e"/>
    <ds:schemaRef ds:uri="8ff673fc-3231-4e3a-893b-6d7f7cd327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230e9df3-be65-4c73-a93b-d1236ebd677e"/>
    <ds:schemaRef ds:uri="http://purl.org/dc/terms/"/>
    <ds:schemaRef ds:uri="01c77077-aee4-4b5f-bd4e-9cd40a6fff29"/>
    <ds:schemaRef ds:uri="8ff673fc-3231-4e3a-893b-6d7f7cd32766"/>
    <ds:schemaRef ds:uri="http://schemas.microsoft.com/sharepoint/v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EC1BFF1-4F49-4C44-A103-5B0ADF8970FC}">
  <ds:schemaRefs>
    <ds:schemaRef ds:uri="http://schemas.microsoft.com/edu/athena"/>
  </ds:schemaRefs>
</ds:datastoreItem>
</file>

<file path=customXml/itemProps4.xml><?xml version="1.0" encoding="utf-8"?>
<ds:datastoreItem xmlns:ds="http://schemas.openxmlformats.org/officeDocument/2006/customXml" ds:itemID="{B53CB0B0-8B91-4377-B7CD-3582C366EBD4}">
  <ds:schemaRefs>
    <ds:schemaRef ds:uri="http://schemas.microsoft.com/edu/athena"/>
  </ds:schemaRefs>
</ds:datastoreItem>
</file>

<file path=customXml/itemProps5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Microsoft_Build2017_Template</Template>
  <TotalTime>3</TotalTime>
  <Words>975</Words>
  <Application>Microsoft Office PowerPoint</Application>
  <PresentationFormat>Custom</PresentationFormat>
  <Paragraphs>215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Calibri</vt:lpstr>
      <vt:lpstr>Consolas</vt:lpstr>
      <vt:lpstr>FontAwesome</vt:lpstr>
      <vt:lpstr>Segoe UI</vt:lpstr>
      <vt:lpstr>Segoe UI Light</vt:lpstr>
      <vt:lpstr>Segoe UI Semilight</vt:lpstr>
      <vt:lpstr>Segoe WP</vt:lpstr>
      <vt:lpstr>Source Sans Pro</vt:lpstr>
      <vt:lpstr>Wingdings</vt:lpstr>
      <vt:lpstr>5-50111_Build 2017_LIGHT GRAY TEMPLATE</vt:lpstr>
      <vt:lpstr>5-50111_Build 2017_DARK GRAY TEMPLATE</vt:lpstr>
      <vt:lpstr>1_5-50111_Build 2017_LIGHT GRAY TEMPLATE</vt:lpstr>
      <vt:lpstr>PowerPoint Presentation</vt:lpstr>
      <vt:lpstr>How to migrate your databases to the cloud and future-proof your applications</vt:lpstr>
      <vt:lpstr>PowerPoint Presentation</vt:lpstr>
      <vt:lpstr>Cloud Migration Phases</vt:lpstr>
      <vt:lpstr>Data Migration Phases</vt:lpstr>
      <vt:lpstr>Database Migration frictions</vt:lpstr>
      <vt:lpstr>Migration Tools &amp; Services</vt:lpstr>
      <vt:lpstr>PowerPoint Presentation</vt:lpstr>
      <vt:lpstr>Exception in </vt:lpstr>
      <vt:lpstr>Current Mission - Stack Overflow Enterprise</vt:lpstr>
      <vt:lpstr>PowerPoint Presentation</vt:lpstr>
      <vt:lpstr>Migrating from SQL on premise to Azure SQL</vt:lpstr>
      <vt:lpstr>Azure Database Migration Service</vt:lpstr>
      <vt:lpstr>Azure Cognitive Services Grammar and Spell Check</vt:lpstr>
      <vt:lpstr>Data Migration Assistant (DMA)</vt:lpstr>
      <vt:lpstr>Azure Database Migration Service</vt:lpstr>
      <vt:lpstr>PowerPoint Presentation</vt:lpstr>
      <vt:lpstr>Call to action</vt:lpstr>
      <vt:lpstr>PowerPoint Presentation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migrate your databases to the cloud and future-proof your applications</dc:title>
  <dc:subject>Microsoft Build 2017</dc:subject>
  <dc:creator>MS Events</dc:creator>
  <cp:keywords>Microsoft Build 2017</cp:keywords>
  <dc:description>Template: Mitchell Derrey, Silver Fox Productions_x000d_
Formatting: _x000d_
Audience Type:</dc:description>
  <cp:lastModifiedBy>Caitlyn Ryan</cp:lastModifiedBy>
  <cp:revision>2</cp:revision>
  <dcterms:created xsi:type="dcterms:W3CDTF">2017-05-10T22:49:00Z</dcterms:created>
  <dcterms:modified xsi:type="dcterms:W3CDTF">2017-05-11T14:46:17Z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0x01010031DCF4CA090F824DB1E4CCBB6B9D64EA00101E8AAD132F8F4D96340D6376C8BB3E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53;#Washington State Convention and Trade Center|2ebf141d-f871-4cc9-bf08-f87f112ab464</vt:lpwstr>
  </property>
  <property fmtid="{D5CDD505-2E9C-101B-9397-08002B2CF9AE}" pid="7" name="Track">
    <vt:lpwstr/>
  </property>
  <property fmtid="{D5CDD505-2E9C-101B-9397-08002B2CF9AE}" pid="8" name="Event Location">
    <vt:lpwstr>52;#Seattle|54f46ed2-c77e-4a59-b182-a4171fdb0d11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315;#Microsoft Build 2017|0407fc0d-d203-4d0a-848e-0398e286e7e2</vt:lpwstr>
  </property>
  <property fmtid="{D5CDD505-2E9C-101B-9397-08002B2CF9AE}" pid="12" name="Audience1">
    <vt:lpwstr>316;#developers|8e4a08dc-5d95-4156-ab65-f22579a1592a</vt:lpwstr>
  </property>
  <property fmtid="{D5CDD505-2E9C-101B-9397-08002B2CF9AE}" pid="13" name="Event Name">
    <vt:lpwstr>47;#Build|58542b36-5bf5-46a6-a53f-a41fb7a73785</vt:lpwstr>
  </property>
</Properties>
</file>