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4"/>
    <p:sldMasterId id="2147484495" r:id="rId5"/>
    <p:sldMasterId id="2147484515" r:id="rId6"/>
    <p:sldMasterId id="2147484533" r:id="rId7"/>
    <p:sldMasterId id="2147484555" r:id="rId8"/>
    <p:sldMasterId id="2147484578" r:id="rId9"/>
  </p:sldMasterIdLst>
  <p:notesMasterIdLst>
    <p:notesMasterId r:id="rId59"/>
  </p:notesMasterIdLst>
  <p:handoutMasterIdLst>
    <p:handoutMasterId r:id="rId60"/>
  </p:handoutMasterIdLst>
  <p:sldIdLst>
    <p:sldId id="256" r:id="rId10"/>
    <p:sldId id="257"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6" r:id="rId5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5 min - Daria)" id="{E1C8FB21-FF75-44A0-8090-B2FB240B014B}">
          <p14:sldIdLst>
            <p14:sldId id="256"/>
            <p14:sldId id="257"/>
            <p14:sldId id="259"/>
            <p14:sldId id="260"/>
            <p14:sldId id="261"/>
            <p14:sldId id="262"/>
            <p14:sldId id="263"/>
          </p14:sldIdLst>
        </p14:section>
        <p14:section name="Azure Serverless Apps (7 min - Yochay)" id="{BB00CB64-77A4-4BA9-B0A0-EF2154DA3071}">
          <p14:sldIdLst>
            <p14:sldId id="264"/>
            <p14:sldId id="265"/>
            <p14:sldId id="266"/>
            <p14:sldId id="267"/>
            <p14:sldId id="268"/>
          </p14:sldIdLst>
        </p14:section>
        <p14:section name="Customer Scenario (1 min - Daria)" id="{51DF902B-50D3-46E9-90E6-ED32AC524E57}">
          <p14:sldIdLst>
            <p14:sldId id="269"/>
            <p14:sldId id="270"/>
          </p14:sldIdLst>
        </p14:section>
        <p14:section name="E2E Demo (2 min - Daria)" id="{29104EF3-16DC-4496-97EE-1E4F12DF664C}">
          <p14:sldIdLst>
            <p14:sldId id="271"/>
            <p14:sldId id="272"/>
          </p14:sldIdLst>
        </p14:section>
        <p14:section name="Serverless Apps Lifecycle (Daria)" id="{5D9ED41A-0458-4C78-B6DB-07A9BE52DC4C}">
          <p14:sldIdLst>
            <p14:sldId id="273"/>
          </p14:sldIdLst>
        </p14:section>
        <p14:section name="Design (Yochay - 5 mins)" id="{DC560B2C-F2A4-45ED-8911-5115346263C8}">
          <p14:sldIdLst>
            <p14:sldId id="274"/>
            <p14:sldId id="275"/>
            <p14:sldId id="276"/>
            <p14:sldId id="277"/>
          </p14:sldIdLst>
        </p14:section>
        <p14:section name="Proxies (2 min - Yochay)" id="{7D0C3012-9CB1-4CCC-8A7F-14ACC8CBB2B5}">
          <p14:sldIdLst>
            <p14:sldId id="278"/>
            <p14:sldId id="279"/>
          </p14:sldIdLst>
        </p14:section>
        <p14:section name="Logic Apps (3 min - Yochay)" id="{52CC336D-713F-4654-9511-3A86669A3ED2}">
          <p14:sldIdLst>
            <p14:sldId id="280"/>
            <p14:sldId id="281"/>
            <p14:sldId id="282"/>
            <p14:sldId id="283"/>
          </p14:sldIdLst>
        </p14:section>
        <p14:section name="Develop (5 min - Daria)" id="{32BE299B-25F1-4921-9368-D4CD7C5F5924}">
          <p14:sldIdLst>
            <p14:sldId id="284"/>
            <p14:sldId id="285"/>
            <p14:sldId id="286"/>
            <p14:sldId id="287"/>
            <p14:sldId id="288"/>
          </p14:sldIdLst>
        </p14:section>
        <p14:section name="Deploy (5 min - Daria)" id="{538325D0-CEED-4235-BFBC-DA981FA1E30C}">
          <p14:sldIdLst>
            <p14:sldId id="289"/>
            <p14:sldId id="290"/>
            <p14:sldId id="291"/>
            <p14:sldId id="292"/>
            <p14:sldId id="293"/>
            <p14:sldId id="294"/>
          </p14:sldIdLst>
        </p14:section>
        <p14:section name="Monitoring (3-5 min - Yochay)" id="{38B53AF4-738F-47C7-8C01-F99D2A401241}">
          <p14:sldIdLst>
            <p14:sldId id="295"/>
            <p14:sldId id="296"/>
            <p14:sldId id="297"/>
            <p14:sldId id="298"/>
          </p14:sldIdLst>
        </p14:section>
        <p14:section name="Azure Functions Runtime (5 min - Yochay)" id="{E365BB16-A250-4BFA-B9B8-BC8CA40A56BE}">
          <p14:sldIdLst>
            <p14:sldId id="299"/>
            <p14:sldId id="300"/>
            <p14:sldId id="301"/>
          </p14:sldIdLst>
        </p14:section>
        <p14:section name="Closing (1 min - Yochay)" id="{09A2264A-79FF-4594-904E-F255B76BFA1C}">
          <p14:sldIdLst>
            <p14:sldId id="302"/>
            <p14:sldId id="303"/>
            <p14:sldId id="304"/>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itchell Derrey" initials="MD" lastIdx="8" clrIdx="4">
    <p:extLst>
      <p:ext uri="{19B8F6BF-5375-455C-9EA6-DF929625EA0E}">
        <p15:presenceInfo xmlns:p15="http://schemas.microsoft.com/office/powerpoint/2012/main" userId="S-1-5-21-383413107-1061881802-891584314-4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7373"/>
    <a:srgbClr val="323232"/>
    <a:srgbClr val="000000"/>
    <a:srgbClr val="E6E6E6"/>
    <a:srgbClr val="D2D2D2"/>
    <a:srgbClr val="505050"/>
    <a:srgbClr val="525252"/>
    <a:srgbClr val="0078D7"/>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92136" autoAdjust="0"/>
  </p:normalViewPr>
  <p:slideViewPr>
    <p:cSldViewPr>
      <p:cViewPr varScale="1">
        <p:scale>
          <a:sx n="104" d="100"/>
          <a:sy n="104" d="100"/>
        </p:scale>
        <p:origin x="1458"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howGuides="1">
      <p:cViewPr varScale="1">
        <p:scale>
          <a:sx n="81" d="100"/>
          <a:sy n="81" d="100"/>
        </p:scale>
        <p:origin x="30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2017</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5/12/2017 9:16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2017</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5/12/2017 9:15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1C3D530-3419-45A5-AB8A-2242E8FDFF4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084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00C77-98DD-41D6-BDE7-5E20B890E765}"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50896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834E39C7-B244-4AD1-BF37-284BD5427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72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14555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2280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91270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77494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02568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9231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12318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391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6CB6AA9-3CC1-4465-AB79-459A497E779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3054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39846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E72A3-73C3-4EC0-976B-555052BC0BC2}"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5/12/2017 9:15 AM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700564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Build 2017</a:t>
            </a: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5/12/2017 9:15 AM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401031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5/12/2017 9:15 AM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10551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23603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05987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653DB-B31F-428D-9506-C3E312885146}"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60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Microsoft Worldwide Partner Conference 2016</a:t>
            </a: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5/12/2017 9:15 AM</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545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84720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58749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2382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85418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82499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15059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4911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45783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52544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F8987B9-5DFF-447C-A629-CAA6AD57E07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39785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58872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F8987B9-5DFF-447C-A629-CAA6AD57E07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84484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80461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8334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39443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97198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33125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78742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Microsoft Worldwide Partner Conference 2016</a:t>
            </a: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5/12/2017 9:15 AM</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139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18546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88622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73969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1878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5A2D088-BDBD-41A5-ADCE-5C6A4DC08057}"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328554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69DC94B-DB72-488C-A100-9C8F7341285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4428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5/12/2017 9:15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7791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361F-E8DA-47CD-BE84-386C025665C4}"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78151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361F-E8DA-47CD-BE84-386C025665C4}"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406240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5/12/2017 9:15 AM</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5887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00C77-98DD-41D6-BDE7-5E20B890E765}"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560282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18636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CE898-D23D-4AA0-B82E-B7543F6206D2}" type="datetimeFigureOut">
              <a:rPr lang="en-US" smtClean="0"/>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28037023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fld id="{983CE898-D23D-4AA0-B82E-B7543F6206D2}"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14510214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fld id="{983CE898-D23D-4AA0-B82E-B7543F6206D2}"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40867795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CE898-D23D-4AA0-B82E-B7543F6206D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10719229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CE898-D23D-4AA0-B82E-B7543F6206D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144307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9793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27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38112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6"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209393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7"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10" name="Rectangle 9"/>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4098647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5702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215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19545306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6796501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810277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96245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405076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44062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07454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67155633"/>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3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4200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58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7376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4087612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4772468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13451263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8730855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27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892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303668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57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206172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07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82510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927173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0524552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73391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5029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115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565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975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8863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76976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39795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6"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8174357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7"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10" name="Rectangle 9"/>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28866999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452171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617806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2643580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192744354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6118761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4745720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40919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740102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4796236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638086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71242052"/>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97136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8463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98766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2227747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221529847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174"/>
          </a:xfrm>
        </p:spPr>
        <p:txBody>
          <a:bodyPr>
            <a:spAutoFit/>
          </a:bodyPr>
          <a:lstStyle>
            <a:lvl1pPr>
              <a:defRPr sz="399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54824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2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08033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96753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211265"/>
            <a:ext cx="9143936" cy="1828800"/>
          </a:xfrm>
          <a:noFill/>
        </p:spPr>
        <p:txBody>
          <a:bodyPr lIns="146304" tIns="91440" rIns="146304" bIns="91440" anchor="b" anchorCtr="0"/>
          <a:lstStyle>
            <a:lvl1pPr>
              <a:defRPr sz="5399" spc="-100"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74702" y="3040064"/>
            <a:ext cx="9143937" cy="730183"/>
          </a:xfrm>
          <a:noFill/>
        </p:spPr>
        <p:txBody>
          <a:bodyPr lIns="164592" tIns="109728" rIns="164592" bIns="109728">
            <a:noAutofit/>
          </a:bodyPr>
          <a:lstStyle>
            <a:lvl1pPr marL="0" indent="0">
              <a:spcBef>
                <a:spcPts val="0"/>
              </a:spcBef>
              <a:buNone/>
              <a:defRPr sz="3199"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74639" y="3770247"/>
            <a:ext cx="9144000" cy="461665"/>
          </a:xfrm>
        </p:spPr>
        <p:txBody>
          <a:bodyPr/>
          <a:lstStyle>
            <a:lvl1pPr marL="0" indent="0">
              <a:buNone/>
              <a:defRPr lang="en-US" sz="2000"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2" name="Picture 1"/>
          <p:cNvPicPr>
            <a:picLocks noChangeAspect="1"/>
          </p:cNvPicPr>
          <p:nvPr userDrawn="1"/>
        </p:nvPicPr>
        <p:blipFill>
          <a:blip r:embed="rId2"/>
          <a:stretch>
            <a:fillRect/>
          </a:stretch>
        </p:blipFill>
        <p:spPr bwMode="black">
          <a:xfrm>
            <a:off x="457200" y="481082"/>
            <a:ext cx="1483418" cy="310896"/>
          </a:xfrm>
          <a:prstGeom prst="rect">
            <a:avLst/>
          </a:prstGeom>
        </p:spPr>
      </p:pic>
      <p:sp>
        <p:nvSpPr>
          <p:cNvPr id="141" name="Freeform 19"/>
          <p:cNvSpPr>
            <a:spLocks noChangeAspect="1" noEditPoints="1"/>
          </p:cNvSpPr>
          <p:nvPr userDrawn="1"/>
        </p:nvSpPr>
        <p:spPr bwMode="black">
          <a:xfrm>
            <a:off x="6727387" y="3466016"/>
            <a:ext cx="5242215" cy="3044982"/>
          </a:xfrm>
          <a:custGeom>
            <a:avLst/>
            <a:gdLst>
              <a:gd name="T0" fmla="*/ 230 w 476"/>
              <a:gd name="T1" fmla="*/ 110 h 278"/>
              <a:gd name="T2" fmla="*/ 204 w 476"/>
              <a:gd name="T3" fmla="*/ 137 h 278"/>
              <a:gd name="T4" fmla="*/ 248 w 476"/>
              <a:gd name="T5" fmla="*/ 164 h 278"/>
              <a:gd name="T6" fmla="*/ 249 w 476"/>
              <a:gd name="T7" fmla="*/ 191 h 278"/>
              <a:gd name="T8" fmla="*/ 241 w 476"/>
              <a:gd name="T9" fmla="*/ 218 h 278"/>
              <a:gd name="T10" fmla="*/ 245 w 476"/>
              <a:gd name="T11" fmla="*/ 256 h 278"/>
              <a:gd name="T12" fmla="*/ 122 w 476"/>
              <a:gd name="T13" fmla="*/ 239 h 278"/>
              <a:gd name="T14" fmla="*/ 145 w 476"/>
              <a:gd name="T15" fmla="*/ 212 h 278"/>
              <a:gd name="T16" fmla="*/ 130 w 476"/>
              <a:gd name="T17" fmla="*/ 185 h 278"/>
              <a:gd name="T18" fmla="*/ 70 w 476"/>
              <a:gd name="T19" fmla="*/ 157 h 278"/>
              <a:gd name="T20" fmla="*/ 95 w 476"/>
              <a:gd name="T21" fmla="*/ 130 h 278"/>
              <a:gd name="T22" fmla="*/ 128 w 476"/>
              <a:gd name="T23" fmla="*/ 103 h 278"/>
              <a:gd name="T24" fmla="*/ 140 w 476"/>
              <a:gd name="T25" fmla="*/ 76 h 278"/>
              <a:gd name="T26" fmla="*/ 135 w 476"/>
              <a:gd name="T27" fmla="*/ 49 h 278"/>
              <a:gd name="T28" fmla="*/ 145 w 476"/>
              <a:gd name="T29" fmla="*/ 22 h 278"/>
              <a:gd name="T30" fmla="*/ 248 w 476"/>
              <a:gd name="T31" fmla="*/ 42 h 278"/>
              <a:gd name="T32" fmla="*/ 217 w 476"/>
              <a:gd name="T33" fmla="*/ 69 h 278"/>
              <a:gd name="T34" fmla="*/ 422 w 476"/>
              <a:gd name="T35" fmla="*/ 234 h 278"/>
              <a:gd name="T36" fmla="*/ 416 w 476"/>
              <a:gd name="T37" fmla="*/ 261 h 278"/>
              <a:gd name="T38" fmla="*/ 385 w 476"/>
              <a:gd name="T39" fmla="*/ 254 h 278"/>
              <a:gd name="T40" fmla="*/ 354 w 476"/>
              <a:gd name="T41" fmla="*/ 227 h 278"/>
              <a:gd name="T42" fmla="*/ 394 w 476"/>
              <a:gd name="T43" fmla="*/ 193 h 278"/>
              <a:gd name="T44" fmla="*/ 343 w 476"/>
              <a:gd name="T45" fmla="*/ 193 h 278"/>
              <a:gd name="T46" fmla="*/ 303 w 476"/>
              <a:gd name="T47" fmla="*/ 166 h 278"/>
              <a:gd name="T48" fmla="*/ 240 w 476"/>
              <a:gd name="T49" fmla="*/ 139 h 278"/>
              <a:gd name="T50" fmla="*/ 245 w 476"/>
              <a:gd name="T51" fmla="*/ 112 h 278"/>
              <a:gd name="T52" fmla="*/ 213 w 476"/>
              <a:gd name="T53" fmla="*/ 85 h 278"/>
              <a:gd name="T54" fmla="*/ 402 w 476"/>
              <a:gd name="T55" fmla="*/ 62 h 278"/>
              <a:gd name="T56" fmla="*/ 404 w 476"/>
              <a:gd name="T57" fmla="*/ 35 h 278"/>
              <a:gd name="T58" fmla="*/ 180 w 476"/>
              <a:gd name="T59" fmla="*/ 28 h 278"/>
              <a:gd name="T60" fmla="*/ 175 w 476"/>
              <a:gd name="T61" fmla="*/ 56 h 278"/>
              <a:gd name="T62" fmla="*/ 149 w 476"/>
              <a:gd name="T63" fmla="*/ 83 h 278"/>
              <a:gd name="T64" fmla="*/ 6 w 476"/>
              <a:gd name="T65" fmla="*/ 67 h 278"/>
              <a:gd name="T66" fmla="*/ 17 w 476"/>
              <a:gd name="T67" fmla="*/ 40 h 278"/>
              <a:gd name="T68" fmla="*/ 56 w 476"/>
              <a:gd name="T69" fmla="*/ 47 h 278"/>
              <a:gd name="T70" fmla="*/ 87 w 476"/>
              <a:gd name="T71" fmla="*/ 74 h 278"/>
              <a:gd name="T72" fmla="*/ 34 w 476"/>
              <a:gd name="T73" fmla="*/ 96 h 278"/>
              <a:gd name="T74" fmla="*/ 33 w 476"/>
              <a:gd name="T75" fmla="*/ 123 h 278"/>
              <a:gd name="T76" fmla="*/ 51 w 476"/>
              <a:gd name="T77" fmla="*/ 151 h 278"/>
              <a:gd name="T78" fmla="*/ 75 w 476"/>
              <a:gd name="T79" fmla="*/ 178 h 278"/>
              <a:gd name="T80" fmla="*/ 94 w 476"/>
              <a:gd name="T81" fmla="*/ 205 h 278"/>
              <a:gd name="T82" fmla="*/ 99 w 476"/>
              <a:gd name="T83" fmla="*/ 232 h 278"/>
              <a:gd name="T84" fmla="*/ 100 w 476"/>
              <a:gd name="T85" fmla="*/ 259 h 278"/>
              <a:gd name="T86" fmla="*/ 222 w 476"/>
              <a:gd name="T87" fmla="*/ 227 h 278"/>
              <a:gd name="T88" fmla="*/ 216 w 476"/>
              <a:gd name="T89" fmla="*/ 200 h 278"/>
              <a:gd name="T90" fmla="*/ 187 w 476"/>
              <a:gd name="T91" fmla="*/ 173 h 278"/>
              <a:gd name="T92" fmla="*/ 190 w 476"/>
              <a:gd name="T93" fmla="*/ 146 h 278"/>
              <a:gd name="T94" fmla="*/ 200 w 476"/>
              <a:gd name="T95" fmla="*/ 118 h 278"/>
              <a:gd name="T96" fmla="*/ 181 w 476"/>
              <a:gd name="T97" fmla="*/ 91 h 278"/>
              <a:gd name="T98" fmla="*/ 377 w 476"/>
              <a:gd name="T99" fmla="*/ 103 h 278"/>
              <a:gd name="T100" fmla="*/ 362 w 476"/>
              <a:gd name="T101" fmla="*/ 130 h 278"/>
              <a:gd name="T102" fmla="*/ 340 w 476"/>
              <a:gd name="T103" fmla="*/ 157 h 278"/>
              <a:gd name="T104" fmla="*/ 367 w 476"/>
              <a:gd name="T105" fmla="*/ 185 h 278"/>
              <a:gd name="T106" fmla="*/ 398 w 476"/>
              <a:gd name="T107" fmla="*/ 185 h 278"/>
              <a:gd name="T108" fmla="*/ 401 w 476"/>
              <a:gd name="T109" fmla="*/ 218 h 278"/>
              <a:gd name="T110" fmla="*/ 401 w 476"/>
              <a:gd name="T111" fmla="*/ 246 h 278"/>
              <a:gd name="T112" fmla="*/ 427 w 476"/>
              <a:gd name="T113" fmla="*/ 273 h 278"/>
              <a:gd name="T114" fmla="*/ 439 w 476"/>
              <a:gd name="T115" fmla="*/ 24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6" h="278">
                <a:moveTo>
                  <a:pt x="205" y="84"/>
                </a:moveTo>
                <a:cubicBezTo>
                  <a:pt x="181" y="84"/>
                  <a:pt x="181" y="84"/>
                  <a:pt x="181" y="84"/>
                </a:cubicBezTo>
                <a:cubicBezTo>
                  <a:pt x="178" y="84"/>
                  <a:pt x="176" y="87"/>
                  <a:pt x="176" y="89"/>
                </a:cubicBezTo>
                <a:cubicBezTo>
                  <a:pt x="176" y="92"/>
                  <a:pt x="178" y="95"/>
                  <a:pt x="181" y="95"/>
                </a:cubicBezTo>
                <a:cubicBezTo>
                  <a:pt x="190" y="95"/>
                  <a:pt x="190" y="95"/>
                  <a:pt x="190" y="95"/>
                </a:cubicBezTo>
                <a:cubicBezTo>
                  <a:pt x="191" y="95"/>
                  <a:pt x="192" y="95"/>
                  <a:pt x="192" y="96"/>
                </a:cubicBezTo>
                <a:cubicBezTo>
                  <a:pt x="192" y="97"/>
                  <a:pt x="191" y="98"/>
                  <a:pt x="190" y="98"/>
                </a:cubicBezTo>
                <a:cubicBezTo>
                  <a:pt x="181" y="98"/>
                  <a:pt x="181" y="98"/>
                  <a:pt x="181" y="98"/>
                </a:cubicBezTo>
                <a:cubicBezTo>
                  <a:pt x="178" y="98"/>
                  <a:pt x="176" y="100"/>
                  <a:pt x="176" y="103"/>
                </a:cubicBezTo>
                <a:cubicBezTo>
                  <a:pt x="176" y="106"/>
                  <a:pt x="178" y="108"/>
                  <a:pt x="181" y="108"/>
                </a:cubicBezTo>
                <a:cubicBezTo>
                  <a:pt x="228" y="108"/>
                  <a:pt x="228" y="108"/>
                  <a:pt x="228" y="108"/>
                </a:cubicBezTo>
                <a:cubicBezTo>
                  <a:pt x="229" y="108"/>
                  <a:pt x="230" y="109"/>
                  <a:pt x="230" y="110"/>
                </a:cubicBezTo>
                <a:cubicBezTo>
                  <a:pt x="230" y="111"/>
                  <a:pt x="229" y="112"/>
                  <a:pt x="228" y="112"/>
                </a:cubicBezTo>
                <a:cubicBezTo>
                  <a:pt x="200" y="112"/>
                  <a:pt x="200" y="112"/>
                  <a:pt x="200" y="112"/>
                </a:cubicBezTo>
                <a:cubicBezTo>
                  <a:pt x="197" y="112"/>
                  <a:pt x="194" y="114"/>
                  <a:pt x="194" y="117"/>
                </a:cubicBezTo>
                <a:cubicBezTo>
                  <a:pt x="194" y="119"/>
                  <a:pt x="197" y="122"/>
                  <a:pt x="200" y="122"/>
                </a:cubicBezTo>
                <a:cubicBezTo>
                  <a:pt x="229" y="122"/>
                  <a:pt x="229" y="122"/>
                  <a:pt x="229" y="122"/>
                </a:cubicBezTo>
                <a:cubicBezTo>
                  <a:pt x="230" y="122"/>
                  <a:pt x="231" y="122"/>
                  <a:pt x="231" y="123"/>
                </a:cubicBezTo>
                <a:cubicBezTo>
                  <a:pt x="231" y="124"/>
                  <a:pt x="230" y="125"/>
                  <a:pt x="229" y="125"/>
                </a:cubicBezTo>
                <a:cubicBezTo>
                  <a:pt x="190" y="125"/>
                  <a:pt x="190" y="125"/>
                  <a:pt x="190" y="125"/>
                </a:cubicBezTo>
                <a:cubicBezTo>
                  <a:pt x="187" y="125"/>
                  <a:pt x="185" y="127"/>
                  <a:pt x="185" y="130"/>
                </a:cubicBezTo>
                <a:cubicBezTo>
                  <a:pt x="185" y="133"/>
                  <a:pt x="187" y="135"/>
                  <a:pt x="190" y="135"/>
                </a:cubicBezTo>
                <a:cubicBezTo>
                  <a:pt x="203" y="135"/>
                  <a:pt x="203" y="135"/>
                  <a:pt x="203" y="135"/>
                </a:cubicBezTo>
                <a:cubicBezTo>
                  <a:pt x="204" y="135"/>
                  <a:pt x="204" y="136"/>
                  <a:pt x="204" y="137"/>
                </a:cubicBezTo>
                <a:cubicBezTo>
                  <a:pt x="204" y="138"/>
                  <a:pt x="204" y="139"/>
                  <a:pt x="203" y="139"/>
                </a:cubicBezTo>
                <a:cubicBezTo>
                  <a:pt x="190" y="139"/>
                  <a:pt x="190" y="139"/>
                  <a:pt x="190" y="139"/>
                </a:cubicBezTo>
                <a:cubicBezTo>
                  <a:pt x="187" y="139"/>
                  <a:pt x="185" y="141"/>
                  <a:pt x="185" y="144"/>
                </a:cubicBezTo>
                <a:cubicBezTo>
                  <a:pt x="185" y="147"/>
                  <a:pt x="187" y="149"/>
                  <a:pt x="190" y="149"/>
                </a:cubicBezTo>
                <a:cubicBezTo>
                  <a:pt x="238" y="149"/>
                  <a:pt x="238" y="149"/>
                  <a:pt x="238" y="149"/>
                </a:cubicBezTo>
                <a:cubicBezTo>
                  <a:pt x="239" y="149"/>
                  <a:pt x="240" y="150"/>
                  <a:pt x="240" y="151"/>
                </a:cubicBezTo>
                <a:cubicBezTo>
                  <a:pt x="240" y="151"/>
                  <a:pt x="239" y="152"/>
                  <a:pt x="238" y="152"/>
                </a:cubicBezTo>
                <a:cubicBezTo>
                  <a:pt x="180" y="152"/>
                  <a:pt x="180" y="152"/>
                  <a:pt x="180" y="152"/>
                </a:cubicBezTo>
                <a:cubicBezTo>
                  <a:pt x="177" y="152"/>
                  <a:pt x="175" y="154"/>
                  <a:pt x="175" y="157"/>
                </a:cubicBezTo>
                <a:cubicBezTo>
                  <a:pt x="175" y="160"/>
                  <a:pt x="177" y="162"/>
                  <a:pt x="180" y="162"/>
                </a:cubicBezTo>
                <a:cubicBezTo>
                  <a:pt x="247" y="162"/>
                  <a:pt x="247" y="162"/>
                  <a:pt x="247" y="162"/>
                </a:cubicBezTo>
                <a:cubicBezTo>
                  <a:pt x="248" y="162"/>
                  <a:pt x="248" y="163"/>
                  <a:pt x="248" y="164"/>
                </a:cubicBezTo>
                <a:cubicBezTo>
                  <a:pt x="248" y="165"/>
                  <a:pt x="248" y="166"/>
                  <a:pt x="247" y="166"/>
                </a:cubicBezTo>
                <a:cubicBezTo>
                  <a:pt x="187" y="166"/>
                  <a:pt x="187" y="166"/>
                  <a:pt x="187" y="166"/>
                </a:cubicBezTo>
                <a:cubicBezTo>
                  <a:pt x="184" y="166"/>
                  <a:pt x="182" y="168"/>
                  <a:pt x="182" y="171"/>
                </a:cubicBezTo>
                <a:cubicBezTo>
                  <a:pt x="182" y="174"/>
                  <a:pt x="184" y="176"/>
                  <a:pt x="187" y="176"/>
                </a:cubicBezTo>
                <a:cubicBezTo>
                  <a:pt x="260" y="176"/>
                  <a:pt x="260" y="176"/>
                  <a:pt x="260" y="176"/>
                </a:cubicBezTo>
                <a:cubicBezTo>
                  <a:pt x="261" y="176"/>
                  <a:pt x="262" y="177"/>
                  <a:pt x="262" y="178"/>
                </a:cubicBezTo>
                <a:cubicBezTo>
                  <a:pt x="262" y="179"/>
                  <a:pt x="261" y="179"/>
                  <a:pt x="260" y="179"/>
                </a:cubicBezTo>
                <a:cubicBezTo>
                  <a:pt x="213" y="179"/>
                  <a:pt x="213" y="179"/>
                  <a:pt x="213" y="179"/>
                </a:cubicBezTo>
                <a:cubicBezTo>
                  <a:pt x="211" y="179"/>
                  <a:pt x="208" y="182"/>
                  <a:pt x="208" y="185"/>
                </a:cubicBezTo>
                <a:cubicBezTo>
                  <a:pt x="208" y="187"/>
                  <a:pt x="211" y="190"/>
                  <a:pt x="213" y="190"/>
                </a:cubicBezTo>
                <a:cubicBezTo>
                  <a:pt x="247" y="190"/>
                  <a:pt x="247" y="190"/>
                  <a:pt x="247" y="190"/>
                </a:cubicBezTo>
                <a:cubicBezTo>
                  <a:pt x="248" y="190"/>
                  <a:pt x="249" y="190"/>
                  <a:pt x="249" y="191"/>
                </a:cubicBezTo>
                <a:cubicBezTo>
                  <a:pt x="249" y="192"/>
                  <a:pt x="248" y="193"/>
                  <a:pt x="247" y="193"/>
                </a:cubicBezTo>
                <a:cubicBezTo>
                  <a:pt x="216" y="193"/>
                  <a:pt x="216" y="193"/>
                  <a:pt x="216" y="193"/>
                </a:cubicBezTo>
                <a:cubicBezTo>
                  <a:pt x="213" y="193"/>
                  <a:pt x="210" y="195"/>
                  <a:pt x="210" y="198"/>
                </a:cubicBezTo>
                <a:cubicBezTo>
                  <a:pt x="210" y="201"/>
                  <a:pt x="213" y="203"/>
                  <a:pt x="216" y="203"/>
                </a:cubicBezTo>
                <a:cubicBezTo>
                  <a:pt x="248" y="203"/>
                  <a:pt x="248" y="203"/>
                  <a:pt x="248" y="203"/>
                </a:cubicBezTo>
                <a:cubicBezTo>
                  <a:pt x="249" y="203"/>
                  <a:pt x="250" y="204"/>
                  <a:pt x="250" y="205"/>
                </a:cubicBezTo>
                <a:cubicBezTo>
                  <a:pt x="250" y="206"/>
                  <a:pt x="249" y="207"/>
                  <a:pt x="248" y="207"/>
                </a:cubicBezTo>
                <a:cubicBezTo>
                  <a:pt x="217" y="207"/>
                  <a:pt x="217" y="207"/>
                  <a:pt x="217" y="207"/>
                </a:cubicBezTo>
                <a:cubicBezTo>
                  <a:pt x="214" y="207"/>
                  <a:pt x="212" y="209"/>
                  <a:pt x="212" y="212"/>
                </a:cubicBezTo>
                <a:cubicBezTo>
                  <a:pt x="212" y="214"/>
                  <a:pt x="214" y="217"/>
                  <a:pt x="217" y="217"/>
                </a:cubicBezTo>
                <a:cubicBezTo>
                  <a:pt x="240" y="217"/>
                  <a:pt x="240" y="217"/>
                  <a:pt x="240" y="217"/>
                </a:cubicBezTo>
                <a:cubicBezTo>
                  <a:pt x="241" y="217"/>
                  <a:pt x="241" y="217"/>
                  <a:pt x="241" y="218"/>
                </a:cubicBezTo>
                <a:cubicBezTo>
                  <a:pt x="241" y="219"/>
                  <a:pt x="241" y="220"/>
                  <a:pt x="240" y="220"/>
                </a:cubicBezTo>
                <a:cubicBezTo>
                  <a:pt x="222" y="220"/>
                  <a:pt x="222" y="220"/>
                  <a:pt x="222" y="220"/>
                </a:cubicBezTo>
                <a:cubicBezTo>
                  <a:pt x="219" y="220"/>
                  <a:pt x="217" y="222"/>
                  <a:pt x="217" y="225"/>
                </a:cubicBezTo>
                <a:cubicBezTo>
                  <a:pt x="217" y="228"/>
                  <a:pt x="219" y="230"/>
                  <a:pt x="222" y="230"/>
                </a:cubicBezTo>
                <a:cubicBezTo>
                  <a:pt x="231" y="230"/>
                  <a:pt x="231" y="230"/>
                  <a:pt x="231" y="230"/>
                </a:cubicBezTo>
                <a:cubicBezTo>
                  <a:pt x="232" y="230"/>
                  <a:pt x="232" y="231"/>
                  <a:pt x="232" y="232"/>
                </a:cubicBezTo>
                <a:cubicBezTo>
                  <a:pt x="232" y="233"/>
                  <a:pt x="232" y="234"/>
                  <a:pt x="231" y="234"/>
                </a:cubicBezTo>
                <a:cubicBezTo>
                  <a:pt x="230" y="234"/>
                  <a:pt x="230" y="234"/>
                  <a:pt x="230" y="234"/>
                </a:cubicBezTo>
                <a:cubicBezTo>
                  <a:pt x="225" y="234"/>
                  <a:pt x="222" y="237"/>
                  <a:pt x="222" y="242"/>
                </a:cubicBezTo>
                <a:cubicBezTo>
                  <a:pt x="222" y="247"/>
                  <a:pt x="225" y="251"/>
                  <a:pt x="230" y="251"/>
                </a:cubicBezTo>
                <a:cubicBezTo>
                  <a:pt x="240" y="251"/>
                  <a:pt x="240" y="251"/>
                  <a:pt x="240" y="251"/>
                </a:cubicBezTo>
                <a:cubicBezTo>
                  <a:pt x="243" y="251"/>
                  <a:pt x="245" y="253"/>
                  <a:pt x="245" y="256"/>
                </a:cubicBezTo>
                <a:cubicBezTo>
                  <a:pt x="245" y="259"/>
                  <a:pt x="243" y="261"/>
                  <a:pt x="240" y="261"/>
                </a:cubicBezTo>
                <a:cubicBezTo>
                  <a:pt x="105" y="261"/>
                  <a:pt x="105" y="261"/>
                  <a:pt x="105" y="261"/>
                </a:cubicBezTo>
                <a:cubicBezTo>
                  <a:pt x="104" y="261"/>
                  <a:pt x="103" y="260"/>
                  <a:pt x="103" y="259"/>
                </a:cubicBezTo>
                <a:cubicBezTo>
                  <a:pt x="103" y="258"/>
                  <a:pt x="104" y="257"/>
                  <a:pt x="105" y="257"/>
                </a:cubicBezTo>
                <a:cubicBezTo>
                  <a:pt x="112" y="257"/>
                  <a:pt x="112" y="257"/>
                  <a:pt x="112" y="257"/>
                </a:cubicBezTo>
                <a:cubicBezTo>
                  <a:pt x="114" y="257"/>
                  <a:pt x="116" y="255"/>
                  <a:pt x="116" y="252"/>
                </a:cubicBezTo>
                <a:cubicBezTo>
                  <a:pt x="116" y="250"/>
                  <a:pt x="114" y="247"/>
                  <a:pt x="112" y="247"/>
                </a:cubicBezTo>
                <a:cubicBezTo>
                  <a:pt x="105" y="247"/>
                  <a:pt x="105" y="247"/>
                  <a:pt x="105" y="247"/>
                </a:cubicBezTo>
                <a:cubicBezTo>
                  <a:pt x="104" y="247"/>
                  <a:pt x="103" y="247"/>
                  <a:pt x="103" y="246"/>
                </a:cubicBezTo>
                <a:cubicBezTo>
                  <a:pt x="103" y="245"/>
                  <a:pt x="104" y="244"/>
                  <a:pt x="105" y="244"/>
                </a:cubicBezTo>
                <a:cubicBezTo>
                  <a:pt x="117" y="244"/>
                  <a:pt x="117" y="244"/>
                  <a:pt x="117" y="244"/>
                </a:cubicBezTo>
                <a:cubicBezTo>
                  <a:pt x="120" y="244"/>
                  <a:pt x="122" y="242"/>
                  <a:pt x="122" y="239"/>
                </a:cubicBezTo>
                <a:cubicBezTo>
                  <a:pt x="122" y="236"/>
                  <a:pt x="120" y="234"/>
                  <a:pt x="117" y="234"/>
                </a:cubicBezTo>
                <a:cubicBezTo>
                  <a:pt x="104" y="234"/>
                  <a:pt x="104" y="234"/>
                  <a:pt x="104" y="234"/>
                </a:cubicBezTo>
                <a:cubicBezTo>
                  <a:pt x="103" y="234"/>
                  <a:pt x="102" y="233"/>
                  <a:pt x="102" y="232"/>
                </a:cubicBezTo>
                <a:cubicBezTo>
                  <a:pt x="102" y="231"/>
                  <a:pt x="103" y="230"/>
                  <a:pt x="104" y="230"/>
                </a:cubicBezTo>
                <a:cubicBezTo>
                  <a:pt x="130" y="230"/>
                  <a:pt x="130" y="230"/>
                  <a:pt x="130" y="230"/>
                </a:cubicBezTo>
                <a:cubicBezTo>
                  <a:pt x="133" y="230"/>
                  <a:pt x="135" y="228"/>
                  <a:pt x="135" y="225"/>
                </a:cubicBezTo>
                <a:cubicBezTo>
                  <a:pt x="135" y="222"/>
                  <a:pt x="133" y="220"/>
                  <a:pt x="130" y="220"/>
                </a:cubicBezTo>
                <a:cubicBezTo>
                  <a:pt x="105" y="220"/>
                  <a:pt x="105" y="220"/>
                  <a:pt x="105" y="220"/>
                </a:cubicBezTo>
                <a:cubicBezTo>
                  <a:pt x="104" y="220"/>
                  <a:pt x="104" y="219"/>
                  <a:pt x="104" y="218"/>
                </a:cubicBezTo>
                <a:cubicBezTo>
                  <a:pt x="104" y="217"/>
                  <a:pt x="104" y="217"/>
                  <a:pt x="105" y="217"/>
                </a:cubicBezTo>
                <a:cubicBezTo>
                  <a:pt x="140" y="217"/>
                  <a:pt x="140" y="217"/>
                  <a:pt x="140" y="217"/>
                </a:cubicBezTo>
                <a:cubicBezTo>
                  <a:pt x="143" y="217"/>
                  <a:pt x="145" y="214"/>
                  <a:pt x="145" y="212"/>
                </a:cubicBezTo>
                <a:cubicBezTo>
                  <a:pt x="145" y="209"/>
                  <a:pt x="143" y="207"/>
                  <a:pt x="140" y="207"/>
                </a:cubicBezTo>
                <a:cubicBezTo>
                  <a:pt x="99" y="207"/>
                  <a:pt x="99" y="207"/>
                  <a:pt x="99" y="207"/>
                </a:cubicBezTo>
                <a:cubicBezTo>
                  <a:pt x="98" y="207"/>
                  <a:pt x="97" y="206"/>
                  <a:pt x="97" y="205"/>
                </a:cubicBezTo>
                <a:cubicBezTo>
                  <a:pt x="97" y="204"/>
                  <a:pt x="98" y="203"/>
                  <a:pt x="99" y="203"/>
                </a:cubicBezTo>
                <a:cubicBezTo>
                  <a:pt x="143" y="203"/>
                  <a:pt x="143" y="203"/>
                  <a:pt x="143" y="203"/>
                </a:cubicBezTo>
                <a:cubicBezTo>
                  <a:pt x="146" y="203"/>
                  <a:pt x="148" y="201"/>
                  <a:pt x="148" y="198"/>
                </a:cubicBezTo>
                <a:cubicBezTo>
                  <a:pt x="148" y="195"/>
                  <a:pt x="146" y="193"/>
                  <a:pt x="143" y="193"/>
                </a:cubicBezTo>
                <a:cubicBezTo>
                  <a:pt x="89" y="193"/>
                  <a:pt x="89" y="193"/>
                  <a:pt x="89" y="193"/>
                </a:cubicBezTo>
                <a:cubicBezTo>
                  <a:pt x="88" y="193"/>
                  <a:pt x="88" y="192"/>
                  <a:pt x="88" y="191"/>
                </a:cubicBezTo>
                <a:cubicBezTo>
                  <a:pt x="88" y="190"/>
                  <a:pt x="88" y="190"/>
                  <a:pt x="89" y="190"/>
                </a:cubicBezTo>
                <a:cubicBezTo>
                  <a:pt x="125" y="190"/>
                  <a:pt x="125" y="190"/>
                  <a:pt x="125" y="190"/>
                </a:cubicBezTo>
                <a:cubicBezTo>
                  <a:pt x="128" y="190"/>
                  <a:pt x="130" y="187"/>
                  <a:pt x="130" y="185"/>
                </a:cubicBezTo>
                <a:cubicBezTo>
                  <a:pt x="130" y="182"/>
                  <a:pt x="128" y="179"/>
                  <a:pt x="125" y="179"/>
                </a:cubicBezTo>
                <a:cubicBezTo>
                  <a:pt x="80" y="179"/>
                  <a:pt x="80" y="179"/>
                  <a:pt x="80" y="179"/>
                </a:cubicBezTo>
                <a:cubicBezTo>
                  <a:pt x="79" y="179"/>
                  <a:pt x="78" y="179"/>
                  <a:pt x="78" y="178"/>
                </a:cubicBezTo>
                <a:cubicBezTo>
                  <a:pt x="78" y="177"/>
                  <a:pt x="79" y="176"/>
                  <a:pt x="80" y="176"/>
                </a:cubicBezTo>
                <a:cubicBezTo>
                  <a:pt x="84" y="176"/>
                  <a:pt x="84" y="176"/>
                  <a:pt x="84" y="176"/>
                </a:cubicBezTo>
                <a:cubicBezTo>
                  <a:pt x="86" y="176"/>
                  <a:pt x="89" y="174"/>
                  <a:pt x="89" y="171"/>
                </a:cubicBezTo>
                <a:cubicBezTo>
                  <a:pt x="89" y="168"/>
                  <a:pt x="86" y="166"/>
                  <a:pt x="84" y="166"/>
                </a:cubicBezTo>
                <a:cubicBezTo>
                  <a:pt x="65" y="166"/>
                  <a:pt x="65" y="166"/>
                  <a:pt x="65" y="166"/>
                </a:cubicBezTo>
                <a:cubicBezTo>
                  <a:pt x="64" y="166"/>
                  <a:pt x="63" y="165"/>
                  <a:pt x="63" y="164"/>
                </a:cubicBezTo>
                <a:cubicBezTo>
                  <a:pt x="63" y="163"/>
                  <a:pt x="64" y="162"/>
                  <a:pt x="65" y="162"/>
                </a:cubicBezTo>
                <a:cubicBezTo>
                  <a:pt x="65" y="162"/>
                  <a:pt x="65" y="162"/>
                  <a:pt x="65" y="162"/>
                </a:cubicBezTo>
                <a:cubicBezTo>
                  <a:pt x="68" y="162"/>
                  <a:pt x="70" y="160"/>
                  <a:pt x="70" y="157"/>
                </a:cubicBezTo>
                <a:cubicBezTo>
                  <a:pt x="70" y="154"/>
                  <a:pt x="68" y="152"/>
                  <a:pt x="65" y="152"/>
                </a:cubicBezTo>
                <a:cubicBezTo>
                  <a:pt x="56" y="152"/>
                  <a:pt x="56" y="152"/>
                  <a:pt x="56" y="152"/>
                </a:cubicBezTo>
                <a:cubicBezTo>
                  <a:pt x="55" y="152"/>
                  <a:pt x="54" y="151"/>
                  <a:pt x="54" y="151"/>
                </a:cubicBezTo>
                <a:cubicBezTo>
                  <a:pt x="54" y="150"/>
                  <a:pt x="55" y="149"/>
                  <a:pt x="56" y="149"/>
                </a:cubicBezTo>
                <a:cubicBezTo>
                  <a:pt x="63" y="149"/>
                  <a:pt x="63" y="149"/>
                  <a:pt x="63" y="149"/>
                </a:cubicBezTo>
                <a:cubicBezTo>
                  <a:pt x="66" y="149"/>
                  <a:pt x="68" y="147"/>
                  <a:pt x="68" y="144"/>
                </a:cubicBezTo>
                <a:cubicBezTo>
                  <a:pt x="68" y="141"/>
                  <a:pt x="66" y="139"/>
                  <a:pt x="63" y="139"/>
                </a:cubicBezTo>
                <a:cubicBezTo>
                  <a:pt x="45" y="139"/>
                  <a:pt x="45" y="139"/>
                  <a:pt x="45" y="139"/>
                </a:cubicBezTo>
                <a:cubicBezTo>
                  <a:pt x="44" y="139"/>
                  <a:pt x="43" y="138"/>
                  <a:pt x="43" y="137"/>
                </a:cubicBezTo>
                <a:cubicBezTo>
                  <a:pt x="43" y="136"/>
                  <a:pt x="44" y="135"/>
                  <a:pt x="45" y="135"/>
                </a:cubicBezTo>
                <a:cubicBezTo>
                  <a:pt x="90" y="135"/>
                  <a:pt x="90" y="135"/>
                  <a:pt x="90" y="135"/>
                </a:cubicBezTo>
                <a:cubicBezTo>
                  <a:pt x="93" y="135"/>
                  <a:pt x="95" y="133"/>
                  <a:pt x="95" y="130"/>
                </a:cubicBezTo>
                <a:cubicBezTo>
                  <a:pt x="95" y="127"/>
                  <a:pt x="93" y="125"/>
                  <a:pt x="90" y="125"/>
                </a:cubicBezTo>
                <a:cubicBezTo>
                  <a:pt x="39" y="125"/>
                  <a:pt x="39" y="125"/>
                  <a:pt x="39" y="125"/>
                </a:cubicBezTo>
                <a:cubicBezTo>
                  <a:pt x="38" y="125"/>
                  <a:pt x="37" y="124"/>
                  <a:pt x="37" y="123"/>
                </a:cubicBezTo>
                <a:cubicBezTo>
                  <a:pt x="37" y="122"/>
                  <a:pt x="38" y="122"/>
                  <a:pt x="39" y="122"/>
                </a:cubicBezTo>
                <a:cubicBezTo>
                  <a:pt x="102" y="122"/>
                  <a:pt x="102" y="122"/>
                  <a:pt x="102" y="122"/>
                </a:cubicBezTo>
                <a:cubicBezTo>
                  <a:pt x="105" y="122"/>
                  <a:pt x="107" y="119"/>
                  <a:pt x="107" y="117"/>
                </a:cubicBezTo>
                <a:cubicBezTo>
                  <a:pt x="107" y="114"/>
                  <a:pt x="105" y="112"/>
                  <a:pt x="102" y="112"/>
                </a:cubicBezTo>
                <a:cubicBezTo>
                  <a:pt x="43" y="112"/>
                  <a:pt x="43" y="112"/>
                  <a:pt x="43" y="112"/>
                </a:cubicBezTo>
                <a:cubicBezTo>
                  <a:pt x="42" y="112"/>
                  <a:pt x="41" y="111"/>
                  <a:pt x="41" y="110"/>
                </a:cubicBezTo>
                <a:cubicBezTo>
                  <a:pt x="41" y="109"/>
                  <a:pt x="42" y="108"/>
                  <a:pt x="43" y="108"/>
                </a:cubicBezTo>
                <a:cubicBezTo>
                  <a:pt x="122" y="108"/>
                  <a:pt x="122" y="108"/>
                  <a:pt x="122" y="108"/>
                </a:cubicBezTo>
                <a:cubicBezTo>
                  <a:pt x="125" y="108"/>
                  <a:pt x="128" y="106"/>
                  <a:pt x="128" y="103"/>
                </a:cubicBezTo>
                <a:cubicBezTo>
                  <a:pt x="128" y="100"/>
                  <a:pt x="125" y="98"/>
                  <a:pt x="122" y="98"/>
                </a:cubicBezTo>
                <a:cubicBezTo>
                  <a:pt x="39" y="98"/>
                  <a:pt x="39" y="98"/>
                  <a:pt x="39" y="98"/>
                </a:cubicBezTo>
                <a:cubicBezTo>
                  <a:pt x="38" y="98"/>
                  <a:pt x="37" y="97"/>
                  <a:pt x="37" y="96"/>
                </a:cubicBezTo>
                <a:cubicBezTo>
                  <a:pt x="37" y="95"/>
                  <a:pt x="38" y="95"/>
                  <a:pt x="39" y="95"/>
                </a:cubicBezTo>
                <a:cubicBezTo>
                  <a:pt x="123" y="95"/>
                  <a:pt x="123" y="95"/>
                  <a:pt x="123" y="95"/>
                </a:cubicBezTo>
                <a:cubicBezTo>
                  <a:pt x="126" y="95"/>
                  <a:pt x="128" y="92"/>
                  <a:pt x="128" y="89"/>
                </a:cubicBezTo>
                <a:cubicBezTo>
                  <a:pt x="128" y="89"/>
                  <a:pt x="128" y="88"/>
                  <a:pt x="128" y="88"/>
                </a:cubicBezTo>
                <a:cubicBezTo>
                  <a:pt x="148" y="88"/>
                  <a:pt x="148" y="88"/>
                  <a:pt x="148" y="88"/>
                </a:cubicBezTo>
                <a:cubicBezTo>
                  <a:pt x="150" y="88"/>
                  <a:pt x="152" y="85"/>
                  <a:pt x="152" y="83"/>
                </a:cubicBezTo>
                <a:cubicBezTo>
                  <a:pt x="152" y="80"/>
                  <a:pt x="150" y="78"/>
                  <a:pt x="148" y="78"/>
                </a:cubicBezTo>
                <a:cubicBezTo>
                  <a:pt x="142" y="78"/>
                  <a:pt x="142" y="78"/>
                  <a:pt x="142" y="78"/>
                </a:cubicBezTo>
                <a:cubicBezTo>
                  <a:pt x="141" y="78"/>
                  <a:pt x="140" y="77"/>
                  <a:pt x="140" y="76"/>
                </a:cubicBezTo>
                <a:cubicBezTo>
                  <a:pt x="140" y="75"/>
                  <a:pt x="141" y="74"/>
                  <a:pt x="142" y="74"/>
                </a:cubicBezTo>
                <a:cubicBezTo>
                  <a:pt x="170" y="74"/>
                  <a:pt x="170" y="74"/>
                  <a:pt x="170" y="74"/>
                </a:cubicBezTo>
                <a:cubicBezTo>
                  <a:pt x="173" y="74"/>
                  <a:pt x="175" y="72"/>
                  <a:pt x="175" y="69"/>
                </a:cubicBezTo>
                <a:cubicBezTo>
                  <a:pt x="175" y="66"/>
                  <a:pt x="173" y="64"/>
                  <a:pt x="170" y="64"/>
                </a:cubicBezTo>
                <a:cubicBezTo>
                  <a:pt x="142" y="64"/>
                  <a:pt x="142" y="64"/>
                  <a:pt x="142" y="64"/>
                </a:cubicBezTo>
                <a:cubicBezTo>
                  <a:pt x="141" y="64"/>
                  <a:pt x="140" y="63"/>
                  <a:pt x="140" y="62"/>
                </a:cubicBezTo>
                <a:cubicBezTo>
                  <a:pt x="140" y="62"/>
                  <a:pt x="141" y="61"/>
                  <a:pt x="142" y="61"/>
                </a:cubicBezTo>
                <a:cubicBezTo>
                  <a:pt x="173" y="61"/>
                  <a:pt x="173" y="61"/>
                  <a:pt x="173" y="61"/>
                </a:cubicBezTo>
                <a:cubicBezTo>
                  <a:pt x="176" y="61"/>
                  <a:pt x="178" y="58"/>
                  <a:pt x="178" y="56"/>
                </a:cubicBezTo>
                <a:cubicBezTo>
                  <a:pt x="178" y="53"/>
                  <a:pt x="176" y="50"/>
                  <a:pt x="173" y="50"/>
                </a:cubicBezTo>
                <a:cubicBezTo>
                  <a:pt x="137" y="50"/>
                  <a:pt x="137" y="50"/>
                  <a:pt x="137" y="50"/>
                </a:cubicBezTo>
                <a:cubicBezTo>
                  <a:pt x="136" y="50"/>
                  <a:pt x="135" y="50"/>
                  <a:pt x="135" y="49"/>
                </a:cubicBezTo>
                <a:cubicBezTo>
                  <a:pt x="135" y="48"/>
                  <a:pt x="136" y="47"/>
                  <a:pt x="137" y="47"/>
                </a:cubicBezTo>
                <a:cubicBezTo>
                  <a:pt x="177" y="47"/>
                  <a:pt x="177" y="47"/>
                  <a:pt x="177" y="47"/>
                </a:cubicBezTo>
                <a:cubicBezTo>
                  <a:pt x="179" y="47"/>
                  <a:pt x="182" y="45"/>
                  <a:pt x="182" y="42"/>
                </a:cubicBezTo>
                <a:cubicBezTo>
                  <a:pt x="182" y="39"/>
                  <a:pt x="179" y="37"/>
                  <a:pt x="177" y="37"/>
                </a:cubicBezTo>
                <a:cubicBezTo>
                  <a:pt x="132" y="37"/>
                  <a:pt x="132" y="37"/>
                  <a:pt x="132" y="37"/>
                </a:cubicBezTo>
                <a:cubicBezTo>
                  <a:pt x="132" y="37"/>
                  <a:pt x="131" y="36"/>
                  <a:pt x="131" y="35"/>
                </a:cubicBezTo>
                <a:cubicBezTo>
                  <a:pt x="131" y="34"/>
                  <a:pt x="132" y="34"/>
                  <a:pt x="132" y="34"/>
                </a:cubicBezTo>
                <a:cubicBezTo>
                  <a:pt x="178" y="34"/>
                  <a:pt x="178" y="34"/>
                  <a:pt x="178" y="34"/>
                </a:cubicBezTo>
                <a:cubicBezTo>
                  <a:pt x="181" y="34"/>
                  <a:pt x="183" y="31"/>
                  <a:pt x="183" y="28"/>
                </a:cubicBezTo>
                <a:cubicBezTo>
                  <a:pt x="183" y="26"/>
                  <a:pt x="181" y="23"/>
                  <a:pt x="178" y="23"/>
                </a:cubicBezTo>
                <a:cubicBezTo>
                  <a:pt x="147" y="23"/>
                  <a:pt x="147" y="23"/>
                  <a:pt x="147" y="23"/>
                </a:cubicBezTo>
                <a:cubicBezTo>
                  <a:pt x="146" y="23"/>
                  <a:pt x="145" y="23"/>
                  <a:pt x="145" y="22"/>
                </a:cubicBezTo>
                <a:cubicBezTo>
                  <a:pt x="145" y="21"/>
                  <a:pt x="146" y="20"/>
                  <a:pt x="147" y="20"/>
                </a:cubicBezTo>
                <a:cubicBezTo>
                  <a:pt x="292" y="20"/>
                  <a:pt x="292" y="20"/>
                  <a:pt x="292" y="20"/>
                </a:cubicBezTo>
                <a:cubicBezTo>
                  <a:pt x="292" y="20"/>
                  <a:pt x="293" y="21"/>
                  <a:pt x="293" y="22"/>
                </a:cubicBezTo>
                <a:cubicBezTo>
                  <a:pt x="293" y="23"/>
                  <a:pt x="292" y="23"/>
                  <a:pt x="292" y="23"/>
                </a:cubicBezTo>
                <a:cubicBezTo>
                  <a:pt x="289" y="23"/>
                  <a:pt x="289" y="23"/>
                  <a:pt x="289" y="23"/>
                </a:cubicBezTo>
                <a:cubicBezTo>
                  <a:pt x="286" y="23"/>
                  <a:pt x="284" y="26"/>
                  <a:pt x="284" y="28"/>
                </a:cubicBezTo>
                <a:cubicBezTo>
                  <a:pt x="284" y="31"/>
                  <a:pt x="286" y="34"/>
                  <a:pt x="289" y="34"/>
                </a:cubicBezTo>
                <a:cubicBezTo>
                  <a:pt x="399" y="34"/>
                  <a:pt x="399" y="34"/>
                  <a:pt x="399" y="34"/>
                </a:cubicBezTo>
                <a:cubicBezTo>
                  <a:pt x="400" y="34"/>
                  <a:pt x="401" y="34"/>
                  <a:pt x="401" y="35"/>
                </a:cubicBezTo>
                <a:cubicBezTo>
                  <a:pt x="401" y="36"/>
                  <a:pt x="400" y="37"/>
                  <a:pt x="399" y="37"/>
                </a:cubicBezTo>
                <a:cubicBezTo>
                  <a:pt x="253" y="37"/>
                  <a:pt x="253" y="37"/>
                  <a:pt x="253" y="37"/>
                </a:cubicBezTo>
                <a:cubicBezTo>
                  <a:pt x="251" y="37"/>
                  <a:pt x="248" y="39"/>
                  <a:pt x="248" y="42"/>
                </a:cubicBezTo>
                <a:cubicBezTo>
                  <a:pt x="248" y="45"/>
                  <a:pt x="251" y="47"/>
                  <a:pt x="253" y="47"/>
                </a:cubicBezTo>
                <a:cubicBezTo>
                  <a:pt x="397" y="47"/>
                  <a:pt x="397" y="47"/>
                  <a:pt x="397" y="47"/>
                </a:cubicBezTo>
                <a:cubicBezTo>
                  <a:pt x="398" y="47"/>
                  <a:pt x="399" y="48"/>
                  <a:pt x="399" y="49"/>
                </a:cubicBezTo>
                <a:cubicBezTo>
                  <a:pt x="399" y="50"/>
                  <a:pt x="398" y="50"/>
                  <a:pt x="397" y="50"/>
                </a:cubicBezTo>
                <a:cubicBezTo>
                  <a:pt x="270" y="50"/>
                  <a:pt x="270" y="50"/>
                  <a:pt x="270" y="50"/>
                </a:cubicBezTo>
                <a:cubicBezTo>
                  <a:pt x="267" y="50"/>
                  <a:pt x="265" y="53"/>
                  <a:pt x="265" y="56"/>
                </a:cubicBezTo>
                <a:cubicBezTo>
                  <a:pt x="265" y="58"/>
                  <a:pt x="267" y="61"/>
                  <a:pt x="270" y="61"/>
                </a:cubicBezTo>
                <a:cubicBezTo>
                  <a:pt x="396" y="61"/>
                  <a:pt x="396" y="61"/>
                  <a:pt x="396" y="61"/>
                </a:cubicBezTo>
                <a:cubicBezTo>
                  <a:pt x="397" y="61"/>
                  <a:pt x="398" y="62"/>
                  <a:pt x="398" y="62"/>
                </a:cubicBezTo>
                <a:cubicBezTo>
                  <a:pt x="398" y="63"/>
                  <a:pt x="397" y="64"/>
                  <a:pt x="396" y="64"/>
                </a:cubicBezTo>
                <a:cubicBezTo>
                  <a:pt x="222" y="64"/>
                  <a:pt x="222" y="64"/>
                  <a:pt x="222" y="64"/>
                </a:cubicBezTo>
                <a:cubicBezTo>
                  <a:pt x="219" y="64"/>
                  <a:pt x="217" y="66"/>
                  <a:pt x="217" y="69"/>
                </a:cubicBezTo>
                <a:cubicBezTo>
                  <a:pt x="217" y="72"/>
                  <a:pt x="219" y="74"/>
                  <a:pt x="222" y="74"/>
                </a:cubicBezTo>
                <a:cubicBezTo>
                  <a:pt x="366" y="74"/>
                  <a:pt x="366" y="74"/>
                  <a:pt x="366" y="74"/>
                </a:cubicBezTo>
                <a:cubicBezTo>
                  <a:pt x="367" y="74"/>
                  <a:pt x="368" y="75"/>
                  <a:pt x="368" y="76"/>
                </a:cubicBezTo>
                <a:cubicBezTo>
                  <a:pt x="368" y="77"/>
                  <a:pt x="367" y="78"/>
                  <a:pt x="366" y="78"/>
                </a:cubicBezTo>
                <a:cubicBezTo>
                  <a:pt x="209" y="78"/>
                  <a:pt x="209" y="78"/>
                  <a:pt x="209" y="78"/>
                </a:cubicBezTo>
                <a:cubicBezTo>
                  <a:pt x="207" y="78"/>
                  <a:pt x="204" y="80"/>
                  <a:pt x="204" y="83"/>
                </a:cubicBezTo>
                <a:cubicBezTo>
                  <a:pt x="204" y="83"/>
                  <a:pt x="204" y="84"/>
                  <a:pt x="205" y="84"/>
                </a:cubicBezTo>
                <a:close/>
                <a:moveTo>
                  <a:pt x="471" y="200"/>
                </a:moveTo>
                <a:cubicBezTo>
                  <a:pt x="469" y="200"/>
                  <a:pt x="467" y="202"/>
                  <a:pt x="467" y="205"/>
                </a:cubicBezTo>
                <a:cubicBezTo>
                  <a:pt x="467" y="206"/>
                  <a:pt x="468" y="208"/>
                  <a:pt x="470" y="209"/>
                </a:cubicBezTo>
                <a:cubicBezTo>
                  <a:pt x="468" y="223"/>
                  <a:pt x="456" y="234"/>
                  <a:pt x="442" y="234"/>
                </a:cubicBezTo>
                <a:cubicBezTo>
                  <a:pt x="422" y="234"/>
                  <a:pt x="422" y="234"/>
                  <a:pt x="422" y="234"/>
                </a:cubicBezTo>
                <a:cubicBezTo>
                  <a:pt x="419" y="234"/>
                  <a:pt x="417" y="236"/>
                  <a:pt x="417" y="239"/>
                </a:cubicBezTo>
                <a:cubicBezTo>
                  <a:pt x="417" y="242"/>
                  <a:pt x="419" y="244"/>
                  <a:pt x="422" y="244"/>
                </a:cubicBezTo>
                <a:cubicBezTo>
                  <a:pt x="434" y="244"/>
                  <a:pt x="434" y="244"/>
                  <a:pt x="434" y="244"/>
                </a:cubicBezTo>
                <a:cubicBezTo>
                  <a:pt x="435" y="244"/>
                  <a:pt x="436" y="245"/>
                  <a:pt x="436" y="246"/>
                </a:cubicBezTo>
                <a:cubicBezTo>
                  <a:pt x="436" y="247"/>
                  <a:pt x="435" y="247"/>
                  <a:pt x="434" y="247"/>
                </a:cubicBezTo>
                <a:cubicBezTo>
                  <a:pt x="423" y="247"/>
                  <a:pt x="423" y="247"/>
                  <a:pt x="423" y="247"/>
                </a:cubicBezTo>
                <a:cubicBezTo>
                  <a:pt x="420" y="247"/>
                  <a:pt x="418" y="250"/>
                  <a:pt x="418" y="252"/>
                </a:cubicBezTo>
                <a:cubicBezTo>
                  <a:pt x="418" y="255"/>
                  <a:pt x="420" y="258"/>
                  <a:pt x="423" y="258"/>
                </a:cubicBezTo>
                <a:cubicBezTo>
                  <a:pt x="430" y="258"/>
                  <a:pt x="430" y="258"/>
                  <a:pt x="430" y="258"/>
                </a:cubicBezTo>
                <a:cubicBezTo>
                  <a:pt x="431" y="258"/>
                  <a:pt x="432" y="258"/>
                  <a:pt x="432" y="259"/>
                </a:cubicBezTo>
                <a:cubicBezTo>
                  <a:pt x="432" y="260"/>
                  <a:pt x="431" y="261"/>
                  <a:pt x="430" y="261"/>
                </a:cubicBezTo>
                <a:cubicBezTo>
                  <a:pt x="416" y="261"/>
                  <a:pt x="416" y="261"/>
                  <a:pt x="416" y="261"/>
                </a:cubicBezTo>
                <a:cubicBezTo>
                  <a:pt x="413" y="261"/>
                  <a:pt x="411" y="263"/>
                  <a:pt x="411" y="266"/>
                </a:cubicBezTo>
                <a:cubicBezTo>
                  <a:pt x="411" y="269"/>
                  <a:pt x="413" y="271"/>
                  <a:pt x="416" y="271"/>
                </a:cubicBezTo>
                <a:cubicBezTo>
                  <a:pt x="421" y="271"/>
                  <a:pt x="421" y="271"/>
                  <a:pt x="421" y="271"/>
                </a:cubicBezTo>
                <a:cubicBezTo>
                  <a:pt x="422" y="271"/>
                  <a:pt x="423" y="272"/>
                  <a:pt x="423" y="273"/>
                </a:cubicBezTo>
                <a:cubicBezTo>
                  <a:pt x="423" y="274"/>
                  <a:pt x="422" y="275"/>
                  <a:pt x="421" y="275"/>
                </a:cubicBezTo>
                <a:cubicBezTo>
                  <a:pt x="389" y="275"/>
                  <a:pt x="389" y="275"/>
                  <a:pt x="389" y="275"/>
                </a:cubicBezTo>
                <a:cubicBezTo>
                  <a:pt x="386" y="275"/>
                  <a:pt x="384" y="272"/>
                  <a:pt x="384" y="269"/>
                </a:cubicBezTo>
                <a:cubicBezTo>
                  <a:pt x="384" y="267"/>
                  <a:pt x="386" y="264"/>
                  <a:pt x="389" y="264"/>
                </a:cubicBezTo>
                <a:cubicBezTo>
                  <a:pt x="391" y="264"/>
                  <a:pt x="391" y="264"/>
                  <a:pt x="391" y="264"/>
                </a:cubicBezTo>
                <a:cubicBezTo>
                  <a:pt x="393" y="264"/>
                  <a:pt x="396" y="262"/>
                  <a:pt x="396" y="259"/>
                </a:cubicBezTo>
                <a:cubicBezTo>
                  <a:pt x="396" y="256"/>
                  <a:pt x="393" y="254"/>
                  <a:pt x="391" y="254"/>
                </a:cubicBezTo>
                <a:cubicBezTo>
                  <a:pt x="385" y="254"/>
                  <a:pt x="385" y="254"/>
                  <a:pt x="385" y="254"/>
                </a:cubicBezTo>
                <a:cubicBezTo>
                  <a:pt x="384" y="254"/>
                  <a:pt x="384" y="253"/>
                  <a:pt x="384" y="252"/>
                </a:cubicBezTo>
                <a:cubicBezTo>
                  <a:pt x="384" y="251"/>
                  <a:pt x="384" y="251"/>
                  <a:pt x="385" y="251"/>
                </a:cubicBezTo>
                <a:cubicBezTo>
                  <a:pt x="399" y="251"/>
                  <a:pt x="399" y="251"/>
                  <a:pt x="399" y="251"/>
                </a:cubicBezTo>
                <a:cubicBezTo>
                  <a:pt x="402" y="251"/>
                  <a:pt x="404" y="248"/>
                  <a:pt x="404" y="246"/>
                </a:cubicBezTo>
                <a:cubicBezTo>
                  <a:pt x="404" y="243"/>
                  <a:pt x="402" y="241"/>
                  <a:pt x="399" y="241"/>
                </a:cubicBezTo>
                <a:cubicBezTo>
                  <a:pt x="355" y="241"/>
                  <a:pt x="355" y="241"/>
                  <a:pt x="355" y="241"/>
                </a:cubicBezTo>
                <a:cubicBezTo>
                  <a:pt x="354" y="241"/>
                  <a:pt x="353" y="240"/>
                  <a:pt x="353" y="239"/>
                </a:cubicBezTo>
                <a:cubicBezTo>
                  <a:pt x="353" y="238"/>
                  <a:pt x="354" y="237"/>
                  <a:pt x="355" y="237"/>
                </a:cubicBezTo>
                <a:cubicBezTo>
                  <a:pt x="403" y="237"/>
                  <a:pt x="403" y="237"/>
                  <a:pt x="403" y="237"/>
                </a:cubicBezTo>
                <a:cubicBezTo>
                  <a:pt x="406" y="237"/>
                  <a:pt x="408" y="235"/>
                  <a:pt x="408" y="232"/>
                </a:cubicBezTo>
                <a:cubicBezTo>
                  <a:pt x="408" y="229"/>
                  <a:pt x="406" y="227"/>
                  <a:pt x="403" y="227"/>
                </a:cubicBezTo>
                <a:cubicBezTo>
                  <a:pt x="354" y="227"/>
                  <a:pt x="354" y="227"/>
                  <a:pt x="354" y="227"/>
                </a:cubicBezTo>
                <a:cubicBezTo>
                  <a:pt x="353" y="227"/>
                  <a:pt x="352" y="226"/>
                  <a:pt x="352" y="225"/>
                </a:cubicBezTo>
                <a:cubicBezTo>
                  <a:pt x="352" y="224"/>
                  <a:pt x="353" y="224"/>
                  <a:pt x="354" y="224"/>
                </a:cubicBezTo>
                <a:cubicBezTo>
                  <a:pt x="400" y="224"/>
                  <a:pt x="400" y="224"/>
                  <a:pt x="400" y="224"/>
                </a:cubicBezTo>
                <a:cubicBezTo>
                  <a:pt x="403" y="224"/>
                  <a:pt x="405" y="221"/>
                  <a:pt x="405" y="218"/>
                </a:cubicBezTo>
                <a:cubicBezTo>
                  <a:pt x="405" y="216"/>
                  <a:pt x="403" y="213"/>
                  <a:pt x="400" y="213"/>
                </a:cubicBezTo>
                <a:cubicBezTo>
                  <a:pt x="365" y="213"/>
                  <a:pt x="365" y="213"/>
                  <a:pt x="365" y="213"/>
                </a:cubicBezTo>
                <a:cubicBezTo>
                  <a:pt x="364" y="213"/>
                  <a:pt x="364" y="213"/>
                  <a:pt x="364" y="212"/>
                </a:cubicBezTo>
                <a:cubicBezTo>
                  <a:pt x="364" y="211"/>
                  <a:pt x="364" y="210"/>
                  <a:pt x="365" y="210"/>
                </a:cubicBezTo>
                <a:cubicBezTo>
                  <a:pt x="396" y="210"/>
                  <a:pt x="396" y="210"/>
                  <a:pt x="396" y="210"/>
                </a:cubicBezTo>
                <a:cubicBezTo>
                  <a:pt x="401" y="210"/>
                  <a:pt x="405" y="206"/>
                  <a:pt x="405" y="201"/>
                </a:cubicBezTo>
                <a:cubicBezTo>
                  <a:pt x="405" y="197"/>
                  <a:pt x="401" y="193"/>
                  <a:pt x="396" y="193"/>
                </a:cubicBezTo>
                <a:cubicBezTo>
                  <a:pt x="394" y="193"/>
                  <a:pt x="394" y="193"/>
                  <a:pt x="394" y="193"/>
                </a:cubicBezTo>
                <a:cubicBezTo>
                  <a:pt x="393" y="193"/>
                  <a:pt x="392" y="192"/>
                  <a:pt x="392" y="191"/>
                </a:cubicBezTo>
                <a:cubicBezTo>
                  <a:pt x="392" y="190"/>
                  <a:pt x="393" y="190"/>
                  <a:pt x="394" y="190"/>
                </a:cubicBezTo>
                <a:cubicBezTo>
                  <a:pt x="396" y="190"/>
                  <a:pt x="396" y="190"/>
                  <a:pt x="396" y="190"/>
                </a:cubicBezTo>
                <a:cubicBezTo>
                  <a:pt x="399" y="190"/>
                  <a:pt x="401" y="187"/>
                  <a:pt x="401" y="185"/>
                </a:cubicBezTo>
                <a:cubicBezTo>
                  <a:pt x="401" y="182"/>
                  <a:pt x="399" y="179"/>
                  <a:pt x="396" y="179"/>
                </a:cubicBezTo>
                <a:cubicBezTo>
                  <a:pt x="379" y="179"/>
                  <a:pt x="379" y="179"/>
                  <a:pt x="379" y="179"/>
                </a:cubicBezTo>
                <a:cubicBezTo>
                  <a:pt x="376" y="179"/>
                  <a:pt x="373" y="182"/>
                  <a:pt x="373" y="185"/>
                </a:cubicBezTo>
                <a:cubicBezTo>
                  <a:pt x="373" y="187"/>
                  <a:pt x="376" y="190"/>
                  <a:pt x="379" y="190"/>
                </a:cubicBezTo>
                <a:cubicBezTo>
                  <a:pt x="382" y="190"/>
                  <a:pt x="382" y="190"/>
                  <a:pt x="382" y="190"/>
                </a:cubicBezTo>
                <a:cubicBezTo>
                  <a:pt x="383" y="190"/>
                  <a:pt x="384" y="190"/>
                  <a:pt x="384" y="191"/>
                </a:cubicBezTo>
                <a:cubicBezTo>
                  <a:pt x="384" y="192"/>
                  <a:pt x="383" y="193"/>
                  <a:pt x="382" y="193"/>
                </a:cubicBezTo>
                <a:cubicBezTo>
                  <a:pt x="343" y="193"/>
                  <a:pt x="343" y="193"/>
                  <a:pt x="343" y="193"/>
                </a:cubicBezTo>
                <a:cubicBezTo>
                  <a:pt x="342" y="193"/>
                  <a:pt x="341" y="192"/>
                  <a:pt x="341" y="191"/>
                </a:cubicBezTo>
                <a:cubicBezTo>
                  <a:pt x="341" y="190"/>
                  <a:pt x="342" y="190"/>
                  <a:pt x="343" y="190"/>
                </a:cubicBezTo>
                <a:cubicBezTo>
                  <a:pt x="365" y="190"/>
                  <a:pt x="365" y="190"/>
                  <a:pt x="365" y="190"/>
                </a:cubicBezTo>
                <a:cubicBezTo>
                  <a:pt x="368" y="190"/>
                  <a:pt x="370" y="187"/>
                  <a:pt x="370" y="185"/>
                </a:cubicBezTo>
                <a:cubicBezTo>
                  <a:pt x="370" y="182"/>
                  <a:pt x="368" y="179"/>
                  <a:pt x="365" y="179"/>
                </a:cubicBezTo>
                <a:cubicBezTo>
                  <a:pt x="311" y="179"/>
                  <a:pt x="311" y="179"/>
                  <a:pt x="311" y="179"/>
                </a:cubicBezTo>
                <a:cubicBezTo>
                  <a:pt x="310" y="179"/>
                  <a:pt x="310" y="179"/>
                  <a:pt x="310" y="178"/>
                </a:cubicBezTo>
                <a:cubicBezTo>
                  <a:pt x="310" y="177"/>
                  <a:pt x="310" y="176"/>
                  <a:pt x="311" y="176"/>
                </a:cubicBezTo>
                <a:cubicBezTo>
                  <a:pt x="343" y="176"/>
                  <a:pt x="343" y="176"/>
                  <a:pt x="343" y="176"/>
                </a:cubicBezTo>
                <a:cubicBezTo>
                  <a:pt x="345" y="176"/>
                  <a:pt x="348" y="174"/>
                  <a:pt x="348" y="171"/>
                </a:cubicBezTo>
                <a:cubicBezTo>
                  <a:pt x="348" y="168"/>
                  <a:pt x="345" y="166"/>
                  <a:pt x="343" y="166"/>
                </a:cubicBezTo>
                <a:cubicBezTo>
                  <a:pt x="303" y="166"/>
                  <a:pt x="303" y="166"/>
                  <a:pt x="303" y="166"/>
                </a:cubicBezTo>
                <a:cubicBezTo>
                  <a:pt x="302" y="166"/>
                  <a:pt x="302" y="165"/>
                  <a:pt x="302" y="164"/>
                </a:cubicBezTo>
                <a:cubicBezTo>
                  <a:pt x="302" y="163"/>
                  <a:pt x="302" y="162"/>
                  <a:pt x="303" y="162"/>
                </a:cubicBezTo>
                <a:cubicBezTo>
                  <a:pt x="338" y="162"/>
                  <a:pt x="338" y="162"/>
                  <a:pt x="338" y="162"/>
                </a:cubicBezTo>
                <a:cubicBezTo>
                  <a:pt x="341" y="162"/>
                  <a:pt x="344" y="160"/>
                  <a:pt x="344" y="157"/>
                </a:cubicBezTo>
                <a:cubicBezTo>
                  <a:pt x="344" y="154"/>
                  <a:pt x="341" y="152"/>
                  <a:pt x="338" y="152"/>
                </a:cubicBezTo>
                <a:cubicBezTo>
                  <a:pt x="252" y="152"/>
                  <a:pt x="252" y="152"/>
                  <a:pt x="252" y="152"/>
                </a:cubicBezTo>
                <a:cubicBezTo>
                  <a:pt x="251" y="152"/>
                  <a:pt x="250" y="151"/>
                  <a:pt x="250" y="151"/>
                </a:cubicBezTo>
                <a:cubicBezTo>
                  <a:pt x="250" y="150"/>
                  <a:pt x="251" y="149"/>
                  <a:pt x="252" y="149"/>
                </a:cubicBezTo>
                <a:cubicBezTo>
                  <a:pt x="360" y="149"/>
                  <a:pt x="360" y="149"/>
                  <a:pt x="360" y="149"/>
                </a:cubicBezTo>
                <a:cubicBezTo>
                  <a:pt x="362" y="149"/>
                  <a:pt x="365" y="147"/>
                  <a:pt x="365" y="144"/>
                </a:cubicBezTo>
                <a:cubicBezTo>
                  <a:pt x="365" y="141"/>
                  <a:pt x="362" y="139"/>
                  <a:pt x="360" y="139"/>
                </a:cubicBezTo>
                <a:cubicBezTo>
                  <a:pt x="240" y="139"/>
                  <a:pt x="240" y="139"/>
                  <a:pt x="240" y="139"/>
                </a:cubicBezTo>
                <a:cubicBezTo>
                  <a:pt x="239" y="139"/>
                  <a:pt x="239" y="138"/>
                  <a:pt x="239" y="137"/>
                </a:cubicBezTo>
                <a:cubicBezTo>
                  <a:pt x="239" y="136"/>
                  <a:pt x="239" y="135"/>
                  <a:pt x="240" y="135"/>
                </a:cubicBezTo>
                <a:cubicBezTo>
                  <a:pt x="360" y="135"/>
                  <a:pt x="360" y="135"/>
                  <a:pt x="360" y="135"/>
                </a:cubicBezTo>
                <a:cubicBezTo>
                  <a:pt x="363" y="135"/>
                  <a:pt x="365" y="133"/>
                  <a:pt x="365" y="130"/>
                </a:cubicBezTo>
                <a:cubicBezTo>
                  <a:pt x="365" y="127"/>
                  <a:pt x="363" y="125"/>
                  <a:pt x="360" y="125"/>
                </a:cubicBezTo>
                <a:cubicBezTo>
                  <a:pt x="245" y="125"/>
                  <a:pt x="245" y="125"/>
                  <a:pt x="245" y="125"/>
                </a:cubicBezTo>
                <a:cubicBezTo>
                  <a:pt x="244" y="125"/>
                  <a:pt x="243" y="124"/>
                  <a:pt x="243" y="124"/>
                </a:cubicBezTo>
                <a:cubicBezTo>
                  <a:pt x="243" y="123"/>
                  <a:pt x="244" y="122"/>
                  <a:pt x="245" y="122"/>
                </a:cubicBezTo>
                <a:cubicBezTo>
                  <a:pt x="366" y="122"/>
                  <a:pt x="366" y="122"/>
                  <a:pt x="366" y="122"/>
                </a:cubicBezTo>
                <a:cubicBezTo>
                  <a:pt x="368" y="122"/>
                  <a:pt x="371" y="120"/>
                  <a:pt x="371" y="117"/>
                </a:cubicBezTo>
                <a:cubicBezTo>
                  <a:pt x="371" y="114"/>
                  <a:pt x="368" y="112"/>
                  <a:pt x="366" y="112"/>
                </a:cubicBezTo>
                <a:cubicBezTo>
                  <a:pt x="245" y="112"/>
                  <a:pt x="245" y="112"/>
                  <a:pt x="245" y="112"/>
                </a:cubicBezTo>
                <a:cubicBezTo>
                  <a:pt x="244" y="112"/>
                  <a:pt x="243" y="111"/>
                  <a:pt x="243" y="110"/>
                </a:cubicBezTo>
                <a:cubicBezTo>
                  <a:pt x="243" y="109"/>
                  <a:pt x="244" y="108"/>
                  <a:pt x="245" y="108"/>
                </a:cubicBezTo>
                <a:cubicBezTo>
                  <a:pt x="375" y="108"/>
                  <a:pt x="375" y="108"/>
                  <a:pt x="375" y="108"/>
                </a:cubicBezTo>
                <a:cubicBezTo>
                  <a:pt x="378" y="108"/>
                  <a:pt x="380" y="106"/>
                  <a:pt x="380" y="103"/>
                </a:cubicBezTo>
                <a:cubicBezTo>
                  <a:pt x="380" y="100"/>
                  <a:pt x="378" y="98"/>
                  <a:pt x="375" y="98"/>
                </a:cubicBezTo>
                <a:cubicBezTo>
                  <a:pt x="202" y="98"/>
                  <a:pt x="202" y="98"/>
                  <a:pt x="202" y="98"/>
                </a:cubicBezTo>
                <a:cubicBezTo>
                  <a:pt x="201" y="98"/>
                  <a:pt x="200" y="97"/>
                  <a:pt x="200" y="96"/>
                </a:cubicBezTo>
                <a:cubicBezTo>
                  <a:pt x="200" y="95"/>
                  <a:pt x="201" y="95"/>
                  <a:pt x="202" y="95"/>
                </a:cubicBezTo>
                <a:cubicBezTo>
                  <a:pt x="375" y="95"/>
                  <a:pt x="375" y="95"/>
                  <a:pt x="375" y="95"/>
                </a:cubicBezTo>
                <a:cubicBezTo>
                  <a:pt x="378" y="95"/>
                  <a:pt x="380" y="92"/>
                  <a:pt x="380" y="89"/>
                </a:cubicBezTo>
                <a:cubicBezTo>
                  <a:pt x="380" y="87"/>
                  <a:pt x="378" y="85"/>
                  <a:pt x="375" y="85"/>
                </a:cubicBezTo>
                <a:cubicBezTo>
                  <a:pt x="213" y="85"/>
                  <a:pt x="213" y="85"/>
                  <a:pt x="213" y="85"/>
                </a:cubicBezTo>
                <a:cubicBezTo>
                  <a:pt x="213" y="84"/>
                  <a:pt x="213" y="84"/>
                  <a:pt x="213" y="84"/>
                </a:cubicBezTo>
                <a:cubicBezTo>
                  <a:pt x="209" y="84"/>
                  <a:pt x="209" y="84"/>
                  <a:pt x="209" y="84"/>
                </a:cubicBezTo>
                <a:cubicBezTo>
                  <a:pt x="208" y="84"/>
                  <a:pt x="208" y="84"/>
                  <a:pt x="208" y="83"/>
                </a:cubicBezTo>
                <a:cubicBezTo>
                  <a:pt x="208" y="82"/>
                  <a:pt x="208" y="81"/>
                  <a:pt x="209" y="81"/>
                </a:cubicBezTo>
                <a:cubicBezTo>
                  <a:pt x="366" y="81"/>
                  <a:pt x="366" y="81"/>
                  <a:pt x="366" y="81"/>
                </a:cubicBezTo>
                <a:cubicBezTo>
                  <a:pt x="369" y="81"/>
                  <a:pt x="371" y="79"/>
                  <a:pt x="371" y="76"/>
                </a:cubicBezTo>
                <a:cubicBezTo>
                  <a:pt x="371" y="73"/>
                  <a:pt x="369" y="71"/>
                  <a:pt x="366" y="71"/>
                </a:cubicBezTo>
                <a:cubicBezTo>
                  <a:pt x="222" y="71"/>
                  <a:pt x="222" y="71"/>
                  <a:pt x="222" y="71"/>
                </a:cubicBezTo>
                <a:cubicBezTo>
                  <a:pt x="221" y="71"/>
                  <a:pt x="220" y="70"/>
                  <a:pt x="220" y="69"/>
                </a:cubicBezTo>
                <a:cubicBezTo>
                  <a:pt x="220" y="68"/>
                  <a:pt x="221" y="67"/>
                  <a:pt x="222" y="67"/>
                </a:cubicBezTo>
                <a:cubicBezTo>
                  <a:pt x="396" y="67"/>
                  <a:pt x="396" y="67"/>
                  <a:pt x="396" y="67"/>
                </a:cubicBezTo>
                <a:cubicBezTo>
                  <a:pt x="399" y="67"/>
                  <a:pt x="402" y="65"/>
                  <a:pt x="402" y="62"/>
                </a:cubicBezTo>
                <a:cubicBezTo>
                  <a:pt x="402" y="60"/>
                  <a:pt x="399" y="57"/>
                  <a:pt x="396" y="57"/>
                </a:cubicBezTo>
                <a:cubicBezTo>
                  <a:pt x="270" y="57"/>
                  <a:pt x="270" y="57"/>
                  <a:pt x="270" y="57"/>
                </a:cubicBezTo>
                <a:cubicBezTo>
                  <a:pt x="269" y="57"/>
                  <a:pt x="268" y="57"/>
                  <a:pt x="268" y="56"/>
                </a:cubicBezTo>
                <a:cubicBezTo>
                  <a:pt x="268" y="55"/>
                  <a:pt x="269" y="54"/>
                  <a:pt x="270" y="54"/>
                </a:cubicBezTo>
                <a:cubicBezTo>
                  <a:pt x="397" y="54"/>
                  <a:pt x="397" y="54"/>
                  <a:pt x="397" y="54"/>
                </a:cubicBezTo>
                <a:cubicBezTo>
                  <a:pt x="400" y="54"/>
                  <a:pt x="402" y="52"/>
                  <a:pt x="402" y="49"/>
                </a:cubicBezTo>
                <a:cubicBezTo>
                  <a:pt x="402" y="46"/>
                  <a:pt x="400" y="44"/>
                  <a:pt x="397" y="44"/>
                </a:cubicBezTo>
                <a:cubicBezTo>
                  <a:pt x="253" y="44"/>
                  <a:pt x="253" y="44"/>
                  <a:pt x="253" y="44"/>
                </a:cubicBezTo>
                <a:cubicBezTo>
                  <a:pt x="252" y="44"/>
                  <a:pt x="252" y="43"/>
                  <a:pt x="252" y="42"/>
                </a:cubicBezTo>
                <a:cubicBezTo>
                  <a:pt x="252" y="41"/>
                  <a:pt x="252" y="40"/>
                  <a:pt x="253" y="40"/>
                </a:cubicBezTo>
                <a:cubicBezTo>
                  <a:pt x="399" y="40"/>
                  <a:pt x="399" y="40"/>
                  <a:pt x="399" y="40"/>
                </a:cubicBezTo>
                <a:cubicBezTo>
                  <a:pt x="402" y="40"/>
                  <a:pt x="404" y="38"/>
                  <a:pt x="404" y="35"/>
                </a:cubicBezTo>
                <a:cubicBezTo>
                  <a:pt x="404" y="32"/>
                  <a:pt x="402" y="30"/>
                  <a:pt x="399" y="30"/>
                </a:cubicBezTo>
                <a:cubicBezTo>
                  <a:pt x="289" y="30"/>
                  <a:pt x="289" y="30"/>
                  <a:pt x="289" y="30"/>
                </a:cubicBezTo>
                <a:cubicBezTo>
                  <a:pt x="288" y="30"/>
                  <a:pt x="287" y="29"/>
                  <a:pt x="287" y="28"/>
                </a:cubicBezTo>
                <a:cubicBezTo>
                  <a:pt x="287" y="27"/>
                  <a:pt x="288" y="27"/>
                  <a:pt x="289" y="27"/>
                </a:cubicBezTo>
                <a:cubicBezTo>
                  <a:pt x="292" y="27"/>
                  <a:pt x="292" y="27"/>
                  <a:pt x="292" y="27"/>
                </a:cubicBezTo>
                <a:cubicBezTo>
                  <a:pt x="294" y="27"/>
                  <a:pt x="296" y="24"/>
                  <a:pt x="296" y="22"/>
                </a:cubicBezTo>
                <a:cubicBezTo>
                  <a:pt x="296" y="19"/>
                  <a:pt x="294" y="17"/>
                  <a:pt x="292" y="17"/>
                </a:cubicBezTo>
                <a:cubicBezTo>
                  <a:pt x="147" y="17"/>
                  <a:pt x="147" y="17"/>
                  <a:pt x="147" y="17"/>
                </a:cubicBezTo>
                <a:cubicBezTo>
                  <a:pt x="144" y="17"/>
                  <a:pt x="142" y="19"/>
                  <a:pt x="142" y="22"/>
                </a:cubicBezTo>
                <a:cubicBezTo>
                  <a:pt x="142" y="24"/>
                  <a:pt x="144" y="27"/>
                  <a:pt x="147" y="27"/>
                </a:cubicBezTo>
                <a:cubicBezTo>
                  <a:pt x="178" y="27"/>
                  <a:pt x="178" y="27"/>
                  <a:pt x="178" y="27"/>
                </a:cubicBezTo>
                <a:cubicBezTo>
                  <a:pt x="179" y="27"/>
                  <a:pt x="180" y="27"/>
                  <a:pt x="180" y="28"/>
                </a:cubicBezTo>
                <a:cubicBezTo>
                  <a:pt x="180" y="29"/>
                  <a:pt x="179" y="30"/>
                  <a:pt x="178" y="30"/>
                </a:cubicBezTo>
                <a:cubicBezTo>
                  <a:pt x="132" y="30"/>
                  <a:pt x="132" y="30"/>
                  <a:pt x="132" y="30"/>
                </a:cubicBezTo>
                <a:cubicBezTo>
                  <a:pt x="130" y="30"/>
                  <a:pt x="128" y="32"/>
                  <a:pt x="128" y="35"/>
                </a:cubicBezTo>
                <a:cubicBezTo>
                  <a:pt x="128" y="38"/>
                  <a:pt x="130" y="40"/>
                  <a:pt x="132" y="40"/>
                </a:cubicBezTo>
                <a:cubicBezTo>
                  <a:pt x="177" y="40"/>
                  <a:pt x="177" y="40"/>
                  <a:pt x="177" y="40"/>
                </a:cubicBezTo>
                <a:cubicBezTo>
                  <a:pt x="178" y="40"/>
                  <a:pt x="178" y="41"/>
                  <a:pt x="178" y="42"/>
                </a:cubicBezTo>
                <a:cubicBezTo>
                  <a:pt x="178" y="43"/>
                  <a:pt x="178" y="44"/>
                  <a:pt x="177" y="44"/>
                </a:cubicBezTo>
                <a:cubicBezTo>
                  <a:pt x="137" y="44"/>
                  <a:pt x="137" y="44"/>
                  <a:pt x="137" y="44"/>
                </a:cubicBezTo>
                <a:cubicBezTo>
                  <a:pt x="134" y="44"/>
                  <a:pt x="132" y="46"/>
                  <a:pt x="132" y="49"/>
                </a:cubicBezTo>
                <a:cubicBezTo>
                  <a:pt x="132" y="52"/>
                  <a:pt x="134" y="54"/>
                  <a:pt x="137" y="54"/>
                </a:cubicBezTo>
                <a:cubicBezTo>
                  <a:pt x="173" y="54"/>
                  <a:pt x="173" y="54"/>
                  <a:pt x="173" y="54"/>
                </a:cubicBezTo>
                <a:cubicBezTo>
                  <a:pt x="174" y="54"/>
                  <a:pt x="175" y="55"/>
                  <a:pt x="175" y="56"/>
                </a:cubicBezTo>
                <a:cubicBezTo>
                  <a:pt x="175" y="57"/>
                  <a:pt x="174" y="57"/>
                  <a:pt x="173" y="57"/>
                </a:cubicBezTo>
                <a:cubicBezTo>
                  <a:pt x="142" y="57"/>
                  <a:pt x="142" y="57"/>
                  <a:pt x="142" y="57"/>
                </a:cubicBezTo>
                <a:cubicBezTo>
                  <a:pt x="139" y="57"/>
                  <a:pt x="137" y="60"/>
                  <a:pt x="137" y="62"/>
                </a:cubicBezTo>
                <a:cubicBezTo>
                  <a:pt x="137" y="65"/>
                  <a:pt x="139" y="67"/>
                  <a:pt x="142" y="67"/>
                </a:cubicBezTo>
                <a:cubicBezTo>
                  <a:pt x="170" y="67"/>
                  <a:pt x="170" y="67"/>
                  <a:pt x="170" y="67"/>
                </a:cubicBezTo>
                <a:cubicBezTo>
                  <a:pt x="171" y="67"/>
                  <a:pt x="172" y="68"/>
                  <a:pt x="172" y="69"/>
                </a:cubicBezTo>
                <a:cubicBezTo>
                  <a:pt x="172" y="70"/>
                  <a:pt x="171" y="71"/>
                  <a:pt x="170" y="71"/>
                </a:cubicBezTo>
                <a:cubicBezTo>
                  <a:pt x="142" y="71"/>
                  <a:pt x="142" y="71"/>
                  <a:pt x="142" y="71"/>
                </a:cubicBezTo>
                <a:cubicBezTo>
                  <a:pt x="139" y="71"/>
                  <a:pt x="137" y="73"/>
                  <a:pt x="137" y="76"/>
                </a:cubicBezTo>
                <a:cubicBezTo>
                  <a:pt x="137" y="79"/>
                  <a:pt x="139" y="81"/>
                  <a:pt x="142" y="81"/>
                </a:cubicBezTo>
                <a:cubicBezTo>
                  <a:pt x="148" y="81"/>
                  <a:pt x="148" y="81"/>
                  <a:pt x="148" y="81"/>
                </a:cubicBezTo>
                <a:cubicBezTo>
                  <a:pt x="148" y="81"/>
                  <a:pt x="149" y="82"/>
                  <a:pt x="149" y="83"/>
                </a:cubicBezTo>
                <a:cubicBezTo>
                  <a:pt x="149" y="84"/>
                  <a:pt x="148" y="85"/>
                  <a:pt x="148" y="85"/>
                </a:cubicBezTo>
                <a:cubicBezTo>
                  <a:pt x="124" y="85"/>
                  <a:pt x="124" y="85"/>
                  <a:pt x="124" y="85"/>
                </a:cubicBezTo>
                <a:cubicBezTo>
                  <a:pt x="124" y="84"/>
                  <a:pt x="124" y="84"/>
                  <a:pt x="123" y="84"/>
                </a:cubicBezTo>
                <a:cubicBezTo>
                  <a:pt x="37" y="84"/>
                  <a:pt x="37" y="84"/>
                  <a:pt x="37" y="84"/>
                </a:cubicBezTo>
                <a:cubicBezTo>
                  <a:pt x="36" y="84"/>
                  <a:pt x="36" y="84"/>
                  <a:pt x="36" y="83"/>
                </a:cubicBezTo>
                <a:cubicBezTo>
                  <a:pt x="36" y="82"/>
                  <a:pt x="36" y="81"/>
                  <a:pt x="37" y="81"/>
                </a:cubicBezTo>
                <a:cubicBezTo>
                  <a:pt x="87" y="81"/>
                  <a:pt x="87" y="81"/>
                  <a:pt x="87" y="81"/>
                </a:cubicBezTo>
                <a:cubicBezTo>
                  <a:pt x="89" y="81"/>
                  <a:pt x="92" y="79"/>
                  <a:pt x="92" y="76"/>
                </a:cubicBezTo>
                <a:cubicBezTo>
                  <a:pt x="92" y="73"/>
                  <a:pt x="89" y="71"/>
                  <a:pt x="87" y="71"/>
                </a:cubicBezTo>
                <a:cubicBezTo>
                  <a:pt x="6" y="71"/>
                  <a:pt x="6" y="71"/>
                  <a:pt x="6" y="71"/>
                </a:cubicBezTo>
                <a:cubicBezTo>
                  <a:pt x="5" y="71"/>
                  <a:pt x="4" y="70"/>
                  <a:pt x="4" y="69"/>
                </a:cubicBezTo>
                <a:cubicBezTo>
                  <a:pt x="4" y="68"/>
                  <a:pt x="5" y="67"/>
                  <a:pt x="6" y="67"/>
                </a:cubicBezTo>
                <a:cubicBezTo>
                  <a:pt x="82" y="67"/>
                  <a:pt x="82" y="67"/>
                  <a:pt x="82" y="67"/>
                </a:cubicBezTo>
                <a:cubicBezTo>
                  <a:pt x="85" y="67"/>
                  <a:pt x="87" y="65"/>
                  <a:pt x="87" y="62"/>
                </a:cubicBezTo>
                <a:cubicBezTo>
                  <a:pt x="87" y="59"/>
                  <a:pt x="85" y="57"/>
                  <a:pt x="82" y="57"/>
                </a:cubicBezTo>
                <a:cubicBezTo>
                  <a:pt x="14" y="57"/>
                  <a:pt x="14" y="57"/>
                  <a:pt x="14" y="57"/>
                </a:cubicBezTo>
                <a:cubicBezTo>
                  <a:pt x="13" y="57"/>
                  <a:pt x="13" y="56"/>
                  <a:pt x="13" y="55"/>
                </a:cubicBezTo>
                <a:cubicBezTo>
                  <a:pt x="13" y="54"/>
                  <a:pt x="13" y="54"/>
                  <a:pt x="14" y="54"/>
                </a:cubicBezTo>
                <a:cubicBezTo>
                  <a:pt x="56" y="54"/>
                  <a:pt x="56" y="54"/>
                  <a:pt x="56" y="54"/>
                </a:cubicBezTo>
                <a:cubicBezTo>
                  <a:pt x="59" y="54"/>
                  <a:pt x="61" y="51"/>
                  <a:pt x="61" y="49"/>
                </a:cubicBezTo>
                <a:cubicBezTo>
                  <a:pt x="61" y="46"/>
                  <a:pt x="59" y="44"/>
                  <a:pt x="56" y="44"/>
                </a:cubicBezTo>
                <a:cubicBezTo>
                  <a:pt x="17" y="44"/>
                  <a:pt x="17" y="44"/>
                  <a:pt x="17" y="44"/>
                </a:cubicBezTo>
                <a:cubicBezTo>
                  <a:pt x="16" y="44"/>
                  <a:pt x="16" y="43"/>
                  <a:pt x="16" y="42"/>
                </a:cubicBezTo>
                <a:cubicBezTo>
                  <a:pt x="16" y="41"/>
                  <a:pt x="16" y="40"/>
                  <a:pt x="17" y="40"/>
                </a:cubicBezTo>
                <a:cubicBezTo>
                  <a:pt x="48" y="40"/>
                  <a:pt x="48" y="40"/>
                  <a:pt x="48" y="40"/>
                </a:cubicBezTo>
                <a:cubicBezTo>
                  <a:pt x="65" y="40"/>
                  <a:pt x="79" y="26"/>
                  <a:pt x="79" y="9"/>
                </a:cubicBezTo>
                <a:cubicBezTo>
                  <a:pt x="81" y="9"/>
                  <a:pt x="81" y="9"/>
                  <a:pt x="81" y="9"/>
                </a:cubicBezTo>
                <a:cubicBezTo>
                  <a:pt x="81" y="0"/>
                  <a:pt x="81" y="0"/>
                  <a:pt x="81" y="0"/>
                </a:cubicBezTo>
                <a:cubicBezTo>
                  <a:pt x="72" y="0"/>
                  <a:pt x="72" y="0"/>
                  <a:pt x="72" y="0"/>
                </a:cubicBezTo>
                <a:cubicBezTo>
                  <a:pt x="72" y="9"/>
                  <a:pt x="72" y="9"/>
                  <a:pt x="72" y="9"/>
                </a:cubicBezTo>
                <a:cubicBezTo>
                  <a:pt x="75" y="9"/>
                  <a:pt x="75" y="9"/>
                  <a:pt x="75" y="9"/>
                </a:cubicBezTo>
                <a:cubicBezTo>
                  <a:pt x="75" y="24"/>
                  <a:pt x="63" y="37"/>
                  <a:pt x="48" y="37"/>
                </a:cubicBezTo>
                <a:cubicBezTo>
                  <a:pt x="17" y="37"/>
                  <a:pt x="17" y="37"/>
                  <a:pt x="17" y="37"/>
                </a:cubicBezTo>
                <a:cubicBezTo>
                  <a:pt x="15" y="37"/>
                  <a:pt x="12" y="39"/>
                  <a:pt x="12" y="42"/>
                </a:cubicBezTo>
                <a:cubicBezTo>
                  <a:pt x="12" y="45"/>
                  <a:pt x="15" y="47"/>
                  <a:pt x="17" y="47"/>
                </a:cubicBezTo>
                <a:cubicBezTo>
                  <a:pt x="56" y="47"/>
                  <a:pt x="56" y="47"/>
                  <a:pt x="56" y="47"/>
                </a:cubicBezTo>
                <a:cubicBezTo>
                  <a:pt x="57" y="47"/>
                  <a:pt x="58" y="48"/>
                  <a:pt x="58" y="49"/>
                </a:cubicBezTo>
                <a:cubicBezTo>
                  <a:pt x="58" y="50"/>
                  <a:pt x="57" y="50"/>
                  <a:pt x="56" y="50"/>
                </a:cubicBezTo>
                <a:cubicBezTo>
                  <a:pt x="14" y="50"/>
                  <a:pt x="14" y="50"/>
                  <a:pt x="14" y="50"/>
                </a:cubicBezTo>
                <a:cubicBezTo>
                  <a:pt x="12" y="50"/>
                  <a:pt x="9" y="53"/>
                  <a:pt x="9" y="55"/>
                </a:cubicBezTo>
                <a:cubicBezTo>
                  <a:pt x="9" y="58"/>
                  <a:pt x="12" y="61"/>
                  <a:pt x="14" y="61"/>
                </a:cubicBezTo>
                <a:cubicBezTo>
                  <a:pt x="82" y="61"/>
                  <a:pt x="82" y="61"/>
                  <a:pt x="82" y="61"/>
                </a:cubicBezTo>
                <a:cubicBezTo>
                  <a:pt x="83" y="61"/>
                  <a:pt x="84" y="61"/>
                  <a:pt x="84" y="62"/>
                </a:cubicBezTo>
                <a:cubicBezTo>
                  <a:pt x="84" y="63"/>
                  <a:pt x="83" y="64"/>
                  <a:pt x="82" y="64"/>
                </a:cubicBezTo>
                <a:cubicBezTo>
                  <a:pt x="6" y="64"/>
                  <a:pt x="6" y="64"/>
                  <a:pt x="6" y="64"/>
                </a:cubicBezTo>
                <a:cubicBezTo>
                  <a:pt x="3" y="64"/>
                  <a:pt x="0" y="66"/>
                  <a:pt x="0" y="69"/>
                </a:cubicBezTo>
                <a:cubicBezTo>
                  <a:pt x="0" y="72"/>
                  <a:pt x="3" y="74"/>
                  <a:pt x="6" y="74"/>
                </a:cubicBezTo>
                <a:cubicBezTo>
                  <a:pt x="87" y="74"/>
                  <a:pt x="87" y="74"/>
                  <a:pt x="87" y="74"/>
                </a:cubicBezTo>
                <a:cubicBezTo>
                  <a:pt x="88" y="74"/>
                  <a:pt x="88" y="75"/>
                  <a:pt x="88" y="76"/>
                </a:cubicBezTo>
                <a:cubicBezTo>
                  <a:pt x="88" y="77"/>
                  <a:pt x="88" y="77"/>
                  <a:pt x="87" y="77"/>
                </a:cubicBezTo>
                <a:cubicBezTo>
                  <a:pt x="37" y="77"/>
                  <a:pt x="37" y="77"/>
                  <a:pt x="37" y="77"/>
                </a:cubicBezTo>
                <a:cubicBezTo>
                  <a:pt x="35" y="77"/>
                  <a:pt x="32" y="80"/>
                  <a:pt x="32" y="83"/>
                </a:cubicBezTo>
                <a:cubicBezTo>
                  <a:pt x="32" y="85"/>
                  <a:pt x="35" y="88"/>
                  <a:pt x="37" y="88"/>
                </a:cubicBezTo>
                <a:cubicBezTo>
                  <a:pt x="117" y="88"/>
                  <a:pt x="117" y="88"/>
                  <a:pt x="117" y="88"/>
                </a:cubicBezTo>
                <a:cubicBezTo>
                  <a:pt x="117" y="88"/>
                  <a:pt x="117" y="88"/>
                  <a:pt x="117" y="88"/>
                </a:cubicBezTo>
                <a:cubicBezTo>
                  <a:pt x="124" y="88"/>
                  <a:pt x="124" y="88"/>
                  <a:pt x="124" y="88"/>
                </a:cubicBezTo>
                <a:cubicBezTo>
                  <a:pt x="124" y="88"/>
                  <a:pt x="125" y="89"/>
                  <a:pt x="125" y="89"/>
                </a:cubicBezTo>
                <a:cubicBezTo>
                  <a:pt x="125" y="90"/>
                  <a:pt x="124" y="91"/>
                  <a:pt x="123" y="91"/>
                </a:cubicBezTo>
                <a:cubicBezTo>
                  <a:pt x="39" y="91"/>
                  <a:pt x="39" y="91"/>
                  <a:pt x="39" y="91"/>
                </a:cubicBezTo>
                <a:cubicBezTo>
                  <a:pt x="36" y="91"/>
                  <a:pt x="34" y="93"/>
                  <a:pt x="34" y="96"/>
                </a:cubicBezTo>
                <a:cubicBezTo>
                  <a:pt x="34" y="99"/>
                  <a:pt x="36" y="101"/>
                  <a:pt x="39" y="101"/>
                </a:cubicBezTo>
                <a:cubicBezTo>
                  <a:pt x="122" y="101"/>
                  <a:pt x="122" y="101"/>
                  <a:pt x="122" y="101"/>
                </a:cubicBezTo>
                <a:cubicBezTo>
                  <a:pt x="123" y="101"/>
                  <a:pt x="124" y="102"/>
                  <a:pt x="124" y="103"/>
                </a:cubicBezTo>
                <a:cubicBezTo>
                  <a:pt x="124" y="104"/>
                  <a:pt x="123" y="105"/>
                  <a:pt x="122" y="105"/>
                </a:cubicBezTo>
                <a:cubicBezTo>
                  <a:pt x="43" y="105"/>
                  <a:pt x="43" y="105"/>
                  <a:pt x="43" y="105"/>
                </a:cubicBezTo>
                <a:cubicBezTo>
                  <a:pt x="40" y="105"/>
                  <a:pt x="38" y="107"/>
                  <a:pt x="38" y="110"/>
                </a:cubicBezTo>
                <a:cubicBezTo>
                  <a:pt x="38" y="113"/>
                  <a:pt x="40" y="115"/>
                  <a:pt x="43" y="115"/>
                </a:cubicBezTo>
                <a:cubicBezTo>
                  <a:pt x="102" y="115"/>
                  <a:pt x="102" y="115"/>
                  <a:pt x="102" y="115"/>
                </a:cubicBezTo>
                <a:cubicBezTo>
                  <a:pt x="103" y="115"/>
                  <a:pt x="104" y="116"/>
                  <a:pt x="104" y="117"/>
                </a:cubicBezTo>
                <a:cubicBezTo>
                  <a:pt x="104" y="118"/>
                  <a:pt x="103" y="118"/>
                  <a:pt x="102" y="118"/>
                </a:cubicBezTo>
                <a:cubicBezTo>
                  <a:pt x="39" y="118"/>
                  <a:pt x="39" y="118"/>
                  <a:pt x="39" y="118"/>
                </a:cubicBezTo>
                <a:cubicBezTo>
                  <a:pt x="36" y="118"/>
                  <a:pt x="33" y="121"/>
                  <a:pt x="33" y="123"/>
                </a:cubicBezTo>
                <a:cubicBezTo>
                  <a:pt x="33" y="126"/>
                  <a:pt x="36" y="128"/>
                  <a:pt x="39" y="128"/>
                </a:cubicBezTo>
                <a:cubicBezTo>
                  <a:pt x="90" y="128"/>
                  <a:pt x="90" y="128"/>
                  <a:pt x="90" y="128"/>
                </a:cubicBezTo>
                <a:cubicBezTo>
                  <a:pt x="91" y="128"/>
                  <a:pt x="92" y="129"/>
                  <a:pt x="92" y="130"/>
                </a:cubicBezTo>
                <a:cubicBezTo>
                  <a:pt x="92" y="131"/>
                  <a:pt x="91" y="132"/>
                  <a:pt x="90" y="132"/>
                </a:cubicBezTo>
                <a:cubicBezTo>
                  <a:pt x="45" y="132"/>
                  <a:pt x="45" y="132"/>
                  <a:pt x="45" y="132"/>
                </a:cubicBezTo>
                <a:cubicBezTo>
                  <a:pt x="42" y="132"/>
                  <a:pt x="40" y="134"/>
                  <a:pt x="40" y="137"/>
                </a:cubicBezTo>
                <a:cubicBezTo>
                  <a:pt x="40" y="140"/>
                  <a:pt x="42" y="142"/>
                  <a:pt x="45" y="142"/>
                </a:cubicBezTo>
                <a:cubicBezTo>
                  <a:pt x="63" y="142"/>
                  <a:pt x="63" y="142"/>
                  <a:pt x="63" y="142"/>
                </a:cubicBezTo>
                <a:cubicBezTo>
                  <a:pt x="64" y="142"/>
                  <a:pt x="65" y="143"/>
                  <a:pt x="65" y="144"/>
                </a:cubicBezTo>
                <a:cubicBezTo>
                  <a:pt x="65" y="145"/>
                  <a:pt x="64" y="146"/>
                  <a:pt x="63" y="146"/>
                </a:cubicBezTo>
                <a:cubicBezTo>
                  <a:pt x="56" y="146"/>
                  <a:pt x="56" y="146"/>
                  <a:pt x="56" y="146"/>
                </a:cubicBezTo>
                <a:cubicBezTo>
                  <a:pt x="53" y="146"/>
                  <a:pt x="51" y="148"/>
                  <a:pt x="51" y="151"/>
                </a:cubicBezTo>
                <a:cubicBezTo>
                  <a:pt x="51" y="153"/>
                  <a:pt x="53" y="156"/>
                  <a:pt x="56" y="156"/>
                </a:cubicBezTo>
                <a:cubicBezTo>
                  <a:pt x="65" y="156"/>
                  <a:pt x="65" y="156"/>
                  <a:pt x="65" y="156"/>
                </a:cubicBezTo>
                <a:cubicBezTo>
                  <a:pt x="66" y="156"/>
                  <a:pt x="67" y="156"/>
                  <a:pt x="67" y="157"/>
                </a:cubicBezTo>
                <a:cubicBezTo>
                  <a:pt x="67" y="158"/>
                  <a:pt x="66" y="159"/>
                  <a:pt x="65" y="159"/>
                </a:cubicBezTo>
                <a:cubicBezTo>
                  <a:pt x="65" y="159"/>
                  <a:pt x="65" y="159"/>
                  <a:pt x="65" y="159"/>
                </a:cubicBezTo>
                <a:cubicBezTo>
                  <a:pt x="62" y="159"/>
                  <a:pt x="60" y="161"/>
                  <a:pt x="60" y="164"/>
                </a:cubicBezTo>
                <a:cubicBezTo>
                  <a:pt x="60" y="167"/>
                  <a:pt x="62" y="169"/>
                  <a:pt x="65" y="169"/>
                </a:cubicBezTo>
                <a:cubicBezTo>
                  <a:pt x="84" y="169"/>
                  <a:pt x="84" y="169"/>
                  <a:pt x="84" y="169"/>
                </a:cubicBezTo>
                <a:cubicBezTo>
                  <a:pt x="84" y="169"/>
                  <a:pt x="85" y="170"/>
                  <a:pt x="85" y="171"/>
                </a:cubicBezTo>
                <a:cubicBezTo>
                  <a:pt x="85" y="172"/>
                  <a:pt x="84" y="173"/>
                  <a:pt x="84" y="173"/>
                </a:cubicBezTo>
                <a:cubicBezTo>
                  <a:pt x="80" y="173"/>
                  <a:pt x="80" y="173"/>
                  <a:pt x="80" y="173"/>
                </a:cubicBezTo>
                <a:cubicBezTo>
                  <a:pt x="77" y="173"/>
                  <a:pt x="75" y="175"/>
                  <a:pt x="75" y="178"/>
                </a:cubicBezTo>
                <a:cubicBezTo>
                  <a:pt x="75" y="181"/>
                  <a:pt x="77" y="183"/>
                  <a:pt x="80" y="183"/>
                </a:cubicBezTo>
                <a:cubicBezTo>
                  <a:pt x="125" y="183"/>
                  <a:pt x="125" y="183"/>
                  <a:pt x="125" y="183"/>
                </a:cubicBezTo>
                <a:cubicBezTo>
                  <a:pt x="126" y="183"/>
                  <a:pt x="127" y="184"/>
                  <a:pt x="127" y="185"/>
                </a:cubicBezTo>
                <a:cubicBezTo>
                  <a:pt x="127" y="186"/>
                  <a:pt x="126" y="186"/>
                  <a:pt x="125" y="186"/>
                </a:cubicBezTo>
                <a:cubicBezTo>
                  <a:pt x="89" y="186"/>
                  <a:pt x="89" y="186"/>
                  <a:pt x="89" y="186"/>
                </a:cubicBezTo>
                <a:cubicBezTo>
                  <a:pt x="86" y="186"/>
                  <a:pt x="84" y="189"/>
                  <a:pt x="84" y="191"/>
                </a:cubicBezTo>
                <a:cubicBezTo>
                  <a:pt x="84" y="194"/>
                  <a:pt x="86" y="196"/>
                  <a:pt x="89" y="196"/>
                </a:cubicBezTo>
                <a:cubicBezTo>
                  <a:pt x="143" y="196"/>
                  <a:pt x="143" y="196"/>
                  <a:pt x="143" y="196"/>
                </a:cubicBezTo>
                <a:cubicBezTo>
                  <a:pt x="144" y="196"/>
                  <a:pt x="145" y="197"/>
                  <a:pt x="145" y="198"/>
                </a:cubicBezTo>
                <a:cubicBezTo>
                  <a:pt x="145" y="199"/>
                  <a:pt x="144" y="200"/>
                  <a:pt x="143" y="200"/>
                </a:cubicBezTo>
                <a:cubicBezTo>
                  <a:pt x="99" y="200"/>
                  <a:pt x="99" y="200"/>
                  <a:pt x="99" y="200"/>
                </a:cubicBezTo>
                <a:cubicBezTo>
                  <a:pt x="96" y="200"/>
                  <a:pt x="94" y="202"/>
                  <a:pt x="94" y="205"/>
                </a:cubicBezTo>
                <a:cubicBezTo>
                  <a:pt x="94" y="208"/>
                  <a:pt x="96" y="210"/>
                  <a:pt x="99" y="210"/>
                </a:cubicBezTo>
                <a:cubicBezTo>
                  <a:pt x="140" y="210"/>
                  <a:pt x="140" y="210"/>
                  <a:pt x="140" y="210"/>
                </a:cubicBezTo>
                <a:cubicBezTo>
                  <a:pt x="141" y="210"/>
                  <a:pt x="142" y="211"/>
                  <a:pt x="142" y="212"/>
                </a:cubicBezTo>
                <a:cubicBezTo>
                  <a:pt x="142" y="213"/>
                  <a:pt x="141" y="213"/>
                  <a:pt x="140" y="213"/>
                </a:cubicBezTo>
                <a:cubicBezTo>
                  <a:pt x="105" y="213"/>
                  <a:pt x="105" y="213"/>
                  <a:pt x="105" y="213"/>
                </a:cubicBezTo>
                <a:cubicBezTo>
                  <a:pt x="103" y="213"/>
                  <a:pt x="100" y="216"/>
                  <a:pt x="100" y="218"/>
                </a:cubicBezTo>
                <a:cubicBezTo>
                  <a:pt x="100" y="221"/>
                  <a:pt x="103" y="224"/>
                  <a:pt x="105" y="224"/>
                </a:cubicBezTo>
                <a:cubicBezTo>
                  <a:pt x="130" y="224"/>
                  <a:pt x="130" y="224"/>
                  <a:pt x="130" y="224"/>
                </a:cubicBezTo>
                <a:cubicBezTo>
                  <a:pt x="131" y="224"/>
                  <a:pt x="132" y="224"/>
                  <a:pt x="132" y="225"/>
                </a:cubicBezTo>
                <a:cubicBezTo>
                  <a:pt x="132" y="226"/>
                  <a:pt x="131" y="227"/>
                  <a:pt x="130" y="227"/>
                </a:cubicBezTo>
                <a:cubicBezTo>
                  <a:pt x="104" y="227"/>
                  <a:pt x="104" y="227"/>
                  <a:pt x="104" y="227"/>
                </a:cubicBezTo>
                <a:cubicBezTo>
                  <a:pt x="101" y="227"/>
                  <a:pt x="99" y="229"/>
                  <a:pt x="99" y="232"/>
                </a:cubicBezTo>
                <a:cubicBezTo>
                  <a:pt x="99" y="235"/>
                  <a:pt x="101" y="237"/>
                  <a:pt x="104" y="237"/>
                </a:cubicBezTo>
                <a:cubicBezTo>
                  <a:pt x="117" y="237"/>
                  <a:pt x="117" y="237"/>
                  <a:pt x="117" y="237"/>
                </a:cubicBezTo>
                <a:cubicBezTo>
                  <a:pt x="118" y="237"/>
                  <a:pt x="119" y="238"/>
                  <a:pt x="119" y="239"/>
                </a:cubicBezTo>
                <a:cubicBezTo>
                  <a:pt x="119" y="240"/>
                  <a:pt x="118" y="240"/>
                  <a:pt x="117" y="240"/>
                </a:cubicBezTo>
                <a:cubicBezTo>
                  <a:pt x="105" y="240"/>
                  <a:pt x="105" y="240"/>
                  <a:pt x="105" y="240"/>
                </a:cubicBezTo>
                <a:cubicBezTo>
                  <a:pt x="102" y="240"/>
                  <a:pt x="100" y="243"/>
                  <a:pt x="100" y="246"/>
                </a:cubicBezTo>
                <a:cubicBezTo>
                  <a:pt x="100" y="248"/>
                  <a:pt x="102" y="251"/>
                  <a:pt x="105" y="251"/>
                </a:cubicBezTo>
                <a:cubicBezTo>
                  <a:pt x="112" y="251"/>
                  <a:pt x="112" y="251"/>
                  <a:pt x="112" y="251"/>
                </a:cubicBezTo>
                <a:cubicBezTo>
                  <a:pt x="112" y="251"/>
                  <a:pt x="113" y="251"/>
                  <a:pt x="113" y="252"/>
                </a:cubicBezTo>
                <a:cubicBezTo>
                  <a:pt x="113" y="253"/>
                  <a:pt x="112" y="254"/>
                  <a:pt x="112" y="254"/>
                </a:cubicBezTo>
                <a:cubicBezTo>
                  <a:pt x="105" y="254"/>
                  <a:pt x="105" y="254"/>
                  <a:pt x="105" y="254"/>
                </a:cubicBezTo>
                <a:cubicBezTo>
                  <a:pt x="102" y="254"/>
                  <a:pt x="100" y="256"/>
                  <a:pt x="100" y="259"/>
                </a:cubicBezTo>
                <a:cubicBezTo>
                  <a:pt x="100" y="262"/>
                  <a:pt x="102" y="264"/>
                  <a:pt x="105" y="264"/>
                </a:cubicBezTo>
                <a:cubicBezTo>
                  <a:pt x="109" y="264"/>
                  <a:pt x="109" y="264"/>
                  <a:pt x="109" y="264"/>
                </a:cubicBezTo>
                <a:cubicBezTo>
                  <a:pt x="240" y="264"/>
                  <a:pt x="240" y="264"/>
                  <a:pt x="240" y="264"/>
                </a:cubicBezTo>
                <a:cubicBezTo>
                  <a:pt x="244" y="264"/>
                  <a:pt x="248" y="260"/>
                  <a:pt x="248" y="256"/>
                </a:cubicBezTo>
                <a:cubicBezTo>
                  <a:pt x="248" y="251"/>
                  <a:pt x="244" y="247"/>
                  <a:pt x="240" y="247"/>
                </a:cubicBezTo>
                <a:cubicBezTo>
                  <a:pt x="230" y="247"/>
                  <a:pt x="230" y="247"/>
                  <a:pt x="230" y="247"/>
                </a:cubicBezTo>
                <a:cubicBezTo>
                  <a:pt x="227" y="247"/>
                  <a:pt x="225" y="245"/>
                  <a:pt x="225" y="242"/>
                </a:cubicBezTo>
                <a:cubicBezTo>
                  <a:pt x="225" y="239"/>
                  <a:pt x="227" y="237"/>
                  <a:pt x="230" y="237"/>
                </a:cubicBezTo>
                <a:cubicBezTo>
                  <a:pt x="231" y="237"/>
                  <a:pt x="231" y="237"/>
                  <a:pt x="231" y="237"/>
                </a:cubicBezTo>
                <a:cubicBezTo>
                  <a:pt x="233" y="237"/>
                  <a:pt x="236" y="235"/>
                  <a:pt x="236" y="232"/>
                </a:cubicBezTo>
                <a:cubicBezTo>
                  <a:pt x="236" y="229"/>
                  <a:pt x="233" y="227"/>
                  <a:pt x="231" y="227"/>
                </a:cubicBezTo>
                <a:cubicBezTo>
                  <a:pt x="222" y="227"/>
                  <a:pt x="222" y="227"/>
                  <a:pt x="222" y="227"/>
                </a:cubicBezTo>
                <a:cubicBezTo>
                  <a:pt x="221" y="227"/>
                  <a:pt x="220" y="226"/>
                  <a:pt x="220" y="225"/>
                </a:cubicBezTo>
                <a:cubicBezTo>
                  <a:pt x="220" y="224"/>
                  <a:pt x="221" y="224"/>
                  <a:pt x="222" y="224"/>
                </a:cubicBezTo>
                <a:cubicBezTo>
                  <a:pt x="240" y="224"/>
                  <a:pt x="240" y="224"/>
                  <a:pt x="240" y="224"/>
                </a:cubicBezTo>
                <a:cubicBezTo>
                  <a:pt x="243" y="224"/>
                  <a:pt x="245" y="221"/>
                  <a:pt x="245" y="218"/>
                </a:cubicBezTo>
                <a:cubicBezTo>
                  <a:pt x="245" y="216"/>
                  <a:pt x="243" y="213"/>
                  <a:pt x="240" y="213"/>
                </a:cubicBezTo>
                <a:cubicBezTo>
                  <a:pt x="217" y="213"/>
                  <a:pt x="217" y="213"/>
                  <a:pt x="217" y="213"/>
                </a:cubicBezTo>
                <a:cubicBezTo>
                  <a:pt x="216" y="213"/>
                  <a:pt x="215" y="213"/>
                  <a:pt x="215" y="212"/>
                </a:cubicBezTo>
                <a:cubicBezTo>
                  <a:pt x="215" y="211"/>
                  <a:pt x="216" y="210"/>
                  <a:pt x="217" y="210"/>
                </a:cubicBezTo>
                <a:cubicBezTo>
                  <a:pt x="248" y="210"/>
                  <a:pt x="248" y="210"/>
                  <a:pt x="248" y="210"/>
                </a:cubicBezTo>
                <a:cubicBezTo>
                  <a:pt x="251" y="210"/>
                  <a:pt x="253" y="208"/>
                  <a:pt x="253" y="205"/>
                </a:cubicBezTo>
                <a:cubicBezTo>
                  <a:pt x="253" y="202"/>
                  <a:pt x="251" y="200"/>
                  <a:pt x="248" y="200"/>
                </a:cubicBezTo>
                <a:cubicBezTo>
                  <a:pt x="216" y="200"/>
                  <a:pt x="216" y="200"/>
                  <a:pt x="216" y="200"/>
                </a:cubicBezTo>
                <a:cubicBezTo>
                  <a:pt x="215" y="200"/>
                  <a:pt x="214" y="199"/>
                  <a:pt x="214" y="198"/>
                </a:cubicBezTo>
                <a:cubicBezTo>
                  <a:pt x="214" y="197"/>
                  <a:pt x="215" y="196"/>
                  <a:pt x="216" y="196"/>
                </a:cubicBezTo>
                <a:cubicBezTo>
                  <a:pt x="247" y="196"/>
                  <a:pt x="247" y="196"/>
                  <a:pt x="247" y="196"/>
                </a:cubicBezTo>
                <a:cubicBezTo>
                  <a:pt x="250" y="196"/>
                  <a:pt x="252" y="194"/>
                  <a:pt x="252" y="191"/>
                </a:cubicBezTo>
                <a:cubicBezTo>
                  <a:pt x="252" y="189"/>
                  <a:pt x="250" y="186"/>
                  <a:pt x="247" y="186"/>
                </a:cubicBezTo>
                <a:cubicBezTo>
                  <a:pt x="213" y="186"/>
                  <a:pt x="213" y="186"/>
                  <a:pt x="213" y="186"/>
                </a:cubicBezTo>
                <a:cubicBezTo>
                  <a:pt x="212" y="186"/>
                  <a:pt x="212" y="186"/>
                  <a:pt x="212" y="185"/>
                </a:cubicBezTo>
                <a:cubicBezTo>
                  <a:pt x="212" y="184"/>
                  <a:pt x="212" y="183"/>
                  <a:pt x="213" y="183"/>
                </a:cubicBezTo>
                <a:cubicBezTo>
                  <a:pt x="260" y="183"/>
                  <a:pt x="260" y="183"/>
                  <a:pt x="260" y="183"/>
                </a:cubicBezTo>
                <a:cubicBezTo>
                  <a:pt x="263" y="183"/>
                  <a:pt x="265" y="181"/>
                  <a:pt x="265" y="178"/>
                </a:cubicBezTo>
                <a:cubicBezTo>
                  <a:pt x="265" y="175"/>
                  <a:pt x="263" y="173"/>
                  <a:pt x="260" y="173"/>
                </a:cubicBezTo>
                <a:cubicBezTo>
                  <a:pt x="187" y="173"/>
                  <a:pt x="187" y="173"/>
                  <a:pt x="187" y="173"/>
                </a:cubicBezTo>
                <a:cubicBezTo>
                  <a:pt x="186" y="173"/>
                  <a:pt x="185" y="172"/>
                  <a:pt x="185" y="171"/>
                </a:cubicBezTo>
                <a:cubicBezTo>
                  <a:pt x="185" y="170"/>
                  <a:pt x="186" y="169"/>
                  <a:pt x="187" y="169"/>
                </a:cubicBezTo>
                <a:cubicBezTo>
                  <a:pt x="247" y="169"/>
                  <a:pt x="247" y="169"/>
                  <a:pt x="247" y="169"/>
                </a:cubicBezTo>
                <a:cubicBezTo>
                  <a:pt x="249" y="169"/>
                  <a:pt x="252" y="167"/>
                  <a:pt x="252" y="164"/>
                </a:cubicBezTo>
                <a:cubicBezTo>
                  <a:pt x="252" y="161"/>
                  <a:pt x="249" y="159"/>
                  <a:pt x="247" y="159"/>
                </a:cubicBezTo>
                <a:cubicBezTo>
                  <a:pt x="180" y="159"/>
                  <a:pt x="180" y="159"/>
                  <a:pt x="180" y="159"/>
                </a:cubicBezTo>
                <a:cubicBezTo>
                  <a:pt x="179" y="159"/>
                  <a:pt x="178" y="158"/>
                  <a:pt x="178" y="157"/>
                </a:cubicBezTo>
                <a:cubicBezTo>
                  <a:pt x="178" y="156"/>
                  <a:pt x="179" y="156"/>
                  <a:pt x="180" y="156"/>
                </a:cubicBezTo>
                <a:cubicBezTo>
                  <a:pt x="238" y="156"/>
                  <a:pt x="238" y="156"/>
                  <a:pt x="238" y="156"/>
                </a:cubicBezTo>
                <a:cubicBezTo>
                  <a:pt x="241" y="156"/>
                  <a:pt x="243" y="153"/>
                  <a:pt x="243" y="151"/>
                </a:cubicBezTo>
                <a:cubicBezTo>
                  <a:pt x="243" y="148"/>
                  <a:pt x="241" y="146"/>
                  <a:pt x="238" y="146"/>
                </a:cubicBezTo>
                <a:cubicBezTo>
                  <a:pt x="190" y="146"/>
                  <a:pt x="190" y="146"/>
                  <a:pt x="190" y="146"/>
                </a:cubicBezTo>
                <a:cubicBezTo>
                  <a:pt x="189" y="146"/>
                  <a:pt x="188" y="145"/>
                  <a:pt x="188" y="144"/>
                </a:cubicBezTo>
                <a:cubicBezTo>
                  <a:pt x="188" y="143"/>
                  <a:pt x="189" y="142"/>
                  <a:pt x="190" y="142"/>
                </a:cubicBezTo>
                <a:cubicBezTo>
                  <a:pt x="203" y="142"/>
                  <a:pt x="203" y="142"/>
                  <a:pt x="203" y="142"/>
                </a:cubicBezTo>
                <a:cubicBezTo>
                  <a:pt x="206" y="142"/>
                  <a:pt x="208" y="140"/>
                  <a:pt x="208" y="137"/>
                </a:cubicBezTo>
                <a:cubicBezTo>
                  <a:pt x="208" y="134"/>
                  <a:pt x="206" y="132"/>
                  <a:pt x="203" y="132"/>
                </a:cubicBezTo>
                <a:cubicBezTo>
                  <a:pt x="190" y="132"/>
                  <a:pt x="190" y="132"/>
                  <a:pt x="190" y="132"/>
                </a:cubicBezTo>
                <a:cubicBezTo>
                  <a:pt x="189" y="132"/>
                  <a:pt x="188" y="131"/>
                  <a:pt x="188" y="130"/>
                </a:cubicBezTo>
                <a:cubicBezTo>
                  <a:pt x="188" y="129"/>
                  <a:pt x="189" y="128"/>
                  <a:pt x="190" y="128"/>
                </a:cubicBezTo>
                <a:cubicBezTo>
                  <a:pt x="229" y="128"/>
                  <a:pt x="229" y="128"/>
                  <a:pt x="229" y="128"/>
                </a:cubicBezTo>
                <a:cubicBezTo>
                  <a:pt x="232" y="128"/>
                  <a:pt x="234" y="126"/>
                  <a:pt x="234" y="123"/>
                </a:cubicBezTo>
                <a:cubicBezTo>
                  <a:pt x="234" y="121"/>
                  <a:pt x="232" y="118"/>
                  <a:pt x="229" y="118"/>
                </a:cubicBezTo>
                <a:cubicBezTo>
                  <a:pt x="200" y="118"/>
                  <a:pt x="200" y="118"/>
                  <a:pt x="200" y="118"/>
                </a:cubicBezTo>
                <a:cubicBezTo>
                  <a:pt x="199" y="118"/>
                  <a:pt x="198" y="118"/>
                  <a:pt x="198" y="117"/>
                </a:cubicBezTo>
                <a:cubicBezTo>
                  <a:pt x="198" y="116"/>
                  <a:pt x="199" y="115"/>
                  <a:pt x="200" y="115"/>
                </a:cubicBezTo>
                <a:cubicBezTo>
                  <a:pt x="228" y="115"/>
                  <a:pt x="228" y="115"/>
                  <a:pt x="228" y="115"/>
                </a:cubicBezTo>
                <a:cubicBezTo>
                  <a:pt x="231" y="115"/>
                  <a:pt x="234" y="113"/>
                  <a:pt x="234" y="110"/>
                </a:cubicBezTo>
                <a:cubicBezTo>
                  <a:pt x="234" y="107"/>
                  <a:pt x="231" y="105"/>
                  <a:pt x="228" y="105"/>
                </a:cubicBezTo>
                <a:cubicBezTo>
                  <a:pt x="181" y="105"/>
                  <a:pt x="181" y="105"/>
                  <a:pt x="181" y="105"/>
                </a:cubicBezTo>
                <a:cubicBezTo>
                  <a:pt x="180" y="105"/>
                  <a:pt x="180" y="104"/>
                  <a:pt x="180" y="103"/>
                </a:cubicBezTo>
                <a:cubicBezTo>
                  <a:pt x="180" y="102"/>
                  <a:pt x="180" y="101"/>
                  <a:pt x="181" y="101"/>
                </a:cubicBezTo>
                <a:cubicBezTo>
                  <a:pt x="190" y="101"/>
                  <a:pt x="190" y="101"/>
                  <a:pt x="190" y="101"/>
                </a:cubicBezTo>
                <a:cubicBezTo>
                  <a:pt x="192" y="101"/>
                  <a:pt x="195" y="99"/>
                  <a:pt x="195" y="96"/>
                </a:cubicBezTo>
                <a:cubicBezTo>
                  <a:pt x="195" y="93"/>
                  <a:pt x="192" y="91"/>
                  <a:pt x="190" y="91"/>
                </a:cubicBezTo>
                <a:cubicBezTo>
                  <a:pt x="181" y="91"/>
                  <a:pt x="181" y="91"/>
                  <a:pt x="181" y="91"/>
                </a:cubicBezTo>
                <a:cubicBezTo>
                  <a:pt x="180" y="91"/>
                  <a:pt x="179" y="90"/>
                  <a:pt x="179" y="89"/>
                </a:cubicBezTo>
                <a:cubicBezTo>
                  <a:pt x="179" y="89"/>
                  <a:pt x="180" y="88"/>
                  <a:pt x="181" y="88"/>
                </a:cubicBezTo>
                <a:cubicBezTo>
                  <a:pt x="209" y="88"/>
                  <a:pt x="209" y="88"/>
                  <a:pt x="209" y="88"/>
                </a:cubicBezTo>
                <a:cubicBezTo>
                  <a:pt x="209" y="88"/>
                  <a:pt x="209" y="88"/>
                  <a:pt x="209" y="88"/>
                </a:cubicBezTo>
                <a:cubicBezTo>
                  <a:pt x="375" y="88"/>
                  <a:pt x="375" y="88"/>
                  <a:pt x="375" y="88"/>
                </a:cubicBezTo>
                <a:cubicBezTo>
                  <a:pt x="376" y="88"/>
                  <a:pt x="377" y="89"/>
                  <a:pt x="377" y="89"/>
                </a:cubicBezTo>
                <a:cubicBezTo>
                  <a:pt x="377" y="90"/>
                  <a:pt x="376" y="91"/>
                  <a:pt x="375" y="91"/>
                </a:cubicBezTo>
                <a:cubicBezTo>
                  <a:pt x="202" y="91"/>
                  <a:pt x="202" y="91"/>
                  <a:pt x="202" y="91"/>
                </a:cubicBezTo>
                <a:cubicBezTo>
                  <a:pt x="199" y="91"/>
                  <a:pt x="197" y="93"/>
                  <a:pt x="197" y="96"/>
                </a:cubicBezTo>
                <a:cubicBezTo>
                  <a:pt x="197" y="99"/>
                  <a:pt x="199" y="101"/>
                  <a:pt x="202" y="101"/>
                </a:cubicBezTo>
                <a:cubicBezTo>
                  <a:pt x="375" y="101"/>
                  <a:pt x="375" y="101"/>
                  <a:pt x="375" y="101"/>
                </a:cubicBezTo>
                <a:cubicBezTo>
                  <a:pt x="376" y="101"/>
                  <a:pt x="377" y="102"/>
                  <a:pt x="377" y="103"/>
                </a:cubicBezTo>
                <a:cubicBezTo>
                  <a:pt x="377" y="104"/>
                  <a:pt x="376" y="105"/>
                  <a:pt x="375" y="105"/>
                </a:cubicBezTo>
                <a:cubicBezTo>
                  <a:pt x="245" y="105"/>
                  <a:pt x="245" y="105"/>
                  <a:pt x="245" y="105"/>
                </a:cubicBezTo>
                <a:cubicBezTo>
                  <a:pt x="242" y="105"/>
                  <a:pt x="240" y="107"/>
                  <a:pt x="240" y="110"/>
                </a:cubicBezTo>
                <a:cubicBezTo>
                  <a:pt x="240" y="113"/>
                  <a:pt x="242" y="115"/>
                  <a:pt x="245" y="115"/>
                </a:cubicBezTo>
                <a:cubicBezTo>
                  <a:pt x="366" y="115"/>
                  <a:pt x="366" y="115"/>
                  <a:pt x="366" y="115"/>
                </a:cubicBezTo>
                <a:cubicBezTo>
                  <a:pt x="367" y="115"/>
                  <a:pt x="368" y="116"/>
                  <a:pt x="368" y="117"/>
                </a:cubicBezTo>
                <a:cubicBezTo>
                  <a:pt x="368" y="118"/>
                  <a:pt x="367" y="118"/>
                  <a:pt x="366" y="118"/>
                </a:cubicBezTo>
                <a:cubicBezTo>
                  <a:pt x="245" y="118"/>
                  <a:pt x="245" y="118"/>
                  <a:pt x="245" y="118"/>
                </a:cubicBezTo>
                <a:cubicBezTo>
                  <a:pt x="242" y="118"/>
                  <a:pt x="240" y="121"/>
                  <a:pt x="240" y="124"/>
                </a:cubicBezTo>
                <a:cubicBezTo>
                  <a:pt x="240" y="126"/>
                  <a:pt x="242" y="128"/>
                  <a:pt x="245" y="128"/>
                </a:cubicBezTo>
                <a:cubicBezTo>
                  <a:pt x="360" y="128"/>
                  <a:pt x="360" y="128"/>
                  <a:pt x="360" y="128"/>
                </a:cubicBezTo>
                <a:cubicBezTo>
                  <a:pt x="361" y="128"/>
                  <a:pt x="362" y="129"/>
                  <a:pt x="362" y="130"/>
                </a:cubicBezTo>
                <a:cubicBezTo>
                  <a:pt x="362" y="131"/>
                  <a:pt x="361" y="132"/>
                  <a:pt x="360" y="132"/>
                </a:cubicBezTo>
                <a:cubicBezTo>
                  <a:pt x="240" y="132"/>
                  <a:pt x="240" y="132"/>
                  <a:pt x="240" y="132"/>
                </a:cubicBezTo>
                <a:cubicBezTo>
                  <a:pt x="237" y="132"/>
                  <a:pt x="235" y="134"/>
                  <a:pt x="235" y="137"/>
                </a:cubicBezTo>
                <a:cubicBezTo>
                  <a:pt x="235" y="140"/>
                  <a:pt x="237" y="142"/>
                  <a:pt x="240" y="142"/>
                </a:cubicBezTo>
                <a:cubicBezTo>
                  <a:pt x="360" y="142"/>
                  <a:pt x="360" y="142"/>
                  <a:pt x="360" y="142"/>
                </a:cubicBezTo>
                <a:cubicBezTo>
                  <a:pt x="360" y="142"/>
                  <a:pt x="361" y="143"/>
                  <a:pt x="361" y="144"/>
                </a:cubicBezTo>
                <a:cubicBezTo>
                  <a:pt x="361" y="145"/>
                  <a:pt x="360" y="146"/>
                  <a:pt x="360" y="146"/>
                </a:cubicBezTo>
                <a:cubicBezTo>
                  <a:pt x="252" y="146"/>
                  <a:pt x="252" y="146"/>
                  <a:pt x="252" y="146"/>
                </a:cubicBezTo>
                <a:cubicBezTo>
                  <a:pt x="249" y="146"/>
                  <a:pt x="247" y="148"/>
                  <a:pt x="247" y="151"/>
                </a:cubicBezTo>
                <a:cubicBezTo>
                  <a:pt x="247" y="153"/>
                  <a:pt x="249" y="156"/>
                  <a:pt x="252" y="156"/>
                </a:cubicBezTo>
                <a:cubicBezTo>
                  <a:pt x="338" y="156"/>
                  <a:pt x="338" y="156"/>
                  <a:pt x="338" y="156"/>
                </a:cubicBezTo>
                <a:cubicBezTo>
                  <a:pt x="339" y="156"/>
                  <a:pt x="340" y="156"/>
                  <a:pt x="340" y="157"/>
                </a:cubicBezTo>
                <a:cubicBezTo>
                  <a:pt x="340" y="158"/>
                  <a:pt x="339" y="159"/>
                  <a:pt x="338" y="159"/>
                </a:cubicBezTo>
                <a:cubicBezTo>
                  <a:pt x="303" y="159"/>
                  <a:pt x="303" y="159"/>
                  <a:pt x="303" y="159"/>
                </a:cubicBezTo>
                <a:cubicBezTo>
                  <a:pt x="301" y="159"/>
                  <a:pt x="298" y="161"/>
                  <a:pt x="298" y="164"/>
                </a:cubicBezTo>
                <a:cubicBezTo>
                  <a:pt x="298" y="167"/>
                  <a:pt x="301" y="169"/>
                  <a:pt x="303" y="169"/>
                </a:cubicBezTo>
                <a:cubicBezTo>
                  <a:pt x="343" y="169"/>
                  <a:pt x="343" y="169"/>
                  <a:pt x="343" y="169"/>
                </a:cubicBezTo>
                <a:cubicBezTo>
                  <a:pt x="344" y="169"/>
                  <a:pt x="344" y="170"/>
                  <a:pt x="344" y="171"/>
                </a:cubicBezTo>
                <a:cubicBezTo>
                  <a:pt x="344" y="172"/>
                  <a:pt x="344" y="173"/>
                  <a:pt x="343" y="173"/>
                </a:cubicBezTo>
                <a:cubicBezTo>
                  <a:pt x="311" y="173"/>
                  <a:pt x="311" y="173"/>
                  <a:pt x="311" y="173"/>
                </a:cubicBezTo>
                <a:cubicBezTo>
                  <a:pt x="308" y="173"/>
                  <a:pt x="306" y="175"/>
                  <a:pt x="306" y="178"/>
                </a:cubicBezTo>
                <a:cubicBezTo>
                  <a:pt x="306" y="181"/>
                  <a:pt x="308" y="183"/>
                  <a:pt x="311" y="183"/>
                </a:cubicBezTo>
                <a:cubicBezTo>
                  <a:pt x="365" y="183"/>
                  <a:pt x="365" y="183"/>
                  <a:pt x="365" y="183"/>
                </a:cubicBezTo>
                <a:cubicBezTo>
                  <a:pt x="366" y="183"/>
                  <a:pt x="367" y="184"/>
                  <a:pt x="367" y="185"/>
                </a:cubicBezTo>
                <a:cubicBezTo>
                  <a:pt x="367" y="186"/>
                  <a:pt x="366" y="186"/>
                  <a:pt x="365" y="186"/>
                </a:cubicBezTo>
                <a:cubicBezTo>
                  <a:pt x="343" y="186"/>
                  <a:pt x="343" y="186"/>
                  <a:pt x="343" y="186"/>
                </a:cubicBezTo>
                <a:cubicBezTo>
                  <a:pt x="340" y="186"/>
                  <a:pt x="338" y="189"/>
                  <a:pt x="338" y="191"/>
                </a:cubicBezTo>
                <a:cubicBezTo>
                  <a:pt x="338" y="194"/>
                  <a:pt x="340" y="196"/>
                  <a:pt x="343" y="196"/>
                </a:cubicBezTo>
                <a:cubicBezTo>
                  <a:pt x="382" y="196"/>
                  <a:pt x="382" y="196"/>
                  <a:pt x="382" y="196"/>
                </a:cubicBezTo>
                <a:cubicBezTo>
                  <a:pt x="385" y="196"/>
                  <a:pt x="388" y="194"/>
                  <a:pt x="388" y="191"/>
                </a:cubicBezTo>
                <a:cubicBezTo>
                  <a:pt x="388" y="189"/>
                  <a:pt x="385" y="186"/>
                  <a:pt x="382" y="186"/>
                </a:cubicBezTo>
                <a:cubicBezTo>
                  <a:pt x="379" y="186"/>
                  <a:pt x="379" y="186"/>
                  <a:pt x="379" y="186"/>
                </a:cubicBezTo>
                <a:cubicBezTo>
                  <a:pt x="378" y="186"/>
                  <a:pt x="377" y="186"/>
                  <a:pt x="377" y="185"/>
                </a:cubicBezTo>
                <a:cubicBezTo>
                  <a:pt x="377" y="184"/>
                  <a:pt x="378" y="183"/>
                  <a:pt x="379" y="183"/>
                </a:cubicBezTo>
                <a:cubicBezTo>
                  <a:pt x="396" y="183"/>
                  <a:pt x="396" y="183"/>
                  <a:pt x="396" y="183"/>
                </a:cubicBezTo>
                <a:cubicBezTo>
                  <a:pt x="397" y="183"/>
                  <a:pt x="398" y="184"/>
                  <a:pt x="398" y="185"/>
                </a:cubicBezTo>
                <a:cubicBezTo>
                  <a:pt x="398" y="186"/>
                  <a:pt x="397" y="186"/>
                  <a:pt x="396" y="186"/>
                </a:cubicBezTo>
                <a:cubicBezTo>
                  <a:pt x="394" y="186"/>
                  <a:pt x="394" y="186"/>
                  <a:pt x="394" y="186"/>
                </a:cubicBezTo>
                <a:cubicBezTo>
                  <a:pt x="392" y="186"/>
                  <a:pt x="389" y="189"/>
                  <a:pt x="389" y="191"/>
                </a:cubicBezTo>
                <a:cubicBezTo>
                  <a:pt x="389" y="194"/>
                  <a:pt x="392" y="196"/>
                  <a:pt x="394" y="196"/>
                </a:cubicBezTo>
                <a:cubicBezTo>
                  <a:pt x="396" y="196"/>
                  <a:pt x="396" y="196"/>
                  <a:pt x="396" y="196"/>
                </a:cubicBezTo>
                <a:cubicBezTo>
                  <a:pt x="399" y="196"/>
                  <a:pt x="401" y="199"/>
                  <a:pt x="401" y="201"/>
                </a:cubicBezTo>
                <a:cubicBezTo>
                  <a:pt x="401" y="204"/>
                  <a:pt x="399" y="207"/>
                  <a:pt x="396" y="207"/>
                </a:cubicBezTo>
                <a:cubicBezTo>
                  <a:pt x="365" y="207"/>
                  <a:pt x="365" y="207"/>
                  <a:pt x="365" y="207"/>
                </a:cubicBezTo>
                <a:cubicBezTo>
                  <a:pt x="362" y="207"/>
                  <a:pt x="360" y="209"/>
                  <a:pt x="360" y="212"/>
                </a:cubicBezTo>
                <a:cubicBezTo>
                  <a:pt x="360" y="215"/>
                  <a:pt x="362" y="217"/>
                  <a:pt x="365" y="217"/>
                </a:cubicBezTo>
                <a:cubicBezTo>
                  <a:pt x="400" y="217"/>
                  <a:pt x="400" y="217"/>
                  <a:pt x="400" y="217"/>
                </a:cubicBezTo>
                <a:cubicBezTo>
                  <a:pt x="401" y="217"/>
                  <a:pt x="401" y="217"/>
                  <a:pt x="401" y="218"/>
                </a:cubicBezTo>
                <a:cubicBezTo>
                  <a:pt x="401" y="220"/>
                  <a:pt x="401" y="220"/>
                  <a:pt x="400" y="220"/>
                </a:cubicBezTo>
                <a:cubicBezTo>
                  <a:pt x="354" y="220"/>
                  <a:pt x="354" y="220"/>
                  <a:pt x="354" y="220"/>
                </a:cubicBezTo>
                <a:cubicBezTo>
                  <a:pt x="352" y="220"/>
                  <a:pt x="349" y="222"/>
                  <a:pt x="349" y="225"/>
                </a:cubicBezTo>
                <a:cubicBezTo>
                  <a:pt x="349" y="228"/>
                  <a:pt x="352" y="230"/>
                  <a:pt x="354" y="230"/>
                </a:cubicBezTo>
                <a:cubicBezTo>
                  <a:pt x="403" y="230"/>
                  <a:pt x="403" y="230"/>
                  <a:pt x="403" y="230"/>
                </a:cubicBezTo>
                <a:cubicBezTo>
                  <a:pt x="404" y="230"/>
                  <a:pt x="405" y="231"/>
                  <a:pt x="405" y="232"/>
                </a:cubicBezTo>
                <a:cubicBezTo>
                  <a:pt x="405" y="233"/>
                  <a:pt x="404" y="234"/>
                  <a:pt x="403" y="234"/>
                </a:cubicBezTo>
                <a:cubicBezTo>
                  <a:pt x="355" y="234"/>
                  <a:pt x="355" y="234"/>
                  <a:pt x="355" y="234"/>
                </a:cubicBezTo>
                <a:cubicBezTo>
                  <a:pt x="352" y="234"/>
                  <a:pt x="350" y="236"/>
                  <a:pt x="350" y="239"/>
                </a:cubicBezTo>
                <a:cubicBezTo>
                  <a:pt x="350" y="242"/>
                  <a:pt x="352" y="244"/>
                  <a:pt x="355" y="244"/>
                </a:cubicBezTo>
                <a:cubicBezTo>
                  <a:pt x="399" y="244"/>
                  <a:pt x="399" y="244"/>
                  <a:pt x="399" y="244"/>
                </a:cubicBezTo>
                <a:cubicBezTo>
                  <a:pt x="400" y="244"/>
                  <a:pt x="401" y="245"/>
                  <a:pt x="401" y="246"/>
                </a:cubicBezTo>
                <a:cubicBezTo>
                  <a:pt x="401" y="247"/>
                  <a:pt x="400" y="247"/>
                  <a:pt x="399" y="247"/>
                </a:cubicBezTo>
                <a:cubicBezTo>
                  <a:pt x="385" y="247"/>
                  <a:pt x="385" y="247"/>
                  <a:pt x="385" y="247"/>
                </a:cubicBezTo>
                <a:cubicBezTo>
                  <a:pt x="382" y="247"/>
                  <a:pt x="380" y="250"/>
                  <a:pt x="380" y="252"/>
                </a:cubicBezTo>
                <a:cubicBezTo>
                  <a:pt x="380" y="255"/>
                  <a:pt x="382" y="258"/>
                  <a:pt x="385" y="258"/>
                </a:cubicBezTo>
                <a:cubicBezTo>
                  <a:pt x="391" y="258"/>
                  <a:pt x="391" y="258"/>
                  <a:pt x="391" y="258"/>
                </a:cubicBezTo>
                <a:cubicBezTo>
                  <a:pt x="392" y="258"/>
                  <a:pt x="392" y="258"/>
                  <a:pt x="392" y="259"/>
                </a:cubicBezTo>
                <a:cubicBezTo>
                  <a:pt x="392" y="260"/>
                  <a:pt x="392" y="261"/>
                  <a:pt x="391" y="261"/>
                </a:cubicBezTo>
                <a:cubicBezTo>
                  <a:pt x="389" y="261"/>
                  <a:pt x="389" y="261"/>
                  <a:pt x="389" y="261"/>
                </a:cubicBezTo>
                <a:cubicBezTo>
                  <a:pt x="384" y="261"/>
                  <a:pt x="380" y="265"/>
                  <a:pt x="380" y="269"/>
                </a:cubicBezTo>
                <a:cubicBezTo>
                  <a:pt x="380" y="274"/>
                  <a:pt x="384" y="278"/>
                  <a:pt x="389" y="278"/>
                </a:cubicBezTo>
                <a:cubicBezTo>
                  <a:pt x="421" y="278"/>
                  <a:pt x="421" y="278"/>
                  <a:pt x="421" y="278"/>
                </a:cubicBezTo>
                <a:cubicBezTo>
                  <a:pt x="424" y="278"/>
                  <a:pt x="427" y="276"/>
                  <a:pt x="427" y="273"/>
                </a:cubicBezTo>
                <a:cubicBezTo>
                  <a:pt x="427" y="270"/>
                  <a:pt x="424" y="268"/>
                  <a:pt x="421" y="268"/>
                </a:cubicBezTo>
                <a:cubicBezTo>
                  <a:pt x="416" y="268"/>
                  <a:pt x="416" y="268"/>
                  <a:pt x="416" y="268"/>
                </a:cubicBezTo>
                <a:cubicBezTo>
                  <a:pt x="415" y="268"/>
                  <a:pt x="414" y="267"/>
                  <a:pt x="414" y="266"/>
                </a:cubicBezTo>
                <a:cubicBezTo>
                  <a:pt x="414" y="265"/>
                  <a:pt x="415" y="264"/>
                  <a:pt x="416" y="264"/>
                </a:cubicBezTo>
                <a:cubicBezTo>
                  <a:pt x="430" y="264"/>
                  <a:pt x="430" y="264"/>
                  <a:pt x="430" y="264"/>
                </a:cubicBezTo>
                <a:cubicBezTo>
                  <a:pt x="432" y="264"/>
                  <a:pt x="435" y="262"/>
                  <a:pt x="435" y="259"/>
                </a:cubicBezTo>
                <a:cubicBezTo>
                  <a:pt x="435" y="256"/>
                  <a:pt x="432" y="254"/>
                  <a:pt x="430" y="254"/>
                </a:cubicBezTo>
                <a:cubicBezTo>
                  <a:pt x="423" y="254"/>
                  <a:pt x="423" y="254"/>
                  <a:pt x="423" y="254"/>
                </a:cubicBezTo>
                <a:cubicBezTo>
                  <a:pt x="422" y="254"/>
                  <a:pt x="422" y="253"/>
                  <a:pt x="422" y="252"/>
                </a:cubicBezTo>
                <a:cubicBezTo>
                  <a:pt x="422" y="251"/>
                  <a:pt x="422" y="251"/>
                  <a:pt x="423" y="251"/>
                </a:cubicBezTo>
                <a:cubicBezTo>
                  <a:pt x="434" y="251"/>
                  <a:pt x="434" y="251"/>
                  <a:pt x="434" y="251"/>
                </a:cubicBezTo>
                <a:cubicBezTo>
                  <a:pt x="437" y="251"/>
                  <a:pt x="439" y="248"/>
                  <a:pt x="439" y="246"/>
                </a:cubicBezTo>
                <a:cubicBezTo>
                  <a:pt x="439" y="243"/>
                  <a:pt x="437" y="241"/>
                  <a:pt x="434" y="241"/>
                </a:cubicBezTo>
                <a:cubicBezTo>
                  <a:pt x="422" y="240"/>
                  <a:pt x="422" y="240"/>
                  <a:pt x="422" y="240"/>
                </a:cubicBezTo>
                <a:cubicBezTo>
                  <a:pt x="421" y="240"/>
                  <a:pt x="420" y="240"/>
                  <a:pt x="420" y="239"/>
                </a:cubicBezTo>
                <a:cubicBezTo>
                  <a:pt x="420" y="238"/>
                  <a:pt x="421" y="237"/>
                  <a:pt x="422" y="237"/>
                </a:cubicBezTo>
                <a:cubicBezTo>
                  <a:pt x="442" y="237"/>
                  <a:pt x="442" y="237"/>
                  <a:pt x="442" y="237"/>
                </a:cubicBezTo>
                <a:cubicBezTo>
                  <a:pt x="458" y="237"/>
                  <a:pt x="472" y="224"/>
                  <a:pt x="473" y="209"/>
                </a:cubicBezTo>
                <a:cubicBezTo>
                  <a:pt x="475" y="208"/>
                  <a:pt x="476" y="206"/>
                  <a:pt x="476" y="205"/>
                </a:cubicBezTo>
                <a:cubicBezTo>
                  <a:pt x="476" y="202"/>
                  <a:pt x="474" y="200"/>
                  <a:pt x="471"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3751743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399" spc="-100"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2" y="3955786"/>
            <a:ext cx="7315137" cy="1828007"/>
          </a:xfrm>
          <a:noFill/>
        </p:spPr>
        <p:txBody>
          <a:bodyPr lIns="164592" tIns="109728" rIns="164592" bIns="109728">
            <a:noAutofit/>
          </a:bodyPr>
          <a:lstStyle>
            <a:lvl1pPr marL="0" indent="0">
              <a:spcBef>
                <a:spcPts val="0"/>
              </a:spcBef>
              <a:buNone/>
              <a:defRPr sz="3199" spc="0" baseline="0">
                <a:gradFill>
                  <a:gsLst>
                    <a:gs pos="91000">
                      <a:schemeClr val="tx1"/>
                    </a:gs>
                    <a:gs pos="0">
                      <a:schemeClr val="tx1"/>
                    </a:gs>
                  </a:gsLst>
                  <a:lin ang="5400000" scaled="0"/>
                </a:gradFill>
                <a:latin typeface="+mn-lt"/>
              </a:defRPr>
            </a:lvl1pPr>
          </a:lstStyle>
          <a:p>
            <a:pPr lvl="0"/>
            <a:r>
              <a:rPr lang="en-US"/>
              <a:t>Speaker name</a:t>
            </a:r>
          </a:p>
        </p:txBody>
      </p:sp>
      <p:pic>
        <p:nvPicPr>
          <p:cNvPr id="140" name="Picture 139"/>
          <p:cNvPicPr>
            <a:picLocks noChangeAspect="1"/>
          </p:cNvPicPr>
          <p:nvPr userDrawn="1"/>
        </p:nvPicPr>
        <p:blipFill>
          <a:blip r:embed="rId2"/>
          <a:stretch>
            <a:fillRect/>
          </a:stretch>
        </p:blipFill>
        <p:spPr bwMode="black">
          <a:xfrm>
            <a:off x="457200" y="481082"/>
            <a:ext cx="1483418" cy="310896"/>
          </a:xfrm>
          <a:prstGeom prst="rect">
            <a:avLst/>
          </a:prstGeom>
        </p:spPr>
      </p:pic>
      <p:sp>
        <p:nvSpPr>
          <p:cNvPr id="141" name="Freeform 19"/>
          <p:cNvSpPr>
            <a:spLocks noChangeAspect="1" noEditPoints="1"/>
          </p:cNvSpPr>
          <p:nvPr userDrawn="1"/>
        </p:nvSpPr>
        <p:spPr bwMode="black">
          <a:xfrm>
            <a:off x="6727387" y="3466016"/>
            <a:ext cx="5242215" cy="3044982"/>
          </a:xfrm>
          <a:custGeom>
            <a:avLst/>
            <a:gdLst>
              <a:gd name="T0" fmla="*/ 230 w 476"/>
              <a:gd name="T1" fmla="*/ 110 h 278"/>
              <a:gd name="T2" fmla="*/ 204 w 476"/>
              <a:gd name="T3" fmla="*/ 137 h 278"/>
              <a:gd name="T4" fmla="*/ 248 w 476"/>
              <a:gd name="T5" fmla="*/ 164 h 278"/>
              <a:gd name="T6" fmla="*/ 249 w 476"/>
              <a:gd name="T7" fmla="*/ 191 h 278"/>
              <a:gd name="T8" fmla="*/ 241 w 476"/>
              <a:gd name="T9" fmla="*/ 218 h 278"/>
              <a:gd name="T10" fmla="*/ 245 w 476"/>
              <a:gd name="T11" fmla="*/ 256 h 278"/>
              <a:gd name="T12" fmla="*/ 122 w 476"/>
              <a:gd name="T13" fmla="*/ 239 h 278"/>
              <a:gd name="T14" fmla="*/ 145 w 476"/>
              <a:gd name="T15" fmla="*/ 212 h 278"/>
              <a:gd name="T16" fmla="*/ 130 w 476"/>
              <a:gd name="T17" fmla="*/ 185 h 278"/>
              <a:gd name="T18" fmla="*/ 70 w 476"/>
              <a:gd name="T19" fmla="*/ 157 h 278"/>
              <a:gd name="T20" fmla="*/ 95 w 476"/>
              <a:gd name="T21" fmla="*/ 130 h 278"/>
              <a:gd name="T22" fmla="*/ 128 w 476"/>
              <a:gd name="T23" fmla="*/ 103 h 278"/>
              <a:gd name="T24" fmla="*/ 140 w 476"/>
              <a:gd name="T25" fmla="*/ 76 h 278"/>
              <a:gd name="T26" fmla="*/ 135 w 476"/>
              <a:gd name="T27" fmla="*/ 49 h 278"/>
              <a:gd name="T28" fmla="*/ 145 w 476"/>
              <a:gd name="T29" fmla="*/ 22 h 278"/>
              <a:gd name="T30" fmla="*/ 248 w 476"/>
              <a:gd name="T31" fmla="*/ 42 h 278"/>
              <a:gd name="T32" fmla="*/ 217 w 476"/>
              <a:gd name="T33" fmla="*/ 69 h 278"/>
              <a:gd name="T34" fmla="*/ 422 w 476"/>
              <a:gd name="T35" fmla="*/ 234 h 278"/>
              <a:gd name="T36" fmla="*/ 416 w 476"/>
              <a:gd name="T37" fmla="*/ 261 h 278"/>
              <a:gd name="T38" fmla="*/ 385 w 476"/>
              <a:gd name="T39" fmla="*/ 254 h 278"/>
              <a:gd name="T40" fmla="*/ 354 w 476"/>
              <a:gd name="T41" fmla="*/ 227 h 278"/>
              <a:gd name="T42" fmla="*/ 394 w 476"/>
              <a:gd name="T43" fmla="*/ 193 h 278"/>
              <a:gd name="T44" fmla="*/ 343 w 476"/>
              <a:gd name="T45" fmla="*/ 193 h 278"/>
              <a:gd name="T46" fmla="*/ 303 w 476"/>
              <a:gd name="T47" fmla="*/ 166 h 278"/>
              <a:gd name="T48" fmla="*/ 240 w 476"/>
              <a:gd name="T49" fmla="*/ 139 h 278"/>
              <a:gd name="T50" fmla="*/ 245 w 476"/>
              <a:gd name="T51" fmla="*/ 112 h 278"/>
              <a:gd name="T52" fmla="*/ 213 w 476"/>
              <a:gd name="T53" fmla="*/ 85 h 278"/>
              <a:gd name="T54" fmla="*/ 402 w 476"/>
              <a:gd name="T55" fmla="*/ 62 h 278"/>
              <a:gd name="T56" fmla="*/ 404 w 476"/>
              <a:gd name="T57" fmla="*/ 35 h 278"/>
              <a:gd name="T58" fmla="*/ 180 w 476"/>
              <a:gd name="T59" fmla="*/ 28 h 278"/>
              <a:gd name="T60" fmla="*/ 175 w 476"/>
              <a:gd name="T61" fmla="*/ 56 h 278"/>
              <a:gd name="T62" fmla="*/ 149 w 476"/>
              <a:gd name="T63" fmla="*/ 83 h 278"/>
              <a:gd name="T64" fmla="*/ 6 w 476"/>
              <a:gd name="T65" fmla="*/ 67 h 278"/>
              <a:gd name="T66" fmla="*/ 17 w 476"/>
              <a:gd name="T67" fmla="*/ 40 h 278"/>
              <a:gd name="T68" fmla="*/ 56 w 476"/>
              <a:gd name="T69" fmla="*/ 47 h 278"/>
              <a:gd name="T70" fmla="*/ 87 w 476"/>
              <a:gd name="T71" fmla="*/ 74 h 278"/>
              <a:gd name="T72" fmla="*/ 34 w 476"/>
              <a:gd name="T73" fmla="*/ 96 h 278"/>
              <a:gd name="T74" fmla="*/ 33 w 476"/>
              <a:gd name="T75" fmla="*/ 123 h 278"/>
              <a:gd name="T76" fmla="*/ 51 w 476"/>
              <a:gd name="T77" fmla="*/ 151 h 278"/>
              <a:gd name="T78" fmla="*/ 75 w 476"/>
              <a:gd name="T79" fmla="*/ 178 h 278"/>
              <a:gd name="T80" fmla="*/ 94 w 476"/>
              <a:gd name="T81" fmla="*/ 205 h 278"/>
              <a:gd name="T82" fmla="*/ 99 w 476"/>
              <a:gd name="T83" fmla="*/ 232 h 278"/>
              <a:gd name="T84" fmla="*/ 100 w 476"/>
              <a:gd name="T85" fmla="*/ 259 h 278"/>
              <a:gd name="T86" fmla="*/ 222 w 476"/>
              <a:gd name="T87" fmla="*/ 227 h 278"/>
              <a:gd name="T88" fmla="*/ 216 w 476"/>
              <a:gd name="T89" fmla="*/ 200 h 278"/>
              <a:gd name="T90" fmla="*/ 187 w 476"/>
              <a:gd name="T91" fmla="*/ 173 h 278"/>
              <a:gd name="T92" fmla="*/ 190 w 476"/>
              <a:gd name="T93" fmla="*/ 146 h 278"/>
              <a:gd name="T94" fmla="*/ 200 w 476"/>
              <a:gd name="T95" fmla="*/ 118 h 278"/>
              <a:gd name="T96" fmla="*/ 181 w 476"/>
              <a:gd name="T97" fmla="*/ 91 h 278"/>
              <a:gd name="T98" fmla="*/ 377 w 476"/>
              <a:gd name="T99" fmla="*/ 103 h 278"/>
              <a:gd name="T100" fmla="*/ 362 w 476"/>
              <a:gd name="T101" fmla="*/ 130 h 278"/>
              <a:gd name="T102" fmla="*/ 340 w 476"/>
              <a:gd name="T103" fmla="*/ 157 h 278"/>
              <a:gd name="T104" fmla="*/ 367 w 476"/>
              <a:gd name="T105" fmla="*/ 185 h 278"/>
              <a:gd name="T106" fmla="*/ 398 w 476"/>
              <a:gd name="T107" fmla="*/ 185 h 278"/>
              <a:gd name="T108" fmla="*/ 401 w 476"/>
              <a:gd name="T109" fmla="*/ 218 h 278"/>
              <a:gd name="T110" fmla="*/ 401 w 476"/>
              <a:gd name="T111" fmla="*/ 246 h 278"/>
              <a:gd name="T112" fmla="*/ 427 w 476"/>
              <a:gd name="T113" fmla="*/ 273 h 278"/>
              <a:gd name="T114" fmla="*/ 439 w 476"/>
              <a:gd name="T115" fmla="*/ 24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6" h="278">
                <a:moveTo>
                  <a:pt x="205" y="84"/>
                </a:moveTo>
                <a:cubicBezTo>
                  <a:pt x="181" y="84"/>
                  <a:pt x="181" y="84"/>
                  <a:pt x="181" y="84"/>
                </a:cubicBezTo>
                <a:cubicBezTo>
                  <a:pt x="178" y="84"/>
                  <a:pt x="176" y="87"/>
                  <a:pt x="176" y="89"/>
                </a:cubicBezTo>
                <a:cubicBezTo>
                  <a:pt x="176" y="92"/>
                  <a:pt x="178" y="95"/>
                  <a:pt x="181" y="95"/>
                </a:cubicBezTo>
                <a:cubicBezTo>
                  <a:pt x="190" y="95"/>
                  <a:pt x="190" y="95"/>
                  <a:pt x="190" y="95"/>
                </a:cubicBezTo>
                <a:cubicBezTo>
                  <a:pt x="191" y="95"/>
                  <a:pt x="192" y="95"/>
                  <a:pt x="192" y="96"/>
                </a:cubicBezTo>
                <a:cubicBezTo>
                  <a:pt x="192" y="97"/>
                  <a:pt x="191" y="98"/>
                  <a:pt x="190" y="98"/>
                </a:cubicBezTo>
                <a:cubicBezTo>
                  <a:pt x="181" y="98"/>
                  <a:pt x="181" y="98"/>
                  <a:pt x="181" y="98"/>
                </a:cubicBezTo>
                <a:cubicBezTo>
                  <a:pt x="178" y="98"/>
                  <a:pt x="176" y="100"/>
                  <a:pt x="176" y="103"/>
                </a:cubicBezTo>
                <a:cubicBezTo>
                  <a:pt x="176" y="106"/>
                  <a:pt x="178" y="108"/>
                  <a:pt x="181" y="108"/>
                </a:cubicBezTo>
                <a:cubicBezTo>
                  <a:pt x="228" y="108"/>
                  <a:pt x="228" y="108"/>
                  <a:pt x="228" y="108"/>
                </a:cubicBezTo>
                <a:cubicBezTo>
                  <a:pt x="229" y="108"/>
                  <a:pt x="230" y="109"/>
                  <a:pt x="230" y="110"/>
                </a:cubicBezTo>
                <a:cubicBezTo>
                  <a:pt x="230" y="111"/>
                  <a:pt x="229" y="112"/>
                  <a:pt x="228" y="112"/>
                </a:cubicBezTo>
                <a:cubicBezTo>
                  <a:pt x="200" y="112"/>
                  <a:pt x="200" y="112"/>
                  <a:pt x="200" y="112"/>
                </a:cubicBezTo>
                <a:cubicBezTo>
                  <a:pt x="197" y="112"/>
                  <a:pt x="194" y="114"/>
                  <a:pt x="194" y="117"/>
                </a:cubicBezTo>
                <a:cubicBezTo>
                  <a:pt x="194" y="119"/>
                  <a:pt x="197" y="122"/>
                  <a:pt x="200" y="122"/>
                </a:cubicBezTo>
                <a:cubicBezTo>
                  <a:pt x="229" y="122"/>
                  <a:pt x="229" y="122"/>
                  <a:pt x="229" y="122"/>
                </a:cubicBezTo>
                <a:cubicBezTo>
                  <a:pt x="230" y="122"/>
                  <a:pt x="231" y="122"/>
                  <a:pt x="231" y="123"/>
                </a:cubicBezTo>
                <a:cubicBezTo>
                  <a:pt x="231" y="124"/>
                  <a:pt x="230" y="125"/>
                  <a:pt x="229" y="125"/>
                </a:cubicBezTo>
                <a:cubicBezTo>
                  <a:pt x="190" y="125"/>
                  <a:pt x="190" y="125"/>
                  <a:pt x="190" y="125"/>
                </a:cubicBezTo>
                <a:cubicBezTo>
                  <a:pt x="187" y="125"/>
                  <a:pt x="185" y="127"/>
                  <a:pt x="185" y="130"/>
                </a:cubicBezTo>
                <a:cubicBezTo>
                  <a:pt x="185" y="133"/>
                  <a:pt x="187" y="135"/>
                  <a:pt x="190" y="135"/>
                </a:cubicBezTo>
                <a:cubicBezTo>
                  <a:pt x="203" y="135"/>
                  <a:pt x="203" y="135"/>
                  <a:pt x="203" y="135"/>
                </a:cubicBezTo>
                <a:cubicBezTo>
                  <a:pt x="204" y="135"/>
                  <a:pt x="204" y="136"/>
                  <a:pt x="204" y="137"/>
                </a:cubicBezTo>
                <a:cubicBezTo>
                  <a:pt x="204" y="138"/>
                  <a:pt x="204" y="139"/>
                  <a:pt x="203" y="139"/>
                </a:cubicBezTo>
                <a:cubicBezTo>
                  <a:pt x="190" y="139"/>
                  <a:pt x="190" y="139"/>
                  <a:pt x="190" y="139"/>
                </a:cubicBezTo>
                <a:cubicBezTo>
                  <a:pt x="187" y="139"/>
                  <a:pt x="185" y="141"/>
                  <a:pt x="185" y="144"/>
                </a:cubicBezTo>
                <a:cubicBezTo>
                  <a:pt x="185" y="147"/>
                  <a:pt x="187" y="149"/>
                  <a:pt x="190" y="149"/>
                </a:cubicBezTo>
                <a:cubicBezTo>
                  <a:pt x="238" y="149"/>
                  <a:pt x="238" y="149"/>
                  <a:pt x="238" y="149"/>
                </a:cubicBezTo>
                <a:cubicBezTo>
                  <a:pt x="239" y="149"/>
                  <a:pt x="240" y="150"/>
                  <a:pt x="240" y="151"/>
                </a:cubicBezTo>
                <a:cubicBezTo>
                  <a:pt x="240" y="151"/>
                  <a:pt x="239" y="152"/>
                  <a:pt x="238" y="152"/>
                </a:cubicBezTo>
                <a:cubicBezTo>
                  <a:pt x="180" y="152"/>
                  <a:pt x="180" y="152"/>
                  <a:pt x="180" y="152"/>
                </a:cubicBezTo>
                <a:cubicBezTo>
                  <a:pt x="177" y="152"/>
                  <a:pt x="175" y="154"/>
                  <a:pt x="175" y="157"/>
                </a:cubicBezTo>
                <a:cubicBezTo>
                  <a:pt x="175" y="160"/>
                  <a:pt x="177" y="162"/>
                  <a:pt x="180" y="162"/>
                </a:cubicBezTo>
                <a:cubicBezTo>
                  <a:pt x="247" y="162"/>
                  <a:pt x="247" y="162"/>
                  <a:pt x="247" y="162"/>
                </a:cubicBezTo>
                <a:cubicBezTo>
                  <a:pt x="248" y="162"/>
                  <a:pt x="248" y="163"/>
                  <a:pt x="248" y="164"/>
                </a:cubicBezTo>
                <a:cubicBezTo>
                  <a:pt x="248" y="165"/>
                  <a:pt x="248" y="166"/>
                  <a:pt x="247" y="166"/>
                </a:cubicBezTo>
                <a:cubicBezTo>
                  <a:pt x="187" y="166"/>
                  <a:pt x="187" y="166"/>
                  <a:pt x="187" y="166"/>
                </a:cubicBezTo>
                <a:cubicBezTo>
                  <a:pt x="184" y="166"/>
                  <a:pt x="182" y="168"/>
                  <a:pt x="182" y="171"/>
                </a:cubicBezTo>
                <a:cubicBezTo>
                  <a:pt x="182" y="174"/>
                  <a:pt x="184" y="176"/>
                  <a:pt x="187" y="176"/>
                </a:cubicBezTo>
                <a:cubicBezTo>
                  <a:pt x="260" y="176"/>
                  <a:pt x="260" y="176"/>
                  <a:pt x="260" y="176"/>
                </a:cubicBezTo>
                <a:cubicBezTo>
                  <a:pt x="261" y="176"/>
                  <a:pt x="262" y="177"/>
                  <a:pt x="262" y="178"/>
                </a:cubicBezTo>
                <a:cubicBezTo>
                  <a:pt x="262" y="179"/>
                  <a:pt x="261" y="179"/>
                  <a:pt x="260" y="179"/>
                </a:cubicBezTo>
                <a:cubicBezTo>
                  <a:pt x="213" y="179"/>
                  <a:pt x="213" y="179"/>
                  <a:pt x="213" y="179"/>
                </a:cubicBezTo>
                <a:cubicBezTo>
                  <a:pt x="211" y="179"/>
                  <a:pt x="208" y="182"/>
                  <a:pt x="208" y="185"/>
                </a:cubicBezTo>
                <a:cubicBezTo>
                  <a:pt x="208" y="187"/>
                  <a:pt x="211" y="190"/>
                  <a:pt x="213" y="190"/>
                </a:cubicBezTo>
                <a:cubicBezTo>
                  <a:pt x="247" y="190"/>
                  <a:pt x="247" y="190"/>
                  <a:pt x="247" y="190"/>
                </a:cubicBezTo>
                <a:cubicBezTo>
                  <a:pt x="248" y="190"/>
                  <a:pt x="249" y="190"/>
                  <a:pt x="249" y="191"/>
                </a:cubicBezTo>
                <a:cubicBezTo>
                  <a:pt x="249" y="192"/>
                  <a:pt x="248" y="193"/>
                  <a:pt x="247" y="193"/>
                </a:cubicBezTo>
                <a:cubicBezTo>
                  <a:pt x="216" y="193"/>
                  <a:pt x="216" y="193"/>
                  <a:pt x="216" y="193"/>
                </a:cubicBezTo>
                <a:cubicBezTo>
                  <a:pt x="213" y="193"/>
                  <a:pt x="210" y="195"/>
                  <a:pt x="210" y="198"/>
                </a:cubicBezTo>
                <a:cubicBezTo>
                  <a:pt x="210" y="201"/>
                  <a:pt x="213" y="203"/>
                  <a:pt x="216" y="203"/>
                </a:cubicBezTo>
                <a:cubicBezTo>
                  <a:pt x="248" y="203"/>
                  <a:pt x="248" y="203"/>
                  <a:pt x="248" y="203"/>
                </a:cubicBezTo>
                <a:cubicBezTo>
                  <a:pt x="249" y="203"/>
                  <a:pt x="250" y="204"/>
                  <a:pt x="250" y="205"/>
                </a:cubicBezTo>
                <a:cubicBezTo>
                  <a:pt x="250" y="206"/>
                  <a:pt x="249" y="207"/>
                  <a:pt x="248" y="207"/>
                </a:cubicBezTo>
                <a:cubicBezTo>
                  <a:pt x="217" y="207"/>
                  <a:pt x="217" y="207"/>
                  <a:pt x="217" y="207"/>
                </a:cubicBezTo>
                <a:cubicBezTo>
                  <a:pt x="214" y="207"/>
                  <a:pt x="212" y="209"/>
                  <a:pt x="212" y="212"/>
                </a:cubicBezTo>
                <a:cubicBezTo>
                  <a:pt x="212" y="214"/>
                  <a:pt x="214" y="217"/>
                  <a:pt x="217" y="217"/>
                </a:cubicBezTo>
                <a:cubicBezTo>
                  <a:pt x="240" y="217"/>
                  <a:pt x="240" y="217"/>
                  <a:pt x="240" y="217"/>
                </a:cubicBezTo>
                <a:cubicBezTo>
                  <a:pt x="241" y="217"/>
                  <a:pt x="241" y="217"/>
                  <a:pt x="241" y="218"/>
                </a:cubicBezTo>
                <a:cubicBezTo>
                  <a:pt x="241" y="219"/>
                  <a:pt x="241" y="220"/>
                  <a:pt x="240" y="220"/>
                </a:cubicBezTo>
                <a:cubicBezTo>
                  <a:pt x="222" y="220"/>
                  <a:pt x="222" y="220"/>
                  <a:pt x="222" y="220"/>
                </a:cubicBezTo>
                <a:cubicBezTo>
                  <a:pt x="219" y="220"/>
                  <a:pt x="217" y="222"/>
                  <a:pt x="217" y="225"/>
                </a:cubicBezTo>
                <a:cubicBezTo>
                  <a:pt x="217" y="228"/>
                  <a:pt x="219" y="230"/>
                  <a:pt x="222" y="230"/>
                </a:cubicBezTo>
                <a:cubicBezTo>
                  <a:pt x="231" y="230"/>
                  <a:pt x="231" y="230"/>
                  <a:pt x="231" y="230"/>
                </a:cubicBezTo>
                <a:cubicBezTo>
                  <a:pt x="232" y="230"/>
                  <a:pt x="232" y="231"/>
                  <a:pt x="232" y="232"/>
                </a:cubicBezTo>
                <a:cubicBezTo>
                  <a:pt x="232" y="233"/>
                  <a:pt x="232" y="234"/>
                  <a:pt x="231" y="234"/>
                </a:cubicBezTo>
                <a:cubicBezTo>
                  <a:pt x="230" y="234"/>
                  <a:pt x="230" y="234"/>
                  <a:pt x="230" y="234"/>
                </a:cubicBezTo>
                <a:cubicBezTo>
                  <a:pt x="225" y="234"/>
                  <a:pt x="222" y="237"/>
                  <a:pt x="222" y="242"/>
                </a:cubicBezTo>
                <a:cubicBezTo>
                  <a:pt x="222" y="247"/>
                  <a:pt x="225" y="251"/>
                  <a:pt x="230" y="251"/>
                </a:cubicBezTo>
                <a:cubicBezTo>
                  <a:pt x="240" y="251"/>
                  <a:pt x="240" y="251"/>
                  <a:pt x="240" y="251"/>
                </a:cubicBezTo>
                <a:cubicBezTo>
                  <a:pt x="243" y="251"/>
                  <a:pt x="245" y="253"/>
                  <a:pt x="245" y="256"/>
                </a:cubicBezTo>
                <a:cubicBezTo>
                  <a:pt x="245" y="259"/>
                  <a:pt x="243" y="261"/>
                  <a:pt x="240" y="261"/>
                </a:cubicBezTo>
                <a:cubicBezTo>
                  <a:pt x="105" y="261"/>
                  <a:pt x="105" y="261"/>
                  <a:pt x="105" y="261"/>
                </a:cubicBezTo>
                <a:cubicBezTo>
                  <a:pt x="104" y="261"/>
                  <a:pt x="103" y="260"/>
                  <a:pt x="103" y="259"/>
                </a:cubicBezTo>
                <a:cubicBezTo>
                  <a:pt x="103" y="258"/>
                  <a:pt x="104" y="257"/>
                  <a:pt x="105" y="257"/>
                </a:cubicBezTo>
                <a:cubicBezTo>
                  <a:pt x="112" y="257"/>
                  <a:pt x="112" y="257"/>
                  <a:pt x="112" y="257"/>
                </a:cubicBezTo>
                <a:cubicBezTo>
                  <a:pt x="114" y="257"/>
                  <a:pt x="116" y="255"/>
                  <a:pt x="116" y="252"/>
                </a:cubicBezTo>
                <a:cubicBezTo>
                  <a:pt x="116" y="250"/>
                  <a:pt x="114" y="247"/>
                  <a:pt x="112" y="247"/>
                </a:cubicBezTo>
                <a:cubicBezTo>
                  <a:pt x="105" y="247"/>
                  <a:pt x="105" y="247"/>
                  <a:pt x="105" y="247"/>
                </a:cubicBezTo>
                <a:cubicBezTo>
                  <a:pt x="104" y="247"/>
                  <a:pt x="103" y="247"/>
                  <a:pt x="103" y="246"/>
                </a:cubicBezTo>
                <a:cubicBezTo>
                  <a:pt x="103" y="245"/>
                  <a:pt x="104" y="244"/>
                  <a:pt x="105" y="244"/>
                </a:cubicBezTo>
                <a:cubicBezTo>
                  <a:pt x="117" y="244"/>
                  <a:pt x="117" y="244"/>
                  <a:pt x="117" y="244"/>
                </a:cubicBezTo>
                <a:cubicBezTo>
                  <a:pt x="120" y="244"/>
                  <a:pt x="122" y="242"/>
                  <a:pt x="122" y="239"/>
                </a:cubicBezTo>
                <a:cubicBezTo>
                  <a:pt x="122" y="236"/>
                  <a:pt x="120" y="234"/>
                  <a:pt x="117" y="234"/>
                </a:cubicBezTo>
                <a:cubicBezTo>
                  <a:pt x="104" y="234"/>
                  <a:pt x="104" y="234"/>
                  <a:pt x="104" y="234"/>
                </a:cubicBezTo>
                <a:cubicBezTo>
                  <a:pt x="103" y="234"/>
                  <a:pt x="102" y="233"/>
                  <a:pt x="102" y="232"/>
                </a:cubicBezTo>
                <a:cubicBezTo>
                  <a:pt x="102" y="231"/>
                  <a:pt x="103" y="230"/>
                  <a:pt x="104" y="230"/>
                </a:cubicBezTo>
                <a:cubicBezTo>
                  <a:pt x="130" y="230"/>
                  <a:pt x="130" y="230"/>
                  <a:pt x="130" y="230"/>
                </a:cubicBezTo>
                <a:cubicBezTo>
                  <a:pt x="133" y="230"/>
                  <a:pt x="135" y="228"/>
                  <a:pt x="135" y="225"/>
                </a:cubicBezTo>
                <a:cubicBezTo>
                  <a:pt x="135" y="222"/>
                  <a:pt x="133" y="220"/>
                  <a:pt x="130" y="220"/>
                </a:cubicBezTo>
                <a:cubicBezTo>
                  <a:pt x="105" y="220"/>
                  <a:pt x="105" y="220"/>
                  <a:pt x="105" y="220"/>
                </a:cubicBezTo>
                <a:cubicBezTo>
                  <a:pt x="104" y="220"/>
                  <a:pt x="104" y="219"/>
                  <a:pt x="104" y="218"/>
                </a:cubicBezTo>
                <a:cubicBezTo>
                  <a:pt x="104" y="217"/>
                  <a:pt x="104" y="217"/>
                  <a:pt x="105" y="217"/>
                </a:cubicBezTo>
                <a:cubicBezTo>
                  <a:pt x="140" y="217"/>
                  <a:pt x="140" y="217"/>
                  <a:pt x="140" y="217"/>
                </a:cubicBezTo>
                <a:cubicBezTo>
                  <a:pt x="143" y="217"/>
                  <a:pt x="145" y="214"/>
                  <a:pt x="145" y="212"/>
                </a:cubicBezTo>
                <a:cubicBezTo>
                  <a:pt x="145" y="209"/>
                  <a:pt x="143" y="207"/>
                  <a:pt x="140" y="207"/>
                </a:cubicBezTo>
                <a:cubicBezTo>
                  <a:pt x="99" y="207"/>
                  <a:pt x="99" y="207"/>
                  <a:pt x="99" y="207"/>
                </a:cubicBezTo>
                <a:cubicBezTo>
                  <a:pt x="98" y="207"/>
                  <a:pt x="97" y="206"/>
                  <a:pt x="97" y="205"/>
                </a:cubicBezTo>
                <a:cubicBezTo>
                  <a:pt x="97" y="204"/>
                  <a:pt x="98" y="203"/>
                  <a:pt x="99" y="203"/>
                </a:cubicBezTo>
                <a:cubicBezTo>
                  <a:pt x="143" y="203"/>
                  <a:pt x="143" y="203"/>
                  <a:pt x="143" y="203"/>
                </a:cubicBezTo>
                <a:cubicBezTo>
                  <a:pt x="146" y="203"/>
                  <a:pt x="148" y="201"/>
                  <a:pt x="148" y="198"/>
                </a:cubicBezTo>
                <a:cubicBezTo>
                  <a:pt x="148" y="195"/>
                  <a:pt x="146" y="193"/>
                  <a:pt x="143" y="193"/>
                </a:cubicBezTo>
                <a:cubicBezTo>
                  <a:pt x="89" y="193"/>
                  <a:pt x="89" y="193"/>
                  <a:pt x="89" y="193"/>
                </a:cubicBezTo>
                <a:cubicBezTo>
                  <a:pt x="88" y="193"/>
                  <a:pt x="88" y="192"/>
                  <a:pt x="88" y="191"/>
                </a:cubicBezTo>
                <a:cubicBezTo>
                  <a:pt x="88" y="190"/>
                  <a:pt x="88" y="190"/>
                  <a:pt x="89" y="190"/>
                </a:cubicBezTo>
                <a:cubicBezTo>
                  <a:pt x="125" y="190"/>
                  <a:pt x="125" y="190"/>
                  <a:pt x="125" y="190"/>
                </a:cubicBezTo>
                <a:cubicBezTo>
                  <a:pt x="128" y="190"/>
                  <a:pt x="130" y="187"/>
                  <a:pt x="130" y="185"/>
                </a:cubicBezTo>
                <a:cubicBezTo>
                  <a:pt x="130" y="182"/>
                  <a:pt x="128" y="179"/>
                  <a:pt x="125" y="179"/>
                </a:cubicBezTo>
                <a:cubicBezTo>
                  <a:pt x="80" y="179"/>
                  <a:pt x="80" y="179"/>
                  <a:pt x="80" y="179"/>
                </a:cubicBezTo>
                <a:cubicBezTo>
                  <a:pt x="79" y="179"/>
                  <a:pt x="78" y="179"/>
                  <a:pt x="78" y="178"/>
                </a:cubicBezTo>
                <a:cubicBezTo>
                  <a:pt x="78" y="177"/>
                  <a:pt x="79" y="176"/>
                  <a:pt x="80" y="176"/>
                </a:cubicBezTo>
                <a:cubicBezTo>
                  <a:pt x="84" y="176"/>
                  <a:pt x="84" y="176"/>
                  <a:pt x="84" y="176"/>
                </a:cubicBezTo>
                <a:cubicBezTo>
                  <a:pt x="86" y="176"/>
                  <a:pt x="89" y="174"/>
                  <a:pt x="89" y="171"/>
                </a:cubicBezTo>
                <a:cubicBezTo>
                  <a:pt x="89" y="168"/>
                  <a:pt x="86" y="166"/>
                  <a:pt x="84" y="166"/>
                </a:cubicBezTo>
                <a:cubicBezTo>
                  <a:pt x="65" y="166"/>
                  <a:pt x="65" y="166"/>
                  <a:pt x="65" y="166"/>
                </a:cubicBezTo>
                <a:cubicBezTo>
                  <a:pt x="64" y="166"/>
                  <a:pt x="63" y="165"/>
                  <a:pt x="63" y="164"/>
                </a:cubicBezTo>
                <a:cubicBezTo>
                  <a:pt x="63" y="163"/>
                  <a:pt x="64" y="162"/>
                  <a:pt x="65" y="162"/>
                </a:cubicBezTo>
                <a:cubicBezTo>
                  <a:pt x="65" y="162"/>
                  <a:pt x="65" y="162"/>
                  <a:pt x="65" y="162"/>
                </a:cubicBezTo>
                <a:cubicBezTo>
                  <a:pt x="68" y="162"/>
                  <a:pt x="70" y="160"/>
                  <a:pt x="70" y="157"/>
                </a:cubicBezTo>
                <a:cubicBezTo>
                  <a:pt x="70" y="154"/>
                  <a:pt x="68" y="152"/>
                  <a:pt x="65" y="152"/>
                </a:cubicBezTo>
                <a:cubicBezTo>
                  <a:pt x="56" y="152"/>
                  <a:pt x="56" y="152"/>
                  <a:pt x="56" y="152"/>
                </a:cubicBezTo>
                <a:cubicBezTo>
                  <a:pt x="55" y="152"/>
                  <a:pt x="54" y="151"/>
                  <a:pt x="54" y="151"/>
                </a:cubicBezTo>
                <a:cubicBezTo>
                  <a:pt x="54" y="150"/>
                  <a:pt x="55" y="149"/>
                  <a:pt x="56" y="149"/>
                </a:cubicBezTo>
                <a:cubicBezTo>
                  <a:pt x="63" y="149"/>
                  <a:pt x="63" y="149"/>
                  <a:pt x="63" y="149"/>
                </a:cubicBezTo>
                <a:cubicBezTo>
                  <a:pt x="66" y="149"/>
                  <a:pt x="68" y="147"/>
                  <a:pt x="68" y="144"/>
                </a:cubicBezTo>
                <a:cubicBezTo>
                  <a:pt x="68" y="141"/>
                  <a:pt x="66" y="139"/>
                  <a:pt x="63" y="139"/>
                </a:cubicBezTo>
                <a:cubicBezTo>
                  <a:pt x="45" y="139"/>
                  <a:pt x="45" y="139"/>
                  <a:pt x="45" y="139"/>
                </a:cubicBezTo>
                <a:cubicBezTo>
                  <a:pt x="44" y="139"/>
                  <a:pt x="43" y="138"/>
                  <a:pt x="43" y="137"/>
                </a:cubicBezTo>
                <a:cubicBezTo>
                  <a:pt x="43" y="136"/>
                  <a:pt x="44" y="135"/>
                  <a:pt x="45" y="135"/>
                </a:cubicBezTo>
                <a:cubicBezTo>
                  <a:pt x="90" y="135"/>
                  <a:pt x="90" y="135"/>
                  <a:pt x="90" y="135"/>
                </a:cubicBezTo>
                <a:cubicBezTo>
                  <a:pt x="93" y="135"/>
                  <a:pt x="95" y="133"/>
                  <a:pt x="95" y="130"/>
                </a:cubicBezTo>
                <a:cubicBezTo>
                  <a:pt x="95" y="127"/>
                  <a:pt x="93" y="125"/>
                  <a:pt x="90" y="125"/>
                </a:cubicBezTo>
                <a:cubicBezTo>
                  <a:pt x="39" y="125"/>
                  <a:pt x="39" y="125"/>
                  <a:pt x="39" y="125"/>
                </a:cubicBezTo>
                <a:cubicBezTo>
                  <a:pt x="38" y="125"/>
                  <a:pt x="37" y="124"/>
                  <a:pt x="37" y="123"/>
                </a:cubicBezTo>
                <a:cubicBezTo>
                  <a:pt x="37" y="122"/>
                  <a:pt x="38" y="122"/>
                  <a:pt x="39" y="122"/>
                </a:cubicBezTo>
                <a:cubicBezTo>
                  <a:pt x="102" y="122"/>
                  <a:pt x="102" y="122"/>
                  <a:pt x="102" y="122"/>
                </a:cubicBezTo>
                <a:cubicBezTo>
                  <a:pt x="105" y="122"/>
                  <a:pt x="107" y="119"/>
                  <a:pt x="107" y="117"/>
                </a:cubicBezTo>
                <a:cubicBezTo>
                  <a:pt x="107" y="114"/>
                  <a:pt x="105" y="112"/>
                  <a:pt x="102" y="112"/>
                </a:cubicBezTo>
                <a:cubicBezTo>
                  <a:pt x="43" y="112"/>
                  <a:pt x="43" y="112"/>
                  <a:pt x="43" y="112"/>
                </a:cubicBezTo>
                <a:cubicBezTo>
                  <a:pt x="42" y="112"/>
                  <a:pt x="41" y="111"/>
                  <a:pt x="41" y="110"/>
                </a:cubicBezTo>
                <a:cubicBezTo>
                  <a:pt x="41" y="109"/>
                  <a:pt x="42" y="108"/>
                  <a:pt x="43" y="108"/>
                </a:cubicBezTo>
                <a:cubicBezTo>
                  <a:pt x="122" y="108"/>
                  <a:pt x="122" y="108"/>
                  <a:pt x="122" y="108"/>
                </a:cubicBezTo>
                <a:cubicBezTo>
                  <a:pt x="125" y="108"/>
                  <a:pt x="128" y="106"/>
                  <a:pt x="128" y="103"/>
                </a:cubicBezTo>
                <a:cubicBezTo>
                  <a:pt x="128" y="100"/>
                  <a:pt x="125" y="98"/>
                  <a:pt x="122" y="98"/>
                </a:cubicBezTo>
                <a:cubicBezTo>
                  <a:pt x="39" y="98"/>
                  <a:pt x="39" y="98"/>
                  <a:pt x="39" y="98"/>
                </a:cubicBezTo>
                <a:cubicBezTo>
                  <a:pt x="38" y="98"/>
                  <a:pt x="37" y="97"/>
                  <a:pt x="37" y="96"/>
                </a:cubicBezTo>
                <a:cubicBezTo>
                  <a:pt x="37" y="95"/>
                  <a:pt x="38" y="95"/>
                  <a:pt x="39" y="95"/>
                </a:cubicBezTo>
                <a:cubicBezTo>
                  <a:pt x="123" y="95"/>
                  <a:pt x="123" y="95"/>
                  <a:pt x="123" y="95"/>
                </a:cubicBezTo>
                <a:cubicBezTo>
                  <a:pt x="126" y="95"/>
                  <a:pt x="128" y="92"/>
                  <a:pt x="128" y="89"/>
                </a:cubicBezTo>
                <a:cubicBezTo>
                  <a:pt x="128" y="89"/>
                  <a:pt x="128" y="88"/>
                  <a:pt x="128" y="88"/>
                </a:cubicBezTo>
                <a:cubicBezTo>
                  <a:pt x="148" y="88"/>
                  <a:pt x="148" y="88"/>
                  <a:pt x="148" y="88"/>
                </a:cubicBezTo>
                <a:cubicBezTo>
                  <a:pt x="150" y="88"/>
                  <a:pt x="152" y="85"/>
                  <a:pt x="152" y="83"/>
                </a:cubicBezTo>
                <a:cubicBezTo>
                  <a:pt x="152" y="80"/>
                  <a:pt x="150" y="78"/>
                  <a:pt x="148" y="78"/>
                </a:cubicBezTo>
                <a:cubicBezTo>
                  <a:pt x="142" y="78"/>
                  <a:pt x="142" y="78"/>
                  <a:pt x="142" y="78"/>
                </a:cubicBezTo>
                <a:cubicBezTo>
                  <a:pt x="141" y="78"/>
                  <a:pt x="140" y="77"/>
                  <a:pt x="140" y="76"/>
                </a:cubicBezTo>
                <a:cubicBezTo>
                  <a:pt x="140" y="75"/>
                  <a:pt x="141" y="74"/>
                  <a:pt x="142" y="74"/>
                </a:cubicBezTo>
                <a:cubicBezTo>
                  <a:pt x="170" y="74"/>
                  <a:pt x="170" y="74"/>
                  <a:pt x="170" y="74"/>
                </a:cubicBezTo>
                <a:cubicBezTo>
                  <a:pt x="173" y="74"/>
                  <a:pt x="175" y="72"/>
                  <a:pt x="175" y="69"/>
                </a:cubicBezTo>
                <a:cubicBezTo>
                  <a:pt x="175" y="66"/>
                  <a:pt x="173" y="64"/>
                  <a:pt x="170" y="64"/>
                </a:cubicBezTo>
                <a:cubicBezTo>
                  <a:pt x="142" y="64"/>
                  <a:pt x="142" y="64"/>
                  <a:pt x="142" y="64"/>
                </a:cubicBezTo>
                <a:cubicBezTo>
                  <a:pt x="141" y="64"/>
                  <a:pt x="140" y="63"/>
                  <a:pt x="140" y="62"/>
                </a:cubicBezTo>
                <a:cubicBezTo>
                  <a:pt x="140" y="62"/>
                  <a:pt x="141" y="61"/>
                  <a:pt x="142" y="61"/>
                </a:cubicBezTo>
                <a:cubicBezTo>
                  <a:pt x="173" y="61"/>
                  <a:pt x="173" y="61"/>
                  <a:pt x="173" y="61"/>
                </a:cubicBezTo>
                <a:cubicBezTo>
                  <a:pt x="176" y="61"/>
                  <a:pt x="178" y="58"/>
                  <a:pt x="178" y="56"/>
                </a:cubicBezTo>
                <a:cubicBezTo>
                  <a:pt x="178" y="53"/>
                  <a:pt x="176" y="50"/>
                  <a:pt x="173" y="50"/>
                </a:cubicBezTo>
                <a:cubicBezTo>
                  <a:pt x="137" y="50"/>
                  <a:pt x="137" y="50"/>
                  <a:pt x="137" y="50"/>
                </a:cubicBezTo>
                <a:cubicBezTo>
                  <a:pt x="136" y="50"/>
                  <a:pt x="135" y="50"/>
                  <a:pt x="135" y="49"/>
                </a:cubicBezTo>
                <a:cubicBezTo>
                  <a:pt x="135" y="48"/>
                  <a:pt x="136" y="47"/>
                  <a:pt x="137" y="47"/>
                </a:cubicBezTo>
                <a:cubicBezTo>
                  <a:pt x="177" y="47"/>
                  <a:pt x="177" y="47"/>
                  <a:pt x="177" y="47"/>
                </a:cubicBezTo>
                <a:cubicBezTo>
                  <a:pt x="179" y="47"/>
                  <a:pt x="182" y="45"/>
                  <a:pt x="182" y="42"/>
                </a:cubicBezTo>
                <a:cubicBezTo>
                  <a:pt x="182" y="39"/>
                  <a:pt x="179" y="37"/>
                  <a:pt x="177" y="37"/>
                </a:cubicBezTo>
                <a:cubicBezTo>
                  <a:pt x="132" y="37"/>
                  <a:pt x="132" y="37"/>
                  <a:pt x="132" y="37"/>
                </a:cubicBezTo>
                <a:cubicBezTo>
                  <a:pt x="132" y="37"/>
                  <a:pt x="131" y="36"/>
                  <a:pt x="131" y="35"/>
                </a:cubicBezTo>
                <a:cubicBezTo>
                  <a:pt x="131" y="34"/>
                  <a:pt x="132" y="34"/>
                  <a:pt x="132" y="34"/>
                </a:cubicBezTo>
                <a:cubicBezTo>
                  <a:pt x="178" y="34"/>
                  <a:pt x="178" y="34"/>
                  <a:pt x="178" y="34"/>
                </a:cubicBezTo>
                <a:cubicBezTo>
                  <a:pt x="181" y="34"/>
                  <a:pt x="183" y="31"/>
                  <a:pt x="183" y="28"/>
                </a:cubicBezTo>
                <a:cubicBezTo>
                  <a:pt x="183" y="26"/>
                  <a:pt x="181" y="23"/>
                  <a:pt x="178" y="23"/>
                </a:cubicBezTo>
                <a:cubicBezTo>
                  <a:pt x="147" y="23"/>
                  <a:pt x="147" y="23"/>
                  <a:pt x="147" y="23"/>
                </a:cubicBezTo>
                <a:cubicBezTo>
                  <a:pt x="146" y="23"/>
                  <a:pt x="145" y="23"/>
                  <a:pt x="145" y="22"/>
                </a:cubicBezTo>
                <a:cubicBezTo>
                  <a:pt x="145" y="21"/>
                  <a:pt x="146" y="20"/>
                  <a:pt x="147" y="20"/>
                </a:cubicBezTo>
                <a:cubicBezTo>
                  <a:pt x="292" y="20"/>
                  <a:pt x="292" y="20"/>
                  <a:pt x="292" y="20"/>
                </a:cubicBezTo>
                <a:cubicBezTo>
                  <a:pt x="292" y="20"/>
                  <a:pt x="293" y="21"/>
                  <a:pt x="293" y="22"/>
                </a:cubicBezTo>
                <a:cubicBezTo>
                  <a:pt x="293" y="23"/>
                  <a:pt x="292" y="23"/>
                  <a:pt x="292" y="23"/>
                </a:cubicBezTo>
                <a:cubicBezTo>
                  <a:pt x="289" y="23"/>
                  <a:pt x="289" y="23"/>
                  <a:pt x="289" y="23"/>
                </a:cubicBezTo>
                <a:cubicBezTo>
                  <a:pt x="286" y="23"/>
                  <a:pt x="284" y="26"/>
                  <a:pt x="284" y="28"/>
                </a:cubicBezTo>
                <a:cubicBezTo>
                  <a:pt x="284" y="31"/>
                  <a:pt x="286" y="34"/>
                  <a:pt x="289" y="34"/>
                </a:cubicBezTo>
                <a:cubicBezTo>
                  <a:pt x="399" y="34"/>
                  <a:pt x="399" y="34"/>
                  <a:pt x="399" y="34"/>
                </a:cubicBezTo>
                <a:cubicBezTo>
                  <a:pt x="400" y="34"/>
                  <a:pt x="401" y="34"/>
                  <a:pt x="401" y="35"/>
                </a:cubicBezTo>
                <a:cubicBezTo>
                  <a:pt x="401" y="36"/>
                  <a:pt x="400" y="37"/>
                  <a:pt x="399" y="37"/>
                </a:cubicBezTo>
                <a:cubicBezTo>
                  <a:pt x="253" y="37"/>
                  <a:pt x="253" y="37"/>
                  <a:pt x="253" y="37"/>
                </a:cubicBezTo>
                <a:cubicBezTo>
                  <a:pt x="251" y="37"/>
                  <a:pt x="248" y="39"/>
                  <a:pt x="248" y="42"/>
                </a:cubicBezTo>
                <a:cubicBezTo>
                  <a:pt x="248" y="45"/>
                  <a:pt x="251" y="47"/>
                  <a:pt x="253" y="47"/>
                </a:cubicBezTo>
                <a:cubicBezTo>
                  <a:pt x="397" y="47"/>
                  <a:pt x="397" y="47"/>
                  <a:pt x="397" y="47"/>
                </a:cubicBezTo>
                <a:cubicBezTo>
                  <a:pt x="398" y="47"/>
                  <a:pt x="399" y="48"/>
                  <a:pt x="399" y="49"/>
                </a:cubicBezTo>
                <a:cubicBezTo>
                  <a:pt x="399" y="50"/>
                  <a:pt x="398" y="50"/>
                  <a:pt x="397" y="50"/>
                </a:cubicBezTo>
                <a:cubicBezTo>
                  <a:pt x="270" y="50"/>
                  <a:pt x="270" y="50"/>
                  <a:pt x="270" y="50"/>
                </a:cubicBezTo>
                <a:cubicBezTo>
                  <a:pt x="267" y="50"/>
                  <a:pt x="265" y="53"/>
                  <a:pt x="265" y="56"/>
                </a:cubicBezTo>
                <a:cubicBezTo>
                  <a:pt x="265" y="58"/>
                  <a:pt x="267" y="61"/>
                  <a:pt x="270" y="61"/>
                </a:cubicBezTo>
                <a:cubicBezTo>
                  <a:pt x="396" y="61"/>
                  <a:pt x="396" y="61"/>
                  <a:pt x="396" y="61"/>
                </a:cubicBezTo>
                <a:cubicBezTo>
                  <a:pt x="397" y="61"/>
                  <a:pt x="398" y="62"/>
                  <a:pt x="398" y="62"/>
                </a:cubicBezTo>
                <a:cubicBezTo>
                  <a:pt x="398" y="63"/>
                  <a:pt x="397" y="64"/>
                  <a:pt x="396" y="64"/>
                </a:cubicBezTo>
                <a:cubicBezTo>
                  <a:pt x="222" y="64"/>
                  <a:pt x="222" y="64"/>
                  <a:pt x="222" y="64"/>
                </a:cubicBezTo>
                <a:cubicBezTo>
                  <a:pt x="219" y="64"/>
                  <a:pt x="217" y="66"/>
                  <a:pt x="217" y="69"/>
                </a:cubicBezTo>
                <a:cubicBezTo>
                  <a:pt x="217" y="72"/>
                  <a:pt x="219" y="74"/>
                  <a:pt x="222" y="74"/>
                </a:cubicBezTo>
                <a:cubicBezTo>
                  <a:pt x="366" y="74"/>
                  <a:pt x="366" y="74"/>
                  <a:pt x="366" y="74"/>
                </a:cubicBezTo>
                <a:cubicBezTo>
                  <a:pt x="367" y="74"/>
                  <a:pt x="368" y="75"/>
                  <a:pt x="368" y="76"/>
                </a:cubicBezTo>
                <a:cubicBezTo>
                  <a:pt x="368" y="77"/>
                  <a:pt x="367" y="78"/>
                  <a:pt x="366" y="78"/>
                </a:cubicBezTo>
                <a:cubicBezTo>
                  <a:pt x="209" y="78"/>
                  <a:pt x="209" y="78"/>
                  <a:pt x="209" y="78"/>
                </a:cubicBezTo>
                <a:cubicBezTo>
                  <a:pt x="207" y="78"/>
                  <a:pt x="204" y="80"/>
                  <a:pt x="204" y="83"/>
                </a:cubicBezTo>
                <a:cubicBezTo>
                  <a:pt x="204" y="83"/>
                  <a:pt x="204" y="84"/>
                  <a:pt x="205" y="84"/>
                </a:cubicBezTo>
                <a:close/>
                <a:moveTo>
                  <a:pt x="471" y="200"/>
                </a:moveTo>
                <a:cubicBezTo>
                  <a:pt x="469" y="200"/>
                  <a:pt x="467" y="202"/>
                  <a:pt x="467" y="205"/>
                </a:cubicBezTo>
                <a:cubicBezTo>
                  <a:pt x="467" y="206"/>
                  <a:pt x="468" y="208"/>
                  <a:pt x="470" y="209"/>
                </a:cubicBezTo>
                <a:cubicBezTo>
                  <a:pt x="468" y="223"/>
                  <a:pt x="456" y="234"/>
                  <a:pt x="442" y="234"/>
                </a:cubicBezTo>
                <a:cubicBezTo>
                  <a:pt x="422" y="234"/>
                  <a:pt x="422" y="234"/>
                  <a:pt x="422" y="234"/>
                </a:cubicBezTo>
                <a:cubicBezTo>
                  <a:pt x="419" y="234"/>
                  <a:pt x="417" y="236"/>
                  <a:pt x="417" y="239"/>
                </a:cubicBezTo>
                <a:cubicBezTo>
                  <a:pt x="417" y="242"/>
                  <a:pt x="419" y="244"/>
                  <a:pt x="422" y="244"/>
                </a:cubicBezTo>
                <a:cubicBezTo>
                  <a:pt x="434" y="244"/>
                  <a:pt x="434" y="244"/>
                  <a:pt x="434" y="244"/>
                </a:cubicBezTo>
                <a:cubicBezTo>
                  <a:pt x="435" y="244"/>
                  <a:pt x="436" y="245"/>
                  <a:pt x="436" y="246"/>
                </a:cubicBezTo>
                <a:cubicBezTo>
                  <a:pt x="436" y="247"/>
                  <a:pt x="435" y="247"/>
                  <a:pt x="434" y="247"/>
                </a:cubicBezTo>
                <a:cubicBezTo>
                  <a:pt x="423" y="247"/>
                  <a:pt x="423" y="247"/>
                  <a:pt x="423" y="247"/>
                </a:cubicBezTo>
                <a:cubicBezTo>
                  <a:pt x="420" y="247"/>
                  <a:pt x="418" y="250"/>
                  <a:pt x="418" y="252"/>
                </a:cubicBezTo>
                <a:cubicBezTo>
                  <a:pt x="418" y="255"/>
                  <a:pt x="420" y="258"/>
                  <a:pt x="423" y="258"/>
                </a:cubicBezTo>
                <a:cubicBezTo>
                  <a:pt x="430" y="258"/>
                  <a:pt x="430" y="258"/>
                  <a:pt x="430" y="258"/>
                </a:cubicBezTo>
                <a:cubicBezTo>
                  <a:pt x="431" y="258"/>
                  <a:pt x="432" y="258"/>
                  <a:pt x="432" y="259"/>
                </a:cubicBezTo>
                <a:cubicBezTo>
                  <a:pt x="432" y="260"/>
                  <a:pt x="431" y="261"/>
                  <a:pt x="430" y="261"/>
                </a:cubicBezTo>
                <a:cubicBezTo>
                  <a:pt x="416" y="261"/>
                  <a:pt x="416" y="261"/>
                  <a:pt x="416" y="261"/>
                </a:cubicBezTo>
                <a:cubicBezTo>
                  <a:pt x="413" y="261"/>
                  <a:pt x="411" y="263"/>
                  <a:pt x="411" y="266"/>
                </a:cubicBezTo>
                <a:cubicBezTo>
                  <a:pt x="411" y="269"/>
                  <a:pt x="413" y="271"/>
                  <a:pt x="416" y="271"/>
                </a:cubicBezTo>
                <a:cubicBezTo>
                  <a:pt x="421" y="271"/>
                  <a:pt x="421" y="271"/>
                  <a:pt x="421" y="271"/>
                </a:cubicBezTo>
                <a:cubicBezTo>
                  <a:pt x="422" y="271"/>
                  <a:pt x="423" y="272"/>
                  <a:pt x="423" y="273"/>
                </a:cubicBezTo>
                <a:cubicBezTo>
                  <a:pt x="423" y="274"/>
                  <a:pt x="422" y="275"/>
                  <a:pt x="421" y="275"/>
                </a:cubicBezTo>
                <a:cubicBezTo>
                  <a:pt x="389" y="275"/>
                  <a:pt x="389" y="275"/>
                  <a:pt x="389" y="275"/>
                </a:cubicBezTo>
                <a:cubicBezTo>
                  <a:pt x="386" y="275"/>
                  <a:pt x="384" y="272"/>
                  <a:pt x="384" y="269"/>
                </a:cubicBezTo>
                <a:cubicBezTo>
                  <a:pt x="384" y="267"/>
                  <a:pt x="386" y="264"/>
                  <a:pt x="389" y="264"/>
                </a:cubicBezTo>
                <a:cubicBezTo>
                  <a:pt x="391" y="264"/>
                  <a:pt x="391" y="264"/>
                  <a:pt x="391" y="264"/>
                </a:cubicBezTo>
                <a:cubicBezTo>
                  <a:pt x="393" y="264"/>
                  <a:pt x="396" y="262"/>
                  <a:pt x="396" y="259"/>
                </a:cubicBezTo>
                <a:cubicBezTo>
                  <a:pt x="396" y="256"/>
                  <a:pt x="393" y="254"/>
                  <a:pt x="391" y="254"/>
                </a:cubicBezTo>
                <a:cubicBezTo>
                  <a:pt x="385" y="254"/>
                  <a:pt x="385" y="254"/>
                  <a:pt x="385" y="254"/>
                </a:cubicBezTo>
                <a:cubicBezTo>
                  <a:pt x="384" y="254"/>
                  <a:pt x="384" y="253"/>
                  <a:pt x="384" y="252"/>
                </a:cubicBezTo>
                <a:cubicBezTo>
                  <a:pt x="384" y="251"/>
                  <a:pt x="384" y="251"/>
                  <a:pt x="385" y="251"/>
                </a:cubicBezTo>
                <a:cubicBezTo>
                  <a:pt x="399" y="251"/>
                  <a:pt x="399" y="251"/>
                  <a:pt x="399" y="251"/>
                </a:cubicBezTo>
                <a:cubicBezTo>
                  <a:pt x="402" y="251"/>
                  <a:pt x="404" y="248"/>
                  <a:pt x="404" y="246"/>
                </a:cubicBezTo>
                <a:cubicBezTo>
                  <a:pt x="404" y="243"/>
                  <a:pt x="402" y="241"/>
                  <a:pt x="399" y="241"/>
                </a:cubicBezTo>
                <a:cubicBezTo>
                  <a:pt x="355" y="241"/>
                  <a:pt x="355" y="241"/>
                  <a:pt x="355" y="241"/>
                </a:cubicBezTo>
                <a:cubicBezTo>
                  <a:pt x="354" y="241"/>
                  <a:pt x="353" y="240"/>
                  <a:pt x="353" y="239"/>
                </a:cubicBezTo>
                <a:cubicBezTo>
                  <a:pt x="353" y="238"/>
                  <a:pt x="354" y="237"/>
                  <a:pt x="355" y="237"/>
                </a:cubicBezTo>
                <a:cubicBezTo>
                  <a:pt x="403" y="237"/>
                  <a:pt x="403" y="237"/>
                  <a:pt x="403" y="237"/>
                </a:cubicBezTo>
                <a:cubicBezTo>
                  <a:pt x="406" y="237"/>
                  <a:pt x="408" y="235"/>
                  <a:pt x="408" y="232"/>
                </a:cubicBezTo>
                <a:cubicBezTo>
                  <a:pt x="408" y="229"/>
                  <a:pt x="406" y="227"/>
                  <a:pt x="403" y="227"/>
                </a:cubicBezTo>
                <a:cubicBezTo>
                  <a:pt x="354" y="227"/>
                  <a:pt x="354" y="227"/>
                  <a:pt x="354" y="227"/>
                </a:cubicBezTo>
                <a:cubicBezTo>
                  <a:pt x="353" y="227"/>
                  <a:pt x="352" y="226"/>
                  <a:pt x="352" y="225"/>
                </a:cubicBezTo>
                <a:cubicBezTo>
                  <a:pt x="352" y="224"/>
                  <a:pt x="353" y="224"/>
                  <a:pt x="354" y="224"/>
                </a:cubicBezTo>
                <a:cubicBezTo>
                  <a:pt x="400" y="224"/>
                  <a:pt x="400" y="224"/>
                  <a:pt x="400" y="224"/>
                </a:cubicBezTo>
                <a:cubicBezTo>
                  <a:pt x="403" y="224"/>
                  <a:pt x="405" y="221"/>
                  <a:pt x="405" y="218"/>
                </a:cubicBezTo>
                <a:cubicBezTo>
                  <a:pt x="405" y="216"/>
                  <a:pt x="403" y="213"/>
                  <a:pt x="400" y="213"/>
                </a:cubicBezTo>
                <a:cubicBezTo>
                  <a:pt x="365" y="213"/>
                  <a:pt x="365" y="213"/>
                  <a:pt x="365" y="213"/>
                </a:cubicBezTo>
                <a:cubicBezTo>
                  <a:pt x="364" y="213"/>
                  <a:pt x="364" y="213"/>
                  <a:pt x="364" y="212"/>
                </a:cubicBezTo>
                <a:cubicBezTo>
                  <a:pt x="364" y="211"/>
                  <a:pt x="364" y="210"/>
                  <a:pt x="365" y="210"/>
                </a:cubicBezTo>
                <a:cubicBezTo>
                  <a:pt x="396" y="210"/>
                  <a:pt x="396" y="210"/>
                  <a:pt x="396" y="210"/>
                </a:cubicBezTo>
                <a:cubicBezTo>
                  <a:pt x="401" y="210"/>
                  <a:pt x="405" y="206"/>
                  <a:pt x="405" y="201"/>
                </a:cubicBezTo>
                <a:cubicBezTo>
                  <a:pt x="405" y="197"/>
                  <a:pt x="401" y="193"/>
                  <a:pt x="396" y="193"/>
                </a:cubicBezTo>
                <a:cubicBezTo>
                  <a:pt x="394" y="193"/>
                  <a:pt x="394" y="193"/>
                  <a:pt x="394" y="193"/>
                </a:cubicBezTo>
                <a:cubicBezTo>
                  <a:pt x="393" y="193"/>
                  <a:pt x="392" y="192"/>
                  <a:pt x="392" y="191"/>
                </a:cubicBezTo>
                <a:cubicBezTo>
                  <a:pt x="392" y="190"/>
                  <a:pt x="393" y="190"/>
                  <a:pt x="394" y="190"/>
                </a:cubicBezTo>
                <a:cubicBezTo>
                  <a:pt x="396" y="190"/>
                  <a:pt x="396" y="190"/>
                  <a:pt x="396" y="190"/>
                </a:cubicBezTo>
                <a:cubicBezTo>
                  <a:pt x="399" y="190"/>
                  <a:pt x="401" y="187"/>
                  <a:pt x="401" y="185"/>
                </a:cubicBezTo>
                <a:cubicBezTo>
                  <a:pt x="401" y="182"/>
                  <a:pt x="399" y="179"/>
                  <a:pt x="396" y="179"/>
                </a:cubicBezTo>
                <a:cubicBezTo>
                  <a:pt x="379" y="179"/>
                  <a:pt x="379" y="179"/>
                  <a:pt x="379" y="179"/>
                </a:cubicBezTo>
                <a:cubicBezTo>
                  <a:pt x="376" y="179"/>
                  <a:pt x="373" y="182"/>
                  <a:pt x="373" y="185"/>
                </a:cubicBezTo>
                <a:cubicBezTo>
                  <a:pt x="373" y="187"/>
                  <a:pt x="376" y="190"/>
                  <a:pt x="379" y="190"/>
                </a:cubicBezTo>
                <a:cubicBezTo>
                  <a:pt x="382" y="190"/>
                  <a:pt x="382" y="190"/>
                  <a:pt x="382" y="190"/>
                </a:cubicBezTo>
                <a:cubicBezTo>
                  <a:pt x="383" y="190"/>
                  <a:pt x="384" y="190"/>
                  <a:pt x="384" y="191"/>
                </a:cubicBezTo>
                <a:cubicBezTo>
                  <a:pt x="384" y="192"/>
                  <a:pt x="383" y="193"/>
                  <a:pt x="382" y="193"/>
                </a:cubicBezTo>
                <a:cubicBezTo>
                  <a:pt x="343" y="193"/>
                  <a:pt x="343" y="193"/>
                  <a:pt x="343" y="193"/>
                </a:cubicBezTo>
                <a:cubicBezTo>
                  <a:pt x="342" y="193"/>
                  <a:pt x="341" y="192"/>
                  <a:pt x="341" y="191"/>
                </a:cubicBezTo>
                <a:cubicBezTo>
                  <a:pt x="341" y="190"/>
                  <a:pt x="342" y="190"/>
                  <a:pt x="343" y="190"/>
                </a:cubicBezTo>
                <a:cubicBezTo>
                  <a:pt x="365" y="190"/>
                  <a:pt x="365" y="190"/>
                  <a:pt x="365" y="190"/>
                </a:cubicBezTo>
                <a:cubicBezTo>
                  <a:pt x="368" y="190"/>
                  <a:pt x="370" y="187"/>
                  <a:pt x="370" y="185"/>
                </a:cubicBezTo>
                <a:cubicBezTo>
                  <a:pt x="370" y="182"/>
                  <a:pt x="368" y="179"/>
                  <a:pt x="365" y="179"/>
                </a:cubicBezTo>
                <a:cubicBezTo>
                  <a:pt x="311" y="179"/>
                  <a:pt x="311" y="179"/>
                  <a:pt x="311" y="179"/>
                </a:cubicBezTo>
                <a:cubicBezTo>
                  <a:pt x="310" y="179"/>
                  <a:pt x="310" y="179"/>
                  <a:pt x="310" y="178"/>
                </a:cubicBezTo>
                <a:cubicBezTo>
                  <a:pt x="310" y="177"/>
                  <a:pt x="310" y="176"/>
                  <a:pt x="311" y="176"/>
                </a:cubicBezTo>
                <a:cubicBezTo>
                  <a:pt x="343" y="176"/>
                  <a:pt x="343" y="176"/>
                  <a:pt x="343" y="176"/>
                </a:cubicBezTo>
                <a:cubicBezTo>
                  <a:pt x="345" y="176"/>
                  <a:pt x="348" y="174"/>
                  <a:pt x="348" y="171"/>
                </a:cubicBezTo>
                <a:cubicBezTo>
                  <a:pt x="348" y="168"/>
                  <a:pt x="345" y="166"/>
                  <a:pt x="343" y="166"/>
                </a:cubicBezTo>
                <a:cubicBezTo>
                  <a:pt x="303" y="166"/>
                  <a:pt x="303" y="166"/>
                  <a:pt x="303" y="166"/>
                </a:cubicBezTo>
                <a:cubicBezTo>
                  <a:pt x="302" y="166"/>
                  <a:pt x="302" y="165"/>
                  <a:pt x="302" y="164"/>
                </a:cubicBezTo>
                <a:cubicBezTo>
                  <a:pt x="302" y="163"/>
                  <a:pt x="302" y="162"/>
                  <a:pt x="303" y="162"/>
                </a:cubicBezTo>
                <a:cubicBezTo>
                  <a:pt x="338" y="162"/>
                  <a:pt x="338" y="162"/>
                  <a:pt x="338" y="162"/>
                </a:cubicBezTo>
                <a:cubicBezTo>
                  <a:pt x="341" y="162"/>
                  <a:pt x="344" y="160"/>
                  <a:pt x="344" y="157"/>
                </a:cubicBezTo>
                <a:cubicBezTo>
                  <a:pt x="344" y="154"/>
                  <a:pt x="341" y="152"/>
                  <a:pt x="338" y="152"/>
                </a:cubicBezTo>
                <a:cubicBezTo>
                  <a:pt x="252" y="152"/>
                  <a:pt x="252" y="152"/>
                  <a:pt x="252" y="152"/>
                </a:cubicBezTo>
                <a:cubicBezTo>
                  <a:pt x="251" y="152"/>
                  <a:pt x="250" y="151"/>
                  <a:pt x="250" y="151"/>
                </a:cubicBezTo>
                <a:cubicBezTo>
                  <a:pt x="250" y="150"/>
                  <a:pt x="251" y="149"/>
                  <a:pt x="252" y="149"/>
                </a:cubicBezTo>
                <a:cubicBezTo>
                  <a:pt x="360" y="149"/>
                  <a:pt x="360" y="149"/>
                  <a:pt x="360" y="149"/>
                </a:cubicBezTo>
                <a:cubicBezTo>
                  <a:pt x="362" y="149"/>
                  <a:pt x="365" y="147"/>
                  <a:pt x="365" y="144"/>
                </a:cubicBezTo>
                <a:cubicBezTo>
                  <a:pt x="365" y="141"/>
                  <a:pt x="362" y="139"/>
                  <a:pt x="360" y="139"/>
                </a:cubicBezTo>
                <a:cubicBezTo>
                  <a:pt x="240" y="139"/>
                  <a:pt x="240" y="139"/>
                  <a:pt x="240" y="139"/>
                </a:cubicBezTo>
                <a:cubicBezTo>
                  <a:pt x="239" y="139"/>
                  <a:pt x="239" y="138"/>
                  <a:pt x="239" y="137"/>
                </a:cubicBezTo>
                <a:cubicBezTo>
                  <a:pt x="239" y="136"/>
                  <a:pt x="239" y="135"/>
                  <a:pt x="240" y="135"/>
                </a:cubicBezTo>
                <a:cubicBezTo>
                  <a:pt x="360" y="135"/>
                  <a:pt x="360" y="135"/>
                  <a:pt x="360" y="135"/>
                </a:cubicBezTo>
                <a:cubicBezTo>
                  <a:pt x="363" y="135"/>
                  <a:pt x="365" y="133"/>
                  <a:pt x="365" y="130"/>
                </a:cubicBezTo>
                <a:cubicBezTo>
                  <a:pt x="365" y="127"/>
                  <a:pt x="363" y="125"/>
                  <a:pt x="360" y="125"/>
                </a:cubicBezTo>
                <a:cubicBezTo>
                  <a:pt x="245" y="125"/>
                  <a:pt x="245" y="125"/>
                  <a:pt x="245" y="125"/>
                </a:cubicBezTo>
                <a:cubicBezTo>
                  <a:pt x="244" y="125"/>
                  <a:pt x="243" y="124"/>
                  <a:pt x="243" y="124"/>
                </a:cubicBezTo>
                <a:cubicBezTo>
                  <a:pt x="243" y="123"/>
                  <a:pt x="244" y="122"/>
                  <a:pt x="245" y="122"/>
                </a:cubicBezTo>
                <a:cubicBezTo>
                  <a:pt x="366" y="122"/>
                  <a:pt x="366" y="122"/>
                  <a:pt x="366" y="122"/>
                </a:cubicBezTo>
                <a:cubicBezTo>
                  <a:pt x="368" y="122"/>
                  <a:pt x="371" y="120"/>
                  <a:pt x="371" y="117"/>
                </a:cubicBezTo>
                <a:cubicBezTo>
                  <a:pt x="371" y="114"/>
                  <a:pt x="368" y="112"/>
                  <a:pt x="366" y="112"/>
                </a:cubicBezTo>
                <a:cubicBezTo>
                  <a:pt x="245" y="112"/>
                  <a:pt x="245" y="112"/>
                  <a:pt x="245" y="112"/>
                </a:cubicBezTo>
                <a:cubicBezTo>
                  <a:pt x="244" y="112"/>
                  <a:pt x="243" y="111"/>
                  <a:pt x="243" y="110"/>
                </a:cubicBezTo>
                <a:cubicBezTo>
                  <a:pt x="243" y="109"/>
                  <a:pt x="244" y="108"/>
                  <a:pt x="245" y="108"/>
                </a:cubicBezTo>
                <a:cubicBezTo>
                  <a:pt x="375" y="108"/>
                  <a:pt x="375" y="108"/>
                  <a:pt x="375" y="108"/>
                </a:cubicBezTo>
                <a:cubicBezTo>
                  <a:pt x="378" y="108"/>
                  <a:pt x="380" y="106"/>
                  <a:pt x="380" y="103"/>
                </a:cubicBezTo>
                <a:cubicBezTo>
                  <a:pt x="380" y="100"/>
                  <a:pt x="378" y="98"/>
                  <a:pt x="375" y="98"/>
                </a:cubicBezTo>
                <a:cubicBezTo>
                  <a:pt x="202" y="98"/>
                  <a:pt x="202" y="98"/>
                  <a:pt x="202" y="98"/>
                </a:cubicBezTo>
                <a:cubicBezTo>
                  <a:pt x="201" y="98"/>
                  <a:pt x="200" y="97"/>
                  <a:pt x="200" y="96"/>
                </a:cubicBezTo>
                <a:cubicBezTo>
                  <a:pt x="200" y="95"/>
                  <a:pt x="201" y="95"/>
                  <a:pt x="202" y="95"/>
                </a:cubicBezTo>
                <a:cubicBezTo>
                  <a:pt x="375" y="95"/>
                  <a:pt x="375" y="95"/>
                  <a:pt x="375" y="95"/>
                </a:cubicBezTo>
                <a:cubicBezTo>
                  <a:pt x="378" y="95"/>
                  <a:pt x="380" y="92"/>
                  <a:pt x="380" y="89"/>
                </a:cubicBezTo>
                <a:cubicBezTo>
                  <a:pt x="380" y="87"/>
                  <a:pt x="378" y="85"/>
                  <a:pt x="375" y="85"/>
                </a:cubicBezTo>
                <a:cubicBezTo>
                  <a:pt x="213" y="85"/>
                  <a:pt x="213" y="85"/>
                  <a:pt x="213" y="85"/>
                </a:cubicBezTo>
                <a:cubicBezTo>
                  <a:pt x="213" y="84"/>
                  <a:pt x="213" y="84"/>
                  <a:pt x="213" y="84"/>
                </a:cubicBezTo>
                <a:cubicBezTo>
                  <a:pt x="209" y="84"/>
                  <a:pt x="209" y="84"/>
                  <a:pt x="209" y="84"/>
                </a:cubicBezTo>
                <a:cubicBezTo>
                  <a:pt x="208" y="84"/>
                  <a:pt x="208" y="84"/>
                  <a:pt x="208" y="83"/>
                </a:cubicBezTo>
                <a:cubicBezTo>
                  <a:pt x="208" y="82"/>
                  <a:pt x="208" y="81"/>
                  <a:pt x="209" y="81"/>
                </a:cubicBezTo>
                <a:cubicBezTo>
                  <a:pt x="366" y="81"/>
                  <a:pt x="366" y="81"/>
                  <a:pt x="366" y="81"/>
                </a:cubicBezTo>
                <a:cubicBezTo>
                  <a:pt x="369" y="81"/>
                  <a:pt x="371" y="79"/>
                  <a:pt x="371" y="76"/>
                </a:cubicBezTo>
                <a:cubicBezTo>
                  <a:pt x="371" y="73"/>
                  <a:pt x="369" y="71"/>
                  <a:pt x="366" y="71"/>
                </a:cubicBezTo>
                <a:cubicBezTo>
                  <a:pt x="222" y="71"/>
                  <a:pt x="222" y="71"/>
                  <a:pt x="222" y="71"/>
                </a:cubicBezTo>
                <a:cubicBezTo>
                  <a:pt x="221" y="71"/>
                  <a:pt x="220" y="70"/>
                  <a:pt x="220" y="69"/>
                </a:cubicBezTo>
                <a:cubicBezTo>
                  <a:pt x="220" y="68"/>
                  <a:pt x="221" y="67"/>
                  <a:pt x="222" y="67"/>
                </a:cubicBezTo>
                <a:cubicBezTo>
                  <a:pt x="396" y="67"/>
                  <a:pt x="396" y="67"/>
                  <a:pt x="396" y="67"/>
                </a:cubicBezTo>
                <a:cubicBezTo>
                  <a:pt x="399" y="67"/>
                  <a:pt x="402" y="65"/>
                  <a:pt x="402" y="62"/>
                </a:cubicBezTo>
                <a:cubicBezTo>
                  <a:pt x="402" y="60"/>
                  <a:pt x="399" y="57"/>
                  <a:pt x="396" y="57"/>
                </a:cubicBezTo>
                <a:cubicBezTo>
                  <a:pt x="270" y="57"/>
                  <a:pt x="270" y="57"/>
                  <a:pt x="270" y="57"/>
                </a:cubicBezTo>
                <a:cubicBezTo>
                  <a:pt x="269" y="57"/>
                  <a:pt x="268" y="57"/>
                  <a:pt x="268" y="56"/>
                </a:cubicBezTo>
                <a:cubicBezTo>
                  <a:pt x="268" y="55"/>
                  <a:pt x="269" y="54"/>
                  <a:pt x="270" y="54"/>
                </a:cubicBezTo>
                <a:cubicBezTo>
                  <a:pt x="397" y="54"/>
                  <a:pt x="397" y="54"/>
                  <a:pt x="397" y="54"/>
                </a:cubicBezTo>
                <a:cubicBezTo>
                  <a:pt x="400" y="54"/>
                  <a:pt x="402" y="52"/>
                  <a:pt x="402" y="49"/>
                </a:cubicBezTo>
                <a:cubicBezTo>
                  <a:pt x="402" y="46"/>
                  <a:pt x="400" y="44"/>
                  <a:pt x="397" y="44"/>
                </a:cubicBezTo>
                <a:cubicBezTo>
                  <a:pt x="253" y="44"/>
                  <a:pt x="253" y="44"/>
                  <a:pt x="253" y="44"/>
                </a:cubicBezTo>
                <a:cubicBezTo>
                  <a:pt x="252" y="44"/>
                  <a:pt x="252" y="43"/>
                  <a:pt x="252" y="42"/>
                </a:cubicBezTo>
                <a:cubicBezTo>
                  <a:pt x="252" y="41"/>
                  <a:pt x="252" y="40"/>
                  <a:pt x="253" y="40"/>
                </a:cubicBezTo>
                <a:cubicBezTo>
                  <a:pt x="399" y="40"/>
                  <a:pt x="399" y="40"/>
                  <a:pt x="399" y="40"/>
                </a:cubicBezTo>
                <a:cubicBezTo>
                  <a:pt x="402" y="40"/>
                  <a:pt x="404" y="38"/>
                  <a:pt x="404" y="35"/>
                </a:cubicBezTo>
                <a:cubicBezTo>
                  <a:pt x="404" y="32"/>
                  <a:pt x="402" y="30"/>
                  <a:pt x="399" y="30"/>
                </a:cubicBezTo>
                <a:cubicBezTo>
                  <a:pt x="289" y="30"/>
                  <a:pt x="289" y="30"/>
                  <a:pt x="289" y="30"/>
                </a:cubicBezTo>
                <a:cubicBezTo>
                  <a:pt x="288" y="30"/>
                  <a:pt x="287" y="29"/>
                  <a:pt x="287" y="28"/>
                </a:cubicBezTo>
                <a:cubicBezTo>
                  <a:pt x="287" y="27"/>
                  <a:pt x="288" y="27"/>
                  <a:pt x="289" y="27"/>
                </a:cubicBezTo>
                <a:cubicBezTo>
                  <a:pt x="292" y="27"/>
                  <a:pt x="292" y="27"/>
                  <a:pt x="292" y="27"/>
                </a:cubicBezTo>
                <a:cubicBezTo>
                  <a:pt x="294" y="27"/>
                  <a:pt x="296" y="24"/>
                  <a:pt x="296" y="22"/>
                </a:cubicBezTo>
                <a:cubicBezTo>
                  <a:pt x="296" y="19"/>
                  <a:pt x="294" y="17"/>
                  <a:pt x="292" y="17"/>
                </a:cubicBezTo>
                <a:cubicBezTo>
                  <a:pt x="147" y="17"/>
                  <a:pt x="147" y="17"/>
                  <a:pt x="147" y="17"/>
                </a:cubicBezTo>
                <a:cubicBezTo>
                  <a:pt x="144" y="17"/>
                  <a:pt x="142" y="19"/>
                  <a:pt x="142" y="22"/>
                </a:cubicBezTo>
                <a:cubicBezTo>
                  <a:pt x="142" y="24"/>
                  <a:pt x="144" y="27"/>
                  <a:pt x="147" y="27"/>
                </a:cubicBezTo>
                <a:cubicBezTo>
                  <a:pt x="178" y="27"/>
                  <a:pt x="178" y="27"/>
                  <a:pt x="178" y="27"/>
                </a:cubicBezTo>
                <a:cubicBezTo>
                  <a:pt x="179" y="27"/>
                  <a:pt x="180" y="27"/>
                  <a:pt x="180" y="28"/>
                </a:cubicBezTo>
                <a:cubicBezTo>
                  <a:pt x="180" y="29"/>
                  <a:pt x="179" y="30"/>
                  <a:pt x="178" y="30"/>
                </a:cubicBezTo>
                <a:cubicBezTo>
                  <a:pt x="132" y="30"/>
                  <a:pt x="132" y="30"/>
                  <a:pt x="132" y="30"/>
                </a:cubicBezTo>
                <a:cubicBezTo>
                  <a:pt x="130" y="30"/>
                  <a:pt x="128" y="32"/>
                  <a:pt x="128" y="35"/>
                </a:cubicBezTo>
                <a:cubicBezTo>
                  <a:pt x="128" y="38"/>
                  <a:pt x="130" y="40"/>
                  <a:pt x="132" y="40"/>
                </a:cubicBezTo>
                <a:cubicBezTo>
                  <a:pt x="177" y="40"/>
                  <a:pt x="177" y="40"/>
                  <a:pt x="177" y="40"/>
                </a:cubicBezTo>
                <a:cubicBezTo>
                  <a:pt x="178" y="40"/>
                  <a:pt x="178" y="41"/>
                  <a:pt x="178" y="42"/>
                </a:cubicBezTo>
                <a:cubicBezTo>
                  <a:pt x="178" y="43"/>
                  <a:pt x="178" y="44"/>
                  <a:pt x="177" y="44"/>
                </a:cubicBezTo>
                <a:cubicBezTo>
                  <a:pt x="137" y="44"/>
                  <a:pt x="137" y="44"/>
                  <a:pt x="137" y="44"/>
                </a:cubicBezTo>
                <a:cubicBezTo>
                  <a:pt x="134" y="44"/>
                  <a:pt x="132" y="46"/>
                  <a:pt x="132" y="49"/>
                </a:cubicBezTo>
                <a:cubicBezTo>
                  <a:pt x="132" y="52"/>
                  <a:pt x="134" y="54"/>
                  <a:pt x="137" y="54"/>
                </a:cubicBezTo>
                <a:cubicBezTo>
                  <a:pt x="173" y="54"/>
                  <a:pt x="173" y="54"/>
                  <a:pt x="173" y="54"/>
                </a:cubicBezTo>
                <a:cubicBezTo>
                  <a:pt x="174" y="54"/>
                  <a:pt x="175" y="55"/>
                  <a:pt x="175" y="56"/>
                </a:cubicBezTo>
                <a:cubicBezTo>
                  <a:pt x="175" y="57"/>
                  <a:pt x="174" y="57"/>
                  <a:pt x="173" y="57"/>
                </a:cubicBezTo>
                <a:cubicBezTo>
                  <a:pt x="142" y="57"/>
                  <a:pt x="142" y="57"/>
                  <a:pt x="142" y="57"/>
                </a:cubicBezTo>
                <a:cubicBezTo>
                  <a:pt x="139" y="57"/>
                  <a:pt x="137" y="60"/>
                  <a:pt x="137" y="62"/>
                </a:cubicBezTo>
                <a:cubicBezTo>
                  <a:pt x="137" y="65"/>
                  <a:pt x="139" y="67"/>
                  <a:pt x="142" y="67"/>
                </a:cubicBezTo>
                <a:cubicBezTo>
                  <a:pt x="170" y="67"/>
                  <a:pt x="170" y="67"/>
                  <a:pt x="170" y="67"/>
                </a:cubicBezTo>
                <a:cubicBezTo>
                  <a:pt x="171" y="67"/>
                  <a:pt x="172" y="68"/>
                  <a:pt x="172" y="69"/>
                </a:cubicBezTo>
                <a:cubicBezTo>
                  <a:pt x="172" y="70"/>
                  <a:pt x="171" y="71"/>
                  <a:pt x="170" y="71"/>
                </a:cubicBezTo>
                <a:cubicBezTo>
                  <a:pt x="142" y="71"/>
                  <a:pt x="142" y="71"/>
                  <a:pt x="142" y="71"/>
                </a:cubicBezTo>
                <a:cubicBezTo>
                  <a:pt x="139" y="71"/>
                  <a:pt x="137" y="73"/>
                  <a:pt x="137" y="76"/>
                </a:cubicBezTo>
                <a:cubicBezTo>
                  <a:pt x="137" y="79"/>
                  <a:pt x="139" y="81"/>
                  <a:pt x="142" y="81"/>
                </a:cubicBezTo>
                <a:cubicBezTo>
                  <a:pt x="148" y="81"/>
                  <a:pt x="148" y="81"/>
                  <a:pt x="148" y="81"/>
                </a:cubicBezTo>
                <a:cubicBezTo>
                  <a:pt x="148" y="81"/>
                  <a:pt x="149" y="82"/>
                  <a:pt x="149" y="83"/>
                </a:cubicBezTo>
                <a:cubicBezTo>
                  <a:pt x="149" y="84"/>
                  <a:pt x="148" y="85"/>
                  <a:pt x="148" y="85"/>
                </a:cubicBezTo>
                <a:cubicBezTo>
                  <a:pt x="124" y="85"/>
                  <a:pt x="124" y="85"/>
                  <a:pt x="124" y="85"/>
                </a:cubicBezTo>
                <a:cubicBezTo>
                  <a:pt x="124" y="84"/>
                  <a:pt x="124" y="84"/>
                  <a:pt x="123" y="84"/>
                </a:cubicBezTo>
                <a:cubicBezTo>
                  <a:pt x="37" y="84"/>
                  <a:pt x="37" y="84"/>
                  <a:pt x="37" y="84"/>
                </a:cubicBezTo>
                <a:cubicBezTo>
                  <a:pt x="36" y="84"/>
                  <a:pt x="36" y="84"/>
                  <a:pt x="36" y="83"/>
                </a:cubicBezTo>
                <a:cubicBezTo>
                  <a:pt x="36" y="82"/>
                  <a:pt x="36" y="81"/>
                  <a:pt x="37" y="81"/>
                </a:cubicBezTo>
                <a:cubicBezTo>
                  <a:pt x="87" y="81"/>
                  <a:pt x="87" y="81"/>
                  <a:pt x="87" y="81"/>
                </a:cubicBezTo>
                <a:cubicBezTo>
                  <a:pt x="89" y="81"/>
                  <a:pt x="92" y="79"/>
                  <a:pt x="92" y="76"/>
                </a:cubicBezTo>
                <a:cubicBezTo>
                  <a:pt x="92" y="73"/>
                  <a:pt x="89" y="71"/>
                  <a:pt x="87" y="71"/>
                </a:cubicBezTo>
                <a:cubicBezTo>
                  <a:pt x="6" y="71"/>
                  <a:pt x="6" y="71"/>
                  <a:pt x="6" y="71"/>
                </a:cubicBezTo>
                <a:cubicBezTo>
                  <a:pt x="5" y="71"/>
                  <a:pt x="4" y="70"/>
                  <a:pt x="4" y="69"/>
                </a:cubicBezTo>
                <a:cubicBezTo>
                  <a:pt x="4" y="68"/>
                  <a:pt x="5" y="67"/>
                  <a:pt x="6" y="67"/>
                </a:cubicBezTo>
                <a:cubicBezTo>
                  <a:pt x="82" y="67"/>
                  <a:pt x="82" y="67"/>
                  <a:pt x="82" y="67"/>
                </a:cubicBezTo>
                <a:cubicBezTo>
                  <a:pt x="85" y="67"/>
                  <a:pt x="87" y="65"/>
                  <a:pt x="87" y="62"/>
                </a:cubicBezTo>
                <a:cubicBezTo>
                  <a:pt x="87" y="59"/>
                  <a:pt x="85" y="57"/>
                  <a:pt x="82" y="57"/>
                </a:cubicBezTo>
                <a:cubicBezTo>
                  <a:pt x="14" y="57"/>
                  <a:pt x="14" y="57"/>
                  <a:pt x="14" y="57"/>
                </a:cubicBezTo>
                <a:cubicBezTo>
                  <a:pt x="13" y="57"/>
                  <a:pt x="13" y="56"/>
                  <a:pt x="13" y="55"/>
                </a:cubicBezTo>
                <a:cubicBezTo>
                  <a:pt x="13" y="54"/>
                  <a:pt x="13" y="54"/>
                  <a:pt x="14" y="54"/>
                </a:cubicBezTo>
                <a:cubicBezTo>
                  <a:pt x="56" y="54"/>
                  <a:pt x="56" y="54"/>
                  <a:pt x="56" y="54"/>
                </a:cubicBezTo>
                <a:cubicBezTo>
                  <a:pt x="59" y="54"/>
                  <a:pt x="61" y="51"/>
                  <a:pt x="61" y="49"/>
                </a:cubicBezTo>
                <a:cubicBezTo>
                  <a:pt x="61" y="46"/>
                  <a:pt x="59" y="44"/>
                  <a:pt x="56" y="44"/>
                </a:cubicBezTo>
                <a:cubicBezTo>
                  <a:pt x="17" y="44"/>
                  <a:pt x="17" y="44"/>
                  <a:pt x="17" y="44"/>
                </a:cubicBezTo>
                <a:cubicBezTo>
                  <a:pt x="16" y="44"/>
                  <a:pt x="16" y="43"/>
                  <a:pt x="16" y="42"/>
                </a:cubicBezTo>
                <a:cubicBezTo>
                  <a:pt x="16" y="41"/>
                  <a:pt x="16" y="40"/>
                  <a:pt x="17" y="40"/>
                </a:cubicBezTo>
                <a:cubicBezTo>
                  <a:pt x="48" y="40"/>
                  <a:pt x="48" y="40"/>
                  <a:pt x="48" y="40"/>
                </a:cubicBezTo>
                <a:cubicBezTo>
                  <a:pt x="65" y="40"/>
                  <a:pt x="79" y="26"/>
                  <a:pt x="79" y="9"/>
                </a:cubicBezTo>
                <a:cubicBezTo>
                  <a:pt x="81" y="9"/>
                  <a:pt x="81" y="9"/>
                  <a:pt x="81" y="9"/>
                </a:cubicBezTo>
                <a:cubicBezTo>
                  <a:pt x="81" y="0"/>
                  <a:pt x="81" y="0"/>
                  <a:pt x="81" y="0"/>
                </a:cubicBezTo>
                <a:cubicBezTo>
                  <a:pt x="72" y="0"/>
                  <a:pt x="72" y="0"/>
                  <a:pt x="72" y="0"/>
                </a:cubicBezTo>
                <a:cubicBezTo>
                  <a:pt x="72" y="9"/>
                  <a:pt x="72" y="9"/>
                  <a:pt x="72" y="9"/>
                </a:cubicBezTo>
                <a:cubicBezTo>
                  <a:pt x="75" y="9"/>
                  <a:pt x="75" y="9"/>
                  <a:pt x="75" y="9"/>
                </a:cubicBezTo>
                <a:cubicBezTo>
                  <a:pt x="75" y="24"/>
                  <a:pt x="63" y="37"/>
                  <a:pt x="48" y="37"/>
                </a:cubicBezTo>
                <a:cubicBezTo>
                  <a:pt x="17" y="37"/>
                  <a:pt x="17" y="37"/>
                  <a:pt x="17" y="37"/>
                </a:cubicBezTo>
                <a:cubicBezTo>
                  <a:pt x="15" y="37"/>
                  <a:pt x="12" y="39"/>
                  <a:pt x="12" y="42"/>
                </a:cubicBezTo>
                <a:cubicBezTo>
                  <a:pt x="12" y="45"/>
                  <a:pt x="15" y="47"/>
                  <a:pt x="17" y="47"/>
                </a:cubicBezTo>
                <a:cubicBezTo>
                  <a:pt x="56" y="47"/>
                  <a:pt x="56" y="47"/>
                  <a:pt x="56" y="47"/>
                </a:cubicBezTo>
                <a:cubicBezTo>
                  <a:pt x="57" y="47"/>
                  <a:pt x="58" y="48"/>
                  <a:pt x="58" y="49"/>
                </a:cubicBezTo>
                <a:cubicBezTo>
                  <a:pt x="58" y="50"/>
                  <a:pt x="57" y="50"/>
                  <a:pt x="56" y="50"/>
                </a:cubicBezTo>
                <a:cubicBezTo>
                  <a:pt x="14" y="50"/>
                  <a:pt x="14" y="50"/>
                  <a:pt x="14" y="50"/>
                </a:cubicBezTo>
                <a:cubicBezTo>
                  <a:pt x="12" y="50"/>
                  <a:pt x="9" y="53"/>
                  <a:pt x="9" y="55"/>
                </a:cubicBezTo>
                <a:cubicBezTo>
                  <a:pt x="9" y="58"/>
                  <a:pt x="12" y="61"/>
                  <a:pt x="14" y="61"/>
                </a:cubicBezTo>
                <a:cubicBezTo>
                  <a:pt x="82" y="61"/>
                  <a:pt x="82" y="61"/>
                  <a:pt x="82" y="61"/>
                </a:cubicBezTo>
                <a:cubicBezTo>
                  <a:pt x="83" y="61"/>
                  <a:pt x="84" y="61"/>
                  <a:pt x="84" y="62"/>
                </a:cubicBezTo>
                <a:cubicBezTo>
                  <a:pt x="84" y="63"/>
                  <a:pt x="83" y="64"/>
                  <a:pt x="82" y="64"/>
                </a:cubicBezTo>
                <a:cubicBezTo>
                  <a:pt x="6" y="64"/>
                  <a:pt x="6" y="64"/>
                  <a:pt x="6" y="64"/>
                </a:cubicBezTo>
                <a:cubicBezTo>
                  <a:pt x="3" y="64"/>
                  <a:pt x="0" y="66"/>
                  <a:pt x="0" y="69"/>
                </a:cubicBezTo>
                <a:cubicBezTo>
                  <a:pt x="0" y="72"/>
                  <a:pt x="3" y="74"/>
                  <a:pt x="6" y="74"/>
                </a:cubicBezTo>
                <a:cubicBezTo>
                  <a:pt x="87" y="74"/>
                  <a:pt x="87" y="74"/>
                  <a:pt x="87" y="74"/>
                </a:cubicBezTo>
                <a:cubicBezTo>
                  <a:pt x="88" y="74"/>
                  <a:pt x="88" y="75"/>
                  <a:pt x="88" y="76"/>
                </a:cubicBezTo>
                <a:cubicBezTo>
                  <a:pt x="88" y="77"/>
                  <a:pt x="88" y="77"/>
                  <a:pt x="87" y="77"/>
                </a:cubicBezTo>
                <a:cubicBezTo>
                  <a:pt x="37" y="77"/>
                  <a:pt x="37" y="77"/>
                  <a:pt x="37" y="77"/>
                </a:cubicBezTo>
                <a:cubicBezTo>
                  <a:pt x="35" y="77"/>
                  <a:pt x="32" y="80"/>
                  <a:pt x="32" y="83"/>
                </a:cubicBezTo>
                <a:cubicBezTo>
                  <a:pt x="32" y="85"/>
                  <a:pt x="35" y="88"/>
                  <a:pt x="37" y="88"/>
                </a:cubicBezTo>
                <a:cubicBezTo>
                  <a:pt x="117" y="88"/>
                  <a:pt x="117" y="88"/>
                  <a:pt x="117" y="88"/>
                </a:cubicBezTo>
                <a:cubicBezTo>
                  <a:pt x="117" y="88"/>
                  <a:pt x="117" y="88"/>
                  <a:pt x="117" y="88"/>
                </a:cubicBezTo>
                <a:cubicBezTo>
                  <a:pt x="124" y="88"/>
                  <a:pt x="124" y="88"/>
                  <a:pt x="124" y="88"/>
                </a:cubicBezTo>
                <a:cubicBezTo>
                  <a:pt x="124" y="88"/>
                  <a:pt x="125" y="89"/>
                  <a:pt x="125" y="89"/>
                </a:cubicBezTo>
                <a:cubicBezTo>
                  <a:pt x="125" y="90"/>
                  <a:pt x="124" y="91"/>
                  <a:pt x="123" y="91"/>
                </a:cubicBezTo>
                <a:cubicBezTo>
                  <a:pt x="39" y="91"/>
                  <a:pt x="39" y="91"/>
                  <a:pt x="39" y="91"/>
                </a:cubicBezTo>
                <a:cubicBezTo>
                  <a:pt x="36" y="91"/>
                  <a:pt x="34" y="93"/>
                  <a:pt x="34" y="96"/>
                </a:cubicBezTo>
                <a:cubicBezTo>
                  <a:pt x="34" y="99"/>
                  <a:pt x="36" y="101"/>
                  <a:pt x="39" y="101"/>
                </a:cubicBezTo>
                <a:cubicBezTo>
                  <a:pt x="122" y="101"/>
                  <a:pt x="122" y="101"/>
                  <a:pt x="122" y="101"/>
                </a:cubicBezTo>
                <a:cubicBezTo>
                  <a:pt x="123" y="101"/>
                  <a:pt x="124" y="102"/>
                  <a:pt x="124" y="103"/>
                </a:cubicBezTo>
                <a:cubicBezTo>
                  <a:pt x="124" y="104"/>
                  <a:pt x="123" y="105"/>
                  <a:pt x="122" y="105"/>
                </a:cubicBezTo>
                <a:cubicBezTo>
                  <a:pt x="43" y="105"/>
                  <a:pt x="43" y="105"/>
                  <a:pt x="43" y="105"/>
                </a:cubicBezTo>
                <a:cubicBezTo>
                  <a:pt x="40" y="105"/>
                  <a:pt x="38" y="107"/>
                  <a:pt x="38" y="110"/>
                </a:cubicBezTo>
                <a:cubicBezTo>
                  <a:pt x="38" y="113"/>
                  <a:pt x="40" y="115"/>
                  <a:pt x="43" y="115"/>
                </a:cubicBezTo>
                <a:cubicBezTo>
                  <a:pt x="102" y="115"/>
                  <a:pt x="102" y="115"/>
                  <a:pt x="102" y="115"/>
                </a:cubicBezTo>
                <a:cubicBezTo>
                  <a:pt x="103" y="115"/>
                  <a:pt x="104" y="116"/>
                  <a:pt x="104" y="117"/>
                </a:cubicBezTo>
                <a:cubicBezTo>
                  <a:pt x="104" y="118"/>
                  <a:pt x="103" y="118"/>
                  <a:pt x="102" y="118"/>
                </a:cubicBezTo>
                <a:cubicBezTo>
                  <a:pt x="39" y="118"/>
                  <a:pt x="39" y="118"/>
                  <a:pt x="39" y="118"/>
                </a:cubicBezTo>
                <a:cubicBezTo>
                  <a:pt x="36" y="118"/>
                  <a:pt x="33" y="121"/>
                  <a:pt x="33" y="123"/>
                </a:cubicBezTo>
                <a:cubicBezTo>
                  <a:pt x="33" y="126"/>
                  <a:pt x="36" y="128"/>
                  <a:pt x="39" y="128"/>
                </a:cubicBezTo>
                <a:cubicBezTo>
                  <a:pt x="90" y="128"/>
                  <a:pt x="90" y="128"/>
                  <a:pt x="90" y="128"/>
                </a:cubicBezTo>
                <a:cubicBezTo>
                  <a:pt x="91" y="128"/>
                  <a:pt x="92" y="129"/>
                  <a:pt x="92" y="130"/>
                </a:cubicBezTo>
                <a:cubicBezTo>
                  <a:pt x="92" y="131"/>
                  <a:pt x="91" y="132"/>
                  <a:pt x="90" y="132"/>
                </a:cubicBezTo>
                <a:cubicBezTo>
                  <a:pt x="45" y="132"/>
                  <a:pt x="45" y="132"/>
                  <a:pt x="45" y="132"/>
                </a:cubicBezTo>
                <a:cubicBezTo>
                  <a:pt x="42" y="132"/>
                  <a:pt x="40" y="134"/>
                  <a:pt x="40" y="137"/>
                </a:cubicBezTo>
                <a:cubicBezTo>
                  <a:pt x="40" y="140"/>
                  <a:pt x="42" y="142"/>
                  <a:pt x="45" y="142"/>
                </a:cubicBezTo>
                <a:cubicBezTo>
                  <a:pt x="63" y="142"/>
                  <a:pt x="63" y="142"/>
                  <a:pt x="63" y="142"/>
                </a:cubicBezTo>
                <a:cubicBezTo>
                  <a:pt x="64" y="142"/>
                  <a:pt x="65" y="143"/>
                  <a:pt x="65" y="144"/>
                </a:cubicBezTo>
                <a:cubicBezTo>
                  <a:pt x="65" y="145"/>
                  <a:pt x="64" y="146"/>
                  <a:pt x="63" y="146"/>
                </a:cubicBezTo>
                <a:cubicBezTo>
                  <a:pt x="56" y="146"/>
                  <a:pt x="56" y="146"/>
                  <a:pt x="56" y="146"/>
                </a:cubicBezTo>
                <a:cubicBezTo>
                  <a:pt x="53" y="146"/>
                  <a:pt x="51" y="148"/>
                  <a:pt x="51" y="151"/>
                </a:cubicBezTo>
                <a:cubicBezTo>
                  <a:pt x="51" y="153"/>
                  <a:pt x="53" y="156"/>
                  <a:pt x="56" y="156"/>
                </a:cubicBezTo>
                <a:cubicBezTo>
                  <a:pt x="65" y="156"/>
                  <a:pt x="65" y="156"/>
                  <a:pt x="65" y="156"/>
                </a:cubicBezTo>
                <a:cubicBezTo>
                  <a:pt x="66" y="156"/>
                  <a:pt x="67" y="156"/>
                  <a:pt x="67" y="157"/>
                </a:cubicBezTo>
                <a:cubicBezTo>
                  <a:pt x="67" y="158"/>
                  <a:pt x="66" y="159"/>
                  <a:pt x="65" y="159"/>
                </a:cubicBezTo>
                <a:cubicBezTo>
                  <a:pt x="65" y="159"/>
                  <a:pt x="65" y="159"/>
                  <a:pt x="65" y="159"/>
                </a:cubicBezTo>
                <a:cubicBezTo>
                  <a:pt x="62" y="159"/>
                  <a:pt x="60" y="161"/>
                  <a:pt x="60" y="164"/>
                </a:cubicBezTo>
                <a:cubicBezTo>
                  <a:pt x="60" y="167"/>
                  <a:pt x="62" y="169"/>
                  <a:pt x="65" y="169"/>
                </a:cubicBezTo>
                <a:cubicBezTo>
                  <a:pt x="84" y="169"/>
                  <a:pt x="84" y="169"/>
                  <a:pt x="84" y="169"/>
                </a:cubicBezTo>
                <a:cubicBezTo>
                  <a:pt x="84" y="169"/>
                  <a:pt x="85" y="170"/>
                  <a:pt x="85" y="171"/>
                </a:cubicBezTo>
                <a:cubicBezTo>
                  <a:pt x="85" y="172"/>
                  <a:pt x="84" y="173"/>
                  <a:pt x="84" y="173"/>
                </a:cubicBezTo>
                <a:cubicBezTo>
                  <a:pt x="80" y="173"/>
                  <a:pt x="80" y="173"/>
                  <a:pt x="80" y="173"/>
                </a:cubicBezTo>
                <a:cubicBezTo>
                  <a:pt x="77" y="173"/>
                  <a:pt x="75" y="175"/>
                  <a:pt x="75" y="178"/>
                </a:cubicBezTo>
                <a:cubicBezTo>
                  <a:pt x="75" y="181"/>
                  <a:pt x="77" y="183"/>
                  <a:pt x="80" y="183"/>
                </a:cubicBezTo>
                <a:cubicBezTo>
                  <a:pt x="125" y="183"/>
                  <a:pt x="125" y="183"/>
                  <a:pt x="125" y="183"/>
                </a:cubicBezTo>
                <a:cubicBezTo>
                  <a:pt x="126" y="183"/>
                  <a:pt x="127" y="184"/>
                  <a:pt x="127" y="185"/>
                </a:cubicBezTo>
                <a:cubicBezTo>
                  <a:pt x="127" y="186"/>
                  <a:pt x="126" y="186"/>
                  <a:pt x="125" y="186"/>
                </a:cubicBezTo>
                <a:cubicBezTo>
                  <a:pt x="89" y="186"/>
                  <a:pt x="89" y="186"/>
                  <a:pt x="89" y="186"/>
                </a:cubicBezTo>
                <a:cubicBezTo>
                  <a:pt x="86" y="186"/>
                  <a:pt x="84" y="189"/>
                  <a:pt x="84" y="191"/>
                </a:cubicBezTo>
                <a:cubicBezTo>
                  <a:pt x="84" y="194"/>
                  <a:pt x="86" y="196"/>
                  <a:pt x="89" y="196"/>
                </a:cubicBezTo>
                <a:cubicBezTo>
                  <a:pt x="143" y="196"/>
                  <a:pt x="143" y="196"/>
                  <a:pt x="143" y="196"/>
                </a:cubicBezTo>
                <a:cubicBezTo>
                  <a:pt x="144" y="196"/>
                  <a:pt x="145" y="197"/>
                  <a:pt x="145" y="198"/>
                </a:cubicBezTo>
                <a:cubicBezTo>
                  <a:pt x="145" y="199"/>
                  <a:pt x="144" y="200"/>
                  <a:pt x="143" y="200"/>
                </a:cubicBezTo>
                <a:cubicBezTo>
                  <a:pt x="99" y="200"/>
                  <a:pt x="99" y="200"/>
                  <a:pt x="99" y="200"/>
                </a:cubicBezTo>
                <a:cubicBezTo>
                  <a:pt x="96" y="200"/>
                  <a:pt x="94" y="202"/>
                  <a:pt x="94" y="205"/>
                </a:cubicBezTo>
                <a:cubicBezTo>
                  <a:pt x="94" y="208"/>
                  <a:pt x="96" y="210"/>
                  <a:pt x="99" y="210"/>
                </a:cubicBezTo>
                <a:cubicBezTo>
                  <a:pt x="140" y="210"/>
                  <a:pt x="140" y="210"/>
                  <a:pt x="140" y="210"/>
                </a:cubicBezTo>
                <a:cubicBezTo>
                  <a:pt x="141" y="210"/>
                  <a:pt x="142" y="211"/>
                  <a:pt x="142" y="212"/>
                </a:cubicBezTo>
                <a:cubicBezTo>
                  <a:pt x="142" y="213"/>
                  <a:pt x="141" y="213"/>
                  <a:pt x="140" y="213"/>
                </a:cubicBezTo>
                <a:cubicBezTo>
                  <a:pt x="105" y="213"/>
                  <a:pt x="105" y="213"/>
                  <a:pt x="105" y="213"/>
                </a:cubicBezTo>
                <a:cubicBezTo>
                  <a:pt x="103" y="213"/>
                  <a:pt x="100" y="216"/>
                  <a:pt x="100" y="218"/>
                </a:cubicBezTo>
                <a:cubicBezTo>
                  <a:pt x="100" y="221"/>
                  <a:pt x="103" y="224"/>
                  <a:pt x="105" y="224"/>
                </a:cubicBezTo>
                <a:cubicBezTo>
                  <a:pt x="130" y="224"/>
                  <a:pt x="130" y="224"/>
                  <a:pt x="130" y="224"/>
                </a:cubicBezTo>
                <a:cubicBezTo>
                  <a:pt x="131" y="224"/>
                  <a:pt x="132" y="224"/>
                  <a:pt x="132" y="225"/>
                </a:cubicBezTo>
                <a:cubicBezTo>
                  <a:pt x="132" y="226"/>
                  <a:pt x="131" y="227"/>
                  <a:pt x="130" y="227"/>
                </a:cubicBezTo>
                <a:cubicBezTo>
                  <a:pt x="104" y="227"/>
                  <a:pt x="104" y="227"/>
                  <a:pt x="104" y="227"/>
                </a:cubicBezTo>
                <a:cubicBezTo>
                  <a:pt x="101" y="227"/>
                  <a:pt x="99" y="229"/>
                  <a:pt x="99" y="232"/>
                </a:cubicBezTo>
                <a:cubicBezTo>
                  <a:pt x="99" y="235"/>
                  <a:pt x="101" y="237"/>
                  <a:pt x="104" y="237"/>
                </a:cubicBezTo>
                <a:cubicBezTo>
                  <a:pt x="117" y="237"/>
                  <a:pt x="117" y="237"/>
                  <a:pt x="117" y="237"/>
                </a:cubicBezTo>
                <a:cubicBezTo>
                  <a:pt x="118" y="237"/>
                  <a:pt x="119" y="238"/>
                  <a:pt x="119" y="239"/>
                </a:cubicBezTo>
                <a:cubicBezTo>
                  <a:pt x="119" y="240"/>
                  <a:pt x="118" y="240"/>
                  <a:pt x="117" y="240"/>
                </a:cubicBezTo>
                <a:cubicBezTo>
                  <a:pt x="105" y="240"/>
                  <a:pt x="105" y="240"/>
                  <a:pt x="105" y="240"/>
                </a:cubicBezTo>
                <a:cubicBezTo>
                  <a:pt x="102" y="240"/>
                  <a:pt x="100" y="243"/>
                  <a:pt x="100" y="246"/>
                </a:cubicBezTo>
                <a:cubicBezTo>
                  <a:pt x="100" y="248"/>
                  <a:pt x="102" y="251"/>
                  <a:pt x="105" y="251"/>
                </a:cubicBezTo>
                <a:cubicBezTo>
                  <a:pt x="112" y="251"/>
                  <a:pt x="112" y="251"/>
                  <a:pt x="112" y="251"/>
                </a:cubicBezTo>
                <a:cubicBezTo>
                  <a:pt x="112" y="251"/>
                  <a:pt x="113" y="251"/>
                  <a:pt x="113" y="252"/>
                </a:cubicBezTo>
                <a:cubicBezTo>
                  <a:pt x="113" y="253"/>
                  <a:pt x="112" y="254"/>
                  <a:pt x="112" y="254"/>
                </a:cubicBezTo>
                <a:cubicBezTo>
                  <a:pt x="105" y="254"/>
                  <a:pt x="105" y="254"/>
                  <a:pt x="105" y="254"/>
                </a:cubicBezTo>
                <a:cubicBezTo>
                  <a:pt x="102" y="254"/>
                  <a:pt x="100" y="256"/>
                  <a:pt x="100" y="259"/>
                </a:cubicBezTo>
                <a:cubicBezTo>
                  <a:pt x="100" y="262"/>
                  <a:pt x="102" y="264"/>
                  <a:pt x="105" y="264"/>
                </a:cubicBezTo>
                <a:cubicBezTo>
                  <a:pt x="109" y="264"/>
                  <a:pt x="109" y="264"/>
                  <a:pt x="109" y="264"/>
                </a:cubicBezTo>
                <a:cubicBezTo>
                  <a:pt x="240" y="264"/>
                  <a:pt x="240" y="264"/>
                  <a:pt x="240" y="264"/>
                </a:cubicBezTo>
                <a:cubicBezTo>
                  <a:pt x="244" y="264"/>
                  <a:pt x="248" y="260"/>
                  <a:pt x="248" y="256"/>
                </a:cubicBezTo>
                <a:cubicBezTo>
                  <a:pt x="248" y="251"/>
                  <a:pt x="244" y="247"/>
                  <a:pt x="240" y="247"/>
                </a:cubicBezTo>
                <a:cubicBezTo>
                  <a:pt x="230" y="247"/>
                  <a:pt x="230" y="247"/>
                  <a:pt x="230" y="247"/>
                </a:cubicBezTo>
                <a:cubicBezTo>
                  <a:pt x="227" y="247"/>
                  <a:pt x="225" y="245"/>
                  <a:pt x="225" y="242"/>
                </a:cubicBezTo>
                <a:cubicBezTo>
                  <a:pt x="225" y="239"/>
                  <a:pt x="227" y="237"/>
                  <a:pt x="230" y="237"/>
                </a:cubicBezTo>
                <a:cubicBezTo>
                  <a:pt x="231" y="237"/>
                  <a:pt x="231" y="237"/>
                  <a:pt x="231" y="237"/>
                </a:cubicBezTo>
                <a:cubicBezTo>
                  <a:pt x="233" y="237"/>
                  <a:pt x="236" y="235"/>
                  <a:pt x="236" y="232"/>
                </a:cubicBezTo>
                <a:cubicBezTo>
                  <a:pt x="236" y="229"/>
                  <a:pt x="233" y="227"/>
                  <a:pt x="231" y="227"/>
                </a:cubicBezTo>
                <a:cubicBezTo>
                  <a:pt x="222" y="227"/>
                  <a:pt x="222" y="227"/>
                  <a:pt x="222" y="227"/>
                </a:cubicBezTo>
                <a:cubicBezTo>
                  <a:pt x="221" y="227"/>
                  <a:pt x="220" y="226"/>
                  <a:pt x="220" y="225"/>
                </a:cubicBezTo>
                <a:cubicBezTo>
                  <a:pt x="220" y="224"/>
                  <a:pt x="221" y="224"/>
                  <a:pt x="222" y="224"/>
                </a:cubicBezTo>
                <a:cubicBezTo>
                  <a:pt x="240" y="224"/>
                  <a:pt x="240" y="224"/>
                  <a:pt x="240" y="224"/>
                </a:cubicBezTo>
                <a:cubicBezTo>
                  <a:pt x="243" y="224"/>
                  <a:pt x="245" y="221"/>
                  <a:pt x="245" y="218"/>
                </a:cubicBezTo>
                <a:cubicBezTo>
                  <a:pt x="245" y="216"/>
                  <a:pt x="243" y="213"/>
                  <a:pt x="240" y="213"/>
                </a:cubicBezTo>
                <a:cubicBezTo>
                  <a:pt x="217" y="213"/>
                  <a:pt x="217" y="213"/>
                  <a:pt x="217" y="213"/>
                </a:cubicBezTo>
                <a:cubicBezTo>
                  <a:pt x="216" y="213"/>
                  <a:pt x="215" y="213"/>
                  <a:pt x="215" y="212"/>
                </a:cubicBezTo>
                <a:cubicBezTo>
                  <a:pt x="215" y="211"/>
                  <a:pt x="216" y="210"/>
                  <a:pt x="217" y="210"/>
                </a:cubicBezTo>
                <a:cubicBezTo>
                  <a:pt x="248" y="210"/>
                  <a:pt x="248" y="210"/>
                  <a:pt x="248" y="210"/>
                </a:cubicBezTo>
                <a:cubicBezTo>
                  <a:pt x="251" y="210"/>
                  <a:pt x="253" y="208"/>
                  <a:pt x="253" y="205"/>
                </a:cubicBezTo>
                <a:cubicBezTo>
                  <a:pt x="253" y="202"/>
                  <a:pt x="251" y="200"/>
                  <a:pt x="248" y="200"/>
                </a:cubicBezTo>
                <a:cubicBezTo>
                  <a:pt x="216" y="200"/>
                  <a:pt x="216" y="200"/>
                  <a:pt x="216" y="200"/>
                </a:cubicBezTo>
                <a:cubicBezTo>
                  <a:pt x="215" y="200"/>
                  <a:pt x="214" y="199"/>
                  <a:pt x="214" y="198"/>
                </a:cubicBezTo>
                <a:cubicBezTo>
                  <a:pt x="214" y="197"/>
                  <a:pt x="215" y="196"/>
                  <a:pt x="216" y="196"/>
                </a:cubicBezTo>
                <a:cubicBezTo>
                  <a:pt x="247" y="196"/>
                  <a:pt x="247" y="196"/>
                  <a:pt x="247" y="196"/>
                </a:cubicBezTo>
                <a:cubicBezTo>
                  <a:pt x="250" y="196"/>
                  <a:pt x="252" y="194"/>
                  <a:pt x="252" y="191"/>
                </a:cubicBezTo>
                <a:cubicBezTo>
                  <a:pt x="252" y="189"/>
                  <a:pt x="250" y="186"/>
                  <a:pt x="247" y="186"/>
                </a:cubicBezTo>
                <a:cubicBezTo>
                  <a:pt x="213" y="186"/>
                  <a:pt x="213" y="186"/>
                  <a:pt x="213" y="186"/>
                </a:cubicBezTo>
                <a:cubicBezTo>
                  <a:pt x="212" y="186"/>
                  <a:pt x="212" y="186"/>
                  <a:pt x="212" y="185"/>
                </a:cubicBezTo>
                <a:cubicBezTo>
                  <a:pt x="212" y="184"/>
                  <a:pt x="212" y="183"/>
                  <a:pt x="213" y="183"/>
                </a:cubicBezTo>
                <a:cubicBezTo>
                  <a:pt x="260" y="183"/>
                  <a:pt x="260" y="183"/>
                  <a:pt x="260" y="183"/>
                </a:cubicBezTo>
                <a:cubicBezTo>
                  <a:pt x="263" y="183"/>
                  <a:pt x="265" y="181"/>
                  <a:pt x="265" y="178"/>
                </a:cubicBezTo>
                <a:cubicBezTo>
                  <a:pt x="265" y="175"/>
                  <a:pt x="263" y="173"/>
                  <a:pt x="260" y="173"/>
                </a:cubicBezTo>
                <a:cubicBezTo>
                  <a:pt x="187" y="173"/>
                  <a:pt x="187" y="173"/>
                  <a:pt x="187" y="173"/>
                </a:cubicBezTo>
                <a:cubicBezTo>
                  <a:pt x="186" y="173"/>
                  <a:pt x="185" y="172"/>
                  <a:pt x="185" y="171"/>
                </a:cubicBezTo>
                <a:cubicBezTo>
                  <a:pt x="185" y="170"/>
                  <a:pt x="186" y="169"/>
                  <a:pt x="187" y="169"/>
                </a:cubicBezTo>
                <a:cubicBezTo>
                  <a:pt x="247" y="169"/>
                  <a:pt x="247" y="169"/>
                  <a:pt x="247" y="169"/>
                </a:cubicBezTo>
                <a:cubicBezTo>
                  <a:pt x="249" y="169"/>
                  <a:pt x="252" y="167"/>
                  <a:pt x="252" y="164"/>
                </a:cubicBezTo>
                <a:cubicBezTo>
                  <a:pt x="252" y="161"/>
                  <a:pt x="249" y="159"/>
                  <a:pt x="247" y="159"/>
                </a:cubicBezTo>
                <a:cubicBezTo>
                  <a:pt x="180" y="159"/>
                  <a:pt x="180" y="159"/>
                  <a:pt x="180" y="159"/>
                </a:cubicBezTo>
                <a:cubicBezTo>
                  <a:pt x="179" y="159"/>
                  <a:pt x="178" y="158"/>
                  <a:pt x="178" y="157"/>
                </a:cubicBezTo>
                <a:cubicBezTo>
                  <a:pt x="178" y="156"/>
                  <a:pt x="179" y="156"/>
                  <a:pt x="180" y="156"/>
                </a:cubicBezTo>
                <a:cubicBezTo>
                  <a:pt x="238" y="156"/>
                  <a:pt x="238" y="156"/>
                  <a:pt x="238" y="156"/>
                </a:cubicBezTo>
                <a:cubicBezTo>
                  <a:pt x="241" y="156"/>
                  <a:pt x="243" y="153"/>
                  <a:pt x="243" y="151"/>
                </a:cubicBezTo>
                <a:cubicBezTo>
                  <a:pt x="243" y="148"/>
                  <a:pt x="241" y="146"/>
                  <a:pt x="238" y="146"/>
                </a:cubicBezTo>
                <a:cubicBezTo>
                  <a:pt x="190" y="146"/>
                  <a:pt x="190" y="146"/>
                  <a:pt x="190" y="146"/>
                </a:cubicBezTo>
                <a:cubicBezTo>
                  <a:pt x="189" y="146"/>
                  <a:pt x="188" y="145"/>
                  <a:pt x="188" y="144"/>
                </a:cubicBezTo>
                <a:cubicBezTo>
                  <a:pt x="188" y="143"/>
                  <a:pt x="189" y="142"/>
                  <a:pt x="190" y="142"/>
                </a:cubicBezTo>
                <a:cubicBezTo>
                  <a:pt x="203" y="142"/>
                  <a:pt x="203" y="142"/>
                  <a:pt x="203" y="142"/>
                </a:cubicBezTo>
                <a:cubicBezTo>
                  <a:pt x="206" y="142"/>
                  <a:pt x="208" y="140"/>
                  <a:pt x="208" y="137"/>
                </a:cubicBezTo>
                <a:cubicBezTo>
                  <a:pt x="208" y="134"/>
                  <a:pt x="206" y="132"/>
                  <a:pt x="203" y="132"/>
                </a:cubicBezTo>
                <a:cubicBezTo>
                  <a:pt x="190" y="132"/>
                  <a:pt x="190" y="132"/>
                  <a:pt x="190" y="132"/>
                </a:cubicBezTo>
                <a:cubicBezTo>
                  <a:pt x="189" y="132"/>
                  <a:pt x="188" y="131"/>
                  <a:pt x="188" y="130"/>
                </a:cubicBezTo>
                <a:cubicBezTo>
                  <a:pt x="188" y="129"/>
                  <a:pt x="189" y="128"/>
                  <a:pt x="190" y="128"/>
                </a:cubicBezTo>
                <a:cubicBezTo>
                  <a:pt x="229" y="128"/>
                  <a:pt x="229" y="128"/>
                  <a:pt x="229" y="128"/>
                </a:cubicBezTo>
                <a:cubicBezTo>
                  <a:pt x="232" y="128"/>
                  <a:pt x="234" y="126"/>
                  <a:pt x="234" y="123"/>
                </a:cubicBezTo>
                <a:cubicBezTo>
                  <a:pt x="234" y="121"/>
                  <a:pt x="232" y="118"/>
                  <a:pt x="229" y="118"/>
                </a:cubicBezTo>
                <a:cubicBezTo>
                  <a:pt x="200" y="118"/>
                  <a:pt x="200" y="118"/>
                  <a:pt x="200" y="118"/>
                </a:cubicBezTo>
                <a:cubicBezTo>
                  <a:pt x="199" y="118"/>
                  <a:pt x="198" y="118"/>
                  <a:pt x="198" y="117"/>
                </a:cubicBezTo>
                <a:cubicBezTo>
                  <a:pt x="198" y="116"/>
                  <a:pt x="199" y="115"/>
                  <a:pt x="200" y="115"/>
                </a:cubicBezTo>
                <a:cubicBezTo>
                  <a:pt x="228" y="115"/>
                  <a:pt x="228" y="115"/>
                  <a:pt x="228" y="115"/>
                </a:cubicBezTo>
                <a:cubicBezTo>
                  <a:pt x="231" y="115"/>
                  <a:pt x="234" y="113"/>
                  <a:pt x="234" y="110"/>
                </a:cubicBezTo>
                <a:cubicBezTo>
                  <a:pt x="234" y="107"/>
                  <a:pt x="231" y="105"/>
                  <a:pt x="228" y="105"/>
                </a:cubicBezTo>
                <a:cubicBezTo>
                  <a:pt x="181" y="105"/>
                  <a:pt x="181" y="105"/>
                  <a:pt x="181" y="105"/>
                </a:cubicBezTo>
                <a:cubicBezTo>
                  <a:pt x="180" y="105"/>
                  <a:pt x="180" y="104"/>
                  <a:pt x="180" y="103"/>
                </a:cubicBezTo>
                <a:cubicBezTo>
                  <a:pt x="180" y="102"/>
                  <a:pt x="180" y="101"/>
                  <a:pt x="181" y="101"/>
                </a:cubicBezTo>
                <a:cubicBezTo>
                  <a:pt x="190" y="101"/>
                  <a:pt x="190" y="101"/>
                  <a:pt x="190" y="101"/>
                </a:cubicBezTo>
                <a:cubicBezTo>
                  <a:pt x="192" y="101"/>
                  <a:pt x="195" y="99"/>
                  <a:pt x="195" y="96"/>
                </a:cubicBezTo>
                <a:cubicBezTo>
                  <a:pt x="195" y="93"/>
                  <a:pt x="192" y="91"/>
                  <a:pt x="190" y="91"/>
                </a:cubicBezTo>
                <a:cubicBezTo>
                  <a:pt x="181" y="91"/>
                  <a:pt x="181" y="91"/>
                  <a:pt x="181" y="91"/>
                </a:cubicBezTo>
                <a:cubicBezTo>
                  <a:pt x="180" y="91"/>
                  <a:pt x="179" y="90"/>
                  <a:pt x="179" y="89"/>
                </a:cubicBezTo>
                <a:cubicBezTo>
                  <a:pt x="179" y="89"/>
                  <a:pt x="180" y="88"/>
                  <a:pt x="181" y="88"/>
                </a:cubicBezTo>
                <a:cubicBezTo>
                  <a:pt x="209" y="88"/>
                  <a:pt x="209" y="88"/>
                  <a:pt x="209" y="88"/>
                </a:cubicBezTo>
                <a:cubicBezTo>
                  <a:pt x="209" y="88"/>
                  <a:pt x="209" y="88"/>
                  <a:pt x="209" y="88"/>
                </a:cubicBezTo>
                <a:cubicBezTo>
                  <a:pt x="375" y="88"/>
                  <a:pt x="375" y="88"/>
                  <a:pt x="375" y="88"/>
                </a:cubicBezTo>
                <a:cubicBezTo>
                  <a:pt x="376" y="88"/>
                  <a:pt x="377" y="89"/>
                  <a:pt x="377" y="89"/>
                </a:cubicBezTo>
                <a:cubicBezTo>
                  <a:pt x="377" y="90"/>
                  <a:pt x="376" y="91"/>
                  <a:pt x="375" y="91"/>
                </a:cubicBezTo>
                <a:cubicBezTo>
                  <a:pt x="202" y="91"/>
                  <a:pt x="202" y="91"/>
                  <a:pt x="202" y="91"/>
                </a:cubicBezTo>
                <a:cubicBezTo>
                  <a:pt x="199" y="91"/>
                  <a:pt x="197" y="93"/>
                  <a:pt x="197" y="96"/>
                </a:cubicBezTo>
                <a:cubicBezTo>
                  <a:pt x="197" y="99"/>
                  <a:pt x="199" y="101"/>
                  <a:pt x="202" y="101"/>
                </a:cubicBezTo>
                <a:cubicBezTo>
                  <a:pt x="375" y="101"/>
                  <a:pt x="375" y="101"/>
                  <a:pt x="375" y="101"/>
                </a:cubicBezTo>
                <a:cubicBezTo>
                  <a:pt x="376" y="101"/>
                  <a:pt x="377" y="102"/>
                  <a:pt x="377" y="103"/>
                </a:cubicBezTo>
                <a:cubicBezTo>
                  <a:pt x="377" y="104"/>
                  <a:pt x="376" y="105"/>
                  <a:pt x="375" y="105"/>
                </a:cubicBezTo>
                <a:cubicBezTo>
                  <a:pt x="245" y="105"/>
                  <a:pt x="245" y="105"/>
                  <a:pt x="245" y="105"/>
                </a:cubicBezTo>
                <a:cubicBezTo>
                  <a:pt x="242" y="105"/>
                  <a:pt x="240" y="107"/>
                  <a:pt x="240" y="110"/>
                </a:cubicBezTo>
                <a:cubicBezTo>
                  <a:pt x="240" y="113"/>
                  <a:pt x="242" y="115"/>
                  <a:pt x="245" y="115"/>
                </a:cubicBezTo>
                <a:cubicBezTo>
                  <a:pt x="366" y="115"/>
                  <a:pt x="366" y="115"/>
                  <a:pt x="366" y="115"/>
                </a:cubicBezTo>
                <a:cubicBezTo>
                  <a:pt x="367" y="115"/>
                  <a:pt x="368" y="116"/>
                  <a:pt x="368" y="117"/>
                </a:cubicBezTo>
                <a:cubicBezTo>
                  <a:pt x="368" y="118"/>
                  <a:pt x="367" y="118"/>
                  <a:pt x="366" y="118"/>
                </a:cubicBezTo>
                <a:cubicBezTo>
                  <a:pt x="245" y="118"/>
                  <a:pt x="245" y="118"/>
                  <a:pt x="245" y="118"/>
                </a:cubicBezTo>
                <a:cubicBezTo>
                  <a:pt x="242" y="118"/>
                  <a:pt x="240" y="121"/>
                  <a:pt x="240" y="124"/>
                </a:cubicBezTo>
                <a:cubicBezTo>
                  <a:pt x="240" y="126"/>
                  <a:pt x="242" y="128"/>
                  <a:pt x="245" y="128"/>
                </a:cubicBezTo>
                <a:cubicBezTo>
                  <a:pt x="360" y="128"/>
                  <a:pt x="360" y="128"/>
                  <a:pt x="360" y="128"/>
                </a:cubicBezTo>
                <a:cubicBezTo>
                  <a:pt x="361" y="128"/>
                  <a:pt x="362" y="129"/>
                  <a:pt x="362" y="130"/>
                </a:cubicBezTo>
                <a:cubicBezTo>
                  <a:pt x="362" y="131"/>
                  <a:pt x="361" y="132"/>
                  <a:pt x="360" y="132"/>
                </a:cubicBezTo>
                <a:cubicBezTo>
                  <a:pt x="240" y="132"/>
                  <a:pt x="240" y="132"/>
                  <a:pt x="240" y="132"/>
                </a:cubicBezTo>
                <a:cubicBezTo>
                  <a:pt x="237" y="132"/>
                  <a:pt x="235" y="134"/>
                  <a:pt x="235" y="137"/>
                </a:cubicBezTo>
                <a:cubicBezTo>
                  <a:pt x="235" y="140"/>
                  <a:pt x="237" y="142"/>
                  <a:pt x="240" y="142"/>
                </a:cubicBezTo>
                <a:cubicBezTo>
                  <a:pt x="360" y="142"/>
                  <a:pt x="360" y="142"/>
                  <a:pt x="360" y="142"/>
                </a:cubicBezTo>
                <a:cubicBezTo>
                  <a:pt x="360" y="142"/>
                  <a:pt x="361" y="143"/>
                  <a:pt x="361" y="144"/>
                </a:cubicBezTo>
                <a:cubicBezTo>
                  <a:pt x="361" y="145"/>
                  <a:pt x="360" y="146"/>
                  <a:pt x="360" y="146"/>
                </a:cubicBezTo>
                <a:cubicBezTo>
                  <a:pt x="252" y="146"/>
                  <a:pt x="252" y="146"/>
                  <a:pt x="252" y="146"/>
                </a:cubicBezTo>
                <a:cubicBezTo>
                  <a:pt x="249" y="146"/>
                  <a:pt x="247" y="148"/>
                  <a:pt x="247" y="151"/>
                </a:cubicBezTo>
                <a:cubicBezTo>
                  <a:pt x="247" y="153"/>
                  <a:pt x="249" y="156"/>
                  <a:pt x="252" y="156"/>
                </a:cubicBezTo>
                <a:cubicBezTo>
                  <a:pt x="338" y="156"/>
                  <a:pt x="338" y="156"/>
                  <a:pt x="338" y="156"/>
                </a:cubicBezTo>
                <a:cubicBezTo>
                  <a:pt x="339" y="156"/>
                  <a:pt x="340" y="156"/>
                  <a:pt x="340" y="157"/>
                </a:cubicBezTo>
                <a:cubicBezTo>
                  <a:pt x="340" y="158"/>
                  <a:pt x="339" y="159"/>
                  <a:pt x="338" y="159"/>
                </a:cubicBezTo>
                <a:cubicBezTo>
                  <a:pt x="303" y="159"/>
                  <a:pt x="303" y="159"/>
                  <a:pt x="303" y="159"/>
                </a:cubicBezTo>
                <a:cubicBezTo>
                  <a:pt x="301" y="159"/>
                  <a:pt x="298" y="161"/>
                  <a:pt x="298" y="164"/>
                </a:cubicBezTo>
                <a:cubicBezTo>
                  <a:pt x="298" y="167"/>
                  <a:pt x="301" y="169"/>
                  <a:pt x="303" y="169"/>
                </a:cubicBezTo>
                <a:cubicBezTo>
                  <a:pt x="343" y="169"/>
                  <a:pt x="343" y="169"/>
                  <a:pt x="343" y="169"/>
                </a:cubicBezTo>
                <a:cubicBezTo>
                  <a:pt x="344" y="169"/>
                  <a:pt x="344" y="170"/>
                  <a:pt x="344" y="171"/>
                </a:cubicBezTo>
                <a:cubicBezTo>
                  <a:pt x="344" y="172"/>
                  <a:pt x="344" y="173"/>
                  <a:pt x="343" y="173"/>
                </a:cubicBezTo>
                <a:cubicBezTo>
                  <a:pt x="311" y="173"/>
                  <a:pt x="311" y="173"/>
                  <a:pt x="311" y="173"/>
                </a:cubicBezTo>
                <a:cubicBezTo>
                  <a:pt x="308" y="173"/>
                  <a:pt x="306" y="175"/>
                  <a:pt x="306" y="178"/>
                </a:cubicBezTo>
                <a:cubicBezTo>
                  <a:pt x="306" y="181"/>
                  <a:pt x="308" y="183"/>
                  <a:pt x="311" y="183"/>
                </a:cubicBezTo>
                <a:cubicBezTo>
                  <a:pt x="365" y="183"/>
                  <a:pt x="365" y="183"/>
                  <a:pt x="365" y="183"/>
                </a:cubicBezTo>
                <a:cubicBezTo>
                  <a:pt x="366" y="183"/>
                  <a:pt x="367" y="184"/>
                  <a:pt x="367" y="185"/>
                </a:cubicBezTo>
                <a:cubicBezTo>
                  <a:pt x="367" y="186"/>
                  <a:pt x="366" y="186"/>
                  <a:pt x="365" y="186"/>
                </a:cubicBezTo>
                <a:cubicBezTo>
                  <a:pt x="343" y="186"/>
                  <a:pt x="343" y="186"/>
                  <a:pt x="343" y="186"/>
                </a:cubicBezTo>
                <a:cubicBezTo>
                  <a:pt x="340" y="186"/>
                  <a:pt x="338" y="189"/>
                  <a:pt x="338" y="191"/>
                </a:cubicBezTo>
                <a:cubicBezTo>
                  <a:pt x="338" y="194"/>
                  <a:pt x="340" y="196"/>
                  <a:pt x="343" y="196"/>
                </a:cubicBezTo>
                <a:cubicBezTo>
                  <a:pt x="382" y="196"/>
                  <a:pt x="382" y="196"/>
                  <a:pt x="382" y="196"/>
                </a:cubicBezTo>
                <a:cubicBezTo>
                  <a:pt x="385" y="196"/>
                  <a:pt x="388" y="194"/>
                  <a:pt x="388" y="191"/>
                </a:cubicBezTo>
                <a:cubicBezTo>
                  <a:pt x="388" y="189"/>
                  <a:pt x="385" y="186"/>
                  <a:pt x="382" y="186"/>
                </a:cubicBezTo>
                <a:cubicBezTo>
                  <a:pt x="379" y="186"/>
                  <a:pt x="379" y="186"/>
                  <a:pt x="379" y="186"/>
                </a:cubicBezTo>
                <a:cubicBezTo>
                  <a:pt x="378" y="186"/>
                  <a:pt x="377" y="186"/>
                  <a:pt x="377" y="185"/>
                </a:cubicBezTo>
                <a:cubicBezTo>
                  <a:pt x="377" y="184"/>
                  <a:pt x="378" y="183"/>
                  <a:pt x="379" y="183"/>
                </a:cubicBezTo>
                <a:cubicBezTo>
                  <a:pt x="396" y="183"/>
                  <a:pt x="396" y="183"/>
                  <a:pt x="396" y="183"/>
                </a:cubicBezTo>
                <a:cubicBezTo>
                  <a:pt x="397" y="183"/>
                  <a:pt x="398" y="184"/>
                  <a:pt x="398" y="185"/>
                </a:cubicBezTo>
                <a:cubicBezTo>
                  <a:pt x="398" y="186"/>
                  <a:pt x="397" y="186"/>
                  <a:pt x="396" y="186"/>
                </a:cubicBezTo>
                <a:cubicBezTo>
                  <a:pt x="394" y="186"/>
                  <a:pt x="394" y="186"/>
                  <a:pt x="394" y="186"/>
                </a:cubicBezTo>
                <a:cubicBezTo>
                  <a:pt x="392" y="186"/>
                  <a:pt x="389" y="189"/>
                  <a:pt x="389" y="191"/>
                </a:cubicBezTo>
                <a:cubicBezTo>
                  <a:pt x="389" y="194"/>
                  <a:pt x="392" y="196"/>
                  <a:pt x="394" y="196"/>
                </a:cubicBezTo>
                <a:cubicBezTo>
                  <a:pt x="396" y="196"/>
                  <a:pt x="396" y="196"/>
                  <a:pt x="396" y="196"/>
                </a:cubicBezTo>
                <a:cubicBezTo>
                  <a:pt x="399" y="196"/>
                  <a:pt x="401" y="199"/>
                  <a:pt x="401" y="201"/>
                </a:cubicBezTo>
                <a:cubicBezTo>
                  <a:pt x="401" y="204"/>
                  <a:pt x="399" y="207"/>
                  <a:pt x="396" y="207"/>
                </a:cubicBezTo>
                <a:cubicBezTo>
                  <a:pt x="365" y="207"/>
                  <a:pt x="365" y="207"/>
                  <a:pt x="365" y="207"/>
                </a:cubicBezTo>
                <a:cubicBezTo>
                  <a:pt x="362" y="207"/>
                  <a:pt x="360" y="209"/>
                  <a:pt x="360" y="212"/>
                </a:cubicBezTo>
                <a:cubicBezTo>
                  <a:pt x="360" y="215"/>
                  <a:pt x="362" y="217"/>
                  <a:pt x="365" y="217"/>
                </a:cubicBezTo>
                <a:cubicBezTo>
                  <a:pt x="400" y="217"/>
                  <a:pt x="400" y="217"/>
                  <a:pt x="400" y="217"/>
                </a:cubicBezTo>
                <a:cubicBezTo>
                  <a:pt x="401" y="217"/>
                  <a:pt x="401" y="217"/>
                  <a:pt x="401" y="218"/>
                </a:cubicBezTo>
                <a:cubicBezTo>
                  <a:pt x="401" y="220"/>
                  <a:pt x="401" y="220"/>
                  <a:pt x="400" y="220"/>
                </a:cubicBezTo>
                <a:cubicBezTo>
                  <a:pt x="354" y="220"/>
                  <a:pt x="354" y="220"/>
                  <a:pt x="354" y="220"/>
                </a:cubicBezTo>
                <a:cubicBezTo>
                  <a:pt x="352" y="220"/>
                  <a:pt x="349" y="222"/>
                  <a:pt x="349" y="225"/>
                </a:cubicBezTo>
                <a:cubicBezTo>
                  <a:pt x="349" y="228"/>
                  <a:pt x="352" y="230"/>
                  <a:pt x="354" y="230"/>
                </a:cubicBezTo>
                <a:cubicBezTo>
                  <a:pt x="403" y="230"/>
                  <a:pt x="403" y="230"/>
                  <a:pt x="403" y="230"/>
                </a:cubicBezTo>
                <a:cubicBezTo>
                  <a:pt x="404" y="230"/>
                  <a:pt x="405" y="231"/>
                  <a:pt x="405" y="232"/>
                </a:cubicBezTo>
                <a:cubicBezTo>
                  <a:pt x="405" y="233"/>
                  <a:pt x="404" y="234"/>
                  <a:pt x="403" y="234"/>
                </a:cubicBezTo>
                <a:cubicBezTo>
                  <a:pt x="355" y="234"/>
                  <a:pt x="355" y="234"/>
                  <a:pt x="355" y="234"/>
                </a:cubicBezTo>
                <a:cubicBezTo>
                  <a:pt x="352" y="234"/>
                  <a:pt x="350" y="236"/>
                  <a:pt x="350" y="239"/>
                </a:cubicBezTo>
                <a:cubicBezTo>
                  <a:pt x="350" y="242"/>
                  <a:pt x="352" y="244"/>
                  <a:pt x="355" y="244"/>
                </a:cubicBezTo>
                <a:cubicBezTo>
                  <a:pt x="399" y="244"/>
                  <a:pt x="399" y="244"/>
                  <a:pt x="399" y="244"/>
                </a:cubicBezTo>
                <a:cubicBezTo>
                  <a:pt x="400" y="244"/>
                  <a:pt x="401" y="245"/>
                  <a:pt x="401" y="246"/>
                </a:cubicBezTo>
                <a:cubicBezTo>
                  <a:pt x="401" y="247"/>
                  <a:pt x="400" y="247"/>
                  <a:pt x="399" y="247"/>
                </a:cubicBezTo>
                <a:cubicBezTo>
                  <a:pt x="385" y="247"/>
                  <a:pt x="385" y="247"/>
                  <a:pt x="385" y="247"/>
                </a:cubicBezTo>
                <a:cubicBezTo>
                  <a:pt x="382" y="247"/>
                  <a:pt x="380" y="250"/>
                  <a:pt x="380" y="252"/>
                </a:cubicBezTo>
                <a:cubicBezTo>
                  <a:pt x="380" y="255"/>
                  <a:pt x="382" y="258"/>
                  <a:pt x="385" y="258"/>
                </a:cubicBezTo>
                <a:cubicBezTo>
                  <a:pt x="391" y="258"/>
                  <a:pt x="391" y="258"/>
                  <a:pt x="391" y="258"/>
                </a:cubicBezTo>
                <a:cubicBezTo>
                  <a:pt x="392" y="258"/>
                  <a:pt x="392" y="258"/>
                  <a:pt x="392" y="259"/>
                </a:cubicBezTo>
                <a:cubicBezTo>
                  <a:pt x="392" y="260"/>
                  <a:pt x="392" y="261"/>
                  <a:pt x="391" y="261"/>
                </a:cubicBezTo>
                <a:cubicBezTo>
                  <a:pt x="389" y="261"/>
                  <a:pt x="389" y="261"/>
                  <a:pt x="389" y="261"/>
                </a:cubicBezTo>
                <a:cubicBezTo>
                  <a:pt x="384" y="261"/>
                  <a:pt x="380" y="265"/>
                  <a:pt x="380" y="269"/>
                </a:cubicBezTo>
                <a:cubicBezTo>
                  <a:pt x="380" y="274"/>
                  <a:pt x="384" y="278"/>
                  <a:pt x="389" y="278"/>
                </a:cubicBezTo>
                <a:cubicBezTo>
                  <a:pt x="421" y="278"/>
                  <a:pt x="421" y="278"/>
                  <a:pt x="421" y="278"/>
                </a:cubicBezTo>
                <a:cubicBezTo>
                  <a:pt x="424" y="278"/>
                  <a:pt x="427" y="276"/>
                  <a:pt x="427" y="273"/>
                </a:cubicBezTo>
                <a:cubicBezTo>
                  <a:pt x="427" y="270"/>
                  <a:pt x="424" y="268"/>
                  <a:pt x="421" y="268"/>
                </a:cubicBezTo>
                <a:cubicBezTo>
                  <a:pt x="416" y="268"/>
                  <a:pt x="416" y="268"/>
                  <a:pt x="416" y="268"/>
                </a:cubicBezTo>
                <a:cubicBezTo>
                  <a:pt x="415" y="268"/>
                  <a:pt x="414" y="267"/>
                  <a:pt x="414" y="266"/>
                </a:cubicBezTo>
                <a:cubicBezTo>
                  <a:pt x="414" y="265"/>
                  <a:pt x="415" y="264"/>
                  <a:pt x="416" y="264"/>
                </a:cubicBezTo>
                <a:cubicBezTo>
                  <a:pt x="430" y="264"/>
                  <a:pt x="430" y="264"/>
                  <a:pt x="430" y="264"/>
                </a:cubicBezTo>
                <a:cubicBezTo>
                  <a:pt x="432" y="264"/>
                  <a:pt x="435" y="262"/>
                  <a:pt x="435" y="259"/>
                </a:cubicBezTo>
                <a:cubicBezTo>
                  <a:pt x="435" y="256"/>
                  <a:pt x="432" y="254"/>
                  <a:pt x="430" y="254"/>
                </a:cubicBezTo>
                <a:cubicBezTo>
                  <a:pt x="423" y="254"/>
                  <a:pt x="423" y="254"/>
                  <a:pt x="423" y="254"/>
                </a:cubicBezTo>
                <a:cubicBezTo>
                  <a:pt x="422" y="254"/>
                  <a:pt x="422" y="253"/>
                  <a:pt x="422" y="252"/>
                </a:cubicBezTo>
                <a:cubicBezTo>
                  <a:pt x="422" y="251"/>
                  <a:pt x="422" y="251"/>
                  <a:pt x="423" y="251"/>
                </a:cubicBezTo>
                <a:cubicBezTo>
                  <a:pt x="434" y="251"/>
                  <a:pt x="434" y="251"/>
                  <a:pt x="434" y="251"/>
                </a:cubicBezTo>
                <a:cubicBezTo>
                  <a:pt x="437" y="251"/>
                  <a:pt x="439" y="248"/>
                  <a:pt x="439" y="246"/>
                </a:cubicBezTo>
                <a:cubicBezTo>
                  <a:pt x="439" y="243"/>
                  <a:pt x="437" y="241"/>
                  <a:pt x="434" y="241"/>
                </a:cubicBezTo>
                <a:cubicBezTo>
                  <a:pt x="422" y="240"/>
                  <a:pt x="422" y="240"/>
                  <a:pt x="422" y="240"/>
                </a:cubicBezTo>
                <a:cubicBezTo>
                  <a:pt x="421" y="240"/>
                  <a:pt x="420" y="240"/>
                  <a:pt x="420" y="239"/>
                </a:cubicBezTo>
                <a:cubicBezTo>
                  <a:pt x="420" y="238"/>
                  <a:pt x="421" y="237"/>
                  <a:pt x="422" y="237"/>
                </a:cubicBezTo>
                <a:cubicBezTo>
                  <a:pt x="442" y="237"/>
                  <a:pt x="442" y="237"/>
                  <a:pt x="442" y="237"/>
                </a:cubicBezTo>
                <a:cubicBezTo>
                  <a:pt x="458" y="237"/>
                  <a:pt x="472" y="224"/>
                  <a:pt x="473" y="209"/>
                </a:cubicBezTo>
                <a:cubicBezTo>
                  <a:pt x="475" y="208"/>
                  <a:pt x="476" y="206"/>
                  <a:pt x="476" y="205"/>
                </a:cubicBezTo>
                <a:cubicBezTo>
                  <a:pt x="476" y="202"/>
                  <a:pt x="474" y="200"/>
                  <a:pt x="471"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3526049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702" y="2119179"/>
            <a:ext cx="4937760" cy="1835285"/>
          </a:xfrm>
          <a:noFill/>
        </p:spPr>
        <p:txBody>
          <a:bodyPr lIns="146304" tIns="91440" rIns="146304" bIns="91440" anchor="t" anchorCtr="0"/>
          <a:lstStyle>
            <a:lvl1pPr>
              <a:defRPr sz="4799" spc="-100"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73050" y="3954464"/>
            <a:ext cx="4937760" cy="731528"/>
          </a:xfrm>
        </p:spPr>
        <p:txBody>
          <a:bodyPr lIns="164592" tIns="109728" rIns="164592" bIns="109728">
            <a:noAutofit/>
          </a:bodyPr>
          <a:lstStyle>
            <a:lvl1pPr marL="0" indent="0">
              <a:spcBef>
                <a:spcPts val="0"/>
              </a:spcBef>
              <a:buNone/>
              <a:defRPr lang="en-US" sz="3199"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32563"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sp>
        <p:nvSpPr>
          <p:cNvPr id="8" name="Rectangle 7"/>
          <p:cNvSpPr/>
          <p:nvPr userDrawn="1"/>
        </p:nvSpPr>
        <p:spPr bwMode="gray">
          <a:xfrm>
            <a:off x="5441951" y="0"/>
            <a:ext cx="699452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42" name="MS logo gray - EMF"/>
          <p:cNvPicPr>
            <a:picLocks noChangeAspect="1"/>
          </p:cNvPicPr>
          <p:nvPr userDrawn="1"/>
        </p:nvPicPr>
        <p:blipFill>
          <a:blip r:embed="rId2"/>
          <a:stretch>
            <a:fillRect/>
          </a:stretch>
        </p:blipFill>
        <p:spPr bwMode="black">
          <a:xfrm>
            <a:off x="463118" y="479425"/>
            <a:ext cx="1451843" cy="310896"/>
          </a:xfrm>
          <a:prstGeom prst="rect">
            <a:avLst/>
          </a:prstGeom>
        </p:spPr>
      </p:pic>
      <p:sp>
        <p:nvSpPr>
          <p:cNvPr id="143" name="Freeform 19"/>
          <p:cNvSpPr>
            <a:spLocks noChangeAspect="1" noEditPoints="1"/>
          </p:cNvSpPr>
          <p:nvPr userDrawn="1"/>
        </p:nvSpPr>
        <p:spPr bwMode="black">
          <a:xfrm>
            <a:off x="6727387" y="3466016"/>
            <a:ext cx="5242215" cy="3044982"/>
          </a:xfrm>
          <a:custGeom>
            <a:avLst/>
            <a:gdLst>
              <a:gd name="T0" fmla="*/ 230 w 476"/>
              <a:gd name="T1" fmla="*/ 110 h 278"/>
              <a:gd name="T2" fmla="*/ 204 w 476"/>
              <a:gd name="T3" fmla="*/ 137 h 278"/>
              <a:gd name="T4" fmla="*/ 248 w 476"/>
              <a:gd name="T5" fmla="*/ 164 h 278"/>
              <a:gd name="T6" fmla="*/ 249 w 476"/>
              <a:gd name="T7" fmla="*/ 191 h 278"/>
              <a:gd name="T8" fmla="*/ 241 w 476"/>
              <a:gd name="T9" fmla="*/ 218 h 278"/>
              <a:gd name="T10" fmla="*/ 245 w 476"/>
              <a:gd name="T11" fmla="*/ 256 h 278"/>
              <a:gd name="T12" fmla="*/ 122 w 476"/>
              <a:gd name="T13" fmla="*/ 239 h 278"/>
              <a:gd name="T14" fmla="*/ 145 w 476"/>
              <a:gd name="T15" fmla="*/ 212 h 278"/>
              <a:gd name="T16" fmla="*/ 130 w 476"/>
              <a:gd name="T17" fmla="*/ 185 h 278"/>
              <a:gd name="T18" fmla="*/ 70 w 476"/>
              <a:gd name="T19" fmla="*/ 157 h 278"/>
              <a:gd name="T20" fmla="*/ 95 w 476"/>
              <a:gd name="T21" fmla="*/ 130 h 278"/>
              <a:gd name="T22" fmla="*/ 128 w 476"/>
              <a:gd name="T23" fmla="*/ 103 h 278"/>
              <a:gd name="T24" fmla="*/ 140 w 476"/>
              <a:gd name="T25" fmla="*/ 76 h 278"/>
              <a:gd name="T26" fmla="*/ 135 w 476"/>
              <a:gd name="T27" fmla="*/ 49 h 278"/>
              <a:gd name="T28" fmla="*/ 145 w 476"/>
              <a:gd name="T29" fmla="*/ 22 h 278"/>
              <a:gd name="T30" fmla="*/ 248 w 476"/>
              <a:gd name="T31" fmla="*/ 42 h 278"/>
              <a:gd name="T32" fmla="*/ 217 w 476"/>
              <a:gd name="T33" fmla="*/ 69 h 278"/>
              <a:gd name="T34" fmla="*/ 422 w 476"/>
              <a:gd name="T35" fmla="*/ 234 h 278"/>
              <a:gd name="T36" fmla="*/ 416 w 476"/>
              <a:gd name="T37" fmla="*/ 261 h 278"/>
              <a:gd name="T38" fmla="*/ 385 w 476"/>
              <a:gd name="T39" fmla="*/ 254 h 278"/>
              <a:gd name="T40" fmla="*/ 354 w 476"/>
              <a:gd name="T41" fmla="*/ 227 h 278"/>
              <a:gd name="T42" fmla="*/ 394 w 476"/>
              <a:gd name="T43" fmla="*/ 193 h 278"/>
              <a:gd name="T44" fmla="*/ 343 w 476"/>
              <a:gd name="T45" fmla="*/ 193 h 278"/>
              <a:gd name="T46" fmla="*/ 303 w 476"/>
              <a:gd name="T47" fmla="*/ 166 h 278"/>
              <a:gd name="T48" fmla="*/ 240 w 476"/>
              <a:gd name="T49" fmla="*/ 139 h 278"/>
              <a:gd name="T50" fmla="*/ 245 w 476"/>
              <a:gd name="T51" fmla="*/ 112 h 278"/>
              <a:gd name="T52" fmla="*/ 213 w 476"/>
              <a:gd name="T53" fmla="*/ 85 h 278"/>
              <a:gd name="T54" fmla="*/ 402 w 476"/>
              <a:gd name="T55" fmla="*/ 62 h 278"/>
              <a:gd name="T56" fmla="*/ 404 w 476"/>
              <a:gd name="T57" fmla="*/ 35 h 278"/>
              <a:gd name="T58" fmla="*/ 180 w 476"/>
              <a:gd name="T59" fmla="*/ 28 h 278"/>
              <a:gd name="T60" fmla="*/ 175 w 476"/>
              <a:gd name="T61" fmla="*/ 56 h 278"/>
              <a:gd name="T62" fmla="*/ 149 w 476"/>
              <a:gd name="T63" fmla="*/ 83 h 278"/>
              <a:gd name="T64" fmla="*/ 6 w 476"/>
              <a:gd name="T65" fmla="*/ 67 h 278"/>
              <a:gd name="T66" fmla="*/ 17 w 476"/>
              <a:gd name="T67" fmla="*/ 40 h 278"/>
              <a:gd name="T68" fmla="*/ 56 w 476"/>
              <a:gd name="T69" fmla="*/ 47 h 278"/>
              <a:gd name="T70" fmla="*/ 87 w 476"/>
              <a:gd name="T71" fmla="*/ 74 h 278"/>
              <a:gd name="T72" fmla="*/ 34 w 476"/>
              <a:gd name="T73" fmla="*/ 96 h 278"/>
              <a:gd name="T74" fmla="*/ 33 w 476"/>
              <a:gd name="T75" fmla="*/ 123 h 278"/>
              <a:gd name="T76" fmla="*/ 51 w 476"/>
              <a:gd name="T77" fmla="*/ 151 h 278"/>
              <a:gd name="T78" fmla="*/ 75 w 476"/>
              <a:gd name="T79" fmla="*/ 178 h 278"/>
              <a:gd name="T80" fmla="*/ 94 w 476"/>
              <a:gd name="T81" fmla="*/ 205 h 278"/>
              <a:gd name="T82" fmla="*/ 99 w 476"/>
              <a:gd name="T83" fmla="*/ 232 h 278"/>
              <a:gd name="T84" fmla="*/ 100 w 476"/>
              <a:gd name="T85" fmla="*/ 259 h 278"/>
              <a:gd name="T86" fmla="*/ 222 w 476"/>
              <a:gd name="T87" fmla="*/ 227 h 278"/>
              <a:gd name="T88" fmla="*/ 216 w 476"/>
              <a:gd name="T89" fmla="*/ 200 h 278"/>
              <a:gd name="T90" fmla="*/ 187 w 476"/>
              <a:gd name="T91" fmla="*/ 173 h 278"/>
              <a:gd name="T92" fmla="*/ 190 w 476"/>
              <a:gd name="T93" fmla="*/ 146 h 278"/>
              <a:gd name="T94" fmla="*/ 200 w 476"/>
              <a:gd name="T95" fmla="*/ 118 h 278"/>
              <a:gd name="T96" fmla="*/ 181 w 476"/>
              <a:gd name="T97" fmla="*/ 91 h 278"/>
              <a:gd name="T98" fmla="*/ 377 w 476"/>
              <a:gd name="T99" fmla="*/ 103 h 278"/>
              <a:gd name="T100" fmla="*/ 362 w 476"/>
              <a:gd name="T101" fmla="*/ 130 h 278"/>
              <a:gd name="T102" fmla="*/ 340 w 476"/>
              <a:gd name="T103" fmla="*/ 157 h 278"/>
              <a:gd name="T104" fmla="*/ 367 w 476"/>
              <a:gd name="T105" fmla="*/ 185 h 278"/>
              <a:gd name="T106" fmla="*/ 398 w 476"/>
              <a:gd name="T107" fmla="*/ 185 h 278"/>
              <a:gd name="T108" fmla="*/ 401 w 476"/>
              <a:gd name="T109" fmla="*/ 218 h 278"/>
              <a:gd name="T110" fmla="*/ 401 w 476"/>
              <a:gd name="T111" fmla="*/ 246 h 278"/>
              <a:gd name="T112" fmla="*/ 427 w 476"/>
              <a:gd name="T113" fmla="*/ 273 h 278"/>
              <a:gd name="T114" fmla="*/ 439 w 476"/>
              <a:gd name="T115" fmla="*/ 24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6" h="278">
                <a:moveTo>
                  <a:pt x="205" y="84"/>
                </a:moveTo>
                <a:cubicBezTo>
                  <a:pt x="181" y="84"/>
                  <a:pt x="181" y="84"/>
                  <a:pt x="181" y="84"/>
                </a:cubicBezTo>
                <a:cubicBezTo>
                  <a:pt x="178" y="84"/>
                  <a:pt x="176" y="87"/>
                  <a:pt x="176" y="89"/>
                </a:cubicBezTo>
                <a:cubicBezTo>
                  <a:pt x="176" y="92"/>
                  <a:pt x="178" y="95"/>
                  <a:pt x="181" y="95"/>
                </a:cubicBezTo>
                <a:cubicBezTo>
                  <a:pt x="190" y="95"/>
                  <a:pt x="190" y="95"/>
                  <a:pt x="190" y="95"/>
                </a:cubicBezTo>
                <a:cubicBezTo>
                  <a:pt x="191" y="95"/>
                  <a:pt x="192" y="95"/>
                  <a:pt x="192" y="96"/>
                </a:cubicBezTo>
                <a:cubicBezTo>
                  <a:pt x="192" y="97"/>
                  <a:pt x="191" y="98"/>
                  <a:pt x="190" y="98"/>
                </a:cubicBezTo>
                <a:cubicBezTo>
                  <a:pt x="181" y="98"/>
                  <a:pt x="181" y="98"/>
                  <a:pt x="181" y="98"/>
                </a:cubicBezTo>
                <a:cubicBezTo>
                  <a:pt x="178" y="98"/>
                  <a:pt x="176" y="100"/>
                  <a:pt x="176" y="103"/>
                </a:cubicBezTo>
                <a:cubicBezTo>
                  <a:pt x="176" y="106"/>
                  <a:pt x="178" y="108"/>
                  <a:pt x="181" y="108"/>
                </a:cubicBezTo>
                <a:cubicBezTo>
                  <a:pt x="228" y="108"/>
                  <a:pt x="228" y="108"/>
                  <a:pt x="228" y="108"/>
                </a:cubicBezTo>
                <a:cubicBezTo>
                  <a:pt x="229" y="108"/>
                  <a:pt x="230" y="109"/>
                  <a:pt x="230" y="110"/>
                </a:cubicBezTo>
                <a:cubicBezTo>
                  <a:pt x="230" y="111"/>
                  <a:pt x="229" y="112"/>
                  <a:pt x="228" y="112"/>
                </a:cubicBezTo>
                <a:cubicBezTo>
                  <a:pt x="200" y="112"/>
                  <a:pt x="200" y="112"/>
                  <a:pt x="200" y="112"/>
                </a:cubicBezTo>
                <a:cubicBezTo>
                  <a:pt x="197" y="112"/>
                  <a:pt x="194" y="114"/>
                  <a:pt x="194" y="117"/>
                </a:cubicBezTo>
                <a:cubicBezTo>
                  <a:pt x="194" y="119"/>
                  <a:pt x="197" y="122"/>
                  <a:pt x="200" y="122"/>
                </a:cubicBezTo>
                <a:cubicBezTo>
                  <a:pt x="229" y="122"/>
                  <a:pt x="229" y="122"/>
                  <a:pt x="229" y="122"/>
                </a:cubicBezTo>
                <a:cubicBezTo>
                  <a:pt x="230" y="122"/>
                  <a:pt x="231" y="122"/>
                  <a:pt x="231" y="123"/>
                </a:cubicBezTo>
                <a:cubicBezTo>
                  <a:pt x="231" y="124"/>
                  <a:pt x="230" y="125"/>
                  <a:pt x="229" y="125"/>
                </a:cubicBezTo>
                <a:cubicBezTo>
                  <a:pt x="190" y="125"/>
                  <a:pt x="190" y="125"/>
                  <a:pt x="190" y="125"/>
                </a:cubicBezTo>
                <a:cubicBezTo>
                  <a:pt x="187" y="125"/>
                  <a:pt x="185" y="127"/>
                  <a:pt x="185" y="130"/>
                </a:cubicBezTo>
                <a:cubicBezTo>
                  <a:pt x="185" y="133"/>
                  <a:pt x="187" y="135"/>
                  <a:pt x="190" y="135"/>
                </a:cubicBezTo>
                <a:cubicBezTo>
                  <a:pt x="203" y="135"/>
                  <a:pt x="203" y="135"/>
                  <a:pt x="203" y="135"/>
                </a:cubicBezTo>
                <a:cubicBezTo>
                  <a:pt x="204" y="135"/>
                  <a:pt x="204" y="136"/>
                  <a:pt x="204" y="137"/>
                </a:cubicBezTo>
                <a:cubicBezTo>
                  <a:pt x="204" y="138"/>
                  <a:pt x="204" y="139"/>
                  <a:pt x="203" y="139"/>
                </a:cubicBezTo>
                <a:cubicBezTo>
                  <a:pt x="190" y="139"/>
                  <a:pt x="190" y="139"/>
                  <a:pt x="190" y="139"/>
                </a:cubicBezTo>
                <a:cubicBezTo>
                  <a:pt x="187" y="139"/>
                  <a:pt x="185" y="141"/>
                  <a:pt x="185" y="144"/>
                </a:cubicBezTo>
                <a:cubicBezTo>
                  <a:pt x="185" y="147"/>
                  <a:pt x="187" y="149"/>
                  <a:pt x="190" y="149"/>
                </a:cubicBezTo>
                <a:cubicBezTo>
                  <a:pt x="238" y="149"/>
                  <a:pt x="238" y="149"/>
                  <a:pt x="238" y="149"/>
                </a:cubicBezTo>
                <a:cubicBezTo>
                  <a:pt x="239" y="149"/>
                  <a:pt x="240" y="150"/>
                  <a:pt x="240" y="151"/>
                </a:cubicBezTo>
                <a:cubicBezTo>
                  <a:pt x="240" y="151"/>
                  <a:pt x="239" y="152"/>
                  <a:pt x="238" y="152"/>
                </a:cubicBezTo>
                <a:cubicBezTo>
                  <a:pt x="180" y="152"/>
                  <a:pt x="180" y="152"/>
                  <a:pt x="180" y="152"/>
                </a:cubicBezTo>
                <a:cubicBezTo>
                  <a:pt x="177" y="152"/>
                  <a:pt x="175" y="154"/>
                  <a:pt x="175" y="157"/>
                </a:cubicBezTo>
                <a:cubicBezTo>
                  <a:pt x="175" y="160"/>
                  <a:pt x="177" y="162"/>
                  <a:pt x="180" y="162"/>
                </a:cubicBezTo>
                <a:cubicBezTo>
                  <a:pt x="247" y="162"/>
                  <a:pt x="247" y="162"/>
                  <a:pt x="247" y="162"/>
                </a:cubicBezTo>
                <a:cubicBezTo>
                  <a:pt x="248" y="162"/>
                  <a:pt x="248" y="163"/>
                  <a:pt x="248" y="164"/>
                </a:cubicBezTo>
                <a:cubicBezTo>
                  <a:pt x="248" y="165"/>
                  <a:pt x="248" y="166"/>
                  <a:pt x="247" y="166"/>
                </a:cubicBezTo>
                <a:cubicBezTo>
                  <a:pt x="187" y="166"/>
                  <a:pt x="187" y="166"/>
                  <a:pt x="187" y="166"/>
                </a:cubicBezTo>
                <a:cubicBezTo>
                  <a:pt x="184" y="166"/>
                  <a:pt x="182" y="168"/>
                  <a:pt x="182" y="171"/>
                </a:cubicBezTo>
                <a:cubicBezTo>
                  <a:pt x="182" y="174"/>
                  <a:pt x="184" y="176"/>
                  <a:pt x="187" y="176"/>
                </a:cubicBezTo>
                <a:cubicBezTo>
                  <a:pt x="260" y="176"/>
                  <a:pt x="260" y="176"/>
                  <a:pt x="260" y="176"/>
                </a:cubicBezTo>
                <a:cubicBezTo>
                  <a:pt x="261" y="176"/>
                  <a:pt x="262" y="177"/>
                  <a:pt x="262" y="178"/>
                </a:cubicBezTo>
                <a:cubicBezTo>
                  <a:pt x="262" y="179"/>
                  <a:pt x="261" y="179"/>
                  <a:pt x="260" y="179"/>
                </a:cubicBezTo>
                <a:cubicBezTo>
                  <a:pt x="213" y="179"/>
                  <a:pt x="213" y="179"/>
                  <a:pt x="213" y="179"/>
                </a:cubicBezTo>
                <a:cubicBezTo>
                  <a:pt x="211" y="179"/>
                  <a:pt x="208" y="182"/>
                  <a:pt x="208" y="185"/>
                </a:cubicBezTo>
                <a:cubicBezTo>
                  <a:pt x="208" y="187"/>
                  <a:pt x="211" y="190"/>
                  <a:pt x="213" y="190"/>
                </a:cubicBezTo>
                <a:cubicBezTo>
                  <a:pt x="247" y="190"/>
                  <a:pt x="247" y="190"/>
                  <a:pt x="247" y="190"/>
                </a:cubicBezTo>
                <a:cubicBezTo>
                  <a:pt x="248" y="190"/>
                  <a:pt x="249" y="190"/>
                  <a:pt x="249" y="191"/>
                </a:cubicBezTo>
                <a:cubicBezTo>
                  <a:pt x="249" y="192"/>
                  <a:pt x="248" y="193"/>
                  <a:pt x="247" y="193"/>
                </a:cubicBezTo>
                <a:cubicBezTo>
                  <a:pt x="216" y="193"/>
                  <a:pt x="216" y="193"/>
                  <a:pt x="216" y="193"/>
                </a:cubicBezTo>
                <a:cubicBezTo>
                  <a:pt x="213" y="193"/>
                  <a:pt x="210" y="195"/>
                  <a:pt x="210" y="198"/>
                </a:cubicBezTo>
                <a:cubicBezTo>
                  <a:pt x="210" y="201"/>
                  <a:pt x="213" y="203"/>
                  <a:pt x="216" y="203"/>
                </a:cubicBezTo>
                <a:cubicBezTo>
                  <a:pt x="248" y="203"/>
                  <a:pt x="248" y="203"/>
                  <a:pt x="248" y="203"/>
                </a:cubicBezTo>
                <a:cubicBezTo>
                  <a:pt x="249" y="203"/>
                  <a:pt x="250" y="204"/>
                  <a:pt x="250" y="205"/>
                </a:cubicBezTo>
                <a:cubicBezTo>
                  <a:pt x="250" y="206"/>
                  <a:pt x="249" y="207"/>
                  <a:pt x="248" y="207"/>
                </a:cubicBezTo>
                <a:cubicBezTo>
                  <a:pt x="217" y="207"/>
                  <a:pt x="217" y="207"/>
                  <a:pt x="217" y="207"/>
                </a:cubicBezTo>
                <a:cubicBezTo>
                  <a:pt x="214" y="207"/>
                  <a:pt x="212" y="209"/>
                  <a:pt x="212" y="212"/>
                </a:cubicBezTo>
                <a:cubicBezTo>
                  <a:pt x="212" y="214"/>
                  <a:pt x="214" y="217"/>
                  <a:pt x="217" y="217"/>
                </a:cubicBezTo>
                <a:cubicBezTo>
                  <a:pt x="240" y="217"/>
                  <a:pt x="240" y="217"/>
                  <a:pt x="240" y="217"/>
                </a:cubicBezTo>
                <a:cubicBezTo>
                  <a:pt x="241" y="217"/>
                  <a:pt x="241" y="217"/>
                  <a:pt x="241" y="218"/>
                </a:cubicBezTo>
                <a:cubicBezTo>
                  <a:pt x="241" y="219"/>
                  <a:pt x="241" y="220"/>
                  <a:pt x="240" y="220"/>
                </a:cubicBezTo>
                <a:cubicBezTo>
                  <a:pt x="222" y="220"/>
                  <a:pt x="222" y="220"/>
                  <a:pt x="222" y="220"/>
                </a:cubicBezTo>
                <a:cubicBezTo>
                  <a:pt x="219" y="220"/>
                  <a:pt x="217" y="222"/>
                  <a:pt x="217" y="225"/>
                </a:cubicBezTo>
                <a:cubicBezTo>
                  <a:pt x="217" y="228"/>
                  <a:pt x="219" y="230"/>
                  <a:pt x="222" y="230"/>
                </a:cubicBezTo>
                <a:cubicBezTo>
                  <a:pt x="231" y="230"/>
                  <a:pt x="231" y="230"/>
                  <a:pt x="231" y="230"/>
                </a:cubicBezTo>
                <a:cubicBezTo>
                  <a:pt x="232" y="230"/>
                  <a:pt x="232" y="231"/>
                  <a:pt x="232" y="232"/>
                </a:cubicBezTo>
                <a:cubicBezTo>
                  <a:pt x="232" y="233"/>
                  <a:pt x="232" y="234"/>
                  <a:pt x="231" y="234"/>
                </a:cubicBezTo>
                <a:cubicBezTo>
                  <a:pt x="230" y="234"/>
                  <a:pt x="230" y="234"/>
                  <a:pt x="230" y="234"/>
                </a:cubicBezTo>
                <a:cubicBezTo>
                  <a:pt x="225" y="234"/>
                  <a:pt x="222" y="237"/>
                  <a:pt x="222" y="242"/>
                </a:cubicBezTo>
                <a:cubicBezTo>
                  <a:pt x="222" y="247"/>
                  <a:pt x="225" y="251"/>
                  <a:pt x="230" y="251"/>
                </a:cubicBezTo>
                <a:cubicBezTo>
                  <a:pt x="240" y="251"/>
                  <a:pt x="240" y="251"/>
                  <a:pt x="240" y="251"/>
                </a:cubicBezTo>
                <a:cubicBezTo>
                  <a:pt x="243" y="251"/>
                  <a:pt x="245" y="253"/>
                  <a:pt x="245" y="256"/>
                </a:cubicBezTo>
                <a:cubicBezTo>
                  <a:pt x="245" y="259"/>
                  <a:pt x="243" y="261"/>
                  <a:pt x="240" y="261"/>
                </a:cubicBezTo>
                <a:cubicBezTo>
                  <a:pt x="105" y="261"/>
                  <a:pt x="105" y="261"/>
                  <a:pt x="105" y="261"/>
                </a:cubicBezTo>
                <a:cubicBezTo>
                  <a:pt x="104" y="261"/>
                  <a:pt x="103" y="260"/>
                  <a:pt x="103" y="259"/>
                </a:cubicBezTo>
                <a:cubicBezTo>
                  <a:pt x="103" y="258"/>
                  <a:pt x="104" y="257"/>
                  <a:pt x="105" y="257"/>
                </a:cubicBezTo>
                <a:cubicBezTo>
                  <a:pt x="112" y="257"/>
                  <a:pt x="112" y="257"/>
                  <a:pt x="112" y="257"/>
                </a:cubicBezTo>
                <a:cubicBezTo>
                  <a:pt x="114" y="257"/>
                  <a:pt x="116" y="255"/>
                  <a:pt x="116" y="252"/>
                </a:cubicBezTo>
                <a:cubicBezTo>
                  <a:pt x="116" y="250"/>
                  <a:pt x="114" y="247"/>
                  <a:pt x="112" y="247"/>
                </a:cubicBezTo>
                <a:cubicBezTo>
                  <a:pt x="105" y="247"/>
                  <a:pt x="105" y="247"/>
                  <a:pt x="105" y="247"/>
                </a:cubicBezTo>
                <a:cubicBezTo>
                  <a:pt x="104" y="247"/>
                  <a:pt x="103" y="247"/>
                  <a:pt x="103" y="246"/>
                </a:cubicBezTo>
                <a:cubicBezTo>
                  <a:pt x="103" y="245"/>
                  <a:pt x="104" y="244"/>
                  <a:pt x="105" y="244"/>
                </a:cubicBezTo>
                <a:cubicBezTo>
                  <a:pt x="117" y="244"/>
                  <a:pt x="117" y="244"/>
                  <a:pt x="117" y="244"/>
                </a:cubicBezTo>
                <a:cubicBezTo>
                  <a:pt x="120" y="244"/>
                  <a:pt x="122" y="242"/>
                  <a:pt x="122" y="239"/>
                </a:cubicBezTo>
                <a:cubicBezTo>
                  <a:pt x="122" y="236"/>
                  <a:pt x="120" y="234"/>
                  <a:pt x="117" y="234"/>
                </a:cubicBezTo>
                <a:cubicBezTo>
                  <a:pt x="104" y="234"/>
                  <a:pt x="104" y="234"/>
                  <a:pt x="104" y="234"/>
                </a:cubicBezTo>
                <a:cubicBezTo>
                  <a:pt x="103" y="234"/>
                  <a:pt x="102" y="233"/>
                  <a:pt x="102" y="232"/>
                </a:cubicBezTo>
                <a:cubicBezTo>
                  <a:pt x="102" y="231"/>
                  <a:pt x="103" y="230"/>
                  <a:pt x="104" y="230"/>
                </a:cubicBezTo>
                <a:cubicBezTo>
                  <a:pt x="130" y="230"/>
                  <a:pt x="130" y="230"/>
                  <a:pt x="130" y="230"/>
                </a:cubicBezTo>
                <a:cubicBezTo>
                  <a:pt x="133" y="230"/>
                  <a:pt x="135" y="228"/>
                  <a:pt x="135" y="225"/>
                </a:cubicBezTo>
                <a:cubicBezTo>
                  <a:pt x="135" y="222"/>
                  <a:pt x="133" y="220"/>
                  <a:pt x="130" y="220"/>
                </a:cubicBezTo>
                <a:cubicBezTo>
                  <a:pt x="105" y="220"/>
                  <a:pt x="105" y="220"/>
                  <a:pt x="105" y="220"/>
                </a:cubicBezTo>
                <a:cubicBezTo>
                  <a:pt x="104" y="220"/>
                  <a:pt x="104" y="219"/>
                  <a:pt x="104" y="218"/>
                </a:cubicBezTo>
                <a:cubicBezTo>
                  <a:pt x="104" y="217"/>
                  <a:pt x="104" y="217"/>
                  <a:pt x="105" y="217"/>
                </a:cubicBezTo>
                <a:cubicBezTo>
                  <a:pt x="140" y="217"/>
                  <a:pt x="140" y="217"/>
                  <a:pt x="140" y="217"/>
                </a:cubicBezTo>
                <a:cubicBezTo>
                  <a:pt x="143" y="217"/>
                  <a:pt x="145" y="214"/>
                  <a:pt x="145" y="212"/>
                </a:cubicBezTo>
                <a:cubicBezTo>
                  <a:pt x="145" y="209"/>
                  <a:pt x="143" y="207"/>
                  <a:pt x="140" y="207"/>
                </a:cubicBezTo>
                <a:cubicBezTo>
                  <a:pt x="99" y="207"/>
                  <a:pt x="99" y="207"/>
                  <a:pt x="99" y="207"/>
                </a:cubicBezTo>
                <a:cubicBezTo>
                  <a:pt x="98" y="207"/>
                  <a:pt x="97" y="206"/>
                  <a:pt x="97" y="205"/>
                </a:cubicBezTo>
                <a:cubicBezTo>
                  <a:pt x="97" y="204"/>
                  <a:pt x="98" y="203"/>
                  <a:pt x="99" y="203"/>
                </a:cubicBezTo>
                <a:cubicBezTo>
                  <a:pt x="143" y="203"/>
                  <a:pt x="143" y="203"/>
                  <a:pt x="143" y="203"/>
                </a:cubicBezTo>
                <a:cubicBezTo>
                  <a:pt x="146" y="203"/>
                  <a:pt x="148" y="201"/>
                  <a:pt x="148" y="198"/>
                </a:cubicBezTo>
                <a:cubicBezTo>
                  <a:pt x="148" y="195"/>
                  <a:pt x="146" y="193"/>
                  <a:pt x="143" y="193"/>
                </a:cubicBezTo>
                <a:cubicBezTo>
                  <a:pt x="89" y="193"/>
                  <a:pt x="89" y="193"/>
                  <a:pt x="89" y="193"/>
                </a:cubicBezTo>
                <a:cubicBezTo>
                  <a:pt x="88" y="193"/>
                  <a:pt x="88" y="192"/>
                  <a:pt x="88" y="191"/>
                </a:cubicBezTo>
                <a:cubicBezTo>
                  <a:pt x="88" y="190"/>
                  <a:pt x="88" y="190"/>
                  <a:pt x="89" y="190"/>
                </a:cubicBezTo>
                <a:cubicBezTo>
                  <a:pt x="125" y="190"/>
                  <a:pt x="125" y="190"/>
                  <a:pt x="125" y="190"/>
                </a:cubicBezTo>
                <a:cubicBezTo>
                  <a:pt x="128" y="190"/>
                  <a:pt x="130" y="187"/>
                  <a:pt x="130" y="185"/>
                </a:cubicBezTo>
                <a:cubicBezTo>
                  <a:pt x="130" y="182"/>
                  <a:pt x="128" y="179"/>
                  <a:pt x="125" y="179"/>
                </a:cubicBezTo>
                <a:cubicBezTo>
                  <a:pt x="80" y="179"/>
                  <a:pt x="80" y="179"/>
                  <a:pt x="80" y="179"/>
                </a:cubicBezTo>
                <a:cubicBezTo>
                  <a:pt x="79" y="179"/>
                  <a:pt x="78" y="179"/>
                  <a:pt x="78" y="178"/>
                </a:cubicBezTo>
                <a:cubicBezTo>
                  <a:pt x="78" y="177"/>
                  <a:pt x="79" y="176"/>
                  <a:pt x="80" y="176"/>
                </a:cubicBezTo>
                <a:cubicBezTo>
                  <a:pt x="84" y="176"/>
                  <a:pt x="84" y="176"/>
                  <a:pt x="84" y="176"/>
                </a:cubicBezTo>
                <a:cubicBezTo>
                  <a:pt x="86" y="176"/>
                  <a:pt x="89" y="174"/>
                  <a:pt x="89" y="171"/>
                </a:cubicBezTo>
                <a:cubicBezTo>
                  <a:pt x="89" y="168"/>
                  <a:pt x="86" y="166"/>
                  <a:pt x="84" y="166"/>
                </a:cubicBezTo>
                <a:cubicBezTo>
                  <a:pt x="65" y="166"/>
                  <a:pt x="65" y="166"/>
                  <a:pt x="65" y="166"/>
                </a:cubicBezTo>
                <a:cubicBezTo>
                  <a:pt x="64" y="166"/>
                  <a:pt x="63" y="165"/>
                  <a:pt x="63" y="164"/>
                </a:cubicBezTo>
                <a:cubicBezTo>
                  <a:pt x="63" y="163"/>
                  <a:pt x="64" y="162"/>
                  <a:pt x="65" y="162"/>
                </a:cubicBezTo>
                <a:cubicBezTo>
                  <a:pt x="65" y="162"/>
                  <a:pt x="65" y="162"/>
                  <a:pt x="65" y="162"/>
                </a:cubicBezTo>
                <a:cubicBezTo>
                  <a:pt x="68" y="162"/>
                  <a:pt x="70" y="160"/>
                  <a:pt x="70" y="157"/>
                </a:cubicBezTo>
                <a:cubicBezTo>
                  <a:pt x="70" y="154"/>
                  <a:pt x="68" y="152"/>
                  <a:pt x="65" y="152"/>
                </a:cubicBezTo>
                <a:cubicBezTo>
                  <a:pt x="56" y="152"/>
                  <a:pt x="56" y="152"/>
                  <a:pt x="56" y="152"/>
                </a:cubicBezTo>
                <a:cubicBezTo>
                  <a:pt x="55" y="152"/>
                  <a:pt x="54" y="151"/>
                  <a:pt x="54" y="151"/>
                </a:cubicBezTo>
                <a:cubicBezTo>
                  <a:pt x="54" y="150"/>
                  <a:pt x="55" y="149"/>
                  <a:pt x="56" y="149"/>
                </a:cubicBezTo>
                <a:cubicBezTo>
                  <a:pt x="63" y="149"/>
                  <a:pt x="63" y="149"/>
                  <a:pt x="63" y="149"/>
                </a:cubicBezTo>
                <a:cubicBezTo>
                  <a:pt x="66" y="149"/>
                  <a:pt x="68" y="147"/>
                  <a:pt x="68" y="144"/>
                </a:cubicBezTo>
                <a:cubicBezTo>
                  <a:pt x="68" y="141"/>
                  <a:pt x="66" y="139"/>
                  <a:pt x="63" y="139"/>
                </a:cubicBezTo>
                <a:cubicBezTo>
                  <a:pt x="45" y="139"/>
                  <a:pt x="45" y="139"/>
                  <a:pt x="45" y="139"/>
                </a:cubicBezTo>
                <a:cubicBezTo>
                  <a:pt x="44" y="139"/>
                  <a:pt x="43" y="138"/>
                  <a:pt x="43" y="137"/>
                </a:cubicBezTo>
                <a:cubicBezTo>
                  <a:pt x="43" y="136"/>
                  <a:pt x="44" y="135"/>
                  <a:pt x="45" y="135"/>
                </a:cubicBezTo>
                <a:cubicBezTo>
                  <a:pt x="90" y="135"/>
                  <a:pt x="90" y="135"/>
                  <a:pt x="90" y="135"/>
                </a:cubicBezTo>
                <a:cubicBezTo>
                  <a:pt x="93" y="135"/>
                  <a:pt x="95" y="133"/>
                  <a:pt x="95" y="130"/>
                </a:cubicBezTo>
                <a:cubicBezTo>
                  <a:pt x="95" y="127"/>
                  <a:pt x="93" y="125"/>
                  <a:pt x="90" y="125"/>
                </a:cubicBezTo>
                <a:cubicBezTo>
                  <a:pt x="39" y="125"/>
                  <a:pt x="39" y="125"/>
                  <a:pt x="39" y="125"/>
                </a:cubicBezTo>
                <a:cubicBezTo>
                  <a:pt x="38" y="125"/>
                  <a:pt x="37" y="124"/>
                  <a:pt x="37" y="123"/>
                </a:cubicBezTo>
                <a:cubicBezTo>
                  <a:pt x="37" y="122"/>
                  <a:pt x="38" y="122"/>
                  <a:pt x="39" y="122"/>
                </a:cubicBezTo>
                <a:cubicBezTo>
                  <a:pt x="102" y="122"/>
                  <a:pt x="102" y="122"/>
                  <a:pt x="102" y="122"/>
                </a:cubicBezTo>
                <a:cubicBezTo>
                  <a:pt x="105" y="122"/>
                  <a:pt x="107" y="119"/>
                  <a:pt x="107" y="117"/>
                </a:cubicBezTo>
                <a:cubicBezTo>
                  <a:pt x="107" y="114"/>
                  <a:pt x="105" y="112"/>
                  <a:pt x="102" y="112"/>
                </a:cubicBezTo>
                <a:cubicBezTo>
                  <a:pt x="43" y="112"/>
                  <a:pt x="43" y="112"/>
                  <a:pt x="43" y="112"/>
                </a:cubicBezTo>
                <a:cubicBezTo>
                  <a:pt x="42" y="112"/>
                  <a:pt x="41" y="111"/>
                  <a:pt x="41" y="110"/>
                </a:cubicBezTo>
                <a:cubicBezTo>
                  <a:pt x="41" y="109"/>
                  <a:pt x="42" y="108"/>
                  <a:pt x="43" y="108"/>
                </a:cubicBezTo>
                <a:cubicBezTo>
                  <a:pt x="122" y="108"/>
                  <a:pt x="122" y="108"/>
                  <a:pt x="122" y="108"/>
                </a:cubicBezTo>
                <a:cubicBezTo>
                  <a:pt x="125" y="108"/>
                  <a:pt x="128" y="106"/>
                  <a:pt x="128" y="103"/>
                </a:cubicBezTo>
                <a:cubicBezTo>
                  <a:pt x="128" y="100"/>
                  <a:pt x="125" y="98"/>
                  <a:pt x="122" y="98"/>
                </a:cubicBezTo>
                <a:cubicBezTo>
                  <a:pt x="39" y="98"/>
                  <a:pt x="39" y="98"/>
                  <a:pt x="39" y="98"/>
                </a:cubicBezTo>
                <a:cubicBezTo>
                  <a:pt x="38" y="98"/>
                  <a:pt x="37" y="97"/>
                  <a:pt x="37" y="96"/>
                </a:cubicBezTo>
                <a:cubicBezTo>
                  <a:pt x="37" y="95"/>
                  <a:pt x="38" y="95"/>
                  <a:pt x="39" y="95"/>
                </a:cubicBezTo>
                <a:cubicBezTo>
                  <a:pt x="123" y="95"/>
                  <a:pt x="123" y="95"/>
                  <a:pt x="123" y="95"/>
                </a:cubicBezTo>
                <a:cubicBezTo>
                  <a:pt x="126" y="95"/>
                  <a:pt x="128" y="92"/>
                  <a:pt x="128" y="89"/>
                </a:cubicBezTo>
                <a:cubicBezTo>
                  <a:pt x="128" y="89"/>
                  <a:pt x="128" y="88"/>
                  <a:pt x="128" y="88"/>
                </a:cubicBezTo>
                <a:cubicBezTo>
                  <a:pt x="148" y="88"/>
                  <a:pt x="148" y="88"/>
                  <a:pt x="148" y="88"/>
                </a:cubicBezTo>
                <a:cubicBezTo>
                  <a:pt x="150" y="88"/>
                  <a:pt x="152" y="85"/>
                  <a:pt x="152" y="83"/>
                </a:cubicBezTo>
                <a:cubicBezTo>
                  <a:pt x="152" y="80"/>
                  <a:pt x="150" y="78"/>
                  <a:pt x="148" y="78"/>
                </a:cubicBezTo>
                <a:cubicBezTo>
                  <a:pt x="142" y="78"/>
                  <a:pt x="142" y="78"/>
                  <a:pt x="142" y="78"/>
                </a:cubicBezTo>
                <a:cubicBezTo>
                  <a:pt x="141" y="78"/>
                  <a:pt x="140" y="77"/>
                  <a:pt x="140" y="76"/>
                </a:cubicBezTo>
                <a:cubicBezTo>
                  <a:pt x="140" y="75"/>
                  <a:pt x="141" y="74"/>
                  <a:pt x="142" y="74"/>
                </a:cubicBezTo>
                <a:cubicBezTo>
                  <a:pt x="170" y="74"/>
                  <a:pt x="170" y="74"/>
                  <a:pt x="170" y="74"/>
                </a:cubicBezTo>
                <a:cubicBezTo>
                  <a:pt x="173" y="74"/>
                  <a:pt x="175" y="72"/>
                  <a:pt x="175" y="69"/>
                </a:cubicBezTo>
                <a:cubicBezTo>
                  <a:pt x="175" y="66"/>
                  <a:pt x="173" y="64"/>
                  <a:pt x="170" y="64"/>
                </a:cubicBezTo>
                <a:cubicBezTo>
                  <a:pt x="142" y="64"/>
                  <a:pt x="142" y="64"/>
                  <a:pt x="142" y="64"/>
                </a:cubicBezTo>
                <a:cubicBezTo>
                  <a:pt x="141" y="64"/>
                  <a:pt x="140" y="63"/>
                  <a:pt x="140" y="62"/>
                </a:cubicBezTo>
                <a:cubicBezTo>
                  <a:pt x="140" y="62"/>
                  <a:pt x="141" y="61"/>
                  <a:pt x="142" y="61"/>
                </a:cubicBezTo>
                <a:cubicBezTo>
                  <a:pt x="173" y="61"/>
                  <a:pt x="173" y="61"/>
                  <a:pt x="173" y="61"/>
                </a:cubicBezTo>
                <a:cubicBezTo>
                  <a:pt x="176" y="61"/>
                  <a:pt x="178" y="58"/>
                  <a:pt x="178" y="56"/>
                </a:cubicBezTo>
                <a:cubicBezTo>
                  <a:pt x="178" y="53"/>
                  <a:pt x="176" y="50"/>
                  <a:pt x="173" y="50"/>
                </a:cubicBezTo>
                <a:cubicBezTo>
                  <a:pt x="137" y="50"/>
                  <a:pt x="137" y="50"/>
                  <a:pt x="137" y="50"/>
                </a:cubicBezTo>
                <a:cubicBezTo>
                  <a:pt x="136" y="50"/>
                  <a:pt x="135" y="50"/>
                  <a:pt x="135" y="49"/>
                </a:cubicBezTo>
                <a:cubicBezTo>
                  <a:pt x="135" y="48"/>
                  <a:pt x="136" y="47"/>
                  <a:pt x="137" y="47"/>
                </a:cubicBezTo>
                <a:cubicBezTo>
                  <a:pt x="177" y="47"/>
                  <a:pt x="177" y="47"/>
                  <a:pt x="177" y="47"/>
                </a:cubicBezTo>
                <a:cubicBezTo>
                  <a:pt x="179" y="47"/>
                  <a:pt x="182" y="45"/>
                  <a:pt x="182" y="42"/>
                </a:cubicBezTo>
                <a:cubicBezTo>
                  <a:pt x="182" y="39"/>
                  <a:pt x="179" y="37"/>
                  <a:pt x="177" y="37"/>
                </a:cubicBezTo>
                <a:cubicBezTo>
                  <a:pt x="132" y="37"/>
                  <a:pt x="132" y="37"/>
                  <a:pt x="132" y="37"/>
                </a:cubicBezTo>
                <a:cubicBezTo>
                  <a:pt x="132" y="37"/>
                  <a:pt x="131" y="36"/>
                  <a:pt x="131" y="35"/>
                </a:cubicBezTo>
                <a:cubicBezTo>
                  <a:pt x="131" y="34"/>
                  <a:pt x="132" y="34"/>
                  <a:pt x="132" y="34"/>
                </a:cubicBezTo>
                <a:cubicBezTo>
                  <a:pt x="178" y="34"/>
                  <a:pt x="178" y="34"/>
                  <a:pt x="178" y="34"/>
                </a:cubicBezTo>
                <a:cubicBezTo>
                  <a:pt x="181" y="34"/>
                  <a:pt x="183" y="31"/>
                  <a:pt x="183" y="28"/>
                </a:cubicBezTo>
                <a:cubicBezTo>
                  <a:pt x="183" y="26"/>
                  <a:pt x="181" y="23"/>
                  <a:pt x="178" y="23"/>
                </a:cubicBezTo>
                <a:cubicBezTo>
                  <a:pt x="147" y="23"/>
                  <a:pt x="147" y="23"/>
                  <a:pt x="147" y="23"/>
                </a:cubicBezTo>
                <a:cubicBezTo>
                  <a:pt x="146" y="23"/>
                  <a:pt x="145" y="23"/>
                  <a:pt x="145" y="22"/>
                </a:cubicBezTo>
                <a:cubicBezTo>
                  <a:pt x="145" y="21"/>
                  <a:pt x="146" y="20"/>
                  <a:pt x="147" y="20"/>
                </a:cubicBezTo>
                <a:cubicBezTo>
                  <a:pt x="292" y="20"/>
                  <a:pt x="292" y="20"/>
                  <a:pt x="292" y="20"/>
                </a:cubicBezTo>
                <a:cubicBezTo>
                  <a:pt x="292" y="20"/>
                  <a:pt x="293" y="21"/>
                  <a:pt x="293" y="22"/>
                </a:cubicBezTo>
                <a:cubicBezTo>
                  <a:pt x="293" y="23"/>
                  <a:pt x="292" y="23"/>
                  <a:pt x="292" y="23"/>
                </a:cubicBezTo>
                <a:cubicBezTo>
                  <a:pt x="289" y="23"/>
                  <a:pt x="289" y="23"/>
                  <a:pt x="289" y="23"/>
                </a:cubicBezTo>
                <a:cubicBezTo>
                  <a:pt x="286" y="23"/>
                  <a:pt x="284" y="26"/>
                  <a:pt x="284" y="28"/>
                </a:cubicBezTo>
                <a:cubicBezTo>
                  <a:pt x="284" y="31"/>
                  <a:pt x="286" y="34"/>
                  <a:pt x="289" y="34"/>
                </a:cubicBezTo>
                <a:cubicBezTo>
                  <a:pt x="399" y="34"/>
                  <a:pt x="399" y="34"/>
                  <a:pt x="399" y="34"/>
                </a:cubicBezTo>
                <a:cubicBezTo>
                  <a:pt x="400" y="34"/>
                  <a:pt x="401" y="34"/>
                  <a:pt x="401" y="35"/>
                </a:cubicBezTo>
                <a:cubicBezTo>
                  <a:pt x="401" y="36"/>
                  <a:pt x="400" y="37"/>
                  <a:pt x="399" y="37"/>
                </a:cubicBezTo>
                <a:cubicBezTo>
                  <a:pt x="253" y="37"/>
                  <a:pt x="253" y="37"/>
                  <a:pt x="253" y="37"/>
                </a:cubicBezTo>
                <a:cubicBezTo>
                  <a:pt x="251" y="37"/>
                  <a:pt x="248" y="39"/>
                  <a:pt x="248" y="42"/>
                </a:cubicBezTo>
                <a:cubicBezTo>
                  <a:pt x="248" y="45"/>
                  <a:pt x="251" y="47"/>
                  <a:pt x="253" y="47"/>
                </a:cubicBezTo>
                <a:cubicBezTo>
                  <a:pt x="397" y="47"/>
                  <a:pt x="397" y="47"/>
                  <a:pt x="397" y="47"/>
                </a:cubicBezTo>
                <a:cubicBezTo>
                  <a:pt x="398" y="47"/>
                  <a:pt x="399" y="48"/>
                  <a:pt x="399" y="49"/>
                </a:cubicBezTo>
                <a:cubicBezTo>
                  <a:pt x="399" y="50"/>
                  <a:pt x="398" y="50"/>
                  <a:pt x="397" y="50"/>
                </a:cubicBezTo>
                <a:cubicBezTo>
                  <a:pt x="270" y="50"/>
                  <a:pt x="270" y="50"/>
                  <a:pt x="270" y="50"/>
                </a:cubicBezTo>
                <a:cubicBezTo>
                  <a:pt x="267" y="50"/>
                  <a:pt x="265" y="53"/>
                  <a:pt x="265" y="56"/>
                </a:cubicBezTo>
                <a:cubicBezTo>
                  <a:pt x="265" y="58"/>
                  <a:pt x="267" y="61"/>
                  <a:pt x="270" y="61"/>
                </a:cubicBezTo>
                <a:cubicBezTo>
                  <a:pt x="396" y="61"/>
                  <a:pt x="396" y="61"/>
                  <a:pt x="396" y="61"/>
                </a:cubicBezTo>
                <a:cubicBezTo>
                  <a:pt x="397" y="61"/>
                  <a:pt x="398" y="62"/>
                  <a:pt x="398" y="62"/>
                </a:cubicBezTo>
                <a:cubicBezTo>
                  <a:pt x="398" y="63"/>
                  <a:pt x="397" y="64"/>
                  <a:pt x="396" y="64"/>
                </a:cubicBezTo>
                <a:cubicBezTo>
                  <a:pt x="222" y="64"/>
                  <a:pt x="222" y="64"/>
                  <a:pt x="222" y="64"/>
                </a:cubicBezTo>
                <a:cubicBezTo>
                  <a:pt x="219" y="64"/>
                  <a:pt x="217" y="66"/>
                  <a:pt x="217" y="69"/>
                </a:cubicBezTo>
                <a:cubicBezTo>
                  <a:pt x="217" y="72"/>
                  <a:pt x="219" y="74"/>
                  <a:pt x="222" y="74"/>
                </a:cubicBezTo>
                <a:cubicBezTo>
                  <a:pt x="366" y="74"/>
                  <a:pt x="366" y="74"/>
                  <a:pt x="366" y="74"/>
                </a:cubicBezTo>
                <a:cubicBezTo>
                  <a:pt x="367" y="74"/>
                  <a:pt x="368" y="75"/>
                  <a:pt x="368" y="76"/>
                </a:cubicBezTo>
                <a:cubicBezTo>
                  <a:pt x="368" y="77"/>
                  <a:pt x="367" y="78"/>
                  <a:pt x="366" y="78"/>
                </a:cubicBezTo>
                <a:cubicBezTo>
                  <a:pt x="209" y="78"/>
                  <a:pt x="209" y="78"/>
                  <a:pt x="209" y="78"/>
                </a:cubicBezTo>
                <a:cubicBezTo>
                  <a:pt x="207" y="78"/>
                  <a:pt x="204" y="80"/>
                  <a:pt x="204" y="83"/>
                </a:cubicBezTo>
                <a:cubicBezTo>
                  <a:pt x="204" y="83"/>
                  <a:pt x="204" y="84"/>
                  <a:pt x="205" y="84"/>
                </a:cubicBezTo>
                <a:close/>
                <a:moveTo>
                  <a:pt x="471" y="200"/>
                </a:moveTo>
                <a:cubicBezTo>
                  <a:pt x="469" y="200"/>
                  <a:pt x="467" y="202"/>
                  <a:pt x="467" y="205"/>
                </a:cubicBezTo>
                <a:cubicBezTo>
                  <a:pt x="467" y="206"/>
                  <a:pt x="468" y="208"/>
                  <a:pt x="470" y="209"/>
                </a:cubicBezTo>
                <a:cubicBezTo>
                  <a:pt x="468" y="223"/>
                  <a:pt x="456" y="234"/>
                  <a:pt x="442" y="234"/>
                </a:cubicBezTo>
                <a:cubicBezTo>
                  <a:pt x="422" y="234"/>
                  <a:pt x="422" y="234"/>
                  <a:pt x="422" y="234"/>
                </a:cubicBezTo>
                <a:cubicBezTo>
                  <a:pt x="419" y="234"/>
                  <a:pt x="417" y="236"/>
                  <a:pt x="417" y="239"/>
                </a:cubicBezTo>
                <a:cubicBezTo>
                  <a:pt x="417" y="242"/>
                  <a:pt x="419" y="244"/>
                  <a:pt x="422" y="244"/>
                </a:cubicBezTo>
                <a:cubicBezTo>
                  <a:pt x="434" y="244"/>
                  <a:pt x="434" y="244"/>
                  <a:pt x="434" y="244"/>
                </a:cubicBezTo>
                <a:cubicBezTo>
                  <a:pt x="435" y="244"/>
                  <a:pt x="436" y="245"/>
                  <a:pt x="436" y="246"/>
                </a:cubicBezTo>
                <a:cubicBezTo>
                  <a:pt x="436" y="247"/>
                  <a:pt x="435" y="247"/>
                  <a:pt x="434" y="247"/>
                </a:cubicBezTo>
                <a:cubicBezTo>
                  <a:pt x="423" y="247"/>
                  <a:pt x="423" y="247"/>
                  <a:pt x="423" y="247"/>
                </a:cubicBezTo>
                <a:cubicBezTo>
                  <a:pt x="420" y="247"/>
                  <a:pt x="418" y="250"/>
                  <a:pt x="418" y="252"/>
                </a:cubicBezTo>
                <a:cubicBezTo>
                  <a:pt x="418" y="255"/>
                  <a:pt x="420" y="258"/>
                  <a:pt x="423" y="258"/>
                </a:cubicBezTo>
                <a:cubicBezTo>
                  <a:pt x="430" y="258"/>
                  <a:pt x="430" y="258"/>
                  <a:pt x="430" y="258"/>
                </a:cubicBezTo>
                <a:cubicBezTo>
                  <a:pt x="431" y="258"/>
                  <a:pt x="432" y="258"/>
                  <a:pt x="432" y="259"/>
                </a:cubicBezTo>
                <a:cubicBezTo>
                  <a:pt x="432" y="260"/>
                  <a:pt x="431" y="261"/>
                  <a:pt x="430" y="261"/>
                </a:cubicBezTo>
                <a:cubicBezTo>
                  <a:pt x="416" y="261"/>
                  <a:pt x="416" y="261"/>
                  <a:pt x="416" y="261"/>
                </a:cubicBezTo>
                <a:cubicBezTo>
                  <a:pt x="413" y="261"/>
                  <a:pt x="411" y="263"/>
                  <a:pt x="411" y="266"/>
                </a:cubicBezTo>
                <a:cubicBezTo>
                  <a:pt x="411" y="269"/>
                  <a:pt x="413" y="271"/>
                  <a:pt x="416" y="271"/>
                </a:cubicBezTo>
                <a:cubicBezTo>
                  <a:pt x="421" y="271"/>
                  <a:pt x="421" y="271"/>
                  <a:pt x="421" y="271"/>
                </a:cubicBezTo>
                <a:cubicBezTo>
                  <a:pt x="422" y="271"/>
                  <a:pt x="423" y="272"/>
                  <a:pt x="423" y="273"/>
                </a:cubicBezTo>
                <a:cubicBezTo>
                  <a:pt x="423" y="274"/>
                  <a:pt x="422" y="275"/>
                  <a:pt x="421" y="275"/>
                </a:cubicBezTo>
                <a:cubicBezTo>
                  <a:pt x="389" y="275"/>
                  <a:pt x="389" y="275"/>
                  <a:pt x="389" y="275"/>
                </a:cubicBezTo>
                <a:cubicBezTo>
                  <a:pt x="386" y="275"/>
                  <a:pt x="384" y="272"/>
                  <a:pt x="384" y="269"/>
                </a:cubicBezTo>
                <a:cubicBezTo>
                  <a:pt x="384" y="267"/>
                  <a:pt x="386" y="264"/>
                  <a:pt x="389" y="264"/>
                </a:cubicBezTo>
                <a:cubicBezTo>
                  <a:pt x="391" y="264"/>
                  <a:pt x="391" y="264"/>
                  <a:pt x="391" y="264"/>
                </a:cubicBezTo>
                <a:cubicBezTo>
                  <a:pt x="393" y="264"/>
                  <a:pt x="396" y="262"/>
                  <a:pt x="396" y="259"/>
                </a:cubicBezTo>
                <a:cubicBezTo>
                  <a:pt x="396" y="256"/>
                  <a:pt x="393" y="254"/>
                  <a:pt x="391" y="254"/>
                </a:cubicBezTo>
                <a:cubicBezTo>
                  <a:pt x="385" y="254"/>
                  <a:pt x="385" y="254"/>
                  <a:pt x="385" y="254"/>
                </a:cubicBezTo>
                <a:cubicBezTo>
                  <a:pt x="384" y="254"/>
                  <a:pt x="384" y="253"/>
                  <a:pt x="384" y="252"/>
                </a:cubicBezTo>
                <a:cubicBezTo>
                  <a:pt x="384" y="251"/>
                  <a:pt x="384" y="251"/>
                  <a:pt x="385" y="251"/>
                </a:cubicBezTo>
                <a:cubicBezTo>
                  <a:pt x="399" y="251"/>
                  <a:pt x="399" y="251"/>
                  <a:pt x="399" y="251"/>
                </a:cubicBezTo>
                <a:cubicBezTo>
                  <a:pt x="402" y="251"/>
                  <a:pt x="404" y="248"/>
                  <a:pt x="404" y="246"/>
                </a:cubicBezTo>
                <a:cubicBezTo>
                  <a:pt x="404" y="243"/>
                  <a:pt x="402" y="241"/>
                  <a:pt x="399" y="241"/>
                </a:cubicBezTo>
                <a:cubicBezTo>
                  <a:pt x="355" y="241"/>
                  <a:pt x="355" y="241"/>
                  <a:pt x="355" y="241"/>
                </a:cubicBezTo>
                <a:cubicBezTo>
                  <a:pt x="354" y="241"/>
                  <a:pt x="353" y="240"/>
                  <a:pt x="353" y="239"/>
                </a:cubicBezTo>
                <a:cubicBezTo>
                  <a:pt x="353" y="238"/>
                  <a:pt x="354" y="237"/>
                  <a:pt x="355" y="237"/>
                </a:cubicBezTo>
                <a:cubicBezTo>
                  <a:pt x="403" y="237"/>
                  <a:pt x="403" y="237"/>
                  <a:pt x="403" y="237"/>
                </a:cubicBezTo>
                <a:cubicBezTo>
                  <a:pt x="406" y="237"/>
                  <a:pt x="408" y="235"/>
                  <a:pt x="408" y="232"/>
                </a:cubicBezTo>
                <a:cubicBezTo>
                  <a:pt x="408" y="229"/>
                  <a:pt x="406" y="227"/>
                  <a:pt x="403" y="227"/>
                </a:cubicBezTo>
                <a:cubicBezTo>
                  <a:pt x="354" y="227"/>
                  <a:pt x="354" y="227"/>
                  <a:pt x="354" y="227"/>
                </a:cubicBezTo>
                <a:cubicBezTo>
                  <a:pt x="353" y="227"/>
                  <a:pt x="352" y="226"/>
                  <a:pt x="352" y="225"/>
                </a:cubicBezTo>
                <a:cubicBezTo>
                  <a:pt x="352" y="224"/>
                  <a:pt x="353" y="224"/>
                  <a:pt x="354" y="224"/>
                </a:cubicBezTo>
                <a:cubicBezTo>
                  <a:pt x="400" y="224"/>
                  <a:pt x="400" y="224"/>
                  <a:pt x="400" y="224"/>
                </a:cubicBezTo>
                <a:cubicBezTo>
                  <a:pt x="403" y="224"/>
                  <a:pt x="405" y="221"/>
                  <a:pt x="405" y="218"/>
                </a:cubicBezTo>
                <a:cubicBezTo>
                  <a:pt x="405" y="216"/>
                  <a:pt x="403" y="213"/>
                  <a:pt x="400" y="213"/>
                </a:cubicBezTo>
                <a:cubicBezTo>
                  <a:pt x="365" y="213"/>
                  <a:pt x="365" y="213"/>
                  <a:pt x="365" y="213"/>
                </a:cubicBezTo>
                <a:cubicBezTo>
                  <a:pt x="364" y="213"/>
                  <a:pt x="364" y="213"/>
                  <a:pt x="364" y="212"/>
                </a:cubicBezTo>
                <a:cubicBezTo>
                  <a:pt x="364" y="211"/>
                  <a:pt x="364" y="210"/>
                  <a:pt x="365" y="210"/>
                </a:cubicBezTo>
                <a:cubicBezTo>
                  <a:pt x="396" y="210"/>
                  <a:pt x="396" y="210"/>
                  <a:pt x="396" y="210"/>
                </a:cubicBezTo>
                <a:cubicBezTo>
                  <a:pt x="401" y="210"/>
                  <a:pt x="405" y="206"/>
                  <a:pt x="405" y="201"/>
                </a:cubicBezTo>
                <a:cubicBezTo>
                  <a:pt x="405" y="197"/>
                  <a:pt x="401" y="193"/>
                  <a:pt x="396" y="193"/>
                </a:cubicBezTo>
                <a:cubicBezTo>
                  <a:pt x="394" y="193"/>
                  <a:pt x="394" y="193"/>
                  <a:pt x="394" y="193"/>
                </a:cubicBezTo>
                <a:cubicBezTo>
                  <a:pt x="393" y="193"/>
                  <a:pt x="392" y="192"/>
                  <a:pt x="392" y="191"/>
                </a:cubicBezTo>
                <a:cubicBezTo>
                  <a:pt x="392" y="190"/>
                  <a:pt x="393" y="190"/>
                  <a:pt x="394" y="190"/>
                </a:cubicBezTo>
                <a:cubicBezTo>
                  <a:pt x="396" y="190"/>
                  <a:pt x="396" y="190"/>
                  <a:pt x="396" y="190"/>
                </a:cubicBezTo>
                <a:cubicBezTo>
                  <a:pt x="399" y="190"/>
                  <a:pt x="401" y="187"/>
                  <a:pt x="401" y="185"/>
                </a:cubicBezTo>
                <a:cubicBezTo>
                  <a:pt x="401" y="182"/>
                  <a:pt x="399" y="179"/>
                  <a:pt x="396" y="179"/>
                </a:cubicBezTo>
                <a:cubicBezTo>
                  <a:pt x="379" y="179"/>
                  <a:pt x="379" y="179"/>
                  <a:pt x="379" y="179"/>
                </a:cubicBezTo>
                <a:cubicBezTo>
                  <a:pt x="376" y="179"/>
                  <a:pt x="373" y="182"/>
                  <a:pt x="373" y="185"/>
                </a:cubicBezTo>
                <a:cubicBezTo>
                  <a:pt x="373" y="187"/>
                  <a:pt x="376" y="190"/>
                  <a:pt x="379" y="190"/>
                </a:cubicBezTo>
                <a:cubicBezTo>
                  <a:pt x="382" y="190"/>
                  <a:pt x="382" y="190"/>
                  <a:pt x="382" y="190"/>
                </a:cubicBezTo>
                <a:cubicBezTo>
                  <a:pt x="383" y="190"/>
                  <a:pt x="384" y="190"/>
                  <a:pt x="384" y="191"/>
                </a:cubicBezTo>
                <a:cubicBezTo>
                  <a:pt x="384" y="192"/>
                  <a:pt x="383" y="193"/>
                  <a:pt x="382" y="193"/>
                </a:cubicBezTo>
                <a:cubicBezTo>
                  <a:pt x="343" y="193"/>
                  <a:pt x="343" y="193"/>
                  <a:pt x="343" y="193"/>
                </a:cubicBezTo>
                <a:cubicBezTo>
                  <a:pt x="342" y="193"/>
                  <a:pt x="341" y="192"/>
                  <a:pt x="341" y="191"/>
                </a:cubicBezTo>
                <a:cubicBezTo>
                  <a:pt x="341" y="190"/>
                  <a:pt x="342" y="190"/>
                  <a:pt x="343" y="190"/>
                </a:cubicBezTo>
                <a:cubicBezTo>
                  <a:pt x="365" y="190"/>
                  <a:pt x="365" y="190"/>
                  <a:pt x="365" y="190"/>
                </a:cubicBezTo>
                <a:cubicBezTo>
                  <a:pt x="368" y="190"/>
                  <a:pt x="370" y="187"/>
                  <a:pt x="370" y="185"/>
                </a:cubicBezTo>
                <a:cubicBezTo>
                  <a:pt x="370" y="182"/>
                  <a:pt x="368" y="179"/>
                  <a:pt x="365" y="179"/>
                </a:cubicBezTo>
                <a:cubicBezTo>
                  <a:pt x="311" y="179"/>
                  <a:pt x="311" y="179"/>
                  <a:pt x="311" y="179"/>
                </a:cubicBezTo>
                <a:cubicBezTo>
                  <a:pt x="310" y="179"/>
                  <a:pt x="310" y="179"/>
                  <a:pt x="310" y="178"/>
                </a:cubicBezTo>
                <a:cubicBezTo>
                  <a:pt x="310" y="177"/>
                  <a:pt x="310" y="176"/>
                  <a:pt x="311" y="176"/>
                </a:cubicBezTo>
                <a:cubicBezTo>
                  <a:pt x="343" y="176"/>
                  <a:pt x="343" y="176"/>
                  <a:pt x="343" y="176"/>
                </a:cubicBezTo>
                <a:cubicBezTo>
                  <a:pt x="345" y="176"/>
                  <a:pt x="348" y="174"/>
                  <a:pt x="348" y="171"/>
                </a:cubicBezTo>
                <a:cubicBezTo>
                  <a:pt x="348" y="168"/>
                  <a:pt x="345" y="166"/>
                  <a:pt x="343" y="166"/>
                </a:cubicBezTo>
                <a:cubicBezTo>
                  <a:pt x="303" y="166"/>
                  <a:pt x="303" y="166"/>
                  <a:pt x="303" y="166"/>
                </a:cubicBezTo>
                <a:cubicBezTo>
                  <a:pt x="302" y="166"/>
                  <a:pt x="302" y="165"/>
                  <a:pt x="302" y="164"/>
                </a:cubicBezTo>
                <a:cubicBezTo>
                  <a:pt x="302" y="163"/>
                  <a:pt x="302" y="162"/>
                  <a:pt x="303" y="162"/>
                </a:cubicBezTo>
                <a:cubicBezTo>
                  <a:pt x="338" y="162"/>
                  <a:pt x="338" y="162"/>
                  <a:pt x="338" y="162"/>
                </a:cubicBezTo>
                <a:cubicBezTo>
                  <a:pt x="341" y="162"/>
                  <a:pt x="344" y="160"/>
                  <a:pt x="344" y="157"/>
                </a:cubicBezTo>
                <a:cubicBezTo>
                  <a:pt x="344" y="154"/>
                  <a:pt x="341" y="152"/>
                  <a:pt x="338" y="152"/>
                </a:cubicBezTo>
                <a:cubicBezTo>
                  <a:pt x="252" y="152"/>
                  <a:pt x="252" y="152"/>
                  <a:pt x="252" y="152"/>
                </a:cubicBezTo>
                <a:cubicBezTo>
                  <a:pt x="251" y="152"/>
                  <a:pt x="250" y="151"/>
                  <a:pt x="250" y="151"/>
                </a:cubicBezTo>
                <a:cubicBezTo>
                  <a:pt x="250" y="150"/>
                  <a:pt x="251" y="149"/>
                  <a:pt x="252" y="149"/>
                </a:cubicBezTo>
                <a:cubicBezTo>
                  <a:pt x="360" y="149"/>
                  <a:pt x="360" y="149"/>
                  <a:pt x="360" y="149"/>
                </a:cubicBezTo>
                <a:cubicBezTo>
                  <a:pt x="362" y="149"/>
                  <a:pt x="365" y="147"/>
                  <a:pt x="365" y="144"/>
                </a:cubicBezTo>
                <a:cubicBezTo>
                  <a:pt x="365" y="141"/>
                  <a:pt x="362" y="139"/>
                  <a:pt x="360" y="139"/>
                </a:cubicBezTo>
                <a:cubicBezTo>
                  <a:pt x="240" y="139"/>
                  <a:pt x="240" y="139"/>
                  <a:pt x="240" y="139"/>
                </a:cubicBezTo>
                <a:cubicBezTo>
                  <a:pt x="239" y="139"/>
                  <a:pt x="239" y="138"/>
                  <a:pt x="239" y="137"/>
                </a:cubicBezTo>
                <a:cubicBezTo>
                  <a:pt x="239" y="136"/>
                  <a:pt x="239" y="135"/>
                  <a:pt x="240" y="135"/>
                </a:cubicBezTo>
                <a:cubicBezTo>
                  <a:pt x="360" y="135"/>
                  <a:pt x="360" y="135"/>
                  <a:pt x="360" y="135"/>
                </a:cubicBezTo>
                <a:cubicBezTo>
                  <a:pt x="363" y="135"/>
                  <a:pt x="365" y="133"/>
                  <a:pt x="365" y="130"/>
                </a:cubicBezTo>
                <a:cubicBezTo>
                  <a:pt x="365" y="127"/>
                  <a:pt x="363" y="125"/>
                  <a:pt x="360" y="125"/>
                </a:cubicBezTo>
                <a:cubicBezTo>
                  <a:pt x="245" y="125"/>
                  <a:pt x="245" y="125"/>
                  <a:pt x="245" y="125"/>
                </a:cubicBezTo>
                <a:cubicBezTo>
                  <a:pt x="244" y="125"/>
                  <a:pt x="243" y="124"/>
                  <a:pt x="243" y="124"/>
                </a:cubicBezTo>
                <a:cubicBezTo>
                  <a:pt x="243" y="123"/>
                  <a:pt x="244" y="122"/>
                  <a:pt x="245" y="122"/>
                </a:cubicBezTo>
                <a:cubicBezTo>
                  <a:pt x="366" y="122"/>
                  <a:pt x="366" y="122"/>
                  <a:pt x="366" y="122"/>
                </a:cubicBezTo>
                <a:cubicBezTo>
                  <a:pt x="368" y="122"/>
                  <a:pt x="371" y="120"/>
                  <a:pt x="371" y="117"/>
                </a:cubicBezTo>
                <a:cubicBezTo>
                  <a:pt x="371" y="114"/>
                  <a:pt x="368" y="112"/>
                  <a:pt x="366" y="112"/>
                </a:cubicBezTo>
                <a:cubicBezTo>
                  <a:pt x="245" y="112"/>
                  <a:pt x="245" y="112"/>
                  <a:pt x="245" y="112"/>
                </a:cubicBezTo>
                <a:cubicBezTo>
                  <a:pt x="244" y="112"/>
                  <a:pt x="243" y="111"/>
                  <a:pt x="243" y="110"/>
                </a:cubicBezTo>
                <a:cubicBezTo>
                  <a:pt x="243" y="109"/>
                  <a:pt x="244" y="108"/>
                  <a:pt x="245" y="108"/>
                </a:cubicBezTo>
                <a:cubicBezTo>
                  <a:pt x="375" y="108"/>
                  <a:pt x="375" y="108"/>
                  <a:pt x="375" y="108"/>
                </a:cubicBezTo>
                <a:cubicBezTo>
                  <a:pt x="378" y="108"/>
                  <a:pt x="380" y="106"/>
                  <a:pt x="380" y="103"/>
                </a:cubicBezTo>
                <a:cubicBezTo>
                  <a:pt x="380" y="100"/>
                  <a:pt x="378" y="98"/>
                  <a:pt x="375" y="98"/>
                </a:cubicBezTo>
                <a:cubicBezTo>
                  <a:pt x="202" y="98"/>
                  <a:pt x="202" y="98"/>
                  <a:pt x="202" y="98"/>
                </a:cubicBezTo>
                <a:cubicBezTo>
                  <a:pt x="201" y="98"/>
                  <a:pt x="200" y="97"/>
                  <a:pt x="200" y="96"/>
                </a:cubicBezTo>
                <a:cubicBezTo>
                  <a:pt x="200" y="95"/>
                  <a:pt x="201" y="95"/>
                  <a:pt x="202" y="95"/>
                </a:cubicBezTo>
                <a:cubicBezTo>
                  <a:pt x="375" y="95"/>
                  <a:pt x="375" y="95"/>
                  <a:pt x="375" y="95"/>
                </a:cubicBezTo>
                <a:cubicBezTo>
                  <a:pt x="378" y="95"/>
                  <a:pt x="380" y="92"/>
                  <a:pt x="380" y="89"/>
                </a:cubicBezTo>
                <a:cubicBezTo>
                  <a:pt x="380" y="87"/>
                  <a:pt x="378" y="85"/>
                  <a:pt x="375" y="85"/>
                </a:cubicBezTo>
                <a:cubicBezTo>
                  <a:pt x="213" y="85"/>
                  <a:pt x="213" y="85"/>
                  <a:pt x="213" y="85"/>
                </a:cubicBezTo>
                <a:cubicBezTo>
                  <a:pt x="213" y="84"/>
                  <a:pt x="213" y="84"/>
                  <a:pt x="213" y="84"/>
                </a:cubicBezTo>
                <a:cubicBezTo>
                  <a:pt x="209" y="84"/>
                  <a:pt x="209" y="84"/>
                  <a:pt x="209" y="84"/>
                </a:cubicBezTo>
                <a:cubicBezTo>
                  <a:pt x="208" y="84"/>
                  <a:pt x="208" y="84"/>
                  <a:pt x="208" y="83"/>
                </a:cubicBezTo>
                <a:cubicBezTo>
                  <a:pt x="208" y="82"/>
                  <a:pt x="208" y="81"/>
                  <a:pt x="209" y="81"/>
                </a:cubicBezTo>
                <a:cubicBezTo>
                  <a:pt x="366" y="81"/>
                  <a:pt x="366" y="81"/>
                  <a:pt x="366" y="81"/>
                </a:cubicBezTo>
                <a:cubicBezTo>
                  <a:pt x="369" y="81"/>
                  <a:pt x="371" y="79"/>
                  <a:pt x="371" y="76"/>
                </a:cubicBezTo>
                <a:cubicBezTo>
                  <a:pt x="371" y="73"/>
                  <a:pt x="369" y="71"/>
                  <a:pt x="366" y="71"/>
                </a:cubicBezTo>
                <a:cubicBezTo>
                  <a:pt x="222" y="71"/>
                  <a:pt x="222" y="71"/>
                  <a:pt x="222" y="71"/>
                </a:cubicBezTo>
                <a:cubicBezTo>
                  <a:pt x="221" y="71"/>
                  <a:pt x="220" y="70"/>
                  <a:pt x="220" y="69"/>
                </a:cubicBezTo>
                <a:cubicBezTo>
                  <a:pt x="220" y="68"/>
                  <a:pt x="221" y="67"/>
                  <a:pt x="222" y="67"/>
                </a:cubicBezTo>
                <a:cubicBezTo>
                  <a:pt x="396" y="67"/>
                  <a:pt x="396" y="67"/>
                  <a:pt x="396" y="67"/>
                </a:cubicBezTo>
                <a:cubicBezTo>
                  <a:pt x="399" y="67"/>
                  <a:pt x="402" y="65"/>
                  <a:pt x="402" y="62"/>
                </a:cubicBezTo>
                <a:cubicBezTo>
                  <a:pt x="402" y="60"/>
                  <a:pt x="399" y="57"/>
                  <a:pt x="396" y="57"/>
                </a:cubicBezTo>
                <a:cubicBezTo>
                  <a:pt x="270" y="57"/>
                  <a:pt x="270" y="57"/>
                  <a:pt x="270" y="57"/>
                </a:cubicBezTo>
                <a:cubicBezTo>
                  <a:pt x="269" y="57"/>
                  <a:pt x="268" y="57"/>
                  <a:pt x="268" y="56"/>
                </a:cubicBezTo>
                <a:cubicBezTo>
                  <a:pt x="268" y="55"/>
                  <a:pt x="269" y="54"/>
                  <a:pt x="270" y="54"/>
                </a:cubicBezTo>
                <a:cubicBezTo>
                  <a:pt x="397" y="54"/>
                  <a:pt x="397" y="54"/>
                  <a:pt x="397" y="54"/>
                </a:cubicBezTo>
                <a:cubicBezTo>
                  <a:pt x="400" y="54"/>
                  <a:pt x="402" y="52"/>
                  <a:pt x="402" y="49"/>
                </a:cubicBezTo>
                <a:cubicBezTo>
                  <a:pt x="402" y="46"/>
                  <a:pt x="400" y="44"/>
                  <a:pt x="397" y="44"/>
                </a:cubicBezTo>
                <a:cubicBezTo>
                  <a:pt x="253" y="44"/>
                  <a:pt x="253" y="44"/>
                  <a:pt x="253" y="44"/>
                </a:cubicBezTo>
                <a:cubicBezTo>
                  <a:pt x="252" y="44"/>
                  <a:pt x="252" y="43"/>
                  <a:pt x="252" y="42"/>
                </a:cubicBezTo>
                <a:cubicBezTo>
                  <a:pt x="252" y="41"/>
                  <a:pt x="252" y="40"/>
                  <a:pt x="253" y="40"/>
                </a:cubicBezTo>
                <a:cubicBezTo>
                  <a:pt x="399" y="40"/>
                  <a:pt x="399" y="40"/>
                  <a:pt x="399" y="40"/>
                </a:cubicBezTo>
                <a:cubicBezTo>
                  <a:pt x="402" y="40"/>
                  <a:pt x="404" y="38"/>
                  <a:pt x="404" y="35"/>
                </a:cubicBezTo>
                <a:cubicBezTo>
                  <a:pt x="404" y="32"/>
                  <a:pt x="402" y="30"/>
                  <a:pt x="399" y="30"/>
                </a:cubicBezTo>
                <a:cubicBezTo>
                  <a:pt x="289" y="30"/>
                  <a:pt x="289" y="30"/>
                  <a:pt x="289" y="30"/>
                </a:cubicBezTo>
                <a:cubicBezTo>
                  <a:pt x="288" y="30"/>
                  <a:pt x="287" y="29"/>
                  <a:pt x="287" y="28"/>
                </a:cubicBezTo>
                <a:cubicBezTo>
                  <a:pt x="287" y="27"/>
                  <a:pt x="288" y="27"/>
                  <a:pt x="289" y="27"/>
                </a:cubicBezTo>
                <a:cubicBezTo>
                  <a:pt x="292" y="27"/>
                  <a:pt x="292" y="27"/>
                  <a:pt x="292" y="27"/>
                </a:cubicBezTo>
                <a:cubicBezTo>
                  <a:pt x="294" y="27"/>
                  <a:pt x="296" y="24"/>
                  <a:pt x="296" y="22"/>
                </a:cubicBezTo>
                <a:cubicBezTo>
                  <a:pt x="296" y="19"/>
                  <a:pt x="294" y="17"/>
                  <a:pt x="292" y="17"/>
                </a:cubicBezTo>
                <a:cubicBezTo>
                  <a:pt x="147" y="17"/>
                  <a:pt x="147" y="17"/>
                  <a:pt x="147" y="17"/>
                </a:cubicBezTo>
                <a:cubicBezTo>
                  <a:pt x="144" y="17"/>
                  <a:pt x="142" y="19"/>
                  <a:pt x="142" y="22"/>
                </a:cubicBezTo>
                <a:cubicBezTo>
                  <a:pt x="142" y="24"/>
                  <a:pt x="144" y="27"/>
                  <a:pt x="147" y="27"/>
                </a:cubicBezTo>
                <a:cubicBezTo>
                  <a:pt x="178" y="27"/>
                  <a:pt x="178" y="27"/>
                  <a:pt x="178" y="27"/>
                </a:cubicBezTo>
                <a:cubicBezTo>
                  <a:pt x="179" y="27"/>
                  <a:pt x="180" y="27"/>
                  <a:pt x="180" y="28"/>
                </a:cubicBezTo>
                <a:cubicBezTo>
                  <a:pt x="180" y="29"/>
                  <a:pt x="179" y="30"/>
                  <a:pt x="178" y="30"/>
                </a:cubicBezTo>
                <a:cubicBezTo>
                  <a:pt x="132" y="30"/>
                  <a:pt x="132" y="30"/>
                  <a:pt x="132" y="30"/>
                </a:cubicBezTo>
                <a:cubicBezTo>
                  <a:pt x="130" y="30"/>
                  <a:pt x="128" y="32"/>
                  <a:pt x="128" y="35"/>
                </a:cubicBezTo>
                <a:cubicBezTo>
                  <a:pt x="128" y="38"/>
                  <a:pt x="130" y="40"/>
                  <a:pt x="132" y="40"/>
                </a:cubicBezTo>
                <a:cubicBezTo>
                  <a:pt x="177" y="40"/>
                  <a:pt x="177" y="40"/>
                  <a:pt x="177" y="40"/>
                </a:cubicBezTo>
                <a:cubicBezTo>
                  <a:pt x="178" y="40"/>
                  <a:pt x="178" y="41"/>
                  <a:pt x="178" y="42"/>
                </a:cubicBezTo>
                <a:cubicBezTo>
                  <a:pt x="178" y="43"/>
                  <a:pt x="178" y="44"/>
                  <a:pt x="177" y="44"/>
                </a:cubicBezTo>
                <a:cubicBezTo>
                  <a:pt x="137" y="44"/>
                  <a:pt x="137" y="44"/>
                  <a:pt x="137" y="44"/>
                </a:cubicBezTo>
                <a:cubicBezTo>
                  <a:pt x="134" y="44"/>
                  <a:pt x="132" y="46"/>
                  <a:pt x="132" y="49"/>
                </a:cubicBezTo>
                <a:cubicBezTo>
                  <a:pt x="132" y="52"/>
                  <a:pt x="134" y="54"/>
                  <a:pt x="137" y="54"/>
                </a:cubicBezTo>
                <a:cubicBezTo>
                  <a:pt x="173" y="54"/>
                  <a:pt x="173" y="54"/>
                  <a:pt x="173" y="54"/>
                </a:cubicBezTo>
                <a:cubicBezTo>
                  <a:pt x="174" y="54"/>
                  <a:pt x="175" y="55"/>
                  <a:pt x="175" y="56"/>
                </a:cubicBezTo>
                <a:cubicBezTo>
                  <a:pt x="175" y="57"/>
                  <a:pt x="174" y="57"/>
                  <a:pt x="173" y="57"/>
                </a:cubicBezTo>
                <a:cubicBezTo>
                  <a:pt x="142" y="57"/>
                  <a:pt x="142" y="57"/>
                  <a:pt x="142" y="57"/>
                </a:cubicBezTo>
                <a:cubicBezTo>
                  <a:pt x="139" y="57"/>
                  <a:pt x="137" y="60"/>
                  <a:pt x="137" y="62"/>
                </a:cubicBezTo>
                <a:cubicBezTo>
                  <a:pt x="137" y="65"/>
                  <a:pt x="139" y="67"/>
                  <a:pt x="142" y="67"/>
                </a:cubicBezTo>
                <a:cubicBezTo>
                  <a:pt x="170" y="67"/>
                  <a:pt x="170" y="67"/>
                  <a:pt x="170" y="67"/>
                </a:cubicBezTo>
                <a:cubicBezTo>
                  <a:pt x="171" y="67"/>
                  <a:pt x="172" y="68"/>
                  <a:pt x="172" y="69"/>
                </a:cubicBezTo>
                <a:cubicBezTo>
                  <a:pt x="172" y="70"/>
                  <a:pt x="171" y="71"/>
                  <a:pt x="170" y="71"/>
                </a:cubicBezTo>
                <a:cubicBezTo>
                  <a:pt x="142" y="71"/>
                  <a:pt x="142" y="71"/>
                  <a:pt x="142" y="71"/>
                </a:cubicBezTo>
                <a:cubicBezTo>
                  <a:pt x="139" y="71"/>
                  <a:pt x="137" y="73"/>
                  <a:pt x="137" y="76"/>
                </a:cubicBezTo>
                <a:cubicBezTo>
                  <a:pt x="137" y="79"/>
                  <a:pt x="139" y="81"/>
                  <a:pt x="142" y="81"/>
                </a:cubicBezTo>
                <a:cubicBezTo>
                  <a:pt x="148" y="81"/>
                  <a:pt x="148" y="81"/>
                  <a:pt x="148" y="81"/>
                </a:cubicBezTo>
                <a:cubicBezTo>
                  <a:pt x="148" y="81"/>
                  <a:pt x="149" y="82"/>
                  <a:pt x="149" y="83"/>
                </a:cubicBezTo>
                <a:cubicBezTo>
                  <a:pt x="149" y="84"/>
                  <a:pt x="148" y="85"/>
                  <a:pt x="148" y="85"/>
                </a:cubicBezTo>
                <a:cubicBezTo>
                  <a:pt x="124" y="85"/>
                  <a:pt x="124" y="85"/>
                  <a:pt x="124" y="85"/>
                </a:cubicBezTo>
                <a:cubicBezTo>
                  <a:pt x="124" y="84"/>
                  <a:pt x="124" y="84"/>
                  <a:pt x="123" y="84"/>
                </a:cubicBezTo>
                <a:cubicBezTo>
                  <a:pt x="37" y="84"/>
                  <a:pt x="37" y="84"/>
                  <a:pt x="37" y="84"/>
                </a:cubicBezTo>
                <a:cubicBezTo>
                  <a:pt x="36" y="84"/>
                  <a:pt x="36" y="84"/>
                  <a:pt x="36" y="83"/>
                </a:cubicBezTo>
                <a:cubicBezTo>
                  <a:pt x="36" y="82"/>
                  <a:pt x="36" y="81"/>
                  <a:pt x="37" y="81"/>
                </a:cubicBezTo>
                <a:cubicBezTo>
                  <a:pt x="87" y="81"/>
                  <a:pt x="87" y="81"/>
                  <a:pt x="87" y="81"/>
                </a:cubicBezTo>
                <a:cubicBezTo>
                  <a:pt x="89" y="81"/>
                  <a:pt x="92" y="79"/>
                  <a:pt x="92" y="76"/>
                </a:cubicBezTo>
                <a:cubicBezTo>
                  <a:pt x="92" y="73"/>
                  <a:pt x="89" y="71"/>
                  <a:pt x="87" y="71"/>
                </a:cubicBezTo>
                <a:cubicBezTo>
                  <a:pt x="6" y="71"/>
                  <a:pt x="6" y="71"/>
                  <a:pt x="6" y="71"/>
                </a:cubicBezTo>
                <a:cubicBezTo>
                  <a:pt x="5" y="71"/>
                  <a:pt x="4" y="70"/>
                  <a:pt x="4" y="69"/>
                </a:cubicBezTo>
                <a:cubicBezTo>
                  <a:pt x="4" y="68"/>
                  <a:pt x="5" y="67"/>
                  <a:pt x="6" y="67"/>
                </a:cubicBezTo>
                <a:cubicBezTo>
                  <a:pt x="82" y="67"/>
                  <a:pt x="82" y="67"/>
                  <a:pt x="82" y="67"/>
                </a:cubicBezTo>
                <a:cubicBezTo>
                  <a:pt x="85" y="67"/>
                  <a:pt x="87" y="65"/>
                  <a:pt x="87" y="62"/>
                </a:cubicBezTo>
                <a:cubicBezTo>
                  <a:pt x="87" y="59"/>
                  <a:pt x="85" y="57"/>
                  <a:pt x="82" y="57"/>
                </a:cubicBezTo>
                <a:cubicBezTo>
                  <a:pt x="14" y="57"/>
                  <a:pt x="14" y="57"/>
                  <a:pt x="14" y="57"/>
                </a:cubicBezTo>
                <a:cubicBezTo>
                  <a:pt x="13" y="57"/>
                  <a:pt x="13" y="56"/>
                  <a:pt x="13" y="55"/>
                </a:cubicBezTo>
                <a:cubicBezTo>
                  <a:pt x="13" y="54"/>
                  <a:pt x="13" y="54"/>
                  <a:pt x="14" y="54"/>
                </a:cubicBezTo>
                <a:cubicBezTo>
                  <a:pt x="56" y="54"/>
                  <a:pt x="56" y="54"/>
                  <a:pt x="56" y="54"/>
                </a:cubicBezTo>
                <a:cubicBezTo>
                  <a:pt x="59" y="54"/>
                  <a:pt x="61" y="51"/>
                  <a:pt x="61" y="49"/>
                </a:cubicBezTo>
                <a:cubicBezTo>
                  <a:pt x="61" y="46"/>
                  <a:pt x="59" y="44"/>
                  <a:pt x="56" y="44"/>
                </a:cubicBezTo>
                <a:cubicBezTo>
                  <a:pt x="17" y="44"/>
                  <a:pt x="17" y="44"/>
                  <a:pt x="17" y="44"/>
                </a:cubicBezTo>
                <a:cubicBezTo>
                  <a:pt x="16" y="44"/>
                  <a:pt x="16" y="43"/>
                  <a:pt x="16" y="42"/>
                </a:cubicBezTo>
                <a:cubicBezTo>
                  <a:pt x="16" y="41"/>
                  <a:pt x="16" y="40"/>
                  <a:pt x="17" y="40"/>
                </a:cubicBezTo>
                <a:cubicBezTo>
                  <a:pt x="48" y="40"/>
                  <a:pt x="48" y="40"/>
                  <a:pt x="48" y="40"/>
                </a:cubicBezTo>
                <a:cubicBezTo>
                  <a:pt x="65" y="40"/>
                  <a:pt x="79" y="26"/>
                  <a:pt x="79" y="9"/>
                </a:cubicBezTo>
                <a:cubicBezTo>
                  <a:pt x="81" y="9"/>
                  <a:pt x="81" y="9"/>
                  <a:pt x="81" y="9"/>
                </a:cubicBezTo>
                <a:cubicBezTo>
                  <a:pt x="81" y="0"/>
                  <a:pt x="81" y="0"/>
                  <a:pt x="81" y="0"/>
                </a:cubicBezTo>
                <a:cubicBezTo>
                  <a:pt x="72" y="0"/>
                  <a:pt x="72" y="0"/>
                  <a:pt x="72" y="0"/>
                </a:cubicBezTo>
                <a:cubicBezTo>
                  <a:pt x="72" y="9"/>
                  <a:pt x="72" y="9"/>
                  <a:pt x="72" y="9"/>
                </a:cubicBezTo>
                <a:cubicBezTo>
                  <a:pt x="75" y="9"/>
                  <a:pt x="75" y="9"/>
                  <a:pt x="75" y="9"/>
                </a:cubicBezTo>
                <a:cubicBezTo>
                  <a:pt x="75" y="24"/>
                  <a:pt x="63" y="37"/>
                  <a:pt x="48" y="37"/>
                </a:cubicBezTo>
                <a:cubicBezTo>
                  <a:pt x="17" y="37"/>
                  <a:pt x="17" y="37"/>
                  <a:pt x="17" y="37"/>
                </a:cubicBezTo>
                <a:cubicBezTo>
                  <a:pt x="15" y="37"/>
                  <a:pt x="12" y="39"/>
                  <a:pt x="12" y="42"/>
                </a:cubicBezTo>
                <a:cubicBezTo>
                  <a:pt x="12" y="45"/>
                  <a:pt x="15" y="47"/>
                  <a:pt x="17" y="47"/>
                </a:cubicBezTo>
                <a:cubicBezTo>
                  <a:pt x="56" y="47"/>
                  <a:pt x="56" y="47"/>
                  <a:pt x="56" y="47"/>
                </a:cubicBezTo>
                <a:cubicBezTo>
                  <a:pt x="57" y="47"/>
                  <a:pt x="58" y="48"/>
                  <a:pt x="58" y="49"/>
                </a:cubicBezTo>
                <a:cubicBezTo>
                  <a:pt x="58" y="50"/>
                  <a:pt x="57" y="50"/>
                  <a:pt x="56" y="50"/>
                </a:cubicBezTo>
                <a:cubicBezTo>
                  <a:pt x="14" y="50"/>
                  <a:pt x="14" y="50"/>
                  <a:pt x="14" y="50"/>
                </a:cubicBezTo>
                <a:cubicBezTo>
                  <a:pt x="12" y="50"/>
                  <a:pt x="9" y="53"/>
                  <a:pt x="9" y="55"/>
                </a:cubicBezTo>
                <a:cubicBezTo>
                  <a:pt x="9" y="58"/>
                  <a:pt x="12" y="61"/>
                  <a:pt x="14" y="61"/>
                </a:cubicBezTo>
                <a:cubicBezTo>
                  <a:pt x="82" y="61"/>
                  <a:pt x="82" y="61"/>
                  <a:pt x="82" y="61"/>
                </a:cubicBezTo>
                <a:cubicBezTo>
                  <a:pt x="83" y="61"/>
                  <a:pt x="84" y="61"/>
                  <a:pt x="84" y="62"/>
                </a:cubicBezTo>
                <a:cubicBezTo>
                  <a:pt x="84" y="63"/>
                  <a:pt x="83" y="64"/>
                  <a:pt x="82" y="64"/>
                </a:cubicBezTo>
                <a:cubicBezTo>
                  <a:pt x="6" y="64"/>
                  <a:pt x="6" y="64"/>
                  <a:pt x="6" y="64"/>
                </a:cubicBezTo>
                <a:cubicBezTo>
                  <a:pt x="3" y="64"/>
                  <a:pt x="0" y="66"/>
                  <a:pt x="0" y="69"/>
                </a:cubicBezTo>
                <a:cubicBezTo>
                  <a:pt x="0" y="72"/>
                  <a:pt x="3" y="74"/>
                  <a:pt x="6" y="74"/>
                </a:cubicBezTo>
                <a:cubicBezTo>
                  <a:pt x="87" y="74"/>
                  <a:pt x="87" y="74"/>
                  <a:pt x="87" y="74"/>
                </a:cubicBezTo>
                <a:cubicBezTo>
                  <a:pt x="88" y="74"/>
                  <a:pt x="88" y="75"/>
                  <a:pt x="88" y="76"/>
                </a:cubicBezTo>
                <a:cubicBezTo>
                  <a:pt x="88" y="77"/>
                  <a:pt x="88" y="77"/>
                  <a:pt x="87" y="77"/>
                </a:cubicBezTo>
                <a:cubicBezTo>
                  <a:pt x="37" y="77"/>
                  <a:pt x="37" y="77"/>
                  <a:pt x="37" y="77"/>
                </a:cubicBezTo>
                <a:cubicBezTo>
                  <a:pt x="35" y="77"/>
                  <a:pt x="32" y="80"/>
                  <a:pt x="32" y="83"/>
                </a:cubicBezTo>
                <a:cubicBezTo>
                  <a:pt x="32" y="85"/>
                  <a:pt x="35" y="88"/>
                  <a:pt x="37" y="88"/>
                </a:cubicBezTo>
                <a:cubicBezTo>
                  <a:pt x="117" y="88"/>
                  <a:pt x="117" y="88"/>
                  <a:pt x="117" y="88"/>
                </a:cubicBezTo>
                <a:cubicBezTo>
                  <a:pt x="117" y="88"/>
                  <a:pt x="117" y="88"/>
                  <a:pt x="117" y="88"/>
                </a:cubicBezTo>
                <a:cubicBezTo>
                  <a:pt x="124" y="88"/>
                  <a:pt x="124" y="88"/>
                  <a:pt x="124" y="88"/>
                </a:cubicBezTo>
                <a:cubicBezTo>
                  <a:pt x="124" y="88"/>
                  <a:pt x="125" y="89"/>
                  <a:pt x="125" y="89"/>
                </a:cubicBezTo>
                <a:cubicBezTo>
                  <a:pt x="125" y="90"/>
                  <a:pt x="124" y="91"/>
                  <a:pt x="123" y="91"/>
                </a:cubicBezTo>
                <a:cubicBezTo>
                  <a:pt x="39" y="91"/>
                  <a:pt x="39" y="91"/>
                  <a:pt x="39" y="91"/>
                </a:cubicBezTo>
                <a:cubicBezTo>
                  <a:pt x="36" y="91"/>
                  <a:pt x="34" y="93"/>
                  <a:pt x="34" y="96"/>
                </a:cubicBezTo>
                <a:cubicBezTo>
                  <a:pt x="34" y="99"/>
                  <a:pt x="36" y="101"/>
                  <a:pt x="39" y="101"/>
                </a:cubicBezTo>
                <a:cubicBezTo>
                  <a:pt x="122" y="101"/>
                  <a:pt x="122" y="101"/>
                  <a:pt x="122" y="101"/>
                </a:cubicBezTo>
                <a:cubicBezTo>
                  <a:pt x="123" y="101"/>
                  <a:pt x="124" y="102"/>
                  <a:pt x="124" y="103"/>
                </a:cubicBezTo>
                <a:cubicBezTo>
                  <a:pt x="124" y="104"/>
                  <a:pt x="123" y="105"/>
                  <a:pt x="122" y="105"/>
                </a:cubicBezTo>
                <a:cubicBezTo>
                  <a:pt x="43" y="105"/>
                  <a:pt x="43" y="105"/>
                  <a:pt x="43" y="105"/>
                </a:cubicBezTo>
                <a:cubicBezTo>
                  <a:pt x="40" y="105"/>
                  <a:pt x="38" y="107"/>
                  <a:pt x="38" y="110"/>
                </a:cubicBezTo>
                <a:cubicBezTo>
                  <a:pt x="38" y="113"/>
                  <a:pt x="40" y="115"/>
                  <a:pt x="43" y="115"/>
                </a:cubicBezTo>
                <a:cubicBezTo>
                  <a:pt x="102" y="115"/>
                  <a:pt x="102" y="115"/>
                  <a:pt x="102" y="115"/>
                </a:cubicBezTo>
                <a:cubicBezTo>
                  <a:pt x="103" y="115"/>
                  <a:pt x="104" y="116"/>
                  <a:pt x="104" y="117"/>
                </a:cubicBezTo>
                <a:cubicBezTo>
                  <a:pt x="104" y="118"/>
                  <a:pt x="103" y="118"/>
                  <a:pt x="102" y="118"/>
                </a:cubicBezTo>
                <a:cubicBezTo>
                  <a:pt x="39" y="118"/>
                  <a:pt x="39" y="118"/>
                  <a:pt x="39" y="118"/>
                </a:cubicBezTo>
                <a:cubicBezTo>
                  <a:pt x="36" y="118"/>
                  <a:pt x="33" y="121"/>
                  <a:pt x="33" y="123"/>
                </a:cubicBezTo>
                <a:cubicBezTo>
                  <a:pt x="33" y="126"/>
                  <a:pt x="36" y="128"/>
                  <a:pt x="39" y="128"/>
                </a:cubicBezTo>
                <a:cubicBezTo>
                  <a:pt x="90" y="128"/>
                  <a:pt x="90" y="128"/>
                  <a:pt x="90" y="128"/>
                </a:cubicBezTo>
                <a:cubicBezTo>
                  <a:pt x="91" y="128"/>
                  <a:pt x="92" y="129"/>
                  <a:pt x="92" y="130"/>
                </a:cubicBezTo>
                <a:cubicBezTo>
                  <a:pt x="92" y="131"/>
                  <a:pt x="91" y="132"/>
                  <a:pt x="90" y="132"/>
                </a:cubicBezTo>
                <a:cubicBezTo>
                  <a:pt x="45" y="132"/>
                  <a:pt x="45" y="132"/>
                  <a:pt x="45" y="132"/>
                </a:cubicBezTo>
                <a:cubicBezTo>
                  <a:pt x="42" y="132"/>
                  <a:pt x="40" y="134"/>
                  <a:pt x="40" y="137"/>
                </a:cubicBezTo>
                <a:cubicBezTo>
                  <a:pt x="40" y="140"/>
                  <a:pt x="42" y="142"/>
                  <a:pt x="45" y="142"/>
                </a:cubicBezTo>
                <a:cubicBezTo>
                  <a:pt x="63" y="142"/>
                  <a:pt x="63" y="142"/>
                  <a:pt x="63" y="142"/>
                </a:cubicBezTo>
                <a:cubicBezTo>
                  <a:pt x="64" y="142"/>
                  <a:pt x="65" y="143"/>
                  <a:pt x="65" y="144"/>
                </a:cubicBezTo>
                <a:cubicBezTo>
                  <a:pt x="65" y="145"/>
                  <a:pt x="64" y="146"/>
                  <a:pt x="63" y="146"/>
                </a:cubicBezTo>
                <a:cubicBezTo>
                  <a:pt x="56" y="146"/>
                  <a:pt x="56" y="146"/>
                  <a:pt x="56" y="146"/>
                </a:cubicBezTo>
                <a:cubicBezTo>
                  <a:pt x="53" y="146"/>
                  <a:pt x="51" y="148"/>
                  <a:pt x="51" y="151"/>
                </a:cubicBezTo>
                <a:cubicBezTo>
                  <a:pt x="51" y="153"/>
                  <a:pt x="53" y="156"/>
                  <a:pt x="56" y="156"/>
                </a:cubicBezTo>
                <a:cubicBezTo>
                  <a:pt x="65" y="156"/>
                  <a:pt x="65" y="156"/>
                  <a:pt x="65" y="156"/>
                </a:cubicBezTo>
                <a:cubicBezTo>
                  <a:pt x="66" y="156"/>
                  <a:pt x="67" y="156"/>
                  <a:pt x="67" y="157"/>
                </a:cubicBezTo>
                <a:cubicBezTo>
                  <a:pt x="67" y="158"/>
                  <a:pt x="66" y="159"/>
                  <a:pt x="65" y="159"/>
                </a:cubicBezTo>
                <a:cubicBezTo>
                  <a:pt x="65" y="159"/>
                  <a:pt x="65" y="159"/>
                  <a:pt x="65" y="159"/>
                </a:cubicBezTo>
                <a:cubicBezTo>
                  <a:pt x="62" y="159"/>
                  <a:pt x="60" y="161"/>
                  <a:pt x="60" y="164"/>
                </a:cubicBezTo>
                <a:cubicBezTo>
                  <a:pt x="60" y="167"/>
                  <a:pt x="62" y="169"/>
                  <a:pt x="65" y="169"/>
                </a:cubicBezTo>
                <a:cubicBezTo>
                  <a:pt x="84" y="169"/>
                  <a:pt x="84" y="169"/>
                  <a:pt x="84" y="169"/>
                </a:cubicBezTo>
                <a:cubicBezTo>
                  <a:pt x="84" y="169"/>
                  <a:pt x="85" y="170"/>
                  <a:pt x="85" y="171"/>
                </a:cubicBezTo>
                <a:cubicBezTo>
                  <a:pt x="85" y="172"/>
                  <a:pt x="84" y="173"/>
                  <a:pt x="84" y="173"/>
                </a:cubicBezTo>
                <a:cubicBezTo>
                  <a:pt x="80" y="173"/>
                  <a:pt x="80" y="173"/>
                  <a:pt x="80" y="173"/>
                </a:cubicBezTo>
                <a:cubicBezTo>
                  <a:pt x="77" y="173"/>
                  <a:pt x="75" y="175"/>
                  <a:pt x="75" y="178"/>
                </a:cubicBezTo>
                <a:cubicBezTo>
                  <a:pt x="75" y="181"/>
                  <a:pt x="77" y="183"/>
                  <a:pt x="80" y="183"/>
                </a:cubicBezTo>
                <a:cubicBezTo>
                  <a:pt x="125" y="183"/>
                  <a:pt x="125" y="183"/>
                  <a:pt x="125" y="183"/>
                </a:cubicBezTo>
                <a:cubicBezTo>
                  <a:pt x="126" y="183"/>
                  <a:pt x="127" y="184"/>
                  <a:pt x="127" y="185"/>
                </a:cubicBezTo>
                <a:cubicBezTo>
                  <a:pt x="127" y="186"/>
                  <a:pt x="126" y="186"/>
                  <a:pt x="125" y="186"/>
                </a:cubicBezTo>
                <a:cubicBezTo>
                  <a:pt x="89" y="186"/>
                  <a:pt x="89" y="186"/>
                  <a:pt x="89" y="186"/>
                </a:cubicBezTo>
                <a:cubicBezTo>
                  <a:pt x="86" y="186"/>
                  <a:pt x="84" y="189"/>
                  <a:pt x="84" y="191"/>
                </a:cubicBezTo>
                <a:cubicBezTo>
                  <a:pt x="84" y="194"/>
                  <a:pt x="86" y="196"/>
                  <a:pt x="89" y="196"/>
                </a:cubicBezTo>
                <a:cubicBezTo>
                  <a:pt x="143" y="196"/>
                  <a:pt x="143" y="196"/>
                  <a:pt x="143" y="196"/>
                </a:cubicBezTo>
                <a:cubicBezTo>
                  <a:pt x="144" y="196"/>
                  <a:pt x="145" y="197"/>
                  <a:pt x="145" y="198"/>
                </a:cubicBezTo>
                <a:cubicBezTo>
                  <a:pt x="145" y="199"/>
                  <a:pt x="144" y="200"/>
                  <a:pt x="143" y="200"/>
                </a:cubicBezTo>
                <a:cubicBezTo>
                  <a:pt x="99" y="200"/>
                  <a:pt x="99" y="200"/>
                  <a:pt x="99" y="200"/>
                </a:cubicBezTo>
                <a:cubicBezTo>
                  <a:pt x="96" y="200"/>
                  <a:pt x="94" y="202"/>
                  <a:pt x="94" y="205"/>
                </a:cubicBezTo>
                <a:cubicBezTo>
                  <a:pt x="94" y="208"/>
                  <a:pt x="96" y="210"/>
                  <a:pt x="99" y="210"/>
                </a:cubicBezTo>
                <a:cubicBezTo>
                  <a:pt x="140" y="210"/>
                  <a:pt x="140" y="210"/>
                  <a:pt x="140" y="210"/>
                </a:cubicBezTo>
                <a:cubicBezTo>
                  <a:pt x="141" y="210"/>
                  <a:pt x="142" y="211"/>
                  <a:pt x="142" y="212"/>
                </a:cubicBezTo>
                <a:cubicBezTo>
                  <a:pt x="142" y="213"/>
                  <a:pt x="141" y="213"/>
                  <a:pt x="140" y="213"/>
                </a:cubicBezTo>
                <a:cubicBezTo>
                  <a:pt x="105" y="213"/>
                  <a:pt x="105" y="213"/>
                  <a:pt x="105" y="213"/>
                </a:cubicBezTo>
                <a:cubicBezTo>
                  <a:pt x="103" y="213"/>
                  <a:pt x="100" y="216"/>
                  <a:pt x="100" y="218"/>
                </a:cubicBezTo>
                <a:cubicBezTo>
                  <a:pt x="100" y="221"/>
                  <a:pt x="103" y="224"/>
                  <a:pt x="105" y="224"/>
                </a:cubicBezTo>
                <a:cubicBezTo>
                  <a:pt x="130" y="224"/>
                  <a:pt x="130" y="224"/>
                  <a:pt x="130" y="224"/>
                </a:cubicBezTo>
                <a:cubicBezTo>
                  <a:pt x="131" y="224"/>
                  <a:pt x="132" y="224"/>
                  <a:pt x="132" y="225"/>
                </a:cubicBezTo>
                <a:cubicBezTo>
                  <a:pt x="132" y="226"/>
                  <a:pt x="131" y="227"/>
                  <a:pt x="130" y="227"/>
                </a:cubicBezTo>
                <a:cubicBezTo>
                  <a:pt x="104" y="227"/>
                  <a:pt x="104" y="227"/>
                  <a:pt x="104" y="227"/>
                </a:cubicBezTo>
                <a:cubicBezTo>
                  <a:pt x="101" y="227"/>
                  <a:pt x="99" y="229"/>
                  <a:pt x="99" y="232"/>
                </a:cubicBezTo>
                <a:cubicBezTo>
                  <a:pt x="99" y="235"/>
                  <a:pt x="101" y="237"/>
                  <a:pt x="104" y="237"/>
                </a:cubicBezTo>
                <a:cubicBezTo>
                  <a:pt x="117" y="237"/>
                  <a:pt x="117" y="237"/>
                  <a:pt x="117" y="237"/>
                </a:cubicBezTo>
                <a:cubicBezTo>
                  <a:pt x="118" y="237"/>
                  <a:pt x="119" y="238"/>
                  <a:pt x="119" y="239"/>
                </a:cubicBezTo>
                <a:cubicBezTo>
                  <a:pt x="119" y="240"/>
                  <a:pt x="118" y="240"/>
                  <a:pt x="117" y="240"/>
                </a:cubicBezTo>
                <a:cubicBezTo>
                  <a:pt x="105" y="240"/>
                  <a:pt x="105" y="240"/>
                  <a:pt x="105" y="240"/>
                </a:cubicBezTo>
                <a:cubicBezTo>
                  <a:pt x="102" y="240"/>
                  <a:pt x="100" y="243"/>
                  <a:pt x="100" y="246"/>
                </a:cubicBezTo>
                <a:cubicBezTo>
                  <a:pt x="100" y="248"/>
                  <a:pt x="102" y="251"/>
                  <a:pt x="105" y="251"/>
                </a:cubicBezTo>
                <a:cubicBezTo>
                  <a:pt x="112" y="251"/>
                  <a:pt x="112" y="251"/>
                  <a:pt x="112" y="251"/>
                </a:cubicBezTo>
                <a:cubicBezTo>
                  <a:pt x="112" y="251"/>
                  <a:pt x="113" y="251"/>
                  <a:pt x="113" y="252"/>
                </a:cubicBezTo>
                <a:cubicBezTo>
                  <a:pt x="113" y="253"/>
                  <a:pt x="112" y="254"/>
                  <a:pt x="112" y="254"/>
                </a:cubicBezTo>
                <a:cubicBezTo>
                  <a:pt x="105" y="254"/>
                  <a:pt x="105" y="254"/>
                  <a:pt x="105" y="254"/>
                </a:cubicBezTo>
                <a:cubicBezTo>
                  <a:pt x="102" y="254"/>
                  <a:pt x="100" y="256"/>
                  <a:pt x="100" y="259"/>
                </a:cubicBezTo>
                <a:cubicBezTo>
                  <a:pt x="100" y="262"/>
                  <a:pt x="102" y="264"/>
                  <a:pt x="105" y="264"/>
                </a:cubicBezTo>
                <a:cubicBezTo>
                  <a:pt x="109" y="264"/>
                  <a:pt x="109" y="264"/>
                  <a:pt x="109" y="264"/>
                </a:cubicBezTo>
                <a:cubicBezTo>
                  <a:pt x="240" y="264"/>
                  <a:pt x="240" y="264"/>
                  <a:pt x="240" y="264"/>
                </a:cubicBezTo>
                <a:cubicBezTo>
                  <a:pt x="244" y="264"/>
                  <a:pt x="248" y="260"/>
                  <a:pt x="248" y="256"/>
                </a:cubicBezTo>
                <a:cubicBezTo>
                  <a:pt x="248" y="251"/>
                  <a:pt x="244" y="247"/>
                  <a:pt x="240" y="247"/>
                </a:cubicBezTo>
                <a:cubicBezTo>
                  <a:pt x="230" y="247"/>
                  <a:pt x="230" y="247"/>
                  <a:pt x="230" y="247"/>
                </a:cubicBezTo>
                <a:cubicBezTo>
                  <a:pt x="227" y="247"/>
                  <a:pt x="225" y="245"/>
                  <a:pt x="225" y="242"/>
                </a:cubicBezTo>
                <a:cubicBezTo>
                  <a:pt x="225" y="239"/>
                  <a:pt x="227" y="237"/>
                  <a:pt x="230" y="237"/>
                </a:cubicBezTo>
                <a:cubicBezTo>
                  <a:pt x="231" y="237"/>
                  <a:pt x="231" y="237"/>
                  <a:pt x="231" y="237"/>
                </a:cubicBezTo>
                <a:cubicBezTo>
                  <a:pt x="233" y="237"/>
                  <a:pt x="236" y="235"/>
                  <a:pt x="236" y="232"/>
                </a:cubicBezTo>
                <a:cubicBezTo>
                  <a:pt x="236" y="229"/>
                  <a:pt x="233" y="227"/>
                  <a:pt x="231" y="227"/>
                </a:cubicBezTo>
                <a:cubicBezTo>
                  <a:pt x="222" y="227"/>
                  <a:pt x="222" y="227"/>
                  <a:pt x="222" y="227"/>
                </a:cubicBezTo>
                <a:cubicBezTo>
                  <a:pt x="221" y="227"/>
                  <a:pt x="220" y="226"/>
                  <a:pt x="220" y="225"/>
                </a:cubicBezTo>
                <a:cubicBezTo>
                  <a:pt x="220" y="224"/>
                  <a:pt x="221" y="224"/>
                  <a:pt x="222" y="224"/>
                </a:cubicBezTo>
                <a:cubicBezTo>
                  <a:pt x="240" y="224"/>
                  <a:pt x="240" y="224"/>
                  <a:pt x="240" y="224"/>
                </a:cubicBezTo>
                <a:cubicBezTo>
                  <a:pt x="243" y="224"/>
                  <a:pt x="245" y="221"/>
                  <a:pt x="245" y="218"/>
                </a:cubicBezTo>
                <a:cubicBezTo>
                  <a:pt x="245" y="216"/>
                  <a:pt x="243" y="213"/>
                  <a:pt x="240" y="213"/>
                </a:cubicBezTo>
                <a:cubicBezTo>
                  <a:pt x="217" y="213"/>
                  <a:pt x="217" y="213"/>
                  <a:pt x="217" y="213"/>
                </a:cubicBezTo>
                <a:cubicBezTo>
                  <a:pt x="216" y="213"/>
                  <a:pt x="215" y="213"/>
                  <a:pt x="215" y="212"/>
                </a:cubicBezTo>
                <a:cubicBezTo>
                  <a:pt x="215" y="211"/>
                  <a:pt x="216" y="210"/>
                  <a:pt x="217" y="210"/>
                </a:cubicBezTo>
                <a:cubicBezTo>
                  <a:pt x="248" y="210"/>
                  <a:pt x="248" y="210"/>
                  <a:pt x="248" y="210"/>
                </a:cubicBezTo>
                <a:cubicBezTo>
                  <a:pt x="251" y="210"/>
                  <a:pt x="253" y="208"/>
                  <a:pt x="253" y="205"/>
                </a:cubicBezTo>
                <a:cubicBezTo>
                  <a:pt x="253" y="202"/>
                  <a:pt x="251" y="200"/>
                  <a:pt x="248" y="200"/>
                </a:cubicBezTo>
                <a:cubicBezTo>
                  <a:pt x="216" y="200"/>
                  <a:pt x="216" y="200"/>
                  <a:pt x="216" y="200"/>
                </a:cubicBezTo>
                <a:cubicBezTo>
                  <a:pt x="215" y="200"/>
                  <a:pt x="214" y="199"/>
                  <a:pt x="214" y="198"/>
                </a:cubicBezTo>
                <a:cubicBezTo>
                  <a:pt x="214" y="197"/>
                  <a:pt x="215" y="196"/>
                  <a:pt x="216" y="196"/>
                </a:cubicBezTo>
                <a:cubicBezTo>
                  <a:pt x="247" y="196"/>
                  <a:pt x="247" y="196"/>
                  <a:pt x="247" y="196"/>
                </a:cubicBezTo>
                <a:cubicBezTo>
                  <a:pt x="250" y="196"/>
                  <a:pt x="252" y="194"/>
                  <a:pt x="252" y="191"/>
                </a:cubicBezTo>
                <a:cubicBezTo>
                  <a:pt x="252" y="189"/>
                  <a:pt x="250" y="186"/>
                  <a:pt x="247" y="186"/>
                </a:cubicBezTo>
                <a:cubicBezTo>
                  <a:pt x="213" y="186"/>
                  <a:pt x="213" y="186"/>
                  <a:pt x="213" y="186"/>
                </a:cubicBezTo>
                <a:cubicBezTo>
                  <a:pt x="212" y="186"/>
                  <a:pt x="212" y="186"/>
                  <a:pt x="212" y="185"/>
                </a:cubicBezTo>
                <a:cubicBezTo>
                  <a:pt x="212" y="184"/>
                  <a:pt x="212" y="183"/>
                  <a:pt x="213" y="183"/>
                </a:cubicBezTo>
                <a:cubicBezTo>
                  <a:pt x="260" y="183"/>
                  <a:pt x="260" y="183"/>
                  <a:pt x="260" y="183"/>
                </a:cubicBezTo>
                <a:cubicBezTo>
                  <a:pt x="263" y="183"/>
                  <a:pt x="265" y="181"/>
                  <a:pt x="265" y="178"/>
                </a:cubicBezTo>
                <a:cubicBezTo>
                  <a:pt x="265" y="175"/>
                  <a:pt x="263" y="173"/>
                  <a:pt x="260" y="173"/>
                </a:cubicBezTo>
                <a:cubicBezTo>
                  <a:pt x="187" y="173"/>
                  <a:pt x="187" y="173"/>
                  <a:pt x="187" y="173"/>
                </a:cubicBezTo>
                <a:cubicBezTo>
                  <a:pt x="186" y="173"/>
                  <a:pt x="185" y="172"/>
                  <a:pt x="185" y="171"/>
                </a:cubicBezTo>
                <a:cubicBezTo>
                  <a:pt x="185" y="170"/>
                  <a:pt x="186" y="169"/>
                  <a:pt x="187" y="169"/>
                </a:cubicBezTo>
                <a:cubicBezTo>
                  <a:pt x="247" y="169"/>
                  <a:pt x="247" y="169"/>
                  <a:pt x="247" y="169"/>
                </a:cubicBezTo>
                <a:cubicBezTo>
                  <a:pt x="249" y="169"/>
                  <a:pt x="252" y="167"/>
                  <a:pt x="252" y="164"/>
                </a:cubicBezTo>
                <a:cubicBezTo>
                  <a:pt x="252" y="161"/>
                  <a:pt x="249" y="159"/>
                  <a:pt x="247" y="159"/>
                </a:cubicBezTo>
                <a:cubicBezTo>
                  <a:pt x="180" y="159"/>
                  <a:pt x="180" y="159"/>
                  <a:pt x="180" y="159"/>
                </a:cubicBezTo>
                <a:cubicBezTo>
                  <a:pt x="179" y="159"/>
                  <a:pt x="178" y="158"/>
                  <a:pt x="178" y="157"/>
                </a:cubicBezTo>
                <a:cubicBezTo>
                  <a:pt x="178" y="156"/>
                  <a:pt x="179" y="156"/>
                  <a:pt x="180" y="156"/>
                </a:cubicBezTo>
                <a:cubicBezTo>
                  <a:pt x="238" y="156"/>
                  <a:pt x="238" y="156"/>
                  <a:pt x="238" y="156"/>
                </a:cubicBezTo>
                <a:cubicBezTo>
                  <a:pt x="241" y="156"/>
                  <a:pt x="243" y="153"/>
                  <a:pt x="243" y="151"/>
                </a:cubicBezTo>
                <a:cubicBezTo>
                  <a:pt x="243" y="148"/>
                  <a:pt x="241" y="146"/>
                  <a:pt x="238" y="146"/>
                </a:cubicBezTo>
                <a:cubicBezTo>
                  <a:pt x="190" y="146"/>
                  <a:pt x="190" y="146"/>
                  <a:pt x="190" y="146"/>
                </a:cubicBezTo>
                <a:cubicBezTo>
                  <a:pt x="189" y="146"/>
                  <a:pt x="188" y="145"/>
                  <a:pt x="188" y="144"/>
                </a:cubicBezTo>
                <a:cubicBezTo>
                  <a:pt x="188" y="143"/>
                  <a:pt x="189" y="142"/>
                  <a:pt x="190" y="142"/>
                </a:cubicBezTo>
                <a:cubicBezTo>
                  <a:pt x="203" y="142"/>
                  <a:pt x="203" y="142"/>
                  <a:pt x="203" y="142"/>
                </a:cubicBezTo>
                <a:cubicBezTo>
                  <a:pt x="206" y="142"/>
                  <a:pt x="208" y="140"/>
                  <a:pt x="208" y="137"/>
                </a:cubicBezTo>
                <a:cubicBezTo>
                  <a:pt x="208" y="134"/>
                  <a:pt x="206" y="132"/>
                  <a:pt x="203" y="132"/>
                </a:cubicBezTo>
                <a:cubicBezTo>
                  <a:pt x="190" y="132"/>
                  <a:pt x="190" y="132"/>
                  <a:pt x="190" y="132"/>
                </a:cubicBezTo>
                <a:cubicBezTo>
                  <a:pt x="189" y="132"/>
                  <a:pt x="188" y="131"/>
                  <a:pt x="188" y="130"/>
                </a:cubicBezTo>
                <a:cubicBezTo>
                  <a:pt x="188" y="129"/>
                  <a:pt x="189" y="128"/>
                  <a:pt x="190" y="128"/>
                </a:cubicBezTo>
                <a:cubicBezTo>
                  <a:pt x="229" y="128"/>
                  <a:pt x="229" y="128"/>
                  <a:pt x="229" y="128"/>
                </a:cubicBezTo>
                <a:cubicBezTo>
                  <a:pt x="232" y="128"/>
                  <a:pt x="234" y="126"/>
                  <a:pt x="234" y="123"/>
                </a:cubicBezTo>
                <a:cubicBezTo>
                  <a:pt x="234" y="121"/>
                  <a:pt x="232" y="118"/>
                  <a:pt x="229" y="118"/>
                </a:cubicBezTo>
                <a:cubicBezTo>
                  <a:pt x="200" y="118"/>
                  <a:pt x="200" y="118"/>
                  <a:pt x="200" y="118"/>
                </a:cubicBezTo>
                <a:cubicBezTo>
                  <a:pt x="199" y="118"/>
                  <a:pt x="198" y="118"/>
                  <a:pt x="198" y="117"/>
                </a:cubicBezTo>
                <a:cubicBezTo>
                  <a:pt x="198" y="116"/>
                  <a:pt x="199" y="115"/>
                  <a:pt x="200" y="115"/>
                </a:cubicBezTo>
                <a:cubicBezTo>
                  <a:pt x="228" y="115"/>
                  <a:pt x="228" y="115"/>
                  <a:pt x="228" y="115"/>
                </a:cubicBezTo>
                <a:cubicBezTo>
                  <a:pt x="231" y="115"/>
                  <a:pt x="234" y="113"/>
                  <a:pt x="234" y="110"/>
                </a:cubicBezTo>
                <a:cubicBezTo>
                  <a:pt x="234" y="107"/>
                  <a:pt x="231" y="105"/>
                  <a:pt x="228" y="105"/>
                </a:cubicBezTo>
                <a:cubicBezTo>
                  <a:pt x="181" y="105"/>
                  <a:pt x="181" y="105"/>
                  <a:pt x="181" y="105"/>
                </a:cubicBezTo>
                <a:cubicBezTo>
                  <a:pt x="180" y="105"/>
                  <a:pt x="180" y="104"/>
                  <a:pt x="180" y="103"/>
                </a:cubicBezTo>
                <a:cubicBezTo>
                  <a:pt x="180" y="102"/>
                  <a:pt x="180" y="101"/>
                  <a:pt x="181" y="101"/>
                </a:cubicBezTo>
                <a:cubicBezTo>
                  <a:pt x="190" y="101"/>
                  <a:pt x="190" y="101"/>
                  <a:pt x="190" y="101"/>
                </a:cubicBezTo>
                <a:cubicBezTo>
                  <a:pt x="192" y="101"/>
                  <a:pt x="195" y="99"/>
                  <a:pt x="195" y="96"/>
                </a:cubicBezTo>
                <a:cubicBezTo>
                  <a:pt x="195" y="93"/>
                  <a:pt x="192" y="91"/>
                  <a:pt x="190" y="91"/>
                </a:cubicBezTo>
                <a:cubicBezTo>
                  <a:pt x="181" y="91"/>
                  <a:pt x="181" y="91"/>
                  <a:pt x="181" y="91"/>
                </a:cubicBezTo>
                <a:cubicBezTo>
                  <a:pt x="180" y="91"/>
                  <a:pt x="179" y="90"/>
                  <a:pt x="179" y="89"/>
                </a:cubicBezTo>
                <a:cubicBezTo>
                  <a:pt x="179" y="89"/>
                  <a:pt x="180" y="88"/>
                  <a:pt x="181" y="88"/>
                </a:cubicBezTo>
                <a:cubicBezTo>
                  <a:pt x="209" y="88"/>
                  <a:pt x="209" y="88"/>
                  <a:pt x="209" y="88"/>
                </a:cubicBezTo>
                <a:cubicBezTo>
                  <a:pt x="209" y="88"/>
                  <a:pt x="209" y="88"/>
                  <a:pt x="209" y="88"/>
                </a:cubicBezTo>
                <a:cubicBezTo>
                  <a:pt x="375" y="88"/>
                  <a:pt x="375" y="88"/>
                  <a:pt x="375" y="88"/>
                </a:cubicBezTo>
                <a:cubicBezTo>
                  <a:pt x="376" y="88"/>
                  <a:pt x="377" y="89"/>
                  <a:pt x="377" y="89"/>
                </a:cubicBezTo>
                <a:cubicBezTo>
                  <a:pt x="377" y="90"/>
                  <a:pt x="376" y="91"/>
                  <a:pt x="375" y="91"/>
                </a:cubicBezTo>
                <a:cubicBezTo>
                  <a:pt x="202" y="91"/>
                  <a:pt x="202" y="91"/>
                  <a:pt x="202" y="91"/>
                </a:cubicBezTo>
                <a:cubicBezTo>
                  <a:pt x="199" y="91"/>
                  <a:pt x="197" y="93"/>
                  <a:pt x="197" y="96"/>
                </a:cubicBezTo>
                <a:cubicBezTo>
                  <a:pt x="197" y="99"/>
                  <a:pt x="199" y="101"/>
                  <a:pt x="202" y="101"/>
                </a:cubicBezTo>
                <a:cubicBezTo>
                  <a:pt x="375" y="101"/>
                  <a:pt x="375" y="101"/>
                  <a:pt x="375" y="101"/>
                </a:cubicBezTo>
                <a:cubicBezTo>
                  <a:pt x="376" y="101"/>
                  <a:pt x="377" y="102"/>
                  <a:pt x="377" y="103"/>
                </a:cubicBezTo>
                <a:cubicBezTo>
                  <a:pt x="377" y="104"/>
                  <a:pt x="376" y="105"/>
                  <a:pt x="375" y="105"/>
                </a:cubicBezTo>
                <a:cubicBezTo>
                  <a:pt x="245" y="105"/>
                  <a:pt x="245" y="105"/>
                  <a:pt x="245" y="105"/>
                </a:cubicBezTo>
                <a:cubicBezTo>
                  <a:pt x="242" y="105"/>
                  <a:pt x="240" y="107"/>
                  <a:pt x="240" y="110"/>
                </a:cubicBezTo>
                <a:cubicBezTo>
                  <a:pt x="240" y="113"/>
                  <a:pt x="242" y="115"/>
                  <a:pt x="245" y="115"/>
                </a:cubicBezTo>
                <a:cubicBezTo>
                  <a:pt x="366" y="115"/>
                  <a:pt x="366" y="115"/>
                  <a:pt x="366" y="115"/>
                </a:cubicBezTo>
                <a:cubicBezTo>
                  <a:pt x="367" y="115"/>
                  <a:pt x="368" y="116"/>
                  <a:pt x="368" y="117"/>
                </a:cubicBezTo>
                <a:cubicBezTo>
                  <a:pt x="368" y="118"/>
                  <a:pt x="367" y="118"/>
                  <a:pt x="366" y="118"/>
                </a:cubicBezTo>
                <a:cubicBezTo>
                  <a:pt x="245" y="118"/>
                  <a:pt x="245" y="118"/>
                  <a:pt x="245" y="118"/>
                </a:cubicBezTo>
                <a:cubicBezTo>
                  <a:pt x="242" y="118"/>
                  <a:pt x="240" y="121"/>
                  <a:pt x="240" y="124"/>
                </a:cubicBezTo>
                <a:cubicBezTo>
                  <a:pt x="240" y="126"/>
                  <a:pt x="242" y="128"/>
                  <a:pt x="245" y="128"/>
                </a:cubicBezTo>
                <a:cubicBezTo>
                  <a:pt x="360" y="128"/>
                  <a:pt x="360" y="128"/>
                  <a:pt x="360" y="128"/>
                </a:cubicBezTo>
                <a:cubicBezTo>
                  <a:pt x="361" y="128"/>
                  <a:pt x="362" y="129"/>
                  <a:pt x="362" y="130"/>
                </a:cubicBezTo>
                <a:cubicBezTo>
                  <a:pt x="362" y="131"/>
                  <a:pt x="361" y="132"/>
                  <a:pt x="360" y="132"/>
                </a:cubicBezTo>
                <a:cubicBezTo>
                  <a:pt x="240" y="132"/>
                  <a:pt x="240" y="132"/>
                  <a:pt x="240" y="132"/>
                </a:cubicBezTo>
                <a:cubicBezTo>
                  <a:pt x="237" y="132"/>
                  <a:pt x="235" y="134"/>
                  <a:pt x="235" y="137"/>
                </a:cubicBezTo>
                <a:cubicBezTo>
                  <a:pt x="235" y="140"/>
                  <a:pt x="237" y="142"/>
                  <a:pt x="240" y="142"/>
                </a:cubicBezTo>
                <a:cubicBezTo>
                  <a:pt x="360" y="142"/>
                  <a:pt x="360" y="142"/>
                  <a:pt x="360" y="142"/>
                </a:cubicBezTo>
                <a:cubicBezTo>
                  <a:pt x="360" y="142"/>
                  <a:pt x="361" y="143"/>
                  <a:pt x="361" y="144"/>
                </a:cubicBezTo>
                <a:cubicBezTo>
                  <a:pt x="361" y="145"/>
                  <a:pt x="360" y="146"/>
                  <a:pt x="360" y="146"/>
                </a:cubicBezTo>
                <a:cubicBezTo>
                  <a:pt x="252" y="146"/>
                  <a:pt x="252" y="146"/>
                  <a:pt x="252" y="146"/>
                </a:cubicBezTo>
                <a:cubicBezTo>
                  <a:pt x="249" y="146"/>
                  <a:pt x="247" y="148"/>
                  <a:pt x="247" y="151"/>
                </a:cubicBezTo>
                <a:cubicBezTo>
                  <a:pt x="247" y="153"/>
                  <a:pt x="249" y="156"/>
                  <a:pt x="252" y="156"/>
                </a:cubicBezTo>
                <a:cubicBezTo>
                  <a:pt x="338" y="156"/>
                  <a:pt x="338" y="156"/>
                  <a:pt x="338" y="156"/>
                </a:cubicBezTo>
                <a:cubicBezTo>
                  <a:pt x="339" y="156"/>
                  <a:pt x="340" y="156"/>
                  <a:pt x="340" y="157"/>
                </a:cubicBezTo>
                <a:cubicBezTo>
                  <a:pt x="340" y="158"/>
                  <a:pt x="339" y="159"/>
                  <a:pt x="338" y="159"/>
                </a:cubicBezTo>
                <a:cubicBezTo>
                  <a:pt x="303" y="159"/>
                  <a:pt x="303" y="159"/>
                  <a:pt x="303" y="159"/>
                </a:cubicBezTo>
                <a:cubicBezTo>
                  <a:pt x="301" y="159"/>
                  <a:pt x="298" y="161"/>
                  <a:pt x="298" y="164"/>
                </a:cubicBezTo>
                <a:cubicBezTo>
                  <a:pt x="298" y="167"/>
                  <a:pt x="301" y="169"/>
                  <a:pt x="303" y="169"/>
                </a:cubicBezTo>
                <a:cubicBezTo>
                  <a:pt x="343" y="169"/>
                  <a:pt x="343" y="169"/>
                  <a:pt x="343" y="169"/>
                </a:cubicBezTo>
                <a:cubicBezTo>
                  <a:pt x="344" y="169"/>
                  <a:pt x="344" y="170"/>
                  <a:pt x="344" y="171"/>
                </a:cubicBezTo>
                <a:cubicBezTo>
                  <a:pt x="344" y="172"/>
                  <a:pt x="344" y="173"/>
                  <a:pt x="343" y="173"/>
                </a:cubicBezTo>
                <a:cubicBezTo>
                  <a:pt x="311" y="173"/>
                  <a:pt x="311" y="173"/>
                  <a:pt x="311" y="173"/>
                </a:cubicBezTo>
                <a:cubicBezTo>
                  <a:pt x="308" y="173"/>
                  <a:pt x="306" y="175"/>
                  <a:pt x="306" y="178"/>
                </a:cubicBezTo>
                <a:cubicBezTo>
                  <a:pt x="306" y="181"/>
                  <a:pt x="308" y="183"/>
                  <a:pt x="311" y="183"/>
                </a:cubicBezTo>
                <a:cubicBezTo>
                  <a:pt x="365" y="183"/>
                  <a:pt x="365" y="183"/>
                  <a:pt x="365" y="183"/>
                </a:cubicBezTo>
                <a:cubicBezTo>
                  <a:pt x="366" y="183"/>
                  <a:pt x="367" y="184"/>
                  <a:pt x="367" y="185"/>
                </a:cubicBezTo>
                <a:cubicBezTo>
                  <a:pt x="367" y="186"/>
                  <a:pt x="366" y="186"/>
                  <a:pt x="365" y="186"/>
                </a:cubicBezTo>
                <a:cubicBezTo>
                  <a:pt x="343" y="186"/>
                  <a:pt x="343" y="186"/>
                  <a:pt x="343" y="186"/>
                </a:cubicBezTo>
                <a:cubicBezTo>
                  <a:pt x="340" y="186"/>
                  <a:pt x="338" y="189"/>
                  <a:pt x="338" y="191"/>
                </a:cubicBezTo>
                <a:cubicBezTo>
                  <a:pt x="338" y="194"/>
                  <a:pt x="340" y="196"/>
                  <a:pt x="343" y="196"/>
                </a:cubicBezTo>
                <a:cubicBezTo>
                  <a:pt x="382" y="196"/>
                  <a:pt x="382" y="196"/>
                  <a:pt x="382" y="196"/>
                </a:cubicBezTo>
                <a:cubicBezTo>
                  <a:pt x="385" y="196"/>
                  <a:pt x="388" y="194"/>
                  <a:pt x="388" y="191"/>
                </a:cubicBezTo>
                <a:cubicBezTo>
                  <a:pt x="388" y="189"/>
                  <a:pt x="385" y="186"/>
                  <a:pt x="382" y="186"/>
                </a:cubicBezTo>
                <a:cubicBezTo>
                  <a:pt x="379" y="186"/>
                  <a:pt x="379" y="186"/>
                  <a:pt x="379" y="186"/>
                </a:cubicBezTo>
                <a:cubicBezTo>
                  <a:pt x="378" y="186"/>
                  <a:pt x="377" y="186"/>
                  <a:pt x="377" y="185"/>
                </a:cubicBezTo>
                <a:cubicBezTo>
                  <a:pt x="377" y="184"/>
                  <a:pt x="378" y="183"/>
                  <a:pt x="379" y="183"/>
                </a:cubicBezTo>
                <a:cubicBezTo>
                  <a:pt x="396" y="183"/>
                  <a:pt x="396" y="183"/>
                  <a:pt x="396" y="183"/>
                </a:cubicBezTo>
                <a:cubicBezTo>
                  <a:pt x="397" y="183"/>
                  <a:pt x="398" y="184"/>
                  <a:pt x="398" y="185"/>
                </a:cubicBezTo>
                <a:cubicBezTo>
                  <a:pt x="398" y="186"/>
                  <a:pt x="397" y="186"/>
                  <a:pt x="396" y="186"/>
                </a:cubicBezTo>
                <a:cubicBezTo>
                  <a:pt x="394" y="186"/>
                  <a:pt x="394" y="186"/>
                  <a:pt x="394" y="186"/>
                </a:cubicBezTo>
                <a:cubicBezTo>
                  <a:pt x="392" y="186"/>
                  <a:pt x="389" y="189"/>
                  <a:pt x="389" y="191"/>
                </a:cubicBezTo>
                <a:cubicBezTo>
                  <a:pt x="389" y="194"/>
                  <a:pt x="392" y="196"/>
                  <a:pt x="394" y="196"/>
                </a:cubicBezTo>
                <a:cubicBezTo>
                  <a:pt x="396" y="196"/>
                  <a:pt x="396" y="196"/>
                  <a:pt x="396" y="196"/>
                </a:cubicBezTo>
                <a:cubicBezTo>
                  <a:pt x="399" y="196"/>
                  <a:pt x="401" y="199"/>
                  <a:pt x="401" y="201"/>
                </a:cubicBezTo>
                <a:cubicBezTo>
                  <a:pt x="401" y="204"/>
                  <a:pt x="399" y="207"/>
                  <a:pt x="396" y="207"/>
                </a:cubicBezTo>
                <a:cubicBezTo>
                  <a:pt x="365" y="207"/>
                  <a:pt x="365" y="207"/>
                  <a:pt x="365" y="207"/>
                </a:cubicBezTo>
                <a:cubicBezTo>
                  <a:pt x="362" y="207"/>
                  <a:pt x="360" y="209"/>
                  <a:pt x="360" y="212"/>
                </a:cubicBezTo>
                <a:cubicBezTo>
                  <a:pt x="360" y="215"/>
                  <a:pt x="362" y="217"/>
                  <a:pt x="365" y="217"/>
                </a:cubicBezTo>
                <a:cubicBezTo>
                  <a:pt x="400" y="217"/>
                  <a:pt x="400" y="217"/>
                  <a:pt x="400" y="217"/>
                </a:cubicBezTo>
                <a:cubicBezTo>
                  <a:pt x="401" y="217"/>
                  <a:pt x="401" y="217"/>
                  <a:pt x="401" y="218"/>
                </a:cubicBezTo>
                <a:cubicBezTo>
                  <a:pt x="401" y="220"/>
                  <a:pt x="401" y="220"/>
                  <a:pt x="400" y="220"/>
                </a:cubicBezTo>
                <a:cubicBezTo>
                  <a:pt x="354" y="220"/>
                  <a:pt x="354" y="220"/>
                  <a:pt x="354" y="220"/>
                </a:cubicBezTo>
                <a:cubicBezTo>
                  <a:pt x="352" y="220"/>
                  <a:pt x="349" y="222"/>
                  <a:pt x="349" y="225"/>
                </a:cubicBezTo>
                <a:cubicBezTo>
                  <a:pt x="349" y="228"/>
                  <a:pt x="352" y="230"/>
                  <a:pt x="354" y="230"/>
                </a:cubicBezTo>
                <a:cubicBezTo>
                  <a:pt x="403" y="230"/>
                  <a:pt x="403" y="230"/>
                  <a:pt x="403" y="230"/>
                </a:cubicBezTo>
                <a:cubicBezTo>
                  <a:pt x="404" y="230"/>
                  <a:pt x="405" y="231"/>
                  <a:pt x="405" y="232"/>
                </a:cubicBezTo>
                <a:cubicBezTo>
                  <a:pt x="405" y="233"/>
                  <a:pt x="404" y="234"/>
                  <a:pt x="403" y="234"/>
                </a:cubicBezTo>
                <a:cubicBezTo>
                  <a:pt x="355" y="234"/>
                  <a:pt x="355" y="234"/>
                  <a:pt x="355" y="234"/>
                </a:cubicBezTo>
                <a:cubicBezTo>
                  <a:pt x="352" y="234"/>
                  <a:pt x="350" y="236"/>
                  <a:pt x="350" y="239"/>
                </a:cubicBezTo>
                <a:cubicBezTo>
                  <a:pt x="350" y="242"/>
                  <a:pt x="352" y="244"/>
                  <a:pt x="355" y="244"/>
                </a:cubicBezTo>
                <a:cubicBezTo>
                  <a:pt x="399" y="244"/>
                  <a:pt x="399" y="244"/>
                  <a:pt x="399" y="244"/>
                </a:cubicBezTo>
                <a:cubicBezTo>
                  <a:pt x="400" y="244"/>
                  <a:pt x="401" y="245"/>
                  <a:pt x="401" y="246"/>
                </a:cubicBezTo>
                <a:cubicBezTo>
                  <a:pt x="401" y="247"/>
                  <a:pt x="400" y="247"/>
                  <a:pt x="399" y="247"/>
                </a:cubicBezTo>
                <a:cubicBezTo>
                  <a:pt x="385" y="247"/>
                  <a:pt x="385" y="247"/>
                  <a:pt x="385" y="247"/>
                </a:cubicBezTo>
                <a:cubicBezTo>
                  <a:pt x="382" y="247"/>
                  <a:pt x="380" y="250"/>
                  <a:pt x="380" y="252"/>
                </a:cubicBezTo>
                <a:cubicBezTo>
                  <a:pt x="380" y="255"/>
                  <a:pt x="382" y="258"/>
                  <a:pt x="385" y="258"/>
                </a:cubicBezTo>
                <a:cubicBezTo>
                  <a:pt x="391" y="258"/>
                  <a:pt x="391" y="258"/>
                  <a:pt x="391" y="258"/>
                </a:cubicBezTo>
                <a:cubicBezTo>
                  <a:pt x="392" y="258"/>
                  <a:pt x="392" y="258"/>
                  <a:pt x="392" y="259"/>
                </a:cubicBezTo>
                <a:cubicBezTo>
                  <a:pt x="392" y="260"/>
                  <a:pt x="392" y="261"/>
                  <a:pt x="391" y="261"/>
                </a:cubicBezTo>
                <a:cubicBezTo>
                  <a:pt x="389" y="261"/>
                  <a:pt x="389" y="261"/>
                  <a:pt x="389" y="261"/>
                </a:cubicBezTo>
                <a:cubicBezTo>
                  <a:pt x="384" y="261"/>
                  <a:pt x="380" y="265"/>
                  <a:pt x="380" y="269"/>
                </a:cubicBezTo>
                <a:cubicBezTo>
                  <a:pt x="380" y="274"/>
                  <a:pt x="384" y="278"/>
                  <a:pt x="389" y="278"/>
                </a:cubicBezTo>
                <a:cubicBezTo>
                  <a:pt x="421" y="278"/>
                  <a:pt x="421" y="278"/>
                  <a:pt x="421" y="278"/>
                </a:cubicBezTo>
                <a:cubicBezTo>
                  <a:pt x="424" y="278"/>
                  <a:pt x="427" y="276"/>
                  <a:pt x="427" y="273"/>
                </a:cubicBezTo>
                <a:cubicBezTo>
                  <a:pt x="427" y="270"/>
                  <a:pt x="424" y="268"/>
                  <a:pt x="421" y="268"/>
                </a:cubicBezTo>
                <a:cubicBezTo>
                  <a:pt x="416" y="268"/>
                  <a:pt x="416" y="268"/>
                  <a:pt x="416" y="268"/>
                </a:cubicBezTo>
                <a:cubicBezTo>
                  <a:pt x="415" y="268"/>
                  <a:pt x="414" y="267"/>
                  <a:pt x="414" y="266"/>
                </a:cubicBezTo>
                <a:cubicBezTo>
                  <a:pt x="414" y="265"/>
                  <a:pt x="415" y="264"/>
                  <a:pt x="416" y="264"/>
                </a:cubicBezTo>
                <a:cubicBezTo>
                  <a:pt x="430" y="264"/>
                  <a:pt x="430" y="264"/>
                  <a:pt x="430" y="264"/>
                </a:cubicBezTo>
                <a:cubicBezTo>
                  <a:pt x="432" y="264"/>
                  <a:pt x="435" y="262"/>
                  <a:pt x="435" y="259"/>
                </a:cubicBezTo>
                <a:cubicBezTo>
                  <a:pt x="435" y="256"/>
                  <a:pt x="432" y="254"/>
                  <a:pt x="430" y="254"/>
                </a:cubicBezTo>
                <a:cubicBezTo>
                  <a:pt x="423" y="254"/>
                  <a:pt x="423" y="254"/>
                  <a:pt x="423" y="254"/>
                </a:cubicBezTo>
                <a:cubicBezTo>
                  <a:pt x="422" y="254"/>
                  <a:pt x="422" y="253"/>
                  <a:pt x="422" y="252"/>
                </a:cubicBezTo>
                <a:cubicBezTo>
                  <a:pt x="422" y="251"/>
                  <a:pt x="422" y="251"/>
                  <a:pt x="423" y="251"/>
                </a:cubicBezTo>
                <a:cubicBezTo>
                  <a:pt x="434" y="251"/>
                  <a:pt x="434" y="251"/>
                  <a:pt x="434" y="251"/>
                </a:cubicBezTo>
                <a:cubicBezTo>
                  <a:pt x="437" y="251"/>
                  <a:pt x="439" y="248"/>
                  <a:pt x="439" y="246"/>
                </a:cubicBezTo>
                <a:cubicBezTo>
                  <a:pt x="439" y="243"/>
                  <a:pt x="437" y="241"/>
                  <a:pt x="434" y="241"/>
                </a:cubicBezTo>
                <a:cubicBezTo>
                  <a:pt x="422" y="240"/>
                  <a:pt x="422" y="240"/>
                  <a:pt x="422" y="240"/>
                </a:cubicBezTo>
                <a:cubicBezTo>
                  <a:pt x="421" y="240"/>
                  <a:pt x="420" y="240"/>
                  <a:pt x="420" y="239"/>
                </a:cubicBezTo>
                <a:cubicBezTo>
                  <a:pt x="420" y="238"/>
                  <a:pt x="421" y="237"/>
                  <a:pt x="422" y="237"/>
                </a:cubicBezTo>
                <a:cubicBezTo>
                  <a:pt x="442" y="237"/>
                  <a:pt x="442" y="237"/>
                  <a:pt x="442" y="237"/>
                </a:cubicBezTo>
                <a:cubicBezTo>
                  <a:pt x="458" y="237"/>
                  <a:pt x="472" y="224"/>
                  <a:pt x="473" y="209"/>
                </a:cubicBezTo>
                <a:cubicBezTo>
                  <a:pt x="475" y="208"/>
                  <a:pt x="476" y="206"/>
                  <a:pt x="476" y="205"/>
                </a:cubicBezTo>
                <a:cubicBezTo>
                  <a:pt x="476" y="202"/>
                  <a:pt x="474" y="200"/>
                  <a:pt x="471"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487537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50"/>
            <a:ext cx="11888787" cy="2308324"/>
          </a:xfrm>
        </p:spPr>
        <p:txBody>
          <a:bodyPr>
            <a:spAutoFit/>
          </a:bodyPr>
          <a:lstStyle>
            <a:lvl1pPr marL="0" indent="0">
              <a:buNone/>
              <a:defRPr/>
            </a:lvl1pPr>
            <a:lvl2pPr marL="228557" indent="0">
              <a:buNone/>
              <a:defRPr/>
            </a:lvl2pPr>
            <a:lvl3pPr marL="457112" indent="0">
              <a:buNone/>
              <a:defRPr/>
            </a:lvl3pPr>
            <a:lvl4pPr marL="685669" indent="0">
              <a:buNone/>
              <a:defRPr/>
            </a:lvl4pPr>
            <a:lvl5pPr marL="914224"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840966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3" y="1211287"/>
            <a:ext cx="11888787" cy="23117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607393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0"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39" indent="0">
              <a:buFont typeface="Wingdings" panose="05000000000000000000" pitchFamily="2" charset="2"/>
              <a:buNone/>
              <a:defRPr sz="2400" b="0"/>
            </a:lvl2pPr>
            <a:lvl3pPr marL="450763" indent="0">
              <a:buFont typeface="Wingdings" panose="05000000000000000000" pitchFamily="2" charset="2"/>
              <a:buNone/>
              <a:tabLst/>
              <a:defRPr sz="2200" b="0"/>
            </a:lvl3pPr>
            <a:lvl4pPr marL="652336" indent="0">
              <a:buFont typeface="Wingdings" panose="05000000000000000000" pitchFamily="2" charset="2"/>
              <a:buNone/>
              <a:defRPr sz="2200" b="0"/>
            </a:lvl4pPr>
            <a:lvl5pPr marL="853911"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1288"/>
            <a:ext cx="5486399" cy="2511229"/>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39"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763"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336"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3911"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251" marR="0" lvl="0" indent="-514251" algn="l" defTabSz="932563" rtl="0" eaLnBrk="1" fontAlgn="auto" latinLnBrk="0" hangingPunct="1">
              <a:lnSpc>
                <a:spcPct val="90000"/>
              </a:lnSpc>
              <a:spcBef>
                <a:spcPts val="1224"/>
              </a:spcBef>
              <a:spcAft>
                <a:spcPts val="0"/>
              </a:spcAft>
              <a:buClr>
                <a:schemeClr val="tx1"/>
              </a:buClr>
              <a:buSzPct val="90000"/>
              <a:tabLst/>
            </a:pPr>
            <a:r>
              <a:rPr lang="en-US"/>
              <a:t>Edit Master text styles</a:t>
            </a:r>
          </a:p>
          <a:p>
            <a:pPr marL="514251" marR="0" lvl="1" indent="-514251" algn="l" defTabSz="932563" rtl="0" eaLnBrk="1" fontAlgn="auto" latinLnBrk="0" hangingPunct="1">
              <a:lnSpc>
                <a:spcPct val="90000"/>
              </a:lnSpc>
              <a:spcBef>
                <a:spcPts val="1224"/>
              </a:spcBef>
              <a:spcAft>
                <a:spcPts val="0"/>
              </a:spcAft>
              <a:buClr>
                <a:schemeClr val="tx1"/>
              </a:buClr>
              <a:buSzPct val="90000"/>
              <a:tabLst/>
            </a:pPr>
            <a:r>
              <a:rPr lang="en-US"/>
              <a:t>Second level</a:t>
            </a:r>
          </a:p>
          <a:p>
            <a:pPr marL="514251" marR="0" lvl="2" indent="-514251" algn="l" defTabSz="932563" rtl="0" eaLnBrk="1" fontAlgn="auto" latinLnBrk="0" hangingPunct="1">
              <a:lnSpc>
                <a:spcPct val="90000"/>
              </a:lnSpc>
              <a:spcBef>
                <a:spcPts val="1224"/>
              </a:spcBef>
              <a:spcAft>
                <a:spcPts val="0"/>
              </a:spcAft>
              <a:buClr>
                <a:schemeClr val="tx1"/>
              </a:buClr>
              <a:buSzPct val="90000"/>
              <a:tabLst/>
            </a:pPr>
            <a:r>
              <a:rPr lang="en-US"/>
              <a:t>Third level</a:t>
            </a:r>
          </a:p>
          <a:p>
            <a:pPr marL="514251" marR="0" lvl="3" indent="-514251" algn="l" defTabSz="932563" rtl="0" eaLnBrk="1" fontAlgn="auto" latinLnBrk="0" hangingPunct="1">
              <a:lnSpc>
                <a:spcPct val="90000"/>
              </a:lnSpc>
              <a:spcBef>
                <a:spcPts val="1224"/>
              </a:spcBef>
              <a:spcAft>
                <a:spcPts val="0"/>
              </a:spcAft>
              <a:buClr>
                <a:schemeClr val="tx1"/>
              </a:buClr>
              <a:buSzPct val="90000"/>
              <a:tabLst/>
            </a:pPr>
            <a:r>
              <a:rPr lang="en-US"/>
              <a:t>Fourth level</a:t>
            </a:r>
          </a:p>
          <a:p>
            <a:pPr marL="514251" marR="0" lvl="4" indent="-514251" algn="l" defTabSz="932563" rtl="0" eaLnBrk="1" fontAlgn="auto" latinLnBrk="0" hangingPunct="1">
              <a:lnSpc>
                <a:spcPct val="90000"/>
              </a:lnSpc>
              <a:spcBef>
                <a:spcPts val="1224"/>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16180443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0" y="1211287"/>
            <a:ext cx="5486399" cy="2157514"/>
          </a:xfrm>
        </p:spPr>
        <p:txBody>
          <a:bodyPr wrap="square">
            <a:spAutoFit/>
          </a:bodyPr>
          <a:lstStyle>
            <a:lvl1pPr marL="231730" indent="-231730">
              <a:spcBef>
                <a:spcPts val="1224"/>
              </a:spcBef>
              <a:buClr>
                <a:schemeClr val="tx1"/>
              </a:buClr>
              <a:buFont typeface="Wingdings" panose="05000000000000000000" pitchFamily="2" charset="2"/>
              <a:buChar char=""/>
              <a:defRPr sz="3000" b="0">
                <a:latin typeface="+mn-lt"/>
              </a:defRPr>
            </a:lvl1pPr>
            <a:lvl2pPr marL="426956" indent="-171417">
              <a:buFont typeface="Wingdings" panose="05000000000000000000" pitchFamily="2" charset="2"/>
              <a:buChar char=""/>
              <a:defRPr sz="2400" b="0"/>
            </a:lvl2pPr>
            <a:lvl3pPr marL="639640" indent="-188876">
              <a:buFont typeface="Wingdings" panose="05000000000000000000" pitchFamily="2" charset="2"/>
              <a:buChar char=""/>
              <a:tabLst/>
              <a:defRPr sz="2200" b="0"/>
            </a:lvl3pPr>
            <a:lvl4pPr marL="828516" indent="-176180">
              <a:buFont typeface="Wingdings" panose="05000000000000000000" pitchFamily="2" charset="2"/>
              <a:buChar char=""/>
              <a:defRPr sz="2200" b="0"/>
            </a:lvl4pPr>
            <a:lvl5pPr marL="1023741" indent="-169831">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1288"/>
            <a:ext cx="5486399" cy="2511229"/>
          </a:xfrm>
        </p:spPr>
        <p:txBody>
          <a:bodyPr wrap="square">
            <a:spAutoFit/>
          </a:bodyPr>
          <a:lstStyle>
            <a:lvl1pPr marL="287282" indent="-287282">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373" indent="-342834">
              <a:defRPr lang="en-US" sz="2400" b="0" kern="1200" spc="0" baseline="0" dirty="0">
                <a:gradFill>
                  <a:gsLst>
                    <a:gs pos="1250">
                      <a:schemeClr val="tx1"/>
                    </a:gs>
                    <a:gs pos="100000">
                      <a:schemeClr val="tx1"/>
                    </a:gs>
                  </a:gsLst>
                  <a:lin ang="5400000" scaled="0"/>
                </a:gradFill>
                <a:latin typeface="+mn-lt"/>
                <a:ea typeface="+mn-ea"/>
                <a:cs typeface="+mn-cs"/>
              </a:defRPr>
            </a:lvl2pPr>
            <a:lvl3pPr marL="793597" indent="-342834">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170" indent="-342834">
              <a:defRPr lang="en-US" sz="2200" b="0" kern="1200" spc="0" baseline="0" dirty="0">
                <a:gradFill>
                  <a:gsLst>
                    <a:gs pos="1250">
                      <a:schemeClr val="tx1"/>
                    </a:gs>
                    <a:gs pos="100000">
                      <a:schemeClr val="tx1"/>
                    </a:gs>
                  </a:gsLst>
                  <a:lin ang="5400000" scaled="0"/>
                </a:gradFill>
                <a:latin typeface="+mn-lt"/>
                <a:ea typeface="+mn-ea"/>
                <a:cs typeface="+mn-cs"/>
              </a:defRPr>
            </a:lvl4pPr>
            <a:lvl5pPr marL="1196746" indent="-342834">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30" marR="0" lvl="0" indent="-231730" algn="l" defTabSz="932563"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30" marR="0" lvl="1" indent="-231730" algn="l" defTabSz="932563"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30" marR="0" lvl="2" indent="-231730" algn="l" defTabSz="932563"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30" marR="0" lvl="3" indent="-231730" algn="l" defTabSz="932563"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30" marR="0" lvl="4" indent="-231730" algn="l" defTabSz="932563"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184436014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04947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198"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9" y="3954463"/>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4234084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198"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20458233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3109885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8246800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799" baseline="0">
                <a:gradFill>
                  <a:gsLst>
                    <a:gs pos="1250">
                      <a:schemeClr val="tx1"/>
                    </a:gs>
                    <a:gs pos="100000">
                      <a:schemeClr val="tx1"/>
                    </a:gs>
                  </a:gsLst>
                  <a:lin ang="5400000" scaled="0"/>
                </a:gradFill>
              </a:defRPr>
            </a:lvl1pPr>
          </a:lstStyle>
          <a:p>
            <a:r>
              <a:rPr lang="en-US"/>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1211466698"/>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6253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7201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2270177"/>
          </a:xfrm>
        </p:spPr>
        <p:txBody>
          <a:bodyPr/>
          <a:lstStyle>
            <a:lvl1pPr marL="0" indent="0">
              <a:buNone/>
              <a:defRPr sz="3299">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48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494"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40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795"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083050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54" tIns="182854" rIns="182854" bIns="182854" numCol="1" anchor="t" anchorCtr="0" compatLnSpc="1">
            <a:prstTxWarp prst="textNoShape">
              <a:avLst/>
            </a:prstTxWarp>
            <a:spAutoFit/>
          </a:bodyPr>
          <a:lstStyle/>
          <a:p>
            <a:pPr defTabSz="932111"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57200" y="481082"/>
            <a:ext cx="1483418" cy="310896"/>
          </a:xfrm>
          <a:prstGeom prst="rect">
            <a:avLst/>
          </a:prstGeom>
        </p:spPr>
      </p:pic>
    </p:spTree>
    <p:extLst>
      <p:ext uri="{BB962C8B-B14F-4D97-AF65-F5344CB8AC3E}">
        <p14:creationId xmlns:p14="http://schemas.microsoft.com/office/powerpoint/2010/main" val="14611309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41440560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Bangalore title">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759925"/>
            <a:ext cx="5943535" cy="2011665"/>
          </a:xfrm>
          <a:noFill/>
        </p:spPr>
        <p:txBody>
          <a:bodyPr lIns="146304" tIns="91440" rIns="146304" bIns="91440" anchor="t" anchorCtr="0"/>
          <a:lstStyle>
            <a:lvl1pPr>
              <a:defRPr sz="5396" spc="-100" baseline="0">
                <a:gradFill>
                  <a:gsLst>
                    <a:gs pos="91000">
                      <a:schemeClr val="tx1"/>
                    </a:gs>
                    <a:gs pos="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6" y="3680144"/>
            <a:ext cx="4846268" cy="1009740"/>
          </a:xfrm>
          <a:noFill/>
        </p:spPr>
        <p:txBody>
          <a:bodyPr lIns="146304" tIns="109728" rIns="146304" bIns="109728">
            <a:noAutofit/>
          </a:bodyPr>
          <a:lstStyle>
            <a:lvl1pPr marL="0" indent="0">
              <a:spcBef>
                <a:spcPts val="0"/>
              </a:spcBef>
              <a:buNone/>
              <a:defRPr sz="3196" spc="0" baseline="0">
                <a:gradFill>
                  <a:gsLst>
                    <a:gs pos="91000">
                      <a:schemeClr val="tx1"/>
                    </a:gs>
                    <a:gs pos="0">
                      <a:schemeClr val="tx1"/>
                    </a:gs>
                  </a:gsLst>
                  <a:lin ang="5400000" scaled="0"/>
                </a:gradFill>
                <a:latin typeface="+mj-lt"/>
              </a:defRPr>
            </a:lvl1pPr>
          </a:lstStyle>
          <a:p>
            <a:pPr lvl="0"/>
            <a:r>
              <a:rPr lang="en-US"/>
              <a:t>Speaker Name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6074" y="1394169"/>
            <a:ext cx="7376710" cy="3670791"/>
          </a:xfrm>
          <a:prstGeom prst="rect">
            <a:avLst/>
          </a:prstGeom>
        </p:spPr>
      </p:pic>
      <p:pic>
        <p:nvPicPr>
          <p:cNvPr id="6" name="Pictur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7394" y="6014972"/>
            <a:ext cx="1856092" cy="682658"/>
          </a:xfrm>
          <a:prstGeom prst="rect">
            <a:avLst/>
          </a:prstGeom>
        </p:spPr>
      </p:pic>
    </p:spTree>
    <p:extLst>
      <p:ext uri="{BB962C8B-B14F-4D97-AF65-F5344CB8AC3E}">
        <p14:creationId xmlns:p14="http://schemas.microsoft.com/office/powerpoint/2010/main" val="2315180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131368081"/>
      </p:ext>
    </p:extLst>
  </p:cSld>
  <p:clrMapOvr>
    <a:masterClrMapping/>
  </p:clrMapOvr>
  <p:transition spd="slow">
    <p:cov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Announcing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5399" y="2284964"/>
            <a:ext cx="7086439" cy="1015663"/>
          </a:xfrm>
          <a:noFill/>
        </p:spPr>
        <p:txBody>
          <a:bodyPr wrap="square" tIns="91440" bIns="91440" anchor="b" anchorCtr="0">
            <a:spAutoFit/>
          </a:bodyPr>
          <a:lstStyle>
            <a:lvl1pPr>
              <a:defRPr sz="5997" spc="-100" baseline="0">
                <a:gradFill>
                  <a:gsLst>
                    <a:gs pos="0">
                      <a:schemeClr val="tx1"/>
                    </a:gs>
                    <a:gs pos="100000">
                      <a:schemeClr val="tx1"/>
                    </a:gs>
                  </a:gsLst>
                  <a:lin ang="5400000" scaled="0"/>
                </a:gradFill>
              </a:defRPr>
            </a:lvl1pPr>
          </a:lstStyle>
          <a:p>
            <a:r>
              <a:rPr lang="en-US"/>
              <a:t>Announcing title</a:t>
            </a:r>
          </a:p>
        </p:txBody>
      </p:sp>
      <p:sp>
        <p:nvSpPr>
          <p:cNvPr id="5" name="Text Placeholder 4"/>
          <p:cNvSpPr>
            <a:spLocks noGrp="1"/>
          </p:cNvSpPr>
          <p:nvPr>
            <p:ph type="body" sz="quarter" idx="12" hasCustomPrompt="1"/>
          </p:nvPr>
        </p:nvSpPr>
        <p:spPr>
          <a:xfrm>
            <a:off x="5096036" y="3768007"/>
            <a:ext cx="7087559" cy="683264"/>
          </a:xfrm>
          <a:noFill/>
        </p:spPr>
        <p:txBody>
          <a:bodyPr wrap="square" lIns="182880" tIns="146304" rIns="182880" bIns="146304">
            <a:spAutoFit/>
          </a:bodyPr>
          <a:lstStyle>
            <a:lvl1pPr marL="0" indent="0">
              <a:spcBef>
                <a:spcPts val="0"/>
              </a:spcBef>
              <a:buNone/>
              <a:defRPr sz="2800" spc="0" baseline="0">
                <a:gradFill>
                  <a:gsLst>
                    <a:gs pos="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pPr lvl="0"/>
            <a:r>
              <a:rPr lang="en-US"/>
              <a:t>Content placeholder</a:t>
            </a:r>
          </a:p>
        </p:txBody>
      </p:sp>
    </p:spTree>
    <p:extLst>
      <p:ext uri="{BB962C8B-B14F-4D97-AF65-F5344CB8AC3E}">
        <p14:creationId xmlns:p14="http://schemas.microsoft.com/office/powerpoint/2010/main" val="336468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path" presetSubtype="0" decel="100000" fill="hold" grpId="1" nodeType="withEffect">
                                  <p:stCondLst>
                                    <p:cond delay="500"/>
                                  </p:stCondLst>
                                  <p:childTnLst>
                                    <p:animMotion origin="layout" path="M -0.03944 -0.00046 L -4.28389E-6 2.19246E-6 " pathEditMode="relative" rAng="0" ptsTypes="AA">
                                      <p:cBhvr>
                                        <p:cTn id="12" dur="600" fill="hold"/>
                                        <p:tgtEl>
                                          <p:spTgt spid="5"/>
                                        </p:tgtEl>
                                        <p:attrNameLst>
                                          <p:attrName>ppt_x</p:attrName>
                                          <p:attrName>ppt_y</p:attrName>
                                        </p:attrNameLst>
                                      </p:cBhvr>
                                      <p:rCtr x="196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tmplLst>
          <p:tmpl>
            <p:tnLst>
              <p:par>
                <p:cTn presetID="42" presetClass="path" presetSubtype="0" decel="100000" fill="hold" nodeType="withEffect">
                  <p:stCondLst>
                    <p:cond delay="500"/>
                  </p:stCondLst>
                  <p:childTnLst>
                    <p:animMotion origin="layout" path="M -0.03944 -0.00046 L -4.28389E-6 2.19246E-6 " pathEditMode="relative" rAng="0" ptsTypes="AA">
                      <p:cBhvr>
                        <p:cTn dur="600" fill="hold"/>
                        <p:tgtEl>
                          <p:spTgt spid="5"/>
                        </p:tgtEl>
                        <p:attrNameLst>
                          <p:attrName>ppt_x</p:attrName>
                          <p:attrName>ppt_y</p:attrName>
                        </p:attrNameLst>
                      </p:cBhvr>
                      <p:rCtr x="1966" y="23"/>
                    </p:animMotion>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41" y="1212852"/>
            <a:ext cx="11887200" cy="2172903"/>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469" indent="0">
              <a:buNone/>
              <a:defRPr/>
            </a:lvl3pPr>
            <a:lvl4pPr marL="456937" indent="0">
              <a:buNone/>
              <a:defRPr/>
            </a:lvl4pPr>
            <a:lvl5pPr marL="685405"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0972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sp>
        <p:nvSpPr>
          <p:cNvPr id="4" name="Date Placeholder 3"/>
          <p:cNvSpPr>
            <a:spLocks noGrp="1"/>
          </p:cNvSpPr>
          <p:nvPr>
            <p:ph type="dt" sz="half" idx="10"/>
          </p:nvPr>
        </p:nvSpPr>
        <p:spPr/>
        <p:txBody>
          <a:bodyPr/>
          <a:lstStyle/>
          <a:p>
            <a:fld id="{983CE898-D23D-4AA0-B82E-B7543F6206D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41553187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CE898-D23D-4AA0-B82E-B7543F6206D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4166586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a:t>Click to edit Master title style</a:t>
            </a:r>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3CE898-D23D-4AA0-B82E-B7543F6206D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892103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008" y="1861968"/>
            <a:ext cx="5285502" cy="4437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5965" y="1861968"/>
            <a:ext cx="5285502" cy="4437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3CE898-D23D-4AA0-B82E-B7543F6206D2}"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7402495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a:t>Click to edit Master title style</a:t>
            </a:r>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3CE898-D23D-4AA0-B82E-B7543F6206D2}" type="datetimeFigureOut">
              <a:rPr lang="en-US" smtClean="0"/>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12461337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3CE898-D23D-4AA0-B82E-B7543F6206D2}" type="datetimeFigureOut">
              <a:rPr lang="en-US" smtClean="0"/>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07A74-C21A-4A7B-8CD5-118C40A92489}" type="slidenum">
              <a:rPr lang="en-US" smtClean="0"/>
              <a:t>‹#›</a:t>
            </a:fld>
            <a:endParaRPr lang="en-US"/>
          </a:p>
        </p:txBody>
      </p:sp>
    </p:spTree>
    <p:extLst>
      <p:ext uri="{BB962C8B-B14F-4D97-AF65-F5344CB8AC3E}">
        <p14:creationId xmlns:p14="http://schemas.microsoft.com/office/powerpoint/2010/main" val="382407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theme" Target="../theme/theme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image" Target="../media/image1.emf"/><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theme" Target="../theme/theme5.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478"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005544715"/>
      </p:ext>
    </p:extLst>
  </p:cSld>
  <p:clrMap bg1="dk1" tx1="lt1" bg2="dk2" tx2="lt2" accent1="accent1" accent2="accent2" accent3="accent3" accent4="accent4" accent5="accent5" accent6="accent6" hlink="hlink" folHlink="folHlink"/>
  <p:sldLayoutIdLst>
    <p:sldLayoutId id="2147484496" r:id="rId1"/>
    <p:sldLayoutId id="2147484498"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320571167"/>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 id="2147484527" r:id="rId12"/>
    <p:sldLayoutId id="2147484528" r:id="rId13"/>
    <p:sldLayoutId id="2147484529" r:id="rId14"/>
    <p:sldLayoutId id="2147484530" r:id="rId15"/>
    <p:sldLayoutId id="2147484531" r:id="rId16"/>
    <p:sldLayoutId id="2147484532"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1842383298"/>
      </p:ext>
    </p:extLst>
  </p:cSld>
  <p:clrMap bg1="dk1" tx1="lt1" bg2="dk2" tx2="lt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 id="2147484545" r:id="rId12"/>
    <p:sldLayoutId id="2147484546" r:id="rId13"/>
    <p:sldLayoutId id="2147484547" r:id="rId14"/>
    <p:sldLayoutId id="2147484548" r:id="rId15"/>
    <p:sldLayoutId id="2147484549" r:id="rId16"/>
    <p:sldLayoutId id="2147484550" r:id="rId17"/>
    <p:sldLayoutId id="2147484551" r:id="rId18"/>
    <p:sldLayoutId id="2147484552" r:id="rId19"/>
    <p:sldLayoutId id="2147484554" r:id="rId20"/>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1"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4"/>
          <a:stretch>
            <a:fillRect/>
          </a:stretch>
        </p:blipFill>
        <p:spPr>
          <a:xfrm rot="5400000">
            <a:off x="9371796" y="3072300"/>
            <a:ext cx="6995160" cy="849926"/>
          </a:xfrm>
          <a:prstGeom prst="rect">
            <a:avLst/>
          </a:prstGeom>
        </p:spPr>
      </p:pic>
    </p:spTree>
    <p:extLst>
      <p:ext uri="{BB962C8B-B14F-4D97-AF65-F5344CB8AC3E}">
        <p14:creationId xmlns:p14="http://schemas.microsoft.com/office/powerpoint/2010/main" val="3285245791"/>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 id="2147484567" r:id="rId12"/>
    <p:sldLayoutId id="2147484568" r:id="rId13"/>
    <p:sldLayoutId id="2147484569" r:id="rId14"/>
    <p:sldLayoutId id="2147484570" r:id="rId15"/>
    <p:sldLayoutId id="2147484571" r:id="rId16"/>
    <p:sldLayoutId id="2147484572" r:id="rId17"/>
    <p:sldLayoutId id="2147484573" r:id="rId18"/>
    <p:sldLayoutId id="2147484574" r:id="rId19"/>
    <p:sldLayoutId id="2147484575" r:id="rId20"/>
    <p:sldLayoutId id="2147484576" r:id="rId21"/>
    <p:sldLayoutId id="2147484577" r:id="rId22"/>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57" marR="0" indent="-228557" algn="l" defTabSz="932563"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99" kern="1200" spc="0" baseline="0">
          <a:gradFill>
            <a:gsLst>
              <a:gs pos="1250">
                <a:schemeClr val="tx1"/>
              </a:gs>
              <a:gs pos="100000">
                <a:schemeClr val="tx1"/>
              </a:gs>
            </a:gsLst>
            <a:lin ang="5400000" scaled="0"/>
          </a:gradFill>
          <a:latin typeface="+mj-lt"/>
          <a:ea typeface="+mn-ea"/>
          <a:cs typeface="+mn-cs"/>
        </a:defRPr>
      </a:lvl1pPr>
      <a:lvl2pPr marL="457112" marR="0" indent="-228557" algn="l" defTabSz="932563"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669" marR="0" indent="-228557" algn="l" defTabSz="932563"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224" marR="0" indent="-228557" algn="l" defTabSz="932563"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2781" marR="0" indent="-228557" algn="l" defTabSz="932563"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fld id="{983CE898-D23D-4AA0-B82E-B7543F6206D2}" type="datetimeFigureOut">
              <a:rPr lang="en-US" smtClean="0"/>
              <a:t>5/12/2017</a:t>
            </a:fld>
            <a:endParaRPr lang="en-US"/>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fld id="{92107A74-C21A-4A7B-8CD5-118C40A92489}" type="slidenum">
              <a:rPr lang="en-US" smtClean="0"/>
              <a:t>‹#›</a:t>
            </a:fld>
            <a:endParaRPr lang="en-US"/>
          </a:p>
        </p:txBody>
      </p:sp>
    </p:spTree>
    <p:extLst>
      <p:ext uri="{BB962C8B-B14F-4D97-AF65-F5344CB8AC3E}">
        <p14:creationId xmlns:p14="http://schemas.microsoft.com/office/powerpoint/2010/main" val="2459607515"/>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9.xml"/><Relationship Id="rId5" Type="http://schemas.microsoft.com/office/2007/relationships/hdphoto" Target="../media/hdphoto1.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notesSlide" Target="../notesSlides/notesSlide26.xml"/><Relationship Id="rId16" Type="http://schemas.openxmlformats.org/officeDocument/2006/relationships/image" Target="../media/image57.png"/><Relationship Id="rId1" Type="http://schemas.openxmlformats.org/officeDocument/2006/relationships/slideLayout" Target="../slideLayouts/slideLayout79.xml"/><Relationship Id="rId6" Type="http://schemas.openxmlformats.org/officeDocument/2006/relationships/image" Target="../media/image37.png"/><Relationship Id="rId11" Type="http://schemas.microsoft.com/office/2007/relationships/hdphoto" Target="../media/hdphoto2.wdp"/><Relationship Id="rId5" Type="http://schemas.openxmlformats.org/officeDocument/2006/relationships/image" Target="../media/image48.png"/><Relationship Id="rId15" Type="http://schemas.openxmlformats.org/officeDocument/2006/relationships/image" Target="../media/image56.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 Id="rId1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s://aka.ms/vs2017functiontools" TargetMode="External"/><Relationship Id="rId2" Type="http://schemas.openxmlformats.org/officeDocument/2006/relationships/notesSlide" Target="../notesSlides/notesSlide30.xml"/><Relationship Id="rId1" Type="http://schemas.openxmlformats.org/officeDocument/2006/relationships/slideLayout" Target="../slideLayouts/slideLayout69.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9.xml"/><Relationship Id="rId1" Type="http://schemas.openxmlformats.org/officeDocument/2006/relationships/vmlDrawing" Target="../drawings/vmlDrawing1.vml"/><Relationship Id="rId5" Type="http://schemas.openxmlformats.org/officeDocument/2006/relationships/image" Target="../media/image61.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79.xml"/><Relationship Id="rId6" Type="http://schemas.openxmlformats.org/officeDocument/2006/relationships/hyperlink" Target="https://aka.ms/azafr" TargetMode="External"/><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3" Type="http://schemas.openxmlformats.org/officeDocument/2006/relationships/hyperlink" Target="http://aka.ms/TryFunctions" TargetMode="External"/><Relationship Id="rId2" Type="http://schemas.openxmlformats.org/officeDocument/2006/relationships/notesSlide" Target="../notesSlides/notesSlide46.xml"/><Relationship Id="rId1" Type="http://schemas.openxmlformats.org/officeDocument/2006/relationships/slideLayout" Target="../slideLayouts/slideLayout69.xml"/><Relationship Id="rId4" Type="http://schemas.openxmlformats.org/officeDocument/2006/relationships/hyperlink" Target="https://aka.ms/func-github"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27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923021" y="4131226"/>
            <a:ext cx="2719762" cy="1035840"/>
          </a:xfrm>
          <a:prstGeom prst="rect">
            <a:avLst/>
          </a:prstGeom>
          <a:noFill/>
        </p:spPr>
        <p:txBody>
          <a:bodyPr wrap="square" lIns="93247" tIns="149196" rIns="186494" bIns="149196" rtlCol="0">
            <a:spAutoFit/>
          </a:bodyPr>
          <a:lstStyle/>
          <a:p>
            <a:pPr marL="0" marR="0" lvl="0" indent="0" algn="ctr" defTabSz="1243192" rtl="0" eaLnBrk="1" fontAlgn="auto" latinLnBrk="0" hangingPunct="1">
              <a:lnSpc>
                <a:spcPct val="90000"/>
              </a:lnSpc>
              <a:spcBef>
                <a:spcPts val="0"/>
              </a:spcBef>
              <a:spcAft>
                <a:spcPts val="1224"/>
              </a:spcAft>
              <a:buClrTx/>
              <a:buSzTx/>
              <a:buFontTx/>
              <a:buNone/>
              <a:tabLst/>
              <a:defRPr/>
            </a:pPr>
            <a:r>
              <a:rPr kumimoji="0" lang="en-US" sz="260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mn-ea"/>
                <a:cs typeface="Segoe UI"/>
              </a:rPr>
              <a:t>Focus on business logic</a:t>
            </a:r>
          </a:p>
        </p:txBody>
      </p:sp>
      <p:sp>
        <p:nvSpPr>
          <p:cNvPr id="61" name="TextBox 60"/>
          <p:cNvSpPr txBox="1"/>
          <p:nvPr/>
        </p:nvSpPr>
        <p:spPr>
          <a:xfrm>
            <a:off x="8589736" y="4131226"/>
            <a:ext cx="2504611" cy="1035840"/>
          </a:xfrm>
          <a:prstGeom prst="rect">
            <a:avLst/>
          </a:prstGeom>
          <a:noFill/>
        </p:spPr>
        <p:txBody>
          <a:bodyPr wrap="square" lIns="93247" tIns="149196" rIns="186494" bIns="149196" rtlCol="0">
            <a:spAutoFit/>
          </a:bodyPr>
          <a:lstStyle/>
          <a:p>
            <a:pPr marL="0" marR="0" lvl="0" indent="0" algn="ctr" defTabSz="1243192" rtl="0" eaLnBrk="1" fontAlgn="auto" latinLnBrk="0" hangingPunct="1">
              <a:lnSpc>
                <a:spcPct val="90000"/>
              </a:lnSpc>
              <a:spcBef>
                <a:spcPts val="0"/>
              </a:spcBef>
              <a:spcAft>
                <a:spcPts val="1224"/>
              </a:spcAft>
              <a:buClrTx/>
              <a:buSzTx/>
              <a:buFontTx/>
              <a:buNone/>
              <a:tabLst/>
              <a:defRPr/>
            </a:pPr>
            <a:r>
              <a:rPr kumimoji="0" lang="en-US" sz="260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mn-ea"/>
                <a:cs typeface="Segoe UI"/>
              </a:rPr>
              <a:t>Faster time to market</a:t>
            </a:r>
          </a:p>
        </p:txBody>
      </p:sp>
      <p:sp>
        <p:nvSpPr>
          <p:cNvPr id="60" name="TextBox 59"/>
          <p:cNvSpPr txBox="1"/>
          <p:nvPr/>
        </p:nvSpPr>
        <p:spPr>
          <a:xfrm>
            <a:off x="1282956" y="4131226"/>
            <a:ext cx="2631942" cy="1035840"/>
          </a:xfrm>
          <a:prstGeom prst="rect">
            <a:avLst/>
          </a:prstGeom>
          <a:noFill/>
        </p:spPr>
        <p:txBody>
          <a:bodyPr wrap="square" lIns="93247" tIns="149196" rIns="186494" bIns="149196" rtlCol="0">
            <a:spAutoFit/>
          </a:bodyPr>
          <a:lstStyle/>
          <a:p>
            <a:pPr marL="0" marR="0" lvl="0" indent="0" algn="ctr" defTabSz="1243192" rtl="0" eaLnBrk="1" fontAlgn="auto" latinLnBrk="0" hangingPunct="1">
              <a:lnSpc>
                <a:spcPct val="90000"/>
              </a:lnSpc>
              <a:spcBef>
                <a:spcPts val="0"/>
              </a:spcBef>
              <a:spcAft>
                <a:spcPts val="1224"/>
              </a:spcAft>
              <a:buClrTx/>
              <a:buSzTx/>
              <a:buFontTx/>
              <a:buNone/>
              <a:tabLst/>
              <a:defRPr/>
            </a:pPr>
            <a:r>
              <a:rPr kumimoji="0" lang="en-US" sz="260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mn-ea"/>
                <a:cs typeface="Segoe UI"/>
              </a:rPr>
              <a:t>DevOps Productivity</a:t>
            </a:r>
          </a:p>
        </p:txBody>
      </p:sp>
      <p:sp>
        <p:nvSpPr>
          <p:cNvPr id="3" name="Title 2"/>
          <p:cNvSpPr>
            <a:spLocks noGrp="1"/>
          </p:cNvSpPr>
          <p:nvPr>
            <p:ph type="title"/>
          </p:nvPr>
        </p:nvSpPr>
        <p:spPr/>
        <p:txBody>
          <a:bodyPr/>
          <a:lstStyle/>
          <a:p>
            <a:r>
              <a:rPr lang="en-US" dirty="0" err="1"/>
              <a:t>Serverless</a:t>
            </a:r>
            <a:r>
              <a:rPr lang="en-US" dirty="0"/>
              <a:t> is Great!</a:t>
            </a:r>
            <a:br>
              <a:rPr lang="en-US" dirty="0"/>
            </a:br>
            <a:endParaRPr lang="en-US" dirty="0"/>
          </a:p>
        </p:txBody>
      </p:sp>
      <p:grpSp>
        <p:nvGrpSpPr>
          <p:cNvPr id="237" name="Group 236"/>
          <p:cNvGrpSpPr/>
          <p:nvPr/>
        </p:nvGrpSpPr>
        <p:grpSpPr>
          <a:xfrm>
            <a:off x="1800479" y="2349507"/>
            <a:ext cx="1719234" cy="1719234"/>
            <a:chOff x="1799852" y="2349343"/>
            <a:chExt cx="1719478" cy="1719478"/>
          </a:xfrm>
        </p:grpSpPr>
        <p:sp>
          <p:nvSpPr>
            <p:cNvPr id="190" name="Oval 189"/>
            <p:cNvSpPr/>
            <p:nvPr/>
          </p:nvSpPr>
          <p:spPr bwMode="auto">
            <a:xfrm>
              <a:off x="1799852" y="2349343"/>
              <a:ext cx="1719478" cy="171947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4" name="Group 4"/>
            <p:cNvGrpSpPr>
              <a:grpSpLocks noChangeAspect="1"/>
            </p:cNvGrpSpPr>
            <p:nvPr/>
          </p:nvGrpSpPr>
          <p:grpSpPr bwMode="auto">
            <a:xfrm>
              <a:off x="2084315" y="2864915"/>
              <a:ext cx="1119410" cy="646770"/>
              <a:chOff x="12" y="8"/>
              <a:chExt cx="270" cy="156"/>
            </a:xfrm>
          </p:grpSpPr>
          <p:sp>
            <p:nvSpPr>
              <p:cNvPr id="6" name="Oval 5"/>
              <p:cNvSpPr>
                <a:spLocks noChangeArrowheads="1"/>
              </p:cNvSpPr>
              <p:nvPr/>
            </p:nvSpPr>
            <p:spPr bwMode="auto">
              <a:xfrm>
                <a:off x="31" y="8"/>
                <a:ext cx="89" cy="91"/>
              </a:xfrm>
              <a:prstGeom prst="ellipse">
                <a:avLst/>
              </a:pr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 name="Freeform 6"/>
              <p:cNvSpPr>
                <a:spLocks/>
              </p:cNvSpPr>
              <p:nvPr/>
            </p:nvSpPr>
            <p:spPr bwMode="auto">
              <a:xfrm>
                <a:off x="12" y="99"/>
                <a:ext cx="124" cy="65"/>
              </a:xfrm>
              <a:custGeom>
                <a:avLst/>
                <a:gdLst>
                  <a:gd name="T0" fmla="*/ 59 w 59"/>
                  <a:gd name="T1" fmla="*/ 30 h 30"/>
                  <a:gd name="T2" fmla="*/ 30 w 59"/>
                  <a:gd name="T3" fmla="*/ 0 h 30"/>
                  <a:gd name="T4" fmla="*/ 0 w 59"/>
                  <a:gd name="T5" fmla="*/ 30 h 30"/>
                </a:gdLst>
                <a:ahLst/>
                <a:cxnLst>
                  <a:cxn ang="0">
                    <a:pos x="T0" y="T1"/>
                  </a:cxn>
                  <a:cxn ang="0">
                    <a:pos x="T2" y="T3"/>
                  </a:cxn>
                  <a:cxn ang="0">
                    <a:pos x="T4" y="T5"/>
                  </a:cxn>
                </a:cxnLst>
                <a:rect l="0" t="0" r="r" b="b"/>
                <a:pathLst>
                  <a:path w="59" h="30">
                    <a:moveTo>
                      <a:pt x="59" y="30"/>
                    </a:moveTo>
                    <a:cubicBezTo>
                      <a:pt x="59" y="13"/>
                      <a:pt x="46" y="0"/>
                      <a:pt x="30" y="0"/>
                    </a:cubicBezTo>
                    <a:cubicBezTo>
                      <a:pt x="13" y="0"/>
                      <a:pt x="0" y="13"/>
                      <a:pt x="0" y="30"/>
                    </a:cubicBezTo>
                  </a:path>
                </a:pathLst>
              </a:cu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 name="Freeform 7"/>
              <p:cNvSpPr>
                <a:spLocks/>
              </p:cNvSpPr>
              <p:nvPr/>
            </p:nvSpPr>
            <p:spPr bwMode="auto">
              <a:xfrm>
                <a:off x="113" y="30"/>
                <a:ext cx="125" cy="93"/>
              </a:xfrm>
              <a:custGeom>
                <a:avLst/>
                <a:gdLst>
                  <a:gd name="T0" fmla="*/ 11 w 125"/>
                  <a:gd name="T1" fmla="*/ 93 h 93"/>
                  <a:gd name="T2" fmla="*/ 125 w 125"/>
                  <a:gd name="T3" fmla="*/ 93 h 93"/>
                  <a:gd name="T4" fmla="*/ 125 w 125"/>
                  <a:gd name="T5" fmla="*/ 0 h 93"/>
                  <a:gd name="T6" fmla="*/ 0 w 125"/>
                  <a:gd name="T7" fmla="*/ 0 h 93"/>
                </a:gdLst>
                <a:ahLst/>
                <a:cxnLst>
                  <a:cxn ang="0">
                    <a:pos x="T0" y="T1"/>
                  </a:cxn>
                  <a:cxn ang="0">
                    <a:pos x="T2" y="T3"/>
                  </a:cxn>
                  <a:cxn ang="0">
                    <a:pos x="T4" y="T5"/>
                  </a:cxn>
                  <a:cxn ang="0">
                    <a:pos x="T6" y="T7"/>
                  </a:cxn>
                </a:cxnLst>
                <a:rect l="0" t="0" r="r" b="b"/>
                <a:pathLst>
                  <a:path w="125" h="93">
                    <a:moveTo>
                      <a:pt x="11" y="93"/>
                    </a:moveTo>
                    <a:lnTo>
                      <a:pt x="125" y="93"/>
                    </a:lnTo>
                    <a:lnTo>
                      <a:pt x="125" y="0"/>
                    </a:lnTo>
                    <a:lnTo>
                      <a:pt x="0" y="0"/>
                    </a:lnTo>
                  </a:path>
                </a:pathLst>
              </a:cu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1" name="Line 8"/>
              <p:cNvSpPr>
                <a:spLocks noChangeShapeType="1"/>
              </p:cNvSpPr>
              <p:nvPr/>
            </p:nvSpPr>
            <p:spPr bwMode="auto">
              <a:xfrm flipV="1">
                <a:off x="170" y="123"/>
                <a:ext cx="0" cy="32"/>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1" name="Freeform 9"/>
              <p:cNvSpPr>
                <a:spLocks/>
              </p:cNvSpPr>
              <p:nvPr/>
            </p:nvSpPr>
            <p:spPr bwMode="auto">
              <a:xfrm>
                <a:off x="223" y="47"/>
                <a:ext cx="59" cy="108"/>
              </a:xfrm>
              <a:custGeom>
                <a:avLst/>
                <a:gdLst>
                  <a:gd name="T0" fmla="*/ 15 w 59"/>
                  <a:gd name="T1" fmla="*/ 0 h 108"/>
                  <a:gd name="T2" fmla="*/ 59 w 59"/>
                  <a:gd name="T3" fmla="*/ 0 h 108"/>
                  <a:gd name="T4" fmla="*/ 59 w 59"/>
                  <a:gd name="T5" fmla="*/ 108 h 108"/>
                  <a:gd name="T6" fmla="*/ 0 w 59"/>
                  <a:gd name="T7" fmla="*/ 108 h 108"/>
                  <a:gd name="T8" fmla="*/ 0 w 59"/>
                  <a:gd name="T9" fmla="*/ 76 h 108"/>
                </a:gdLst>
                <a:ahLst/>
                <a:cxnLst>
                  <a:cxn ang="0">
                    <a:pos x="T0" y="T1"/>
                  </a:cxn>
                  <a:cxn ang="0">
                    <a:pos x="T2" y="T3"/>
                  </a:cxn>
                  <a:cxn ang="0">
                    <a:pos x="T4" y="T5"/>
                  </a:cxn>
                  <a:cxn ang="0">
                    <a:pos x="T6" y="T7"/>
                  </a:cxn>
                  <a:cxn ang="0">
                    <a:pos x="T8" y="T9"/>
                  </a:cxn>
                </a:cxnLst>
                <a:rect l="0" t="0" r="r" b="b"/>
                <a:pathLst>
                  <a:path w="59" h="108">
                    <a:moveTo>
                      <a:pt x="15" y="0"/>
                    </a:moveTo>
                    <a:lnTo>
                      <a:pt x="59" y="0"/>
                    </a:lnTo>
                    <a:lnTo>
                      <a:pt x="59" y="108"/>
                    </a:lnTo>
                    <a:lnTo>
                      <a:pt x="0" y="108"/>
                    </a:lnTo>
                    <a:lnTo>
                      <a:pt x="0" y="76"/>
                    </a:lnTo>
                  </a:path>
                </a:pathLst>
              </a:cu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 name="Line 10"/>
              <p:cNvSpPr>
                <a:spLocks noChangeShapeType="1"/>
              </p:cNvSpPr>
              <p:nvPr/>
            </p:nvSpPr>
            <p:spPr bwMode="auto">
              <a:xfrm flipH="1">
                <a:off x="130" y="155"/>
                <a:ext cx="68" cy="0"/>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 name="Line 11"/>
              <p:cNvSpPr>
                <a:spLocks noChangeShapeType="1"/>
              </p:cNvSpPr>
              <p:nvPr/>
            </p:nvSpPr>
            <p:spPr bwMode="auto">
              <a:xfrm flipH="1">
                <a:off x="238" y="82"/>
                <a:ext cx="44" cy="0"/>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8" name="Line 12"/>
              <p:cNvSpPr>
                <a:spLocks noChangeShapeType="1"/>
              </p:cNvSpPr>
              <p:nvPr/>
            </p:nvSpPr>
            <p:spPr bwMode="auto">
              <a:xfrm flipH="1">
                <a:off x="238" y="110"/>
                <a:ext cx="44" cy="0"/>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 name="Line 13"/>
              <p:cNvSpPr>
                <a:spLocks noChangeShapeType="1"/>
              </p:cNvSpPr>
              <p:nvPr/>
            </p:nvSpPr>
            <p:spPr bwMode="auto">
              <a:xfrm>
                <a:off x="145" y="58"/>
                <a:ext cx="19" cy="37"/>
              </a:xfrm>
              <a:prstGeom prst="line">
                <a:avLst/>
              </a:prstGeom>
              <a:noFill/>
              <a:ln w="206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6" name="Freeform 14"/>
              <p:cNvSpPr>
                <a:spLocks/>
              </p:cNvSpPr>
              <p:nvPr/>
            </p:nvSpPr>
            <p:spPr bwMode="auto">
              <a:xfrm>
                <a:off x="183" y="54"/>
                <a:ext cx="19" cy="41"/>
              </a:xfrm>
              <a:custGeom>
                <a:avLst/>
                <a:gdLst>
                  <a:gd name="T0" fmla="*/ 0 w 19"/>
                  <a:gd name="T1" fmla="*/ 0 h 41"/>
                  <a:gd name="T2" fmla="*/ 19 w 19"/>
                  <a:gd name="T3" fmla="*/ 21 h 41"/>
                  <a:gd name="T4" fmla="*/ 0 w 19"/>
                  <a:gd name="T5" fmla="*/ 41 h 41"/>
                </a:gdLst>
                <a:ahLst/>
                <a:cxnLst>
                  <a:cxn ang="0">
                    <a:pos x="T0" y="T1"/>
                  </a:cxn>
                  <a:cxn ang="0">
                    <a:pos x="T2" y="T3"/>
                  </a:cxn>
                  <a:cxn ang="0">
                    <a:pos x="T4" y="T5"/>
                  </a:cxn>
                </a:cxnLst>
                <a:rect l="0" t="0" r="r" b="b"/>
                <a:pathLst>
                  <a:path w="19" h="41">
                    <a:moveTo>
                      <a:pt x="0" y="0"/>
                    </a:moveTo>
                    <a:lnTo>
                      <a:pt x="19" y="21"/>
                    </a:lnTo>
                    <a:lnTo>
                      <a:pt x="0" y="41"/>
                    </a:lnTo>
                  </a:path>
                </a:pathLst>
              </a:custGeom>
              <a:noFill/>
              <a:ln w="206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grpSp>
      <p:grpSp>
        <p:nvGrpSpPr>
          <p:cNvPr id="250" name="Group 249"/>
          <p:cNvGrpSpPr/>
          <p:nvPr/>
        </p:nvGrpSpPr>
        <p:grpSpPr>
          <a:xfrm>
            <a:off x="5423284" y="2349507"/>
            <a:ext cx="1719234" cy="1719234"/>
            <a:chOff x="5423171" y="2349343"/>
            <a:chExt cx="1719478" cy="1719478"/>
          </a:xfrm>
        </p:grpSpPr>
        <p:sp>
          <p:nvSpPr>
            <p:cNvPr id="195" name="Oval 194"/>
            <p:cNvSpPr/>
            <p:nvPr/>
          </p:nvSpPr>
          <p:spPr bwMode="auto">
            <a:xfrm>
              <a:off x="5423171" y="2349343"/>
              <a:ext cx="1719478" cy="171947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40" name="Group 17"/>
            <p:cNvGrpSpPr>
              <a:grpSpLocks noChangeAspect="1"/>
            </p:cNvGrpSpPr>
            <p:nvPr/>
          </p:nvGrpSpPr>
          <p:grpSpPr bwMode="auto">
            <a:xfrm>
              <a:off x="5954114" y="2865066"/>
              <a:ext cx="646697" cy="749504"/>
              <a:chOff x="9" y="9"/>
              <a:chExt cx="195" cy="226"/>
            </a:xfrm>
          </p:grpSpPr>
          <p:sp>
            <p:nvSpPr>
              <p:cNvPr id="242" name="Freeform 18"/>
              <p:cNvSpPr>
                <a:spLocks/>
              </p:cNvSpPr>
              <p:nvPr/>
            </p:nvSpPr>
            <p:spPr bwMode="auto">
              <a:xfrm>
                <a:off x="9" y="204"/>
                <a:ext cx="195" cy="31"/>
              </a:xfrm>
              <a:custGeom>
                <a:avLst/>
                <a:gdLst>
                  <a:gd name="T0" fmla="*/ 0 w 91"/>
                  <a:gd name="T1" fmla="*/ 0 h 15"/>
                  <a:gd name="T2" fmla="*/ 16 w 91"/>
                  <a:gd name="T3" fmla="*/ 15 h 15"/>
                  <a:gd name="T4" fmla="*/ 31 w 91"/>
                  <a:gd name="T5" fmla="*/ 0 h 15"/>
                  <a:gd name="T6" fmla="*/ 91 w 91"/>
                  <a:gd name="T7" fmla="*/ 0 h 15"/>
                  <a:gd name="T8" fmla="*/ 75 w 91"/>
                  <a:gd name="T9" fmla="*/ 15 h 15"/>
                  <a:gd name="T10" fmla="*/ 16 w 91"/>
                  <a:gd name="T11" fmla="*/ 15 h 15"/>
                </a:gdLst>
                <a:ahLst/>
                <a:cxnLst>
                  <a:cxn ang="0">
                    <a:pos x="T0" y="T1"/>
                  </a:cxn>
                  <a:cxn ang="0">
                    <a:pos x="T2" y="T3"/>
                  </a:cxn>
                  <a:cxn ang="0">
                    <a:pos x="T4" y="T5"/>
                  </a:cxn>
                  <a:cxn ang="0">
                    <a:pos x="T6" y="T7"/>
                  </a:cxn>
                  <a:cxn ang="0">
                    <a:pos x="T8" y="T9"/>
                  </a:cxn>
                  <a:cxn ang="0">
                    <a:pos x="T10" y="T11"/>
                  </a:cxn>
                </a:cxnLst>
                <a:rect l="0" t="0" r="r" b="b"/>
                <a:pathLst>
                  <a:path w="91" h="15">
                    <a:moveTo>
                      <a:pt x="0" y="0"/>
                    </a:moveTo>
                    <a:cubicBezTo>
                      <a:pt x="0" y="8"/>
                      <a:pt x="7" y="15"/>
                      <a:pt x="16" y="15"/>
                    </a:cubicBezTo>
                    <a:cubicBezTo>
                      <a:pt x="24" y="15"/>
                      <a:pt x="31" y="8"/>
                      <a:pt x="31" y="0"/>
                    </a:cubicBezTo>
                    <a:cubicBezTo>
                      <a:pt x="91" y="0"/>
                      <a:pt x="91" y="0"/>
                      <a:pt x="91" y="0"/>
                    </a:cubicBezTo>
                    <a:cubicBezTo>
                      <a:pt x="91" y="8"/>
                      <a:pt x="84" y="15"/>
                      <a:pt x="75" y="15"/>
                    </a:cubicBezTo>
                    <a:cubicBezTo>
                      <a:pt x="16" y="15"/>
                      <a:pt x="16" y="15"/>
                      <a:pt x="16" y="15"/>
                    </a:cubicBezTo>
                  </a:path>
                </a:pathLst>
              </a:cu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3" name="Freeform 19"/>
              <p:cNvSpPr>
                <a:spLocks/>
              </p:cNvSpPr>
              <p:nvPr/>
            </p:nvSpPr>
            <p:spPr bwMode="auto">
              <a:xfrm>
                <a:off x="9" y="9"/>
                <a:ext cx="172" cy="197"/>
              </a:xfrm>
              <a:custGeom>
                <a:avLst/>
                <a:gdLst>
                  <a:gd name="T0" fmla="*/ 0 w 172"/>
                  <a:gd name="T1" fmla="*/ 197 h 197"/>
                  <a:gd name="T2" fmla="*/ 0 w 172"/>
                  <a:gd name="T3" fmla="*/ 0 h 197"/>
                  <a:gd name="T4" fmla="*/ 172 w 172"/>
                  <a:gd name="T5" fmla="*/ 0 h 197"/>
                  <a:gd name="T6" fmla="*/ 172 w 172"/>
                  <a:gd name="T7" fmla="*/ 195 h 197"/>
                </a:gdLst>
                <a:ahLst/>
                <a:cxnLst>
                  <a:cxn ang="0">
                    <a:pos x="T0" y="T1"/>
                  </a:cxn>
                  <a:cxn ang="0">
                    <a:pos x="T2" y="T3"/>
                  </a:cxn>
                  <a:cxn ang="0">
                    <a:pos x="T4" y="T5"/>
                  </a:cxn>
                  <a:cxn ang="0">
                    <a:pos x="T6" y="T7"/>
                  </a:cxn>
                </a:cxnLst>
                <a:rect l="0" t="0" r="r" b="b"/>
                <a:pathLst>
                  <a:path w="172" h="197">
                    <a:moveTo>
                      <a:pt x="0" y="197"/>
                    </a:moveTo>
                    <a:lnTo>
                      <a:pt x="0" y="0"/>
                    </a:lnTo>
                    <a:lnTo>
                      <a:pt x="172" y="0"/>
                    </a:lnTo>
                    <a:lnTo>
                      <a:pt x="172" y="195"/>
                    </a:lnTo>
                  </a:path>
                </a:pathLst>
              </a:cu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4" name="Line 20"/>
              <p:cNvSpPr>
                <a:spLocks noChangeShapeType="1"/>
              </p:cNvSpPr>
              <p:nvPr/>
            </p:nvSpPr>
            <p:spPr bwMode="auto">
              <a:xfrm>
                <a:off x="78" y="58"/>
                <a:ext cx="69" cy="0"/>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5" name="Line 21"/>
              <p:cNvSpPr>
                <a:spLocks noChangeShapeType="1"/>
              </p:cNvSpPr>
              <p:nvPr/>
            </p:nvSpPr>
            <p:spPr bwMode="auto">
              <a:xfrm>
                <a:off x="78" y="105"/>
                <a:ext cx="69" cy="0"/>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6" name="Line 22"/>
              <p:cNvSpPr>
                <a:spLocks noChangeShapeType="1"/>
              </p:cNvSpPr>
              <p:nvPr/>
            </p:nvSpPr>
            <p:spPr bwMode="auto">
              <a:xfrm>
                <a:off x="78" y="154"/>
                <a:ext cx="69" cy="0"/>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7" name="Line 23"/>
              <p:cNvSpPr>
                <a:spLocks noChangeShapeType="1"/>
              </p:cNvSpPr>
              <p:nvPr/>
            </p:nvSpPr>
            <p:spPr bwMode="auto">
              <a:xfrm>
                <a:off x="44" y="58"/>
                <a:ext cx="17" cy="0"/>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8" name="Line 24"/>
              <p:cNvSpPr>
                <a:spLocks noChangeShapeType="1"/>
              </p:cNvSpPr>
              <p:nvPr/>
            </p:nvSpPr>
            <p:spPr bwMode="auto">
              <a:xfrm>
                <a:off x="44" y="105"/>
                <a:ext cx="17" cy="0"/>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9" name="Line 25"/>
              <p:cNvSpPr>
                <a:spLocks noChangeShapeType="1"/>
              </p:cNvSpPr>
              <p:nvPr/>
            </p:nvSpPr>
            <p:spPr bwMode="auto">
              <a:xfrm>
                <a:off x="44" y="154"/>
                <a:ext cx="17" cy="0"/>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grpSp>
      <p:grpSp>
        <p:nvGrpSpPr>
          <p:cNvPr id="33" name="Group 32"/>
          <p:cNvGrpSpPr/>
          <p:nvPr/>
        </p:nvGrpSpPr>
        <p:grpSpPr>
          <a:xfrm>
            <a:off x="8982423" y="2349507"/>
            <a:ext cx="1719234" cy="1719234"/>
            <a:chOff x="8982815" y="2349343"/>
            <a:chExt cx="1719478" cy="1719478"/>
          </a:xfrm>
        </p:grpSpPr>
        <p:sp>
          <p:nvSpPr>
            <p:cNvPr id="207" name="Oval 206"/>
            <p:cNvSpPr/>
            <p:nvPr/>
          </p:nvSpPr>
          <p:spPr bwMode="auto">
            <a:xfrm>
              <a:off x="8982815" y="2349343"/>
              <a:ext cx="1719478" cy="171947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52" name="Group 28"/>
            <p:cNvGrpSpPr>
              <a:grpSpLocks noChangeAspect="1"/>
            </p:cNvGrpSpPr>
            <p:nvPr/>
          </p:nvGrpSpPr>
          <p:grpSpPr bwMode="auto">
            <a:xfrm>
              <a:off x="9491591" y="2863270"/>
              <a:ext cx="684072" cy="686754"/>
              <a:chOff x="8" y="7"/>
              <a:chExt cx="255" cy="256"/>
            </a:xfrm>
          </p:grpSpPr>
          <p:sp>
            <p:nvSpPr>
              <p:cNvPr id="254" name="Freeform 29"/>
              <p:cNvSpPr>
                <a:spLocks/>
              </p:cNvSpPr>
              <p:nvPr/>
            </p:nvSpPr>
            <p:spPr bwMode="auto">
              <a:xfrm>
                <a:off x="8" y="7"/>
                <a:ext cx="255" cy="256"/>
              </a:xfrm>
              <a:custGeom>
                <a:avLst/>
                <a:gdLst>
                  <a:gd name="T0" fmla="*/ 4 w 120"/>
                  <a:gd name="T1" fmla="*/ 38 h 120"/>
                  <a:gd name="T2" fmla="*/ 5 w 120"/>
                  <a:gd name="T3" fmla="*/ 36 h 120"/>
                  <a:gd name="T4" fmla="*/ 9 w 120"/>
                  <a:gd name="T5" fmla="*/ 28 h 120"/>
                  <a:gd name="T6" fmla="*/ 60 w 120"/>
                  <a:gd name="T7" fmla="*/ 0 h 120"/>
                  <a:gd name="T8" fmla="*/ 120 w 120"/>
                  <a:gd name="T9" fmla="*/ 60 h 120"/>
                  <a:gd name="T10" fmla="*/ 60 w 120"/>
                  <a:gd name="T11" fmla="*/ 12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4" y="38"/>
                    </a:moveTo>
                    <a:cubicBezTo>
                      <a:pt x="4" y="38"/>
                      <a:pt x="5" y="37"/>
                      <a:pt x="5" y="36"/>
                    </a:cubicBezTo>
                    <a:cubicBezTo>
                      <a:pt x="6" y="33"/>
                      <a:pt x="8" y="31"/>
                      <a:pt x="9" y="28"/>
                    </a:cubicBezTo>
                    <a:cubicBezTo>
                      <a:pt x="20" y="11"/>
                      <a:pt x="39" y="0"/>
                      <a:pt x="60" y="0"/>
                    </a:cubicBezTo>
                    <a:cubicBezTo>
                      <a:pt x="93" y="0"/>
                      <a:pt x="120" y="27"/>
                      <a:pt x="120" y="60"/>
                    </a:cubicBezTo>
                    <a:cubicBezTo>
                      <a:pt x="120" y="93"/>
                      <a:pt x="93" y="120"/>
                      <a:pt x="60" y="120"/>
                    </a:cubicBezTo>
                    <a:cubicBezTo>
                      <a:pt x="27" y="120"/>
                      <a:pt x="0" y="93"/>
                      <a:pt x="0" y="60"/>
                    </a:cubicBezTo>
                  </a:path>
                </a:pathLst>
              </a:cu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55" name="Freeform 30"/>
              <p:cNvSpPr>
                <a:spLocks/>
              </p:cNvSpPr>
              <p:nvPr/>
            </p:nvSpPr>
            <p:spPr bwMode="auto">
              <a:xfrm>
                <a:off x="136" y="67"/>
                <a:ext cx="48" cy="117"/>
              </a:xfrm>
              <a:custGeom>
                <a:avLst/>
                <a:gdLst>
                  <a:gd name="T0" fmla="*/ 0 w 48"/>
                  <a:gd name="T1" fmla="*/ 0 h 117"/>
                  <a:gd name="T2" fmla="*/ 0 w 48"/>
                  <a:gd name="T3" fmla="*/ 68 h 117"/>
                  <a:gd name="T4" fmla="*/ 48 w 48"/>
                  <a:gd name="T5" fmla="*/ 117 h 117"/>
                </a:gdLst>
                <a:ahLst/>
                <a:cxnLst>
                  <a:cxn ang="0">
                    <a:pos x="T0" y="T1"/>
                  </a:cxn>
                  <a:cxn ang="0">
                    <a:pos x="T2" y="T3"/>
                  </a:cxn>
                  <a:cxn ang="0">
                    <a:pos x="T4" y="T5"/>
                  </a:cxn>
                </a:cxnLst>
                <a:rect l="0" t="0" r="r" b="b"/>
                <a:pathLst>
                  <a:path w="48" h="117">
                    <a:moveTo>
                      <a:pt x="0" y="0"/>
                    </a:moveTo>
                    <a:lnTo>
                      <a:pt x="0" y="68"/>
                    </a:lnTo>
                    <a:lnTo>
                      <a:pt x="48" y="117"/>
                    </a:lnTo>
                  </a:path>
                </a:pathLst>
              </a:cu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 name="Freeform 31"/>
              <p:cNvSpPr>
                <a:spLocks/>
              </p:cNvSpPr>
              <p:nvPr/>
            </p:nvSpPr>
            <p:spPr bwMode="auto">
              <a:xfrm>
                <a:off x="8" y="33"/>
                <a:ext cx="60" cy="59"/>
              </a:xfrm>
              <a:custGeom>
                <a:avLst/>
                <a:gdLst>
                  <a:gd name="T0" fmla="*/ 60 w 60"/>
                  <a:gd name="T1" fmla="*/ 59 h 59"/>
                  <a:gd name="T2" fmla="*/ 0 w 60"/>
                  <a:gd name="T3" fmla="*/ 59 h 59"/>
                  <a:gd name="T4" fmla="*/ 0 w 60"/>
                  <a:gd name="T5" fmla="*/ 0 h 59"/>
                </a:gdLst>
                <a:ahLst/>
                <a:cxnLst>
                  <a:cxn ang="0">
                    <a:pos x="T0" y="T1"/>
                  </a:cxn>
                  <a:cxn ang="0">
                    <a:pos x="T2" y="T3"/>
                  </a:cxn>
                  <a:cxn ang="0">
                    <a:pos x="T4" y="T5"/>
                  </a:cxn>
                </a:cxnLst>
                <a:rect l="0" t="0" r="r" b="b"/>
                <a:pathLst>
                  <a:path w="60" h="59">
                    <a:moveTo>
                      <a:pt x="60" y="59"/>
                    </a:moveTo>
                    <a:lnTo>
                      <a:pt x="0" y="59"/>
                    </a:lnTo>
                    <a:lnTo>
                      <a:pt x="0" y="0"/>
                    </a:lnTo>
                  </a:path>
                </a:pathLst>
              </a:cu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grpSp>
    </p:spTree>
    <p:extLst>
      <p:ext uri="{BB962C8B-B14F-4D97-AF65-F5344CB8AC3E}">
        <p14:creationId xmlns:p14="http://schemas.microsoft.com/office/powerpoint/2010/main" val="744574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p:cTn id="7" dur="500" fill="hold"/>
                                        <p:tgtEl>
                                          <p:spTgt spid="237"/>
                                        </p:tgtEl>
                                        <p:attrNameLst>
                                          <p:attrName>ppt_w</p:attrName>
                                        </p:attrNameLst>
                                      </p:cBhvr>
                                      <p:tavLst>
                                        <p:tav tm="0">
                                          <p:val>
                                            <p:fltVal val="0"/>
                                          </p:val>
                                        </p:tav>
                                        <p:tav tm="100000">
                                          <p:val>
                                            <p:strVal val="#ppt_w"/>
                                          </p:val>
                                        </p:tav>
                                      </p:tavLst>
                                    </p:anim>
                                    <p:anim calcmode="lin" valueType="num">
                                      <p:cBhvr>
                                        <p:cTn id="8" dur="500" fill="hold"/>
                                        <p:tgtEl>
                                          <p:spTgt spid="237"/>
                                        </p:tgtEl>
                                        <p:attrNameLst>
                                          <p:attrName>ppt_h</p:attrName>
                                        </p:attrNameLst>
                                      </p:cBhvr>
                                      <p:tavLst>
                                        <p:tav tm="0">
                                          <p:val>
                                            <p:fltVal val="0"/>
                                          </p:val>
                                        </p:tav>
                                        <p:tav tm="100000">
                                          <p:val>
                                            <p:strVal val="#ppt_h"/>
                                          </p:val>
                                        </p:tav>
                                      </p:tavLst>
                                    </p:anim>
                                    <p:animEffect transition="in" filter="fade">
                                      <p:cBhvr>
                                        <p:cTn id="9" dur="500"/>
                                        <p:tgtEl>
                                          <p:spTgt spid="23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par>
                                <p:cTn id="13" presetID="42" presetClass="path" presetSubtype="0" decel="100000" fill="hold" grpId="1" nodeType="withEffect">
                                  <p:stCondLst>
                                    <p:cond delay="0"/>
                                  </p:stCondLst>
                                  <p:childTnLst>
                                    <p:animMotion origin="layout" path="M -1.5905E-6 -4.90241E-7 L -1.5905E-6 -0.05447 " pathEditMode="relative" rAng="0" ptsTypes="AA">
                                      <p:cBhvr>
                                        <p:cTn id="14" dur="500" spd="-100000" fill="hold"/>
                                        <p:tgtEl>
                                          <p:spTgt spid="60"/>
                                        </p:tgtEl>
                                        <p:attrNameLst>
                                          <p:attrName>ppt_x</p:attrName>
                                          <p:attrName>ppt_y</p:attrName>
                                        </p:attrNameLst>
                                      </p:cBhvr>
                                      <p:rCtr x="0" y="-2724"/>
                                    </p:animMotion>
                                  </p:childTnLst>
                                </p:cTn>
                              </p:par>
                              <p:par>
                                <p:cTn id="15" presetID="53" presetClass="entr" presetSubtype="16" fill="hold" nodeType="withEffect">
                                  <p:stCondLst>
                                    <p:cond delay="200"/>
                                  </p:stCondLst>
                                  <p:childTnLst>
                                    <p:set>
                                      <p:cBhvr>
                                        <p:cTn id="16" dur="1" fill="hold">
                                          <p:stCondLst>
                                            <p:cond delay="0"/>
                                          </p:stCondLst>
                                        </p:cTn>
                                        <p:tgtEl>
                                          <p:spTgt spid="250"/>
                                        </p:tgtEl>
                                        <p:attrNameLst>
                                          <p:attrName>style.visibility</p:attrName>
                                        </p:attrNameLst>
                                      </p:cBhvr>
                                      <p:to>
                                        <p:strVal val="visible"/>
                                      </p:to>
                                    </p:set>
                                    <p:anim calcmode="lin" valueType="num">
                                      <p:cBhvr>
                                        <p:cTn id="17" dur="500" fill="hold"/>
                                        <p:tgtEl>
                                          <p:spTgt spid="250"/>
                                        </p:tgtEl>
                                        <p:attrNameLst>
                                          <p:attrName>ppt_w</p:attrName>
                                        </p:attrNameLst>
                                      </p:cBhvr>
                                      <p:tavLst>
                                        <p:tav tm="0">
                                          <p:val>
                                            <p:fltVal val="0"/>
                                          </p:val>
                                        </p:tav>
                                        <p:tav tm="100000">
                                          <p:val>
                                            <p:strVal val="#ppt_w"/>
                                          </p:val>
                                        </p:tav>
                                      </p:tavLst>
                                    </p:anim>
                                    <p:anim calcmode="lin" valueType="num">
                                      <p:cBhvr>
                                        <p:cTn id="18" dur="500" fill="hold"/>
                                        <p:tgtEl>
                                          <p:spTgt spid="250"/>
                                        </p:tgtEl>
                                        <p:attrNameLst>
                                          <p:attrName>ppt_h</p:attrName>
                                        </p:attrNameLst>
                                      </p:cBhvr>
                                      <p:tavLst>
                                        <p:tav tm="0">
                                          <p:val>
                                            <p:fltVal val="0"/>
                                          </p:val>
                                        </p:tav>
                                        <p:tav tm="100000">
                                          <p:val>
                                            <p:strVal val="#ppt_h"/>
                                          </p:val>
                                        </p:tav>
                                      </p:tavLst>
                                    </p:anim>
                                    <p:animEffect transition="in" filter="fade">
                                      <p:cBhvr>
                                        <p:cTn id="19" dur="500"/>
                                        <p:tgtEl>
                                          <p:spTgt spid="250"/>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42" presetClass="path" presetSubtype="0" decel="100000" fill="hold" grpId="1" nodeType="withEffect">
                                  <p:stCondLst>
                                    <p:cond delay="200"/>
                                  </p:stCondLst>
                                  <p:childTnLst>
                                    <p:animMotion origin="layout" path="M 4.05157E-6 -4.90241E-7 L 4.05157E-6 -0.05447 " pathEditMode="relative" rAng="0" ptsTypes="AA">
                                      <p:cBhvr>
                                        <p:cTn id="24" dur="500" spd="-100000" fill="hold"/>
                                        <p:tgtEl>
                                          <p:spTgt spid="10"/>
                                        </p:tgtEl>
                                        <p:attrNameLst>
                                          <p:attrName>ppt_x</p:attrName>
                                          <p:attrName>ppt_y</p:attrName>
                                        </p:attrNameLst>
                                      </p:cBhvr>
                                      <p:rCtr x="0" y="-2724"/>
                                    </p:animMotion>
                                  </p:childTnLst>
                                </p:cTn>
                              </p:par>
                              <p:par>
                                <p:cTn id="25" presetID="53" presetClass="entr" presetSubtype="16" fill="hold" nodeType="withEffect">
                                  <p:stCondLst>
                                    <p:cond delay="4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42" presetClass="path" presetSubtype="0" decel="100000" fill="hold" grpId="1" nodeType="withEffect">
                                  <p:stCondLst>
                                    <p:cond delay="400"/>
                                  </p:stCondLst>
                                  <p:childTnLst>
                                    <p:animMotion origin="layout" path="M -2.00664E-6 -4.90241E-7 L -2.00664E-6 -0.05447 " pathEditMode="relative" rAng="0" ptsTypes="AA">
                                      <p:cBhvr>
                                        <p:cTn id="34" dur="500" spd="-100000" fill="hold"/>
                                        <p:tgtEl>
                                          <p:spTgt spid="61"/>
                                        </p:tgtEl>
                                        <p:attrNameLst>
                                          <p:attrName>ppt_x</p:attrName>
                                          <p:attrName>ppt_y</p:attrName>
                                        </p:attrNameLst>
                                      </p:cBhvr>
                                      <p:rCtr x="0" y="-27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1" grpId="0"/>
      <p:bldP spid="61" grpId="1"/>
      <p:bldP spid="60" grpId="0"/>
      <p:bldP spid="6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5482" y="295733"/>
            <a:ext cx="11887878" cy="917444"/>
          </a:xfrm>
        </p:spPr>
        <p:txBody>
          <a:bodyPr/>
          <a:lstStyle/>
          <a:p>
            <a:r>
              <a:rPr lang="en-US" dirty="0" err="1"/>
              <a:t>Serverless</a:t>
            </a:r>
            <a:r>
              <a:rPr lang="en-US" dirty="0"/>
              <a:t> Application Platform Components</a:t>
            </a:r>
          </a:p>
        </p:txBody>
      </p:sp>
      <p:grpSp>
        <p:nvGrpSpPr>
          <p:cNvPr id="25" name="Group 24"/>
          <p:cNvGrpSpPr/>
          <p:nvPr/>
        </p:nvGrpSpPr>
        <p:grpSpPr>
          <a:xfrm>
            <a:off x="465758" y="1582329"/>
            <a:ext cx="2639424" cy="4789034"/>
            <a:chOff x="455802" y="1551444"/>
            <a:chExt cx="2587906" cy="4695558"/>
          </a:xfrm>
        </p:grpSpPr>
        <p:sp>
          <p:nvSpPr>
            <p:cNvPr id="123" name="Rectangle 122"/>
            <p:cNvSpPr/>
            <p:nvPr/>
          </p:nvSpPr>
          <p:spPr bwMode="auto">
            <a:xfrm>
              <a:off x="455802" y="1551444"/>
              <a:ext cx="2587906" cy="4695558"/>
            </a:xfrm>
            <a:prstGeom prst="rect">
              <a:avLst/>
            </a:prstGeom>
            <a:solidFill>
              <a:schemeClr val="bg1"/>
            </a:solidFill>
            <a:ln w="28575">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274281" rIns="182828"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gradFill>
                    <a:gsLst>
                      <a:gs pos="0">
                        <a:srgbClr val="353535"/>
                      </a:gs>
                      <a:gs pos="100000">
                        <a:srgbClr val="353535"/>
                      </a:gs>
                    </a:gsLst>
                    <a:lin ang="5400000" scaled="0"/>
                  </a:gradFill>
                  <a:effectLst/>
                  <a:uLnTx/>
                  <a:uFillTx/>
                  <a:latin typeface="Segoe UI"/>
                  <a:ea typeface="Segoe UI" pitchFamily="34" charset="0"/>
                  <a:cs typeface="Segoe UI" pitchFamily="34" charset="0"/>
                </a:rPr>
                <a:t>Development</a:t>
              </a:r>
            </a:p>
          </p:txBody>
        </p:sp>
        <p:grpSp>
          <p:nvGrpSpPr>
            <p:cNvPr id="14" name="Group 13"/>
            <p:cNvGrpSpPr/>
            <p:nvPr/>
          </p:nvGrpSpPr>
          <p:grpSpPr>
            <a:xfrm>
              <a:off x="587547" y="4314459"/>
              <a:ext cx="2321740" cy="815747"/>
              <a:chOff x="599328" y="4242936"/>
              <a:chExt cx="2368296" cy="832104"/>
            </a:xfrm>
          </p:grpSpPr>
          <p:sp>
            <p:nvSpPr>
              <p:cNvPr id="106" name="Rectangle 105"/>
              <p:cNvSpPr/>
              <p:nvPr/>
            </p:nvSpPr>
            <p:spPr bwMode="auto">
              <a:xfrm>
                <a:off x="599328" y="4242936"/>
                <a:ext cx="2368296" cy="8321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843" tIns="146262" rIns="182828" bIns="146262" numCol="1" spcCol="0" rtlCol="0" fromWordArt="0" anchor="ctr" anchorCtr="0" forceAA="0" compatLnSpc="1">
                <a:prstTxWarp prst="textNoShape">
                  <a:avLst/>
                </a:prstTxWarp>
                <a:noAutofit/>
              </a:bodyPr>
              <a:lstStyle/>
              <a:p>
                <a:pPr marL="0" marR="0" lvl="0" indent="0" algn="l"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Local development</a:t>
                </a:r>
              </a:p>
            </p:txBody>
          </p:sp>
          <p:sp>
            <p:nvSpPr>
              <p:cNvPr id="67" name="Freeform 33"/>
              <p:cNvSpPr>
                <a:spLocks noEditPoints="1"/>
              </p:cNvSpPr>
              <p:nvPr/>
            </p:nvSpPr>
            <p:spPr bwMode="auto">
              <a:xfrm>
                <a:off x="788810" y="4471484"/>
                <a:ext cx="455272" cy="410558"/>
              </a:xfrm>
              <a:custGeom>
                <a:avLst/>
                <a:gdLst>
                  <a:gd name="T0" fmla="*/ 110 w 236"/>
                  <a:gd name="T1" fmla="*/ 0 h 204"/>
                  <a:gd name="T2" fmla="*/ 110 w 236"/>
                  <a:gd name="T3" fmla="*/ 51 h 204"/>
                  <a:gd name="T4" fmla="*/ 0 w 236"/>
                  <a:gd name="T5" fmla="*/ 51 h 204"/>
                  <a:gd name="T6" fmla="*/ 0 w 236"/>
                  <a:gd name="T7" fmla="*/ 60 h 204"/>
                  <a:gd name="T8" fmla="*/ 0 w 236"/>
                  <a:gd name="T9" fmla="*/ 170 h 204"/>
                  <a:gd name="T10" fmla="*/ 84 w 236"/>
                  <a:gd name="T11" fmla="*/ 170 h 204"/>
                  <a:gd name="T12" fmla="*/ 84 w 236"/>
                  <a:gd name="T13" fmla="*/ 187 h 204"/>
                  <a:gd name="T14" fmla="*/ 51 w 236"/>
                  <a:gd name="T15" fmla="*/ 187 h 204"/>
                  <a:gd name="T16" fmla="*/ 51 w 236"/>
                  <a:gd name="T17" fmla="*/ 204 h 204"/>
                  <a:gd name="T18" fmla="*/ 236 w 236"/>
                  <a:gd name="T19" fmla="*/ 204 h 204"/>
                  <a:gd name="T20" fmla="*/ 236 w 236"/>
                  <a:gd name="T21" fmla="*/ 0 h 204"/>
                  <a:gd name="T22" fmla="*/ 110 w 236"/>
                  <a:gd name="T23" fmla="*/ 0 h 204"/>
                  <a:gd name="T24" fmla="*/ 126 w 236"/>
                  <a:gd name="T25" fmla="*/ 17 h 204"/>
                  <a:gd name="T26" fmla="*/ 219 w 236"/>
                  <a:gd name="T27" fmla="*/ 17 h 204"/>
                  <a:gd name="T28" fmla="*/ 219 w 236"/>
                  <a:gd name="T29" fmla="*/ 68 h 204"/>
                  <a:gd name="T30" fmla="*/ 177 w 236"/>
                  <a:gd name="T31" fmla="*/ 68 h 204"/>
                  <a:gd name="T32" fmla="*/ 177 w 236"/>
                  <a:gd name="T33" fmla="*/ 51 h 204"/>
                  <a:gd name="T34" fmla="*/ 126 w 236"/>
                  <a:gd name="T35" fmla="*/ 51 h 204"/>
                  <a:gd name="T36" fmla="*/ 126 w 236"/>
                  <a:gd name="T37" fmla="*/ 17 h 204"/>
                  <a:gd name="T38" fmla="*/ 177 w 236"/>
                  <a:gd name="T39" fmla="*/ 85 h 204"/>
                  <a:gd name="T40" fmla="*/ 219 w 236"/>
                  <a:gd name="T41" fmla="*/ 85 h 204"/>
                  <a:gd name="T42" fmla="*/ 219 w 236"/>
                  <a:gd name="T43" fmla="*/ 119 h 204"/>
                  <a:gd name="T44" fmla="*/ 177 w 236"/>
                  <a:gd name="T45" fmla="*/ 119 h 204"/>
                  <a:gd name="T46" fmla="*/ 177 w 236"/>
                  <a:gd name="T47" fmla="*/ 85 h 204"/>
                  <a:gd name="T48" fmla="*/ 17 w 236"/>
                  <a:gd name="T49" fmla="*/ 68 h 204"/>
                  <a:gd name="T50" fmla="*/ 160 w 236"/>
                  <a:gd name="T51" fmla="*/ 68 h 204"/>
                  <a:gd name="T52" fmla="*/ 160 w 236"/>
                  <a:gd name="T53" fmla="*/ 153 h 204"/>
                  <a:gd name="T54" fmla="*/ 17 w 236"/>
                  <a:gd name="T55" fmla="*/ 153 h 204"/>
                  <a:gd name="T56" fmla="*/ 17 w 236"/>
                  <a:gd name="T57" fmla="*/ 68 h 204"/>
                  <a:gd name="T58" fmla="*/ 101 w 236"/>
                  <a:gd name="T59" fmla="*/ 187 h 204"/>
                  <a:gd name="T60" fmla="*/ 101 w 236"/>
                  <a:gd name="T61" fmla="*/ 170 h 204"/>
                  <a:gd name="T62" fmla="*/ 177 w 236"/>
                  <a:gd name="T63" fmla="*/ 170 h 204"/>
                  <a:gd name="T64" fmla="*/ 177 w 236"/>
                  <a:gd name="T65" fmla="*/ 136 h 204"/>
                  <a:gd name="T66" fmla="*/ 219 w 236"/>
                  <a:gd name="T67" fmla="*/ 136 h 204"/>
                  <a:gd name="T68" fmla="*/ 219 w 236"/>
                  <a:gd name="T69" fmla="*/ 187 h 204"/>
                  <a:gd name="T70" fmla="*/ 101 w 236"/>
                  <a:gd name="T71" fmla="*/ 187 h 204"/>
                  <a:gd name="T72" fmla="*/ 202 w 236"/>
                  <a:gd name="T73" fmla="*/ 51 h 204"/>
                  <a:gd name="T74" fmla="*/ 185 w 236"/>
                  <a:gd name="T75" fmla="*/ 51 h 204"/>
                  <a:gd name="T76" fmla="*/ 185 w 236"/>
                  <a:gd name="T77" fmla="*/ 34 h 204"/>
                  <a:gd name="T78" fmla="*/ 202 w 236"/>
                  <a:gd name="T79" fmla="*/ 34 h 204"/>
                  <a:gd name="T80" fmla="*/ 202 w 236"/>
                  <a:gd name="T81" fmla="*/ 5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04">
                    <a:moveTo>
                      <a:pt x="110" y="0"/>
                    </a:moveTo>
                    <a:lnTo>
                      <a:pt x="110" y="51"/>
                    </a:lnTo>
                    <a:lnTo>
                      <a:pt x="0" y="51"/>
                    </a:lnTo>
                    <a:lnTo>
                      <a:pt x="0" y="60"/>
                    </a:lnTo>
                    <a:lnTo>
                      <a:pt x="0" y="170"/>
                    </a:lnTo>
                    <a:lnTo>
                      <a:pt x="84" y="170"/>
                    </a:lnTo>
                    <a:lnTo>
                      <a:pt x="84" y="187"/>
                    </a:lnTo>
                    <a:lnTo>
                      <a:pt x="51" y="187"/>
                    </a:lnTo>
                    <a:lnTo>
                      <a:pt x="51" y="204"/>
                    </a:lnTo>
                    <a:lnTo>
                      <a:pt x="236" y="204"/>
                    </a:lnTo>
                    <a:lnTo>
                      <a:pt x="236" y="0"/>
                    </a:lnTo>
                    <a:lnTo>
                      <a:pt x="110" y="0"/>
                    </a:lnTo>
                    <a:close/>
                    <a:moveTo>
                      <a:pt x="126" y="17"/>
                    </a:moveTo>
                    <a:lnTo>
                      <a:pt x="219" y="17"/>
                    </a:lnTo>
                    <a:lnTo>
                      <a:pt x="219" y="68"/>
                    </a:lnTo>
                    <a:lnTo>
                      <a:pt x="177" y="68"/>
                    </a:lnTo>
                    <a:lnTo>
                      <a:pt x="177" y="51"/>
                    </a:lnTo>
                    <a:lnTo>
                      <a:pt x="126" y="51"/>
                    </a:lnTo>
                    <a:lnTo>
                      <a:pt x="126" y="17"/>
                    </a:lnTo>
                    <a:close/>
                    <a:moveTo>
                      <a:pt x="177" y="85"/>
                    </a:moveTo>
                    <a:lnTo>
                      <a:pt x="219" y="85"/>
                    </a:lnTo>
                    <a:lnTo>
                      <a:pt x="219" y="119"/>
                    </a:lnTo>
                    <a:lnTo>
                      <a:pt x="177" y="119"/>
                    </a:lnTo>
                    <a:lnTo>
                      <a:pt x="177" y="85"/>
                    </a:lnTo>
                    <a:close/>
                    <a:moveTo>
                      <a:pt x="17" y="68"/>
                    </a:moveTo>
                    <a:lnTo>
                      <a:pt x="160" y="68"/>
                    </a:lnTo>
                    <a:lnTo>
                      <a:pt x="160" y="153"/>
                    </a:lnTo>
                    <a:lnTo>
                      <a:pt x="17" y="153"/>
                    </a:lnTo>
                    <a:lnTo>
                      <a:pt x="17" y="68"/>
                    </a:lnTo>
                    <a:close/>
                    <a:moveTo>
                      <a:pt x="101" y="187"/>
                    </a:moveTo>
                    <a:lnTo>
                      <a:pt x="101" y="170"/>
                    </a:lnTo>
                    <a:lnTo>
                      <a:pt x="177" y="170"/>
                    </a:lnTo>
                    <a:lnTo>
                      <a:pt x="177" y="136"/>
                    </a:lnTo>
                    <a:lnTo>
                      <a:pt x="219" y="136"/>
                    </a:lnTo>
                    <a:lnTo>
                      <a:pt x="219" y="187"/>
                    </a:lnTo>
                    <a:lnTo>
                      <a:pt x="101" y="187"/>
                    </a:lnTo>
                    <a:close/>
                    <a:moveTo>
                      <a:pt x="202" y="51"/>
                    </a:moveTo>
                    <a:lnTo>
                      <a:pt x="185" y="51"/>
                    </a:lnTo>
                    <a:lnTo>
                      <a:pt x="185" y="34"/>
                    </a:lnTo>
                    <a:lnTo>
                      <a:pt x="202" y="34"/>
                    </a:lnTo>
                    <a:lnTo>
                      <a:pt x="202" y="51"/>
                    </a:lnTo>
                    <a:close/>
                  </a:path>
                </a:pathLst>
              </a:custGeom>
              <a:solidFill>
                <a:schemeClr val="bg1"/>
              </a:solidFill>
              <a:ln>
                <a:no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nvGrpSpPr>
            <p:cNvPr id="18" name="Group 17"/>
            <p:cNvGrpSpPr/>
            <p:nvPr/>
          </p:nvGrpSpPr>
          <p:grpSpPr>
            <a:xfrm>
              <a:off x="587547" y="3326391"/>
              <a:ext cx="2321740" cy="815747"/>
              <a:chOff x="599328" y="3045311"/>
              <a:chExt cx="2368296" cy="832104"/>
            </a:xfrm>
          </p:grpSpPr>
          <p:sp>
            <p:nvSpPr>
              <p:cNvPr id="107" name="Rectangle 106"/>
              <p:cNvSpPr/>
              <p:nvPr/>
            </p:nvSpPr>
            <p:spPr bwMode="auto">
              <a:xfrm>
                <a:off x="599328" y="3045311"/>
                <a:ext cx="2368296" cy="8321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843" tIns="146262" rIns="182828" bIns="146262" numCol="1" spcCol="0" rtlCol="0" fromWordArt="0" anchor="ctr" anchorCtr="0" forceAA="0" compatLnSpc="1">
                <a:prstTxWarp prst="textNoShape">
                  <a:avLst/>
                </a:prstTxWarp>
                <a:noAutofit/>
              </a:bodyPr>
              <a:lstStyle/>
              <a:p>
                <a:pPr marL="0" marR="0" lvl="0" indent="0" algn="l"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Visual </a:t>
                </a:r>
                <a:b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b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debug history</a:t>
                </a:r>
              </a:p>
            </p:txBody>
          </p:sp>
          <p:sp>
            <p:nvSpPr>
              <p:cNvPr id="114" name="Freeform 37"/>
              <p:cNvSpPr>
                <a:spLocks noEditPoints="1"/>
              </p:cNvSpPr>
              <p:nvPr/>
            </p:nvSpPr>
            <p:spPr bwMode="auto">
              <a:xfrm>
                <a:off x="801250" y="3224210"/>
                <a:ext cx="480154" cy="426290"/>
              </a:xfrm>
              <a:custGeom>
                <a:avLst/>
                <a:gdLst>
                  <a:gd name="T0" fmla="*/ 310 w 310"/>
                  <a:gd name="T1" fmla="*/ 260 h 260"/>
                  <a:gd name="T2" fmla="*/ 0 w 310"/>
                  <a:gd name="T3" fmla="*/ 260 h 260"/>
                  <a:gd name="T4" fmla="*/ 155 w 310"/>
                  <a:gd name="T5" fmla="*/ 0 h 260"/>
                  <a:gd name="T6" fmla="*/ 310 w 310"/>
                  <a:gd name="T7" fmla="*/ 260 h 260"/>
                  <a:gd name="T8" fmla="*/ 29 w 310"/>
                  <a:gd name="T9" fmla="*/ 243 h 260"/>
                  <a:gd name="T10" fmla="*/ 281 w 310"/>
                  <a:gd name="T11" fmla="*/ 243 h 260"/>
                  <a:gd name="T12" fmla="*/ 155 w 310"/>
                  <a:gd name="T13" fmla="*/ 34 h 260"/>
                  <a:gd name="T14" fmla="*/ 29 w 310"/>
                  <a:gd name="T15" fmla="*/ 243 h 260"/>
                  <a:gd name="T16" fmla="*/ 163 w 310"/>
                  <a:gd name="T17" fmla="*/ 84 h 260"/>
                  <a:gd name="T18" fmla="*/ 147 w 310"/>
                  <a:gd name="T19" fmla="*/ 84 h 260"/>
                  <a:gd name="T20" fmla="*/ 147 w 310"/>
                  <a:gd name="T21" fmla="*/ 187 h 260"/>
                  <a:gd name="T22" fmla="*/ 163 w 310"/>
                  <a:gd name="T23" fmla="*/ 187 h 260"/>
                  <a:gd name="T24" fmla="*/ 163 w 310"/>
                  <a:gd name="T25" fmla="*/ 84 h 260"/>
                  <a:gd name="T26" fmla="*/ 163 w 310"/>
                  <a:gd name="T27" fmla="*/ 208 h 260"/>
                  <a:gd name="T28" fmla="*/ 147 w 310"/>
                  <a:gd name="T29" fmla="*/ 208 h 260"/>
                  <a:gd name="T30" fmla="*/ 147 w 310"/>
                  <a:gd name="T31" fmla="*/ 224 h 260"/>
                  <a:gd name="T32" fmla="*/ 163 w 310"/>
                  <a:gd name="T33" fmla="*/ 224 h 260"/>
                  <a:gd name="T34" fmla="*/ 163 w 310"/>
                  <a:gd name="T35" fmla="*/ 20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 h="260">
                    <a:moveTo>
                      <a:pt x="310" y="260"/>
                    </a:moveTo>
                    <a:lnTo>
                      <a:pt x="0" y="260"/>
                    </a:lnTo>
                    <a:lnTo>
                      <a:pt x="155" y="0"/>
                    </a:lnTo>
                    <a:lnTo>
                      <a:pt x="310" y="260"/>
                    </a:lnTo>
                    <a:close/>
                    <a:moveTo>
                      <a:pt x="29" y="243"/>
                    </a:moveTo>
                    <a:lnTo>
                      <a:pt x="281" y="243"/>
                    </a:lnTo>
                    <a:lnTo>
                      <a:pt x="155" y="34"/>
                    </a:lnTo>
                    <a:lnTo>
                      <a:pt x="29" y="243"/>
                    </a:lnTo>
                    <a:close/>
                    <a:moveTo>
                      <a:pt x="163" y="84"/>
                    </a:moveTo>
                    <a:lnTo>
                      <a:pt x="147" y="84"/>
                    </a:lnTo>
                    <a:lnTo>
                      <a:pt x="147" y="187"/>
                    </a:lnTo>
                    <a:lnTo>
                      <a:pt x="163" y="187"/>
                    </a:lnTo>
                    <a:lnTo>
                      <a:pt x="163" y="84"/>
                    </a:lnTo>
                    <a:close/>
                    <a:moveTo>
                      <a:pt x="163" y="208"/>
                    </a:moveTo>
                    <a:lnTo>
                      <a:pt x="147" y="208"/>
                    </a:lnTo>
                    <a:lnTo>
                      <a:pt x="147" y="224"/>
                    </a:lnTo>
                    <a:lnTo>
                      <a:pt x="163" y="224"/>
                    </a:lnTo>
                    <a:lnTo>
                      <a:pt x="163" y="208"/>
                    </a:lnTo>
                    <a:close/>
                  </a:path>
                </a:pathLst>
              </a:custGeom>
              <a:solidFill>
                <a:schemeClr val="bg1"/>
              </a:solidFill>
              <a:ln>
                <a:no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nvGrpSpPr>
            <p:cNvPr id="12" name="Group 11"/>
            <p:cNvGrpSpPr/>
            <p:nvPr/>
          </p:nvGrpSpPr>
          <p:grpSpPr>
            <a:xfrm>
              <a:off x="587547" y="5302528"/>
              <a:ext cx="2321740" cy="815747"/>
              <a:chOff x="599328" y="5440561"/>
              <a:chExt cx="2368296" cy="832104"/>
            </a:xfrm>
          </p:grpSpPr>
          <p:sp>
            <p:nvSpPr>
              <p:cNvPr id="104" name="Rectangle 103"/>
              <p:cNvSpPr/>
              <p:nvPr/>
            </p:nvSpPr>
            <p:spPr bwMode="auto">
              <a:xfrm>
                <a:off x="599328" y="5440561"/>
                <a:ext cx="2368296" cy="8321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843" tIns="146262" rIns="182828" bIns="146262" numCol="1" spcCol="0" rtlCol="0" fromWordArt="0" anchor="ctr" anchorCtr="0" forceAA="0" compatLnSpc="1">
                <a:prstTxWarp prst="textNoShape">
                  <a:avLst/>
                </a:prstTxWarp>
                <a:noAutofit/>
              </a:bodyPr>
              <a:lstStyle/>
              <a:p>
                <a:pPr marL="0" marR="0" lvl="0" indent="0" algn="l"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Verbose debugging</a:t>
                </a:r>
              </a:p>
            </p:txBody>
          </p:sp>
          <p:sp>
            <p:nvSpPr>
              <p:cNvPr id="117" name="Freeform 41"/>
              <p:cNvSpPr>
                <a:spLocks noEditPoints="1"/>
              </p:cNvSpPr>
              <p:nvPr/>
            </p:nvSpPr>
            <p:spPr bwMode="auto">
              <a:xfrm>
                <a:off x="855944" y="5657299"/>
                <a:ext cx="413020" cy="441496"/>
              </a:xfrm>
              <a:custGeom>
                <a:avLst/>
                <a:gdLst>
                  <a:gd name="T0" fmla="*/ 56 w 104"/>
                  <a:gd name="T1" fmla="*/ 104 h 104"/>
                  <a:gd name="T2" fmla="*/ 56 w 104"/>
                  <a:gd name="T3" fmla="*/ 88 h 104"/>
                  <a:gd name="T4" fmla="*/ 88 w 104"/>
                  <a:gd name="T5" fmla="*/ 56 h 104"/>
                  <a:gd name="T6" fmla="*/ 104 w 104"/>
                  <a:gd name="T7" fmla="*/ 56 h 104"/>
                  <a:gd name="T8" fmla="*/ 104 w 104"/>
                  <a:gd name="T9" fmla="*/ 48 h 104"/>
                  <a:gd name="T10" fmla="*/ 88 w 104"/>
                  <a:gd name="T11" fmla="*/ 48 h 104"/>
                  <a:gd name="T12" fmla="*/ 56 w 104"/>
                  <a:gd name="T13" fmla="*/ 16 h 104"/>
                  <a:gd name="T14" fmla="*/ 56 w 104"/>
                  <a:gd name="T15" fmla="*/ 0 h 104"/>
                  <a:gd name="T16" fmla="*/ 48 w 104"/>
                  <a:gd name="T17" fmla="*/ 0 h 104"/>
                  <a:gd name="T18" fmla="*/ 48 w 104"/>
                  <a:gd name="T19" fmla="*/ 16 h 104"/>
                  <a:gd name="T20" fmla="*/ 16 w 104"/>
                  <a:gd name="T21" fmla="*/ 48 h 104"/>
                  <a:gd name="T22" fmla="*/ 0 w 104"/>
                  <a:gd name="T23" fmla="*/ 48 h 104"/>
                  <a:gd name="T24" fmla="*/ 0 w 104"/>
                  <a:gd name="T25" fmla="*/ 56 h 104"/>
                  <a:gd name="T26" fmla="*/ 16 w 104"/>
                  <a:gd name="T27" fmla="*/ 56 h 104"/>
                  <a:gd name="T28" fmla="*/ 48 w 104"/>
                  <a:gd name="T29" fmla="*/ 88 h 104"/>
                  <a:gd name="T30" fmla="*/ 48 w 104"/>
                  <a:gd name="T31" fmla="*/ 104 h 104"/>
                  <a:gd name="T32" fmla="*/ 56 w 104"/>
                  <a:gd name="T33" fmla="*/ 104 h 104"/>
                  <a:gd name="T34" fmla="*/ 24 w 104"/>
                  <a:gd name="T35" fmla="*/ 52 h 104"/>
                  <a:gd name="T36" fmla="*/ 52 w 104"/>
                  <a:gd name="T37" fmla="*/ 24 h 104"/>
                  <a:gd name="T38" fmla="*/ 80 w 104"/>
                  <a:gd name="T39" fmla="*/ 52 h 104"/>
                  <a:gd name="T40" fmla="*/ 52 w 104"/>
                  <a:gd name="T41" fmla="*/ 80 h 104"/>
                  <a:gd name="T42" fmla="*/ 24 w 104"/>
                  <a:gd name="T43" fmla="*/ 52 h 104"/>
                  <a:gd name="T44" fmla="*/ 68 w 104"/>
                  <a:gd name="T45" fmla="*/ 52 h 104"/>
                  <a:gd name="T46" fmla="*/ 52 w 104"/>
                  <a:gd name="T47" fmla="*/ 36 h 104"/>
                  <a:gd name="T48" fmla="*/ 36 w 104"/>
                  <a:gd name="T49" fmla="*/ 52 h 104"/>
                  <a:gd name="T50" fmla="*/ 52 w 104"/>
                  <a:gd name="T51" fmla="*/ 68 h 104"/>
                  <a:gd name="T52" fmla="*/ 68 w 104"/>
                  <a:gd name="T53" fmla="*/ 52 h 104"/>
                  <a:gd name="T54" fmla="*/ 44 w 104"/>
                  <a:gd name="T55" fmla="*/ 52 h 104"/>
                  <a:gd name="T56" fmla="*/ 52 w 104"/>
                  <a:gd name="T57" fmla="*/ 44 h 104"/>
                  <a:gd name="T58" fmla="*/ 60 w 104"/>
                  <a:gd name="T59" fmla="*/ 52 h 104"/>
                  <a:gd name="T60" fmla="*/ 52 w 104"/>
                  <a:gd name="T61" fmla="*/ 60 h 104"/>
                  <a:gd name="T62" fmla="*/ 44 w 104"/>
                  <a:gd name="T63"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104">
                    <a:moveTo>
                      <a:pt x="56" y="104"/>
                    </a:moveTo>
                    <a:cubicBezTo>
                      <a:pt x="56" y="88"/>
                      <a:pt x="56" y="88"/>
                      <a:pt x="56" y="88"/>
                    </a:cubicBezTo>
                    <a:cubicBezTo>
                      <a:pt x="73" y="86"/>
                      <a:pt x="86" y="73"/>
                      <a:pt x="88" y="56"/>
                    </a:cubicBezTo>
                    <a:cubicBezTo>
                      <a:pt x="104" y="56"/>
                      <a:pt x="104" y="56"/>
                      <a:pt x="104" y="56"/>
                    </a:cubicBezTo>
                    <a:cubicBezTo>
                      <a:pt x="104" y="48"/>
                      <a:pt x="104" y="48"/>
                      <a:pt x="104" y="48"/>
                    </a:cubicBezTo>
                    <a:cubicBezTo>
                      <a:pt x="88" y="48"/>
                      <a:pt x="88" y="48"/>
                      <a:pt x="88" y="48"/>
                    </a:cubicBezTo>
                    <a:cubicBezTo>
                      <a:pt x="86" y="31"/>
                      <a:pt x="73" y="18"/>
                      <a:pt x="56" y="16"/>
                    </a:cubicBezTo>
                    <a:cubicBezTo>
                      <a:pt x="56" y="0"/>
                      <a:pt x="56" y="0"/>
                      <a:pt x="56" y="0"/>
                    </a:cubicBezTo>
                    <a:cubicBezTo>
                      <a:pt x="48" y="0"/>
                      <a:pt x="48" y="0"/>
                      <a:pt x="48" y="0"/>
                    </a:cubicBezTo>
                    <a:cubicBezTo>
                      <a:pt x="48" y="16"/>
                      <a:pt x="48" y="16"/>
                      <a:pt x="48" y="16"/>
                    </a:cubicBezTo>
                    <a:cubicBezTo>
                      <a:pt x="31" y="18"/>
                      <a:pt x="18" y="31"/>
                      <a:pt x="16" y="48"/>
                    </a:cubicBezTo>
                    <a:cubicBezTo>
                      <a:pt x="0" y="48"/>
                      <a:pt x="0" y="48"/>
                      <a:pt x="0" y="48"/>
                    </a:cubicBezTo>
                    <a:cubicBezTo>
                      <a:pt x="0" y="56"/>
                      <a:pt x="0" y="56"/>
                      <a:pt x="0" y="56"/>
                    </a:cubicBezTo>
                    <a:cubicBezTo>
                      <a:pt x="16" y="56"/>
                      <a:pt x="16" y="56"/>
                      <a:pt x="16" y="56"/>
                    </a:cubicBezTo>
                    <a:cubicBezTo>
                      <a:pt x="18" y="73"/>
                      <a:pt x="31" y="86"/>
                      <a:pt x="48" y="88"/>
                    </a:cubicBezTo>
                    <a:cubicBezTo>
                      <a:pt x="48" y="104"/>
                      <a:pt x="48" y="104"/>
                      <a:pt x="48" y="104"/>
                    </a:cubicBezTo>
                    <a:lnTo>
                      <a:pt x="56" y="104"/>
                    </a:lnTo>
                    <a:close/>
                    <a:moveTo>
                      <a:pt x="24" y="52"/>
                    </a:moveTo>
                    <a:cubicBezTo>
                      <a:pt x="24" y="37"/>
                      <a:pt x="37" y="24"/>
                      <a:pt x="52" y="24"/>
                    </a:cubicBezTo>
                    <a:cubicBezTo>
                      <a:pt x="67" y="24"/>
                      <a:pt x="80" y="37"/>
                      <a:pt x="80" y="52"/>
                    </a:cubicBezTo>
                    <a:cubicBezTo>
                      <a:pt x="80" y="67"/>
                      <a:pt x="67" y="80"/>
                      <a:pt x="52" y="80"/>
                    </a:cubicBezTo>
                    <a:cubicBezTo>
                      <a:pt x="37" y="80"/>
                      <a:pt x="24" y="67"/>
                      <a:pt x="24" y="52"/>
                    </a:cubicBezTo>
                    <a:close/>
                    <a:moveTo>
                      <a:pt x="68" y="52"/>
                    </a:moveTo>
                    <a:cubicBezTo>
                      <a:pt x="68" y="43"/>
                      <a:pt x="61" y="36"/>
                      <a:pt x="52" y="36"/>
                    </a:cubicBezTo>
                    <a:cubicBezTo>
                      <a:pt x="43" y="36"/>
                      <a:pt x="36" y="43"/>
                      <a:pt x="36" y="52"/>
                    </a:cubicBezTo>
                    <a:cubicBezTo>
                      <a:pt x="36" y="61"/>
                      <a:pt x="43" y="68"/>
                      <a:pt x="52" y="68"/>
                    </a:cubicBezTo>
                    <a:cubicBezTo>
                      <a:pt x="61" y="68"/>
                      <a:pt x="68" y="61"/>
                      <a:pt x="68" y="52"/>
                    </a:cubicBezTo>
                    <a:close/>
                    <a:moveTo>
                      <a:pt x="44" y="52"/>
                    </a:moveTo>
                    <a:cubicBezTo>
                      <a:pt x="44" y="48"/>
                      <a:pt x="48" y="44"/>
                      <a:pt x="52" y="44"/>
                    </a:cubicBezTo>
                    <a:cubicBezTo>
                      <a:pt x="56" y="44"/>
                      <a:pt x="60" y="48"/>
                      <a:pt x="60" y="52"/>
                    </a:cubicBezTo>
                    <a:cubicBezTo>
                      <a:pt x="60" y="56"/>
                      <a:pt x="56" y="60"/>
                      <a:pt x="52" y="60"/>
                    </a:cubicBezTo>
                    <a:cubicBezTo>
                      <a:pt x="48" y="60"/>
                      <a:pt x="44" y="56"/>
                      <a:pt x="44" y="52"/>
                    </a:cubicBezTo>
                    <a:close/>
                  </a:path>
                </a:pathLst>
              </a:custGeom>
              <a:solidFill>
                <a:schemeClr val="bg1"/>
              </a:solidFill>
              <a:ln>
                <a:no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nvGrpSpPr>
            <p:cNvPr id="19" name="Group 18"/>
            <p:cNvGrpSpPr/>
            <p:nvPr/>
          </p:nvGrpSpPr>
          <p:grpSpPr>
            <a:xfrm>
              <a:off x="546275" y="2342402"/>
              <a:ext cx="2365688" cy="811668"/>
              <a:chOff x="557228" y="1851846"/>
              <a:chExt cx="2413125" cy="827944"/>
            </a:xfrm>
          </p:grpSpPr>
          <p:sp>
            <p:nvSpPr>
              <p:cNvPr id="105" name="Rectangle 104"/>
              <p:cNvSpPr/>
              <p:nvPr/>
            </p:nvSpPr>
            <p:spPr bwMode="auto">
              <a:xfrm>
                <a:off x="599328" y="1851846"/>
                <a:ext cx="2371025" cy="82794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843" tIns="146262" rIns="182828" bIns="146262" numCol="1" spcCol="0" rtlCol="0" fromWordArt="0" anchor="ctr" anchorCtr="0" forceAA="0" compatLnSpc="1">
                <a:prstTxWarp prst="textNoShape">
                  <a:avLst/>
                </a:prstTxWarp>
                <a:noAutofit/>
              </a:bodyPr>
              <a:lstStyle/>
              <a:p>
                <a:pPr marL="0" marR="0" lvl="0" indent="0" algn="l"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IDE support</a:t>
                </a:r>
              </a:p>
            </p:txBody>
          </p:sp>
          <p:pic>
            <p:nvPicPr>
              <p:cNvPr id="119" name="Picture 118"/>
              <p:cNvPicPr>
                <a:picLocks noChangeAspect="1"/>
              </p:cNvPicPr>
              <p:nvPr/>
            </p:nvPicPr>
            <p:blipFill rotWithShape="1">
              <a:blip r:embed="rId3"/>
              <a:srcRect t="24612" b="31602"/>
              <a:stretch/>
            </p:blipFill>
            <p:spPr>
              <a:xfrm>
                <a:off x="557228" y="2060883"/>
                <a:ext cx="925975" cy="373937"/>
              </a:xfrm>
              <a:prstGeom prst="rect">
                <a:avLst/>
              </a:prstGeom>
            </p:spPr>
          </p:pic>
        </p:grpSp>
      </p:grpSp>
      <p:sp>
        <p:nvSpPr>
          <p:cNvPr id="16" name="Rectangle 15"/>
          <p:cNvSpPr/>
          <p:nvPr/>
        </p:nvSpPr>
        <p:spPr bwMode="auto">
          <a:xfrm>
            <a:off x="3555925" y="1582329"/>
            <a:ext cx="8422532" cy="4789034"/>
          </a:xfrm>
          <a:prstGeom prst="rect">
            <a:avLst/>
          </a:prstGeom>
          <a:solidFill>
            <a:schemeClr val="bg1"/>
          </a:solidFill>
          <a:ln w="28575">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274281" rIns="182828"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gradFill>
                  <a:gsLst>
                    <a:gs pos="0">
                      <a:srgbClr val="353535"/>
                    </a:gs>
                    <a:gs pos="100000">
                      <a:srgbClr val="353535"/>
                    </a:gs>
                  </a:gsLst>
                  <a:lin ang="5400000" scaled="0"/>
                </a:gradFill>
                <a:effectLst/>
                <a:uLnTx/>
                <a:uFillTx/>
                <a:latin typeface="Segoe UI"/>
                <a:ea typeface="+mn-ea"/>
                <a:cs typeface="Segoe UI" pitchFamily="34" charset="0"/>
              </a:rPr>
              <a:t>Platform</a:t>
            </a:r>
          </a:p>
        </p:txBody>
      </p:sp>
      <p:grpSp>
        <p:nvGrpSpPr>
          <p:cNvPr id="6" name="Group 5"/>
          <p:cNvGrpSpPr/>
          <p:nvPr/>
        </p:nvGrpSpPr>
        <p:grpSpPr>
          <a:xfrm>
            <a:off x="3679988" y="5127960"/>
            <a:ext cx="8174405" cy="1137519"/>
            <a:chOff x="3607295" y="5027869"/>
            <a:chExt cx="8014850" cy="1115316"/>
          </a:xfrm>
        </p:grpSpPr>
        <p:grpSp>
          <p:nvGrpSpPr>
            <p:cNvPr id="1027" name="Group 1026"/>
            <p:cNvGrpSpPr/>
            <p:nvPr/>
          </p:nvGrpSpPr>
          <p:grpSpPr>
            <a:xfrm>
              <a:off x="10086139" y="5027869"/>
              <a:ext cx="1536006" cy="1115316"/>
              <a:chOff x="6334709" y="3399990"/>
              <a:chExt cx="1435608" cy="1042416"/>
            </a:xfrm>
          </p:grpSpPr>
          <p:sp>
            <p:nvSpPr>
              <p:cNvPr id="78" name="Rectangle 77"/>
              <p:cNvSpPr/>
              <p:nvPr/>
            </p:nvSpPr>
            <p:spPr bwMode="auto">
              <a:xfrm>
                <a:off x="6334709" y="3399990"/>
                <a:ext cx="1435608" cy="104241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62" rIns="0"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Bots</a:t>
                </a:r>
              </a:p>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a:t>
                </a:r>
              </a:p>
            </p:txBody>
          </p:sp>
          <p:pic>
            <p:nvPicPr>
              <p:cNvPr id="1026" name="Picture 2" descr="Image result for azure bot service"/>
              <p:cNvPicPr>
                <a:picLocks noChangeAspect="1" noChangeArrowheads="1"/>
              </p:cNvPicPr>
              <p:nvPr/>
            </p:nvPicPr>
            <p:blipFill>
              <a:blip r:embed="rId4" cstate="hqprint">
                <a:extLst>
                  <a:ext uri="{BEBA8EAE-BF5A-486C-A8C5-ECC9F3942E4B}">
                    <a14:imgProps xmlns:a14="http://schemas.microsoft.com/office/drawing/2010/main">
                      <a14:imgLayer r:embed="rId5">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744471" y="3945503"/>
                <a:ext cx="616084" cy="323444"/>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030" name="Group 1029"/>
            <p:cNvGrpSpPr/>
            <p:nvPr/>
          </p:nvGrpSpPr>
          <p:grpSpPr>
            <a:xfrm>
              <a:off x="3607295" y="5027869"/>
              <a:ext cx="1536006" cy="1115316"/>
              <a:chOff x="756806" y="3399990"/>
              <a:chExt cx="1435608" cy="1042416"/>
            </a:xfrm>
          </p:grpSpPr>
          <p:sp>
            <p:nvSpPr>
              <p:cNvPr id="73" name="Rectangle 72"/>
              <p:cNvSpPr/>
              <p:nvPr/>
            </p:nvSpPr>
            <p:spPr bwMode="auto">
              <a:xfrm>
                <a:off x="756806" y="3399990"/>
                <a:ext cx="1435608" cy="104241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62" rIns="0"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Data/storage</a:t>
                </a:r>
              </a:p>
            </p:txBody>
          </p:sp>
          <p:sp>
            <p:nvSpPr>
              <p:cNvPr id="28" name="Freeform 6"/>
              <p:cNvSpPr>
                <a:spLocks noEditPoints="1"/>
              </p:cNvSpPr>
              <p:nvPr/>
            </p:nvSpPr>
            <p:spPr bwMode="auto">
              <a:xfrm>
                <a:off x="1302978" y="3925683"/>
                <a:ext cx="343264" cy="343264"/>
              </a:xfrm>
              <a:custGeom>
                <a:avLst/>
                <a:gdLst>
                  <a:gd name="T0" fmla="*/ 134 w 268"/>
                  <a:gd name="T1" fmla="*/ 0 h 268"/>
                  <a:gd name="T2" fmla="*/ 40 w 268"/>
                  <a:gd name="T3" fmla="*/ 59 h 268"/>
                  <a:gd name="T4" fmla="*/ 0 w 268"/>
                  <a:gd name="T5" fmla="*/ 59 h 268"/>
                  <a:gd name="T6" fmla="*/ 0 w 268"/>
                  <a:gd name="T7" fmla="*/ 268 h 268"/>
                  <a:gd name="T8" fmla="*/ 268 w 268"/>
                  <a:gd name="T9" fmla="*/ 268 h 268"/>
                  <a:gd name="T10" fmla="*/ 268 w 268"/>
                  <a:gd name="T11" fmla="*/ 59 h 268"/>
                  <a:gd name="T12" fmla="*/ 228 w 268"/>
                  <a:gd name="T13" fmla="*/ 59 h 268"/>
                  <a:gd name="T14" fmla="*/ 134 w 268"/>
                  <a:gd name="T15" fmla="*/ 0 h 268"/>
                  <a:gd name="T16" fmla="*/ 50 w 268"/>
                  <a:gd name="T17" fmla="*/ 84 h 268"/>
                  <a:gd name="T18" fmla="*/ 126 w 268"/>
                  <a:gd name="T19" fmla="*/ 138 h 268"/>
                  <a:gd name="T20" fmla="*/ 126 w 268"/>
                  <a:gd name="T21" fmla="*/ 212 h 268"/>
                  <a:gd name="T22" fmla="*/ 50 w 268"/>
                  <a:gd name="T23" fmla="*/ 159 h 268"/>
                  <a:gd name="T24" fmla="*/ 50 w 268"/>
                  <a:gd name="T25" fmla="*/ 84 h 268"/>
                  <a:gd name="T26" fmla="*/ 142 w 268"/>
                  <a:gd name="T27" fmla="*/ 138 h 268"/>
                  <a:gd name="T28" fmla="*/ 218 w 268"/>
                  <a:gd name="T29" fmla="*/ 84 h 268"/>
                  <a:gd name="T30" fmla="*/ 218 w 268"/>
                  <a:gd name="T31" fmla="*/ 159 h 268"/>
                  <a:gd name="T32" fmla="*/ 142 w 268"/>
                  <a:gd name="T33" fmla="*/ 212 h 268"/>
                  <a:gd name="T34" fmla="*/ 142 w 268"/>
                  <a:gd name="T35" fmla="*/ 138 h 268"/>
                  <a:gd name="T36" fmla="*/ 212 w 268"/>
                  <a:gd name="T37" fmla="*/ 69 h 268"/>
                  <a:gd name="T38" fmla="*/ 134 w 268"/>
                  <a:gd name="T39" fmla="*/ 124 h 268"/>
                  <a:gd name="T40" fmla="*/ 56 w 268"/>
                  <a:gd name="T41" fmla="*/ 69 h 268"/>
                  <a:gd name="T42" fmla="*/ 134 w 268"/>
                  <a:gd name="T43" fmla="*/ 19 h 268"/>
                  <a:gd name="T44" fmla="*/ 212 w 268"/>
                  <a:gd name="T45" fmla="*/ 69 h 268"/>
                  <a:gd name="T46" fmla="*/ 251 w 268"/>
                  <a:gd name="T47" fmla="*/ 251 h 268"/>
                  <a:gd name="T48" fmla="*/ 17 w 268"/>
                  <a:gd name="T49" fmla="*/ 251 h 268"/>
                  <a:gd name="T50" fmla="*/ 17 w 268"/>
                  <a:gd name="T51" fmla="*/ 75 h 268"/>
                  <a:gd name="T52" fmla="*/ 33 w 268"/>
                  <a:gd name="T53" fmla="*/ 75 h 268"/>
                  <a:gd name="T54" fmla="*/ 33 w 268"/>
                  <a:gd name="T55" fmla="*/ 168 h 268"/>
                  <a:gd name="T56" fmla="*/ 134 w 268"/>
                  <a:gd name="T57" fmla="*/ 237 h 268"/>
                  <a:gd name="T58" fmla="*/ 235 w 268"/>
                  <a:gd name="T59" fmla="*/ 168 h 268"/>
                  <a:gd name="T60" fmla="*/ 235 w 268"/>
                  <a:gd name="T61" fmla="*/ 75 h 268"/>
                  <a:gd name="T62" fmla="*/ 251 w 268"/>
                  <a:gd name="T63" fmla="*/ 75 h 268"/>
                  <a:gd name="T64" fmla="*/ 251 w 268"/>
                  <a:gd name="T65" fmla="*/ 25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8" h="268">
                    <a:moveTo>
                      <a:pt x="134" y="0"/>
                    </a:moveTo>
                    <a:lnTo>
                      <a:pt x="40" y="59"/>
                    </a:lnTo>
                    <a:lnTo>
                      <a:pt x="0" y="59"/>
                    </a:lnTo>
                    <a:lnTo>
                      <a:pt x="0" y="268"/>
                    </a:lnTo>
                    <a:lnTo>
                      <a:pt x="268" y="268"/>
                    </a:lnTo>
                    <a:lnTo>
                      <a:pt x="268" y="59"/>
                    </a:lnTo>
                    <a:lnTo>
                      <a:pt x="228" y="59"/>
                    </a:lnTo>
                    <a:lnTo>
                      <a:pt x="134" y="0"/>
                    </a:lnTo>
                    <a:close/>
                    <a:moveTo>
                      <a:pt x="50" y="84"/>
                    </a:moveTo>
                    <a:lnTo>
                      <a:pt x="126" y="138"/>
                    </a:lnTo>
                    <a:lnTo>
                      <a:pt x="126" y="212"/>
                    </a:lnTo>
                    <a:lnTo>
                      <a:pt x="50" y="159"/>
                    </a:lnTo>
                    <a:lnTo>
                      <a:pt x="50" y="84"/>
                    </a:lnTo>
                    <a:close/>
                    <a:moveTo>
                      <a:pt x="142" y="138"/>
                    </a:moveTo>
                    <a:lnTo>
                      <a:pt x="218" y="84"/>
                    </a:lnTo>
                    <a:lnTo>
                      <a:pt x="218" y="159"/>
                    </a:lnTo>
                    <a:lnTo>
                      <a:pt x="142" y="212"/>
                    </a:lnTo>
                    <a:lnTo>
                      <a:pt x="142" y="138"/>
                    </a:lnTo>
                    <a:close/>
                    <a:moveTo>
                      <a:pt x="212" y="69"/>
                    </a:moveTo>
                    <a:lnTo>
                      <a:pt x="134" y="124"/>
                    </a:lnTo>
                    <a:lnTo>
                      <a:pt x="56" y="69"/>
                    </a:lnTo>
                    <a:lnTo>
                      <a:pt x="134" y="19"/>
                    </a:lnTo>
                    <a:lnTo>
                      <a:pt x="212" y="69"/>
                    </a:lnTo>
                    <a:close/>
                    <a:moveTo>
                      <a:pt x="251" y="251"/>
                    </a:moveTo>
                    <a:lnTo>
                      <a:pt x="17" y="251"/>
                    </a:lnTo>
                    <a:lnTo>
                      <a:pt x="17" y="75"/>
                    </a:lnTo>
                    <a:lnTo>
                      <a:pt x="33" y="75"/>
                    </a:lnTo>
                    <a:lnTo>
                      <a:pt x="33" y="168"/>
                    </a:lnTo>
                    <a:lnTo>
                      <a:pt x="134" y="237"/>
                    </a:lnTo>
                    <a:lnTo>
                      <a:pt x="235" y="168"/>
                    </a:lnTo>
                    <a:lnTo>
                      <a:pt x="235" y="75"/>
                    </a:lnTo>
                    <a:lnTo>
                      <a:pt x="251" y="75"/>
                    </a:lnTo>
                    <a:lnTo>
                      <a:pt x="251" y="251"/>
                    </a:lnTo>
                    <a:close/>
                  </a:path>
                </a:pathLst>
              </a:custGeom>
              <a:solidFill>
                <a:schemeClr val="bg1"/>
              </a:solidFill>
              <a:ln>
                <a:no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nvGrpSpPr>
            <p:cNvPr id="1029" name="Group 1028"/>
            <p:cNvGrpSpPr/>
            <p:nvPr/>
          </p:nvGrpSpPr>
          <p:grpSpPr>
            <a:xfrm>
              <a:off x="5227006" y="5027869"/>
              <a:ext cx="1536006" cy="1115316"/>
              <a:chOff x="2124777" y="3399990"/>
              <a:chExt cx="1435608" cy="1042416"/>
            </a:xfrm>
          </p:grpSpPr>
          <p:sp>
            <p:nvSpPr>
              <p:cNvPr id="76" name="Rectangle 75"/>
              <p:cNvSpPr/>
              <p:nvPr/>
            </p:nvSpPr>
            <p:spPr bwMode="auto">
              <a:xfrm>
                <a:off x="2124777" y="3399990"/>
                <a:ext cx="1435608" cy="104241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62" rIns="0"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Messaging</a:t>
                </a:r>
              </a:p>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a:t>
                </a:r>
              </a:p>
            </p:txBody>
          </p:sp>
          <p:sp>
            <p:nvSpPr>
              <p:cNvPr id="31" name="Freeform 10"/>
              <p:cNvSpPr>
                <a:spLocks noEditPoints="1"/>
              </p:cNvSpPr>
              <p:nvPr/>
            </p:nvSpPr>
            <p:spPr bwMode="auto">
              <a:xfrm>
                <a:off x="2670949" y="4030713"/>
                <a:ext cx="343264" cy="238234"/>
              </a:xfrm>
              <a:custGeom>
                <a:avLst/>
                <a:gdLst>
                  <a:gd name="T0" fmla="*/ 0 w 268"/>
                  <a:gd name="T1" fmla="*/ 186 h 186"/>
                  <a:gd name="T2" fmla="*/ 268 w 268"/>
                  <a:gd name="T3" fmla="*/ 186 h 186"/>
                  <a:gd name="T4" fmla="*/ 268 w 268"/>
                  <a:gd name="T5" fmla="*/ 0 h 186"/>
                  <a:gd name="T6" fmla="*/ 0 w 268"/>
                  <a:gd name="T7" fmla="*/ 0 h 186"/>
                  <a:gd name="T8" fmla="*/ 0 w 268"/>
                  <a:gd name="T9" fmla="*/ 186 h 186"/>
                  <a:gd name="T10" fmla="*/ 233 w 268"/>
                  <a:gd name="T11" fmla="*/ 17 h 186"/>
                  <a:gd name="T12" fmla="*/ 134 w 268"/>
                  <a:gd name="T13" fmla="*/ 82 h 186"/>
                  <a:gd name="T14" fmla="*/ 36 w 268"/>
                  <a:gd name="T15" fmla="*/ 17 h 186"/>
                  <a:gd name="T16" fmla="*/ 233 w 268"/>
                  <a:gd name="T17" fmla="*/ 17 h 186"/>
                  <a:gd name="T18" fmla="*/ 17 w 268"/>
                  <a:gd name="T19" fmla="*/ 25 h 186"/>
                  <a:gd name="T20" fmla="*/ 134 w 268"/>
                  <a:gd name="T21" fmla="*/ 103 h 186"/>
                  <a:gd name="T22" fmla="*/ 251 w 268"/>
                  <a:gd name="T23" fmla="*/ 25 h 186"/>
                  <a:gd name="T24" fmla="*/ 251 w 268"/>
                  <a:gd name="T25" fmla="*/ 169 h 186"/>
                  <a:gd name="T26" fmla="*/ 17 w 268"/>
                  <a:gd name="T27" fmla="*/ 169 h 186"/>
                  <a:gd name="T28" fmla="*/ 17 w 268"/>
                  <a:gd name="T29" fmla="*/ 2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8" h="186">
                    <a:moveTo>
                      <a:pt x="0" y="186"/>
                    </a:moveTo>
                    <a:lnTo>
                      <a:pt x="268" y="186"/>
                    </a:lnTo>
                    <a:lnTo>
                      <a:pt x="268" y="0"/>
                    </a:lnTo>
                    <a:lnTo>
                      <a:pt x="0" y="0"/>
                    </a:lnTo>
                    <a:lnTo>
                      <a:pt x="0" y="186"/>
                    </a:lnTo>
                    <a:close/>
                    <a:moveTo>
                      <a:pt x="233" y="17"/>
                    </a:moveTo>
                    <a:lnTo>
                      <a:pt x="134" y="82"/>
                    </a:lnTo>
                    <a:lnTo>
                      <a:pt x="36" y="17"/>
                    </a:lnTo>
                    <a:lnTo>
                      <a:pt x="233" y="17"/>
                    </a:lnTo>
                    <a:close/>
                    <a:moveTo>
                      <a:pt x="17" y="25"/>
                    </a:moveTo>
                    <a:lnTo>
                      <a:pt x="134" y="103"/>
                    </a:lnTo>
                    <a:lnTo>
                      <a:pt x="251" y="25"/>
                    </a:lnTo>
                    <a:lnTo>
                      <a:pt x="251" y="169"/>
                    </a:lnTo>
                    <a:lnTo>
                      <a:pt x="17" y="169"/>
                    </a:lnTo>
                    <a:lnTo>
                      <a:pt x="17" y="25"/>
                    </a:lnTo>
                    <a:close/>
                  </a:path>
                </a:pathLst>
              </a:custGeom>
              <a:solidFill>
                <a:schemeClr val="bg1"/>
              </a:solidFill>
              <a:ln>
                <a:no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nvGrpSpPr>
            <p:cNvPr id="1025" name="Group 1024"/>
            <p:cNvGrpSpPr/>
            <p:nvPr/>
          </p:nvGrpSpPr>
          <p:grpSpPr>
            <a:xfrm>
              <a:off x="8466428" y="5027869"/>
              <a:ext cx="1536006" cy="1115316"/>
              <a:chOff x="4851731" y="3399990"/>
              <a:chExt cx="1435608" cy="1042416"/>
            </a:xfrm>
          </p:grpSpPr>
          <p:sp>
            <p:nvSpPr>
              <p:cNvPr id="7" name="Rectangle 6"/>
              <p:cNvSpPr/>
              <p:nvPr/>
            </p:nvSpPr>
            <p:spPr bwMode="auto">
              <a:xfrm>
                <a:off x="4851731" y="3399990"/>
                <a:ext cx="1435608" cy="104241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62" rIns="0"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Intelligence</a:t>
                </a:r>
              </a:p>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a:t>
                </a:r>
              </a:p>
            </p:txBody>
          </p:sp>
          <p:sp>
            <p:nvSpPr>
              <p:cNvPr id="34" name="Freeform 14"/>
              <p:cNvSpPr>
                <a:spLocks noEditPoints="1"/>
              </p:cNvSpPr>
              <p:nvPr/>
            </p:nvSpPr>
            <p:spPr bwMode="auto">
              <a:xfrm>
                <a:off x="5458102" y="4007657"/>
                <a:ext cx="222866" cy="261290"/>
              </a:xfrm>
              <a:custGeom>
                <a:avLst/>
                <a:gdLst>
                  <a:gd name="T0" fmla="*/ 81 w 82"/>
                  <a:gd name="T1" fmla="*/ 76 h 96"/>
                  <a:gd name="T2" fmla="*/ 61 w 82"/>
                  <a:gd name="T3" fmla="*/ 39 h 96"/>
                  <a:gd name="T4" fmla="*/ 61 w 82"/>
                  <a:gd name="T5" fmla="*/ 8 h 96"/>
                  <a:gd name="T6" fmla="*/ 65 w 82"/>
                  <a:gd name="T7" fmla="*/ 8 h 96"/>
                  <a:gd name="T8" fmla="*/ 65 w 82"/>
                  <a:gd name="T9" fmla="*/ 0 h 96"/>
                  <a:gd name="T10" fmla="*/ 61 w 82"/>
                  <a:gd name="T11" fmla="*/ 0 h 96"/>
                  <a:gd name="T12" fmla="*/ 21 w 82"/>
                  <a:gd name="T13" fmla="*/ 0 h 96"/>
                  <a:gd name="T14" fmla="*/ 17 w 82"/>
                  <a:gd name="T15" fmla="*/ 0 h 96"/>
                  <a:gd name="T16" fmla="*/ 17 w 82"/>
                  <a:gd name="T17" fmla="*/ 8 h 96"/>
                  <a:gd name="T18" fmla="*/ 21 w 82"/>
                  <a:gd name="T19" fmla="*/ 8 h 96"/>
                  <a:gd name="T20" fmla="*/ 21 w 82"/>
                  <a:gd name="T21" fmla="*/ 39 h 96"/>
                  <a:gd name="T22" fmla="*/ 1 w 82"/>
                  <a:gd name="T23" fmla="*/ 76 h 96"/>
                  <a:gd name="T24" fmla="*/ 0 w 82"/>
                  <a:gd name="T25" fmla="*/ 82 h 96"/>
                  <a:gd name="T26" fmla="*/ 3 w 82"/>
                  <a:gd name="T27" fmla="*/ 92 h 96"/>
                  <a:gd name="T28" fmla="*/ 13 w 82"/>
                  <a:gd name="T29" fmla="*/ 96 h 96"/>
                  <a:gd name="T30" fmla="*/ 69 w 82"/>
                  <a:gd name="T31" fmla="*/ 96 h 96"/>
                  <a:gd name="T32" fmla="*/ 79 w 82"/>
                  <a:gd name="T33" fmla="*/ 92 h 96"/>
                  <a:gd name="T34" fmla="*/ 82 w 82"/>
                  <a:gd name="T35" fmla="*/ 82 h 96"/>
                  <a:gd name="T36" fmla="*/ 81 w 82"/>
                  <a:gd name="T37" fmla="*/ 76 h 96"/>
                  <a:gd name="T38" fmla="*/ 53 w 82"/>
                  <a:gd name="T39" fmla="*/ 8 h 96"/>
                  <a:gd name="T40" fmla="*/ 53 w 82"/>
                  <a:gd name="T41" fmla="*/ 16 h 96"/>
                  <a:gd name="T42" fmla="*/ 45 w 82"/>
                  <a:gd name="T43" fmla="*/ 16 h 96"/>
                  <a:gd name="T44" fmla="*/ 45 w 82"/>
                  <a:gd name="T45" fmla="*/ 24 h 96"/>
                  <a:gd name="T46" fmla="*/ 53 w 82"/>
                  <a:gd name="T47" fmla="*/ 24 h 96"/>
                  <a:gd name="T48" fmla="*/ 53 w 82"/>
                  <a:gd name="T49" fmla="*/ 32 h 96"/>
                  <a:gd name="T50" fmla="*/ 45 w 82"/>
                  <a:gd name="T51" fmla="*/ 32 h 96"/>
                  <a:gd name="T52" fmla="*/ 45 w 82"/>
                  <a:gd name="T53" fmla="*/ 40 h 96"/>
                  <a:gd name="T54" fmla="*/ 53 w 82"/>
                  <a:gd name="T55" fmla="*/ 40 h 96"/>
                  <a:gd name="T56" fmla="*/ 53 w 82"/>
                  <a:gd name="T57" fmla="*/ 41 h 96"/>
                  <a:gd name="T58" fmla="*/ 57 w 82"/>
                  <a:gd name="T59" fmla="*/ 48 h 96"/>
                  <a:gd name="T60" fmla="*/ 45 w 82"/>
                  <a:gd name="T61" fmla="*/ 48 h 96"/>
                  <a:gd name="T62" fmla="*/ 45 w 82"/>
                  <a:gd name="T63" fmla="*/ 56 h 96"/>
                  <a:gd name="T64" fmla="*/ 61 w 82"/>
                  <a:gd name="T65" fmla="*/ 56 h 96"/>
                  <a:gd name="T66" fmla="*/ 65 w 82"/>
                  <a:gd name="T67" fmla="*/ 64 h 96"/>
                  <a:gd name="T68" fmla="*/ 17 w 82"/>
                  <a:gd name="T69" fmla="*/ 64 h 96"/>
                  <a:gd name="T70" fmla="*/ 29 w 82"/>
                  <a:gd name="T71" fmla="*/ 41 h 96"/>
                  <a:gd name="T72" fmla="*/ 29 w 82"/>
                  <a:gd name="T73" fmla="*/ 40 h 96"/>
                  <a:gd name="T74" fmla="*/ 29 w 82"/>
                  <a:gd name="T75" fmla="*/ 8 h 96"/>
                  <a:gd name="T76" fmla="*/ 53 w 82"/>
                  <a:gd name="T77" fmla="*/ 8 h 96"/>
                  <a:gd name="T78" fmla="*/ 73 w 82"/>
                  <a:gd name="T79" fmla="*/ 86 h 96"/>
                  <a:gd name="T80" fmla="*/ 69 w 82"/>
                  <a:gd name="T81" fmla="*/ 88 h 96"/>
                  <a:gd name="T82" fmla="*/ 13 w 82"/>
                  <a:gd name="T83" fmla="*/ 88 h 96"/>
                  <a:gd name="T84" fmla="*/ 9 w 82"/>
                  <a:gd name="T85" fmla="*/ 86 h 96"/>
                  <a:gd name="T86" fmla="*/ 8 w 82"/>
                  <a:gd name="T87" fmla="*/ 82 h 96"/>
                  <a:gd name="T88" fmla="*/ 8 w 82"/>
                  <a:gd name="T89" fmla="*/ 80 h 96"/>
                  <a:gd name="T90" fmla="*/ 12 w 82"/>
                  <a:gd name="T91" fmla="*/ 72 h 96"/>
                  <a:gd name="T92" fmla="*/ 70 w 82"/>
                  <a:gd name="T93" fmla="*/ 72 h 96"/>
                  <a:gd name="T94" fmla="*/ 74 w 82"/>
                  <a:gd name="T95" fmla="*/ 80 h 96"/>
                  <a:gd name="T96" fmla="*/ 74 w 82"/>
                  <a:gd name="T97" fmla="*/ 82 h 96"/>
                  <a:gd name="T98" fmla="*/ 73 w 82"/>
                  <a:gd name="T99"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96">
                    <a:moveTo>
                      <a:pt x="81" y="76"/>
                    </a:moveTo>
                    <a:cubicBezTo>
                      <a:pt x="61" y="39"/>
                      <a:pt x="61" y="39"/>
                      <a:pt x="61" y="39"/>
                    </a:cubicBezTo>
                    <a:cubicBezTo>
                      <a:pt x="61" y="8"/>
                      <a:pt x="61" y="8"/>
                      <a:pt x="61" y="8"/>
                    </a:cubicBezTo>
                    <a:cubicBezTo>
                      <a:pt x="65" y="8"/>
                      <a:pt x="65" y="8"/>
                      <a:pt x="65" y="8"/>
                    </a:cubicBezTo>
                    <a:cubicBezTo>
                      <a:pt x="65" y="0"/>
                      <a:pt x="65" y="0"/>
                      <a:pt x="65" y="0"/>
                    </a:cubicBezTo>
                    <a:cubicBezTo>
                      <a:pt x="61" y="0"/>
                      <a:pt x="61" y="0"/>
                      <a:pt x="61" y="0"/>
                    </a:cubicBezTo>
                    <a:cubicBezTo>
                      <a:pt x="21" y="0"/>
                      <a:pt x="21" y="0"/>
                      <a:pt x="21" y="0"/>
                    </a:cubicBezTo>
                    <a:cubicBezTo>
                      <a:pt x="17" y="0"/>
                      <a:pt x="17" y="0"/>
                      <a:pt x="17" y="0"/>
                    </a:cubicBezTo>
                    <a:cubicBezTo>
                      <a:pt x="17" y="8"/>
                      <a:pt x="17" y="8"/>
                      <a:pt x="17" y="8"/>
                    </a:cubicBezTo>
                    <a:cubicBezTo>
                      <a:pt x="21" y="8"/>
                      <a:pt x="21" y="8"/>
                      <a:pt x="21" y="8"/>
                    </a:cubicBezTo>
                    <a:cubicBezTo>
                      <a:pt x="21" y="39"/>
                      <a:pt x="21" y="39"/>
                      <a:pt x="21" y="39"/>
                    </a:cubicBezTo>
                    <a:cubicBezTo>
                      <a:pt x="1" y="76"/>
                      <a:pt x="1" y="76"/>
                      <a:pt x="1" y="76"/>
                    </a:cubicBezTo>
                    <a:cubicBezTo>
                      <a:pt x="0" y="78"/>
                      <a:pt x="0" y="80"/>
                      <a:pt x="0" y="82"/>
                    </a:cubicBezTo>
                    <a:cubicBezTo>
                      <a:pt x="0" y="86"/>
                      <a:pt x="1" y="89"/>
                      <a:pt x="3" y="92"/>
                    </a:cubicBezTo>
                    <a:cubicBezTo>
                      <a:pt x="6" y="94"/>
                      <a:pt x="9" y="96"/>
                      <a:pt x="13" y="96"/>
                    </a:cubicBezTo>
                    <a:cubicBezTo>
                      <a:pt x="69" y="96"/>
                      <a:pt x="69" y="96"/>
                      <a:pt x="69" y="96"/>
                    </a:cubicBezTo>
                    <a:cubicBezTo>
                      <a:pt x="73" y="96"/>
                      <a:pt x="76" y="94"/>
                      <a:pt x="79" y="92"/>
                    </a:cubicBezTo>
                    <a:cubicBezTo>
                      <a:pt x="81" y="89"/>
                      <a:pt x="82" y="86"/>
                      <a:pt x="82" y="82"/>
                    </a:cubicBezTo>
                    <a:cubicBezTo>
                      <a:pt x="82" y="80"/>
                      <a:pt x="82" y="78"/>
                      <a:pt x="81" y="76"/>
                    </a:cubicBezTo>
                    <a:close/>
                    <a:moveTo>
                      <a:pt x="53" y="8"/>
                    </a:moveTo>
                    <a:cubicBezTo>
                      <a:pt x="53" y="16"/>
                      <a:pt x="53" y="16"/>
                      <a:pt x="53" y="16"/>
                    </a:cubicBezTo>
                    <a:cubicBezTo>
                      <a:pt x="45" y="16"/>
                      <a:pt x="45" y="16"/>
                      <a:pt x="45" y="16"/>
                    </a:cubicBezTo>
                    <a:cubicBezTo>
                      <a:pt x="45" y="24"/>
                      <a:pt x="45" y="24"/>
                      <a:pt x="45" y="24"/>
                    </a:cubicBezTo>
                    <a:cubicBezTo>
                      <a:pt x="53" y="24"/>
                      <a:pt x="53" y="24"/>
                      <a:pt x="53" y="24"/>
                    </a:cubicBezTo>
                    <a:cubicBezTo>
                      <a:pt x="53" y="32"/>
                      <a:pt x="53" y="32"/>
                      <a:pt x="53" y="32"/>
                    </a:cubicBezTo>
                    <a:cubicBezTo>
                      <a:pt x="45" y="32"/>
                      <a:pt x="45" y="32"/>
                      <a:pt x="45" y="32"/>
                    </a:cubicBezTo>
                    <a:cubicBezTo>
                      <a:pt x="45" y="40"/>
                      <a:pt x="45" y="40"/>
                      <a:pt x="45" y="40"/>
                    </a:cubicBezTo>
                    <a:cubicBezTo>
                      <a:pt x="53" y="40"/>
                      <a:pt x="53" y="40"/>
                      <a:pt x="53" y="40"/>
                    </a:cubicBezTo>
                    <a:cubicBezTo>
                      <a:pt x="53" y="41"/>
                      <a:pt x="53" y="41"/>
                      <a:pt x="53" y="41"/>
                    </a:cubicBezTo>
                    <a:cubicBezTo>
                      <a:pt x="57" y="48"/>
                      <a:pt x="57" y="48"/>
                      <a:pt x="57" y="48"/>
                    </a:cubicBezTo>
                    <a:cubicBezTo>
                      <a:pt x="45" y="48"/>
                      <a:pt x="45" y="48"/>
                      <a:pt x="45" y="48"/>
                    </a:cubicBezTo>
                    <a:cubicBezTo>
                      <a:pt x="45" y="56"/>
                      <a:pt x="45" y="56"/>
                      <a:pt x="45" y="56"/>
                    </a:cubicBezTo>
                    <a:cubicBezTo>
                      <a:pt x="61" y="56"/>
                      <a:pt x="61" y="56"/>
                      <a:pt x="61" y="56"/>
                    </a:cubicBezTo>
                    <a:cubicBezTo>
                      <a:pt x="65" y="64"/>
                      <a:pt x="65" y="64"/>
                      <a:pt x="65" y="64"/>
                    </a:cubicBezTo>
                    <a:cubicBezTo>
                      <a:pt x="17" y="64"/>
                      <a:pt x="17" y="64"/>
                      <a:pt x="17" y="64"/>
                    </a:cubicBezTo>
                    <a:cubicBezTo>
                      <a:pt x="29" y="41"/>
                      <a:pt x="29" y="41"/>
                      <a:pt x="29" y="41"/>
                    </a:cubicBezTo>
                    <a:cubicBezTo>
                      <a:pt x="29" y="40"/>
                      <a:pt x="29" y="40"/>
                      <a:pt x="29" y="40"/>
                    </a:cubicBezTo>
                    <a:cubicBezTo>
                      <a:pt x="29" y="8"/>
                      <a:pt x="29" y="8"/>
                      <a:pt x="29" y="8"/>
                    </a:cubicBezTo>
                    <a:lnTo>
                      <a:pt x="53" y="8"/>
                    </a:lnTo>
                    <a:close/>
                    <a:moveTo>
                      <a:pt x="73" y="86"/>
                    </a:moveTo>
                    <a:cubicBezTo>
                      <a:pt x="72" y="87"/>
                      <a:pt x="71" y="88"/>
                      <a:pt x="69" y="88"/>
                    </a:cubicBezTo>
                    <a:cubicBezTo>
                      <a:pt x="13" y="88"/>
                      <a:pt x="13" y="88"/>
                      <a:pt x="13" y="88"/>
                    </a:cubicBezTo>
                    <a:cubicBezTo>
                      <a:pt x="12" y="88"/>
                      <a:pt x="10" y="87"/>
                      <a:pt x="9" y="86"/>
                    </a:cubicBezTo>
                    <a:cubicBezTo>
                      <a:pt x="8" y="85"/>
                      <a:pt x="8" y="84"/>
                      <a:pt x="8" y="82"/>
                    </a:cubicBezTo>
                    <a:cubicBezTo>
                      <a:pt x="8" y="81"/>
                      <a:pt x="8" y="81"/>
                      <a:pt x="8" y="80"/>
                    </a:cubicBezTo>
                    <a:cubicBezTo>
                      <a:pt x="12" y="72"/>
                      <a:pt x="12" y="72"/>
                      <a:pt x="12" y="72"/>
                    </a:cubicBezTo>
                    <a:cubicBezTo>
                      <a:pt x="70" y="72"/>
                      <a:pt x="70" y="72"/>
                      <a:pt x="70" y="72"/>
                    </a:cubicBezTo>
                    <a:cubicBezTo>
                      <a:pt x="74" y="80"/>
                      <a:pt x="74" y="80"/>
                      <a:pt x="74" y="80"/>
                    </a:cubicBezTo>
                    <a:cubicBezTo>
                      <a:pt x="74" y="81"/>
                      <a:pt x="74" y="81"/>
                      <a:pt x="74" y="82"/>
                    </a:cubicBezTo>
                    <a:cubicBezTo>
                      <a:pt x="74" y="84"/>
                      <a:pt x="74" y="85"/>
                      <a:pt x="73" y="86"/>
                    </a:cubicBezTo>
                    <a:close/>
                  </a:path>
                </a:pathLst>
              </a:custGeom>
              <a:solidFill>
                <a:schemeClr val="bg1"/>
              </a:solidFill>
              <a:ln>
                <a:no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nvGrpSpPr>
            <p:cNvPr id="1028" name="Group 1027"/>
            <p:cNvGrpSpPr/>
            <p:nvPr/>
          </p:nvGrpSpPr>
          <p:grpSpPr>
            <a:xfrm>
              <a:off x="6846717" y="5027869"/>
              <a:ext cx="1536006" cy="1115316"/>
              <a:chOff x="3371122" y="3399990"/>
              <a:chExt cx="1435608" cy="1042416"/>
            </a:xfrm>
          </p:grpSpPr>
          <p:sp>
            <p:nvSpPr>
              <p:cNvPr id="96" name="Rectangle 95"/>
              <p:cNvSpPr/>
              <p:nvPr/>
            </p:nvSpPr>
            <p:spPr bwMode="auto">
              <a:xfrm>
                <a:off x="3371122" y="3399990"/>
                <a:ext cx="1435608" cy="104241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62" rIns="0"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Gateway Connectors</a:t>
                </a:r>
              </a:p>
              <a:p>
                <a:pPr marL="0" marR="0" lvl="0" indent="0" algn="ctr" defTabSz="932125" rtl="0" eaLnBrk="1" fontAlgn="base" latinLnBrk="0" hangingPunct="1">
                  <a:lnSpc>
                    <a:spcPct val="90000"/>
                  </a:lnSpc>
                  <a:spcBef>
                    <a:spcPct val="0"/>
                  </a:spcBef>
                  <a:spcAft>
                    <a:spcPct val="0"/>
                  </a:spcAft>
                  <a:buClrTx/>
                  <a:buSzTx/>
                  <a:buFontTx/>
                  <a:buNone/>
                  <a:tabLst/>
                  <a:defRPr/>
                </a:pPr>
                <a:r>
                  <a:rPr kumimoji="0" lang="en-US" sz="15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a:t>
                </a:r>
              </a:p>
            </p:txBody>
          </p:sp>
          <p:sp>
            <p:nvSpPr>
              <p:cNvPr id="51" name="Freeform 29"/>
              <p:cNvSpPr>
                <a:spLocks/>
              </p:cNvSpPr>
              <p:nvPr/>
            </p:nvSpPr>
            <p:spPr bwMode="auto">
              <a:xfrm>
                <a:off x="3917293" y="4051205"/>
                <a:ext cx="343266" cy="217742"/>
              </a:xfrm>
              <a:custGeom>
                <a:avLst/>
                <a:gdLst>
                  <a:gd name="T0" fmla="*/ 184 w 268"/>
                  <a:gd name="T1" fmla="*/ 42 h 170"/>
                  <a:gd name="T2" fmla="*/ 184 w 268"/>
                  <a:gd name="T3" fmla="*/ 25 h 170"/>
                  <a:gd name="T4" fmla="*/ 168 w 268"/>
                  <a:gd name="T5" fmla="*/ 25 h 170"/>
                  <a:gd name="T6" fmla="*/ 100 w 268"/>
                  <a:gd name="T7" fmla="*/ 25 h 170"/>
                  <a:gd name="T8" fmla="*/ 100 w 268"/>
                  <a:gd name="T9" fmla="*/ 17 h 170"/>
                  <a:gd name="T10" fmla="*/ 100 w 268"/>
                  <a:gd name="T11" fmla="*/ 0 h 170"/>
                  <a:gd name="T12" fmla="*/ 84 w 268"/>
                  <a:gd name="T13" fmla="*/ 0 h 170"/>
                  <a:gd name="T14" fmla="*/ 0 w 268"/>
                  <a:gd name="T15" fmla="*/ 0 h 170"/>
                  <a:gd name="T16" fmla="*/ 0 w 268"/>
                  <a:gd name="T17" fmla="*/ 17 h 170"/>
                  <a:gd name="T18" fmla="*/ 84 w 268"/>
                  <a:gd name="T19" fmla="*/ 17 h 170"/>
                  <a:gd name="T20" fmla="*/ 84 w 268"/>
                  <a:gd name="T21" fmla="*/ 51 h 170"/>
                  <a:gd name="T22" fmla="*/ 0 w 268"/>
                  <a:gd name="T23" fmla="*/ 51 h 170"/>
                  <a:gd name="T24" fmla="*/ 0 w 268"/>
                  <a:gd name="T25" fmla="*/ 68 h 170"/>
                  <a:gd name="T26" fmla="*/ 84 w 268"/>
                  <a:gd name="T27" fmla="*/ 68 h 170"/>
                  <a:gd name="T28" fmla="*/ 100 w 268"/>
                  <a:gd name="T29" fmla="*/ 68 h 170"/>
                  <a:gd name="T30" fmla="*/ 100 w 268"/>
                  <a:gd name="T31" fmla="*/ 51 h 170"/>
                  <a:gd name="T32" fmla="*/ 100 w 268"/>
                  <a:gd name="T33" fmla="*/ 42 h 170"/>
                  <a:gd name="T34" fmla="*/ 168 w 268"/>
                  <a:gd name="T35" fmla="*/ 42 h 170"/>
                  <a:gd name="T36" fmla="*/ 168 w 268"/>
                  <a:gd name="T37" fmla="*/ 128 h 170"/>
                  <a:gd name="T38" fmla="*/ 100 w 268"/>
                  <a:gd name="T39" fmla="*/ 128 h 170"/>
                  <a:gd name="T40" fmla="*/ 100 w 268"/>
                  <a:gd name="T41" fmla="*/ 119 h 170"/>
                  <a:gd name="T42" fmla="*/ 100 w 268"/>
                  <a:gd name="T43" fmla="*/ 102 h 170"/>
                  <a:gd name="T44" fmla="*/ 84 w 268"/>
                  <a:gd name="T45" fmla="*/ 102 h 170"/>
                  <a:gd name="T46" fmla="*/ 0 w 268"/>
                  <a:gd name="T47" fmla="*/ 102 h 170"/>
                  <a:gd name="T48" fmla="*/ 0 w 268"/>
                  <a:gd name="T49" fmla="*/ 119 h 170"/>
                  <a:gd name="T50" fmla="*/ 84 w 268"/>
                  <a:gd name="T51" fmla="*/ 119 h 170"/>
                  <a:gd name="T52" fmla="*/ 84 w 268"/>
                  <a:gd name="T53" fmla="*/ 153 h 170"/>
                  <a:gd name="T54" fmla="*/ 0 w 268"/>
                  <a:gd name="T55" fmla="*/ 153 h 170"/>
                  <a:gd name="T56" fmla="*/ 0 w 268"/>
                  <a:gd name="T57" fmla="*/ 170 h 170"/>
                  <a:gd name="T58" fmla="*/ 84 w 268"/>
                  <a:gd name="T59" fmla="*/ 170 h 170"/>
                  <a:gd name="T60" fmla="*/ 100 w 268"/>
                  <a:gd name="T61" fmla="*/ 170 h 170"/>
                  <a:gd name="T62" fmla="*/ 100 w 268"/>
                  <a:gd name="T63" fmla="*/ 153 h 170"/>
                  <a:gd name="T64" fmla="*/ 100 w 268"/>
                  <a:gd name="T65" fmla="*/ 145 h 170"/>
                  <a:gd name="T66" fmla="*/ 168 w 268"/>
                  <a:gd name="T67" fmla="*/ 145 h 170"/>
                  <a:gd name="T68" fmla="*/ 184 w 268"/>
                  <a:gd name="T69" fmla="*/ 145 h 170"/>
                  <a:gd name="T70" fmla="*/ 184 w 268"/>
                  <a:gd name="T71" fmla="*/ 128 h 170"/>
                  <a:gd name="T72" fmla="*/ 184 w 268"/>
                  <a:gd name="T73" fmla="*/ 94 h 170"/>
                  <a:gd name="T74" fmla="*/ 268 w 268"/>
                  <a:gd name="T75" fmla="*/ 94 h 170"/>
                  <a:gd name="T76" fmla="*/ 268 w 268"/>
                  <a:gd name="T77" fmla="*/ 77 h 170"/>
                  <a:gd name="T78" fmla="*/ 184 w 268"/>
                  <a:gd name="T79" fmla="*/ 77 h 170"/>
                  <a:gd name="T80" fmla="*/ 184 w 268"/>
                  <a:gd name="T81" fmla="*/ 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8" h="170">
                    <a:moveTo>
                      <a:pt x="184" y="42"/>
                    </a:moveTo>
                    <a:lnTo>
                      <a:pt x="184" y="25"/>
                    </a:lnTo>
                    <a:lnTo>
                      <a:pt x="168" y="25"/>
                    </a:lnTo>
                    <a:lnTo>
                      <a:pt x="100" y="25"/>
                    </a:lnTo>
                    <a:lnTo>
                      <a:pt x="100" y="17"/>
                    </a:lnTo>
                    <a:lnTo>
                      <a:pt x="100" y="0"/>
                    </a:lnTo>
                    <a:lnTo>
                      <a:pt x="84" y="0"/>
                    </a:lnTo>
                    <a:lnTo>
                      <a:pt x="0" y="0"/>
                    </a:lnTo>
                    <a:lnTo>
                      <a:pt x="0" y="17"/>
                    </a:lnTo>
                    <a:lnTo>
                      <a:pt x="84" y="17"/>
                    </a:lnTo>
                    <a:lnTo>
                      <a:pt x="84" y="51"/>
                    </a:lnTo>
                    <a:lnTo>
                      <a:pt x="0" y="51"/>
                    </a:lnTo>
                    <a:lnTo>
                      <a:pt x="0" y="68"/>
                    </a:lnTo>
                    <a:lnTo>
                      <a:pt x="84" y="68"/>
                    </a:lnTo>
                    <a:lnTo>
                      <a:pt x="100" y="68"/>
                    </a:lnTo>
                    <a:lnTo>
                      <a:pt x="100" y="51"/>
                    </a:lnTo>
                    <a:lnTo>
                      <a:pt x="100" y="42"/>
                    </a:lnTo>
                    <a:lnTo>
                      <a:pt x="168" y="42"/>
                    </a:lnTo>
                    <a:lnTo>
                      <a:pt x="168" y="128"/>
                    </a:lnTo>
                    <a:lnTo>
                      <a:pt x="100" y="128"/>
                    </a:lnTo>
                    <a:lnTo>
                      <a:pt x="100" y="119"/>
                    </a:lnTo>
                    <a:lnTo>
                      <a:pt x="100" y="102"/>
                    </a:lnTo>
                    <a:lnTo>
                      <a:pt x="84" y="102"/>
                    </a:lnTo>
                    <a:lnTo>
                      <a:pt x="0" y="102"/>
                    </a:lnTo>
                    <a:lnTo>
                      <a:pt x="0" y="119"/>
                    </a:lnTo>
                    <a:lnTo>
                      <a:pt x="84" y="119"/>
                    </a:lnTo>
                    <a:lnTo>
                      <a:pt x="84" y="153"/>
                    </a:lnTo>
                    <a:lnTo>
                      <a:pt x="0" y="153"/>
                    </a:lnTo>
                    <a:lnTo>
                      <a:pt x="0" y="170"/>
                    </a:lnTo>
                    <a:lnTo>
                      <a:pt x="84" y="170"/>
                    </a:lnTo>
                    <a:lnTo>
                      <a:pt x="100" y="170"/>
                    </a:lnTo>
                    <a:lnTo>
                      <a:pt x="100" y="153"/>
                    </a:lnTo>
                    <a:lnTo>
                      <a:pt x="100" y="145"/>
                    </a:lnTo>
                    <a:lnTo>
                      <a:pt x="168" y="145"/>
                    </a:lnTo>
                    <a:lnTo>
                      <a:pt x="184" y="145"/>
                    </a:lnTo>
                    <a:lnTo>
                      <a:pt x="184" y="128"/>
                    </a:lnTo>
                    <a:lnTo>
                      <a:pt x="184" y="94"/>
                    </a:lnTo>
                    <a:lnTo>
                      <a:pt x="268" y="94"/>
                    </a:lnTo>
                    <a:lnTo>
                      <a:pt x="268" y="77"/>
                    </a:lnTo>
                    <a:lnTo>
                      <a:pt x="184" y="77"/>
                    </a:lnTo>
                    <a:lnTo>
                      <a:pt x="184" y="42"/>
                    </a:lnTo>
                    <a:close/>
                  </a:path>
                </a:pathLst>
              </a:custGeom>
              <a:solidFill>
                <a:schemeClr val="bg1"/>
              </a:solidFill>
              <a:ln>
                <a:no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nvGrpSpPr>
          <p:cNvPr id="13" name="Group 12"/>
          <p:cNvGrpSpPr/>
          <p:nvPr/>
        </p:nvGrpSpPr>
        <p:grpSpPr>
          <a:xfrm>
            <a:off x="3679992" y="2389036"/>
            <a:ext cx="4061825" cy="2239830"/>
            <a:chOff x="3607295" y="2342403"/>
            <a:chExt cx="3982543" cy="2196111"/>
          </a:xfrm>
        </p:grpSpPr>
        <p:sp>
          <p:nvSpPr>
            <p:cNvPr id="5" name="Rectangle 4"/>
            <p:cNvSpPr/>
            <p:nvPr/>
          </p:nvSpPr>
          <p:spPr bwMode="auto">
            <a:xfrm>
              <a:off x="3607295" y="2342403"/>
              <a:ext cx="3982543" cy="5938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3" tIns="149217" rIns="186521" bIns="149217" numCol="1" spcCol="0" rtlCol="0" fromWordArt="0" anchor="t" anchorCtr="0" forceAA="0" compatLnSpc="1">
              <a:prstTxWarp prst="textNoShape">
                <a:avLst/>
              </a:prstTxWarp>
              <a:noAutofit/>
            </a:bodyPr>
            <a:lstStyle/>
            <a:p>
              <a:pPr marL="0" marR="0" lvl="0" indent="0" algn="l" defTabSz="951039" rtl="0" eaLnBrk="1" fontAlgn="base" latinLnBrk="0" hangingPunct="1">
                <a:lnSpc>
                  <a:spcPct val="90000"/>
                </a:lnSpc>
                <a:spcBef>
                  <a:spcPct val="0"/>
                </a:spcBef>
                <a:spcAft>
                  <a:spcPct val="0"/>
                </a:spcAft>
                <a:buClrTx/>
                <a:buSzTx/>
                <a:buFontTx/>
                <a:buNone/>
                <a:tabLst/>
                <a:defRPr/>
              </a:pPr>
              <a:r>
                <a:rPr kumimoji="0" lang="en-US" sz="2448" b="1"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Functions</a:t>
              </a:r>
            </a:p>
          </p:txBody>
        </p:sp>
        <p:sp>
          <p:nvSpPr>
            <p:cNvPr id="59" name="Rectangle 58"/>
            <p:cNvSpPr/>
            <p:nvPr/>
          </p:nvSpPr>
          <p:spPr bwMode="auto">
            <a:xfrm>
              <a:off x="3607295" y="2936247"/>
              <a:ext cx="3982543" cy="1602267"/>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233152" marR="0" lvl="0" indent="-233152" algn="l" defTabSz="932597" rtl="0" eaLnBrk="1" fontAlgn="auto" latinLnBrk="0" hangingPunct="1">
                <a:lnSpc>
                  <a:spcPct val="100000"/>
                </a:lnSpc>
                <a:spcBef>
                  <a:spcPts val="0"/>
                </a:spcBef>
                <a:spcAft>
                  <a:spcPts val="1224"/>
                </a:spcAft>
                <a:buClrTx/>
                <a:buSzTx/>
                <a:buFont typeface="Arial" panose="020B0604020202020204" pitchFamily="34" charset="0"/>
                <a:buChar char="•"/>
                <a:tabLst/>
                <a:defRPr/>
              </a:pPr>
              <a:r>
                <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Times New Roman" panose="02020603050405020304" pitchFamily="18" charset="0"/>
                  <a:cs typeface="+mn-cs"/>
                </a:rPr>
                <a:t>Developer tooling</a:t>
              </a:r>
              <a:endPar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Calibri" panose="020F0502020204030204" pitchFamily="34" charset="0"/>
                <a:cs typeface="+mn-cs"/>
              </a:endParaRPr>
            </a:p>
            <a:p>
              <a:pPr marL="233152" marR="0" lvl="0" indent="-233152" algn="l" defTabSz="932597" rtl="0" eaLnBrk="1" fontAlgn="auto" latinLnBrk="0" hangingPunct="1">
                <a:lnSpc>
                  <a:spcPct val="100000"/>
                </a:lnSpc>
                <a:spcBef>
                  <a:spcPts val="0"/>
                </a:spcBef>
                <a:spcAft>
                  <a:spcPts val="1224"/>
                </a:spcAft>
                <a:buClrTx/>
                <a:buSzTx/>
                <a:buFont typeface="Arial" panose="020B0604020202020204" pitchFamily="34" charset="0"/>
                <a:buChar char="•"/>
                <a:tabLst/>
                <a:defRPr/>
              </a:pPr>
              <a:r>
                <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Times New Roman" panose="02020603050405020304" pitchFamily="18" charset="0"/>
                  <a:cs typeface="+mn-cs"/>
                </a:rPr>
                <a:t>Bindings and triggers</a:t>
              </a:r>
              <a:endPar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Calibri" panose="020F0502020204030204" pitchFamily="34" charset="0"/>
                <a:cs typeface="+mn-cs"/>
              </a:endParaRPr>
            </a:p>
            <a:p>
              <a:pPr marL="233152" marR="0" lvl="0" indent="-233152" algn="l" defTabSz="932597" rtl="0" eaLnBrk="1" fontAlgn="auto" latinLnBrk="0" hangingPunct="1">
                <a:lnSpc>
                  <a:spcPct val="100000"/>
                </a:lnSpc>
                <a:spcBef>
                  <a:spcPts val="0"/>
                </a:spcBef>
                <a:spcAft>
                  <a:spcPts val="1224"/>
                </a:spcAft>
                <a:buClrTx/>
                <a:buSzTx/>
                <a:buFont typeface="Arial" panose="020B0604020202020204" pitchFamily="34" charset="0"/>
                <a:buChar char="•"/>
                <a:tabLst/>
                <a:defRPr/>
              </a:pPr>
              <a:r>
                <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Times New Roman" panose="02020603050405020304" pitchFamily="18" charset="0"/>
                  <a:cs typeface="+mn-cs"/>
                </a:rPr>
                <a:t>Open source</a:t>
              </a:r>
              <a:endPar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Calibri" panose="020F0502020204030204" pitchFamily="34" charset="0"/>
                <a:cs typeface="+mn-cs"/>
              </a:endParaRPr>
            </a:p>
          </p:txBody>
        </p:sp>
      </p:grpSp>
      <p:grpSp>
        <p:nvGrpSpPr>
          <p:cNvPr id="17" name="Group 16"/>
          <p:cNvGrpSpPr/>
          <p:nvPr/>
        </p:nvGrpSpPr>
        <p:grpSpPr>
          <a:xfrm>
            <a:off x="7792572" y="2389036"/>
            <a:ext cx="4061825" cy="2239830"/>
            <a:chOff x="7639602" y="2342403"/>
            <a:chExt cx="3982543" cy="2196111"/>
          </a:xfrm>
        </p:grpSpPr>
        <p:sp>
          <p:nvSpPr>
            <p:cNvPr id="58" name="Rectangle 57"/>
            <p:cNvSpPr/>
            <p:nvPr/>
          </p:nvSpPr>
          <p:spPr bwMode="auto">
            <a:xfrm>
              <a:off x="7639602" y="2342403"/>
              <a:ext cx="3982543" cy="5938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3" tIns="149217" rIns="186521" bIns="149217" numCol="1" spcCol="0" rtlCol="0" fromWordArt="0" anchor="t" anchorCtr="0" forceAA="0" compatLnSpc="1">
              <a:prstTxWarp prst="textNoShape">
                <a:avLst/>
              </a:prstTxWarp>
              <a:noAutofit/>
            </a:bodyPr>
            <a:lstStyle/>
            <a:p>
              <a:pPr marL="0" marR="0" lvl="0" indent="0" algn="l" defTabSz="951039" rtl="0" eaLnBrk="1" fontAlgn="base" latinLnBrk="0" hangingPunct="1">
                <a:lnSpc>
                  <a:spcPct val="90000"/>
                </a:lnSpc>
                <a:spcBef>
                  <a:spcPct val="0"/>
                </a:spcBef>
                <a:spcAft>
                  <a:spcPct val="0"/>
                </a:spcAft>
                <a:buClrTx/>
                <a:buSzTx/>
                <a:buFontTx/>
                <a:buNone/>
                <a:tabLst/>
                <a:defRPr/>
              </a:pPr>
              <a:r>
                <a:rPr kumimoji="0" lang="en-US" sz="2448" b="1"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Logic apps</a:t>
              </a:r>
            </a:p>
          </p:txBody>
        </p:sp>
        <p:sp>
          <p:nvSpPr>
            <p:cNvPr id="66" name="Rectangle 65"/>
            <p:cNvSpPr/>
            <p:nvPr/>
          </p:nvSpPr>
          <p:spPr bwMode="auto">
            <a:xfrm>
              <a:off x="7639602" y="2936247"/>
              <a:ext cx="3982543" cy="1602267"/>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233152" marR="0" lvl="0" indent="-233152" algn="l" defTabSz="932597" rtl="0" eaLnBrk="1" fontAlgn="auto" latinLnBrk="0" hangingPunct="1">
                <a:lnSpc>
                  <a:spcPct val="100000"/>
                </a:lnSpc>
                <a:spcBef>
                  <a:spcPts val="0"/>
                </a:spcBef>
                <a:spcAft>
                  <a:spcPts val="1224"/>
                </a:spcAft>
                <a:buClrTx/>
                <a:buSzTx/>
                <a:buFont typeface="Arial" panose="020B0604020202020204" pitchFamily="34" charset="0"/>
                <a:buChar char="•"/>
                <a:tabLst/>
                <a:defRPr/>
              </a:pPr>
              <a:r>
                <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Times New Roman" panose="02020603050405020304" pitchFamily="18" charset="0"/>
                  <a:cs typeface="+mn-cs"/>
                </a:rPr>
                <a:t>Visual designer</a:t>
              </a:r>
              <a:endPar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Calibri" panose="020F0502020204030204" pitchFamily="34" charset="0"/>
                <a:cs typeface="+mn-cs"/>
              </a:endParaRPr>
            </a:p>
            <a:p>
              <a:pPr marL="233152" marR="0" lvl="0" indent="-233152" algn="l" defTabSz="932597" rtl="0" eaLnBrk="1" fontAlgn="auto" latinLnBrk="0" hangingPunct="1">
                <a:lnSpc>
                  <a:spcPct val="100000"/>
                </a:lnSpc>
                <a:spcBef>
                  <a:spcPts val="0"/>
                </a:spcBef>
                <a:spcAft>
                  <a:spcPts val="1224"/>
                </a:spcAft>
                <a:buClrTx/>
                <a:buSzTx/>
                <a:buFont typeface="Arial" panose="020B0604020202020204" pitchFamily="34" charset="0"/>
                <a:buChar char="•"/>
                <a:tabLst/>
                <a:defRPr/>
              </a:pPr>
              <a:r>
                <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Times New Roman" panose="02020603050405020304" pitchFamily="18" charset="0"/>
                  <a:cs typeface="+mn-cs"/>
                </a:rPr>
                <a:t>100+ connectors</a:t>
              </a:r>
              <a:endPar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Calibri" panose="020F0502020204030204" pitchFamily="34" charset="0"/>
                <a:cs typeface="+mn-cs"/>
              </a:endParaRPr>
            </a:p>
            <a:p>
              <a:pPr marL="233152" marR="0" lvl="0" indent="-233152" algn="l" defTabSz="932597" rtl="0" eaLnBrk="1" fontAlgn="auto" latinLnBrk="0" hangingPunct="1">
                <a:lnSpc>
                  <a:spcPct val="100000"/>
                </a:lnSpc>
                <a:spcBef>
                  <a:spcPts val="0"/>
                </a:spcBef>
                <a:spcAft>
                  <a:spcPts val="1224"/>
                </a:spcAft>
                <a:buClrTx/>
                <a:buSzTx/>
                <a:buFont typeface="Arial" panose="020B0604020202020204" pitchFamily="34" charset="0"/>
                <a:buChar char="•"/>
                <a:tabLst/>
                <a:defRPr/>
              </a:pPr>
              <a:r>
                <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Times New Roman" panose="02020603050405020304" pitchFamily="18" charset="0"/>
                  <a:cs typeface="+mn-cs"/>
                </a:rPr>
                <a:t>Functions orchestration</a:t>
              </a:r>
              <a:endParaRPr kumimoji="0" lang="en-US" sz="204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Calibri" panose="020F0502020204030204" pitchFamily="34" charset="0"/>
                <a:cs typeface="+mn-cs"/>
              </a:endParaRPr>
            </a:p>
          </p:txBody>
        </p:sp>
      </p:grpSp>
      <p:grpSp>
        <p:nvGrpSpPr>
          <p:cNvPr id="22" name="Group 21"/>
          <p:cNvGrpSpPr/>
          <p:nvPr/>
        </p:nvGrpSpPr>
        <p:grpSpPr>
          <a:xfrm>
            <a:off x="3824500" y="2484291"/>
            <a:ext cx="621758" cy="415158"/>
            <a:chOff x="6795675" y="2984792"/>
            <a:chExt cx="651897" cy="435283"/>
          </a:xfrm>
          <a:solidFill>
            <a:schemeClr val="bg1"/>
          </a:solidFill>
        </p:grpSpPr>
        <p:sp>
          <p:nvSpPr>
            <p:cNvPr id="37" name="Freeform 18"/>
            <p:cNvSpPr>
              <a:spLocks noEditPoints="1"/>
            </p:cNvSpPr>
            <p:nvPr/>
          </p:nvSpPr>
          <p:spPr bwMode="auto">
            <a:xfrm>
              <a:off x="6989720" y="2984792"/>
              <a:ext cx="263807" cy="435283"/>
            </a:xfrm>
            <a:custGeom>
              <a:avLst/>
              <a:gdLst>
                <a:gd name="T0" fmla="*/ 160 w 160"/>
                <a:gd name="T1" fmla="*/ 82 h 264"/>
                <a:gd name="T2" fmla="*/ 143 w 160"/>
                <a:gd name="T3" fmla="*/ 82 h 264"/>
                <a:gd name="T4" fmla="*/ 105 w 160"/>
                <a:gd name="T5" fmla="*/ 82 h 264"/>
                <a:gd name="T6" fmla="*/ 149 w 160"/>
                <a:gd name="T7" fmla="*/ 0 h 264"/>
                <a:gd name="T8" fmla="*/ 41 w 160"/>
                <a:gd name="T9" fmla="*/ 0 h 264"/>
                <a:gd name="T10" fmla="*/ 0 w 160"/>
                <a:gd name="T11" fmla="*/ 136 h 264"/>
                <a:gd name="T12" fmla="*/ 55 w 160"/>
                <a:gd name="T13" fmla="*/ 136 h 264"/>
                <a:gd name="T14" fmla="*/ 28 w 160"/>
                <a:gd name="T15" fmla="*/ 264 h 264"/>
                <a:gd name="T16" fmla="*/ 160 w 160"/>
                <a:gd name="T17" fmla="*/ 82 h 264"/>
                <a:gd name="T18" fmla="*/ 23 w 160"/>
                <a:gd name="T19" fmla="*/ 120 h 264"/>
                <a:gd name="T20" fmla="*/ 53 w 160"/>
                <a:gd name="T21" fmla="*/ 17 h 264"/>
                <a:gd name="T22" fmla="*/ 119 w 160"/>
                <a:gd name="T23" fmla="*/ 17 h 264"/>
                <a:gd name="T24" fmla="*/ 77 w 160"/>
                <a:gd name="T25" fmla="*/ 99 h 264"/>
                <a:gd name="T26" fmla="*/ 126 w 160"/>
                <a:gd name="T27" fmla="*/ 99 h 264"/>
                <a:gd name="T28" fmla="*/ 62 w 160"/>
                <a:gd name="T29" fmla="*/ 189 h 264"/>
                <a:gd name="T30" fmla="*/ 75 w 160"/>
                <a:gd name="T31" fmla="*/ 120 h 264"/>
                <a:gd name="T32" fmla="*/ 23 w 160"/>
                <a:gd name="T33" fmla="*/ 12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264">
                  <a:moveTo>
                    <a:pt x="160" y="82"/>
                  </a:moveTo>
                  <a:lnTo>
                    <a:pt x="143" y="82"/>
                  </a:lnTo>
                  <a:lnTo>
                    <a:pt x="105" y="82"/>
                  </a:lnTo>
                  <a:lnTo>
                    <a:pt x="149" y="0"/>
                  </a:lnTo>
                  <a:lnTo>
                    <a:pt x="41" y="0"/>
                  </a:lnTo>
                  <a:lnTo>
                    <a:pt x="0" y="136"/>
                  </a:lnTo>
                  <a:lnTo>
                    <a:pt x="55" y="136"/>
                  </a:lnTo>
                  <a:lnTo>
                    <a:pt x="28" y="264"/>
                  </a:lnTo>
                  <a:lnTo>
                    <a:pt x="160" y="82"/>
                  </a:lnTo>
                  <a:close/>
                  <a:moveTo>
                    <a:pt x="23" y="120"/>
                  </a:moveTo>
                  <a:lnTo>
                    <a:pt x="53" y="17"/>
                  </a:lnTo>
                  <a:lnTo>
                    <a:pt x="119" y="17"/>
                  </a:lnTo>
                  <a:lnTo>
                    <a:pt x="77" y="99"/>
                  </a:lnTo>
                  <a:lnTo>
                    <a:pt x="126" y="99"/>
                  </a:lnTo>
                  <a:lnTo>
                    <a:pt x="62" y="189"/>
                  </a:lnTo>
                  <a:lnTo>
                    <a:pt x="75" y="120"/>
                  </a:lnTo>
                  <a:lnTo>
                    <a:pt x="23" y="120"/>
                  </a:lnTo>
                  <a:close/>
                </a:path>
              </a:pathLst>
            </a:custGeom>
            <a:grpFill/>
            <a:ln>
              <a:no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gradFill>
                  <a:gsLst>
                    <a:gs pos="0">
                      <a:srgbClr val="505050"/>
                    </a:gs>
                    <a:gs pos="100000">
                      <a:srgbClr val="505050"/>
                    </a:gs>
                  </a:gsLst>
                  <a:lin ang="5400000" scaled="0"/>
                </a:gradFill>
                <a:effectLst/>
                <a:uLnTx/>
                <a:uFillTx/>
                <a:latin typeface="Segoe UI"/>
                <a:ea typeface="+mn-ea"/>
                <a:cs typeface="+mn-cs"/>
              </a:endParaRPr>
            </a:p>
          </p:txBody>
        </p:sp>
        <p:grpSp>
          <p:nvGrpSpPr>
            <p:cNvPr id="15" name="Group 14"/>
            <p:cNvGrpSpPr/>
            <p:nvPr/>
          </p:nvGrpSpPr>
          <p:grpSpPr>
            <a:xfrm>
              <a:off x="6795675" y="3059346"/>
              <a:ext cx="141873" cy="271583"/>
              <a:chOff x="3016688" y="2176623"/>
              <a:chExt cx="166688" cy="319087"/>
            </a:xfrm>
            <a:grpFill/>
          </p:grpSpPr>
          <p:cxnSp>
            <p:nvCxnSpPr>
              <p:cNvPr id="11" name="Straight Connector 10"/>
              <p:cNvCxnSpPr>
                <a:cxnSpLocks/>
              </p:cNvCxnSpPr>
              <p:nvPr/>
            </p:nvCxnSpPr>
            <p:spPr>
              <a:xfrm>
                <a:off x="3019069" y="2333785"/>
                <a:ext cx="164307" cy="161925"/>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flipV="1">
                <a:off x="3016688" y="2176623"/>
                <a:ext cx="159544" cy="157230"/>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7305699" y="3059346"/>
              <a:ext cx="141873" cy="271583"/>
              <a:chOff x="3016688" y="2176623"/>
              <a:chExt cx="166688" cy="319087"/>
            </a:xfrm>
            <a:grpFill/>
          </p:grpSpPr>
          <p:cxnSp>
            <p:nvCxnSpPr>
              <p:cNvPr id="64" name="Straight Connector 63"/>
              <p:cNvCxnSpPr>
                <a:cxnSpLocks/>
              </p:cNvCxnSpPr>
              <p:nvPr/>
            </p:nvCxnSpPr>
            <p:spPr>
              <a:xfrm>
                <a:off x="3019069" y="2333785"/>
                <a:ext cx="164307" cy="161925"/>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V="1">
                <a:off x="3016688" y="2176623"/>
                <a:ext cx="159544" cy="157230"/>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p:nvPr/>
        </p:nvGrpSpPr>
        <p:grpSpPr>
          <a:xfrm>
            <a:off x="7928725" y="2525181"/>
            <a:ext cx="621758" cy="340484"/>
            <a:chOff x="7712710" y="2866532"/>
            <a:chExt cx="900970" cy="493385"/>
          </a:xfrm>
        </p:grpSpPr>
        <p:sp>
          <p:nvSpPr>
            <p:cNvPr id="2" name="Rectangle 1"/>
            <p:cNvSpPr/>
            <p:nvPr/>
          </p:nvSpPr>
          <p:spPr bwMode="auto">
            <a:xfrm>
              <a:off x="8088848" y="2869853"/>
              <a:ext cx="148000" cy="148000"/>
            </a:xfrm>
            <a:prstGeom prst="rect">
              <a:avLst/>
            </a:prstGeom>
            <a:no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ectangle 54"/>
            <p:cNvSpPr/>
            <p:nvPr/>
          </p:nvSpPr>
          <p:spPr bwMode="auto">
            <a:xfrm>
              <a:off x="8263038" y="3207942"/>
              <a:ext cx="148000" cy="148000"/>
            </a:xfrm>
            <a:prstGeom prst="rect">
              <a:avLst/>
            </a:prstGeom>
            <a:no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6" name="Rectangle 55"/>
            <p:cNvSpPr/>
            <p:nvPr/>
          </p:nvSpPr>
          <p:spPr bwMode="auto">
            <a:xfrm>
              <a:off x="7912395" y="3207942"/>
              <a:ext cx="148000" cy="148000"/>
            </a:xfrm>
            <a:prstGeom prst="rect">
              <a:avLst/>
            </a:prstGeom>
            <a:no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Left Brace 9"/>
            <p:cNvSpPr/>
            <p:nvPr/>
          </p:nvSpPr>
          <p:spPr>
            <a:xfrm rot="5400000">
              <a:off x="8069263" y="2936571"/>
              <a:ext cx="184907" cy="347471"/>
            </a:xfrm>
            <a:prstGeom prst="leftBrace">
              <a:avLst>
                <a:gd name="adj1" fmla="val 51383"/>
                <a:gd name="adj2"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61" name="Left Brace 60"/>
            <p:cNvSpPr/>
            <p:nvPr/>
          </p:nvSpPr>
          <p:spPr>
            <a:xfrm rot="10800000">
              <a:off x="8469317" y="2866532"/>
              <a:ext cx="144363" cy="493385"/>
            </a:xfrm>
            <a:prstGeom prst="leftBrace">
              <a:avLst>
                <a:gd name="adj1" fmla="val 51383"/>
                <a:gd name="adj2"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62" name="Left Brace 61"/>
            <p:cNvSpPr/>
            <p:nvPr/>
          </p:nvSpPr>
          <p:spPr>
            <a:xfrm rot="10800000" flipH="1">
              <a:off x="7712710" y="2866532"/>
              <a:ext cx="144363" cy="493385"/>
            </a:xfrm>
            <a:prstGeom prst="leftBrace">
              <a:avLst>
                <a:gd name="adj1" fmla="val 51383"/>
                <a:gd name="adj2"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spTree>
    <p:extLst>
      <p:ext uri="{BB962C8B-B14F-4D97-AF65-F5344CB8AC3E}">
        <p14:creationId xmlns:p14="http://schemas.microsoft.com/office/powerpoint/2010/main" val="2425080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15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42" presetClass="path" presetSubtype="0" decel="100000" fill="hold" nodeType="withEffect">
                                  <p:stCondLst>
                                    <p:cond delay="0"/>
                                  </p:stCondLst>
                                  <p:childTnLst>
                                    <p:animMotion origin="layout" path="M 2.25428E-6 0.04607 L 2.25428E-6 2.41943E-6 " pathEditMode="relative" rAng="0" ptsTypes="AA">
                                      <p:cBhvr>
                                        <p:cTn id="20" dur="1000" fill="hold"/>
                                        <p:tgtEl>
                                          <p:spTgt spid="6"/>
                                        </p:tgtEl>
                                        <p:attrNameLst>
                                          <p:attrName>ppt_x</p:attrName>
                                          <p:attrName>ppt_y</p:attrName>
                                        </p:attrNameLst>
                                      </p:cBhvr>
                                      <p:rCtr x="0" y="-2315"/>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750" fill="hold"/>
                                        <p:tgtEl>
                                          <p:spTgt spid="25"/>
                                        </p:tgtEl>
                                        <p:attrNameLst>
                                          <p:attrName>ppt_x</p:attrName>
                                        </p:attrNameLst>
                                      </p:cBhvr>
                                      <p:tavLst>
                                        <p:tav tm="0">
                                          <p:val>
                                            <p:strVal val="0-#ppt_w/2"/>
                                          </p:val>
                                        </p:tav>
                                        <p:tav tm="100000">
                                          <p:val>
                                            <p:strVal val="#ppt_x"/>
                                          </p:val>
                                        </p:tav>
                                      </p:tavLst>
                                    </p:anim>
                                    <p:anim calcmode="lin" valueType="num">
                                      <p:cBhvr additive="base">
                                        <p:cTn id="26"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Scenarios</a:t>
            </a:r>
          </a:p>
        </p:txBody>
      </p:sp>
      <p:graphicFrame>
        <p:nvGraphicFramePr>
          <p:cNvPr id="2" name="Table 1"/>
          <p:cNvGraphicFramePr>
            <a:graphicFrameLocks noGrp="1"/>
          </p:cNvGraphicFramePr>
          <p:nvPr>
            <p:extLst/>
          </p:nvPr>
        </p:nvGraphicFramePr>
        <p:xfrm>
          <a:off x="503237" y="1439862"/>
          <a:ext cx="11430000" cy="4876800"/>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2683563793"/>
                    </a:ext>
                  </a:extLst>
                </a:gridCol>
                <a:gridCol w="5715000">
                  <a:extLst>
                    <a:ext uri="{9D8B030D-6E8A-4147-A177-3AD203B41FA5}">
                      <a16:colId xmlns:a16="http://schemas.microsoft.com/office/drawing/2014/main" val="4146405829"/>
                    </a:ext>
                  </a:extLst>
                </a:gridCol>
              </a:tblGrid>
              <a:tr h="2438400">
                <a:tc>
                  <a:txBody>
                    <a:bodyPr/>
                    <a:lstStyle/>
                    <a:p>
                      <a:r>
                        <a:rPr lang="en-US" sz="2500" b="1" dirty="0"/>
                        <a:t>Web</a:t>
                      </a:r>
                    </a:p>
                  </a:txBody>
                  <a:tcPr/>
                </a:tc>
                <a:tc>
                  <a:txBody>
                    <a:bodyPr/>
                    <a:lstStyle/>
                    <a:p>
                      <a:r>
                        <a:rPr lang="en-US" sz="2500" b="1" dirty="0"/>
                        <a:t>Glue</a:t>
                      </a:r>
                    </a:p>
                  </a:txBody>
                  <a:tcPr/>
                </a:tc>
                <a:extLst>
                  <a:ext uri="{0D108BD9-81ED-4DB2-BD59-A6C34878D82A}">
                    <a16:rowId xmlns:a16="http://schemas.microsoft.com/office/drawing/2014/main" val="645007490"/>
                  </a:ext>
                </a:extLst>
              </a:tr>
              <a:tr h="2438400">
                <a:tc>
                  <a:txBody>
                    <a:bodyPr/>
                    <a:lstStyle/>
                    <a:p>
                      <a:r>
                        <a:rPr lang="en-US" sz="2500" b="1" dirty="0"/>
                        <a:t>Bots</a:t>
                      </a:r>
                    </a:p>
                  </a:txBody>
                  <a:tcPr/>
                </a:tc>
                <a:tc>
                  <a:txBody>
                    <a:bodyPr/>
                    <a:lstStyle/>
                    <a:p>
                      <a:r>
                        <a:rPr lang="en-US" sz="2500" b="1" dirty="0" err="1"/>
                        <a:t>IoT</a:t>
                      </a:r>
                      <a:endParaRPr lang="en-US" sz="2500" b="1" dirty="0"/>
                    </a:p>
                  </a:txBody>
                  <a:tcPr/>
                </a:tc>
                <a:extLst>
                  <a:ext uri="{0D108BD9-81ED-4DB2-BD59-A6C34878D82A}">
                    <a16:rowId xmlns:a16="http://schemas.microsoft.com/office/drawing/2014/main" val="936843174"/>
                  </a:ext>
                </a:extLst>
              </a:tr>
            </a:tbl>
          </a:graphicData>
        </a:graphic>
      </p:graphicFrame>
      <p:pic>
        <p:nvPicPr>
          <p:cNvPr id="194" name="Picture 193"/>
          <p:cNvPicPr>
            <a:picLocks noChangeAspect="1"/>
          </p:cNvPicPr>
          <p:nvPr/>
        </p:nvPicPr>
        <p:blipFill>
          <a:blip r:embed="rId3"/>
          <a:stretch>
            <a:fillRect/>
          </a:stretch>
        </p:blipFill>
        <p:spPr>
          <a:xfrm>
            <a:off x="808037" y="2278062"/>
            <a:ext cx="4918208" cy="1432664"/>
          </a:xfrm>
          <a:prstGeom prst="rect">
            <a:avLst/>
          </a:prstGeom>
        </p:spPr>
      </p:pic>
      <p:pic>
        <p:nvPicPr>
          <p:cNvPr id="260" name="Picture 259"/>
          <p:cNvPicPr>
            <a:picLocks noChangeAspect="1"/>
          </p:cNvPicPr>
          <p:nvPr/>
        </p:nvPicPr>
        <p:blipFill>
          <a:blip r:embed="rId4"/>
          <a:stretch>
            <a:fillRect/>
          </a:stretch>
        </p:blipFill>
        <p:spPr>
          <a:xfrm>
            <a:off x="1417637" y="4132815"/>
            <a:ext cx="3837800" cy="2164560"/>
          </a:xfrm>
          <a:prstGeom prst="rect">
            <a:avLst/>
          </a:prstGeom>
        </p:spPr>
      </p:pic>
      <p:pic>
        <p:nvPicPr>
          <p:cNvPr id="349" name="Picture 348"/>
          <p:cNvPicPr>
            <a:picLocks noChangeAspect="1"/>
          </p:cNvPicPr>
          <p:nvPr/>
        </p:nvPicPr>
        <p:blipFill>
          <a:blip r:embed="rId5"/>
          <a:stretch>
            <a:fillRect/>
          </a:stretch>
        </p:blipFill>
        <p:spPr>
          <a:xfrm>
            <a:off x="6675437" y="1893981"/>
            <a:ext cx="4738881" cy="1816745"/>
          </a:xfrm>
          <a:prstGeom prst="rect">
            <a:avLst/>
          </a:prstGeom>
        </p:spPr>
      </p:pic>
      <p:pic>
        <p:nvPicPr>
          <p:cNvPr id="474" name="Picture 473"/>
          <p:cNvPicPr>
            <a:picLocks noChangeAspect="1"/>
          </p:cNvPicPr>
          <p:nvPr/>
        </p:nvPicPr>
        <p:blipFill>
          <a:blip r:embed="rId6"/>
          <a:stretch>
            <a:fillRect/>
          </a:stretch>
        </p:blipFill>
        <p:spPr>
          <a:xfrm>
            <a:off x="6456595" y="4640262"/>
            <a:ext cx="5176564" cy="1347618"/>
          </a:xfrm>
          <a:prstGeom prst="rect">
            <a:avLst/>
          </a:prstGeom>
        </p:spPr>
      </p:pic>
    </p:spTree>
    <p:extLst>
      <p:ext uri="{BB962C8B-B14F-4D97-AF65-F5344CB8AC3E}">
        <p14:creationId xmlns:p14="http://schemas.microsoft.com/office/powerpoint/2010/main" val="1207986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Domino’s</a:t>
            </a:r>
          </a:p>
        </p:txBody>
      </p:sp>
    </p:spTree>
    <p:extLst>
      <p:ext uri="{BB962C8B-B14F-4D97-AF65-F5344CB8AC3E}">
        <p14:creationId xmlns:p14="http://schemas.microsoft.com/office/powerpoint/2010/main" val="1113881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8073406" y="2978873"/>
            <a:ext cx="426398" cy="24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0" name="Rectangle 29"/>
          <p:cNvSpPr/>
          <p:nvPr/>
        </p:nvSpPr>
        <p:spPr>
          <a:xfrm>
            <a:off x="6011637" y="2946901"/>
            <a:ext cx="450313" cy="309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9" name="Rounded Rectangle 52"/>
          <p:cNvSpPr/>
          <p:nvPr/>
        </p:nvSpPr>
        <p:spPr>
          <a:xfrm>
            <a:off x="427421" y="6249381"/>
            <a:ext cx="10123536" cy="486102"/>
          </a:xfrm>
          <a:prstGeom prst="roundRect">
            <a:avLst>
              <a:gd name="adj" fmla="val 18496"/>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 name="TextBox 9"/>
          <p:cNvSpPr txBox="1"/>
          <p:nvPr/>
        </p:nvSpPr>
        <p:spPr>
          <a:xfrm>
            <a:off x="420019" y="6249382"/>
            <a:ext cx="10123536" cy="527358"/>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DOMINOS STORES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418" y="6310630"/>
            <a:ext cx="363529" cy="364570"/>
          </a:xfrm>
          <a:prstGeom prst="rect">
            <a:avLst/>
          </a:prstGeom>
        </p:spPr>
      </p:pic>
      <p:grpSp>
        <p:nvGrpSpPr>
          <p:cNvPr id="87" name="Group 86"/>
          <p:cNvGrpSpPr/>
          <p:nvPr/>
        </p:nvGrpSpPr>
        <p:grpSpPr>
          <a:xfrm>
            <a:off x="916788" y="1880175"/>
            <a:ext cx="1442588" cy="1418422"/>
            <a:chOff x="1560569" y="1400350"/>
            <a:chExt cx="1414430" cy="1390736"/>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142" y="1400350"/>
              <a:ext cx="822960" cy="822960"/>
            </a:xfrm>
            <a:prstGeom prst="rect">
              <a:avLst/>
            </a:prstGeom>
          </p:spPr>
        </p:pic>
        <p:sp>
          <p:nvSpPr>
            <p:cNvPr id="18" name="TextBox 17"/>
            <p:cNvSpPr txBox="1"/>
            <p:nvPr/>
          </p:nvSpPr>
          <p:spPr>
            <a:xfrm>
              <a:off x="1560569" y="2274021"/>
              <a:ext cx="1414430" cy="517065"/>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Key Vault</a:t>
              </a:r>
            </a:p>
          </p:txBody>
        </p:sp>
      </p:grpSp>
      <p:grpSp>
        <p:nvGrpSpPr>
          <p:cNvPr id="88" name="Group 87"/>
          <p:cNvGrpSpPr/>
          <p:nvPr/>
        </p:nvGrpSpPr>
        <p:grpSpPr>
          <a:xfrm>
            <a:off x="725" y="3708066"/>
            <a:ext cx="3447300" cy="1294587"/>
            <a:chOff x="662386" y="3192562"/>
            <a:chExt cx="3380013" cy="1269318"/>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2768" y="3192562"/>
              <a:ext cx="822960" cy="822960"/>
            </a:xfrm>
            <a:prstGeom prst="rect">
              <a:avLst/>
            </a:prstGeom>
          </p:spPr>
        </p:pic>
        <p:sp>
          <p:nvSpPr>
            <p:cNvPr id="20" name="TextBox 19"/>
            <p:cNvSpPr txBox="1"/>
            <p:nvPr/>
          </p:nvSpPr>
          <p:spPr>
            <a:xfrm>
              <a:off x="662386" y="3944815"/>
              <a:ext cx="3380013" cy="517065"/>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Azure Active Directory</a:t>
              </a:r>
            </a:p>
          </p:txBody>
        </p:sp>
      </p:grpSp>
      <p:grpSp>
        <p:nvGrpSpPr>
          <p:cNvPr id="84" name="Group 83"/>
          <p:cNvGrpSpPr/>
          <p:nvPr/>
        </p:nvGrpSpPr>
        <p:grpSpPr>
          <a:xfrm>
            <a:off x="1759383" y="4517797"/>
            <a:ext cx="3447300" cy="1266929"/>
            <a:chOff x="5385705" y="4429615"/>
            <a:chExt cx="3380013" cy="124220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7146" y="4429615"/>
              <a:ext cx="822960" cy="822960"/>
            </a:xfrm>
            <a:prstGeom prst="rect">
              <a:avLst/>
            </a:prstGeom>
          </p:spPr>
        </p:pic>
        <p:sp>
          <p:nvSpPr>
            <p:cNvPr id="21" name="TextBox 20"/>
            <p:cNvSpPr txBox="1"/>
            <p:nvPr/>
          </p:nvSpPr>
          <p:spPr>
            <a:xfrm>
              <a:off x="5385705" y="5154750"/>
              <a:ext cx="3380013" cy="517065"/>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Azure Files</a:t>
              </a:r>
            </a:p>
          </p:txBody>
        </p:sp>
      </p:grpSp>
      <p:grpSp>
        <p:nvGrpSpPr>
          <p:cNvPr id="81" name="Group 80"/>
          <p:cNvGrpSpPr/>
          <p:nvPr/>
        </p:nvGrpSpPr>
        <p:grpSpPr>
          <a:xfrm>
            <a:off x="1688112" y="2323435"/>
            <a:ext cx="3447300" cy="1250721"/>
            <a:chOff x="3176868" y="1392990"/>
            <a:chExt cx="3380013" cy="1226308"/>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9320" y="1392990"/>
              <a:ext cx="822960" cy="822960"/>
            </a:xfrm>
            <a:prstGeom prst="rect">
              <a:avLst/>
            </a:prstGeom>
          </p:spPr>
        </p:pic>
        <p:sp>
          <p:nvSpPr>
            <p:cNvPr id="26" name="TextBox 25"/>
            <p:cNvSpPr txBox="1"/>
            <p:nvPr/>
          </p:nvSpPr>
          <p:spPr>
            <a:xfrm>
              <a:off x="3176868" y="2102233"/>
              <a:ext cx="3380013" cy="517065"/>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SSIS</a:t>
              </a:r>
            </a:p>
          </p:txBody>
        </p:sp>
      </p:grpSp>
      <p:sp>
        <p:nvSpPr>
          <p:cNvPr id="27" name="Rounded Rectangle 11"/>
          <p:cNvSpPr/>
          <p:nvPr/>
        </p:nvSpPr>
        <p:spPr>
          <a:xfrm>
            <a:off x="427421" y="878718"/>
            <a:ext cx="10123536" cy="5166548"/>
          </a:xfrm>
          <a:prstGeom prst="roundRect">
            <a:avLst>
              <a:gd name="adj" fmla="val 2038"/>
            </a:avLst>
          </a:prstGeom>
          <a:noFill/>
          <a:ln w="57150">
            <a:solidFill>
              <a:srgbClr val="007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31" name="Straight Arrow Connector 30"/>
          <p:cNvCxnSpPr>
            <a:cxnSpLocks/>
          </p:cNvCxnSpPr>
          <p:nvPr/>
        </p:nvCxnSpPr>
        <p:spPr>
          <a:xfrm flipV="1">
            <a:off x="3424811" y="5647432"/>
            <a:ext cx="0" cy="821578"/>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9010" y="2392989"/>
            <a:ext cx="795824" cy="795824"/>
          </a:xfrm>
          <a:prstGeom prst="rect">
            <a:avLst/>
          </a:prstGeom>
        </p:spPr>
      </p:pic>
      <p:sp>
        <p:nvSpPr>
          <p:cNvPr id="35" name="TextBox 34"/>
          <p:cNvSpPr txBox="1"/>
          <p:nvPr/>
        </p:nvSpPr>
        <p:spPr>
          <a:xfrm>
            <a:off x="10793534" y="3143135"/>
            <a:ext cx="1961516" cy="527358"/>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nl-NL"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F</a:t>
            </a: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RANCHISEE</a:t>
            </a:r>
          </a:p>
        </p:txBody>
      </p:sp>
      <p:cxnSp>
        <p:nvCxnSpPr>
          <p:cNvPr id="37" name="Straight Arrow Connector 36"/>
          <p:cNvCxnSpPr>
            <a:cxnSpLocks/>
          </p:cNvCxnSpPr>
          <p:nvPr/>
        </p:nvCxnSpPr>
        <p:spPr>
          <a:xfrm>
            <a:off x="5939455" y="2756048"/>
            <a:ext cx="1226187" cy="0"/>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p:cNvCxnSpPr>
          <p:nvPr/>
        </p:nvCxnSpPr>
        <p:spPr>
          <a:xfrm>
            <a:off x="10334461" y="2741519"/>
            <a:ext cx="941051" cy="0"/>
          </a:xfrm>
          <a:prstGeom prst="straightConnector1">
            <a:avLst/>
          </a:prstGeom>
          <a:ln w="539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196936" y="5574551"/>
            <a:ext cx="4410353" cy="527358"/>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prstClr val="white">
                    <a:lumMod val="65000"/>
                  </a:prstClr>
                </a:solidFill>
                <a:effectLst/>
                <a:uLnTx/>
                <a:uFillTx/>
                <a:latin typeface="Segoe UI Light" panose="020B0502040204020203" pitchFamily="34" charset="0"/>
                <a:ea typeface="+mn-ea"/>
                <a:cs typeface="Segoe UI Light" panose="020B0502040204020203" pitchFamily="34" charset="0"/>
              </a:rPr>
              <a:t>AZURE WEST EUROPE</a:t>
            </a:r>
          </a:p>
        </p:txBody>
      </p:sp>
      <p:grpSp>
        <p:nvGrpSpPr>
          <p:cNvPr id="86" name="Group 85"/>
          <p:cNvGrpSpPr/>
          <p:nvPr/>
        </p:nvGrpSpPr>
        <p:grpSpPr>
          <a:xfrm>
            <a:off x="3824710" y="4525711"/>
            <a:ext cx="3447300" cy="1275559"/>
            <a:chOff x="5483646" y="4437375"/>
            <a:chExt cx="3380013" cy="1250662"/>
          </a:xfrm>
        </p:grpSpPr>
        <p:sp>
          <p:nvSpPr>
            <p:cNvPr id="22" name="TextBox 21"/>
            <p:cNvSpPr txBox="1"/>
            <p:nvPr/>
          </p:nvSpPr>
          <p:spPr>
            <a:xfrm>
              <a:off x="5483646" y="5170972"/>
              <a:ext cx="3380013" cy="517065"/>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Azure Function</a:t>
              </a:r>
            </a:p>
          </p:txBody>
        </p:sp>
        <p:pic>
          <p:nvPicPr>
            <p:cNvPr id="73" name="Picture 7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9899" y="4437375"/>
              <a:ext cx="820217" cy="822960"/>
            </a:xfrm>
            <a:prstGeom prst="rect">
              <a:avLst/>
            </a:prstGeom>
          </p:spPr>
        </p:pic>
      </p:grpSp>
      <p:grpSp>
        <p:nvGrpSpPr>
          <p:cNvPr id="89" name="Group 88"/>
          <p:cNvGrpSpPr/>
          <p:nvPr/>
        </p:nvGrpSpPr>
        <p:grpSpPr>
          <a:xfrm>
            <a:off x="8137990" y="2346832"/>
            <a:ext cx="3447300" cy="1283945"/>
            <a:chOff x="8036157" y="2199183"/>
            <a:chExt cx="3380013" cy="1258884"/>
          </a:xfrm>
        </p:grpSpPr>
        <p:sp>
          <p:nvSpPr>
            <p:cNvPr id="34" name="TextBox 33"/>
            <p:cNvSpPr txBox="1"/>
            <p:nvPr/>
          </p:nvSpPr>
          <p:spPr>
            <a:xfrm>
              <a:off x="8036157" y="2941002"/>
              <a:ext cx="3380013" cy="517065"/>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KEMP</a:t>
              </a:r>
            </a:p>
          </p:txBody>
        </p:sp>
        <p:pic>
          <p:nvPicPr>
            <p:cNvPr id="76" name="Picture 75"/>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55268" y="2199183"/>
              <a:ext cx="780290" cy="780290"/>
            </a:xfrm>
            <a:prstGeom prst="rect">
              <a:avLst/>
            </a:prstGeom>
          </p:spPr>
        </p:pic>
      </p:grpSp>
      <p:grpSp>
        <p:nvGrpSpPr>
          <p:cNvPr id="82" name="Group 81"/>
          <p:cNvGrpSpPr/>
          <p:nvPr/>
        </p:nvGrpSpPr>
        <p:grpSpPr>
          <a:xfrm>
            <a:off x="3810789" y="2325218"/>
            <a:ext cx="3447300" cy="1378463"/>
            <a:chOff x="5314291" y="1380712"/>
            <a:chExt cx="3380013" cy="1351557"/>
          </a:xfrm>
        </p:grpSpPr>
        <p:pic>
          <p:nvPicPr>
            <p:cNvPr id="77" name="Picture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94476" y="1380712"/>
              <a:ext cx="822960" cy="822960"/>
            </a:xfrm>
            <a:prstGeom prst="rect">
              <a:avLst/>
            </a:prstGeom>
          </p:spPr>
        </p:pic>
        <p:sp>
          <p:nvSpPr>
            <p:cNvPr id="78" name="TextBox 77"/>
            <p:cNvSpPr txBox="1"/>
            <p:nvPr/>
          </p:nvSpPr>
          <p:spPr>
            <a:xfrm>
              <a:off x="5314291" y="2215204"/>
              <a:ext cx="3380013" cy="517065"/>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SSDE</a:t>
              </a:r>
            </a:p>
          </p:txBody>
        </p:sp>
      </p:grpSp>
      <p:grpSp>
        <p:nvGrpSpPr>
          <p:cNvPr id="83" name="Group 82"/>
          <p:cNvGrpSpPr/>
          <p:nvPr/>
        </p:nvGrpSpPr>
        <p:grpSpPr>
          <a:xfrm>
            <a:off x="5966363" y="2292946"/>
            <a:ext cx="3447300" cy="1250721"/>
            <a:chOff x="6297664" y="1798798"/>
            <a:chExt cx="3380013" cy="1226308"/>
          </a:xfrm>
        </p:grpSpPr>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0116" y="1798798"/>
              <a:ext cx="822960" cy="822960"/>
            </a:xfrm>
            <a:prstGeom prst="rect">
              <a:avLst/>
            </a:prstGeom>
          </p:spPr>
        </p:pic>
        <p:sp>
          <p:nvSpPr>
            <p:cNvPr id="80" name="TextBox 79"/>
            <p:cNvSpPr txBox="1"/>
            <p:nvPr/>
          </p:nvSpPr>
          <p:spPr>
            <a:xfrm>
              <a:off x="6297664" y="2508041"/>
              <a:ext cx="3380013" cy="517065"/>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SSRS</a:t>
              </a:r>
            </a:p>
          </p:txBody>
        </p:sp>
      </p:grpSp>
      <p:cxnSp>
        <p:nvCxnSpPr>
          <p:cNvPr id="90" name="Straight Arrow Connector 89"/>
          <p:cNvCxnSpPr>
            <a:cxnSpLocks/>
          </p:cNvCxnSpPr>
          <p:nvPr/>
        </p:nvCxnSpPr>
        <p:spPr>
          <a:xfrm flipV="1">
            <a:off x="5545685" y="3543667"/>
            <a:ext cx="0" cy="882497"/>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cxnSpLocks/>
          </p:cNvCxnSpPr>
          <p:nvPr/>
        </p:nvCxnSpPr>
        <p:spPr>
          <a:xfrm>
            <a:off x="3922527" y="2763942"/>
            <a:ext cx="1226187" cy="0"/>
          </a:xfrm>
          <a:prstGeom prst="straightConnector1">
            <a:avLst/>
          </a:prstGeom>
          <a:ln w="539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cxnSpLocks/>
          </p:cNvCxnSpPr>
          <p:nvPr/>
        </p:nvCxnSpPr>
        <p:spPr>
          <a:xfrm>
            <a:off x="8190729" y="2744386"/>
            <a:ext cx="1226187" cy="0"/>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3982950" y="4945383"/>
            <a:ext cx="1088811" cy="0"/>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424799" y="3857996"/>
            <a:ext cx="252742" cy="252742"/>
          </a:xfrm>
          <a:prstGeom prst="rect">
            <a:avLst/>
          </a:prstGeom>
        </p:spPr>
      </p:pic>
      <p:pic>
        <p:nvPicPr>
          <p:cNvPr id="107" name="Picture 106"/>
          <p:cNvPicPr>
            <a:picLocks noChangeAspect="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32648" y="2614874"/>
            <a:ext cx="252742" cy="252742"/>
          </a:xfrm>
          <a:prstGeom prst="rect">
            <a:avLst/>
          </a:prstGeom>
        </p:spPr>
      </p:pic>
      <p:pic>
        <p:nvPicPr>
          <p:cNvPr id="108" name="Picture 107"/>
          <p:cNvPicPr>
            <a:picLocks noChangeAspect="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10809" y="2598733"/>
            <a:ext cx="252742" cy="252742"/>
          </a:xfrm>
          <a:prstGeom prst="rect">
            <a:avLst/>
          </a:prstGeom>
        </p:spPr>
      </p:pic>
      <p:sp>
        <p:nvSpPr>
          <p:cNvPr id="113" name="Rounded Rectangle 52"/>
          <p:cNvSpPr/>
          <p:nvPr/>
        </p:nvSpPr>
        <p:spPr>
          <a:xfrm>
            <a:off x="427421" y="203887"/>
            <a:ext cx="10123536" cy="486102"/>
          </a:xfrm>
          <a:prstGeom prst="roundRect">
            <a:avLst>
              <a:gd name="adj" fmla="val 18496"/>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4" name="TextBox 113"/>
          <p:cNvSpPr txBox="1"/>
          <p:nvPr/>
        </p:nvSpPr>
        <p:spPr>
          <a:xfrm>
            <a:off x="496790" y="203888"/>
            <a:ext cx="10054167" cy="527358"/>
          </a:xfrm>
          <a:prstGeom prst="rect">
            <a:avLst/>
          </a:prstGeom>
          <a:noFill/>
        </p:spPr>
        <p:txBody>
          <a:bodyPr wrap="square" lIns="186521" tIns="149217" rIns="186521" bIns="149217" rtlCol="0">
            <a:spAutoFit/>
          </a:body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n-US" sz="1632" b="0" i="0" u="none" strike="noStrike" kern="0" cap="none" spc="0" normalizeH="0" baseline="0" noProof="0" dirty="0">
                <a:ln>
                  <a:noFill/>
                </a:ln>
                <a:solidFill>
                  <a:srgbClr val="0079D6"/>
                </a:solidFill>
                <a:effectLst/>
                <a:uLnTx/>
                <a:uFillTx/>
                <a:latin typeface="Segoe UI Light" panose="020B0502040204020203" pitchFamily="34" charset="0"/>
                <a:ea typeface="+mn-ea"/>
                <a:cs typeface="Segoe UI Light" panose="020B0502040204020203" pitchFamily="34" charset="0"/>
              </a:rPr>
              <a:t>IN- AND EXTERNAL DATA SOURCES</a:t>
            </a:r>
          </a:p>
        </p:txBody>
      </p:sp>
      <p:cxnSp>
        <p:nvCxnSpPr>
          <p:cNvPr id="109" name="Straight Arrow Connector 108"/>
          <p:cNvCxnSpPr>
            <a:cxnSpLocks/>
          </p:cNvCxnSpPr>
          <p:nvPr/>
        </p:nvCxnSpPr>
        <p:spPr>
          <a:xfrm>
            <a:off x="3425521" y="407088"/>
            <a:ext cx="0" cy="1928335"/>
          </a:xfrm>
          <a:prstGeom prst="straightConnector1">
            <a:avLst/>
          </a:prstGeom>
          <a:ln w="539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69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12B8-E3F5-4D74-ABCC-461127E1140A}"/>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2B4BB714-6CBA-4A44-B521-63EDE4602FF7}"/>
              </a:ext>
            </a:extLst>
          </p:cNvPr>
          <p:cNvSpPr>
            <a:spLocks noGrp="1"/>
          </p:cNvSpPr>
          <p:nvPr>
            <p:ph type="body" sz="quarter" idx="12"/>
          </p:nvPr>
        </p:nvSpPr>
        <p:spPr>
          <a:xfrm>
            <a:off x="275482" y="3954464"/>
            <a:ext cx="7314163" cy="744474"/>
          </a:xfrm>
        </p:spPr>
        <p:txBody>
          <a:bodyPr/>
          <a:lstStyle/>
          <a:p>
            <a:r>
              <a:rPr lang="en-US" dirty="0"/>
              <a:t>End to end coupon processing</a:t>
            </a:r>
          </a:p>
        </p:txBody>
      </p:sp>
    </p:spTree>
    <p:extLst>
      <p:ext uri="{BB962C8B-B14F-4D97-AF65-F5344CB8AC3E}">
        <p14:creationId xmlns:p14="http://schemas.microsoft.com/office/powerpoint/2010/main" val="2135701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Oval 108"/>
          <p:cNvSpPr/>
          <p:nvPr/>
        </p:nvSpPr>
        <p:spPr bwMode="auto">
          <a:xfrm>
            <a:off x="5699161" y="3692655"/>
            <a:ext cx="728297" cy="70353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6" name="Rectangle: Rounded Corners 15"/>
          <p:cNvSpPr/>
          <p:nvPr/>
        </p:nvSpPr>
        <p:spPr bwMode="auto">
          <a:xfrm>
            <a:off x="3076397" y="1833977"/>
            <a:ext cx="824271" cy="4218944"/>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p:cNvSpPr>
            <a:spLocks noGrp="1"/>
          </p:cNvSpPr>
          <p:nvPr>
            <p:ph type="title"/>
          </p:nvPr>
        </p:nvSpPr>
        <p:spPr/>
        <p:txBody>
          <a:bodyPr/>
          <a:lstStyle/>
          <a:p>
            <a:r>
              <a:rPr lang="en-US" dirty="0" err="1"/>
              <a:t>Serverless</a:t>
            </a:r>
            <a:r>
              <a:rPr lang="en-US" dirty="0"/>
              <a:t> Architecture</a:t>
            </a:r>
          </a:p>
        </p:txBody>
      </p:sp>
      <p:grpSp>
        <p:nvGrpSpPr>
          <p:cNvPr id="7" name="Group 6"/>
          <p:cNvGrpSpPr/>
          <p:nvPr/>
        </p:nvGrpSpPr>
        <p:grpSpPr>
          <a:xfrm>
            <a:off x="3207915" y="1240262"/>
            <a:ext cx="621756" cy="415158"/>
            <a:chOff x="6795675" y="2984792"/>
            <a:chExt cx="651897" cy="435283"/>
          </a:xfrm>
          <a:solidFill>
            <a:schemeClr val="tx1"/>
          </a:solidFill>
        </p:grpSpPr>
        <p:sp>
          <p:nvSpPr>
            <p:cNvPr id="8" name="Freeform 18"/>
            <p:cNvSpPr>
              <a:spLocks noEditPoints="1"/>
            </p:cNvSpPr>
            <p:nvPr/>
          </p:nvSpPr>
          <p:spPr bwMode="auto">
            <a:xfrm>
              <a:off x="6989720" y="2984792"/>
              <a:ext cx="263807" cy="435283"/>
            </a:xfrm>
            <a:custGeom>
              <a:avLst/>
              <a:gdLst>
                <a:gd name="T0" fmla="*/ 160 w 160"/>
                <a:gd name="T1" fmla="*/ 82 h 264"/>
                <a:gd name="T2" fmla="*/ 143 w 160"/>
                <a:gd name="T3" fmla="*/ 82 h 264"/>
                <a:gd name="T4" fmla="*/ 105 w 160"/>
                <a:gd name="T5" fmla="*/ 82 h 264"/>
                <a:gd name="T6" fmla="*/ 149 w 160"/>
                <a:gd name="T7" fmla="*/ 0 h 264"/>
                <a:gd name="T8" fmla="*/ 41 w 160"/>
                <a:gd name="T9" fmla="*/ 0 h 264"/>
                <a:gd name="T10" fmla="*/ 0 w 160"/>
                <a:gd name="T11" fmla="*/ 136 h 264"/>
                <a:gd name="T12" fmla="*/ 55 w 160"/>
                <a:gd name="T13" fmla="*/ 136 h 264"/>
                <a:gd name="T14" fmla="*/ 28 w 160"/>
                <a:gd name="T15" fmla="*/ 264 h 264"/>
                <a:gd name="T16" fmla="*/ 160 w 160"/>
                <a:gd name="T17" fmla="*/ 82 h 264"/>
                <a:gd name="T18" fmla="*/ 23 w 160"/>
                <a:gd name="T19" fmla="*/ 120 h 264"/>
                <a:gd name="T20" fmla="*/ 53 w 160"/>
                <a:gd name="T21" fmla="*/ 17 h 264"/>
                <a:gd name="T22" fmla="*/ 119 w 160"/>
                <a:gd name="T23" fmla="*/ 17 h 264"/>
                <a:gd name="T24" fmla="*/ 77 w 160"/>
                <a:gd name="T25" fmla="*/ 99 h 264"/>
                <a:gd name="T26" fmla="*/ 126 w 160"/>
                <a:gd name="T27" fmla="*/ 99 h 264"/>
                <a:gd name="T28" fmla="*/ 62 w 160"/>
                <a:gd name="T29" fmla="*/ 189 h 264"/>
                <a:gd name="T30" fmla="*/ 75 w 160"/>
                <a:gd name="T31" fmla="*/ 120 h 264"/>
                <a:gd name="T32" fmla="*/ 23 w 160"/>
                <a:gd name="T33" fmla="*/ 12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264">
                  <a:moveTo>
                    <a:pt x="160" y="82"/>
                  </a:moveTo>
                  <a:lnTo>
                    <a:pt x="143" y="82"/>
                  </a:lnTo>
                  <a:lnTo>
                    <a:pt x="105" y="82"/>
                  </a:lnTo>
                  <a:lnTo>
                    <a:pt x="149" y="0"/>
                  </a:lnTo>
                  <a:lnTo>
                    <a:pt x="41" y="0"/>
                  </a:lnTo>
                  <a:lnTo>
                    <a:pt x="0" y="136"/>
                  </a:lnTo>
                  <a:lnTo>
                    <a:pt x="55" y="136"/>
                  </a:lnTo>
                  <a:lnTo>
                    <a:pt x="28" y="264"/>
                  </a:lnTo>
                  <a:lnTo>
                    <a:pt x="160" y="82"/>
                  </a:lnTo>
                  <a:close/>
                  <a:moveTo>
                    <a:pt x="23" y="120"/>
                  </a:moveTo>
                  <a:lnTo>
                    <a:pt x="53" y="17"/>
                  </a:lnTo>
                  <a:lnTo>
                    <a:pt x="119" y="17"/>
                  </a:lnTo>
                  <a:lnTo>
                    <a:pt x="77" y="99"/>
                  </a:lnTo>
                  <a:lnTo>
                    <a:pt x="126" y="99"/>
                  </a:lnTo>
                  <a:lnTo>
                    <a:pt x="62" y="189"/>
                  </a:lnTo>
                  <a:lnTo>
                    <a:pt x="75" y="120"/>
                  </a:lnTo>
                  <a:lnTo>
                    <a:pt x="23" y="120"/>
                  </a:lnTo>
                  <a:close/>
                </a:path>
              </a:pathLst>
            </a:custGeom>
            <a:grpFill/>
            <a:ln>
              <a:solidFill>
                <a:schemeClr val="tx1"/>
              </a:solid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9" name="Group 8"/>
            <p:cNvGrpSpPr/>
            <p:nvPr/>
          </p:nvGrpSpPr>
          <p:grpSpPr>
            <a:xfrm>
              <a:off x="6795675" y="3059339"/>
              <a:ext cx="141873" cy="271582"/>
              <a:chOff x="3016688" y="2176623"/>
              <a:chExt cx="166688" cy="319087"/>
            </a:xfrm>
            <a:grpFill/>
          </p:grpSpPr>
          <p:cxnSp>
            <p:nvCxnSpPr>
              <p:cNvPr id="13" name="Straight Connector 12"/>
              <p:cNvCxnSpPr>
                <a:cxnSpLocks/>
              </p:cNvCxnSpPr>
              <p:nvPr/>
            </p:nvCxnSpPr>
            <p:spPr>
              <a:xfrm>
                <a:off x="3019069" y="2333785"/>
                <a:ext cx="164307" cy="161925"/>
              </a:xfrm>
              <a:prstGeom prst="line">
                <a:avLst/>
              </a:prstGeom>
              <a:grpFill/>
              <a:ln w="317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V="1">
                <a:off x="3016688" y="2176623"/>
                <a:ext cx="159544" cy="157230"/>
              </a:xfrm>
              <a:prstGeom prst="line">
                <a:avLst/>
              </a:prstGeom>
              <a:grpFill/>
              <a:ln w="317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flipH="1">
              <a:off x="7305699" y="3059339"/>
              <a:ext cx="141873" cy="271582"/>
              <a:chOff x="3016688" y="2176623"/>
              <a:chExt cx="166688" cy="319087"/>
            </a:xfrm>
            <a:grpFill/>
          </p:grpSpPr>
          <p:cxnSp>
            <p:nvCxnSpPr>
              <p:cNvPr id="11" name="Straight Connector 10"/>
              <p:cNvCxnSpPr>
                <a:cxnSpLocks/>
              </p:cNvCxnSpPr>
              <p:nvPr/>
            </p:nvCxnSpPr>
            <p:spPr>
              <a:xfrm>
                <a:off x="3019069" y="2333785"/>
                <a:ext cx="164307" cy="161925"/>
              </a:xfrm>
              <a:prstGeom prst="line">
                <a:avLst/>
              </a:prstGeom>
              <a:grpFill/>
              <a:ln w="317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V="1">
                <a:off x="3016688" y="2176623"/>
                <a:ext cx="159544" cy="157230"/>
              </a:xfrm>
              <a:prstGeom prst="line">
                <a:avLst/>
              </a:prstGeom>
              <a:grpFill/>
              <a:ln w="317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5" name="Oval 14"/>
          <p:cNvSpPr/>
          <p:nvPr/>
        </p:nvSpPr>
        <p:spPr bwMode="auto">
          <a:xfrm>
            <a:off x="3129835" y="2302906"/>
            <a:ext cx="728297" cy="70353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7" name="Oval 26"/>
          <p:cNvSpPr/>
          <p:nvPr/>
        </p:nvSpPr>
        <p:spPr bwMode="auto">
          <a:xfrm>
            <a:off x="3127740" y="3635159"/>
            <a:ext cx="728297" cy="70353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8" name="Group 27"/>
          <p:cNvGrpSpPr/>
          <p:nvPr/>
        </p:nvGrpSpPr>
        <p:grpSpPr>
          <a:xfrm>
            <a:off x="3201344" y="3779346"/>
            <a:ext cx="621756" cy="415158"/>
            <a:chOff x="6795675" y="2984792"/>
            <a:chExt cx="651897" cy="435283"/>
          </a:xfrm>
          <a:solidFill>
            <a:schemeClr val="tx1"/>
          </a:solidFill>
        </p:grpSpPr>
        <p:sp>
          <p:nvSpPr>
            <p:cNvPr id="29" name="Freeform 18"/>
            <p:cNvSpPr>
              <a:spLocks noEditPoints="1"/>
            </p:cNvSpPr>
            <p:nvPr/>
          </p:nvSpPr>
          <p:spPr bwMode="auto">
            <a:xfrm>
              <a:off x="6989720" y="2984792"/>
              <a:ext cx="263807" cy="435283"/>
            </a:xfrm>
            <a:custGeom>
              <a:avLst/>
              <a:gdLst>
                <a:gd name="T0" fmla="*/ 160 w 160"/>
                <a:gd name="T1" fmla="*/ 82 h 264"/>
                <a:gd name="T2" fmla="*/ 143 w 160"/>
                <a:gd name="T3" fmla="*/ 82 h 264"/>
                <a:gd name="T4" fmla="*/ 105 w 160"/>
                <a:gd name="T5" fmla="*/ 82 h 264"/>
                <a:gd name="T6" fmla="*/ 149 w 160"/>
                <a:gd name="T7" fmla="*/ 0 h 264"/>
                <a:gd name="T8" fmla="*/ 41 w 160"/>
                <a:gd name="T9" fmla="*/ 0 h 264"/>
                <a:gd name="T10" fmla="*/ 0 w 160"/>
                <a:gd name="T11" fmla="*/ 136 h 264"/>
                <a:gd name="T12" fmla="*/ 55 w 160"/>
                <a:gd name="T13" fmla="*/ 136 h 264"/>
                <a:gd name="T14" fmla="*/ 28 w 160"/>
                <a:gd name="T15" fmla="*/ 264 h 264"/>
                <a:gd name="T16" fmla="*/ 160 w 160"/>
                <a:gd name="T17" fmla="*/ 82 h 264"/>
                <a:gd name="T18" fmla="*/ 23 w 160"/>
                <a:gd name="T19" fmla="*/ 120 h 264"/>
                <a:gd name="T20" fmla="*/ 53 w 160"/>
                <a:gd name="T21" fmla="*/ 17 h 264"/>
                <a:gd name="T22" fmla="*/ 119 w 160"/>
                <a:gd name="T23" fmla="*/ 17 h 264"/>
                <a:gd name="T24" fmla="*/ 77 w 160"/>
                <a:gd name="T25" fmla="*/ 99 h 264"/>
                <a:gd name="T26" fmla="*/ 126 w 160"/>
                <a:gd name="T27" fmla="*/ 99 h 264"/>
                <a:gd name="T28" fmla="*/ 62 w 160"/>
                <a:gd name="T29" fmla="*/ 189 h 264"/>
                <a:gd name="T30" fmla="*/ 75 w 160"/>
                <a:gd name="T31" fmla="*/ 120 h 264"/>
                <a:gd name="T32" fmla="*/ 23 w 160"/>
                <a:gd name="T33" fmla="*/ 12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264">
                  <a:moveTo>
                    <a:pt x="160" y="82"/>
                  </a:moveTo>
                  <a:lnTo>
                    <a:pt x="143" y="82"/>
                  </a:lnTo>
                  <a:lnTo>
                    <a:pt x="105" y="82"/>
                  </a:lnTo>
                  <a:lnTo>
                    <a:pt x="149" y="0"/>
                  </a:lnTo>
                  <a:lnTo>
                    <a:pt x="41" y="0"/>
                  </a:lnTo>
                  <a:lnTo>
                    <a:pt x="0" y="136"/>
                  </a:lnTo>
                  <a:lnTo>
                    <a:pt x="55" y="136"/>
                  </a:lnTo>
                  <a:lnTo>
                    <a:pt x="28" y="264"/>
                  </a:lnTo>
                  <a:lnTo>
                    <a:pt x="160" y="82"/>
                  </a:lnTo>
                  <a:close/>
                  <a:moveTo>
                    <a:pt x="23" y="120"/>
                  </a:moveTo>
                  <a:lnTo>
                    <a:pt x="53" y="17"/>
                  </a:lnTo>
                  <a:lnTo>
                    <a:pt x="119" y="17"/>
                  </a:lnTo>
                  <a:lnTo>
                    <a:pt x="77" y="99"/>
                  </a:lnTo>
                  <a:lnTo>
                    <a:pt x="126" y="99"/>
                  </a:lnTo>
                  <a:lnTo>
                    <a:pt x="62" y="189"/>
                  </a:lnTo>
                  <a:lnTo>
                    <a:pt x="75" y="120"/>
                  </a:lnTo>
                  <a:lnTo>
                    <a:pt x="23" y="120"/>
                  </a:lnTo>
                  <a:close/>
                </a:path>
              </a:pathLst>
            </a:custGeom>
            <a:solidFill>
              <a:schemeClr val="bg1"/>
            </a:solidFill>
            <a:ln>
              <a:solidFill>
                <a:schemeClr val="bg1"/>
              </a:solid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30" name="Group 29"/>
            <p:cNvGrpSpPr/>
            <p:nvPr/>
          </p:nvGrpSpPr>
          <p:grpSpPr>
            <a:xfrm>
              <a:off x="6795675" y="3059339"/>
              <a:ext cx="141873" cy="271582"/>
              <a:chOff x="3016688" y="2176623"/>
              <a:chExt cx="166688" cy="319087"/>
            </a:xfrm>
            <a:grpFill/>
          </p:grpSpPr>
          <p:cxnSp>
            <p:nvCxnSpPr>
              <p:cNvPr id="34" name="Straight Connector 33"/>
              <p:cNvCxnSpPr>
                <a:cxnSpLocks/>
              </p:cNvCxnSpPr>
              <p:nvPr/>
            </p:nvCxnSpPr>
            <p:spPr>
              <a:xfrm>
                <a:off x="3019069" y="2333785"/>
                <a:ext cx="164307" cy="161925"/>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V="1">
                <a:off x="3016688" y="2176623"/>
                <a:ext cx="159544" cy="157230"/>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flipH="1">
              <a:off x="7305699" y="3059339"/>
              <a:ext cx="141873" cy="271582"/>
              <a:chOff x="3016688" y="2176623"/>
              <a:chExt cx="166688" cy="319087"/>
            </a:xfrm>
            <a:grpFill/>
          </p:grpSpPr>
          <p:cxnSp>
            <p:nvCxnSpPr>
              <p:cNvPr id="32" name="Straight Connector 31"/>
              <p:cNvCxnSpPr>
                <a:cxnSpLocks/>
              </p:cNvCxnSpPr>
              <p:nvPr/>
            </p:nvCxnSpPr>
            <p:spPr>
              <a:xfrm>
                <a:off x="3019069" y="2333785"/>
                <a:ext cx="164307" cy="161925"/>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flipV="1">
                <a:off x="3016688" y="2176623"/>
                <a:ext cx="159544" cy="157230"/>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6" name="Oval 35"/>
          <p:cNvSpPr/>
          <p:nvPr/>
        </p:nvSpPr>
        <p:spPr bwMode="auto">
          <a:xfrm>
            <a:off x="3119703" y="4907972"/>
            <a:ext cx="728297" cy="70353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45" name="Picture 44" descr="Storage blob.png"/>
          <p:cNvPicPr>
            <a:picLocks noChangeAspect="1"/>
          </p:cNvPicPr>
          <p:nvPr/>
        </p:nvPicPr>
        <p:blipFill>
          <a:blip r:embed="rId3" cstate="hqprint">
            <a:biLevel thresh="25000"/>
            <a:extLst>
              <a:ext uri="{28A0092B-C50C-407E-A947-70E740481C1C}">
                <a14:useLocalDpi xmlns:a14="http://schemas.microsoft.com/office/drawing/2010/main" val="0"/>
              </a:ext>
            </a:extLst>
          </a:blip>
          <a:stretch>
            <a:fillRect/>
          </a:stretch>
        </p:blipFill>
        <p:spPr>
          <a:xfrm>
            <a:off x="3218351" y="2428760"/>
            <a:ext cx="551263" cy="476299"/>
          </a:xfrm>
          <a:prstGeom prst="rect">
            <a:avLst/>
          </a:prstGeom>
          <a:ln>
            <a:solidFill>
              <a:schemeClr val="accent1"/>
            </a:solidFill>
          </a:ln>
        </p:spPr>
      </p:pic>
      <p:cxnSp>
        <p:nvCxnSpPr>
          <p:cNvPr id="69" name="Straight Arrow Connector 68"/>
          <p:cNvCxnSpPr/>
          <p:nvPr/>
        </p:nvCxnSpPr>
        <p:spPr>
          <a:xfrm>
            <a:off x="540712" y="2622858"/>
            <a:ext cx="1933844" cy="2180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01086" y="3665215"/>
            <a:ext cx="1989791" cy="30777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a:ln>
                  <a:noFill/>
                </a:ln>
                <a:solidFill>
                  <a:srgbClr val="505050"/>
                </a:solidFill>
                <a:effectLst/>
                <a:uLnTx/>
                <a:uFillTx/>
                <a:latin typeface="Consolas" panose="020B0609020204030204" pitchFamily="49" charset="0"/>
                <a:ea typeface="+mn-ea"/>
                <a:cs typeface="+mn-cs"/>
              </a:rPr>
              <a:t>orderprocessing</a:t>
            </a:r>
            <a:endParaRPr kumimoji="0" lang="en-US" sz="1400" b="0" i="0" u="none" strike="noStrike" kern="1200" cap="none" spc="0" normalizeH="0" baseline="0" noProof="0" dirty="0">
              <a:ln>
                <a:noFill/>
              </a:ln>
              <a:solidFill>
                <a:srgbClr val="505050"/>
              </a:solidFill>
              <a:effectLst/>
              <a:uLnTx/>
              <a:uFillTx/>
              <a:latin typeface="Consolas" panose="020B0609020204030204" pitchFamily="49" charset="0"/>
              <a:ea typeface="+mn-ea"/>
              <a:cs typeface="+mn-cs"/>
            </a:endParaRPr>
          </a:p>
        </p:txBody>
      </p:sp>
      <p:cxnSp>
        <p:nvCxnSpPr>
          <p:cNvPr id="79" name="Straight Arrow Connector 78"/>
          <p:cNvCxnSpPr/>
          <p:nvPr/>
        </p:nvCxnSpPr>
        <p:spPr>
          <a:xfrm>
            <a:off x="3970053" y="5269239"/>
            <a:ext cx="888343"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00" name="Picture 99"/>
          <p:cNvPicPr>
            <a:picLocks noChangeAspect="1"/>
          </p:cNvPicPr>
          <p:nvPr/>
        </p:nvPicPr>
        <p:blipFill>
          <a:blip r:embed="rId4">
            <a:biLevel thresh="25000"/>
          </a:blip>
          <a:stretch>
            <a:fillRect/>
          </a:stretch>
        </p:blipFill>
        <p:spPr>
          <a:xfrm>
            <a:off x="5849765" y="3799592"/>
            <a:ext cx="461470" cy="461470"/>
          </a:xfrm>
          <a:prstGeom prst="rect">
            <a:avLst/>
          </a:prstGeom>
        </p:spPr>
      </p:pic>
      <p:sp>
        <p:nvSpPr>
          <p:cNvPr id="102" name="Oval 101"/>
          <p:cNvSpPr/>
          <p:nvPr/>
        </p:nvSpPr>
        <p:spPr bwMode="auto">
          <a:xfrm>
            <a:off x="6232980" y="4947416"/>
            <a:ext cx="728297" cy="70353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3" name="TextBox 102"/>
          <p:cNvSpPr txBox="1"/>
          <p:nvPr/>
        </p:nvSpPr>
        <p:spPr>
          <a:xfrm>
            <a:off x="6212724" y="5089506"/>
            <a:ext cx="838200" cy="475515"/>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Segoe UI Semilight"/>
                <a:ea typeface="+mn-ea"/>
                <a:cs typeface="+mn-cs"/>
              </a:rPr>
              <a:t>O365</a:t>
            </a:r>
          </a:p>
        </p:txBody>
      </p:sp>
      <p:cxnSp>
        <p:nvCxnSpPr>
          <p:cNvPr id="106" name="Straight Arrow Connector 105"/>
          <p:cNvCxnSpPr/>
          <p:nvPr/>
        </p:nvCxnSpPr>
        <p:spPr>
          <a:xfrm>
            <a:off x="4011969" y="3980230"/>
            <a:ext cx="846427" cy="669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7" name="Oval 106"/>
          <p:cNvSpPr/>
          <p:nvPr/>
        </p:nvSpPr>
        <p:spPr bwMode="auto">
          <a:xfrm>
            <a:off x="8787963" y="4188188"/>
            <a:ext cx="728297" cy="70353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125" name="Straight Arrow Connector 124"/>
          <p:cNvCxnSpPr/>
          <p:nvPr/>
        </p:nvCxnSpPr>
        <p:spPr>
          <a:xfrm flipV="1">
            <a:off x="11155255" y="3192462"/>
            <a:ext cx="15982" cy="8754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6" name="Oval 125"/>
          <p:cNvSpPr/>
          <p:nvPr/>
        </p:nvSpPr>
        <p:spPr bwMode="auto">
          <a:xfrm>
            <a:off x="10770618" y="2260870"/>
            <a:ext cx="728297" cy="70353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7" name="TextBox 126"/>
          <p:cNvSpPr txBox="1"/>
          <p:nvPr/>
        </p:nvSpPr>
        <p:spPr>
          <a:xfrm>
            <a:off x="10606967" y="2308926"/>
            <a:ext cx="1055598" cy="627864"/>
          </a:xfrm>
          <a:prstGeom prst="rect">
            <a:avLst/>
          </a:prstGeom>
          <a:noFill/>
        </p:spPr>
        <p:txBody>
          <a:bodyPr wrap="squar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Semilight"/>
                <a:ea typeface="+mn-ea"/>
                <a:cs typeface="+mn-cs"/>
              </a:rPr>
              <a:t>App Insights</a:t>
            </a:r>
          </a:p>
        </p:txBody>
      </p:sp>
      <p:pic>
        <p:nvPicPr>
          <p:cNvPr id="129" name="Picture 1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242" y="2440492"/>
            <a:ext cx="779569" cy="428357"/>
          </a:xfrm>
          <a:prstGeom prst="rect">
            <a:avLst/>
          </a:prstGeom>
        </p:spPr>
      </p:pic>
      <p:pic>
        <p:nvPicPr>
          <p:cNvPr id="130" name="Picture 1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1484" y="3752416"/>
            <a:ext cx="779569" cy="428357"/>
          </a:xfrm>
          <a:prstGeom prst="rect">
            <a:avLst/>
          </a:prstGeom>
        </p:spPr>
      </p:pic>
      <p:pic>
        <p:nvPicPr>
          <p:cNvPr id="131" name="Picture 1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3447" y="5046723"/>
            <a:ext cx="779569" cy="428357"/>
          </a:xfrm>
          <a:prstGeom prst="rect">
            <a:avLst/>
          </a:prstGeom>
        </p:spPr>
      </p:pic>
      <p:sp>
        <p:nvSpPr>
          <p:cNvPr id="133" name="Double Brace 132"/>
          <p:cNvSpPr/>
          <p:nvPr/>
        </p:nvSpPr>
        <p:spPr>
          <a:xfrm>
            <a:off x="4971217" y="4907972"/>
            <a:ext cx="2237620" cy="803521"/>
          </a:xfrm>
          <a:prstGeom prst="bracePair">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34" name="TextBox 133"/>
          <p:cNvSpPr txBox="1"/>
          <p:nvPr/>
        </p:nvSpPr>
        <p:spPr>
          <a:xfrm>
            <a:off x="481118" y="2267416"/>
            <a:ext cx="1277914" cy="307777"/>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Consolas" panose="020B0609020204030204" pitchFamily="49" charset="0"/>
                <a:ea typeface="+mn-ea"/>
                <a:cs typeface="+mn-cs"/>
              </a:rPr>
              <a:t>/index.html</a:t>
            </a:r>
          </a:p>
        </p:txBody>
      </p:sp>
      <p:sp>
        <p:nvSpPr>
          <p:cNvPr id="136" name="TextBox 135"/>
          <p:cNvSpPr txBox="1"/>
          <p:nvPr/>
        </p:nvSpPr>
        <p:spPr>
          <a:xfrm>
            <a:off x="378372" y="1299024"/>
            <a:ext cx="2507418" cy="312073"/>
          </a:xfrm>
          <a:prstGeom prst="rect">
            <a:avLst/>
          </a:prstGeom>
          <a:noFill/>
        </p:spPr>
        <p:txBody>
          <a:bodyPr wrap="non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Consolas" panose="020B0609020204030204" pitchFamily="49" charset="0"/>
                <a:ea typeface="+mn-ea"/>
                <a:cs typeface="+mn-cs"/>
              </a:rPr>
              <a:t>Azure Functions Proxies</a:t>
            </a:r>
          </a:p>
        </p:txBody>
      </p:sp>
      <p:cxnSp>
        <p:nvCxnSpPr>
          <p:cNvPr id="140" name="Connector: Elbow 139"/>
          <p:cNvCxnSpPr/>
          <p:nvPr/>
        </p:nvCxnSpPr>
        <p:spPr>
          <a:xfrm>
            <a:off x="538263" y="2838512"/>
            <a:ext cx="1928046" cy="1148413"/>
          </a:xfrm>
          <a:prstGeom prst="bentConnector3">
            <a:avLst>
              <a:gd name="adj1" fmla="val 5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p:cNvCxnSpPr/>
          <p:nvPr/>
        </p:nvCxnSpPr>
        <p:spPr>
          <a:xfrm>
            <a:off x="546510" y="4093049"/>
            <a:ext cx="1928046" cy="1148413"/>
          </a:xfrm>
          <a:prstGeom prst="bentConnector3">
            <a:avLst>
              <a:gd name="adj1" fmla="val 5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554871" y="4886156"/>
            <a:ext cx="1989791" cy="307777"/>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a:ln>
                  <a:noFill/>
                </a:ln>
                <a:solidFill>
                  <a:srgbClr val="505050"/>
                </a:solidFill>
                <a:effectLst/>
                <a:uLnTx/>
                <a:uFillTx/>
                <a:latin typeface="Consolas" panose="020B0609020204030204" pitchFamily="49" charset="0"/>
                <a:ea typeface="+mn-ea"/>
                <a:cs typeface="+mn-cs"/>
              </a:rPr>
              <a:t>couponprocessing</a:t>
            </a:r>
            <a:endParaRPr kumimoji="0" lang="en-US" sz="1400" b="0" i="0" u="none" strike="noStrike" kern="1200" cap="none" spc="0" normalizeH="0" baseline="0" noProof="0" dirty="0">
              <a:ln>
                <a:noFill/>
              </a:ln>
              <a:solidFill>
                <a:srgbClr val="505050"/>
              </a:solidFill>
              <a:effectLst/>
              <a:uLnTx/>
              <a:uFillTx/>
              <a:latin typeface="Consolas" panose="020B0609020204030204" pitchFamily="49" charset="0"/>
              <a:ea typeface="+mn-ea"/>
              <a:cs typeface="+mn-cs"/>
            </a:endParaRPr>
          </a:p>
        </p:txBody>
      </p:sp>
      <p:cxnSp>
        <p:nvCxnSpPr>
          <p:cNvPr id="151" name="Straight Arrow Connector 150"/>
          <p:cNvCxnSpPr/>
          <p:nvPr/>
        </p:nvCxnSpPr>
        <p:spPr>
          <a:xfrm>
            <a:off x="7484278" y="4026979"/>
            <a:ext cx="997574" cy="669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7484278" y="5319367"/>
            <a:ext cx="997574" cy="669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53" name="Picture 152"/>
          <p:cNvPicPr>
            <a:picLocks noChangeAspect="1"/>
          </p:cNvPicPr>
          <p:nvPr/>
        </p:nvPicPr>
        <p:blipFill>
          <a:blip r:embed="rId6"/>
          <a:stretch>
            <a:fillRect/>
          </a:stretch>
        </p:blipFill>
        <p:spPr>
          <a:xfrm>
            <a:off x="8918285" y="4319443"/>
            <a:ext cx="479009" cy="479009"/>
          </a:xfrm>
          <a:prstGeom prst="rect">
            <a:avLst/>
          </a:prstGeom>
          <a:solidFill>
            <a:schemeClr val="bg1"/>
          </a:solidFill>
        </p:spPr>
      </p:pic>
      <p:cxnSp>
        <p:nvCxnSpPr>
          <p:cNvPr id="159" name="Straight Arrow Connector 158"/>
          <p:cNvCxnSpPr/>
          <p:nvPr/>
        </p:nvCxnSpPr>
        <p:spPr>
          <a:xfrm>
            <a:off x="9718624" y="4558948"/>
            <a:ext cx="888343"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1" name="Oval 160"/>
          <p:cNvSpPr/>
          <p:nvPr/>
        </p:nvSpPr>
        <p:spPr bwMode="auto">
          <a:xfrm>
            <a:off x="10770618" y="4220445"/>
            <a:ext cx="728297" cy="70353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62" name="Group 161"/>
          <p:cNvGrpSpPr/>
          <p:nvPr/>
        </p:nvGrpSpPr>
        <p:grpSpPr>
          <a:xfrm>
            <a:off x="10844222" y="4364632"/>
            <a:ext cx="621756" cy="415158"/>
            <a:chOff x="6795675" y="2984792"/>
            <a:chExt cx="651897" cy="435283"/>
          </a:xfrm>
          <a:solidFill>
            <a:schemeClr val="tx1"/>
          </a:solidFill>
        </p:grpSpPr>
        <p:sp>
          <p:nvSpPr>
            <p:cNvPr id="163" name="Freeform 18"/>
            <p:cNvSpPr>
              <a:spLocks noEditPoints="1"/>
            </p:cNvSpPr>
            <p:nvPr/>
          </p:nvSpPr>
          <p:spPr bwMode="auto">
            <a:xfrm>
              <a:off x="6989720" y="2984792"/>
              <a:ext cx="263807" cy="435283"/>
            </a:xfrm>
            <a:custGeom>
              <a:avLst/>
              <a:gdLst>
                <a:gd name="T0" fmla="*/ 160 w 160"/>
                <a:gd name="T1" fmla="*/ 82 h 264"/>
                <a:gd name="T2" fmla="*/ 143 w 160"/>
                <a:gd name="T3" fmla="*/ 82 h 264"/>
                <a:gd name="T4" fmla="*/ 105 w 160"/>
                <a:gd name="T5" fmla="*/ 82 h 264"/>
                <a:gd name="T6" fmla="*/ 149 w 160"/>
                <a:gd name="T7" fmla="*/ 0 h 264"/>
                <a:gd name="T8" fmla="*/ 41 w 160"/>
                <a:gd name="T9" fmla="*/ 0 h 264"/>
                <a:gd name="T10" fmla="*/ 0 w 160"/>
                <a:gd name="T11" fmla="*/ 136 h 264"/>
                <a:gd name="T12" fmla="*/ 55 w 160"/>
                <a:gd name="T13" fmla="*/ 136 h 264"/>
                <a:gd name="T14" fmla="*/ 28 w 160"/>
                <a:gd name="T15" fmla="*/ 264 h 264"/>
                <a:gd name="T16" fmla="*/ 160 w 160"/>
                <a:gd name="T17" fmla="*/ 82 h 264"/>
                <a:gd name="T18" fmla="*/ 23 w 160"/>
                <a:gd name="T19" fmla="*/ 120 h 264"/>
                <a:gd name="T20" fmla="*/ 53 w 160"/>
                <a:gd name="T21" fmla="*/ 17 h 264"/>
                <a:gd name="T22" fmla="*/ 119 w 160"/>
                <a:gd name="T23" fmla="*/ 17 h 264"/>
                <a:gd name="T24" fmla="*/ 77 w 160"/>
                <a:gd name="T25" fmla="*/ 99 h 264"/>
                <a:gd name="T26" fmla="*/ 126 w 160"/>
                <a:gd name="T27" fmla="*/ 99 h 264"/>
                <a:gd name="T28" fmla="*/ 62 w 160"/>
                <a:gd name="T29" fmla="*/ 189 h 264"/>
                <a:gd name="T30" fmla="*/ 75 w 160"/>
                <a:gd name="T31" fmla="*/ 120 h 264"/>
                <a:gd name="T32" fmla="*/ 23 w 160"/>
                <a:gd name="T33" fmla="*/ 12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264">
                  <a:moveTo>
                    <a:pt x="160" y="82"/>
                  </a:moveTo>
                  <a:lnTo>
                    <a:pt x="143" y="82"/>
                  </a:lnTo>
                  <a:lnTo>
                    <a:pt x="105" y="82"/>
                  </a:lnTo>
                  <a:lnTo>
                    <a:pt x="149" y="0"/>
                  </a:lnTo>
                  <a:lnTo>
                    <a:pt x="41" y="0"/>
                  </a:lnTo>
                  <a:lnTo>
                    <a:pt x="0" y="136"/>
                  </a:lnTo>
                  <a:lnTo>
                    <a:pt x="55" y="136"/>
                  </a:lnTo>
                  <a:lnTo>
                    <a:pt x="28" y="264"/>
                  </a:lnTo>
                  <a:lnTo>
                    <a:pt x="160" y="82"/>
                  </a:lnTo>
                  <a:close/>
                  <a:moveTo>
                    <a:pt x="23" y="120"/>
                  </a:moveTo>
                  <a:lnTo>
                    <a:pt x="53" y="17"/>
                  </a:lnTo>
                  <a:lnTo>
                    <a:pt x="119" y="17"/>
                  </a:lnTo>
                  <a:lnTo>
                    <a:pt x="77" y="99"/>
                  </a:lnTo>
                  <a:lnTo>
                    <a:pt x="126" y="99"/>
                  </a:lnTo>
                  <a:lnTo>
                    <a:pt x="62" y="189"/>
                  </a:lnTo>
                  <a:lnTo>
                    <a:pt x="75" y="120"/>
                  </a:lnTo>
                  <a:lnTo>
                    <a:pt x="23" y="120"/>
                  </a:lnTo>
                  <a:close/>
                </a:path>
              </a:pathLst>
            </a:custGeom>
            <a:solidFill>
              <a:schemeClr val="bg1"/>
            </a:solidFill>
            <a:ln>
              <a:solidFill>
                <a:schemeClr val="bg1"/>
              </a:solid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164" name="Group 163"/>
            <p:cNvGrpSpPr/>
            <p:nvPr/>
          </p:nvGrpSpPr>
          <p:grpSpPr>
            <a:xfrm>
              <a:off x="6795675" y="3059339"/>
              <a:ext cx="141873" cy="271582"/>
              <a:chOff x="3016688" y="2176623"/>
              <a:chExt cx="166688" cy="319087"/>
            </a:xfrm>
            <a:grpFill/>
          </p:grpSpPr>
          <p:cxnSp>
            <p:nvCxnSpPr>
              <p:cNvPr id="168" name="Straight Connector 167"/>
              <p:cNvCxnSpPr>
                <a:cxnSpLocks/>
              </p:cNvCxnSpPr>
              <p:nvPr/>
            </p:nvCxnSpPr>
            <p:spPr>
              <a:xfrm>
                <a:off x="3019069" y="2333785"/>
                <a:ext cx="164307" cy="161925"/>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p:cNvCxnSpPr>
              <p:nvPr/>
            </p:nvCxnSpPr>
            <p:spPr>
              <a:xfrm flipV="1">
                <a:off x="3016688" y="2176623"/>
                <a:ext cx="159544" cy="157230"/>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flipH="1">
              <a:off x="7305699" y="3059339"/>
              <a:ext cx="141873" cy="271582"/>
              <a:chOff x="3016688" y="2176623"/>
              <a:chExt cx="166688" cy="319087"/>
            </a:xfrm>
            <a:grpFill/>
          </p:grpSpPr>
          <p:cxnSp>
            <p:nvCxnSpPr>
              <p:cNvPr id="166" name="Straight Connector 165"/>
              <p:cNvCxnSpPr>
                <a:cxnSpLocks/>
              </p:cNvCxnSpPr>
              <p:nvPr/>
            </p:nvCxnSpPr>
            <p:spPr>
              <a:xfrm>
                <a:off x="3019069" y="2333785"/>
                <a:ext cx="164307" cy="161925"/>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cxnSpLocks/>
              </p:cNvCxnSpPr>
              <p:nvPr/>
            </p:nvCxnSpPr>
            <p:spPr>
              <a:xfrm flipV="1">
                <a:off x="3016688" y="2176623"/>
                <a:ext cx="159544" cy="157230"/>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70" name="Oval 169"/>
          <p:cNvSpPr/>
          <p:nvPr/>
        </p:nvSpPr>
        <p:spPr bwMode="auto">
          <a:xfrm>
            <a:off x="5271762" y="4973348"/>
            <a:ext cx="728297" cy="70353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71" name="Group 170"/>
          <p:cNvGrpSpPr/>
          <p:nvPr/>
        </p:nvGrpSpPr>
        <p:grpSpPr>
          <a:xfrm>
            <a:off x="5345366" y="5117535"/>
            <a:ext cx="621756" cy="415158"/>
            <a:chOff x="6795675" y="2984792"/>
            <a:chExt cx="651897" cy="435283"/>
          </a:xfrm>
          <a:solidFill>
            <a:schemeClr val="tx1"/>
          </a:solidFill>
        </p:grpSpPr>
        <p:sp>
          <p:nvSpPr>
            <p:cNvPr id="172" name="Freeform 18"/>
            <p:cNvSpPr>
              <a:spLocks noEditPoints="1"/>
            </p:cNvSpPr>
            <p:nvPr/>
          </p:nvSpPr>
          <p:spPr bwMode="auto">
            <a:xfrm>
              <a:off x="6989720" y="2984792"/>
              <a:ext cx="263807" cy="435283"/>
            </a:xfrm>
            <a:custGeom>
              <a:avLst/>
              <a:gdLst>
                <a:gd name="T0" fmla="*/ 160 w 160"/>
                <a:gd name="T1" fmla="*/ 82 h 264"/>
                <a:gd name="T2" fmla="*/ 143 w 160"/>
                <a:gd name="T3" fmla="*/ 82 h 264"/>
                <a:gd name="T4" fmla="*/ 105 w 160"/>
                <a:gd name="T5" fmla="*/ 82 h 264"/>
                <a:gd name="T6" fmla="*/ 149 w 160"/>
                <a:gd name="T7" fmla="*/ 0 h 264"/>
                <a:gd name="T8" fmla="*/ 41 w 160"/>
                <a:gd name="T9" fmla="*/ 0 h 264"/>
                <a:gd name="T10" fmla="*/ 0 w 160"/>
                <a:gd name="T11" fmla="*/ 136 h 264"/>
                <a:gd name="T12" fmla="*/ 55 w 160"/>
                <a:gd name="T13" fmla="*/ 136 h 264"/>
                <a:gd name="T14" fmla="*/ 28 w 160"/>
                <a:gd name="T15" fmla="*/ 264 h 264"/>
                <a:gd name="T16" fmla="*/ 160 w 160"/>
                <a:gd name="T17" fmla="*/ 82 h 264"/>
                <a:gd name="T18" fmla="*/ 23 w 160"/>
                <a:gd name="T19" fmla="*/ 120 h 264"/>
                <a:gd name="T20" fmla="*/ 53 w 160"/>
                <a:gd name="T21" fmla="*/ 17 h 264"/>
                <a:gd name="T22" fmla="*/ 119 w 160"/>
                <a:gd name="T23" fmla="*/ 17 h 264"/>
                <a:gd name="T24" fmla="*/ 77 w 160"/>
                <a:gd name="T25" fmla="*/ 99 h 264"/>
                <a:gd name="T26" fmla="*/ 126 w 160"/>
                <a:gd name="T27" fmla="*/ 99 h 264"/>
                <a:gd name="T28" fmla="*/ 62 w 160"/>
                <a:gd name="T29" fmla="*/ 189 h 264"/>
                <a:gd name="T30" fmla="*/ 75 w 160"/>
                <a:gd name="T31" fmla="*/ 120 h 264"/>
                <a:gd name="T32" fmla="*/ 23 w 160"/>
                <a:gd name="T33" fmla="*/ 12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264">
                  <a:moveTo>
                    <a:pt x="160" y="82"/>
                  </a:moveTo>
                  <a:lnTo>
                    <a:pt x="143" y="82"/>
                  </a:lnTo>
                  <a:lnTo>
                    <a:pt x="105" y="82"/>
                  </a:lnTo>
                  <a:lnTo>
                    <a:pt x="149" y="0"/>
                  </a:lnTo>
                  <a:lnTo>
                    <a:pt x="41" y="0"/>
                  </a:lnTo>
                  <a:lnTo>
                    <a:pt x="0" y="136"/>
                  </a:lnTo>
                  <a:lnTo>
                    <a:pt x="55" y="136"/>
                  </a:lnTo>
                  <a:lnTo>
                    <a:pt x="28" y="264"/>
                  </a:lnTo>
                  <a:lnTo>
                    <a:pt x="160" y="82"/>
                  </a:lnTo>
                  <a:close/>
                  <a:moveTo>
                    <a:pt x="23" y="120"/>
                  </a:moveTo>
                  <a:lnTo>
                    <a:pt x="53" y="17"/>
                  </a:lnTo>
                  <a:lnTo>
                    <a:pt x="119" y="17"/>
                  </a:lnTo>
                  <a:lnTo>
                    <a:pt x="77" y="99"/>
                  </a:lnTo>
                  <a:lnTo>
                    <a:pt x="126" y="99"/>
                  </a:lnTo>
                  <a:lnTo>
                    <a:pt x="62" y="189"/>
                  </a:lnTo>
                  <a:lnTo>
                    <a:pt x="75" y="120"/>
                  </a:lnTo>
                  <a:lnTo>
                    <a:pt x="23" y="120"/>
                  </a:lnTo>
                  <a:close/>
                </a:path>
              </a:pathLst>
            </a:custGeom>
            <a:solidFill>
              <a:schemeClr val="bg1"/>
            </a:solidFill>
            <a:ln>
              <a:solidFill>
                <a:schemeClr val="bg1"/>
              </a:solidFill>
            </a:ln>
          </p:spPr>
          <p:txBody>
            <a:bodyPr vert="horz" wrap="square" lIns="91414" tIns="45706" rIns="91414" bIns="45706" numCol="1" anchor="t" anchorCtr="0" compatLnSpc="1">
              <a:prstTxWarp prst="textNoShape">
                <a:avLst/>
              </a:prstTxWarp>
            </a:bodyPr>
            <a:lstStyle/>
            <a:p>
              <a:pPr marL="0" marR="0" lvl="0" indent="0" algn="l" defTabSz="9323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173" name="Group 172"/>
            <p:cNvGrpSpPr/>
            <p:nvPr/>
          </p:nvGrpSpPr>
          <p:grpSpPr>
            <a:xfrm>
              <a:off x="6795675" y="3059339"/>
              <a:ext cx="141873" cy="271582"/>
              <a:chOff x="3016688" y="2176623"/>
              <a:chExt cx="166688" cy="319087"/>
            </a:xfrm>
            <a:grpFill/>
          </p:grpSpPr>
          <p:cxnSp>
            <p:nvCxnSpPr>
              <p:cNvPr id="177" name="Straight Connector 176"/>
              <p:cNvCxnSpPr>
                <a:cxnSpLocks/>
              </p:cNvCxnSpPr>
              <p:nvPr/>
            </p:nvCxnSpPr>
            <p:spPr>
              <a:xfrm>
                <a:off x="3019069" y="2333785"/>
                <a:ext cx="164307" cy="161925"/>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cxnSpLocks/>
              </p:cNvCxnSpPr>
              <p:nvPr/>
            </p:nvCxnSpPr>
            <p:spPr>
              <a:xfrm flipV="1">
                <a:off x="3016688" y="2176623"/>
                <a:ext cx="159544" cy="157230"/>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flipH="1">
              <a:off x="7305699" y="3059339"/>
              <a:ext cx="141873" cy="271582"/>
              <a:chOff x="3016688" y="2176623"/>
              <a:chExt cx="166688" cy="319087"/>
            </a:xfrm>
            <a:grpFill/>
          </p:grpSpPr>
          <p:cxnSp>
            <p:nvCxnSpPr>
              <p:cNvPr id="175" name="Straight Connector 174"/>
              <p:cNvCxnSpPr>
                <a:cxnSpLocks/>
              </p:cNvCxnSpPr>
              <p:nvPr/>
            </p:nvCxnSpPr>
            <p:spPr>
              <a:xfrm>
                <a:off x="3019069" y="2333785"/>
                <a:ext cx="164307" cy="161925"/>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cxnSpLocks/>
              </p:cNvCxnSpPr>
              <p:nvPr/>
            </p:nvCxnSpPr>
            <p:spPr>
              <a:xfrm flipV="1">
                <a:off x="3016688" y="2176623"/>
                <a:ext cx="159544" cy="157230"/>
              </a:xfrm>
              <a:prstGeom prst="line">
                <a:avLst/>
              </a:prstGeom>
              <a:grpFill/>
              <a:ln w="31750"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179" name="Picture 178"/>
          <p:cNvPicPr>
            <a:picLocks noChangeAspect="1"/>
          </p:cNvPicPr>
          <p:nvPr/>
        </p:nvPicPr>
        <p:blipFill>
          <a:blip r:embed="rId7"/>
          <a:stretch>
            <a:fillRect/>
          </a:stretch>
        </p:blipFill>
        <p:spPr>
          <a:xfrm>
            <a:off x="3270767" y="5033886"/>
            <a:ext cx="447769" cy="447769"/>
          </a:xfrm>
          <a:prstGeom prst="rect">
            <a:avLst/>
          </a:prstGeom>
          <a:solidFill>
            <a:schemeClr val="bg1"/>
          </a:solidFill>
        </p:spPr>
      </p:pic>
    </p:spTree>
    <p:extLst>
      <p:ext uri="{BB962C8B-B14F-4D97-AF65-F5344CB8AC3E}">
        <p14:creationId xmlns:p14="http://schemas.microsoft.com/office/powerpoint/2010/main" val="31988252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399644" y="1813904"/>
            <a:ext cx="9214620" cy="1827749"/>
          </a:xfrm>
          <a:prstGeom prst="rect">
            <a:avLst/>
          </a:prstGeom>
          <a:noFill/>
        </p:spPr>
        <p:txBody>
          <a:bodyPr vert="horz" wrap="square" lIns="182853" tIns="146284" rIns="182853" bIns="146284"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600" kern="1200" spc="0" baseline="0">
                <a:gradFill>
                  <a:gsLst>
                    <a:gs pos="5833">
                      <a:schemeClr val="tx1"/>
                    </a:gs>
                    <a:gs pos="53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kumimoji="0" lang="en-US" sz="5001" b="0" i="0" u="none" strike="noStrike" kern="1200" cap="none" spc="0" normalizeH="0" baseline="0" noProof="0" dirty="0" err="1">
                <a:ln>
                  <a:noFill/>
                </a:ln>
                <a:solidFill>
                  <a:srgbClr val="FFFFFF"/>
                </a:solidFill>
                <a:effectLst/>
                <a:uLnTx/>
                <a:uFillTx/>
                <a:latin typeface="Segoe UI Light"/>
                <a:ea typeface="+mn-ea"/>
                <a:cs typeface="+mn-cs"/>
              </a:rPr>
              <a:t>Serverless</a:t>
            </a:r>
            <a:r>
              <a:rPr kumimoji="0" lang="en-US" sz="5001" b="0" i="0" u="none" strike="noStrike" kern="1200" cap="none" spc="0" normalizeH="0" baseline="0" noProof="0" dirty="0">
                <a:ln>
                  <a:noFill/>
                </a:ln>
                <a:solidFill>
                  <a:srgbClr val="FFFFFF"/>
                </a:solidFill>
                <a:effectLst/>
                <a:uLnTx/>
                <a:uFillTx/>
                <a:latin typeface="Segoe UI Light"/>
                <a:ea typeface="+mn-ea"/>
                <a:cs typeface="+mn-cs"/>
              </a:rPr>
              <a:t> Apps Lifecycle</a:t>
            </a:r>
          </a:p>
          <a:p>
            <a:pPr marL="685808" marR="0" lvl="0" indent="-685808" algn="l" defTabSz="932742" rtl="0" eaLnBrk="1" fontAlgn="auto" latinLnBrk="0" hangingPunct="1">
              <a:lnSpc>
                <a:spcPct val="90000"/>
              </a:lnSpc>
              <a:spcBef>
                <a:spcPts val="0"/>
              </a:spcBef>
              <a:spcAft>
                <a:spcPts val="0"/>
              </a:spcAft>
              <a:buClrTx/>
              <a:buSzPct val="90000"/>
              <a:buFont typeface="Arial" panose="020B0604020202020204" pitchFamily="34" charset="0"/>
              <a:buChar char="•"/>
              <a:tabLst/>
              <a:defRPr/>
            </a:pPr>
            <a:endParaRPr kumimoji="0" lang="en-US" sz="3001"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4" name="Oval 3"/>
          <p:cNvSpPr/>
          <p:nvPr/>
        </p:nvSpPr>
        <p:spPr bwMode="auto">
          <a:xfrm>
            <a:off x="7002987" y="30505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5" name="Straight Arrow Connector 4"/>
          <p:cNvCxnSpPr>
            <a:cxnSpLocks/>
            <a:stCxn id="6" idx="6"/>
            <a:endCxn id="12" idx="2"/>
          </p:cNvCxnSpPr>
          <p:nvPr/>
        </p:nvCxnSpPr>
        <p:spPr>
          <a:xfrm flipV="1">
            <a:off x="2269697" y="3910174"/>
            <a:ext cx="7848220" cy="74168"/>
          </a:xfrm>
          <a:prstGeom prst="straightConnector1">
            <a:avLst/>
          </a:prstGeom>
          <a:ln w="25400" cap="sq">
            <a:solidFill>
              <a:schemeClr val="tx2"/>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bwMode="auto">
          <a:xfrm>
            <a:off x="550463" y="3124725"/>
            <a:ext cx="1719234" cy="1719234"/>
          </a:xfrm>
          <a:prstGeom prst="ellipse">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 name="Oval 6"/>
          <p:cNvSpPr/>
          <p:nvPr/>
        </p:nvSpPr>
        <p:spPr bwMode="auto">
          <a:xfrm>
            <a:off x="3665393" y="30505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 name="TextBox 12"/>
          <p:cNvSpPr txBox="1"/>
          <p:nvPr/>
        </p:nvSpPr>
        <p:spPr>
          <a:xfrm>
            <a:off x="988365" y="3772585"/>
            <a:ext cx="858544"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0078D7"/>
                </a:solidFill>
                <a:effectLst/>
                <a:uLnTx/>
                <a:uFillTx/>
                <a:latin typeface="Segoe UI"/>
                <a:ea typeface="Segoe UI" pitchFamily="34" charset="0"/>
                <a:cs typeface="Segoe UI" pitchFamily="34" charset="0"/>
              </a:rPr>
              <a:t>Design</a:t>
            </a:r>
          </a:p>
        </p:txBody>
      </p:sp>
      <p:sp>
        <p:nvSpPr>
          <p:cNvPr id="9" name="TextBox 25"/>
          <p:cNvSpPr txBox="1"/>
          <p:nvPr/>
        </p:nvSpPr>
        <p:spPr>
          <a:xfrm>
            <a:off x="4043066" y="3713328"/>
            <a:ext cx="963888"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Develop</a:t>
            </a:r>
          </a:p>
        </p:txBody>
      </p:sp>
      <p:sp>
        <p:nvSpPr>
          <p:cNvPr id="10" name="TextBox 30"/>
          <p:cNvSpPr txBox="1"/>
          <p:nvPr/>
        </p:nvSpPr>
        <p:spPr>
          <a:xfrm>
            <a:off x="7435517" y="3713327"/>
            <a:ext cx="905701"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Deploy</a:t>
            </a:r>
          </a:p>
        </p:txBody>
      </p:sp>
      <p:pic>
        <p:nvPicPr>
          <p:cNvPr id="11" name="Picture 10"/>
          <p:cNvPicPr>
            <a:picLocks noChangeAspect="1"/>
          </p:cNvPicPr>
          <p:nvPr/>
        </p:nvPicPr>
        <p:blipFill>
          <a:blip r:embed="rId3"/>
          <a:stretch>
            <a:fillRect/>
          </a:stretch>
        </p:blipFill>
        <p:spPr>
          <a:xfrm>
            <a:off x="4463617" y="4820774"/>
            <a:ext cx="9714" cy="9714"/>
          </a:xfrm>
          <a:prstGeom prst="rect">
            <a:avLst/>
          </a:prstGeom>
        </p:spPr>
      </p:pic>
      <p:sp>
        <p:nvSpPr>
          <p:cNvPr id="12" name="Oval 11"/>
          <p:cNvSpPr/>
          <p:nvPr/>
        </p:nvSpPr>
        <p:spPr bwMode="auto">
          <a:xfrm>
            <a:off x="10117917" y="30505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TextBox 30"/>
          <p:cNvSpPr txBox="1"/>
          <p:nvPr/>
        </p:nvSpPr>
        <p:spPr>
          <a:xfrm>
            <a:off x="10540220" y="3713327"/>
            <a:ext cx="1054632"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Monitor</a:t>
            </a:r>
          </a:p>
        </p:txBody>
      </p:sp>
      <p:cxnSp>
        <p:nvCxnSpPr>
          <p:cNvPr id="14" name="Connector: Elbow 13"/>
          <p:cNvCxnSpPr/>
          <p:nvPr/>
        </p:nvCxnSpPr>
        <p:spPr>
          <a:xfrm rot="5400000">
            <a:off x="6167237" y="43062"/>
            <a:ext cx="60697" cy="9559897"/>
          </a:xfrm>
          <a:prstGeom prst="bentConnector3">
            <a:avLst>
              <a:gd name="adj1" fmla="val 476625"/>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840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399644" y="1813904"/>
            <a:ext cx="9214620" cy="1827749"/>
          </a:xfrm>
          <a:prstGeom prst="rect">
            <a:avLst/>
          </a:prstGeom>
          <a:noFill/>
        </p:spPr>
        <p:txBody>
          <a:bodyPr vert="horz" wrap="square" lIns="182853" tIns="146284" rIns="182853" bIns="146284"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600" kern="1200" spc="0" baseline="0">
                <a:gradFill>
                  <a:gsLst>
                    <a:gs pos="5833">
                      <a:schemeClr val="tx1"/>
                    </a:gs>
                    <a:gs pos="53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kumimoji="0" lang="en-US" sz="5001" b="0" i="0" u="none" strike="noStrike" kern="1200" cap="none" spc="0" normalizeH="0" baseline="0" noProof="0" dirty="0">
                <a:ln>
                  <a:noFill/>
                </a:ln>
                <a:solidFill>
                  <a:srgbClr val="FFFFFF"/>
                </a:solidFill>
                <a:effectLst/>
                <a:uLnTx/>
                <a:uFillTx/>
                <a:latin typeface="Segoe UI Light"/>
                <a:ea typeface="+mn-ea"/>
                <a:cs typeface="+mn-cs"/>
              </a:rPr>
              <a:t>Design</a:t>
            </a:r>
          </a:p>
          <a:p>
            <a:pPr marL="685808" marR="0" lvl="0" indent="-685808" algn="l" defTabSz="932742" rtl="0" eaLnBrk="1" fontAlgn="auto" latinLnBrk="0" hangingPunct="1">
              <a:lnSpc>
                <a:spcPct val="90000"/>
              </a:lnSpc>
              <a:spcBef>
                <a:spcPts val="0"/>
              </a:spcBef>
              <a:spcAft>
                <a:spcPts val="0"/>
              </a:spcAft>
              <a:buClrTx/>
              <a:buSzPct val="90000"/>
              <a:buFont typeface="Arial" panose="020B0604020202020204" pitchFamily="34" charset="0"/>
              <a:buChar char="•"/>
              <a:tabLst/>
              <a:defRPr/>
            </a:pPr>
            <a:endParaRPr kumimoji="0" lang="en-US" sz="3001"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4" name="Oval 3"/>
          <p:cNvSpPr/>
          <p:nvPr/>
        </p:nvSpPr>
        <p:spPr bwMode="auto">
          <a:xfrm>
            <a:off x="7002987" y="30505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5" name="Straight Arrow Connector 4"/>
          <p:cNvCxnSpPr>
            <a:cxnSpLocks/>
            <a:stCxn id="6" idx="6"/>
            <a:endCxn id="12" idx="2"/>
          </p:cNvCxnSpPr>
          <p:nvPr/>
        </p:nvCxnSpPr>
        <p:spPr>
          <a:xfrm flipV="1">
            <a:off x="2269697" y="3910174"/>
            <a:ext cx="7848220" cy="74168"/>
          </a:xfrm>
          <a:prstGeom prst="straightConnector1">
            <a:avLst/>
          </a:prstGeom>
          <a:ln w="25400" cap="sq">
            <a:solidFill>
              <a:schemeClr val="tx2"/>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bwMode="auto">
          <a:xfrm>
            <a:off x="550463" y="3124725"/>
            <a:ext cx="1719234" cy="1719234"/>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 name="Oval 6"/>
          <p:cNvSpPr/>
          <p:nvPr/>
        </p:nvSpPr>
        <p:spPr bwMode="auto">
          <a:xfrm>
            <a:off x="3665393" y="30505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 name="TextBox 12"/>
          <p:cNvSpPr txBox="1"/>
          <p:nvPr/>
        </p:nvSpPr>
        <p:spPr>
          <a:xfrm>
            <a:off x="988365" y="3772585"/>
            <a:ext cx="858544"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0078D7"/>
                </a:solidFill>
                <a:effectLst/>
                <a:uLnTx/>
                <a:uFillTx/>
                <a:latin typeface="Segoe UI"/>
                <a:ea typeface="Segoe UI" pitchFamily="34" charset="0"/>
                <a:cs typeface="Segoe UI" pitchFamily="34" charset="0"/>
              </a:rPr>
              <a:t>Design</a:t>
            </a:r>
          </a:p>
        </p:txBody>
      </p:sp>
      <p:sp>
        <p:nvSpPr>
          <p:cNvPr id="9" name="TextBox 25"/>
          <p:cNvSpPr txBox="1"/>
          <p:nvPr/>
        </p:nvSpPr>
        <p:spPr>
          <a:xfrm>
            <a:off x="4043066" y="3713328"/>
            <a:ext cx="963888"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Develop</a:t>
            </a:r>
          </a:p>
        </p:txBody>
      </p:sp>
      <p:sp>
        <p:nvSpPr>
          <p:cNvPr id="10" name="TextBox 30"/>
          <p:cNvSpPr txBox="1"/>
          <p:nvPr/>
        </p:nvSpPr>
        <p:spPr>
          <a:xfrm>
            <a:off x="7435517" y="3713327"/>
            <a:ext cx="905701"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Deploy</a:t>
            </a:r>
          </a:p>
        </p:txBody>
      </p:sp>
      <p:pic>
        <p:nvPicPr>
          <p:cNvPr id="11" name="Picture 10"/>
          <p:cNvPicPr>
            <a:picLocks noChangeAspect="1"/>
          </p:cNvPicPr>
          <p:nvPr/>
        </p:nvPicPr>
        <p:blipFill>
          <a:blip r:embed="rId3"/>
          <a:stretch>
            <a:fillRect/>
          </a:stretch>
        </p:blipFill>
        <p:spPr>
          <a:xfrm>
            <a:off x="4463617" y="4820774"/>
            <a:ext cx="9714" cy="9714"/>
          </a:xfrm>
          <a:prstGeom prst="rect">
            <a:avLst/>
          </a:prstGeom>
        </p:spPr>
      </p:pic>
      <p:sp>
        <p:nvSpPr>
          <p:cNvPr id="12" name="Oval 11"/>
          <p:cNvSpPr/>
          <p:nvPr/>
        </p:nvSpPr>
        <p:spPr bwMode="auto">
          <a:xfrm>
            <a:off x="10117917" y="30505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TextBox 30"/>
          <p:cNvSpPr txBox="1"/>
          <p:nvPr/>
        </p:nvSpPr>
        <p:spPr>
          <a:xfrm>
            <a:off x="10540220" y="3713327"/>
            <a:ext cx="1054632"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Monitor</a:t>
            </a:r>
          </a:p>
        </p:txBody>
      </p:sp>
      <p:cxnSp>
        <p:nvCxnSpPr>
          <p:cNvPr id="14" name="Connector: Elbow 13"/>
          <p:cNvCxnSpPr/>
          <p:nvPr/>
        </p:nvCxnSpPr>
        <p:spPr>
          <a:xfrm rot="5400000">
            <a:off x="6167237" y="43062"/>
            <a:ext cx="60697" cy="9559897"/>
          </a:xfrm>
          <a:prstGeom prst="bentConnector3">
            <a:avLst>
              <a:gd name="adj1" fmla="val 476625"/>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22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a:t>
            </a:r>
            <a:r>
              <a:rPr lang="en-US" dirty="0" err="1"/>
              <a:t>Serverless</a:t>
            </a:r>
            <a:r>
              <a:rPr lang="en-US" dirty="0"/>
              <a:t> Apps Design</a:t>
            </a:r>
          </a:p>
        </p:txBody>
      </p:sp>
      <p:sp>
        <p:nvSpPr>
          <p:cNvPr id="3" name="Rectangle 2"/>
          <p:cNvSpPr/>
          <p:nvPr/>
        </p:nvSpPr>
        <p:spPr>
          <a:xfrm>
            <a:off x="-106363" y="1212848"/>
            <a:ext cx="12115800" cy="4924425"/>
          </a:xfrm>
          <a:prstGeom prst="rect">
            <a:avLst/>
          </a:prstGeom>
        </p:spPr>
        <p:txBody>
          <a:bodyPr wrap="square">
            <a:spAutoFit/>
          </a:bodyPr>
          <a:lstStyle/>
          <a:p>
            <a:pPr marL="466371" marR="0" lvl="1" indent="0" algn="l" defTabSz="93274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Distributed Architecture</a:t>
            </a:r>
            <a:r>
              <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 </a:t>
            </a:r>
          </a:p>
          <a:p>
            <a:pPr marL="809271" marR="0" lvl="1" indent="-3429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Design stateless and </a:t>
            </a:r>
            <a:r>
              <a:rPr kumimoji="0" lang="en-US" sz="2500" b="0" i="0" u="none" strike="noStrike" kern="1200" cap="none" spc="0" normalizeH="0" baseline="0" noProof="0" dirty="0" err="1">
                <a:ln>
                  <a:noFill/>
                </a:ln>
                <a:solidFill>
                  <a:srgbClr val="505050"/>
                </a:solidFill>
                <a:effectLst/>
                <a:uLnTx/>
                <a:uFillTx/>
                <a:latin typeface="Segoe UI Semilight"/>
                <a:ea typeface="+mn-ea"/>
                <a:cs typeface="+mn-cs"/>
                <a:sym typeface="Wingdings" panose="05000000000000000000" pitchFamily="2" charset="2"/>
              </a:rPr>
              <a:t>ASync</a:t>
            </a:r>
            <a:r>
              <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 solutions to enable scaling.</a:t>
            </a:r>
          </a:p>
          <a:p>
            <a:pPr marL="809271" marR="0" lvl="1" indent="-3429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Connect with other Azure Services via triggers and bindings.</a:t>
            </a:r>
          </a:p>
          <a:p>
            <a:pPr marL="809271" marR="0" lvl="1" indent="-3429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Leverage proxies for API abstraction and composition.</a:t>
            </a:r>
          </a:p>
          <a:p>
            <a:pPr marL="809271" marR="0" lvl="1" indent="-3429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Use Logic Apps to orchestrate workflows</a:t>
            </a:r>
          </a:p>
          <a:p>
            <a:pPr marL="809271" marR="0" lvl="1" indent="-3429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500" b="0" i="0" u="none" strike="noStrike" kern="1200" cap="none" spc="0" normalizeH="0" baseline="0" noProof="0" dirty="0">
                <a:ln>
                  <a:noFill/>
                </a:ln>
                <a:solidFill>
                  <a:srgbClr val="505050"/>
                </a:solidFill>
                <a:effectLst/>
                <a:uLnTx/>
                <a:uFillTx/>
                <a:latin typeface="Segoe UI Semilight"/>
                <a:ea typeface="+mn-ea"/>
                <a:cs typeface="Segoe UI" panose="020B0502040204020203" pitchFamily="34" charset="0"/>
              </a:rPr>
              <a:t>Use managed connectors to abstract calls to cloud and on-premises services.</a:t>
            </a:r>
            <a:endPar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endParaRPr>
          </a:p>
          <a:p>
            <a:pPr marL="809271" marR="0" lvl="1" indent="-3429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endParaRPr>
          </a:p>
          <a:p>
            <a:pPr marL="466371" marR="0" lvl="1" indent="0" algn="l" defTabSz="93274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Cloud DevOps</a:t>
            </a:r>
            <a:endParaRPr kumimoji="0" lang="en-US" sz="2500" b="1"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endParaRPr>
          </a:p>
          <a:p>
            <a:pPr marL="809271" marR="0" lvl="1" indent="-3429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Design for automation. Use ARM templates.</a:t>
            </a:r>
          </a:p>
          <a:p>
            <a:pPr marL="809271" marR="0" lvl="1" indent="-3429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Design DevOps for the cloud: safe deployment with test/development and production environment separation and test on the target platform.</a:t>
            </a:r>
          </a:p>
          <a:p>
            <a:pPr marL="809271" marR="0" lvl="1" indent="-3429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505050"/>
                </a:solidFill>
                <a:effectLst/>
                <a:uLnTx/>
                <a:uFillTx/>
                <a:latin typeface="Segoe UI Semilight"/>
                <a:ea typeface="+mn-ea"/>
                <a:cs typeface="+mn-cs"/>
                <a:sym typeface="Wingdings" panose="05000000000000000000" pitchFamily="2" charset="2"/>
              </a:rPr>
              <a:t>Monitor the running apps with App Insights and tune for best experience.</a:t>
            </a:r>
          </a:p>
        </p:txBody>
      </p:sp>
    </p:spTree>
    <p:extLst>
      <p:ext uri="{BB962C8B-B14F-4D97-AF65-F5344CB8AC3E}">
        <p14:creationId xmlns:p14="http://schemas.microsoft.com/office/powerpoint/2010/main" val="31057833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for </a:t>
            </a:r>
            <a:r>
              <a:rPr lang="en-US" dirty="0" err="1"/>
              <a:t>Serverless</a:t>
            </a:r>
            <a:r>
              <a:rPr lang="en-US" dirty="0"/>
              <a:t> Success</a:t>
            </a:r>
          </a:p>
        </p:txBody>
      </p:sp>
      <p:sp>
        <p:nvSpPr>
          <p:cNvPr id="5" name="Text Placeholder 4"/>
          <p:cNvSpPr>
            <a:spLocks noGrp="1"/>
          </p:cNvSpPr>
          <p:nvPr>
            <p:ph type="body" sz="quarter" idx="12"/>
          </p:nvPr>
        </p:nvSpPr>
        <p:spPr>
          <a:xfrm>
            <a:off x="274702" y="3955787"/>
            <a:ext cx="2819336" cy="684476"/>
          </a:xfrm>
        </p:spPr>
        <p:txBody>
          <a:bodyPr/>
          <a:lstStyle/>
          <a:p>
            <a:r>
              <a:rPr lang="en-US" dirty="0"/>
              <a:t>Daria Grigoriu</a:t>
            </a:r>
          </a:p>
          <a:p>
            <a:endParaRPr lang="en-US" dirty="0"/>
          </a:p>
        </p:txBody>
      </p:sp>
      <p:sp>
        <p:nvSpPr>
          <p:cNvPr id="6" name="Text Placeholder 5"/>
          <p:cNvSpPr>
            <a:spLocks noGrp="1"/>
          </p:cNvSpPr>
          <p:nvPr>
            <p:ph type="body" sz="quarter" idx="15"/>
          </p:nvPr>
        </p:nvSpPr>
        <p:spPr/>
        <p:txBody>
          <a:bodyPr/>
          <a:lstStyle/>
          <a:p>
            <a:r>
              <a:rPr lang="en-US" dirty="0"/>
              <a:t>B8039</a:t>
            </a:r>
          </a:p>
        </p:txBody>
      </p:sp>
      <p:sp>
        <p:nvSpPr>
          <p:cNvPr id="7" name="Text Placeholder 4"/>
          <p:cNvSpPr txBox="1">
            <a:spLocks/>
          </p:cNvSpPr>
          <p:nvPr/>
        </p:nvSpPr>
        <p:spPr>
          <a:xfrm>
            <a:off x="5837237" y="3948132"/>
            <a:ext cx="2819336" cy="684476"/>
          </a:xfrm>
          <a:prstGeom prst="rect">
            <a:avLst/>
          </a:prstGeom>
          <a:noFill/>
        </p:spPr>
        <p:txBody>
          <a:bodyPr vert="horz" wrap="square" lIns="164592" tIns="109728" rIns="164592" bIns="109728" rtlCol="0">
            <a:noAutofit/>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3200" kern="1200" spc="0" baseline="0">
                <a:gradFill>
                  <a:gsLst>
                    <a:gs pos="91000">
                      <a:schemeClr val="tx1"/>
                    </a:gs>
                    <a:gs pos="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32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rPr>
              <a:t>Yochay Kiriaty</a:t>
            </a:r>
          </a:p>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endParaRPr kumimoji="0" lang="en-US" sz="3200" b="0" i="0" u="none" strike="noStrike" kern="1200" cap="none" spc="0" normalizeH="0" baseline="0" noProof="0" dirty="0">
              <a:ln>
                <a:noFill/>
              </a:ln>
              <a:gradFill>
                <a:gsLst>
                  <a:gs pos="91000">
                    <a:srgbClr val="FFFFFF"/>
                  </a:gs>
                  <a:gs pos="0">
                    <a:srgbClr val="FFFFFF"/>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184659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Triggers and Bindings</a:t>
            </a:r>
          </a:p>
        </p:txBody>
      </p:sp>
      <p:pic>
        <p:nvPicPr>
          <p:cNvPr id="4" name="Picture 3"/>
          <p:cNvPicPr>
            <a:picLocks noChangeAspect="1"/>
          </p:cNvPicPr>
          <p:nvPr/>
        </p:nvPicPr>
        <p:blipFill>
          <a:blip r:embed="rId3"/>
          <a:stretch>
            <a:fillRect/>
          </a:stretch>
        </p:blipFill>
        <p:spPr>
          <a:xfrm>
            <a:off x="4618265" y="1363966"/>
            <a:ext cx="7133213" cy="5228483"/>
          </a:xfrm>
          <a:prstGeom prst="rect">
            <a:avLst/>
          </a:prstGeom>
          <a:ln>
            <a:solidFill>
              <a:schemeClr val="tx1"/>
            </a:solidFill>
          </a:ln>
        </p:spPr>
      </p:pic>
      <p:sp>
        <p:nvSpPr>
          <p:cNvPr id="5" name="Pentagon 4"/>
          <p:cNvSpPr/>
          <p:nvPr/>
        </p:nvSpPr>
        <p:spPr bwMode="auto">
          <a:xfrm>
            <a:off x="732615" y="2354425"/>
            <a:ext cx="3504703" cy="2895190"/>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3599"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Triggers </a:t>
            </a:r>
          </a:p>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3599"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a</a:t>
            </a:r>
            <a:r>
              <a:rPr kumimoji="0" lang="en-US" sz="3599"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nd</a:t>
            </a:r>
            <a:endParaRPr kumimoji="0" lang="en-US" sz="3599"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3599"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Bindings</a:t>
            </a:r>
          </a:p>
        </p:txBody>
      </p:sp>
    </p:spTree>
    <p:extLst>
      <p:ext uri="{BB962C8B-B14F-4D97-AF65-F5344CB8AC3E}">
        <p14:creationId xmlns:p14="http://schemas.microsoft.com/office/powerpoint/2010/main" val="141290688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Bindings in Your Code</a:t>
            </a:r>
          </a:p>
        </p:txBody>
      </p:sp>
      <p:sp>
        <p:nvSpPr>
          <p:cNvPr id="15" name="TextBox 14"/>
          <p:cNvSpPr txBox="1"/>
          <p:nvPr/>
        </p:nvSpPr>
        <p:spPr>
          <a:xfrm>
            <a:off x="9210193" y="921692"/>
            <a:ext cx="1502815" cy="382309"/>
          </a:xfrm>
          <a:prstGeom prst="rect">
            <a:avLst/>
          </a:prstGeom>
          <a:noFill/>
        </p:spPr>
        <p:txBody>
          <a:bodyPr wrap="non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836" b="1" i="0" u="none" strike="noStrike" kern="0" cap="none" spc="0" normalizeH="0" baseline="0" noProof="0" dirty="0" err="1">
                <a:ln>
                  <a:noFill/>
                </a:ln>
                <a:solidFill>
                  <a:sysClr val="windowText" lastClr="000000"/>
                </a:solidFill>
                <a:effectLst/>
                <a:uLnTx/>
                <a:uFillTx/>
                <a:latin typeface="Segoe UI Semilight"/>
                <a:ea typeface="+mn-ea"/>
                <a:cs typeface="+mn-cs"/>
              </a:rPr>
              <a:t>function.json</a:t>
            </a:r>
            <a:endParaRPr kumimoji="0" lang="en-US" sz="1836" b="1" i="0" u="none" strike="noStrike" kern="0" cap="none" spc="0" normalizeH="0" baseline="0" noProof="0" dirty="0">
              <a:ln>
                <a:noFill/>
              </a:ln>
              <a:solidFill>
                <a:sysClr val="windowText" lastClr="000000"/>
              </a:solidFill>
              <a:effectLst/>
              <a:uLnTx/>
              <a:uFillTx/>
              <a:latin typeface="Segoe UI Semilight"/>
              <a:ea typeface="+mn-ea"/>
              <a:cs typeface="+mn-cs"/>
            </a:endParaRPr>
          </a:p>
        </p:txBody>
      </p:sp>
      <p:sp>
        <p:nvSpPr>
          <p:cNvPr id="3" name="Rectangle 2"/>
          <p:cNvSpPr/>
          <p:nvPr/>
        </p:nvSpPr>
        <p:spPr>
          <a:xfrm>
            <a:off x="7818437" y="1304001"/>
            <a:ext cx="4286329" cy="5478423"/>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"bindings"</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"type"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rPr>
              <a:t>httpTrigger</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"direction"</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"in"</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2E75B6"/>
                </a:solidFill>
                <a:effectLst/>
                <a:uLnTx/>
                <a:uFillTx/>
                <a:latin typeface="Consolas" panose="020B0609020204030204" pitchFamily="49" charset="0"/>
                <a:ea typeface="+mn-ea"/>
                <a:cs typeface="+mn-cs"/>
              </a:rPr>
              <a:t>webHookType</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rPr>
              <a:t>genericJson</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"name"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rPr>
              <a:t>req</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endPar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"type"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"http"</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"direction"</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"out"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"name"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"res"</a:t>
            </a:r>
            <a:endPar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"type"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"queue"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"name"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rPr>
              <a:t>eventOutput</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2E75B6"/>
                </a:solidFill>
                <a:effectLst/>
                <a:uLnTx/>
                <a:uFillTx/>
                <a:latin typeface="Consolas" panose="020B0609020204030204" pitchFamily="49" charset="0"/>
                <a:ea typeface="+mn-ea"/>
                <a:cs typeface="+mn-cs"/>
              </a:rPr>
              <a:t>queueName</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"aievents1"</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"connection"</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rPr>
              <a:t>AiStorageConnection</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E75B6"/>
                </a:solidFill>
                <a:effectLst/>
                <a:uLnTx/>
                <a:uFillTx/>
                <a:latin typeface="Consolas" panose="020B0609020204030204" pitchFamily="49" charset="0"/>
                <a:ea typeface="+mn-ea"/>
                <a:cs typeface="+mn-cs"/>
              </a:rPr>
              <a:t>"direction"</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"out"</a:t>
            </a:r>
            <a:endPar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endParaRPr>
          </a:p>
        </p:txBody>
      </p:sp>
      <p:sp>
        <p:nvSpPr>
          <p:cNvPr id="11" name="Rectangle 10"/>
          <p:cNvSpPr/>
          <p:nvPr/>
        </p:nvSpPr>
        <p:spPr>
          <a:xfrm>
            <a:off x="350838" y="1287462"/>
            <a:ext cx="7315200" cy="5478423"/>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public</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static</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class</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2B91AF"/>
                </a:solidFill>
                <a:effectLst/>
                <a:uLnTx/>
                <a:uFillTx/>
                <a:latin typeface="Consolas" panose="020B0609020204030204" pitchFamily="49" charset="0"/>
                <a:ea typeface="+mn-ea"/>
                <a:cs typeface="+mn-cs"/>
              </a:rPr>
              <a:t>OrderHandler</a:t>
            </a:r>
            <a:endPar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2B91AF"/>
                </a:solidFill>
                <a:effectLst/>
                <a:uLnTx/>
                <a:uFillTx/>
                <a:latin typeface="Consolas" panose="020B0609020204030204" pitchFamily="49" charset="0"/>
                <a:ea typeface="+mn-ea"/>
                <a:cs typeface="+mn-cs"/>
              </a:rPr>
              <a:t>FunctionName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rPr>
              <a:t>OrderWebhook</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public</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static</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0000FF"/>
                </a:solidFill>
                <a:effectLst/>
                <a:uLnTx/>
                <a:uFillTx/>
                <a:latin typeface="Consolas" panose="020B0609020204030204" pitchFamily="49" charset="0"/>
                <a:ea typeface="+mn-ea"/>
                <a:cs typeface="+mn-cs"/>
              </a:rPr>
              <a:t>async</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B91AF"/>
                </a:solidFill>
                <a:effectLst/>
                <a:uLnTx/>
                <a:uFillTx/>
                <a:latin typeface="Consolas" panose="020B0609020204030204" pitchFamily="49" charset="0"/>
                <a:ea typeface="+mn-ea"/>
                <a:cs typeface="+mn-cs"/>
              </a:rPr>
              <a:t>Task</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&lt;</a:t>
            </a:r>
            <a:r>
              <a:rPr kumimoji="0" lang="en-US" sz="1400" b="0" i="0" u="none" strike="noStrike" kern="0" cap="none" spc="0" normalizeH="0" baseline="0" noProof="0" dirty="0" err="1">
                <a:ln>
                  <a:noFill/>
                </a:ln>
                <a:solidFill>
                  <a:srgbClr val="2B91AF"/>
                </a:solidFill>
                <a:effectLst/>
                <a:uLnTx/>
                <a:uFillTx/>
                <a:latin typeface="Consolas" panose="020B0609020204030204" pitchFamily="49" charset="0"/>
                <a:ea typeface="+mn-ea"/>
                <a:cs typeface="+mn-cs"/>
              </a:rPr>
              <a:t>HttpResponseMessage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&gt; Run(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2B91AF"/>
                </a:solidFill>
                <a:effectLst/>
                <a:uLnTx/>
                <a:uFillTx/>
                <a:latin typeface="Consolas" panose="020B0609020204030204" pitchFamily="49" charset="0"/>
                <a:ea typeface="+mn-ea"/>
                <a:cs typeface="+mn-cs"/>
              </a:rPr>
              <a:t>HttpTrigger</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2B91AF"/>
                </a:solidFill>
                <a:effectLst/>
                <a:uLnTx/>
                <a:uFillTx/>
                <a:latin typeface="Consolas" panose="020B0609020204030204" pitchFamily="49" charset="0"/>
                <a:ea typeface="+mn-ea"/>
                <a:cs typeface="+mn-cs"/>
              </a:rPr>
              <a:t>HttpRequestMessage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req</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2B91AF"/>
                </a:solidFill>
                <a:effectLst/>
                <a:uLnTx/>
                <a:uFillTx/>
                <a:latin typeface="Consolas" panose="020B0609020204030204" pitchFamily="49" charset="0"/>
                <a:ea typeface="+mn-ea"/>
                <a:cs typeface="+mn-cs"/>
              </a:rPr>
              <a:t>Queue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"aievents1"</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Connection = </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rPr>
              <a:t>AiStorageConnection</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2B91AF"/>
                </a:solidFill>
                <a:effectLst/>
                <a:uLnTx/>
                <a:uFillTx/>
                <a:latin typeface="Consolas" panose="020B0609020204030204" pitchFamily="49" charset="0"/>
                <a:ea typeface="+mn-ea"/>
                <a:cs typeface="+mn-cs"/>
              </a:rPr>
              <a:t>IAsyncCollector</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&lt;</a:t>
            </a:r>
            <a:r>
              <a:rPr kumimoji="0" lang="en-US" sz="1400" b="0" i="0" u="none" strike="noStrike" kern="0" cap="none" spc="0" normalizeH="0" baseline="0" noProof="0" dirty="0">
                <a:ln>
                  <a:noFill/>
                </a:ln>
                <a:solidFill>
                  <a:srgbClr val="2B91AF"/>
                </a:solidFill>
                <a:effectLst/>
                <a:uLnTx/>
                <a:uFillTx/>
                <a:latin typeface="Consolas" panose="020B0609020204030204" pitchFamily="49" charset="0"/>
                <a:ea typeface="+mn-ea"/>
                <a:cs typeface="+mn-cs"/>
              </a:rPr>
              <a:t>String</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&gt;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eventOutput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2B91AF"/>
                </a:solidFill>
                <a:effectLst/>
                <a:uLnTx/>
                <a:uFillTx/>
                <a:latin typeface="Consolas" panose="020B0609020204030204" pitchFamily="49" charset="0"/>
                <a:ea typeface="+mn-ea"/>
                <a:cs typeface="+mn-cs"/>
              </a:rPr>
              <a:t>TraceWriter</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log)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log.Info</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rPr>
              <a:t>Webhook</a:t>
            </a:r>
            <a:r>
              <a:rPr kumimoji="0" lang="en-US" sz="14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rPr>
              <a:t> was triggered!"</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string</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jsonContent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await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req.Content.ReadAsStringAsync</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dynamic</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data = </a:t>
            </a:r>
            <a:r>
              <a:rPr kumimoji="0" lang="en-US" sz="1400" b="0" i="0" u="none" strike="noStrike" kern="0" cap="none" spc="0" normalizeH="0" baseline="0" noProof="0" dirty="0" err="1">
                <a:ln>
                  <a:noFill/>
                </a:ln>
                <a:solidFill>
                  <a:srgbClr val="2B91AF"/>
                </a:solidFill>
                <a:effectLst/>
                <a:uLnTx/>
                <a:uFillTx/>
                <a:latin typeface="Consolas" panose="020B0609020204030204" pitchFamily="49" charset="0"/>
                <a:ea typeface="+mn-ea"/>
                <a:cs typeface="+mn-cs"/>
              </a:rPr>
              <a:t>JsonConvert</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.DeserializeObject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jsonContent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await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eventOutput.AddAsync</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2B91AF"/>
                </a:solidFill>
                <a:effectLst/>
                <a:uLnTx/>
                <a:uFillTx/>
                <a:latin typeface="Consolas" panose="020B0609020204030204" pitchFamily="49" charset="0"/>
                <a:ea typeface="+mn-ea"/>
                <a:cs typeface="+mn-cs"/>
              </a:rPr>
              <a:t>JsonConvert</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.SerializeObject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GetLogData</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0000FF"/>
                </a:solidFill>
                <a:effectLst/>
                <a:uLnTx/>
                <a:uFillTx/>
                <a:latin typeface="Consolas" panose="020B0609020204030204" pitchFamily="49" charset="0"/>
                <a:ea typeface="+mn-ea"/>
                <a:cs typeface="+mn-cs"/>
              </a:rPr>
              <a:t>int</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orderId</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PlaceOrder</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return</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req.CreateResponse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r>
              <a:rPr kumimoji="0" lang="en-US" sz="1400" b="0" i="0" u="none" strike="noStrike" kern="0" cap="none" spc="0" normalizeH="0" baseline="0" noProof="0" dirty="0" err="1">
                <a:ln>
                  <a:noFill/>
                </a:ln>
                <a:solidFill>
                  <a:srgbClr val="2B91AF"/>
                </a:solidFill>
                <a:effectLst/>
                <a:uLnTx/>
                <a:uFillTx/>
                <a:latin typeface="Consolas" panose="020B0609020204030204" pitchFamily="49" charset="0"/>
                <a:ea typeface="+mn-ea"/>
                <a:cs typeface="+mn-cs"/>
              </a:rPr>
              <a:t>HttpStatusCode</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.OK</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rPr>
              <a:t>new</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orderNumber</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ea typeface="+mn-ea"/>
                <a:cs typeface="+mn-cs"/>
              </a:rPr>
              <a:t>orderId</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rPr>
              <a:t>}</a:t>
            </a:r>
            <a:endPar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endParaRPr>
          </a:p>
        </p:txBody>
      </p:sp>
      <p:sp>
        <p:nvSpPr>
          <p:cNvPr id="27" name="Rectangle 26"/>
          <p:cNvSpPr/>
          <p:nvPr/>
        </p:nvSpPr>
        <p:spPr bwMode="auto">
          <a:xfrm>
            <a:off x="9266237" y="2422536"/>
            <a:ext cx="609600" cy="227951"/>
          </a:xfrm>
          <a:prstGeom prst="rect">
            <a:avLst/>
          </a:prstGeom>
          <a:no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8" name="Rectangle 27"/>
          <p:cNvSpPr/>
          <p:nvPr/>
        </p:nvSpPr>
        <p:spPr bwMode="auto">
          <a:xfrm>
            <a:off x="4008437" y="2649527"/>
            <a:ext cx="1142999" cy="172210"/>
          </a:xfrm>
          <a:prstGeom prst="rect">
            <a:avLst/>
          </a:prstGeom>
          <a:noFill/>
          <a:ln w="254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9" name="Rectangle 28"/>
          <p:cNvSpPr/>
          <p:nvPr/>
        </p:nvSpPr>
        <p:spPr bwMode="auto">
          <a:xfrm>
            <a:off x="9830459" y="4594885"/>
            <a:ext cx="990600" cy="152400"/>
          </a:xfrm>
          <a:prstGeom prst="rect">
            <a:avLst/>
          </a:prstGeom>
          <a:noFill/>
          <a:ln w="254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 name="Rectangle 9"/>
          <p:cNvSpPr/>
          <p:nvPr/>
        </p:nvSpPr>
        <p:spPr bwMode="auto">
          <a:xfrm>
            <a:off x="929615" y="1775485"/>
            <a:ext cx="3002622" cy="208052"/>
          </a:xfrm>
          <a:prstGeom prst="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 name="Rectangle 11"/>
          <p:cNvSpPr/>
          <p:nvPr/>
        </p:nvSpPr>
        <p:spPr bwMode="auto">
          <a:xfrm flipH="1">
            <a:off x="4521289" y="2236966"/>
            <a:ext cx="457200" cy="152401"/>
          </a:xfrm>
          <a:prstGeom prst="rect">
            <a:avLst/>
          </a:prstGeom>
          <a:noFill/>
          <a:ln w="254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Rectangle 12"/>
          <p:cNvSpPr/>
          <p:nvPr/>
        </p:nvSpPr>
        <p:spPr bwMode="auto">
          <a:xfrm flipH="1">
            <a:off x="3932237" y="3750869"/>
            <a:ext cx="457200" cy="152401"/>
          </a:xfrm>
          <a:prstGeom prst="rect">
            <a:avLst/>
          </a:prstGeom>
          <a:noFill/>
          <a:ln w="254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4" name="Rectangle 13"/>
          <p:cNvSpPr/>
          <p:nvPr/>
        </p:nvSpPr>
        <p:spPr bwMode="auto">
          <a:xfrm>
            <a:off x="1971585" y="2422536"/>
            <a:ext cx="1142999" cy="172210"/>
          </a:xfrm>
          <a:prstGeom prst="rect">
            <a:avLst/>
          </a:prstGeom>
          <a:noFill/>
          <a:ln w="254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6" name="Rectangle 15"/>
          <p:cNvSpPr/>
          <p:nvPr/>
        </p:nvSpPr>
        <p:spPr bwMode="auto">
          <a:xfrm>
            <a:off x="9349723" y="4386166"/>
            <a:ext cx="1090336" cy="136800"/>
          </a:xfrm>
          <a:prstGeom prst="rect">
            <a:avLst/>
          </a:prstGeom>
          <a:noFill/>
          <a:ln w="254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7" name="Rectangle 16"/>
          <p:cNvSpPr/>
          <p:nvPr/>
        </p:nvSpPr>
        <p:spPr bwMode="auto">
          <a:xfrm>
            <a:off x="1879974" y="4361030"/>
            <a:ext cx="1142999" cy="172210"/>
          </a:xfrm>
          <a:prstGeom prst="rect">
            <a:avLst/>
          </a:prstGeom>
          <a:noFill/>
          <a:ln w="254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Tree>
    <p:extLst>
      <p:ext uri="{BB962C8B-B14F-4D97-AF65-F5344CB8AC3E}">
        <p14:creationId xmlns:p14="http://schemas.microsoft.com/office/powerpoint/2010/main" val="2945668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0" grpId="0" animBg="1"/>
      <p:bldP spid="12" grpId="0" animBg="1"/>
      <p:bldP spid="13" grpId="0" animBg="1"/>
      <p:bldP spid="14"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bwMode="auto">
          <a:xfrm>
            <a:off x="2861276" y="2555815"/>
            <a:ext cx="2743200" cy="274320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26" name="Connector: Elbow 25"/>
          <p:cNvCxnSpPr>
            <a:cxnSpLocks/>
            <a:stCxn id="30" idx="3"/>
            <a:endCxn id="23" idx="1"/>
          </p:cNvCxnSpPr>
          <p:nvPr/>
        </p:nvCxnSpPr>
        <p:spPr>
          <a:xfrm>
            <a:off x="3330865" y="4425776"/>
            <a:ext cx="3354982" cy="1021955"/>
          </a:xfrm>
          <a:prstGeom prst="bentConnector3">
            <a:avLst>
              <a:gd name="adj1" fmla="val 74739"/>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636837" y="3626685"/>
            <a:ext cx="690643" cy="370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/FB</a:t>
            </a:r>
          </a:p>
        </p:txBody>
      </p:sp>
      <p:sp>
        <p:nvSpPr>
          <p:cNvPr id="28" name="Rectangle 27"/>
          <p:cNvSpPr/>
          <p:nvPr/>
        </p:nvSpPr>
        <p:spPr>
          <a:xfrm>
            <a:off x="2616679" y="3178507"/>
            <a:ext cx="690643" cy="370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/FA</a:t>
            </a:r>
          </a:p>
        </p:txBody>
      </p:sp>
      <p:cxnSp>
        <p:nvCxnSpPr>
          <p:cNvPr id="34" name="Connector: Elbow 33"/>
          <p:cNvCxnSpPr>
            <a:cxnSpLocks/>
            <a:stCxn id="27" idx="3"/>
            <a:endCxn id="44" idx="1"/>
          </p:cNvCxnSpPr>
          <p:nvPr/>
        </p:nvCxnSpPr>
        <p:spPr>
          <a:xfrm flipV="1">
            <a:off x="3327480" y="2490914"/>
            <a:ext cx="3351540" cy="1321048"/>
          </a:xfrm>
          <a:prstGeom prst="bentConnector3">
            <a:avLst>
              <a:gd name="adj1" fmla="val 74904"/>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5617" y="3249133"/>
            <a:ext cx="1865180" cy="37303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Function A</a:t>
            </a:r>
          </a:p>
        </p:txBody>
      </p:sp>
      <p:sp>
        <p:nvSpPr>
          <p:cNvPr id="30" name="Rectangle 29"/>
          <p:cNvSpPr/>
          <p:nvPr/>
        </p:nvSpPr>
        <p:spPr>
          <a:xfrm>
            <a:off x="2640419" y="4254228"/>
            <a:ext cx="690446" cy="3730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/FC</a:t>
            </a:r>
          </a:p>
        </p:txBody>
      </p:sp>
      <p:cxnSp>
        <p:nvCxnSpPr>
          <p:cNvPr id="35" name="Connector: Elbow 34"/>
          <p:cNvCxnSpPr>
            <a:cxnSpLocks/>
            <a:endCxn id="29" idx="1"/>
          </p:cNvCxnSpPr>
          <p:nvPr/>
        </p:nvCxnSpPr>
        <p:spPr>
          <a:xfrm>
            <a:off x="3326219" y="3427686"/>
            <a:ext cx="229398" cy="7965"/>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5899" y="6316305"/>
            <a:ext cx="2560320" cy="274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ysClr val="windowText" lastClr="000000"/>
                </a:solidFill>
                <a:effectLst/>
                <a:uLnTx/>
                <a:uFillTx/>
                <a:latin typeface="Segoe UI Semilight"/>
                <a:ea typeface="+mn-ea"/>
                <a:cs typeface="+mn-cs"/>
              </a:rPr>
              <a:t>API proxy endpoints</a:t>
            </a:r>
          </a:p>
        </p:txBody>
      </p:sp>
      <p:sp>
        <p:nvSpPr>
          <p:cNvPr id="43" name="TextBox 42"/>
          <p:cNvSpPr txBox="1"/>
          <p:nvPr/>
        </p:nvSpPr>
        <p:spPr>
          <a:xfrm>
            <a:off x="765899" y="6041985"/>
            <a:ext cx="2560320" cy="2743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err="1">
                <a:ln>
                  <a:noFill/>
                </a:ln>
                <a:solidFill>
                  <a:sysClr val="windowText" lastClr="000000"/>
                </a:solidFill>
                <a:effectLst/>
                <a:uLnTx/>
                <a:uFillTx/>
                <a:latin typeface="Segoe UI Semilight"/>
                <a:ea typeface="+mn-ea"/>
                <a:cs typeface="+mn-cs"/>
              </a:rPr>
              <a:t>HttpTrigger</a:t>
            </a:r>
            <a:r>
              <a:rPr kumimoji="0" lang="en-US" sz="1300" b="0" i="0" u="none" strike="noStrike" kern="0" cap="none" spc="0" normalizeH="0" baseline="0" noProof="0" dirty="0">
                <a:ln>
                  <a:noFill/>
                </a:ln>
                <a:solidFill>
                  <a:sysClr val="windowText" lastClr="000000"/>
                </a:solidFill>
                <a:effectLst/>
                <a:uLnTx/>
                <a:uFillTx/>
                <a:latin typeface="Segoe UI Semilight"/>
                <a:ea typeface="+mn-ea"/>
                <a:cs typeface="+mn-cs"/>
              </a:rPr>
              <a:t> function endpoints</a:t>
            </a:r>
          </a:p>
        </p:txBody>
      </p:sp>
      <p:sp>
        <p:nvSpPr>
          <p:cNvPr id="36" name="TextBox 35"/>
          <p:cNvSpPr txBox="1"/>
          <p:nvPr/>
        </p:nvSpPr>
        <p:spPr>
          <a:xfrm>
            <a:off x="662397" y="5728081"/>
            <a:ext cx="703532" cy="3139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UI Semilight"/>
                <a:ea typeface="+mn-ea"/>
                <a:cs typeface="+mn-cs"/>
              </a:rPr>
              <a:t>Key</a:t>
            </a:r>
            <a:r>
              <a:rPr kumimoji="0" lang="en-US" sz="1224" b="0" i="0" u="none" strike="noStrike" kern="0" cap="none" spc="0" normalizeH="0" baseline="0" noProof="0" dirty="0">
                <a:ln>
                  <a:noFill/>
                </a:ln>
                <a:solidFill>
                  <a:sysClr val="windowText" lastClr="000000"/>
                </a:solidFill>
                <a:effectLst/>
                <a:uLnTx/>
                <a:uFillTx/>
                <a:latin typeface="Segoe UI Semilight"/>
                <a:ea typeface="+mn-ea"/>
                <a:cs typeface="+mn-cs"/>
              </a:rPr>
              <a:t>:</a:t>
            </a:r>
          </a:p>
        </p:txBody>
      </p:sp>
      <p:sp>
        <p:nvSpPr>
          <p:cNvPr id="24" name="Title 15"/>
          <p:cNvSpPr txBox="1">
            <a:spLocks/>
          </p:cNvSpPr>
          <p:nvPr/>
        </p:nvSpPr>
        <p:spPr>
          <a:xfrm>
            <a:off x="281073" y="301198"/>
            <a:ext cx="12126082" cy="935828"/>
          </a:xfrm>
          <a:prstGeom prst="rect">
            <a:avLst/>
          </a:prstGeom>
        </p:spPr>
        <p:txBody>
          <a:bodyPr vert="horz" lIns="93258" tIns="46629" rIns="93258" bIns="4662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88" b="0" i="0" u="none" strike="noStrike" kern="1200" cap="none" spc="0" normalizeH="0" baseline="0" noProof="0" dirty="0">
                <a:ln>
                  <a:noFill/>
                </a:ln>
                <a:solidFill>
                  <a:srgbClr val="505050"/>
                </a:solidFill>
                <a:effectLst/>
                <a:uLnTx/>
                <a:uFillTx/>
                <a:latin typeface="Segoe UI Light"/>
                <a:ea typeface="+mj-ea"/>
                <a:cs typeface="+mj-cs"/>
              </a:rPr>
              <a:t>Design: API Abstraction and Composition</a:t>
            </a:r>
          </a:p>
        </p:txBody>
      </p:sp>
      <p:sp>
        <p:nvSpPr>
          <p:cNvPr id="18" name="TextBox 17"/>
          <p:cNvSpPr txBox="1"/>
          <p:nvPr/>
        </p:nvSpPr>
        <p:spPr>
          <a:xfrm>
            <a:off x="3215002" y="2740177"/>
            <a:ext cx="3001200" cy="5724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Segoe UI Semilight"/>
                <a:ea typeface="+mn-ea"/>
                <a:cs typeface="+mn-cs"/>
              </a:rPr>
              <a:t>Function App A</a:t>
            </a:r>
          </a:p>
        </p:txBody>
      </p:sp>
      <p:grpSp>
        <p:nvGrpSpPr>
          <p:cNvPr id="3" name="Group 2"/>
          <p:cNvGrpSpPr/>
          <p:nvPr/>
        </p:nvGrpSpPr>
        <p:grpSpPr>
          <a:xfrm>
            <a:off x="6685847" y="4091100"/>
            <a:ext cx="3575274" cy="2743200"/>
            <a:chOff x="8205563" y="4091100"/>
            <a:chExt cx="3575274" cy="2743200"/>
          </a:xfrm>
        </p:grpSpPr>
        <p:sp>
          <p:nvSpPr>
            <p:cNvPr id="42" name="Oval 41"/>
            <p:cNvSpPr/>
            <p:nvPr/>
          </p:nvSpPr>
          <p:spPr bwMode="auto">
            <a:xfrm>
              <a:off x="8498465" y="4091100"/>
              <a:ext cx="2743200" cy="274320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 name="Rectangle 19"/>
            <p:cNvSpPr/>
            <p:nvPr/>
          </p:nvSpPr>
          <p:spPr>
            <a:xfrm>
              <a:off x="9231147" y="5276182"/>
              <a:ext cx="1865180" cy="37303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Function C</a:t>
              </a:r>
            </a:p>
          </p:txBody>
        </p:sp>
        <p:sp>
          <p:nvSpPr>
            <p:cNvPr id="23" name="Rectangle 22"/>
            <p:cNvSpPr/>
            <p:nvPr/>
          </p:nvSpPr>
          <p:spPr>
            <a:xfrm>
              <a:off x="8205563" y="5276183"/>
              <a:ext cx="690446" cy="3730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/FC</a:t>
              </a:r>
            </a:p>
          </p:txBody>
        </p:sp>
        <p:cxnSp>
          <p:nvCxnSpPr>
            <p:cNvPr id="31" name="Straight Arrow Connector 30"/>
            <p:cNvCxnSpPr/>
            <p:nvPr/>
          </p:nvCxnSpPr>
          <p:spPr>
            <a:xfrm flipV="1">
              <a:off x="8884535" y="5462699"/>
              <a:ext cx="341133" cy="11918"/>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779637" y="4373099"/>
              <a:ext cx="3001200" cy="5724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Segoe UI Semilight"/>
                  <a:ea typeface="+mn-ea"/>
                  <a:cs typeface="+mn-cs"/>
                </a:rPr>
                <a:t>Function App C</a:t>
              </a:r>
            </a:p>
          </p:txBody>
        </p:sp>
      </p:grpSp>
      <p:grpSp>
        <p:nvGrpSpPr>
          <p:cNvPr id="2" name="Group 1"/>
          <p:cNvGrpSpPr/>
          <p:nvPr/>
        </p:nvGrpSpPr>
        <p:grpSpPr>
          <a:xfrm>
            <a:off x="6679021" y="1134284"/>
            <a:ext cx="3582100" cy="2743200"/>
            <a:chOff x="8198737" y="1134284"/>
            <a:chExt cx="3582100" cy="2743200"/>
          </a:xfrm>
        </p:grpSpPr>
        <p:sp>
          <p:nvSpPr>
            <p:cNvPr id="46" name="Oval 45"/>
            <p:cNvSpPr/>
            <p:nvPr/>
          </p:nvSpPr>
          <p:spPr bwMode="auto">
            <a:xfrm>
              <a:off x="8498465" y="1134284"/>
              <a:ext cx="2743200" cy="274320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9" name="Rectangle 38"/>
            <p:cNvSpPr/>
            <p:nvPr/>
          </p:nvSpPr>
          <p:spPr>
            <a:xfrm>
              <a:off x="9230611" y="2278062"/>
              <a:ext cx="1865716" cy="370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Function B</a:t>
              </a:r>
            </a:p>
          </p:txBody>
        </p:sp>
        <p:sp>
          <p:nvSpPr>
            <p:cNvPr id="44" name="Rectangle 43"/>
            <p:cNvSpPr/>
            <p:nvPr/>
          </p:nvSpPr>
          <p:spPr>
            <a:xfrm>
              <a:off x="8198737" y="2305637"/>
              <a:ext cx="690643" cy="370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/FB</a:t>
              </a:r>
            </a:p>
          </p:txBody>
        </p:sp>
        <p:cxnSp>
          <p:nvCxnSpPr>
            <p:cNvPr id="7" name="Straight Arrow Connector 6"/>
            <p:cNvCxnSpPr/>
            <p:nvPr/>
          </p:nvCxnSpPr>
          <p:spPr>
            <a:xfrm flipV="1">
              <a:off x="8893190" y="2458319"/>
              <a:ext cx="337957" cy="15948"/>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779637" y="1534052"/>
              <a:ext cx="3001200" cy="5724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Segoe UI Semilight"/>
                  <a:ea typeface="+mn-ea"/>
                  <a:cs typeface="+mn-cs"/>
                </a:rPr>
                <a:t>Function App B</a:t>
              </a:r>
            </a:p>
          </p:txBody>
        </p:sp>
      </p:gr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63" y="87019"/>
            <a:ext cx="779569" cy="428357"/>
          </a:xfrm>
          <a:prstGeom prst="rect">
            <a:avLst/>
          </a:prstGeom>
        </p:spPr>
      </p:pic>
    </p:spTree>
    <p:extLst>
      <p:ext uri="{BB962C8B-B14F-4D97-AF65-F5344CB8AC3E}">
        <p14:creationId xmlns:p14="http://schemas.microsoft.com/office/powerpoint/2010/main" val="1024254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7" grpId="0" animBg="1"/>
      <p:bldP spid="28" grpId="0" animBg="1"/>
      <p:bldP spid="29" grpId="0" animBg="1"/>
      <p:bldP spid="30" grpId="0" animBg="1"/>
      <p:bldP spid="33" grpId="0" animBg="1"/>
      <p:bldP spid="43" grpId="0" animBg="1"/>
      <p:bldP spid="3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12B8-E3F5-4D74-ABCC-461127E1140A}"/>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2B4BB714-6CBA-4A44-B521-63EDE4602FF7}"/>
              </a:ext>
            </a:extLst>
          </p:cNvPr>
          <p:cNvSpPr>
            <a:spLocks noGrp="1"/>
          </p:cNvSpPr>
          <p:nvPr>
            <p:ph type="body" sz="quarter" idx="12"/>
          </p:nvPr>
        </p:nvSpPr>
        <p:spPr>
          <a:xfrm>
            <a:off x="275482" y="3954464"/>
            <a:ext cx="7314163" cy="744474"/>
          </a:xfrm>
        </p:spPr>
        <p:txBody>
          <a:bodyPr/>
          <a:lstStyle/>
          <a:p>
            <a:r>
              <a:rPr lang="en-US" dirty="0"/>
              <a:t>Proxies</a:t>
            </a:r>
          </a:p>
        </p:txBody>
      </p:sp>
    </p:spTree>
    <p:extLst>
      <p:ext uri="{BB962C8B-B14F-4D97-AF65-F5344CB8AC3E}">
        <p14:creationId xmlns:p14="http://schemas.microsoft.com/office/powerpoint/2010/main" val="2741308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280" y="1363662"/>
            <a:ext cx="5410198" cy="2954655"/>
          </a:xfrm>
        </p:spPr>
        <p:txBody>
          <a:bodyPr/>
          <a:lstStyle/>
          <a:p>
            <a:r>
              <a:rPr lang="en-US" sz="3000" dirty="0">
                <a:solidFill>
                  <a:schemeClr val="tx1"/>
                </a:solidFill>
              </a:rPr>
              <a:t>Workflow in the cloud</a:t>
            </a:r>
          </a:p>
          <a:p>
            <a:r>
              <a:rPr lang="en-US" sz="3000" dirty="0">
                <a:solidFill>
                  <a:schemeClr val="tx1"/>
                </a:solidFill>
              </a:rPr>
              <a:t>Powerful control flow</a:t>
            </a:r>
          </a:p>
          <a:p>
            <a:r>
              <a:rPr lang="en-US" sz="3000" dirty="0">
                <a:solidFill>
                  <a:schemeClr val="tx1"/>
                </a:solidFill>
              </a:rPr>
              <a:t>Connect functions and APIs</a:t>
            </a:r>
          </a:p>
          <a:p>
            <a:r>
              <a:rPr lang="en-US" sz="3000" dirty="0">
                <a:solidFill>
                  <a:schemeClr val="tx1"/>
                </a:solidFill>
              </a:rPr>
              <a:t>Declarative definition to persist in source control and  drive deployments</a:t>
            </a:r>
          </a:p>
        </p:txBody>
      </p:sp>
      <p:sp>
        <p:nvSpPr>
          <p:cNvPr id="2" name="Title 1"/>
          <p:cNvSpPr>
            <a:spLocks noGrp="1"/>
          </p:cNvSpPr>
          <p:nvPr>
            <p:ph type="title"/>
          </p:nvPr>
        </p:nvSpPr>
        <p:spPr/>
        <p:txBody>
          <a:bodyPr/>
          <a:lstStyle/>
          <a:p>
            <a:r>
              <a:rPr lang="en-US" dirty="0"/>
              <a:t>Logic Apps Workflow Designer</a:t>
            </a:r>
          </a:p>
        </p:txBody>
      </p:sp>
      <p:pic>
        <p:nvPicPr>
          <p:cNvPr id="7" name="Picture 6">
            <a:extLst/>
          </p:cNvPr>
          <p:cNvPicPr>
            <a:picLocks noChangeAspect="1"/>
          </p:cNvPicPr>
          <p:nvPr/>
        </p:nvPicPr>
        <p:blipFill>
          <a:blip r:embed="rId3"/>
          <a:stretch>
            <a:fillRect/>
          </a:stretch>
        </p:blipFill>
        <p:spPr>
          <a:xfrm>
            <a:off x="5532437" y="1363662"/>
            <a:ext cx="6392470" cy="4572000"/>
          </a:xfrm>
          <a:prstGeom prst="rect">
            <a:avLst/>
          </a:prstGeom>
        </p:spPr>
      </p:pic>
    </p:spTree>
    <p:extLst>
      <p:ext uri="{BB962C8B-B14F-4D97-AF65-F5344CB8AC3E}">
        <p14:creationId xmlns:p14="http://schemas.microsoft.com/office/powerpoint/2010/main" val="25870908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4530030" y="365320"/>
            <a:ext cx="6488127" cy="5172718"/>
          </a:xfrm>
          <a:prstGeom prst="rect">
            <a:avLst/>
          </a:prstGeom>
          <a:noFill/>
        </p:spPr>
        <p:txBody>
          <a:bodyPr wrap="square" lIns="182699" tIns="146159" rIns="182699" bIns="0" numCol="3" rtlCol="0">
            <a:noAutofit/>
          </a:bodyPr>
          <a:lstStyle/>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appFigures</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Asana</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API Management</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App Services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Automation</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Cognitive Face API</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Cognitive LUIS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Cognitive Text Analytics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Cognitive Vision</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Data Lake Store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Document DB</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Event Hub</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Functions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Machine Learning</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Resource Manager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Service Bus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SQL</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Storage Blob</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Azure Storage Queues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Basecamp</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Bing Search</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BitBucket</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Bitly</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Blogger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Box</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Buffer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Campfire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Chatter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Common Data Service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Disqus</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DocuSign</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Dropbox</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Dynamics AX Online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Dynamics CRM Online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Dynamics CRM Service Bus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Dynamics Financials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Dynamics Operations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Easy </a:t>
            </a: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Redmine</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Eventbrite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Facebook</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FreshBooks</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Freshdesk</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GitHub</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Gmail</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Google Calendar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Google Contacts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Google Drive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Google Sheets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Google Tasks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GoTo</a:t>
            </a: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 Meeting</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GoTo</a:t>
            </a: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 Training</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GoTo</a:t>
            </a: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 Webinar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Harvest</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HelloSign</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Infusionsoft</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JIRA</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Insightly</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Instagram</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Instapaper</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MailChimp</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Mandrill</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Medium</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Microsoft Project Online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Microsoft Translator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MSN Weather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Muhimbi</a:t>
            </a: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 PDF</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Office 365</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altLang="ja-JP"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Office</a:t>
            </a:r>
            <a:r>
              <a:rPr kumimoji="0" lang="ja-JP" alt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 </a:t>
            </a:r>
            <a:r>
              <a:rPr kumimoji="0" lang="en-US" altLang="ja-JP"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365</a:t>
            </a:r>
            <a:r>
              <a:rPr kumimoji="0" lang="ja-JP" alt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 </a:t>
            </a:r>
            <a:r>
              <a:rPr kumimoji="0" lang="en-US" altLang="ja-JP"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Users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altLang="ja-JP"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Office 365 Video</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OneDrive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OneDrive for Business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OneNote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Outlook.com</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Outlook Tasks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PagerDuty</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Pinterest</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Pipedrive</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Pivotal Tracker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Power BI</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Project Online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Redmine</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Salesforce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Salesforce Chatter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SendGrid</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SharePoint Online </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Slack</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SmartSheet</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SparkPost</a:t>
            </a: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 </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Stripe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Survey Monkey</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Todoist</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Toodledo</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Trello</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Twilio</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Twitter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Typeform</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UserVoice</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VS Team Services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Webmerge</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Wordpress</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Wunderlist</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Yammer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rPr>
              <a:t>YouTube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dirty="0" err="1">
                <a:ln>
                  <a:noFill/>
                </a:ln>
                <a:gradFill>
                  <a:gsLst>
                    <a:gs pos="10145">
                      <a:srgbClr val="505050"/>
                    </a:gs>
                    <a:gs pos="30000">
                      <a:srgbClr val="505050"/>
                    </a:gs>
                  </a:gsLst>
                  <a:lin ang="5400000" scaled="0"/>
                </a:gradFill>
                <a:effectLst/>
                <a:uLnTx/>
                <a:uFillTx/>
                <a:latin typeface="Segoe UI"/>
                <a:ea typeface="+mn-ea"/>
                <a:cs typeface="+mn-cs"/>
              </a:rPr>
              <a:t>Zendesk</a:t>
            </a:r>
            <a:endParaRPr kumimoji="0" lang="en-US" sz="1099" b="0" i="0" u="none" strike="noStrike" kern="0" cap="none" spc="0" normalizeH="0" baseline="0" noProof="0" dirty="0">
              <a:ln>
                <a:noFill/>
              </a:ln>
              <a:gradFill>
                <a:gsLst>
                  <a:gs pos="10145">
                    <a:srgbClr val="505050"/>
                  </a:gs>
                  <a:gs pos="30000">
                    <a:srgbClr val="505050"/>
                  </a:gs>
                </a:gsLst>
                <a:lin ang="5400000" scaled="0"/>
              </a:gradFill>
              <a:effectLst/>
              <a:uLnTx/>
              <a:uFillTx/>
              <a:latin typeface="Segoe UI"/>
              <a:ea typeface="+mn-ea"/>
              <a:cs typeface="+mn-cs"/>
            </a:endParaRPr>
          </a:p>
        </p:txBody>
      </p:sp>
      <p:sp>
        <p:nvSpPr>
          <p:cNvPr id="11" name="Rectangle 10"/>
          <p:cNvSpPr/>
          <p:nvPr/>
        </p:nvSpPr>
        <p:spPr>
          <a:xfrm>
            <a:off x="10210658" y="423927"/>
            <a:ext cx="2326124" cy="2014307"/>
          </a:xfrm>
          <a:prstGeom prst="rect">
            <a:avLst/>
          </a:prstGeom>
        </p:spPr>
        <p:txBody>
          <a:bodyPr wrap="square" lIns="182725" tIns="91363" bIns="91363">
            <a:spAutoFit/>
          </a:bodyPr>
          <a:lstStyle/>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HTTP, HTTPS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HTTP Webhook </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FTP, SFTP</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SMTP</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RSS</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Compose, Query, </a:t>
            </a:r>
            <a:b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b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Parse JSON</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Wait</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Terminate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Workflow</a:t>
            </a:r>
          </a:p>
        </p:txBody>
      </p:sp>
      <p:sp>
        <p:nvSpPr>
          <p:cNvPr id="13" name="Rectangle 12"/>
          <p:cNvSpPr/>
          <p:nvPr/>
        </p:nvSpPr>
        <p:spPr>
          <a:xfrm>
            <a:off x="10198937" y="192528"/>
            <a:ext cx="2101535" cy="438828"/>
          </a:xfrm>
          <a:prstGeom prst="rect">
            <a:avLst/>
          </a:prstGeom>
        </p:spPr>
        <p:txBody>
          <a:bodyPr wrap="none" lIns="182725" tIns="91363" rIns="182725" bIns="91363">
            <a:spAutoFit/>
          </a:bodyPr>
          <a:lstStyle/>
          <a:p>
            <a:pPr marL="0" marR="0" lvl="0" indent="0" algn="l" defTabSz="931606" rtl="0" eaLnBrk="1" fontAlgn="auto" latinLnBrk="0" hangingPunct="1">
              <a:lnSpc>
                <a:spcPct val="90000"/>
              </a:lnSpc>
              <a:spcBef>
                <a:spcPts val="0"/>
              </a:spcBef>
              <a:spcAft>
                <a:spcPts val="0"/>
              </a:spcAft>
              <a:buClrTx/>
              <a:buSzTx/>
              <a:buFontTx/>
              <a:buNone/>
              <a:tabLst/>
              <a:defRPr/>
            </a:pPr>
            <a:r>
              <a:rPr kumimoji="0" lang="en-US" sz="1801" b="0" i="0" u="none" strike="noStrike" kern="0" cap="none" spc="0" normalizeH="0" baseline="0" noProof="0">
                <a:ln>
                  <a:noFill/>
                </a:ln>
                <a:gradFill>
                  <a:gsLst>
                    <a:gs pos="2917">
                      <a:srgbClr val="0078D7"/>
                    </a:gs>
                    <a:gs pos="32000">
                      <a:srgbClr val="0078D7"/>
                    </a:gs>
                  </a:gsLst>
                  <a:lin ang="5400000" scaled="0"/>
                </a:gradFill>
                <a:effectLst/>
                <a:uLnTx/>
                <a:uFillTx/>
                <a:latin typeface="Segoe UI"/>
                <a:ea typeface="+mn-ea"/>
                <a:cs typeface="+mn-cs"/>
              </a:rPr>
              <a:t>Protocols/Native</a:t>
            </a:r>
          </a:p>
        </p:txBody>
      </p:sp>
      <p:sp>
        <p:nvSpPr>
          <p:cNvPr id="16" name="Rectangle 15"/>
          <p:cNvSpPr/>
          <p:nvPr/>
        </p:nvSpPr>
        <p:spPr>
          <a:xfrm>
            <a:off x="10206556" y="2681192"/>
            <a:ext cx="2120554" cy="1828712"/>
          </a:xfrm>
          <a:prstGeom prst="rect">
            <a:avLst/>
          </a:prstGeom>
        </p:spPr>
        <p:txBody>
          <a:bodyPr wrap="square" lIns="182725" tIns="91363" bIns="91363">
            <a:spAutoFit/>
          </a:bodyPr>
          <a:lstStyle/>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XML Validation</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Transform XML (+Mapper)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Flat File Encode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Flat File Decode</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X12</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EDIFACT</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AS2</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Integration Account Artifact Lookup</a:t>
            </a:r>
          </a:p>
        </p:txBody>
      </p:sp>
      <p:sp>
        <p:nvSpPr>
          <p:cNvPr id="17" name="Rectangle 16"/>
          <p:cNvSpPr/>
          <p:nvPr/>
        </p:nvSpPr>
        <p:spPr>
          <a:xfrm>
            <a:off x="10263636" y="2408851"/>
            <a:ext cx="2657503" cy="438828"/>
          </a:xfrm>
          <a:prstGeom prst="rect">
            <a:avLst/>
          </a:prstGeom>
        </p:spPr>
        <p:txBody>
          <a:bodyPr wrap="square" lIns="182725" tIns="91363" rIns="182725" bIns="91363">
            <a:spAutoFit/>
          </a:bodyPr>
          <a:lstStyle/>
          <a:p>
            <a:pPr marL="0" marR="0" lvl="0" indent="0" algn="l" defTabSz="931606" rtl="0" eaLnBrk="1" fontAlgn="auto" latinLnBrk="0" hangingPunct="1">
              <a:lnSpc>
                <a:spcPct val="90000"/>
              </a:lnSpc>
              <a:spcBef>
                <a:spcPts val="0"/>
              </a:spcBef>
              <a:spcAft>
                <a:spcPts val="0"/>
              </a:spcAft>
              <a:buClrTx/>
              <a:buSzTx/>
              <a:buFontTx/>
              <a:buNone/>
              <a:tabLst/>
              <a:defRPr/>
            </a:pPr>
            <a:r>
              <a:rPr kumimoji="0" lang="en-US" sz="1801" b="0" i="0" u="none" strike="noStrike" kern="0" cap="none" spc="0" normalizeH="0" baseline="0" noProof="0">
                <a:ln>
                  <a:noFill/>
                </a:ln>
                <a:gradFill>
                  <a:gsLst>
                    <a:gs pos="2917">
                      <a:srgbClr val="0078D7"/>
                    </a:gs>
                    <a:gs pos="32000">
                      <a:srgbClr val="0078D7"/>
                    </a:gs>
                  </a:gsLst>
                </a:gradFill>
                <a:effectLst/>
                <a:uLnTx/>
                <a:uFillTx/>
                <a:latin typeface="Segoe UI"/>
                <a:ea typeface="+mn-ea"/>
                <a:cs typeface="+mn-cs"/>
              </a:rPr>
              <a:t>XML and EDI</a:t>
            </a:r>
          </a:p>
        </p:txBody>
      </p:sp>
      <p:sp>
        <p:nvSpPr>
          <p:cNvPr id="18" name="Rectangle 17"/>
          <p:cNvSpPr/>
          <p:nvPr/>
        </p:nvSpPr>
        <p:spPr>
          <a:xfrm>
            <a:off x="10191173" y="4451701"/>
            <a:ext cx="1066927" cy="438828"/>
          </a:xfrm>
          <a:prstGeom prst="rect">
            <a:avLst/>
          </a:prstGeom>
        </p:spPr>
        <p:txBody>
          <a:bodyPr wrap="none" lIns="182725" tIns="91363" rIns="182725" bIns="91363">
            <a:spAutoFit/>
          </a:bodyPr>
          <a:lstStyle/>
          <a:p>
            <a:pPr marL="0" marR="0" lvl="0" indent="0" algn="l" defTabSz="931606" rtl="0" eaLnBrk="1" fontAlgn="auto" latinLnBrk="0" hangingPunct="1">
              <a:lnSpc>
                <a:spcPct val="90000"/>
              </a:lnSpc>
              <a:spcBef>
                <a:spcPts val="0"/>
              </a:spcBef>
              <a:spcAft>
                <a:spcPts val="0"/>
              </a:spcAft>
              <a:buClrTx/>
              <a:buSzTx/>
              <a:buFontTx/>
              <a:buNone/>
              <a:tabLst/>
              <a:defRPr/>
            </a:pPr>
            <a:r>
              <a:rPr kumimoji="0" lang="en-US" sz="1801" b="0" i="0" u="none" strike="noStrike" kern="0" cap="none" spc="0" normalizeH="0" baseline="0" noProof="0">
                <a:ln>
                  <a:noFill/>
                </a:ln>
                <a:gradFill>
                  <a:gsLst>
                    <a:gs pos="2917">
                      <a:srgbClr val="0078D7"/>
                    </a:gs>
                    <a:gs pos="32000">
                      <a:srgbClr val="0078D7"/>
                    </a:gs>
                  </a:gsLst>
                </a:gradFill>
                <a:effectLst/>
                <a:uLnTx/>
                <a:uFillTx/>
                <a:latin typeface="Segoe UI"/>
                <a:ea typeface="+mn-ea"/>
                <a:cs typeface="+mn-cs"/>
              </a:rPr>
              <a:t>Hybrid</a:t>
            </a:r>
          </a:p>
        </p:txBody>
      </p:sp>
      <p:sp>
        <p:nvSpPr>
          <p:cNvPr id="19" name="TextBox 18"/>
          <p:cNvSpPr txBox="1"/>
          <p:nvPr/>
        </p:nvSpPr>
        <p:spPr>
          <a:xfrm>
            <a:off x="10194833" y="4770929"/>
            <a:ext cx="1849868" cy="2014962"/>
          </a:xfrm>
          <a:prstGeom prst="rect">
            <a:avLst/>
          </a:prstGeom>
        </p:spPr>
        <p:txBody>
          <a:bodyPr wrap="square" lIns="182725" tIns="91363" bIns="91363">
            <a:spAutoFit/>
          </a:bodyPr>
          <a:lstStyle>
            <a:defPPr>
              <a:defRPr lang="en-US"/>
            </a:defPPr>
            <a:lvl1pPr marL="173038" indent="-173038" defTabSz="932563">
              <a:spcAft>
                <a:spcPts val="150"/>
              </a:spcAft>
              <a:buFont typeface="Arial" panose="020B0604020202020204" pitchFamily="34" charset="0"/>
              <a:buChar char="•"/>
              <a:defRPr sz="1400">
                <a:gradFill>
                  <a:gsLst>
                    <a:gs pos="10145">
                      <a:schemeClr val="tx1"/>
                    </a:gs>
                    <a:gs pos="30000">
                      <a:schemeClr val="tx1"/>
                    </a:gs>
                  </a:gsLst>
                  <a:lin ang="5400000" scaled="0"/>
                </a:gradFill>
              </a:defRPr>
            </a:lvl1pPr>
          </a:lstStyle>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BizTalk Server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File System</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IBM DB2</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Informix</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Oracle DB</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SharePoint Server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SQL Server</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SAP</a:t>
            </a:r>
          </a:p>
          <a:p>
            <a:pPr marL="91423" marR="0" lvl="0" indent="-91423" algn="l" defTabSz="931606"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99" b="0" i="0" u="none" strike="noStrike" kern="0" cap="none" spc="0" normalizeH="0" baseline="0" noProof="0" err="1">
                <a:ln>
                  <a:noFill/>
                </a:ln>
                <a:gradFill>
                  <a:gsLst>
                    <a:gs pos="10145">
                      <a:srgbClr val="505050"/>
                    </a:gs>
                    <a:gs pos="30000">
                      <a:srgbClr val="505050"/>
                    </a:gs>
                  </a:gsLst>
                  <a:lin ang="5400000" scaled="0"/>
                </a:gradFill>
                <a:effectLst/>
                <a:uLnTx/>
                <a:uFillTx/>
                <a:latin typeface="Segoe UI"/>
                <a:ea typeface="+mn-ea"/>
                <a:cs typeface="+mn-cs"/>
              </a:rPr>
              <a:t>Websphere</a:t>
            </a:r>
            <a:r>
              <a:rPr kumimoji="0" lang="en-US" sz="1099" b="0" i="0" u="none" strike="noStrike" kern="0" cap="none" spc="0" normalizeH="0" baseline="0" noProof="0">
                <a:ln>
                  <a:noFill/>
                </a:ln>
                <a:gradFill>
                  <a:gsLst>
                    <a:gs pos="10145">
                      <a:srgbClr val="505050"/>
                    </a:gs>
                    <a:gs pos="30000">
                      <a:srgbClr val="505050"/>
                    </a:gs>
                  </a:gsLst>
                  <a:lin ang="5400000" scaled="0"/>
                </a:gradFill>
                <a:effectLst/>
                <a:uLnTx/>
                <a:uFillTx/>
                <a:latin typeface="Segoe UI"/>
                <a:ea typeface="+mn-ea"/>
                <a:cs typeface="+mn-cs"/>
              </a:rPr>
              <a:t> MQ</a:t>
            </a:r>
          </a:p>
          <a:p>
            <a:pPr marL="0" marR="0" lvl="0" indent="0" algn="l" defTabSz="950756" rtl="0" eaLnBrk="1" fontAlgn="auto" latinLnBrk="0" hangingPunct="1">
              <a:lnSpc>
                <a:spcPct val="100000"/>
              </a:lnSpc>
              <a:spcBef>
                <a:spcPts val="0"/>
              </a:spcBef>
              <a:spcAft>
                <a:spcPts val="153"/>
              </a:spcAft>
              <a:buClrTx/>
              <a:buSzTx/>
              <a:buFont typeface="Arial" panose="020B0604020202020204" pitchFamily="34" charset="0"/>
              <a:buNone/>
              <a:tabLst/>
              <a:defRPr/>
            </a:pPr>
            <a:endParaRPr kumimoji="0" lang="en-US" sz="1020" b="0" i="0" u="none" strike="noStrike" kern="0" cap="none" spc="0" normalizeH="0" baseline="0" noProof="0">
              <a:ln>
                <a:noFill/>
              </a:ln>
              <a:solidFill>
                <a:srgbClr val="002050"/>
              </a:solidFill>
              <a:effectLst/>
              <a:uLnTx/>
              <a:uFillTx/>
              <a:latin typeface="Segoe UI"/>
              <a:ea typeface="+mn-ea"/>
              <a:cs typeface="+mn-cs"/>
            </a:endParaRPr>
          </a:p>
        </p:txBody>
      </p:sp>
      <p:sp>
        <p:nvSpPr>
          <p:cNvPr id="8" name="Rectangle 7"/>
          <p:cNvSpPr/>
          <p:nvPr/>
        </p:nvSpPr>
        <p:spPr>
          <a:xfrm>
            <a:off x="4524451" y="192528"/>
            <a:ext cx="859353" cy="438828"/>
          </a:xfrm>
          <a:prstGeom prst="rect">
            <a:avLst/>
          </a:prstGeom>
        </p:spPr>
        <p:txBody>
          <a:bodyPr wrap="none" lIns="182725" tIns="91363" rIns="182725" bIns="91363">
            <a:spAutoFit/>
          </a:bodyPr>
          <a:lstStyle/>
          <a:p>
            <a:pPr marL="0" marR="0" lvl="0" indent="0" algn="l" defTabSz="931606" rtl="0" eaLnBrk="1" fontAlgn="auto" latinLnBrk="0" hangingPunct="1">
              <a:lnSpc>
                <a:spcPct val="90000"/>
              </a:lnSpc>
              <a:spcBef>
                <a:spcPts val="0"/>
              </a:spcBef>
              <a:spcAft>
                <a:spcPts val="0"/>
              </a:spcAft>
              <a:buClrTx/>
              <a:buSzTx/>
              <a:buFontTx/>
              <a:buNone/>
              <a:tabLst/>
              <a:defRPr/>
            </a:pPr>
            <a:r>
              <a:rPr kumimoji="0" lang="en-US" sz="1801" b="0" i="0" u="none" strike="noStrike" kern="0" cap="none" spc="0" normalizeH="0" baseline="0" noProof="0">
                <a:ln>
                  <a:noFill/>
                </a:ln>
                <a:gradFill>
                  <a:gsLst>
                    <a:gs pos="10145">
                      <a:srgbClr val="0078D7"/>
                    </a:gs>
                    <a:gs pos="30000">
                      <a:srgbClr val="0078D7"/>
                    </a:gs>
                  </a:gsLst>
                  <a:lin ang="5400000" scaled="0"/>
                </a:gradFill>
                <a:effectLst/>
                <a:uLnTx/>
                <a:uFillTx/>
                <a:latin typeface="Segoe UI"/>
                <a:ea typeface="+mn-ea"/>
                <a:cs typeface="+mn-cs"/>
              </a:rPr>
              <a:t>SaaS</a:t>
            </a:r>
          </a:p>
        </p:txBody>
      </p:sp>
      <p:sp>
        <p:nvSpPr>
          <p:cNvPr id="36" name="Title 1"/>
          <p:cNvSpPr>
            <a:spLocks noGrp="1"/>
          </p:cNvSpPr>
          <p:nvPr>
            <p:ph type="title"/>
          </p:nvPr>
        </p:nvSpPr>
        <p:spPr>
          <a:xfrm>
            <a:off x="275484" y="295730"/>
            <a:ext cx="3809457" cy="917444"/>
          </a:xfrm>
        </p:spPr>
        <p:txBody>
          <a:bodyPr/>
          <a:lstStyle/>
          <a:p>
            <a:r>
              <a:rPr lang="en-NZ" dirty="0">
                <a:solidFill>
                  <a:schemeClr val="tx1"/>
                </a:solidFill>
              </a:rPr>
              <a:t>Logic Apps</a:t>
            </a:r>
            <a:br>
              <a:rPr lang="en-NZ" dirty="0">
                <a:gradFill>
                  <a:gsLst>
                    <a:gs pos="2917">
                      <a:schemeClr val="bg1"/>
                    </a:gs>
                    <a:gs pos="30000">
                      <a:schemeClr val="bg1"/>
                    </a:gs>
                  </a:gsLst>
                  <a:lin ang="5400000" scaled="0"/>
                </a:gradFill>
              </a:rPr>
            </a:br>
            <a:endParaRPr lang="en-NZ" dirty="0">
              <a:gradFill>
                <a:gsLst>
                  <a:gs pos="2917">
                    <a:schemeClr val="bg1"/>
                  </a:gs>
                  <a:gs pos="30000">
                    <a:schemeClr val="bg1"/>
                  </a:gs>
                </a:gsLst>
                <a:lin ang="5400000" scaled="0"/>
              </a:gradFill>
            </a:endParaRPr>
          </a:p>
        </p:txBody>
      </p:sp>
      <p:sp>
        <p:nvSpPr>
          <p:cNvPr id="37" name="Text Placeholder 2"/>
          <p:cNvSpPr txBox="1">
            <a:spLocks/>
          </p:cNvSpPr>
          <p:nvPr/>
        </p:nvSpPr>
        <p:spPr>
          <a:xfrm>
            <a:off x="281972" y="1267723"/>
            <a:ext cx="4247400" cy="2546342"/>
          </a:xfrm>
          <a:prstGeom prst="rect">
            <a:avLst/>
          </a:prstGeom>
        </p:spPr>
        <p:txBody>
          <a:bodyPr lIns="182750" tIns="146200" rIns="182750"/>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lang="en-US" sz="3921" kern="1200" spc="0" baseline="0" dirty="0" smtClean="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lang="en-US" sz="2353"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1" indent="0" algn="l" defTabSz="932563" rtl="0" eaLnBrk="1" fontAlgn="auto" latinLnBrk="0" hangingPunct="1">
              <a:lnSpc>
                <a:spcPct val="90000"/>
              </a:lnSpc>
              <a:spcBef>
                <a:spcPts val="0"/>
              </a:spcBef>
              <a:spcAft>
                <a:spcPts val="612"/>
              </a:spcAft>
              <a:buClrTx/>
              <a:buSzPct val="90000"/>
              <a:buFont typeface="Arial" pitchFamily="34" charset="0"/>
              <a:buNone/>
              <a:tabLst/>
              <a:defRPr/>
            </a:pPr>
            <a:endParaRPr kumimoji="0" lang="en-US" sz="1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Segoe UI" panose="020B0502040204020203" pitchFamily="34" charset="0"/>
            </a:endParaRPr>
          </a:p>
        </p:txBody>
      </p:sp>
      <p:sp>
        <p:nvSpPr>
          <p:cNvPr id="14" name="Title 1"/>
          <p:cNvSpPr txBox="1">
            <a:spLocks/>
          </p:cNvSpPr>
          <p:nvPr/>
        </p:nvSpPr>
        <p:spPr>
          <a:xfrm>
            <a:off x="274639" y="295274"/>
            <a:ext cx="4249812" cy="917575"/>
          </a:xfrm>
          <a:prstGeom prst="rect">
            <a:avLst/>
          </a:prstGeom>
        </p:spPr>
        <p:txBody>
          <a:bodyPr vert="horz" wrap="square" lIns="146304" tIns="91440" rIns="146304" bIns="91440" rtlCol="0" anchor="t">
            <a:noAutofit/>
          </a:bodyPr>
          <a:lst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563" rtl="0" eaLnBrk="1" fontAlgn="auto" latinLnBrk="0" hangingPunct="1">
              <a:lnSpc>
                <a:spcPct val="90000"/>
              </a:lnSpc>
              <a:spcBef>
                <a:spcPct val="0"/>
              </a:spcBef>
              <a:spcAft>
                <a:spcPts val="0"/>
              </a:spcAft>
              <a:buClrTx/>
              <a:buSzTx/>
              <a:buFontTx/>
              <a:buNone/>
              <a:tabLst/>
              <a:defRPr/>
            </a:pPr>
            <a:r>
              <a:rPr kumimoji="0" lang="en-US" sz="4799" b="0" i="0" u="none" strike="noStrike" kern="1200" cap="none" spc="-102" normalizeH="0" baseline="0" noProof="0" dirty="0">
                <a:ln w="3175">
                  <a:noFill/>
                </a:ln>
                <a:gradFill>
                  <a:gsLst>
                    <a:gs pos="1250">
                      <a:srgbClr val="353535"/>
                    </a:gs>
                    <a:gs pos="100000">
                      <a:srgbClr val="353535"/>
                    </a:gs>
                  </a:gsLst>
                  <a:lin ang="5400000" scaled="0"/>
                </a:gradFill>
                <a:effectLst/>
                <a:uLnTx/>
                <a:uFillTx/>
                <a:latin typeface="Segoe UI Light"/>
                <a:ea typeface="+mn-ea"/>
                <a:cs typeface="Segoe UI" pitchFamily="34" charset="0"/>
              </a:rPr>
              <a:t>Logic Apps</a:t>
            </a:r>
          </a:p>
        </p:txBody>
      </p:sp>
      <p:sp>
        <p:nvSpPr>
          <p:cNvPr id="2" name="Rectangle 1"/>
          <p:cNvSpPr/>
          <p:nvPr/>
        </p:nvSpPr>
        <p:spPr>
          <a:xfrm>
            <a:off x="395161" y="1328961"/>
            <a:ext cx="4145932" cy="3134191"/>
          </a:xfrm>
          <a:prstGeom prst="rect">
            <a:avLst/>
          </a:prstGeom>
        </p:spPr>
        <p:txBody>
          <a:bodyPr wrap="square">
            <a:spAutoFit/>
          </a:bodyPr>
          <a:lstStyle/>
          <a:p>
            <a:pPr marL="0" marR="0" lvl="0" indent="0" algn="l" defTabSz="1242970" rtl="0" eaLnBrk="1" fontAlgn="auto" latinLnBrk="0" hangingPunct="1">
              <a:lnSpc>
                <a:spcPct val="100000"/>
              </a:lnSpc>
              <a:spcBef>
                <a:spcPts val="0"/>
              </a:spcBef>
              <a:spcAft>
                <a:spcPts val="400"/>
              </a:spcAft>
              <a:buClrTx/>
              <a:buSzTx/>
              <a:buFontTx/>
              <a:buNone/>
              <a:tabLst/>
              <a:defRPr/>
            </a:pPr>
            <a:r>
              <a:rPr kumimoji="0" lang="en-US" sz="2000" b="1"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Cloud APIs and platform</a:t>
            </a:r>
          </a:p>
          <a:p>
            <a:pPr marL="285750" marR="0" lvl="1" indent="-285750" algn="l" defTabSz="932563" rtl="0" eaLnBrk="1" fontAlgn="auto" latinLnBrk="0" hangingPunct="1">
              <a:lnSpc>
                <a:spcPct val="100000"/>
              </a:lnSpc>
              <a:spcBef>
                <a:spcPts val="0"/>
              </a:spcBef>
              <a:spcAft>
                <a:spcPts val="612"/>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3535"/>
                </a:solidFill>
                <a:effectLst/>
                <a:uLnTx/>
                <a:uFillTx/>
                <a:latin typeface="Segoe UI Light"/>
                <a:ea typeface="+mn-ea"/>
                <a:cs typeface="+mn-cs"/>
              </a:rPr>
              <a:t>Supports over 125 built-in connectors</a:t>
            </a:r>
          </a:p>
          <a:p>
            <a:pPr marL="285750" marR="0" lvl="1" indent="-285750" algn="l" defTabSz="932563" rtl="0" eaLnBrk="1" fontAlgn="auto" latinLnBrk="0" hangingPunct="1">
              <a:lnSpc>
                <a:spcPct val="100000"/>
              </a:lnSpc>
              <a:spcBef>
                <a:spcPts val="0"/>
              </a:spcBef>
              <a:spcAft>
                <a:spcPts val="612"/>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3535"/>
                </a:solidFill>
                <a:effectLst/>
                <a:uLnTx/>
                <a:uFillTx/>
                <a:latin typeface="Segoe UI Light"/>
                <a:ea typeface="+mn-ea"/>
                <a:cs typeface="+mn-cs"/>
              </a:rPr>
              <a:t>Scales to meet your needs </a:t>
            </a:r>
          </a:p>
          <a:p>
            <a:pPr marL="285750" marR="0" lvl="1" indent="-285750" algn="l" defTabSz="932563" rtl="0" eaLnBrk="1" fontAlgn="auto" latinLnBrk="0" hangingPunct="1">
              <a:lnSpc>
                <a:spcPct val="100000"/>
              </a:lnSpc>
              <a:spcBef>
                <a:spcPts val="0"/>
              </a:spcBef>
              <a:spcAft>
                <a:spcPts val="612"/>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3535"/>
                </a:solidFill>
                <a:effectLst/>
                <a:uLnTx/>
                <a:uFillTx/>
                <a:latin typeface="Segoe UI Light"/>
                <a:ea typeface="+mn-ea"/>
                <a:cs typeface="+mn-cs"/>
              </a:rPr>
              <a:t>Enables rapid development</a:t>
            </a:r>
          </a:p>
          <a:p>
            <a:pPr marL="285750" marR="0" lvl="1" indent="-285750" algn="l" defTabSz="932563" rtl="0" eaLnBrk="1" fontAlgn="auto" latinLnBrk="0" hangingPunct="1">
              <a:lnSpc>
                <a:spcPct val="100000"/>
              </a:lnSpc>
              <a:spcBef>
                <a:spcPts val="0"/>
              </a:spcBef>
              <a:spcAft>
                <a:spcPts val="612"/>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3535"/>
                </a:solidFill>
                <a:effectLst/>
                <a:uLnTx/>
                <a:uFillTx/>
                <a:latin typeface="Segoe UI Light"/>
                <a:ea typeface="+mn-ea"/>
                <a:cs typeface="+mn-cs"/>
              </a:rPr>
              <a:t>Extends with custom APIs and </a:t>
            </a:r>
            <a:br>
              <a:rPr kumimoji="0" lang="en-US" sz="1800" b="0" i="0" u="none" strike="noStrike" kern="1200" cap="none" spc="0" normalizeH="0" baseline="0" noProof="0" dirty="0">
                <a:ln>
                  <a:noFill/>
                </a:ln>
                <a:solidFill>
                  <a:srgbClr val="353535"/>
                </a:solidFill>
                <a:effectLst/>
                <a:uLnTx/>
                <a:uFillTx/>
                <a:latin typeface="Segoe UI Light"/>
                <a:ea typeface="+mn-ea"/>
                <a:cs typeface="+mn-cs"/>
              </a:rPr>
            </a:br>
            <a:r>
              <a:rPr kumimoji="0" lang="en-US" sz="1800" b="0" i="0" u="none" strike="noStrike" kern="1200" cap="none" spc="0" normalizeH="0" baseline="0" noProof="0" dirty="0">
                <a:ln>
                  <a:noFill/>
                </a:ln>
                <a:solidFill>
                  <a:srgbClr val="353535"/>
                </a:solidFill>
                <a:effectLst/>
                <a:uLnTx/>
                <a:uFillTx/>
                <a:latin typeface="Segoe UI Light"/>
                <a:ea typeface="+mn-ea"/>
                <a:cs typeface="+mn-cs"/>
              </a:rPr>
              <a:t>Functions</a:t>
            </a:r>
          </a:p>
          <a:p>
            <a:pPr marL="0" marR="0" lvl="1" indent="0" algn="l" defTabSz="932563" rtl="0" eaLnBrk="1" fontAlgn="auto" latinLnBrk="0" hangingPunct="1">
              <a:lnSpc>
                <a:spcPct val="100000"/>
              </a:lnSpc>
              <a:spcBef>
                <a:spcPts val="0"/>
              </a:spcBef>
              <a:spcAft>
                <a:spcPts val="612"/>
              </a:spcAft>
              <a:buClrTx/>
              <a:buSzTx/>
              <a:buFontTx/>
              <a:buNone/>
              <a:tabLst/>
              <a:defRPr/>
            </a:pPr>
            <a:endParaRPr kumimoji="0" lang="en-US" sz="1800" b="0" i="0" u="none" strike="noStrike" kern="1200" cap="none" spc="0" normalizeH="0" baseline="0" noProof="0" dirty="0">
              <a:ln>
                <a:noFill/>
              </a:ln>
              <a:solidFill>
                <a:srgbClr val="353535"/>
              </a:solidFill>
              <a:effectLst/>
              <a:uLnTx/>
              <a:uFillTx/>
              <a:latin typeface="Segoe UI Light"/>
              <a:ea typeface="+mn-ea"/>
              <a:cs typeface="+mn-cs"/>
            </a:endParaRPr>
          </a:p>
          <a:p>
            <a:pPr marL="0" marR="0" lvl="0" indent="0" algn="l" defTabSz="1242970" rtl="0" eaLnBrk="1" fontAlgn="auto" latinLnBrk="0" hangingPunct="1">
              <a:lnSpc>
                <a:spcPct val="100000"/>
              </a:lnSpc>
              <a:spcBef>
                <a:spcPts val="0"/>
              </a:spcBef>
              <a:spcAft>
                <a:spcPts val="400"/>
              </a:spcAft>
              <a:buClrTx/>
              <a:buSzTx/>
              <a:buFontTx/>
              <a:buNone/>
              <a:tabLst/>
              <a:defRPr/>
            </a:pPr>
            <a:r>
              <a:rPr kumimoji="0" lang="en-US" sz="2000" b="1" i="0" u="none" strike="noStrike" kern="1200" cap="none" spc="0" normalizeH="0" baseline="0" noProof="0" dirty="0">
                <a:ln>
                  <a:noFill/>
                </a:ln>
                <a:solidFill>
                  <a:srgbClr val="353535"/>
                </a:solidFill>
                <a:effectLst/>
                <a:uLnTx/>
                <a:uFillTx/>
                <a:latin typeface="Segoe UI Light"/>
                <a:ea typeface="+mn-ea"/>
                <a:cs typeface="Segoe UI Semibold" panose="020B0702040204020203" pitchFamily="34" charset="0"/>
              </a:rPr>
              <a:t>API connections</a:t>
            </a:r>
          </a:p>
          <a:p>
            <a:pPr marL="285750" marR="0" lvl="1" indent="-285750" algn="l" defTabSz="932563" rtl="0" eaLnBrk="1" fontAlgn="auto" latinLnBrk="0" hangingPunct="1">
              <a:lnSpc>
                <a:spcPct val="100000"/>
              </a:lnSpc>
              <a:spcBef>
                <a:spcPts val="0"/>
              </a:spcBef>
              <a:spcAft>
                <a:spcPts val="612"/>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3535"/>
                </a:solidFill>
                <a:effectLst/>
                <a:uLnTx/>
                <a:uFillTx/>
                <a:latin typeface="Segoe UI Light"/>
                <a:ea typeface="+mn-ea"/>
                <a:cs typeface="+mn-cs"/>
              </a:rPr>
              <a:t>Authenticate once and reuse</a:t>
            </a:r>
          </a:p>
        </p:txBody>
      </p:sp>
    </p:spTree>
    <p:extLst>
      <p:ext uri="{BB962C8B-B14F-4D97-AF65-F5344CB8AC3E}">
        <p14:creationId xmlns:p14="http://schemas.microsoft.com/office/powerpoint/2010/main" val="1141340914"/>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2" y="497"/>
            <a:ext cx="3657080" cy="6993533"/>
          </a:xfrm>
        </p:spPr>
        <p:txBody>
          <a:bodyPr anchor="ctr" anchorCtr="0"/>
          <a:lstStyle/>
          <a:p>
            <a:r>
              <a:rPr lang="en-NZ">
                <a:gradFill>
                  <a:gsLst>
                    <a:gs pos="1250">
                      <a:schemeClr val="bg1"/>
                    </a:gs>
                    <a:gs pos="100000">
                      <a:schemeClr val="bg1"/>
                    </a:gs>
                  </a:gsLst>
                  <a:lin ang="5400000" scaled="0"/>
                </a:gradFill>
              </a:rPr>
              <a:t>Logic Apps connects everything</a:t>
            </a:r>
          </a:p>
        </p:txBody>
      </p:sp>
      <p:grpSp>
        <p:nvGrpSpPr>
          <p:cNvPr id="11" name="Group 10"/>
          <p:cNvGrpSpPr/>
          <p:nvPr/>
        </p:nvGrpSpPr>
        <p:grpSpPr>
          <a:xfrm>
            <a:off x="3493648" y="3267311"/>
            <a:ext cx="5772550" cy="3587226"/>
            <a:chOff x="5361534" y="2697337"/>
            <a:chExt cx="5951704" cy="3616693"/>
          </a:xfrm>
        </p:grpSpPr>
        <p:cxnSp>
          <p:nvCxnSpPr>
            <p:cNvPr id="76" name="Straight Connector 75"/>
            <p:cNvCxnSpPr/>
            <p:nvPr/>
          </p:nvCxnSpPr>
          <p:spPr>
            <a:xfrm flipV="1">
              <a:off x="8466561" y="2697337"/>
              <a:ext cx="0" cy="782505"/>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7698276" y="3664846"/>
              <a:ext cx="1659168" cy="892970"/>
              <a:chOff x="7649759" y="3473718"/>
              <a:chExt cx="1692678" cy="911007"/>
            </a:xfrm>
          </p:grpSpPr>
          <p:sp>
            <p:nvSpPr>
              <p:cNvPr id="124" name="TextBox 123"/>
              <p:cNvSpPr txBox="1"/>
              <p:nvPr/>
            </p:nvSpPr>
            <p:spPr>
              <a:xfrm>
                <a:off x="7649759" y="3978710"/>
                <a:ext cx="1692678" cy="406015"/>
              </a:xfrm>
              <a:prstGeom prst="rect">
                <a:avLst/>
              </a:prstGeom>
              <a:noFill/>
            </p:spPr>
            <p:txBody>
              <a:bodyPr wrap="square" lIns="0" tIns="0" rIns="0" bIns="0" rtlCol="0">
                <a:spAutoFit/>
              </a:bodyPr>
              <a:lstStyle/>
              <a:p>
                <a:pPr marL="0" marR="0" lvl="0" indent="0" algn="ctr" defTabSz="913990" rtl="0" eaLnBrk="1" fontAlgn="auto" latinLnBrk="0" hangingPunct="1">
                  <a:lnSpc>
                    <a:spcPct val="90000"/>
                  </a:lnSpc>
                  <a:spcBef>
                    <a:spcPts val="0"/>
                  </a:spcBef>
                  <a:spcAft>
                    <a:spcPts val="600"/>
                  </a:spcAft>
                  <a:buClrTx/>
                  <a:buSzTx/>
                  <a:buFontTx/>
                  <a:buNone/>
                  <a:tabLst/>
                  <a:defRPr/>
                </a:pPr>
                <a:r>
                  <a:rPr kumimoji="0" lang="en-US" sz="1397" b="0" i="0" u="none" strike="noStrike" kern="0" cap="none" spc="0" normalizeH="0" baseline="0" noProof="0">
                    <a:ln>
                      <a:noFill/>
                    </a:ln>
                    <a:gradFill>
                      <a:gsLst>
                        <a:gs pos="2917">
                          <a:srgbClr val="D2D2D2">
                            <a:lumMod val="50000"/>
                          </a:srgbClr>
                        </a:gs>
                        <a:gs pos="30000">
                          <a:srgbClr val="D2D2D2">
                            <a:lumMod val="50000"/>
                          </a:srgbClr>
                        </a:gs>
                      </a:gsLst>
                      <a:lin ang="5400000" scaled="0"/>
                    </a:gradFill>
                    <a:effectLst/>
                    <a:uLnTx/>
                    <a:uFillTx/>
                    <a:latin typeface="Segoe UI"/>
                    <a:ea typeface="+mn-ea"/>
                    <a:cs typeface="+mn-cs"/>
                  </a:rPr>
                  <a:t>On-premises data gateway</a:t>
                </a:r>
              </a:p>
            </p:txBody>
          </p:sp>
          <p:grpSp>
            <p:nvGrpSpPr>
              <p:cNvPr id="126" name="Group 125"/>
              <p:cNvGrpSpPr/>
              <p:nvPr/>
            </p:nvGrpSpPr>
            <p:grpSpPr>
              <a:xfrm>
                <a:off x="8179408" y="3473718"/>
                <a:ext cx="556534" cy="447498"/>
                <a:chOff x="8100034" y="3465305"/>
                <a:chExt cx="556534" cy="447498"/>
              </a:xfrm>
            </p:grpSpPr>
            <p:sp>
              <p:nvSpPr>
                <p:cNvPr id="127" name="Freeform 128"/>
                <p:cNvSpPr>
                  <a:spLocks noChangeAspect="1"/>
                </p:cNvSpPr>
                <p:nvPr/>
              </p:nvSpPr>
              <p:spPr bwMode="white">
                <a:xfrm>
                  <a:off x="8100034" y="3465305"/>
                  <a:ext cx="556534" cy="30743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34925">
                  <a:solidFill>
                    <a:schemeClr val="accent1"/>
                  </a:solidFill>
                </a:ln>
                <a:extLst/>
              </p:spPr>
              <p:txBody>
                <a:bodyPr vert="horz" wrap="square" lIns="91401" tIns="45700" rIns="91401" bIns="45700" numCol="1" anchor="t" anchorCtr="0" compatLnSpc="1">
                  <a:prstTxWarp prst="textNoShape">
                    <a:avLst/>
                  </a:prstTxWarp>
                </a:bodyPr>
                <a:lstStyle/>
                <a:p>
                  <a:pPr marL="0" marR="0" lvl="0" indent="0" algn="l" defTabSz="913952" rtl="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Segoe UI"/>
                    <a:ea typeface="+mn-ea"/>
                    <a:cs typeface="+mn-cs"/>
                  </a:endParaRPr>
                </a:p>
              </p:txBody>
            </p:sp>
            <p:sp>
              <p:nvSpPr>
                <p:cNvPr id="128" name="Rectangle 127"/>
                <p:cNvSpPr/>
                <p:nvPr/>
              </p:nvSpPr>
              <p:spPr bwMode="auto">
                <a:xfrm>
                  <a:off x="8371887" y="3733781"/>
                  <a:ext cx="83932" cy="76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205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129" name="Straight Arrow Connector 128"/>
                <p:cNvCxnSpPr/>
                <p:nvPr/>
              </p:nvCxnSpPr>
              <p:spPr>
                <a:xfrm>
                  <a:off x="8378495" y="3632682"/>
                  <a:ext cx="0" cy="280121"/>
                </a:xfrm>
                <a:prstGeom prst="straightConnector1">
                  <a:avLst/>
                </a:prstGeom>
                <a:ln w="41275">
                  <a:solidFill>
                    <a:schemeClr val="accent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grpSp>
        <p:grpSp>
          <p:nvGrpSpPr>
            <p:cNvPr id="25" name="Group 24"/>
            <p:cNvGrpSpPr/>
            <p:nvPr/>
          </p:nvGrpSpPr>
          <p:grpSpPr>
            <a:xfrm>
              <a:off x="5361534" y="4629354"/>
              <a:ext cx="5951704" cy="1684676"/>
              <a:chOff x="5608637" y="4721857"/>
              <a:chExt cx="6071909" cy="1718700"/>
            </a:xfrm>
          </p:grpSpPr>
          <p:sp>
            <p:nvSpPr>
              <p:cNvPr id="22" name="TextBox 21"/>
              <p:cNvSpPr txBox="1"/>
              <p:nvPr/>
            </p:nvSpPr>
            <p:spPr>
              <a:xfrm>
                <a:off x="11218832" y="6149970"/>
                <a:ext cx="461714" cy="290587"/>
              </a:xfrm>
              <a:prstGeom prst="rect">
                <a:avLst/>
              </a:prstGeom>
              <a:noFill/>
            </p:spPr>
            <p:txBody>
              <a:bodyPr wrap="square" lIns="0" tIns="0" rIns="0" bIns="0" rtlCol="0">
                <a:spAutoFit/>
              </a:bodyPr>
              <a:lstStyle/>
              <a:p>
                <a:pPr marL="0" marR="0" lvl="0" indent="0" algn="l" defTabSz="91399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a:ln>
                      <a:noFill/>
                    </a:ln>
                    <a:gradFill>
                      <a:gsLst>
                        <a:gs pos="2917">
                          <a:srgbClr val="D2D2D2">
                            <a:lumMod val="50000"/>
                          </a:srgbClr>
                        </a:gs>
                        <a:gs pos="30000">
                          <a:srgbClr val="D2D2D2">
                            <a:lumMod val="50000"/>
                          </a:srgbClr>
                        </a:gs>
                      </a:gsLst>
                      <a:lin ang="5400000" scaled="0"/>
                    </a:gradFill>
                    <a:effectLst/>
                    <a:uLnTx/>
                    <a:uFillTx/>
                    <a:latin typeface="Segoe UI"/>
                    <a:ea typeface="+mn-ea"/>
                    <a:cs typeface="+mn-cs"/>
                  </a:rPr>
                  <a:t>BizTalk</a:t>
                </a:r>
                <a:br>
                  <a:rPr kumimoji="0" lang="en-US" sz="1000" b="0" i="0" u="none" strike="noStrike" kern="0" cap="none" spc="0" normalizeH="0" baseline="0" noProof="0">
                    <a:ln>
                      <a:noFill/>
                    </a:ln>
                    <a:gradFill>
                      <a:gsLst>
                        <a:gs pos="2917">
                          <a:srgbClr val="D2D2D2">
                            <a:lumMod val="50000"/>
                          </a:srgbClr>
                        </a:gs>
                        <a:gs pos="30000">
                          <a:srgbClr val="D2D2D2">
                            <a:lumMod val="50000"/>
                          </a:srgbClr>
                        </a:gs>
                      </a:gsLst>
                      <a:lin ang="5400000" scaled="0"/>
                    </a:gradFill>
                    <a:effectLst/>
                    <a:uLnTx/>
                    <a:uFillTx/>
                    <a:latin typeface="Segoe UI"/>
                    <a:ea typeface="+mn-ea"/>
                    <a:cs typeface="+mn-cs"/>
                  </a:rPr>
                </a:br>
                <a:r>
                  <a:rPr kumimoji="0" lang="en-US" sz="1000" b="0" i="0" u="none" strike="noStrike" kern="0" cap="none" spc="0" normalizeH="0" baseline="0" noProof="0">
                    <a:ln>
                      <a:noFill/>
                    </a:ln>
                    <a:gradFill>
                      <a:gsLst>
                        <a:gs pos="2917">
                          <a:srgbClr val="D2D2D2">
                            <a:lumMod val="50000"/>
                          </a:srgbClr>
                        </a:gs>
                        <a:gs pos="30000">
                          <a:srgbClr val="D2D2D2">
                            <a:lumMod val="50000"/>
                          </a:srgbClr>
                        </a:gs>
                      </a:gsLst>
                      <a:lin ang="5400000" scaled="0"/>
                    </a:gradFill>
                    <a:effectLst/>
                    <a:uLnTx/>
                    <a:uFillTx/>
                    <a:latin typeface="Segoe UI"/>
                    <a:ea typeface="+mn-ea"/>
                    <a:cs typeface="+mn-cs"/>
                  </a:rPr>
                  <a:t>server</a:t>
                </a:r>
              </a:p>
            </p:txBody>
          </p:sp>
          <p:grpSp>
            <p:nvGrpSpPr>
              <p:cNvPr id="23" name="Group 22"/>
              <p:cNvGrpSpPr/>
              <p:nvPr/>
            </p:nvGrpSpPr>
            <p:grpSpPr>
              <a:xfrm>
                <a:off x="5608637" y="4721857"/>
                <a:ext cx="5890118" cy="1469717"/>
                <a:chOff x="5608637" y="4721857"/>
                <a:chExt cx="5890118" cy="1469717"/>
              </a:xfrm>
            </p:grpSpPr>
            <p:grpSp>
              <p:nvGrpSpPr>
                <p:cNvPr id="162" name="Group 161"/>
                <p:cNvGrpSpPr/>
                <p:nvPr/>
              </p:nvGrpSpPr>
              <p:grpSpPr>
                <a:xfrm>
                  <a:off x="6388013" y="4721857"/>
                  <a:ext cx="4972142" cy="877948"/>
                  <a:chOff x="6184899" y="4457700"/>
                  <a:chExt cx="4972142" cy="877948"/>
                </a:xfrm>
              </p:grpSpPr>
              <p:cxnSp>
                <p:nvCxnSpPr>
                  <p:cNvPr id="14" name="Straight Connector 13"/>
                  <p:cNvCxnSpPr/>
                  <p:nvPr/>
                </p:nvCxnSpPr>
                <p:spPr>
                  <a:xfrm flipV="1">
                    <a:off x="8605923" y="4457700"/>
                    <a:ext cx="0" cy="857826"/>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4899" y="4678362"/>
                    <a:ext cx="2329949"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197599" y="4675445"/>
                    <a:ext cx="0" cy="64008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386723" y="4675445"/>
                    <a:ext cx="0" cy="64008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204848" y="4695568"/>
                    <a:ext cx="0" cy="64008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8440231" y="4678362"/>
                    <a:ext cx="2716810" cy="17207"/>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3E88E1A-B63C-4197-9FF0-3693EC0ECF2A}"/>
                      </a:ext>
                    </a:extLst>
                  </p:cNvPr>
                  <p:cNvCxnSpPr/>
                  <p:nvPr/>
                </p:nvCxnSpPr>
                <p:spPr>
                  <a:xfrm flipV="1">
                    <a:off x="9487440" y="4675445"/>
                    <a:ext cx="0" cy="640079"/>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19FC67F-7092-455B-9CB5-023924CD0F97}"/>
                      </a:ext>
                    </a:extLst>
                  </p:cNvPr>
                  <p:cNvCxnSpPr/>
                  <p:nvPr/>
                </p:nvCxnSpPr>
                <p:spPr>
                  <a:xfrm flipV="1">
                    <a:off x="11157041" y="4675445"/>
                    <a:ext cx="0" cy="640079"/>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608637" y="5678136"/>
                  <a:ext cx="5890118" cy="513438"/>
                  <a:chOff x="5608637" y="5678136"/>
                  <a:chExt cx="5890118" cy="513438"/>
                </a:xfrm>
              </p:grpSpPr>
              <p:grpSp>
                <p:nvGrpSpPr>
                  <p:cNvPr id="163" name="Group 162"/>
                  <p:cNvGrpSpPr/>
                  <p:nvPr/>
                </p:nvGrpSpPr>
                <p:grpSpPr>
                  <a:xfrm>
                    <a:off x="5608637" y="5678136"/>
                    <a:ext cx="5890118" cy="433435"/>
                    <a:chOff x="5405523" y="5413979"/>
                    <a:chExt cx="5890118" cy="433435"/>
                  </a:xfrm>
                </p:grpSpPr>
                <p:sp>
                  <p:nvSpPr>
                    <p:cNvPr id="18" name="Freeform 5"/>
                    <p:cNvSpPr>
                      <a:spLocks noChangeAspect="1" noEditPoints="1"/>
                    </p:cNvSpPr>
                    <p:nvPr/>
                  </p:nvSpPr>
                  <p:spPr bwMode="black">
                    <a:xfrm>
                      <a:off x="5405523" y="5495294"/>
                      <a:ext cx="1259212" cy="252411"/>
                    </a:xfrm>
                    <a:custGeom>
                      <a:avLst/>
                      <a:gdLst>
                        <a:gd name="T0" fmla="*/ 437 w 1686"/>
                        <a:gd name="T1" fmla="*/ 261 h 336"/>
                        <a:gd name="T2" fmla="*/ 516 w 1686"/>
                        <a:gd name="T3" fmla="*/ 200 h 336"/>
                        <a:gd name="T4" fmla="*/ 501 w 1686"/>
                        <a:gd name="T5" fmla="*/ 64 h 336"/>
                        <a:gd name="T6" fmla="*/ 462 w 1686"/>
                        <a:gd name="T7" fmla="*/ 116 h 336"/>
                        <a:gd name="T8" fmla="*/ 549 w 1686"/>
                        <a:gd name="T9" fmla="*/ 218 h 336"/>
                        <a:gd name="T10" fmla="*/ 613 w 1686"/>
                        <a:gd name="T11" fmla="*/ 155 h 336"/>
                        <a:gd name="T12" fmla="*/ 602 w 1686"/>
                        <a:gd name="T13" fmla="*/ 56 h 336"/>
                        <a:gd name="T14" fmla="*/ 698 w 1686"/>
                        <a:gd name="T15" fmla="*/ 269 h 336"/>
                        <a:gd name="T16" fmla="*/ 768 w 1686"/>
                        <a:gd name="T17" fmla="*/ 273 h 336"/>
                        <a:gd name="T18" fmla="*/ 783 w 1686"/>
                        <a:gd name="T19" fmla="*/ 142 h 336"/>
                        <a:gd name="T20" fmla="*/ 836 w 1686"/>
                        <a:gd name="T21" fmla="*/ 176 h 336"/>
                        <a:gd name="T22" fmla="*/ 745 w 1686"/>
                        <a:gd name="T23" fmla="*/ 229 h 336"/>
                        <a:gd name="T24" fmla="*/ 813 w 1686"/>
                        <a:gd name="T25" fmla="*/ 196 h 336"/>
                        <a:gd name="T26" fmla="*/ 894 w 1686"/>
                        <a:gd name="T27" fmla="*/ 269 h 336"/>
                        <a:gd name="T28" fmla="*/ 895 w 1686"/>
                        <a:gd name="T29" fmla="*/ 155 h 336"/>
                        <a:gd name="T30" fmla="*/ 1075 w 1686"/>
                        <a:gd name="T31" fmla="*/ 203 h 336"/>
                        <a:gd name="T32" fmla="*/ 1064 w 1686"/>
                        <a:gd name="T33" fmla="*/ 259 h 336"/>
                        <a:gd name="T34" fmla="*/ 982 w 1686"/>
                        <a:gd name="T35" fmla="*/ 132 h 336"/>
                        <a:gd name="T36" fmla="*/ 1051 w 1686"/>
                        <a:gd name="T37" fmla="*/ 184 h 336"/>
                        <a:gd name="T38" fmla="*/ 1051 w 1686"/>
                        <a:gd name="T39" fmla="*/ 184 h 336"/>
                        <a:gd name="T40" fmla="*/ 1127 w 1686"/>
                        <a:gd name="T41" fmla="*/ 269 h 336"/>
                        <a:gd name="T42" fmla="*/ 1227 w 1686"/>
                        <a:gd name="T43" fmla="*/ 128 h 336"/>
                        <a:gd name="T44" fmla="*/ 1152 w 1686"/>
                        <a:gd name="T45" fmla="*/ 172 h 336"/>
                        <a:gd name="T46" fmla="*/ 1302 w 1686"/>
                        <a:gd name="T47" fmla="*/ 273 h 336"/>
                        <a:gd name="T48" fmla="*/ 1356 w 1686"/>
                        <a:gd name="T49" fmla="*/ 142 h 336"/>
                        <a:gd name="T50" fmla="*/ 1269 w 1686"/>
                        <a:gd name="T51" fmla="*/ 156 h 336"/>
                        <a:gd name="T52" fmla="*/ 1351 w 1686"/>
                        <a:gd name="T53" fmla="*/ 198 h 336"/>
                        <a:gd name="T54" fmla="*/ 1399 w 1686"/>
                        <a:gd name="T55" fmla="*/ 74 h 336"/>
                        <a:gd name="T56" fmla="*/ 1425 w 1686"/>
                        <a:gd name="T57" fmla="*/ 269 h 336"/>
                        <a:gd name="T58" fmla="*/ 1584 w 1686"/>
                        <a:gd name="T59" fmla="*/ 269 h 336"/>
                        <a:gd name="T60" fmla="*/ 1487 w 1686"/>
                        <a:gd name="T61" fmla="*/ 187 h 336"/>
                        <a:gd name="T62" fmla="*/ 1487 w 1686"/>
                        <a:gd name="T63" fmla="*/ 149 h 336"/>
                        <a:gd name="T64" fmla="*/ 1584 w 1686"/>
                        <a:gd name="T65" fmla="*/ 269 h 336"/>
                        <a:gd name="T66" fmla="*/ 1602 w 1686"/>
                        <a:gd name="T67" fmla="*/ 145 h 336"/>
                        <a:gd name="T68" fmla="*/ 1650 w 1686"/>
                        <a:gd name="T69" fmla="*/ 125 h 336"/>
                        <a:gd name="T70" fmla="*/ 1655 w 1686"/>
                        <a:gd name="T71" fmla="*/ 247 h 336"/>
                        <a:gd name="T72" fmla="*/ 0 w 1686"/>
                        <a:gd name="T73" fmla="*/ 301 h 336"/>
                        <a:gd name="T74" fmla="*/ 85 w 1686"/>
                        <a:gd name="T75" fmla="*/ 99 h 336"/>
                        <a:gd name="T76" fmla="*/ 58 w 1686"/>
                        <a:gd name="T77" fmla="*/ 123 h 336"/>
                        <a:gd name="T78" fmla="*/ 68 w 1686"/>
                        <a:gd name="T79" fmla="*/ 170 h 336"/>
                        <a:gd name="T80" fmla="*/ 93 w 1686"/>
                        <a:gd name="T81" fmla="*/ 189 h 336"/>
                        <a:gd name="T82" fmla="*/ 98 w 1686"/>
                        <a:gd name="T83" fmla="*/ 204 h 336"/>
                        <a:gd name="T84" fmla="*/ 90 w 1686"/>
                        <a:gd name="T85" fmla="*/ 214 h 336"/>
                        <a:gd name="T86" fmla="*/ 62 w 1686"/>
                        <a:gd name="T87" fmla="*/ 206 h 336"/>
                        <a:gd name="T88" fmla="*/ 74 w 1686"/>
                        <a:gd name="T89" fmla="*/ 238 h 336"/>
                        <a:gd name="T90" fmla="*/ 115 w 1686"/>
                        <a:gd name="T91" fmla="*/ 227 h 336"/>
                        <a:gd name="T92" fmla="*/ 124 w 1686"/>
                        <a:gd name="T93" fmla="*/ 192 h 336"/>
                        <a:gd name="T94" fmla="*/ 108 w 1686"/>
                        <a:gd name="T95" fmla="*/ 165 h 336"/>
                        <a:gd name="T96" fmla="*/ 85 w 1686"/>
                        <a:gd name="T97" fmla="*/ 149 h 336"/>
                        <a:gd name="T98" fmla="*/ 79 w 1686"/>
                        <a:gd name="T99" fmla="*/ 136 h 336"/>
                        <a:gd name="T100" fmla="*/ 86 w 1686"/>
                        <a:gd name="T101" fmla="*/ 124 h 336"/>
                        <a:gd name="T102" fmla="*/ 107 w 1686"/>
                        <a:gd name="T103" fmla="*/ 124 h 336"/>
                        <a:gd name="T104" fmla="*/ 107 w 1686"/>
                        <a:gd name="T105" fmla="*/ 98 h 336"/>
                        <a:gd name="T106" fmla="*/ 270 w 1686"/>
                        <a:gd name="T107" fmla="*/ 86 h 336"/>
                        <a:gd name="T108" fmla="*/ 238 w 1686"/>
                        <a:gd name="T109" fmla="*/ 113 h 336"/>
                        <a:gd name="T110" fmla="*/ 262 w 1686"/>
                        <a:gd name="T111" fmla="*/ 235 h 336"/>
                        <a:gd name="T112" fmla="*/ 270 w 1686"/>
                        <a:gd name="T113" fmla="*/ 257 h 336"/>
                        <a:gd name="T114" fmla="*/ 324 w 1686"/>
                        <a:gd name="T115" fmla="*/ 1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6" h="336">
                          <a:moveTo>
                            <a:pt x="549" y="218"/>
                          </a:moveTo>
                          <a:cubicBezTo>
                            <a:pt x="549" y="235"/>
                            <a:pt x="543" y="249"/>
                            <a:pt x="531" y="258"/>
                          </a:cubicBezTo>
                          <a:cubicBezTo>
                            <a:pt x="519" y="268"/>
                            <a:pt x="503" y="273"/>
                            <a:pt x="482" y="273"/>
                          </a:cubicBezTo>
                          <a:cubicBezTo>
                            <a:pt x="475" y="273"/>
                            <a:pt x="466" y="272"/>
                            <a:pt x="457" y="269"/>
                          </a:cubicBezTo>
                          <a:cubicBezTo>
                            <a:pt x="447" y="267"/>
                            <a:pt x="441" y="264"/>
                            <a:pt x="437" y="261"/>
                          </a:cubicBezTo>
                          <a:cubicBezTo>
                            <a:pt x="437" y="233"/>
                            <a:pt x="437" y="233"/>
                            <a:pt x="437" y="233"/>
                          </a:cubicBezTo>
                          <a:cubicBezTo>
                            <a:pt x="442" y="238"/>
                            <a:pt x="450" y="243"/>
                            <a:pt x="459" y="246"/>
                          </a:cubicBezTo>
                          <a:cubicBezTo>
                            <a:pt x="469" y="250"/>
                            <a:pt x="477" y="251"/>
                            <a:pt x="485" y="251"/>
                          </a:cubicBezTo>
                          <a:cubicBezTo>
                            <a:pt x="511" y="251"/>
                            <a:pt x="524" y="241"/>
                            <a:pt x="524" y="221"/>
                          </a:cubicBezTo>
                          <a:cubicBezTo>
                            <a:pt x="524" y="213"/>
                            <a:pt x="521" y="206"/>
                            <a:pt x="516" y="200"/>
                          </a:cubicBezTo>
                          <a:cubicBezTo>
                            <a:pt x="510" y="193"/>
                            <a:pt x="499" y="186"/>
                            <a:pt x="482" y="176"/>
                          </a:cubicBezTo>
                          <a:cubicBezTo>
                            <a:pt x="465" y="166"/>
                            <a:pt x="454" y="157"/>
                            <a:pt x="447" y="149"/>
                          </a:cubicBezTo>
                          <a:cubicBezTo>
                            <a:pt x="440" y="141"/>
                            <a:pt x="437" y="130"/>
                            <a:pt x="437" y="118"/>
                          </a:cubicBezTo>
                          <a:cubicBezTo>
                            <a:pt x="437" y="102"/>
                            <a:pt x="443" y="89"/>
                            <a:pt x="455" y="79"/>
                          </a:cubicBezTo>
                          <a:cubicBezTo>
                            <a:pt x="467" y="69"/>
                            <a:pt x="482" y="64"/>
                            <a:pt x="501" y="64"/>
                          </a:cubicBezTo>
                          <a:cubicBezTo>
                            <a:pt x="519" y="64"/>
                            <a:pt x="532" y="67"/>
                            <a:pt x="541" y="71"/>
                          </a:cubicBezTo>
                          <a:cubicBezTo>
                            <a:pt x="541" y="98"/>
                            <a:pt x="541" y="98"/>
                            <a:pt x="541" y="98"/>
                          </a:cubicBezTo>
                          <a:cubicBezTo>
                            <a:pt x="530" y="90"/>
                            <a:pt x="517" y="86"/>
                            <a:pt x="500" y="86"/>
                          </a:cubicBezTo>
                          <a:cubicBezTo>
                            <a:pt x="489" y="86"/>
                            <a:pt x="479" y="88"/>
                            <a:pt x="472" y="94"/>
                          </a:cubicBezTo>
                          <a:cubicBezTo>
                            <a:pt x="465" y="99"/>
                            <a:pt x="462" y="107"/>
                            <a:pt x="462" y="116"/>
                          </a:cubicBezTo>
                          <a:cubicBezTo>
                            <a:pt x="462" y="123"/>
                            <a:pt x="463" y="128"/>
                            <a:pt x="465" y="132"/>
                          </a:cubicBezTo>
                          <a:cubicBezTo>
                            <a:pt x="467" y="136"/>
                            <a:pt x="471" y="140"/>
                            <a:pt x="476" y="144"/>
                          </a:cubicBezTo>
                          <a:cubicBezTo>
                            <a:pt x="481" y="148"/>
                            <a:pt x="489" y="153"/>
                            <a:pt x="501" y="160"/>
                          </a:cubicBezTo>
                          <a:cubicBezTo>
                            <a:pt x="519" y="170"/>
                            <a:pt x="531" y="179"/>
                            <a:pt x="538" y="188"/>
                          </a:cubicBezTo>
                          <a:cubicBezTo>
                            <a:pt x="546" y="197"/>
                            <a:pt x="549" y="207"/>
                            <a:pt x="549" y="218"/>
                          </a:cubicBezTo>
                          <a:close/>
                          <a:moveTo>
                            <a:pt x="698" y="269"/>
                          </a:moveTo>
                          <a:cubicBezTo>
                            <a:pt x="675" y="269"/>
                            <a:pt x="675" y="269"/>
                            <a:pt x="675" y="269"/>
                          </a:cubicBezTo>
                          <a:cubicBezTo>
                            <a:pt x="675" y="186"/>
                            <a:pt x="675" y="186"/>
                            <a:pt x="675" y="186"/>
                          </a:cubicBezTo>
                          <a:cubicBezTo>
                            <a:pt x="675" y="156"/>
                            <a:pt x="664" y="142"/>
                            <a:pt x="641" y="142"/>
                          </a:cubicBezTo>
                          <a:cubicBezTo>
                            <a:pt x="630" y="142"/>
                            <a:pt x="620" y="146"/>
                            <a:pt x="613" y="155"/>
                          </a:cubicBezTo>
                          <a:cubicBezTo>
                            <a:pt x="605" y="163"/>
                            <a:pt x="602" y="174"/>
                            <a:pt x="602" y="188"/>
                          </a:cubicBezTo>
                          <a:cubicBezTo>
                            <a:pt x="602" y="269"/>
                            <a:pt x="602" y="269"/>
                            <a:pt x="602" y="269"/>
                          </a:cubicBezTo>
                          <a:cubicBezTo>
                            <a:pt x="578" y="269"/>
                            <a:pt x="578" y="269"/>
                            <a:pt x="578" y="269"/>
                          </a:cubicBezTo>
                          <a:cubicBezTo>
                            <a:pt x="578" y="56"/>
                            <a:pt x="578" y="56"/>
                            <a:pt x="578" y="56"/>
                          </a:cubicBezTo>
                          <a:cubicBezTo>
                            <a:pt x="602" y="56"/>
                            <a:pt x="602" y="56"/>
                            <a:pt x="602" y="56"/>
                          </a:cubicBezTo>
                          <a:cubicBezTo>
                            <a:pt x="602" y="149"/>
                            <a:pt x="602" y="149"/>
                            <a:pt x="602" y="149"/>
                          </a:cubicBezTo>
                          <a:cubicBezTo>
                            <a:pt x="602" y="149"/>
                            <a:pt x="602" y="149"/>
                            <a:pt x="602" y="149"/>
                          </a:cubicBezTo>
                          <a:cubicBezTo>
                            <a:pt x="613" y="131"/>
                            <a:pt x="629" y="122"/>
                            <a:pt x="649" y="122"/>
                          </a:cubicBezTo>
                          <a:cubicBezTo>
                            <a:pt x="682" y="122"/>
                            <a:pt x="698" y="141"/>
                            <a:pt x="698" y="181"/>
                          </a:cubicBezTo>
                          <a:lnTo>
                            <a:pt x="698" y="269"/>
                          </a:lnTo>
                          <a:close/>
                          <a:moveTo>
                            <a:pt x="836" y="269"/>
                          </a:moveTo>
                          <a:cubicBezTo>
                            <a:pt x="813" y="269"/>
                            <a:pt x="813" y="269"/>
                            <a:pt x="813" y="269"/>
                          </a:cubicBezTo>
                          <a:cubicBezTo>
                            <a:pt x="813" y="247"/>
                            <a:pt x="813" y="247"/>
                            <a:pt x="813" y="247"/>
                          </a:cubicBezTo>
                          <a:cubicBezTo>
                            <a:pt x="812" y="247"/>
                            <a:pt x="812" y="247"/>
                            <a:pt x="812" y="247"/>
                          </a:cubicBezTo>
                          <a:cubicBezTo>
                            <a:pt x="802" y="264"/>
                            <a:pt x="787" y="273"/>
                            <a:pt x="768" y="273"/>
                          </a:cubicBezTo>
                          <a:cubicBezTo>
                            <a:pt x="754" y="273"/>
                            <a:pt x="743" y="269"/>
                            <a:pt x="734" y="262"/>
                          </a:cubicBezTo>
                          <a:cubicBezTo>
                            <a:pt x="726" y="254"/>
                            <a:pt x="722" y="244"/>
                            <a:pt x="722" y="231"/>
                          </a:cubicBezTo>
                          <a:cubicBezTo>
                            <a:pt x="722" y="204"/>
                            <a:pt x="738" y="189"/>
                            <a:pt x="769" y="184"/>
                          </a:cubicBezTo>
                          <a:cubicBezTo>
                            <a:pt x="813" y="178"/>
                            <a:pt x="813" y="178"/>
                            <a:pt x="813" y="178"/>
                          </a:cubicBezTo>
                          <a:cubicBezTo>
                            <a:pt x="813" y="154"/>
                            <a:pt x="803" y="142"/>
                            <a:pt x="783" y="142"/>
                          </a:cubicBezTo>
                          <a:cubicBezTo>
                            <a:pt x="766" y="142"/>
                            <a:pt x="750" y="147"/>
                            <a:pt x="736" y="159"/>
                          </a:cubicBezTo>
                          <a:cubicBezTo>
                            <a:pt x="736" y="135"/>
                            <a:pt x="736" y="135"/>
                            <a:pt x="736" y="135"/>
                          </a:cubicBezTo>
                          <a:cubicBezTo>
                            <a:pt x="740" y="132"/>
                            <a:pt x="747" y="129"/>
                            <a:pt x="758" y="126"/>
                          </a:cubicBezTo>
                          <a:cubicBezTo>
                            <a:pt x="768" y="123"/>
                            <a:pt x="777" y="122"/>
                            <a:pt x="785" y="122"/>
                          </a:cubicBezTo>
                          <a:cubicBezTo>
                            <a:pt x="819" y="122"/>
                            <a:pt x="836" y="140"/>
                            <a:pt x="836" y="176"/>
                          </a:cubicBezTo>
                          <a:lnTo>
                            <a:pt x="836" y="269"/>
                          </a:lnTo>
                          <a:close/>
                          <a:moveTo>
                            <a:pt x="813" y="196"/>
                          </a:moveTo>
                          <a:cubicBezTo>
                            <a:pt x="778" y="201"/>
                            <a:pt x="778" y="201"/>
                            <a:pt x="778" y="201"/>
                          </a:cubicBezTo>
                          <a:cubicBezTo>
                            <a:pt x="766" y="203"/>
                            <a:pt x="757" y="206"/>
                            <a:pt x="753" y="210"/>
                          </a:cubicBezTo>
                          <a:cubicBezTo>
                            <a:pt x="748" y="214"/>
                            <a:pt x="745" y="220"/>
                            <a:pt x="745" y="229"/>
                          </a:cubicBezTo>
                          <a:cubicBezTo>
                            <a:pt x="745" y="236"/>
                            <a:pt x="748" y="242"/>
                            <a:pt x="753" y="247"/>
                          </a:cubicBezTo>
                          <a:cubicBezTo>
                            <a:pt x="758" y="251"/>
                            <a:pt x="765" y="253"/>
                            <a:pt x="773" y="253"/>
                          </a:cubicBezTo>
                          <a:cubicBezTo>
                            <a:pt x="784" y="253"/>
                            <a:pt x="794" y="249"/>
                            <a:pt x="801" y="241"/>
                          </a:cubicBezTo>
                          <a:cubicBezTo>
                            <a:pt x="809" y="233"/>
                            <a:pt x="813" y="223"/>
                            <a:pt x="813" y="211"/>
                          </a:cubicBezTo>
                          <a:lnTo>
                            <a:pt x="813" y="196"/>
                          </a:lnTo>
                          <a:close/>
                          <a:moveTo>
                            <a:pt x="946" y="149"/>
                          </a:moveTo>
                          <a:cubicBezTo>
                            <a:pt x="942" y="146"/>
                            <a:pt x="936" y="144"/>
                            <a:pt x="929" y="144"/>
                          </a:cubicBezTo>
                          <a:cubicBezTo>
                            <a:pt x="919" y="144"/>
                            <a:pt x="910" y="149"/>
                            <a:pt x="904" y="158"/>
                          </a:cubicBezTo>
                          <a:cubicBezTo>
                            <a:pt x="898" y="168"/>
                            <a:pt x="894" y="181"/>
                            <a:pt x="894" y="196"/>
                          </a:cubicBezTo>
                          <a:cubicBezTo>
                            <a:pt x="894" y="269"/>
                            <a:pt x="894" y="269"/>
                            <a:pt x="894" y="269"/>
                          </a:cubicBezTo>
                          <a:cubicBezTo>
                            <a:pt x="871" y="269"/>
                            <a:pt x="871" y="269"/>
                            <a:pt x="871" y="269"/>
                          </a:cubicBezTo>
                          <a:cubicBezTo>
                            <a:pt x="871" y="125"/>
                            <a:pt x="871" y="125"/>
                            <a:pt x="871" y="125"/>
                          </a:cubicBezTo>
                          <a:cubicBezTo>
                            <a:pt x="894" y="125"/>
                            <a:pt x="894" y="125"/>
                            <a:pt x="894" y="125"/>
                          </a:cubicBezTo>
                          <a:cubicBezTo>
                            <a:pt x="894" y="155"/>
                            <a:pt x="894" y="155"/>
                            <a:pt x="894" y="155"/>
                          </a:cubicBezTo>
                          <a:cubicBezTo>
                            <a:pt x="895" y="155"/>
                            <a:pt x="895" y="155"/>
                            <a:pt x="895" y="155"/>
                          </a:cubicBezTo>
                          <a:cubicBezTo>
                            <a:pt x="898" y="145"/>
                            <a:pt x="903" y="137"/>
                            <a:pt x="910" y="131"/>
                          </a:cubicBezTo>
                          <a:cubicBezTo>
                            <a:pt x="916" y="126"/>
                            <a:pt x="924" y="123"/>
                            <a:pt x="933" y="123"/>
                          </a:cubicBezTo>
                          <a:cubicBezTo>
                            <a:pt x="939" y="123"/>
                            <a:pt x="943" y="123"/>
                            <a:pt x="946" y="125"/>
                          </a:cubicBezTo>
                          <a:lnTo>
                            <a:pt x="946" y="149"/>
                          </a:lnTo>
                          <a:close/>
                          <a:moveTo>
                            <a:pt x="1075" y="203"/>
                          </a:moveTo>
                          <a:cubicBezTo>
                            <a:pt x="973" y="203"/>
                            <a:pt x="973" y="203"/>
                            <a:pt x="973" y="203"/>
                          </a:cubicBezTo>
                          <a:cubicBezTo>
                            <a:pt x="973" y="219"/>
                            <a:pt x="978" y="232"/>
                            <a:pt x="986" y="240"/>
                          </a:cubicBezTo>
                          <a:cubicBezTo>
                            <a:pt x="994" y="249"/>
                            <a:pt x="1005" y="253"/>
                            <a:pt x="1020" y="253"/>
                          </a:cubicBezTo>
                          <a:cubicBezTo>
                            <a:pt x="1036" y="253"/>
                            <a:pt x="1051" y="248"/>
                            <a:pt x="1064" y="237"/>
                          </a:cubicBezTo>
                          <a:cubicBezTo>
                            <a:pt x="1064" y="259"/>
                            <a:pt x="1064" y="259"/>
                            <a:pt x="1064" y="259"/>
                          </a:cubicBezTo>
                          <a:cubicBezTo>
                            <a:pt x="1052" y="268"/>
                            <a:pt x="1035" y="273"/>
                            <a:pt x="1014" y="273"/>
                          </a:cubicBezTo>
                          <a:cubicBezTo>
                            <a:pt x="994" y="273"/>
                            <a:pt x="978" y="266"/>
                            <a:pt x="966" y="253"/>
                          </a:cubicBezTo>
                          <a:cubicBezTo>
                            <a:pt x="955" y="240"/>
                            <a:pt x="949" y="221"/>
                            <a:pt x="949" y="198"/>
                          </a:cubicBezTo>
                          <a:cubicBezTo>
                            <a:pt x="949" y="184"/>
                            <a:pt x="952" y="171"/>
                            <a:pt x="958" y="159"/>
                          </a:cubicBezTo>
                          <a:cubicBezTo>
                            <a:pt x="963" y="147"/>
                            <a:pt x="971" y="138"/>
                            <a:pt x="982" y="132"/>
                          </a:cubicBezTo>
                          <a:cubicBezTo>
                            <a:pt x="992" y="125"/>
                            <a:pt x="1003" y="122"/>
                            <a:pt x="1015" y="122"/>
                          </a:cubicBezTo>
                          <a:cubicBezTo>
                            <a:pt x="1034" y="122"/>
                            <a:pt x="1048" y="128"/>
                            <a:pt x="1059" y="140"/>
                          </a:cubicBezTo>
                          <a:cubicBezTo>
                            <a:pt x="1069" y="152"/>
                            <a:pt x="1075" y="169"/>
                            <a:pt x="1075" y="191"/>
                          </a:cubicBezTo>
                          <a:lnTo>
                            <a:pt x="1075" y="203"/>
                          </a:lnTo>
                          <a:close/>
                          <a:moveTo>
                            <a:pt x="1051" y="184"/>
                          </a:moveTo>
                          <a:cubicBezTo>
                            <a:pt x="1051" y="170"/>
                            <a:pt x="1048" y="160"/>
                            <a:pt x="1041" y="153"/>
                          </a:cubicBezTo>
                          <a:cubicBezTo>
                            <a:pt x="1035" y="145"/>
                            <a:pt x="1026" y="142"/>
                            <a:pt x="1015" y="142"/>
                          </a:cubicBezTo>
                          <a:cubicBezTo>
                            <a:pt x="1004" y="142"/>
                            <a:pt x="995" y="145"/>
                            <a:pt x="988" y="153"/>
                          </a:cubicBezTo>
                          <a:cubicBezTo>
                            <a:pt x="980" y="161"/>
                            <a:pt x="975" y="171"/>
                            <a:pt x="973" y="184"/>
                          </a:cubicBezTo>
                          <a:lnTo>
                            <a:pt x="1051" y="184"/>
                          </a:lnTo>
                          <a:close/>
                          <a:moveTo>
                            <a:pt x="1227" y="128"/>
                          </a:moveTo>
                          <a:cubicBezTo>
                            <a:pt x="1227" y="147"/>
                            <a:pt x="1220" y="163"/>
                            <a:pt x="1207" y="175"/>
                          </a:cubicBezTo>
                          <a:cubicBezTo>
                            <a:pt x="1193" y="187"/>
                            <a:pt x="1176" y="193"/>
                            <a:pt x="1154" y="193"/>
                          </a:cubicBezTo>
                          <a:cubicBezTo>
                            <a:pt x="1127" y="193"/>
                            <a:pt x="1127" y="193"/>
                            <a:pt x="1127" y="193"/>
                          </a:cubicBezTo>
                          <a:cubicBezTo>
                            <a:pt x="1127" y="269"/>
                            <a:pt x="1127" y="269"/>
                            <a:pt x="1127" y="269"/>
                          </a:cubicBezTo>
                          <a:cubicBezTo>
                            <a:pt x="1104" y="269"/>
                            <a:pt x="1104" y="269"/>
                            <a:pt x="1104" y="269"/>
                          </a:cubicBezTo>
                          <a:cubicBezTo>
                            <a:pt x="1104" y="68"/>
                            <a:pt x="1104" y="68"/>
                            <a:pt x="1104" y="68"/>
                          </a:cubicBezTo>
                          <a:cubicBezTo>
                            <a:pt x="1159" y="68"/>
                            <a:pt x="1159" y="68"/>
                            <a:pt x="1159" y="68"/>
                          </a:cubicBezTo>
                          <a:cubicBezTo>
                            <a:pt x="1181" y="68"/>
                            <a:pt x="1197" y="73"/>
                            <a:pt x="1209" y="83"/>
                          </a:cubicBezTo>
                          <a:cubicBezTo>
                            <a:pt x="1221" y="94"/>
                            <a:pt x="1227" y="109"/>
                            <a:pt x="1227" y="128"/>
                          </a:cubicBezTo>
                          <a:close/>
                          <a:moveTo>
                            <a:pt x="1202" y="129"/>
                          </a:moveTo>
                          <a:cubicBezTo>
                            <a:pt x="1202" y="102"/>
                            <a:pt x="1186" y="89"/>
                            <a:pt x="1155" y="89"/>
                          </a:cubicBezTo>
                          <a:cubicBezTo>
                            <a:pt x="1127" y="89"/>
                            <a:pt x="1127" y="89"/>
                            <a:pt x="1127" y="89"/>
                          </a:cubicBezTo>
                          <a:cubicBezTo>
                            <a:pt x="1127" y="172"/>
                            <a:pt x="1127" y="172"/>
                            <a:pt x="1127" y="172"/>
                          </a:cubicBezTo>
                          <a:cubicBezTo>
                            <a:pt x="1152" y="172"/>
                            <a:pt x="1152" y="172"/>
                            <a:pt x="1152" y="172"/>
                          </a:cubicBezTo>
                          <a:cubicBezTo>
                            <a:pt x="1168" y="172"/>
                            <a:pt x="1181" y="168"/>
                            <a:pt x="1189" y="161"/>
                          </a:cubicBezTo>
                          <a:cubicBezTo>
                            <a:pt x="1198" y="153"/>
                            <a:pt x="1202" y="143"/>
                            <a:pt x="1202" y="129"/>
                          </a:cubicBezTo>
                          <a:close/>
                          <a:moveTo>
                            <a:pt x="1374" y="197"/>
                          </a:moveTo>
                          <a:cubicBezTo>
                            <a:pt x="1374" y="220"/>
                            <a:pt x="1368" y="238"/>
                            <a:pt x="1355" y="252"/>
                          </a:cubicBezTo>
                          <a:cubicBezTo>
                            <a:pt x="1342" y="266"/>
                            <a:pt x="1324" y="273"/>
                            <a:pt x="1302" y="273"/>
                          </a:cubicBezTo>
                          <a:cubicBezTo>
                            <a:pt x="1281" y="273"/>
                            <a:pt x="1264" y="266"/>
                            <a:pt x="1251" y="253"/>
                          </a:cubicBezTo>
                          <a:cubicBezTo>
                            <a:pt x="1239" y="239"/>
                            <a:pt x="1232" y="221"/>
                            <a:pt x="1232" y="199"/>
                          </a:cubicBezTo>
                          <a:cubicBezTo>
                            <a:pt x="1232" y="175"/>
                            <a:pt x="1239" y="156"/>
                            <a:pt x="1252" y="143"/>
                          </a:cubicBezTo>
                          <a:cubicBezTo>
                            <a:pt x="1265" y="129"/>
                            <a:pt x="1283" y="122"/>
                            <a:pt x="1306" y="122"/>
                          </a:cubicBezTo>
                          <a:cubicBezTo>
                            <a:pt x="1327" y="122"/>
                            <a:pt x="1344" y="128"/>
                            <a:pt x="1356" y="142"/>
                          </a:cubicBezTo>
                          <a:cubicBezTo>
                            <a:pt x="1368" y="155"/>
                            <a:pt x="1374" y="174"/>
                            <a:pt x="1374" y="197"/>
                          </a:cubicBezTo>
                          <a:close/>
                          <a:moveTo>
                            <a:pt x="1351" y="198"/>
                          </a:moveTo>
                          <a:cubicBezTo>
                            <a:pt x="1351" y="180"/>
                            <a:pt x="1347" y="166"/>
                            <a:pt x="1339" y="156"/>
                          </a:cubicBezTo>
                          <a:cubicBezTo>
                            <a:pt x="1331" y="146"/>
                            <a:pt x="1319" y="142"/>
                            <a:pt x="1304" y="142"/>
                          </a:cubicBezTo>
                          <a:cubicBezTo>
                            <a:pt x="1289" y="142"/>
                            <a:pt x="1278" y="146"/>
                            <a:pt x="1269" y="156"/>
                          </a:cubicBezTo>
                          <a:cubicBezTo>
                            <a:pt x="1260" y="166"/>
                            <a:pt x="1256" y="180"/>
                            <a:pt x="1256" y="198"/>
                          </a:cubicBezTo>
                          <a:cubicBezTo>
                            <a:pt x="1256" y="215"/>
                            <a:pt x="1260" y="229"/>
                            <a:pt x="1269" y="239"/>
                          </a:cubicBezTo>
                          <a:cubicBezTo>
                            <a:pt x="1278" y="248"/>
                            <a:pt x="1289" y="253"/>
                            <a:pt x="1304" y="253"/>
                          </a:cubicBezTo>
                          <a:cubicBezTo>
                            <a:pt x="1319" y="253"/>
                            <a:pt x="1331" y="248"/>
                            <a:pt x="1339" y="239"/>
                          </a:cubicBezTo>
                          <a:cubicBezTo>
                            <a:pt x="1347" y="229"/>
                            <a:pt x="1351" y="216"/>
                            <a:pt x="1351" y="198"/>
                          </a:cubicBezTo>
                          <a:close/>
                          <a:moveTo>
                            <a:pt x="1429" y="74"/>
                          </a:moveTo>
                          <a:cubicBezTo>
                            <a:pt x="1429" y="78"/>
                            <a:pt x="1428" y="82"/>
                            <a:pt x="1425" y="84"/>
                          </a:cubicBezTo>
                          <a:cubicBezTo>
                            <a:pt x="1422" y="87"/>
                            <a:pt x="1418" y="89"/>
                            <a:pt x="1414" y="89"/>
                          </a:cubicBezTo>
                          <a:cubicBezTo>
                            <a:pt x="1410" y="89"/>
                            <a:pt x="1406" y="87"/>
                            <a:pt x="1403" y="85"/>
                          </a:cubicBezTo>
                          <a:cubicBezTo>
                            <a:pt x="1400" y="82"/>
                            <a:pt x="1399" y="78"/>
                            <a:pt x="1399" y="74"/>
                          </a:cubicBezTo>
                          <a:cubicBezTo>
                            <a:pt x="1399" y="70"/>
                            <a:pt x="1400" y="66"/>
                            <a:pt x="1403" y="63"/>
                          </a:cubicBezTo>
                          <a:cubicBezTo>
                            <a:pt x="1406" y="60"/>
                            <a:pt x="1410" y="59"/>
                            <a:pt x="1414" y="59"/>
                          </a:cubicBezTo>
                          <a:cubicBezTo>
                            <a:pt x="1418" y="59"/>
                            <a:pt x="1422" y="60"/>
                            <a:pt x="1425" y="63"/>
                          </a:cubicBezTo>
                          <a:cubicBezTo>
                            <a:pt x="1428" y="66"/>
                            <a:pt x="1429" y="70"/>
                            <a:pt x="1429" y="74"/>
                          </a:cubicBezTo>
                          <a:close/>
                          <a:moveTo>
                            <a:pt x="1425" y="269"/>
                          </a:moveTo>
                          <a:cubicBezTo>
                            <a:pt x="1402" y="269"/>
                            <a:pt x="1402" y="269"/>
                            <a:pt x="1402" y="269"/>
                          </a:cubicBezTo>
                          <a:cubicBezTo>
                            <a:pt x="1402" y="125"/>
                            <a:pt x="1402" y="125"/>
                            <a:pt x="1402" y="125"/>
                          </a:cubicBezTo>
                          <a:cubicBezTo>
                            <a:pt x="1425" y="125"/>
                            <a:pt x="1425" y="125"/>
                            <a:pt x="1425" y="125"/>
                          </a:cubicBezTo>
                          <a:lnTo>
                            <a:pt x="1425" y="269"/>
                          </a:lnTo>
                          <a:close/>
                          <a:moveTo>
                            <a:pt x="1584" y="269"/>
                          </a:moveTo>
                          <a:cubicBezTo>
                            <a:pt x="1561" y="269"/>
                            <a:pt x="1561" y="269"/>
                            <a:pt x="1561" y="269"/>
                          </a:cubicBezTo>
                          <a:cubicBezTo>
                            <a:pt x="1561" y="187"/>
                            <a:pt x="1561" y="187"/>
                            <a:pt x="1561" y="187"/>
                          </a:cubicBezTo>
                          <a:cubicBezTo>
                            <a:pt x="1561" y="157"/>
                            <a:pt x="1549" y="142"/>
                            <a:pt x="1527" y="142"/>
                          </a:cubicBezTo>
                          <a:cubicBezTo>
                            <a:pt x="1516" y="142"/>
                            <a:pt x="1506" y="146"/>
                            <a:pt x="1499" y="154"/>
                          </a:cubicBezTo>
                          <a:cubicBezTo>
                            <a:pt x="1491" y="163"/>
                            <a:pt x="1487" y="174"/>
                            <a:pt x="1487" y="187"/>
                          </a:cubicBezTo>
                          <a:cubicBezTo>
                            <a:pt x="1487" y="269"/>
                            <a:pt x="1487" y="269"/>
                            <a:pt x="1487" y="269"/>
                          </a:cubicBezTo>
                          <a:cubicBezTo>
                            <a:pt x="1464" y="269"/>
                            <a:pt x="1464" y="269"/>
                            <a:pt x="1464" y="269"/>
                          </a:cubicBezTo>
                          <a:cubicBezTo>
                            <a:pt x="1464" y="125"/>
                            <a:pt x="1464" y="125"/>
                            <a:pt x="1464" y="125"/>
                          </a:cubicBezTo>
                          <a:cubicBezTo>
                            <a:pt x="1487" y="125"/>
                            <a:pt x="1487" y="125"/>
                            <a:pt x="1487" y="125"/>
                          </a:cubicBezTo>
                          <a:cubicBezTo>
                            <a:pt x="1487" y="149"/>
                            <a:pt x="1487" y="149"/>
                            <a:pt x="1487" y="149"/>
                          </a:cubicBezTo>
                          <a:cubicBezTo>
                            <a:pt x="1488" y="149"/>
                            <a:pt x="1488" y="149"/>
                            <a:pt x="1488" y="149"/>
                          </a:cubicBezTo>
                          <a:cubicBezTo>
                            <a:pt x="1499" y="131"/>
                            <a:pt x="1514" y="122"/>
                            <a:pt x="1535" y="122"/>
                          </a:cubicBezTo>
                          <a:cubicBezTo>
                            <a:pt x="1551" y="122"/>
                            <a:pt x="1563" y="127"/>
                            <a:pt x="1571" y="137"/>
                          </a:cubicBezTo>
                          <a:cubicBezTo>
                            <a:pt x="1579" y="148"/>
                            <a:pt x="1584" y="162"/>
                            <a:pt x="1584" y="181"/>
                          </a:cubicBezTo>
                          <a:lnTo>
                            <a:pt x="1584" y="269"/>
                          </a:lnTo>
                          <a:close/>
                          <a:moveTo>
                            <a:pt x="1686" y="268"/>
                          </a:moveTo>
                          <a:cubicBezTo>
                            <a:pt x="1681" y="271"/>
                            <a:pt x="1673" y="273"/>
                            <a:pt x="1664" y="273"/>
                          </a:cubicBezTo>
                          <a:cubicBezTo>
                            <a:pt x="1639" y="273"/>
                            <a:pt x="1627" y="258"/>
                            <a:pt x="1627" y="230"/>
                          </a:cubicBezTo>
                          <a:cubicBezTo>
                            <a:pt x="1627" y="145"/>
                            <a:pt x="1627" y="145"/>
                            <a:pt x="1627" y="145"/>
                          </a:cubicBezTo>
                          <a:cubicBezTo>
                            <a:pt x="1602" y="145"/>
                            <a:pt x="1602" y="145"/>
                            <a:pt x="1602" y="145"/>
                          </a:cubicBezTo>
                          <a:cubicBezTo>
                            <a:pt x="1602" y="125"/>
                            <a:pt x="1602" y="125"/>
                            <a:pt x="1602" y="125"/>
                          </a:cubicBezTo>
                          <a:cubicBezTo>
                            <a:pt x="1627" y="125"/>
                            <a:pt x="1627" y="125"/>
                            <a:pt x="1627" y="125"/>
                          </a:cubicBezTo>
                          <a:cubicBezTo>
                            <a:pt x="1627" y="90"/>
                            <a:pt x="1627" y="90"/>
                            <a:pt x="1627" y="90"/>
                          </a:cubicBezTo>
                          <a:cubicBezTo>
                            <a:pt x="1650" y="83"/>
                            <a:pt x="1650" y="83"/>
                            <a:pt x="1650" y="83"/>
                          </a:cubicBezTo>
                          <a:cubicBezTo>
                            <a:pt x="1650" y="125"/>
                            <a:pt x="1650" y="125"/>
                            <a:pt x="1650" y="125"/>
                          </a:cubicBezTo>
                          <a:cubicBezTo>
                            <a:pt x="1686" y="125"/>
                            <a:pt x="1686" y="125"/>
                            <a:pt x="1686" y="125"/>
                          </a:cubicBezTo>
                          <a:cubicBezTo>
                            <a:pt x="1686" y="145"/>
                            <a:pt x="1686" y="145"/>
                            <a:pt x="1686" y="145"/>
                          </a:cubicBezTo>
                          <a:cubicBezTo>
                            <a:pt x="1650" y="145"/>
                            <a:pt x="1650" y="145"/>
                            <a:pt x="1650" y="145"/>
                          </a:cubicBezTo>
                          <a:cubicBezTo>
                            <a:pt x="1650" y="226"/>
                            <a:pt x="1650" y="226"/>
                            <a:pt x="1650" y="226"/>
                          </a:cubicBezTo>
                          <a:cubicBezTo>
                            <a:pt x="1650" y="236"/>
                            <a:pt x="1651" y="243"/>
                            <a:pt x="1655" y="247"/>
                          </a:cubicBezTo>
                          <a:cubicBezTo>
                            <a:pt x="1658" y="251"/>
                            <a:pt x="1664" y="253"/>
                            <a:pt x="1671" y="253"/>
                          </a:cubicBezTo>
                          <a:cubicBezTo>
                            <a:pt x="1677" y="253"/>
                            <a:pt x="1682" y="251"/>
                            <a:pt x="1686" y="248"/>
                          </a:cubicBezTo>
                          <a:lnTo>
                            <a:pt x="1686" y="268"/>
                          </a:lnTo>
                          <a:close/>
                          <a:moveTo>
                            <a:pt x="196" y="336"/>
                          </a:moveTo>
                          <a:cubicBezTo>
                            <a:pt x="0" y="301"/>
                            <a:pt x="0" y="301"/>
                            <a:pt x="0" y="301"/>
                          </a:cubicBezTo>
                          <a:cubicBezTo>
                            <a:pt x="0" y="35"/>
                            <a:pt x="0" y="35"/>
                            <a:pt x="0" y="35"/>
                          </a:cubicBezTo>
                          <a:cubicBezTo>
                            <a:pt x="196" y="0"/>
                            <a:pt x="196" y="0"/>
                            <a:pt x="196" y="0"/>
                          </a:cubicBezTo>
                          <a:lnTo>
                            <a:pt x="196" y="336"/>
                          </a:lnTo>
                          <a:close/>
                          <a:moveTo>
                            <a:pt x="93" y="98"/>
                          </a:moveTo>
                          <a:cubicBezTo>
                            <a:pt x="90" y="98"/>
                            <a:pt x="87" y="98"/>
                            <a:pt x="85" y="99"/>
                          </a:cubicBezTo>
                          <a:cubicBezTo>
                            <a:pt x="82" y="99"/>
                            <a:pt x="79" y="100"/>
                            <a:pt x="77" y="101"/>
                          </a:cubicBezTo>
                          <a:cubicBezTo>
                            <a:pt x="75" y="102"/>
                            <a:pt x="73" y="104"/>
                            <a:pt x="71" y="105"/>
                          </a:cubicBezTo>
                          <a:cubicBezTo>
                            <a:pt x="69" y="107"/>
                            <a:pt x="67" y="108"/>
                            <a:pt x="65" y="110"/>
                          </a:cubicBezTo>
                          <a:cubicBezTo>
                            <a:pt x="64" y="112"/>
                            <a:pt x="62" y="114"/>
                            <a:pt x="61" y="116"/>
                          </a:cubicBezTo>
                          <a:cubicBezTo>
                            <a:pt x="60" y="118"/>
                            <a:pt x="58" y="121"/>
                            <a:pt x="58" y="123"/>
                          </a:cubicBezTo>
                          <a:cubicBezTo>
                            <a:pt x="57" y="126"/>
                            <a:pt x="56" y="128"/>
                            <a:pt x="56" y="131"/>
                          </a:cubicBezTo>
                          <a:cubicBezTo>
                            <a:pt x="55" y="134"/>
                            <a:pt x="55" y="136"/>
                            <a:pt x="55" y="139"/>
                          </a:cubicBezTo>
                          <a:cubicBezTo>
                            <a:pt x="55" y="143"/>
                            <a:pt x="56" y="147"/>
                            <a:pt x="57" y="151"/>
                          </a:cubicBezTo>
                          <a:cubicBezTo>
                            <a:pt x="58" y="155"/>
                            <a:pt x="59" y="158"/>
                            <a:pt x="61" y="161"/>
                          </a:cubicBezTo>
                          <a:cubicBezTo>
                            <a:pt x="63" y="165"/>
                            <a:pt x="65" y="168"/>
                            <a:pt x="68" y="170"/>
                          </a:cubicBezTo>
                          <a:cubicBezTo>
                            <a:pt x="71" y="173"/>
                            <a:pt x="75" y="176"/>
                            <a:pt x="79" y="178"/>
                          </a:cubicBezTo>
                          <a:cubicBezTo>
                            <a:pt x="80" y="179"/>
                            <a:pt x="82" y="181"/>
                            <a:pt x="83" y="181"/>
                          </a:cubicBezTo>
                          <a:cubicBezTo>
                            <a:pt x="85" y="182"/>
                            <a:pt x="86" y="183"/>
                            <a:pt x="87" y="184"/>
                          </a:cubicBezTo>
                          <a:cubicBezTo>
                            <a:pt x="89" y="185"/>
                            <a:pt x="90" y="186"/>
                            <a:pt x="91" y="187"/>
                          </a:cubicBezTo>
                          <a:cubicBezTo>
                            <a:pt x="92" y="188"/>
                            <a:pt x="92" y="188"/>
                            <a:pt x="93" y="189"/>
                          </a:cubicBezTo>
                          <a:cubicBezTo>
                            <a:pt x="94" y="190"/>
                            <a:pt x="95" y="191"/>
                            <a:pt x="95" y="192"/>
                          </a:cubicBezTo>
                          <a:cubicBezTo>
                            <a:pt x="96" y="193"/>
                            <a:pt x="96" y="194"/>
                            <a:pt x="97" y="195"/>
                          </a:cubicBezTo>
                          <a:cubicBezTo>
                            <a:pt x="97" y="196"/>
                            <a:pt x="98" y="197"/>
                            <a:pt x="98" y="198"/>
                          </a:cubicBezTo>
                          <a:cubicBezTo>
                            <a:pt x="98" y="199"/>
                            <a:pt x="98" y="200"/>
                            <a:pt x="98" y="201"/>
                          </a:cubicBezTo>
                          <a:cubicBezTo>
                            <a:pt x="98" y="202"/>
                            <a:pt x="98" y="203"/>
                            <a:pt x="98" y="204"/>
                          </a:cubicBezTo>
                          <a:cubicBezTo>
                            <a:pt x="98" y="205"/>
                            <a:pt x="98" y="206"/>
                            <a:pt x="97" y="207"/>
                          </a:cubicBezTo>
                          <a:cubicBezTo>
                            <a:pt x="97" y="207"/>
                            <a:pt x="97" y="208"/>
                            <a:pt x="96" y="209"/>
                          </a:cubicBezTo>
                          <a:cubicBezTo>
                            <a:pt x="96" y="209"/>
                            <a:pt x="95" y="210"/>
                            <a:pt x="95" y="211"/>
                          </a:cubicBezTo>
                          <a:cubicBezTo>
                            <a:pt x="94" y="211"/>
                            <a:pt x="93" y="212"/>
                            <a:pt x="92" y="213"/>
                          </a:cubicBezTo>
                          <a:cubicBezTo>
                            <a:pt x="92" y="213"/>
                            <a:pt x="91" y="214"/>
                            <a:pt x="90" y="214"/>
                          </a:cubicBezTo>
                          <a:cubicBezTo>
                            <a:pt x="89" y="214"/>
                            <a:pt x="88" y="214"/>
                            <a:pt x="86" y="215"/>
                          </a:cubicBezTo>
                          <a:cubicBezTo>
                            <a:pt x="85" y="215"/>
                            <a:pt x="84" y="215"/>
                            <a:pt x="83" y="215"/>
                          </a:cubicBezTo>
                          <a:cubicBezTo>
                            <a:pt x="80" y="215"/>
                            <a:pt x="78" y="214"/>
                            <a:pt x="75" y="214"/>
                          </a:cubicBezTo>
                          <a:cubicBezTo>
                            <a:pt x="73" y="213"/>
                            <a:pt x="71" y="212"/>
                            <a:pt x="68" y="211"/>
                          </a:cubicBezTo>
                          <a:cubicBezTo>
                            <a:pt x="66" y="209"/>
                            <a:pt x="64" y="208"/>
                            <a:pt x="62" y="206"/>
                          </a:cubicBezTo>
                          <a:cubicBezTo>
                            <a:pt x="60" y="204"/>
                            <a:pt x="58" y="202"/>
                            <a:pt x="56" y="200"/>
                          </a:cubicBezTo>
                          <a:cubicBezTo>
                            <a:pt x="56" y="230"/>
                            <a:pt x="56" y="230"/>
                            <a:pt x="56" y="230"/>
                          </a:cubicBezTo>
                          <a:cubicBezTo>
                            <a:pt x="57" y="231"/>
                            <a:pt x="59" y="232"/>
                            <a:pt x="61" y="233"/>
                          </a:cubicBezTo>
                          <a:cubicBezTo>
                            <a:pt x="63" y="234"/>
                            <a:pt x="65" y="235"/>
                            <a:pt x="67" y="236"/>
                          </a:cubicBezTo>
                          <a:cubicBezTo>
                            <a:pt x="70" y="237"/>
                            <a:pt x="72" y="237"/>
                            <a:pt x="74" y="238"/>
                          </a:cubicBezTo>
                          <a:cubicBezTo>
                            <a:pt x="77" y="238"/>
                            <a:pt x="79" y="239"/>
                            <a:pt x="82" y="239"/>
                          </a:cubicBezTo>
                          <a:cubicBezTo>
                            <a:pt x="86" y="239"/>
                            <a:pt x="89" y="239"/>
                            <a:pt x="92" y="239"/>
                          </a:cubicBezTo>
                          <a:cubicBezTo>
                            <a:pt x="96" y="238"/>
                            <a:pt x="99" y="238"/>
                            <a:pt x="101" y="237"/>
                          </a:cubicBezTo>
                          <a:cubicBezTo>
                            <a:pt x="104" y="236"/>
                            <a:pt x="107" y="235"/>
                            <a:pt x="109" y="233"/>
                          </a:cubicBezTo>
                          <a:cubicBezTo>
                            <a:pt x="111" y="231"/>
                            <a:pt x="113" y="230"/>
                            <a:pt x="115" y="227"/>
                          </a:cubicBezTo>
                          <a:cubicBezTo>
                            <a:pt x="117" y="226"/>
                            <a:pt x="118" y="224"/>
                            <a:pt x="119" y="222"/>
                          </a:cubicBezTo>
                          <a:cubicBezTo>
                            <a:pt x="120" y="220"/>
                            <a:pt x="121" y="218"/>
                            <a:pt x="122" y="215"/>
                          </a:cubicBezTo>
                          <a:cubicBezTo>
                            <a:pt x="123" y="213"/>
                            <a:pt x="123" y="210"/>
                            <a:pt x="124" y="208"/>
                          </a:cubicBezTo>
                          <a:cubicBezTo>
                            <a:pt x="124" y="205"/>
                            <a:pt x="124" y="202"/>
                            <a:pt x="124" y="199"/>
                          </a:cubicBezTo>
                          <a:cubicBezTo>
                            <a:pt x="124" y="197"/>
                            <a:pt x="124" y="194"/>
                            <a:pt x="124" y="192"/>
                          </a:cubicBezTo>
                          <a:cubicBezTo>
                            <a:pt x="124" y="190"/>
                            <a:pt x="123" y="188"/>
                            <a:pt x="122" y="186"/>
                          </a:cubicBezTo>
                          <a:cubicBezTo>
                            <a:pt x="122" y="183"/>
                            <a:pt x="121" y="181"/>
                            <a:pt x="120" y="179"/>
                          </a:cubicBezTo>
                          <a:cubicBezTo>
                            <a:pt x="119" y="178"/>
                            <a:pt x="118" y="176"/>
                            <a:pt x="117" y="174"/>
                          </a:cubicBezTo>
                          <a:cubicBezTo>
                            <a:pt x="116" y="173"/>
                            <a:pt x="114" y="171"/>
                            <a:pt x="113" y="170"/>
                          </a:cubicBezTo>
                          <a:cubicBezTo>
                            <a:pt x="112" y="168"/>
                            <a:pt x="110" y="167"/>
                            <a:pt x="108" y="165"/>
                          </a:cubicBezTo>
                          <a:cubicBezTo>
                            <a:pt x="106" y="164"/>
                            <a:pt x="105" y="162"/>
                            <a:pt x="102" y="161"/>
                          </a:cubicBezTo>
                          <a:cubicBezTo>
                            <a:pt x="100" y="160"/>
                            <a:pt x="98" y="158"/>
                            <a:pt x="96" y="157"/>
                          </a:cubicBezTo>
                          <a:cubicBezTo>
                            <a:pt x="94" y="156"/>
                            <a:pt x="93" y="155"/>
                            <a:pt x="91" y="154"/>
                          </a:cubicBezTo>
                          <a:cubicBezTo>
                            <a:pt x="90" y="153"/>
                            <a:pt x="89" y="152"/>
                            <a:pt x="88" y="151"/>
                          </a:cubicBezTo>
                          <a:cubicBezTo>
                            <a:pt x="87" y="151"/>
                            <a:pt x="86" y="150"/>
                            <a:pt x="85" y="149"/>
                          </a:cubicBezTo>
                          <a:cubicBezTo>
                            <a:pt x="84" y="148"/>
                            <a:pt x="83" y="148"/>
                            <a:pt x="83" y="147"/>
                          </a:cubicBezTo>
                          <a:cubicBezTo>
                            <a:pt x="82" y="146"/>
                            <a:pt x="82" y="145"/>
                            <a:pt x="81" y="145"/>
                          </a:cubicBezTo>
                          <a:cubicBezTo>
                            <a:pt x="81" y="144"/>
                            <a:pt x="81" y="143"/>
                            <a:pt x="80" y="142"/>
                          </a:cubicBezTo>
                          <a:cubicBezTo>
                            <a:pt x="80" y="141"/>
                            <a:pt x="80" y="140"/>
                            <a:pt x="80" y="139"/>
                          </a:cubicBezTo>
                          <a:cubicBezTo>
                            <a:pt x="79" y="138"/>
                            <a:pt x="79" y="137"/>
                            <a:pt x="79" y="136"/>
                          </a:cubicBezTo>
                          <a:cubicBezTo>
                            <a:pt x="79" y="135"/>
                            <a:pt x="79" y="134"/>
                            <a:pt x="80" y="133"/>
                          </a:cubicBezTo>
                          <a:cubicBezTo>
                            <a:pt x="80" y="132"/>
                            <a:pt x="80" y="131"/>
                            <a:pt x="80" y="131"/>
                          </a:cubicBezTo>
                          <a:cubicBezTo>
                            <a:pt x="81" y="130"/>
                            <a:pt x="81" y="129"/>
                            <a:pt x="82" y="128"/>
                          </a:cubicBezTo>
                          <a:cubicBezTo>
                            <a:pt x="82" y="127"/>
                            <a:pt x="83" y="127"/>
                            <a:pt x="83" y="126"/>
                          </a:cubicBezTo>
                          <a:cubicBezTo>
                            <a:pt x="84" y="125"/>
                            <a:pt x="85" y="125"/>
                            <a:pt x="86" y="124"/>
                          </a:cubicBezTo>
                          <a:cubicBezTo>
                            <a:pt x="86" y="124"/>
                            <a:pt x="87" y="123"/>
                            <a:pt x="88" y="123"/>
                          </a:cubicBezTo>
                          <a:cubicBezTo>
                            <a:pt x="89" y="123"/>
                            <a:pt x="90" y="122"/>
                            <a:pt x="91" y="122"/>
                          </a:cubicBezTo>
                          <a:cubicBezTo>
                            <a:pt x="92" y="122"/>
                            <a:pt x="93" y="122"/>
                            <a:pt x="94" y="122"/>
                          </a:cubicBezTo>
                          <a:cubicBezTo>
                            <a:pt x="96" y="122"/>
                            <a:pt x="99" y="122"/>
                            <a:pt x="101" y="122"/>
                          </a:cubicBezTo>
                          <a:cubicBezTo>
                            <a:pt x="103" y="122"/>
                            <a:pt x="105" y="123"/>
                            <a:pt x="107" y="124"/>
                          </a:cubicBezTo>
                          <a:cubicBezTo>
                            <a:pt x="110" y="124"/>
                            <a:pt x="112" y="125"/>
                            <a:pt x="114" y="126"/>
                          </a:cubicBezTo>
                          <a:cubicBezTo>
                            <a:pt x="116" y="128"/>
                            <a:pt x="118" y="129"/>
                            <a:pt x="119" y="131"/>
                          </a:cubicBezTo>
                          <a:cubicBezTo>
                            <a:pt x="119" y="101"/>
                            <a:pt x="119" y="101"/>
                            <a:pt x="119" y="101"/>
                          </a:cubicBezTo>
                          <a:cubicBezTo>
                            <a:pt x="118" y="100"/>
                            <a:pt x="116" y="100"/>
                            <a:pt x="114" y="99"/>
                          </a:cubicBezTo>
                          <a:cubicBezTo>
                            <a:pt x="112" y="99"/>
                            <a:pt x="110" y="98"/>
                            <a:pt x="107" y="98"/>
                          </a:cubicBezTo>
                          <a:cubicBezTo>
                            <a:pt x="105" y="98"/>
                            <a:pt x="103" y="97"/>
                            <a:pt x="100" y="97"/>
                          </a:cubicBezTo>
                          <a:cubicBezTo>
                            <a:pt x="98" y="97"/>
                            <a:pt x="95" y="97"/>
                            <a:pt x="93" y="98"/>
                          </a:cubicBezTo>
                          <a:moveTo>
                            <a:pt x="324" y="135"/>
                          </a:moveTo>
                          <a:cubicBezTo>
                            <a:pt x="322" y="135"/>
                            <a:pt x="320" y="135"/>
                            <a:pt x="318" y="136"/>
                          </a:cubicBezTo>
                          <a:cubicBezTo>
                            <a:pt x="309" y="113"/>
                            <a:pt x="292" y="95"/>
                            <a:pt x="270" y="86"/>
                          </a:cubicBezTo>
                          <a:cubicBezTo>
                            <a:pt x="270" y="84"/>
                            <a:pt x="270" y="82"/>
                            <a:pt x="270" y="80"/>
                          </a:cubicBezTo>
                          <a:cubicBezTo>
                            <a:pt x="270" y="61"/>
                            <a:pt x="256" y="47"/>
                            <a:pt x="238" y="47"/>
                          </a:cubicBezTo>
                          <a:cubicBezTo>
                            <a:pt x="229" y="47"/>
                            <a:pt x="221" y="50"/>
                            <a:pt x="215" y="57"/>
                          </a:cubicBezTo>
                          <a:cubicBezTo>
                            <a:pt x="215" y="103"/>
                            <a:pt x="215" y="103"/>
                            <a:pt x="215" y="103"/>
                          </a:cubicBezTo>
                          <a:cubicBezTo>
                            <a:pt x="221" y="109"/>
                            <a:pt x="229" y="113"/>
                            <a:pt x="238" y="113"/>
                          </a:cubicBezTo>
                          <a:cubicBezTo>
                            <a:pt x="248" y="113"/>
                            <a:pt x="256" y="109"/>
                            <a:pt x="262" y="102"/>
                          </a:cubicBezTo>
                          <a:cubicBezTo>
                            <a:pt x="281" y="109"/>
                            <a:pt x="295" y="125"/>
                            <a:pt x="302" y="144"/>
                          </a:cubicBezTo>
                          <a:cubicBezTo>
                            <a:pt x="296" y="150"/>
                            <a:pt x="292" y="159"/>
                            <a:pt x="292" y="168"/>
                          </a:cubicBezTo>
                          <a:cubicBezTo>
                            <a:pt x="292" y="178"/>
                            <a:pt x="296" y="187"/>
                            <a:pt x="302" y="193"/>
                          </a:cubicBezTo>
                          <a:cubicBezTo>
                            <a:pt x="295" y="212"/>
                            <a:pt x="281" y="227"/>
                            <a:pt x="262" y="235"/>
                          </a:cubicBezTo>
                          <a:cubicBezTo>
                            <a:pt x="256" y="228"/>
                            <a:pt x="247" y="224"/>
                            <a:pt x="238" y="224"/>
                          </a:cubicBezTo>
                          <a:cubicBezTo>
                            <a:pt x="229" y="224"/>
                            <a:pt x="221" y="228"/>
                            <a:pt x="215" y="234"/>
                          </a:cubicBezTo>
                          <a:cubicBezTo>
                            <a:pt x="215" y="280"/>
                            <a:pt x="215" y="280"/>
                            <a:pt x="215" y="280"/>
                          </a:cubicBezTo>
                          <a:cubicBezTo>
                            <a:pt x="221" y="286"/>
                            <a:pt x="229" y="290"/>
                            <a:pt x="238" y="290"/>
                          </a:cubicBezTo>
                          <a:cubicBezTo>
                            <a:pt x="256" y="290"/>
                            <a:pt x="270" y="275"/>
                            <a:pt x="270" y="257"/>
                          </a:cubicBezTo>
                          <a:cubicBezTo>
                            <a:pt x="270" y="255"/>
                            <a:pt x="270" y="253"/>
                            <a:pt x="270" y="251"/>
                          </a:cubicBezTo>
                          <a:cubicBezTo>
                            <a:pt x="292" y="241"/>
                            <a:pt x="309" y="224"/>
                            <a:pt x="318" y="201"/>
                          </a:cubicBezTo>
                          <a:cubicBezTo>
                            <a:pt x="320" y="201"/>
                            <a:pt x="322" y="202"/>
                            <a:pt x="324" y="202"/>
                          </a:cubicBezTo>
                          <a:cubicBezTo>
                            <a:pt x="342" y="202"/>
                            <a:pt x="356" y="187"/>
                            <a:pt x="356" y="168"/>
                          </a:cubicBezTo>
                          <a:cubicBezTo>
                            <a:pt x="356" y="150"/>
                            <a:pt x="342" y="135"/>
                            <a:pt x="324" y="135"/>
                          </a:cubicBezTo>
                          <a:close/>
                        </a:path>
                      </a:pathLst>
                    </a:custGeom>
                    <a:solidFill>
                      <a:schemeClr val="accent1"/>
                    </a:solidFill>
                    <a:ln>
                      <a:noFill/>
                    </a:ln>
                    <a:extLst/>
                  </p:spPr>
                  <p:txBody>
                    <a:bodyPr vert="horz" wrap="square" lIns="89603" tIns="44802" rIns="89603" bIns="4480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956" rtl="0" eaLnBrk="1" fontAlgn="auto" latinLnBrk="0" hangingPunct="1">
                        <a:lnSpc>
                          <a:spcPct val="100000"/>
                        </a:lnSpc>
                        <a:spcBef>
                          <a:spcPts val="0"/>
                        </a:spcBef>
                        <a:spcAft>
                          <a:spcPts val="0"/>
                        </a:spcAft>
                        <a:buClrTx/>
                        <a:buSzTx/>
                        <a:buFontTx/>
                        <a:buNone/>
                        <a:tabLst/>
                        <a:defRPr/>
                      </a:pPr>
                      <a:endParaRPr kumimoji="0" lang="en-US" sz="1763" b="0" i="0" u="none" strike="noStrike" kern="0" cap="none" spc="0" normalizeH="0" baseline="0" noProof="0">
                        <a:ln>
                          <a:noFill/>
                        </a:ln>
                        <a:solidFill>
                          <a:srgbClr val="505050"/>
                        </a:solidFill>
                        <a:effectLst/>
                        <a:uLnTx/>
                        <a:uFillTx/>
                        <a:latin typeface="Segoe UI"/>
                        <a:ea typeface="+mn-ea"/>
                        <a:cs typeface="+mn-cs"/>
                      </a:endParaRPr>
                    </a:p>
                  </p:txBody>
                </p:sp>
                <p:pic>
                  <p:nvPicPr>
                    <p:cNvPr id="20" name="Picture 19"/>
                    <p:cNvPicPr>
                      <a:picLocks noChangeAspect="1"/>
                    </p:cNvPicPr>
                    <p:nvPr/>
                  </p:nvPicPr>
                  <p:blipFill>
                    <a:blip r:embed="rId3">
                      <a:duotone>
                        <a:schemeClr val="accent1">
                          <a:shade val="45000"/>
                          <a:satMod val="135000"/>
                        </a:schemeClr>
                        <a:prstClr val="white"/>
                      </a:duotone>
                    </a:blip>
                    <a:stretch>
                      <a:fillRect/>
                    </a:stretch>
                  </p:blipFill>
                  <p:spPr>
                    <a:xfrm>
                      <a:off x="8441012" y="5413979"/>
                      <a:ext cx="393511" cy="393511"/>
                    </a:xfrm>
                    <a:prstGeom prst="rect">
                      <a:avLst/>
                    </a:prstGeom>
                  </p:spPr>
                </p:pic>
                <p:grpSp>
                  <p:nvGrpSpPr>
                    <p:cNvPr id="24" name="Group 23"/>
                    <p:cNvGrpSpPr/>
                    <p:nvPr/>
                  </p:nvGrpSpPr>
                  <p:grpSpPr>
                    <a:xfrm>
                      <a:off x="9360919" y="5487732"/>
                      <a:ext cx="1934722" cy="359682"/>
                      <a:chOff x="9300595" y="5074982"/>
                      <a:chExt cx="1934722" cy="359682"/>
                    </a:xfrm>
                  </p:grpSpPr>
                  <p:pic>
                    <p:nvPicPr>
                      <p:cNvPr id="28" name="Picture 27"/>
                      <p:cNvPicPr>
                        <a:picLocks noChangeAspect="1"/>
                      </p:cNvPicPr>
                      <p:nvPr/>
                    </p:nvPicPr>
                    <p:blipFill>
                      <a:blip r:embed="rId4"/>
                      <a:stretch>
                        <a:fillRect/>
                      </a:stretch>
                    </p:blipFill>
                    <p:spPr>
                      <a:xfrm>
                        <a:off x="9300595" y="5143258"/>
                        <a:ext cx="437706" cy="223128"/>
                      </a:xfrm>
                      <a:prstGeom prst="rect">
                        <a:avLst/>
                      </a:prstGeom>
                    </p:spPr>
                  </p:pic>
                  <p:pic>
                    <p:nvPicPr>
                      <p:cNvPr id="29" name="Picture 28"/>
                      <p:cNvPicPr>
                        <a:picLocks noChangeAspect="1"/>
                      </p:cNvPicPr>
                      <p:nvPr/>
                    </p:nvPicPr>
                    <p:blipFill>
                      <a:blip r:embed="rId5">
                        <a:duotone>
                          <a:schemeClr val="accent1">
                            <a:shade val="45000"/>
                            <a:satMod val="135000"/>
                          </a:schemeClr>
                          <a:prstClr val="white"/>
                        </a:duotone>
                      </a:blip>
                      <a:stretch>
                        <a:fillRect/>
                      </a:stretch>
                    </p:blipFill>
                    <p:spPr>
                      <a:xfrm>
                        <a:off x="9936058" y="5225368"/>
                        <a:ext cx="583656" cy="82751"/>
                      </a:xfrm>
                      <a:prstGeom prst="rect">
                        <a:avLst/>
                      </a:prstGeom>
                    </p:spPr>
                  </p:pic>
                  <p:sp>
                    <p:nvSpPr>
                      <p:cNvPr id="34" name="Freeform 5"/>
                      <p:cNvSpPr>
                        <a:spLocks noChangeAspect="1" noEditPoints="1"/>
                      </p:cNvSpPr>
                      <p:nvPr/>
                    </p:nvSpPr>
                    <p:spPr bwMode="auto">
                      <a:xfrm>
                        <a:off x="11043107" y="5074982"/>
                        <a:ext cx="192210" cy="359682"/>
                      </a:xfrm>
                      <a:custGeom>
                        <a:avLst/>
                        <a:gdLst>
                          <a:gd name="T0" fmla="*/ 77 w 83"/>
                          <a:gd name="T1" fmla="*/ 151 h 157"/>
                          <a:gd name="T2" fmla="*/ 6 w 83"/>
                          <a:gd name="T3" fmla="*/ 6 h 157"/>
                          <a:gd name="T4" fmla="*/ 83 w 83"/>
                          <a:gd name="T5" fmla="*/ 0 h 157"/>
                          <a:gd name="T6" fmla="*/ 6 w 83"/>
                          <a:gd name="T7" fmla="*/ 0 h 157"/>
                          <a:gd name="T8" fmla="*/ 0 w 83"/>
                          <a:gd name="T9" fmla="*/ 6 h 157"/>
                          <a:gd name="T10" fmla="*/ 0 w 83"/>
                          <a:gd name="T11" fmla="*/ 157 h 157"/>
                          <a:gd name="T12" fmla="*/ 77 w 83"/>
                          <a:gd name="T13" fmla="*/ 157 h 157"/>
                          <a:gd name="T14" fmla="*/ 83 w 83"/>
                          <a:gd name="T15" fmla="*/ 151 h 157"/>
                          <a:gd name="T16" fmla="*/ 83 w 83"/>
                          <a:gd name="T17" fmla="*/ 0 h 157"/>
                          <a:gd name="T18" fmla="*/ 15 w 83"/>
                          <a:gd name="T19" fmla="*/ 102 h 157"/>
                          <a:gd name="T20" fmla="*/ 20 w 83"/>
                          <a:gd name="T21" fmla="*/ 102 h 157"/>
                          <a:gd name="T22" fmla="*/ 26 w 83"/>
                          <a:gd name="T23" fmla="*/ 104 h 157"/>
                          <a:gd name="T24" fmla="*/ 26 w 83"/>
                          <a:gd name="T25" fmla="*/ 99 h 157"/>
                          <a:gd name="T26" fmla="*/ 26 w 83"/>
                          <a:gd name="T27" fmla="*/ 104 h 157"/>
                          <a:gd name="T28" fmla="*/ 67 w 83"/>
                          <a:gd name="T29" fmla="*/ 89 h 157"/>
                          <a:gd name="T30" fmla="*/ 15 w 83"/>
                          <a:gd name="T31" fmla="*/ 88 h 157"/>
                          <a:gd name="T32" fmla="*/ 17 w 83"/>
                          <a:gd name="T33" fmla="*/ 79 h 157"/>
                          <a:gd name="T34" fmla="*/ 68 w 83"/>
                          <a:gd name="T35" fmla="*/ 80 h 157"/>
                          <a:gd name="T36" fmla="*/ 68 w 83"/>
                          <a:gd name="T37" fmla="*/ 88 h 157"/>
                          <a:gd name="T38" fmla="*/ 67 w 83"/>
                          <a:gd name="T39" fmla="*/ 74 h 157"/>
                          <a:gd name="T40" fmla="*/ 15 w 83"/>
                          <a:gd name="T41" fmla="*/ 72 h 157"/>
                          <a:gd name="T42" fmla="*/ 17 w 83"/>
                          <a:gd name="T43" fmla="*/ 63 h 157"/>
                          <a:gd name="T44" fmla="*/ 68 w 83"/>
                          <a:gd name="T45" fmla="*/ 64 h 157"/>
                          <a:gd name="T46" fmla="*/ 68 w 83"/>
                          <a:gd name="T47" fmla="*/ 72 h 157"/>
                          <a:gd name="T48" fmla="*/ 67 w 83"/>
                          <a:gd name="T49" fmla="*/ 58 h 157"/>
                          <a:gd name="T50" fmla="*/ 15 w 83"/>
                          <a:gd name="T51" fmla="*/ 57 h 157"/>
                          <a:gd name="T52" fmla="*/ 17 w 83"/>
                          <a:gd name="T53" fmla="*/ 47 h 157"/>
                          <a:gd name="T54" fmla="*/ 68 w 83"/>
                          <a:gd name="T55" fmla="*/ 49 h 157"/>
                          <a:gd name="T56" fmla="*/ 68 w 83"/>
                          <a:gd name="T57" fmla="*/ 57 h 157"/>
                          <a:gd name="T58" fmla="*/ 67 w 83"/>
                          <a:gd name="T59" fmla="*/ 42 h 157"/>
                          <a:gd name="T60" fmla="*/ 15 w 83"/>
                          <a:gd name="T61" fmla="*/ 41 h 157"/>
                          <a:gd name="T62" fmla="*/ 17 w 83"/>
                          <a:gd name="T63" fmla="*/ 31 h 157"/>
                          <a:gd name="T64" fmla="*/ 68 w 83"/>
                          <a:gd name="T65" fmla="*/ 33 h 157"/>
                          <a:gd name="T66" fmla="*/ 68 w 83"/>
                          <a:gd name="T67" fmla="*/ 41 h 157"/>
                          <a:gd name="T68" fmla="*/ 67 w 83"/>
                          <a:gd name="T69" fmla="*/ 27 h 157"/>
                          <a:gd name="T70" fmla="*/ 15 w 83"/>
                          <a:gd name="T71" fmla="*/ 25 h 157"/>
                          <a:gd name="T72" fmla="*/ 17 w 83"/>
                          <a:gd name="T73" fmla="*/ 16 h 157"/>
                          <a:gd name="T74" fmla="*/ 68 w 83"/>
                          <a:gd name="T75" fmla="*/ 17 h 157"/>
                          <a:gd name="T76" fmla="*/ 68 w 83"/>
                          <a:gd name="T77" fmla="*/ 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 h="157">
                            <a:moveTo>
                              <a:pt x="77" y="6"/>
                            </a:moveTo>
                            <a:cubicBezTo>
                              <a:pt x="77" y="151"/>
                              <a:pt x="77" y="151"/>
                              <a:pt x="77" y="151"/>
                            </a:cubicBezTo>
                            <a:cubicBezTo>
                              <a:pt x="6" y="151"/>
                              <a:pt x="6" y="151"/>
                              <a:pt x="6" y="151"/>
                            </a:cubicBezTo>
                            <a:cubicBezTo>
                              <a:pt x="6" y="6"/>
                              <a:pt x="6" y="6"/>
                              <a:pt x="6" y="6"/>
                            </a:cubicBezTo>
                            <a:cubicBezTo>
                              <a:pt x="77" y="6"/>
                              <a:pt x="77" y="6"/>
                              <a:pt x="77" y="6"/>
                            </a:cubicBezTo>
                            <a:moveTo>
                              <a:pt x="83" y="0"/>
                            </a:moveTo>
                            <a:cubicBezTo>
                              <a:pt x="77" y="0"/>
                              <a:pt x="77" y="0"/>
                              <a:pt x="77" y="0"/>
                            </a:cubicBezTo>
                            <a:cubicBezTo>
                              <a:pt x="6" y="0"/>
                              <a:pt x="6" y="0"/>
                              <a:pt x="6" y="0"/>
                            </a:cubicBezTo>
                            <a:cubicBezTo>
                              <a:pt x="0" y="0"/>
                              <a:pt x="0" y="0"/>
                              <a:pt x="0" y="0"/>
                            </a:cubicBezTo>
                            <a:cubicBezTo>
                              <a:pt x="0" y="6"/>
                              <a:pt x="0" y="6"/>
                              <a:pt x="0" y="6"/>
                            </a:cubicBezTo>
                            <a:cubicBezTo>
                              <a:pt x="0" y="151"/>
                              <a:pt x="0" y="151"/>
                              <a:pt x="0" y="151"/>
                            </a:cubicBezTo>
                            <a:cubicBezTo>
                              <a:pt x="0" y="157"/>
                              <a:pt x="0" y="157"/>
                              <a:pt x="0" y="157"/>
                            </a:cubicBezTo>
                            <a:cubicBezTo>
                              <a:pt x="6" y="157"/>
                              <a:pt x="6" y="157"/>
                              <a:pt x="6" y="157"/>
                            </a:cubicBezTo>
                            <a:cubicBezTo>
                              <a:pt x="77" y="157"/>
                              <a:pt x="77" y="157"/>
                              <a:pt x="77" y="157"/>
                            </a:cubicBezTo>
                            <a:cubicBezTo>
                              <a:pt x="83" y="157"/>
                              <a:pt x="83" y="157"/>
                              <a:pt x="83" y="157"/>
                            </a:cubicBezTo>
                            <a:cubicBezTo>
                              <a:pt x="83" y="151"/>
                              <a:pt x="83" y="151"/>
                              <a:pt x="83" y="151"/>
                            </a:cubicBezTo>
                            <a:cubicBezTo>
                              <a:pt x="83" y="6"/>
                              <a:pt x="83" y="6"/>
                              <a:pt x="83" y="6"/>
                            </a:cubicBezTo>
                            <a:cubicBezTo>
                              <a:pt x="83" y="0"/>
                              <a:pt x="83" y="0"/>
                              <a:pt x="83" y="0"/>
                            </a:cubicBezTo>
                            <a:close/>
                            <a:moveTo>
                              <a:pt x="18" y="104"/>
                            </a:moveTo>
                            <a:cubicBezTo>
                              <a:pt x="16" y="104"/>
                              <a:pt x="15" y="103"/>
                              <a:pt x="15" y="102"/>
                            </a:cubicBezTo>
                            <a:cubicBezTo>
                              <a:pt x="15" y="100"/>
                              <a:pt x="16" y="99"/>
                              <a:pt x="18" y="99"/>
                            </a:cubicBezTo>
                            <a:cubicBezTo>
                              <a:pt x="19" y="99"/>
                              <a:pt x="20" y="100"/>
                              <a:pt x="20" y="102"/>
                            </a:cubicBezTo>
                            <a:cubicBezTo>
                              <a:pt x="20" y="103"/>
                              <a:pt x="19" y="104"/>
                              <a:pt x="18" y="104"/>
                            </a:cubicBezTo>
                            <a:close/>
                            <a:moveTo>
                              <a:pt x="26" y="104"/>
                            </a:moveTo>
                            <a:cubicBezTo>
                              <a:pt x="24" y="104"/>
                              <a:pt x="23" y="103"/>
                              <a:pt x="23" y="102"/>
                            </a:cubicBezTo>
                            <a:cubicBezTo>
                              <a:pt x="23" y="100"/>
                              <a:pt x="24" y="99"/>
                              <a:pt x="26" y="99"/>
                            </a:cubicBezTo>
                            <a:cubicBezTo>
                              <a:pt x="27" y="99"/>
                              <a:pt x="28" y="100"/>
                              <a:pt x="28" y="102"/>
                            </a:cubicBezTo>
                            <a:cubicBezTo>
                              <a:pt x="28" y="103"/>
                              <a:pt x="27" y="104"/>
                              <a:pt x="26" y="104"/>
                            </a:cubicBezTo>
                            <a:close/>
                            <a:moveTo>
                              <a:pt x="68" y="88"/>
                            </a:moveTo>
                            <a:cubicBezTo>
                              <a:pt x="68" y="89"/>
                              <a:pt x="67" y="89"/>
                              <a:pt x="67" y="89"/>
                            </a:cubicBezTo>
                            <a:cubicBezTo>
                              <a:pt x="17" y="89"/>
                              <a:pt x="17" y="89"/>
                              <a:pt x="17" y="89"/>
                            </a:cubicBezTo>
                            <a:cubicBezTo>
                              <a:pt x="16" y="89"/>
                              <a:pt x="15" y="89"/>
                              <a:pt x="15" y="88"/>
                            </a:cubicBezTo>
                            <a:cubicBezTo>
                              <a:pt x="15" y="80"/>
                              <a:pt x="15" y="80"/>
                              <a:pt x="15" y="80"/>
                            </a:cubicBezTo>
                            <a:cubicBezTo>
                              <a:pt x="15" y="79"/>
                              <a:pt x="16" y="79"/>
                              <a:pt x="17" y="79"/>
                            </a:cubicBezTo>
                            <a:cubicBezTo>
                              <a:pt x="67" y="79"/>
                              <a:pt x="67" y="79"/>
                              <a:pt x="67" y="79"/>
                            </a:cubicBezTo>
                            <a:cubicBezTo>
                              <a:pt x="67" y="79"/>
                              <a:pt x="68" y="79"/>
                              <a:pt x="68" y="80"/>
                            </a:cubicBezTo>
                            <a:cubicBezTo>
                              <a:pt x="68" y="88"/>
                              <a:pt x="68" y="88"/>
                              <a:pt x="68" y="88"/>
                            </a:cubicBezTo>
                            <a:cubicBezTo>
                              <a:pt x="68" y="88"/>
                              <a:pt x="68" y="88"/>
                              <a:pt x="68" y="88"/>
                            </a:cubicBezTo>
                            <a:close/>
                            <a:moveTo>
                              <a:pt x="68" y="72"/>
                            </a:moveTo>
                            <a:cubicBezTo>
                              <a:pt x="68" y="73"/>
                              <a:pt x="67" y="74"/>
                              <a:pt x="67" y="74"/>
                            </a:cubicBezTo>
                            <a:cubicBezTo>
                              <a:pt x="17" y="74"/>
                              <a:pt x="17" y="74"/>
                              <a:pt x="17" y="74"/>
                            </a:cubicBezTo>
                            <a:cubicBezTo>
                              <a:pt x="16" y="74"/>
                              <a:pt x="15" y="73"/>
                              <a:pt x="15" y="72"/>
                            </a:cubicBezTo>
                            <a:cubicBezTo>
                              <a:pt x="15" y="64"/>
                              <a:pt x="15" y="64"/>
                              <a:pt x="15" y="64"/>
                            </a:cubicBezTo>
                            <a:cubicBezTo>
                              <a:pt x="15" y="63"/>
                              <a:pt x="16" y="63"/>
                              <a:pt x="17" y="63"/>
                            </a:cubicBezTo>
                            <a:cubicBezTo>
                              <a:pt x="67" y="63"/>
                              <a:pt x="67" y="63"/>
                              <a:pt x="67" y="63"/>
                            </a:cubicBezTo>
                            <a:cubicBezTo>
                              <a:pt x="67" y="63"/>
                              <a:pt x="68" y="63"/>
                              <a:pt x="68" y="64"/>
                            </a:cubicBezTo>
                            <a:cubicBezTo>
                              <a:pt x="68" y="72"/>
                              <a:pt x="68" y="72"/>
                              <a:pt x="68" y="72"/>
                            </a:cubicBezTo>
                            <a:cubicBezTo>
                              <a:pt x="68" y="72"/>
                              <a:pt x="68" y="72"/>
                              <a:pt x="68" y="72"/>
                            </a:cubicBezTo>
                            <a:close/>
                            <a:moveTo>
                              <a:pt x="68" y="57"/>
                            </a:moveTo>
                            <a:cubicBezTo>
                              <a:pt x="68" y="57"/>
                              <a:pt x="67" y="58"/>
                              <a:pt x="67" y="58"/>
                            </a:cubicBezTo>
                            <a:cubicBezTo>
                              <a:pt x="17" y="58"/>
                              <a:pt x="17" y="58"/>
                              <a:pt x="17" y="58"/>
                            </a:cubicBezTo>
                            <a:cubicBezTo>
                              <a:pt x="16" y="58"/>
                              <a:pt x="15" y="57"/>
                              <a:pt x="15" y="57"/>
                            </a:cubicBezTo>
                            <a:cubicBezTo>
                              <a:pt x="15" y="49"/>
                              <a:pt x="15" y="49"/>
                              <a:pt x="15" y="49"/>
                            </a:cubicBezTo>
                            <a:cubicBezTo>
                              <a:pt x="15" y="48"/>
                              <a:pt x="16" y="47"/>
                              <a:pt x="17" y="47"/>
                            </a:cubicBezTo>
                            <a:cubicBezTo>
                              <a:pt x="67" y="47"/>
                              <a:pt x="67" y="47"/>
                              <a:pt x="67" y="47"/>
                            </a:cubicBezTo>
                            <a:cubicBezTo>
                              <a:pt x="67" y="47"/>
                              <a:pt x="68" y="48"/>
                              <a:pt x="68" y="49"/>
                            </a:cubicBezTo>
                            <a:cubicBezTo>
                              <a:pt x="68" y="57"/>
                              <a:pt x="68" y="57"/>
                              <a:pt x="68" y="57"/>
                            </a:cubicBezTo>
                            <a:cubicBezTo>
                              <a:pt x="68" y="57"/>
                              <a:pt x="68" y="57"/>
                              <a:pt x="68" y="57"/>
                            </a:cubicBezTo>
                            <a:close/>
                            <a:moveTo>
                              <a:pt x="68" y="41"/>
                            </a:moveTo>
                            <a:cubicBezTo>
                              <a:pt x="68" y="42"/>
                              <a:pt x="67" y="42"/>
                              <a:pt x="67" y="42"/>
                            </a:cubicBezTo>
                            <a:cubicBezTo>
                              <a:pt x="17" y="42"/>
                              <a:pt x="17" y="42"/>
                              <a:pt x="17" y="42"/>
                            </a:cubicBezTo>
                            <a:cubicBezTo>
                              <a:pt x="16" y="42"/>
                              <a:pt x="15" y="42"/>
                              <a:pt x="15" y="41"/>
                            </a:cubicBezTo>
                            <a:cubicBezTo>
                              <a:pt x="15" y="33"/>
                              <a:pt x="15" y="33"/>
                              <a:pt x="15" y="33"/>
                            </a:cubicBezTo>
                            <a:cubicBezTo>
                              <a:pt x="15" y="32"/>
                              <a:pt x="16" y="31"/>
                              <a:pt x="17" y="31"/>
                            </a:cubicBezTo>
                            <a:cubicBezTo>
                              <a:pt x="67" y="31"/>
                              <a:pt x="67" y="31"/>
                              <a:pt x="67" y="31"/>
                            </a:cubicBezTo>
                            <a:cubicBezTo>
                              <a:pt x="67" y="31"/>
                              <a:pt x="68" y="32"/>
                              <a:pt x="68" y="33"/>
                            </a:cubicBezTo>
                            <a:cubicBezTo>
                              <a:pt x="68" y="41"/>
                              <a:pt x="68" y="41"/>
                              <a:pt x="68" y="41"/>
                            </a:cubicBezTo>
                            <a:cubicBezTo>
                              <a:pt x="68" y="41"/>
                              <a:pt x="68" y="41"/>
                              <a:pt x="68" y="41"/>
                            </a:cubicBezTo>
                            <a:close/>
                            <a:moveTo>
                              <a:pt x="68" y="25"/>
                            </a:moveTo>
                            <a:cubicBezTo>
                              <a:pt x="68" y="26"/>
                              <a:pt x="67" y="27"/>
                              <a:pt x="67" y="27"/>
                            </a:cubicBezTo>
                            <a:cubicBezTo>
                              <a:pt x="17" y="27"/>
                              <a:pt x="17" y="27"/>
                              <a:pt x="17" y="27"/>
                            </a:cubicBezTo>
                            <a:cubicBezTo>
                              <a:pt x="16" y="27"/>
                              <a:pt x="15" y="26"/>
                              <a:pt x="15" y="25"/>
                            </a:cubicBezTo>
                            <a:cubicBezTo>
                              <a:pt x="15" y="17"/>
                              <a:pt x="15" y="17"/>
                              <a:pt x="15" y="17"/>
                            </a:cubicBezTo>
                            <a:cubicBezTo>
                              <a:pt x="15" y="16"/>
                              <a:pt x="16" y="16"/>
                              <a:pt x="17" y="16"/>
                            </a:cubicBezTo>
                            <a:cubicBezTo>
                              <a:pt x="67" y="16"/>
                              <a:pt x="67" y="16"/>
                              <a:pt x="67" y="16"/>
                            </a:cubicBezTo>
                            <a:cubicBezTo>
                              <a:pt x="67" y="16"/>
                              <a:pt x="68" y="16"/>
                              <a:pt x="68" y="17"/>
                            </a:cubicBezTo>
                            <a:cubicBezTo>
                              <a:pt x="68" y="25"/>
                              <a:pt x="68" y="25"/>
                              <a:pt x="68" y="25"/>
                            </a:cubicBezTo>
                            <a:cubicBezTo>
                              <a:pt x="68" y="25"/>
                              <a:pt x="68" y="25"/>
                              <a:pt x="68" y="25"/>
                            </a:cubicBezTo>
                            <a:close/>
                          </a:path>
                        </a:pathLst>
                      </a:custGeom>
                      <a:solidFill>
                        <a:schemeClr val="accent1"/>
                      </a:solidFill>
                      <a:ln w="2540">
                        <a:noFill/>
                      </a:ln>
                    </p:spPr>
                    <p:txBody>
                      <a:bodyPr vert="horz" wrap="square" lIns="91401" tIns="45700" rIns="91401" bIns="45700" numCol="1" anchor="t" anchorCtr="0" compatLnSpc="1">
                        <a:prstTxWarp prst="textNoShape">
                          <a:avLst/>
                        </a:prstTxWarp>
                      </a:bodyPr>
                      <a:lstStyle/>
                      <a:p>
                        <a:pPr marL="0" marR="0" lvl="0" indent="0" algn="l" defTabSz="932323" rtl="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505050"/>
                          </a:solidFill>
                          <a:effectLst/>
                          <a:uLnTx/>
                          <a:uFillTx/>
                          <a:latin typeface="Segoe UI"/>
                          <a:ea typeface="+mn-ea"/>
                          <a:cs typeface="+mn-cs"/>
                        </a:endParaRPr>
                      </a:p>
                    </p:txBody>
                  </p:sp>
                </p:grpSp>
              </p:grpSp>
              <p:pic>
                <p:nvPicPr>
                  <p:cNvPr id="166" name="Picture 165"/>
                  <p:cNvPicPr>
                    <a:picLocks noChangeAspect="1"/>
                  </p:cNvPicPr>
                  <p:nvPr/>
                </p:nvPicPr>
                <p:blipFill>
                  <a:blip r:embed="rId6"/>
                  <a:stretch>
                    <a:fillRect/>
                  </a:stretch>
                </p:blipFill>
                <p:spPr>
                  <a:xfrm>
                    <a:off x="7361237" y="5707062"/>
                    <a:ext cx="484512" cy="484512"/>
                  </a:xfrm>
                  <a:prstGeom prst="rect">
                    <a:avLst/>
                  </a:prstGeom>
                </p:spPr>
              </p:pic>
            </p:grpSp>
          </p:grpSp>
        </p:grpSp>
      </p:grpSp>
      <p:grpSp>
        <p:nvGrpSpPr>
          <p:cNvPr id="157" name="Group 156"/>
          <p:cNvGrpSpPr/>
          <p:nvPr/>
        </p:nvGrpSpPr>
        <p:grpSpPr>
          <a:xfrm>
            <a:off x="4618755" y="1465802"/>
            <a:ext cx="1476330" cy="2388574"/>
            <a:chOff x="6482027" y="881592"/>
            <a:chExt cx="1528456" cy="2684511"/>
          </a:xfrm>
        </p:grpSpPr>
        <p:cxnSp>
          <p:nvCxnSpPr>
            <p:cNvPr id="138" name="Straight Connector 137"/>
            <p:cNvCxnSpPr/>
            <p:nvPr/>
          </p:nvCxnSpPr>
          <p:spPr>
            <a:xfrm flipV="1">
              <a:off x="7245322" y="881592"/>
              <a:ext cx="15216" cy="2684511"/>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6496361" y="881592"/>
              <a:ext cx="769117"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6496361" y="1776428"/>
              <a:ext cx="769117"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6482028" y="2671263"/>
              <a:ext cx="769117"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6482027" y="3566099"/>
              <a:ext cx="769117"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7241366" y="2209075"/>
              <a:ext cx="769117"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2953228" y="2808841"/>
            <a:ext cx="1807899" cy="492706"/>
          </a:xfrm>
          <a:prstGeom prst="rect">
            <a:avLst/>
          </a:prstGeom>
          <a:noFill/>
        </p:spPr>
        <p:txBody>
          <a:bodyPr wrap="none" lIns="182802" tIns="146241" rIns="182802" bIns="146241" rtlCol="0">
            <a:spAutoFit/>
          </a:bodyPr>
          <a:lstStyle/>
          <a:p>
            <a:pPr marL="0" marR="0" lvl="0" indent="0" algn="r" defTabSz="913990" rtl="0" eaLnBrk="1" fontAlgn="auto" latinLnBrk="0" hangingPunct="1">
              <a:lnSpc>
                <a:spcPct val="90000"/>
              </a:lnSpc>
              <a:spcBef>
                <a:spcPts val="0"/>
              </a:spcBef>
              <a:spcAft>
                <a:spcPts val="600"/>
              </a:spcAft>
              <a:buClrTx/>
              <a:buSzTx/>
              <a:buFontTx/>
              <a:buNone/>
              <a:tabLst/>
              <a:defRPr/>
            </a:pPr>
            <a:r>
              <a:rPr kumimoji="0" lang="en-US" sz="1397" b="0" i="0" u="none" strike="noStrike" kern="0" cap="none" spc="0" normalizeH="0" baseline="0" noProof="0">
                <a:ln>
                  <a:noFill/>
                </a:ln>
                <a:gradFill>
                  <a:gsLst>
                    <a:gs pos="2917">
                      <a:srgbClr val="D2D2D2">
                        <a:lumMod val="50000"/>
                      </a:srgbClr>
                    </a:gs>
                    <a:gs pos="30000">
                      <a:srgbClr val="D2D2D2">
                        <a:lumMod val="50000"/>
                      </a:srgbClr>
                    </a:gs>
                  </a:gsLst>
                  <a:lin ang="5400000" scaled="0"/>
                </a:gradFill>
                <a:effectLst/>
                <a:uLnTx/>
                <a:uFillTx/>
                <a:latin typeface="Segoe UI"/>
                <a:ea typeface="+mn-ea"/>
                <a:cs typeface="+mn-cs"/>
              </a:rPr>
              <a:t>Cognitive services</a:t>
            </a:r>
          </a:p>
        </p:txBody>
      </p:sp>
      <p:pic>
        <p:nvPicPr>
          <p:cNvPr id="58" name="Picture 57"/>
          <p:cNvPicPr>
            <a:picLocks noChangeAspect="1"/>
          </p:cNvPicPr>
          <p:nvPr/>
        </p:nvPicPr>
        <p:blipFill>
          <a:blip r:embed="rId7"/>
          <a:stretch>
            <a:fillRect/>
          </a:stretch>
        </p:blipFill>
        <p:spPr>
          <a:xfrm>
            <a:off x="2595558" y="2807616"/>
            <a:ext cx="516080" cy="495328"/>
          </a:xfrm>
          <a:prstGeom prst="rect">
            <a:avLst/>
          </a:prstGeom>
        </p:spPr>
      </p:pic>
      <p:sp>
        <p:nvSpPr>
          <p:cNvPr id="60" name="TextBox 59"/>
          <p:cNvSpPr txBox="1"/>
          <p:nvPr/>
        </p:nvSpPr>
        <p:spPr>
          <a:xfrm>
            <a:off x="3333852" y="2173267"/>
            <a:ext cx="1233093" cy="197367"/>
          </a:xfrm>
          <a:prstGeom prst="rect">
            <a:avLst/>
          </a:prstGeom>
          <a:noFill/>
        </p:spPr>
        <p:txBody>
          <a:bodyPr wrap="square" lIns="0" tIns="0" rIns="0" bIns="0" rtlCol="0">
            <a:spAutoFit/>
          </a:bodyPr>
          <a:lstStyle>
            <a:defPPr>
              <a:defRPr lang="en-US"/>
            </a:defPPr>
            <a:lvl1pPr lvl="0" algn="ctr" defTabSz="914400">
              <a:lnSpc>
                <a:spcPct val="90000"/>
              </a:lnSpc>
              <a:spcAft>
                <a:spcPts val="600"/>
              </a:spcAft>
              <a:defRPr sz="1400" kern="0">
                <a:gradFill>
                  <a:gsLst>
                    <a:gs pos="2917">
                      <a:schemeClr val="bg2">
                        <a:lumMod val="50000"/>
                      </a:schemeClr>
                    </a:gs>
                    <a:gs pos="30000">
                      <a:schemeClr val="bg2">
                        <a:lumMod val="50000"/>
                      </a:schemeClr>
                    </a:gs>
                  </a:gsLst>
                  <a:lin ang="5400000" scaled="0"/>
                </a:gradFill>
              </a:defRPr>
            </a:lvl1pPr>
          </a:lstStyle>
          <a:p>
            <a:pPr marL="0" marR="0" lvl="0" indent="0" algn="r" defTabSz="1243015" rtl="0" eaLnBrk="1" fontAlgn="auto" latinLnBrk="0" hangingPunct="1">
              <a:lnSpc>
                <a:spcPct val="90000"/>
              </a:lnSpc>
              <a:spcBef>
                <a:spcPts val="0"/>
              </a:spcBef>
              <a:spcAft>
                <a:spcPts val="816"/>
              </a:spcAft>
              <a:buClrTx/>
              <a:buSzTx/>
              <a:buFontTx/>
              <a:buNone/>
              <a:tabLst/>
              <a:defRPr/>
            </a:pPr>
            <a:r>
              <a:rPr kumimoji="0" lang="en-US" sz="1397" b="0" i="0" u="none" strike="noStrike" kern="0" cap="none" spc="0" normalizeH="0" baseline="0" noProof="0">
                <a:ln>
                  <a:noFill/>
                </a:ln>
                <a:gradFill>
                  <a:gsLst>
                    <a:gs pos="2917">
                      <a:srgbClr val="D2D2D2">
                        <a:lumMod val="50000"/>
                      </a:srgbClr>
                    </a:gs>
                    <a:gs pos="30000">
                      <a:srgbClr val="D2D2D2">
                        <a:lumMod val="50000"/>
                      </a:srgbClr>
                    </a:gs>
                  </a:gsLst>
                  <a:lin ang="5400000" scaled="0"/>
                </a:gradFill>
                <a:effectLst/>
                <a:uLnTx/>
                <a:uFillTx/>
                <a:latin typeface="Segoe UI"/>
                <a:ea typeface="+mn-ea"/>
                <a:cs typeface="+mn-cs"/>
              </a:rPr>
              <a:t>Service bus</a:t>
            </a:r>
          </a:p>
        </p:txBody>
      </p:sp>
      <p:sp>
        <p:nvSpPr>
          <p:cNvPr id="61" name="TextBox 60"/>
          <p:cNvSpPr txBox="1"/>
          <p:nvPr/>
        </p:nvSpPr>
        <p:spPr>
          <a:xfrm>
            <a:off x="3159334" y="3724406"/>
            <a:ext cx="1407610" cy="197367"/>
          </a:xfrm>
          <a:prstGeom prst="rect">
            <a:avLst/>
          </a:prstGeom>
          <a:noFill/>
        </p:spPr>
        <p:txBody>
          <a:bodyPr wrap="square" lIns="0" tIns="0" rIns="0" bIns="0" rtlCol="0">
            <a:spAutoFit/>
          </a:bodyPr>
          <a:lstStyle>
            <a:defPPr>
              <a:defRPr lang="en-US"/>
            </a:defPPr>
            <a:lvl1pPr lvl="0" algn="ctr" defTabSz="914400">
              <a:lnSpc>
                <a:spcPct val="90000"/>
              </a:lnSpc>
              <a:spcAft>
                <a:spcPts val="600"/>
              </a:spcAft>
              <a:defRPr sz="1400" kern="0">
                <a:gradFill>
                  <a:gsLst>
                    <a:gs pos="2917">
                      <a:schemeClr val="bg2">
                        <a:lumMod val="50000"/>
                      </a:schemeClr>
                    </a:gs>
                    <a:gs pos="30000">
                      <a:schemeClr val="bg2">
                        <a:lumMod val="50000"/>
                      </a:schemeClr>
                    </a:gs>
                  </a:gsLst>
                  <a:lin ang="5400000" scaled="0"/>
                </a:gradFill>
              </a:defRPr>
            </a:lvl1pPr>
          </a:lstStyle>
          <a:p>
            <a:pPr marL="0" marR="0" lvl="0" indent="0" algn="r" defTabSz="1243015" rtl="0" eaLnBrk="1" fontAlgn="auto" latinLnBrk="0" hangingPunct="1">
              <a:lnSpc>
                <a:spcPct val="90000"/>
              </a:lnSpc>
              <a:spcBef>
                <a:spcPts val="0"/>
              </a:spcBef>
              <a:spcAft>
                <a:spcPts val="816"/>
              </a:spcAft>
              <a:buClrTx/>
              <a:buSzTx/>
              <a:buFontTx/>
              <a:buNone/>
              <a:tabLst/>
              <a:defRPr/>
            </a:pPr>
            <a:r>
              <a:rPr kumimoji="0" lang="en-US" sz="1397" b="0" i="0" u="none" strike="noStrike" kern="0" cap="none" spc="0" normalizeH="0" baseline="0" noProof="0">
                <a:ln>
                  <a:noFill/>
                </a:ln>
                <a:gradFill>
                  <a:gsLst>
                    <a:gs pos="2917">
                      <a:srgbClr val="D2D2D2">
                        <a:lumMod val="50000"/>
                      </a:srgbClr>
                    </a:gs>
                    <a:gs pos="30000">
                      <a:srgbClr val="D2D2D2">
                        <a:lumMod val="50000"/>
                      </a:srgbClr>
                    </a:gs>
                  </a:gsLst>
                  <a:lin ang="5400000" scaled="0"/>
                </a:gradFill>
                <a:effectLst/>
                <a:uLnTx/>
                <a:uFillTx/>
                <a:latin typeface="Segoe UI"/>
                <a:ea typeface="+mn-ea"/>
                <a:cs typeface="+mn-cs"/>
              </a:rPr>
              <a:t>Machine learning </a:t>
            </a:r>
          </a:p>
        </p:txBody>
      </p:sp>
      <p:pic>
        <p:nvPicPr>
          <p:cNvPr id="63" name="Picture 62"/>
          <p:cNvPicPr>
            <a:picLocks noChangeAspect="1"/>
          </p:cNvPicPr>
          <p:nvPr/>
        </p:nvPicPr>
        <p:blipFill>
          <a:blip r:embed="rId8"/>
          <a:stretch>
            <a:fillRect/>
          </a:stretch>
        </p:blipFill>
        <p:spPr>
          <a:xfrm>
            <a:off x="2798253" y="3638414"/>
            <a:ext cx="369927" cy="340767"/>
          </a:xfrm>
          <a:prstGeom prst="rect">
            <a:avLst/>
          </a:prstGeom>
        </p:spPr>
      </p:pic>
      <p:sp>
        <p:nvSpPr>
          <p:cNvPr id="142" name="Rectangle 141"/>
          <p:cNvSpPr/>
          <p:nvPr/>
        </p:nvSpPr>
        <p:spPr bwMode="auto">
          <a:xfrm>
            <a:off x="2952239" y="1392507"/>
            <a:ext cx="1614705" cy="197367"/>
          </a:xfrm>
          <a:prstGeom prst="rect">
            <a:avLst/>
          </a:prstGeom>
          <a:noFill/>
          <a:ln w="130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31874" rtl="0" eaLnBrk="1" fontAlgn="base" latinLnBrk="0" hangingPunct="1">
              <a:lnSpc>
                <a:spcPct val="90000"/>
              </a:lnSpc>
              <a:spcBef>
                <a:spcPct val="0"/>
              </a:spcBef>
              <a:spcAft>
                <a:spcPct val="0"/>
              </a:spcAft>
              <a:buClrTx/>
              <a:buSzTx/>
              <a:buFontTx/>
              <a:buNone/>
              <a:tabLst/>
              <a:defRPr/>
            </a:pPr>
            <a:r>
              <a:rPr kumimoji="0" lang="en-US" sz="1397" b="0" i="0" u="none" strike="noStrike" kern="0" cap="none" spc="0" normalizeH="0" baseline="0" noProof="0">
                <a:ln>
                  <a:noFill/>
                </a:ln>
                <a:gradFill>
                  <a:gsLst>
                    <a:gs pos="2917">
                      <a:srgbClr val="D2D2D2">
                        <a:lumMod val="50000"/>
                      </a:srgbClr>
                    </a:gs>
                    <a:gs pos="30000">
                      <a:srgbClr val="D2D2D2">
                        <a:lumMod val="50000"/>
                      </a:srgbClr>
                    </a:gs>
                  </a:gsLst>
                  <a:lin ang="5400000" scaled="0"/>
                </a:gradFill>
                <a:effectLst/>
                <a:uLnTx/>
                <a:uFillTx/>
                <a:latin typeface="Segoe UI"/>
                <a:ea typeface="+mn-ea"/>
                <a:cs typeface="+mn-cs"/>
              </a:rPr>
              <a:t>Azure Functions</a:t>
            </a:r>
          </a:p>
        </p:txBody>
      </p:sp>
      <p:pic>
        <p:nvPicPr>
          <p:cNvPr id="75" name="Picture 74"/>
          <p:cNvPicPr>
            <a:picLocks noChangeAspect="1"/>
          </p:cNvPicPr>
          <p:nvPr/>
        </p:nvPicPr>
        <p:blipFill>
          <a:blip r:embed="rId9"/>
          <a:stretch>
            <a:fillRect/>
          </a:stretch>
        </p:blipFill>
        <p:spPr>
          <a:xfrm>
            <a:off x="3312860" y="2115136"/>
            <a:ext cx="312572" cy="287934"/>
          </a:xfrm>
          <a:prstGeom prst="rect">
            <a:avLst/>
          </a:prstGeom>
        </p:spPr>
      </p:pic>
      <p:grpSp>
        <p:nvGrpSpPr>
          <p:cNvPr id="169" name="Group 168"/>
          <p:cNvGrpSpPr/>
          <p:nvPr/>
        </p:nvGrpSpPr>
        <p:grpSpPr>
          <a:xfrm>
            <a:off x="8504237" y="1211262"/>
            <a:ext cx="1398617" cy="1248446"/>
            <a:chOff x="10693372" y="1242777"/>
            <a:chExt cx="1448001" cy="1403125"/>
          </a:xfrm>
        </p:grpSpPr>
        <p:pic>
          <p:nvPicPr>
            <p:cNvPr id="64" name="Picture 63"/>
            <p:cNvPicPr>
              <a:picLocks noChangeAspect="1"/>
            </p:cNvPicPr>
            <p:nvPr/>
          </p:nvPicPr>
          <p:blipFill rotWithShape="1">
            <a:blip r:embed="rId10">
              <a:duotone>
                <a:schemeClr val="accent1">
                  <a:shade val="45000"/>
                  <a:satMod val="135000"/>
                </a:schemeClr>
                <a:prstClr val="white"/>
              </a:duotone>
              <a:extLst>
                <a:ext uri="{BEBA8EAE-BF5A-486C-A8C5-ECC9F3942E4B}">
                  <a14:imgProps xmlns:a14="http://schemas.microsoft.com/office/drawing/2010/main">
                    <a14:imgLayer r:embed="rId11">
                      <a14:imgEffect>
                        <a14:colorTemperature colorTemp="7200"/>
                      </a14:imgEffect>
                      <a14:imgEffect>
                        <a14:saturation sat="234000"/>
                      </a14:imgEffect>
                    </a14:imgLayer>
                  </a14:imgProps>
                </a:ext>
              </a:extLst>
            </a:blip>
            <a:srcRect t="24251" b="26614"/>
            <a:stretch/>
          </p:blipFill>
          <p:spPr>
            <a:xfrm>
              <a:off x="10693372" y="2182142"/>
              <a:ext cx="1448001" cy="463760"/>
            </a:xfrm>
            <a:prstGeom prst="rect">
              <a:avLst/>
            </a:prstGeom>
            <a:noFill/>
          </p:spPr>
        </p:pic>
        <p:pic>
          <p:nvPicPr>
            <p:cNvPr id="168" name="Picture 16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08416" y="1242777"/>
              <a:ext cx="673820" cy="673820"/>
            </a:xfrm>
            <a:prstGeom prst="rect">
              <a:avLst/>
            </a:prstGeom>
          </p:spPr>
        </p:pic>
      </p:grpSp>
      <p:grpSp>
        <p:nvGrpSpPr>
          <p:cNvPr id="6" name="Group 5"/>
          <p:cNvGrpSpPr/>
          <p:nvPr/>
        </p:nvGrpSpPr>
        <p:grpSpPr>
          <a:xfrm>
            <a:off x="5929880" y="2350346"/>
            <a:ext cx="1261710" cy="984131"/>
            <a:chOff x="7884215" y="1622064"/>
            <a:chExt cx="1280400" cy="1084166"/>
          </a:xfrm>
        </p:grpSpPr>
        <p:sp>
          <p:nvSpPr>
            <p:cNvPr id="41" name="TextBox 40"/>
            <p:cNvSpPr txBox="1"/>
            <p:nvPr/>
          </p:nvSpPr>
          <p:spPr>
            <a:xfrm>
              <a:off x="7884215" y="2163329"/>
              <a:ext cx="1280400" cy="542901"/>
            </a:xfrm>
            <a:prstGeom prst="rect">
              <a:avLst/>
            </a:prstGeom>
            <a:noFill/>
          </p:spPr>
          <p:txBody>
            <a:bodyPr wrap="none" lIns="182802" tIns="146241" rIns="182802" bIns="146241" rtlCol="0">
              <a:spAutoFit/>
            </a:bodyPr>
            <a:lstStyle/>
            <a:p>
              <a:pPr marL="0" marR="0" lvl="0" indent="0" algn="l" defTabSz="913990" rtl="0" eaLnBrk="1" fontAlgn="auto" latinLnBrk="0" hangingPunct="1">
                <a:lnSpc>
                  <a:spcPct val="90000"/>
                </a:lnSpc>
                <a:spcBef>
                  <a:spcPts val="0"/>
                </a:spcBef>
                <a:spcAft>
                  <a:spcPts val="600"/>
                </a:spcAft>
                <a:buClrTx/>
                <a:buSzTx/>
                <a:buFontTx/>
                <a:buNone/>
                <a:tabLst/>
                <a:defRPr/>
              </a:pPr>
              <a:r>
                <a:rPr kumimoji="0" lang="en-US" sz="1397" b="0" i="0" u="none" strike="noStrike" kern="0" cap="none" spc="0" normalizeH="0" baseline="0" noProof="0">
                  <a:ln>
                    <a:noFill/>
                  </a:ln>
                  <a:gradFill>
                    <a:gsLst>
                      <a:gs pos="2917">
                        <a:srgbClr val="D2D2D2">
                          <a:lumMod val="50000"/>
                        </a:srgbClr>
                      </a:gs>
                      <a:gs pos="30000">
                        <a:srgbClr val="D2D2D2">
                          <a:lumMod val="50000"/>
                        </a:srgbClr>
                      </a:gs>
                    </a:gsLst>
                    <a:lin ang="5400000" scaled="0"/>
                  </a:gradFill>
                  <a:effectLst/>
                  <a:uLnTx/>
                  <a:uFillTx/>
                  <a:latin typeface="Segoe UI"/>
                  <a:ea typeface="+mn-ea"/>
                  <a:cs typeface="+mn-cs"/>
                </a:rPr>
                <a:t>Logic Apps</a:t>
              </a:r>
            </a:p>
          </p:txBody>
        </p:sp>
        <p:pic>
          <p:nvPicPr>
            <p:cNvPr id="8" name="Picture 7"/>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189160" y="1622064"/>
              <a:ext cx="618831" cy="618831"/>
            </a:xfrm>
            <a:prstGeom prst="rect">
              <a:avLst/>
            </a:prstGeom>
          </p:spPr>
        </p:pic>
      </p:grpSp>
      <p:pic>
        <p:nvPicPr>
          <p:cNvPr id="1028" name="Picture 4" descr="Image result for docusign logo"/>
          <p:cNvPicPr>
            <a:picLocks noChangeAspect="1" noChangeArrowheads="1"/>
          </p:cNvPicPr>
          <p:nvPr/>
        </p:nvPicPr>
        <p:blipFill rotWithShape="1">
          <a:blip r:embed="rId14">
            <a:extLst>
              <a:ext uri="{28A0092B-C50C-407E-A947-70E740481C1C}">
                <a14:useLocalDpi xmlns:a14="http://schemas.microsoft.com/office/drawing/2010/main" val="0"/>
              </a:ext>
            </a:extLst>
          </a:blip>
          <a:srcRect b="22366"/>
          <a:stretch/>
        </p:blipFill>
        <p:spPr bwMode="auto">
          <a:xfrm>
            <a:off x="8522506" y="3642443"/>
            <a:ext cx="1481482" cy="404582"/>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oup 79"/>
          <p:cNvGrpSpPr/>
          <p:nvPr/>
        </p:nvGrpSpPr>
        <p:grpSpPr>
          <a:xfrm flipH="1">
            <a:off x="6950562" y="1465802"/>
            <a:ext cx="1476330" cy="2388574"/>
            <a:chOff x="6482027" y="881592"/>
            <a:chExt cx="1528456" cy="2684511"/>
          </a:xfrm>
        </p:grpSpPr>
        <p:cxnSp>
          <p:nvCxnSpPr>
            <p:cNvPr id="81" name="Straight Connector 80"/>
            <p:cNvCxnSpPr/>
            <p:nvPr/>
          </p:nvCxnSpPr>
          <p:spPr>
            <a:xfrm flipV="1">
              <a:off x="7245322" y="881592"/>
              <a:ext cx="15216" cy="2684511"/>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496361" y="881592"/>
              <a:ext cx="769117"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496361" y="1776428"/>
              <a:ext cx="769117"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482028" y="2671263"/>
              <a:ext cx="769117"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482027" y="3566099"/>
              <a:ext cx="769117"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7241366" y="2209075"/>
              <a:ext cx="769117" cy="0"/>
            </a:xfrm>
            <a:prstGeom prst="line">
              <a:avLst/>
            </a:prstGeom>
            <a:ln w="254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DD6D2618-3F98-4E7F-8D38-B2D63C32E723}"/>
              </a:ext>
            </a:extLst>
          </p:cNvPr>
          <p:cNvPicPr>
            <a:picLocks noChangeAspect="1"/>
          </p:cNvPicPr>
          <p:nvPr/>
        </p:nvPicPr>
        <p:blipFill>
          <a:blip r:embed="rId15"/>
          <a:stretch>
            <a:fillRect/>
          </a:stretch>
        </p:blipFill>
        <p:spPr>
          <a:xfrm>
            <a:off x="8507126" y="2744334"/>
            <a:ext cx="1151572" cy="657343"/>
          </a:xfrm>
          <a:prstGeom prst="rect">
            <a:avLst/>
          </a:prstGeom>
        </p:spPr>
      </p:pic>
      <p:pic>
        <p:nvPicPr>
          <p:cNvPr id="5" name="Picture 4">
            <a:extLst>
              <a:ext uri="{FF2B5EF4-FFF2-40B4-BE49-F238E27FC236}">
                <a16:creationId xmlns:a16="http://schemas.microsoft.com/office/drawing/2014/main" id="{D1900456-8116-48F1-80C6-F76E3DE48CEF}"/>
              </a:ext>
            </a:extLst>
          </p:cNvPr>
          <p:cNvPicPr>
            <a:picLocks noChangeAspect="1"/>
          </p:cNvPicPr>
          <p:nvPr/>
        </p:nvPicPr>
        <p:blipFill rotWithShape="1">
          <a:blip r:embed="rId16" cstate="hqprint">
            <a:extLst>
              <a:ext uri="{28A0092B-C50C-407E-A947-70E740481C1C}">
                <a14:useLocalDpi xmlns:a14="http://schemas.microsoft.com/office/drawing/2010/main" val="0"/>
              </a:ext>
            </a:extLst>
          </a:blip>
          <a:srcRect l="53306" t="14008" b="11601"/>
          <a:stretch/>
        </p:blipFill>
        <p:spPr>
          <a:xfrm>
            <a:off x="2722162" y="1224141"/>
            <a:ext cx="539810" cy="483321"/>
          </a:xfrm>
          <a:prstGeom prst="rect">
            <a:avLst/>
          </a:prstGeom>
        </p:spPr>
      </p:pic>
      <p:sp>
        <p:nvSpPr>
          <p:cNvPr id="65" name="Title 1"/>
          <p:cNvSpPr txBox="1">
            <a:spLocks/>
          </p:cNvSpPr>
          <p:nvPr/>
        </p:nvSpPr>
        <p:spPr>
          <a:xfrm>
            <a:off x="274639" y="295274"/>
            <a:ext cx="11889564" cy="917575"/>
          </a:xfrm>
          <a:prstGeom prst="rect">
            <a:avLst/>
          </a:prstGeom>
        </p:spPr>
        <p:txBody>
          <a:bodyPr vert="horz" wrap="square" lIns="146304" tIns="91440" rIns="146304" bIns="91440" rtlCol="0" anchor="t">
            <a:noAutofit/>
          </a:bodyPr>
          <a:lst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563" rtl="0" eaLnBrk="1" fontAlgn="auto" latinLnBrk="0" hangingPunct="1">
              <a:lnSpc>
                <a:spcPct val="90000"/>
              </a:lnSpc>
              <a:spcBef>
                <a:spcPct val="0"/>
              </a:spcBef>
              <a:spcAft>
                <a:spcPts val="0"/>
              </a:spcAft>
              <a:buClrTx/>
              <a:buSzTx/>
              <a:buFontTx/>
              <a:buNone/>
              <a:tabLst/>
              <a:defRPr/>
            </a:pPr>
            <a:r>
              <a:rPr kumimoji="0" lang="en-US" sz="4799" b="0" i="0" u="none" strike="noStrike" kern="1200" cap="none" spc="-102" normalizeH="0" baseline="0" noProof="0" dirty="0">
                <a:ln w="3175">
                  <a:noFill/>
                </a:ln>
                <a:gradFill>
                  <a:gsLst>
                    <a:gs pos="1250">
                      <a:srgbClr val="353535"/>
                    </a:gs>
                    <a:gs pos="100000">
                      <a:srgbClr val="353535"/>
                    </a:gs>
                  </a:gsLst>
                  <a:lin ang="5400000" scaled="0"/>
                </a:gradFill>
                <a:effectLst/>
                <a:uLnTx/>
                <a:uFillTx/>
                <a:latin typeface="Segoe UI Light"/>
                <a:ea typeface="+mn-ea"/>
                <a:cs typeface="Segoe UI" pitchFamily="34" charset="0"/>
              </a:rPr>
              <a:t>Logic Apps Connect Everything</a:t>
            </a:r>
          </a:p>
        </p:txBody>
      </p:sp>
    </p:spTree>
    <p:extLst>
      <p:ext uri="{BB962C8B-B14F-4D97-AF65-F5344CB8AC3E}">
        <p14:creationId xmlns:p14="http://schemas.microsoft.com/office/powerpoint/2010/main" val="3005620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12B8-E3F5-4D74-ABCC-461127E1140A}"/>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2B4BB714-6CBA-4A44-B521-63EDE4602FF7}"/>
              </a:ext>
            </a:extLst>
          </p:cNvPr>
          <p:cNvSpPr>
            <a:spLocks noGrp="1"/>
          </p:cNvSpPr>
          <p:nvPr>
            <p:ph type="body" sz="quarter" idx="12"/>
          </p:nvPr>
        </p:nvSpPr>
        <p:spPr>
          <a:xfrm>
            <a:off x="275482" y="3954464"/>
            <a:ext cx="8000155" cy="738664"/>
          </a:xfrm>
        </p:spPr>
        <p:txBody>
          <a:bodyPr/>
          <a:lstStyle/>
          <a:p>
            <a:r>
              <a:rPr lang="en-US" dirty="0"/>
              <a:t>Orchestrating workflows with Logic Apps</a:t>
            </a:r>
          </a:p>
        </p:txBody>
      </p:sp>
    </p:spTree>
    <p:extLst>
      <p:ext uri="{BB962C8B-B14F-4D97-AF65-F5344CB8AC3E}">
        <p14:creationId xmlns:p14="http://schemas.microsoft.com/office/powerpoint/2010/main" val="1894402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350837" y="1634754"/>
            <a:ext cx="9214620" cy="1827749"/>
          </a:xfrm>
          <a:prstGeom prst="rect">
            <a:avLst/>
          </a:prstGeom>
          <a:noFill/>
        </p:spPr>
        <p:txBody>
          <a:bodyPr vert="horz" wrap="square" lIns="182853" tIns="146284" rIns="182853" bIns="146284"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600" kern="1200" spc="0" baseline="0">
                <a:gradFill>
                  <a:gsLst>
                    <a:gs pos="5833">
                      <a:schemeClr val="tx1"/>
                    </a:gs>
                    <a:gs pos="53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kumimoji="0" lang="en-US" sz="5001" b="0" i="0" u="none" strike="noStrike" kern="1200" cap="none" spc="0" normalizeH="0" baseline="0" noProof="0" dirty="0">
                <a:ln>
                  <a:noFill/>
                </a:ln>
                <a:solidFill>
                  <a:srgbClr val="FFFFFF"/>
                </a:solidFill>
                <a:effectLst/>
                <a:uLnTx/>
                <a:uFillTx/>
                <a:latin typeface="Segoe UI Light"/>
                <a:ea typeface="+mn-ea"/>
                <a:cs typeface="+mn-cs"/>
              </a:rPr>
              <a:t>Develop</a:t>
            </a:r>
          </a:p>
          <a:p>
            <a:pPr marL="685808" marR="0" lvl="0" indent="-685808" algn="l" defTabSz="932742" rtl="0" eaLnBrk="1" fontAlgn="auto" latinLnBrk="0" hangingPunct="1">
              <a:lnSpc>
                <a:spcPct val="90000"/>
              </a:lnSpc>
              <a:spcBef>
                <a:spcPts val="0"/>
              </a:spcBef>
              <a:spcAft>
                <a:spcPts val="0"/>
              </a:spcAft>
              <a:buClrTx/>
              <a:buSzPct val="90000"/>
              <a:buFont typeface="Arial" panose="020B0604020202020204" pitchFamily="34" charset="0"/>
              <a:buChar char="•"/>
              <a:tabLst/>
              <a:defRPr/>
            </a:pPr>
            <a:endParaRPr kumimoji="0" lang="en-US" sz="3001"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4" name="Oval 3"/>
          <p:cNvSpPr/>
          <p:nvPr/>
        </p:nvSpPr>
        <p:spPr bwMode="auto">
          <a:xfrm>
            <a:off x="7079187" y="28981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5" name="Straight Arrow Connector 4"/>
          <p:cNvCxnSpPr>
            <a:cxnSpLocks/>
            <a:stCxn id="6" idx="6"/>
            <a:endCxn id="12" idx="2"/>
          </p:cNvCxnSpPr>
          <p:nvPr/>
        </p:nvCxnSpPr>
        <p:spPr>
          <a:xfrm flipV="1">
            <a:off x="2353454" y="3757774"/>
            <a:ext cx="7840663" cy="60697"/>
          </a:xfrm>
          <a:prstGeom prst="straightConnector1">
            <a:avLst/>
          </a:prstGeom>
          <a:ln w="25400" cap="sq">
            <a:solidFill>
              <a:schemeClr val="tx2"/>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bwMode="auto">
          <a:xfrm>
            <a:off x="634220" y="2958854"/>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 name="Oval 6"/>
          <p:cNvSpPr/>
          <p:nvPr/>
        </p:nvSpPr>
        <p:spPr bwMode="auto">
          <a:xfrm>
            <a:off x="3741593" y="2898157"/>
            <a:ext cx="1719234" cy="1719234"/>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 name="TextBox 12"/>
          <p:cNvSpPr txBox="1"/>
          <p:nvPr/>
        </p:nvSpPr>
        <p:spPr>
          <a:xfrm>
            <a:off x="1064565" y="3620185"/>
            <a:ext cx="858544"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0078D7"/>
                </a:solidFill>
                <a:effectLst/>
                <a:uLnTx/>
                <a:uFillTx/>
                <a:latin typeface="Segoe UI"/>
                <a:ea typeface="Segoe UI" pitchFamily="34" charset="0"/>
                <a:cs typeface="Segoe UI" pitchFamily="34" charset="0"/>
              </a:rPr>
              <a:t>Design</a:t>
            </a:r>
          </a:p>
        </p:txBody>
      </p:sp>
      <p:sp>
        <p:nvSpPr>
          <p:cNvPr id="9" name="TextBox 25"/>
          <p:cNvSpPr txBox="1"/>
          <p:nvPr/>
        </p:nvSpPr>
        <p:spPr>
          <a:xfrm>
            <a:off x="4119266" y="3560928"/>
            <a:ext cx="963888"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Develop</a:t>
            </a:r>
          </a:p>
        </p:txBody>
      </p:sp>
      <p:sp>
        <p:nvSpPr>
          <p:cNvPr id="10" name="TextBox 30"/>
          <p:cNvSpPr txBox="1"/>
          <p:nvPr/>
        </p:nvSpPr>
        <p:spPr>
          <a:xfrm>
            <a:off x="7511717" y="3560927"/>
            <a:ext cx="905701"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Deploy</a:t>
            </a:r>
          </a:p>
        </p:txBody>
      </p:sp>
      <p:pic>
        <p:nvPicPr>
          <p:cNvPr id="11" name="Picture 10"/>
          <p:cNvPicPr>
            <a:picLocks noChangeAspect="1"/>
          </p:cNvPicPr>
          <p:nvPr/>
        </p:nvPicPr>
        <p:blipFill>
          <a:blip r:embed="rId3"/>
          <a:stretch>
            <a:fillRect/>
          </a:stretch>
        </p:blipFill>
        <p:spPr>
          <a:xfrm>
            <a:off x="4539817" y="4668374"/>
            <a:ext cx="9714" cy="9714"/>
          </a:xfrm>
          <a:prstGeom prst="rect">
            <a:avLst/>
          </a:prstGeom>
        </p:spPr>
      </p:pic>
      <p:sp>
        <p:nvSpPr>
          <p:cNvPr id="12" name="Oval 11"/>
          <p:cNvSpPr/>
          <p:nvPr/>
        </p:nvSpPr>
        <p:spPr bwMode="auto">
          <a:xfrm>
            <a:off x="10194117" y="28981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TextBox 30"/>
          <p:cNvSpPr txBox="1"/>
          <p:nvPr/>
        </p:nvSpPr>
        <p:spPr>
          <a:xfrm>
            <a:off x="10616420" y="3560927"/>
            <a:ext cx="1054632"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Monitor</a:t>
            </a:r>
          </a:p>
        </p:txBody>
      </p:sp>
      <p:cxnSp>
        <p:nvCxnSpPr>
          <p:cNvPr id="14" name="Connector: Elbow 13"/>
          <p:cNvCxnSpPr/>
          <p:nvPr/>
        </p:nvCxnSpPr>
        <p:spPr>
          <a:xfrm rot="5400000">
            <a:off x="6243437" y="-109338"/>
            <a:ext cx="60697" cy="9559897"/>
          </a:xfrm>
          <a:prstGeom prst="bentConnector3">
            <a:avLst>
              <a:gd name="adj1" fmla="val 476625"/>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167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9" y="1212850"/>
            <a:ext cx="11887200" cy="3890296"/>
          </a:xfrm>
        </p:spPr>
        <p:txBody>
          <a:bodyPr/>
          <a:lstStyle/>
          <a:p>
            <a:pPr marL="0" indent="0">
              <a:buNone/>
            </a:pPr>
            <a:r>
              <a:rPr lang="en-US" sz="2800" b="1" dirty="0">
                <a:solidFill>
                  <a:schemeClr val="tx1"/>
                </a:solidFill>
              </a:rPr>
              <a:t>Azure Functions Core Tools</a:t>
            </a:r>
          </a:p>
          <a:p>
            <a:pPr marL="571500" indent="-457200"/>
            <a:r>
              <a:rPr lang="en-US" sz="2800" dirty="0">
                <a:solidFill>
                  <a:schemeClr val="tx1"/>
                </a:solidFill>
              </a:rPr>
              <a:t>Provides the entire Functions runtime</a:t>
            </a:r>
          </a:p>
          <a:p>
            <a:pPr marL="571500" indent="-457200"/>
            <a:r>
              <a:rPr lang="en-US" sz="2800" dirty="0">
                <a:solidFill>
                  <a:schemeClr val="tx1"/>
                </a:solidFill>
              </a:rPr>
              <a:t>Trigger off of Azure events and debug locally</a:t>
            </a:r>
          </a:p>
          <a:p>
            <a:pPr marL="0" indent="0">
              <a:buNone/>
            </a:pPr>
            <a:r>
              <a:rPr lang="en-US" sz="2800" b="1" dirty="0">
                <a:solidFill>
                  <a:schemeClr val="tx1"/>
                </a:solidFill>
              </a:rPr>
              <a:t>JavaScript</a:t>
            </a:r>
          </a:p>
          <a:p>
            <a:pPr marL="571500" indent="-457200"/>
            <a:r>
              <a:rPr lang="en-US" sz="2800" dirty="0">
                <a:solidFill>
                  <a:schemeClr val="tx1"/>
                </a:solidFill>
              </a:rPr>
              <a:t>Use Visual Studio Code or any Node debugger</a:t>
            </a:r>
          </a:p>
          <a:p>
            <a:pPr marL="0" indent="0">
              <a:buNone/>
            </a:pPr>
            <a:r>
              <a:rPr lang="en-US" sz="2800" b="1" dirty="0">
                <a:solidFill>
                  <a:schemeClr val="tx1"/>
                </a:solidFill>
              </a:rPr>
              <a:t>C#</a:t>
            </a:r>
          </a:p>
          <a:p>
            <a:pPr marL="571500" indent="-457200"/>
            <a:r>
              <a:rPr lang="en-US" sz="2800" dirty="0">
                <a:solidFill>
                  <a:schemeClr val="tx1"/>
                </a:solidFill>
              </a:rPr>
              <a:t>Use Visual Studio 2015 or 2017</a:t>
            </a:r>
          </a:p>
          <a:p>
            <a:pPr marL="571500" indent="-457200"/>
            <a:r>
              <a:rPr lang="en-US" sz="2800" dirty="0">
                <a:solidFill>
                  <a:schemeClr val="tx1"/>
                </a:solidFill>
              </a:rPr>
              <a:t>Use class libraries with attributes in Visual Studio 2017</a:t>
            </a:r>
          </a:p>
        </p:txBody>
      </p:sp>
      <p:sp>
        <p:nvSpPr>
          <p:cNvPr id="5" name="Title 4"/>
          <p:cNvSpPr>
            <a:spLocks noGrp="1"/>
          </p:cNvSpPr>
          <p:nvPr>
            <p:ph type="title"/>
          </p:nvPr>
        </p:nvSpPr>
        <p:spPr/>
        <p:txBody>
          <a:bodyPr/>
          <a:lstStyle/>
          <a:p>
            <a:r>
              <a:rPr lang="en-US" dirty="0"/>
              <a:t>Local Development Tooling Options</a:t>
            </a:r>
          </a:p>
        </p:txBody>
      </p:sp>
    </p:spTree>
    <p:extLst>
      <p:ext uri="{BB962C8B-B14F-4D97-AF65-F5344CB8AC3E}">
        <p14:creationId xmlns:p14="http://schemas.microsoft.com/office/powerpoint/2010/main" val="6404046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7" y="2017800"/>
            <a:ext cx="5646737" cy="31370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837" y="2017800"/>
            <a:ext cx="5646737" cy="3137076"/>
          </a:xfrm>
          <a:prstGeom prst="rect">
            <a:avLst/>
          </a:prstGeom>
        </p:spPr>
      </p:pic>
    </p:spTree>
    <p:extLst>
      <p:ext uri="{BB962C8B-B14F-4D97-AF65-F5344CB8AC3E}">
        <p14:creationId xmlns:p14="http://schemas.microsoft.com/office/powerpoint/2010/main" val="228689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280" y="1363662"/>
            <a:ext cx="5410198" cy="2862322"/>
          </a:xfrm>
        </p:spPr>
        <p:txBody>
          <a:bodyPr/>
          <a:lstStyle/>
          <a:p>
            <a:r>
              <a:rPr lang="en-US" sz="3000" dirty="0">
                <a:solidFill>
                  <a:schemeClr val="tx1"/>
                </a:solidFill>
              </a:rPr>
              <a:t>Based on class libraries</a:t>
            </a:r>
          </a:p>
          <a:p>
            <a:r>
              <a:rPr lang="en-US" sz="3000" dirty="0">
                <a:solidFill>
                  <a:schemeClr val="tx1"/>
                </a:solidFill>
              </a:rPr>
              <a:t>Get the full power of IntelliSense, unit testing, and local debugging</a:t>
            </a:r>
          </a:p>
          <a:p>
            <a:r>
              <a:rPr lang="en-US" sz="3000" dirty="0">
                <a:solidFill>
                  <a:schemeClr val="tx1"/>
                </a:solidFill>
              </a:rPr>
              <a:t>Use </a:t>
            </a:r>
            <a:r>
              <a:rPr lang="en-US" sz="3000" dirty="0" err="1">
                <a:solidFill>
                  <a:schemeClr val="tx1"/>
                </a:solidFill>
              </a:rPr>
              <a:t>WebJobs</a:t>
            </a:r>
            <a:r>
              <a:rPr lang="en-US" sz="3000" dirty="0">
                <a:solidFill>
                  <a:schemeClr val="tx1"/>
                </a:solidFill>
              </a:rPr>
              <a:t> attributes to define triggers and bindings</a:t>
            </a:r>
          </a:p>
        </p:txBody>
      </p:sp>
      <p:sp>
        <p:nvSpPr>
          <p:cNvPr id="2" name="Title 1"/>
          <p:cNvSpPr>
            <a:spLocks noGrp="1"/>
          </p:cNvSpPr>
          <p:nvPr>
            <p:ph type="title"/>
          </p:nvPr>
        </p:nvSpPr>
        <p:spPr/>
        <p:txBody>
          <a:bodyPr/>
          <a:lstStyle/>
          <a:p>
            <a:r>
              <a:rPr lang="en-US" dirty="0"/>
              <a:t>C# and Visual Studio</a:t>
            </a:r>
          </a:p>
        </p:txBody>
      </p:sp>
      <p:sp>
        <p:nvSpPr>
          <p:cNvPr id="6" name="TextBox 5"/>
          <p:cNvSpPr txBox="1"/>
          <p:nvPr/>
        </p:nvSpPr>
        <p:spPr>
          <a:xfrm>
            <a:off x="2027237" y="5402262"/>
            <a:ext cx="8500532" cy="757130"/>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505050"/>
                </a:solidFill>
                <a:effectLst/>
                <a:uLnTx/>
                <a:uFillTx/>
                <a:latin typeface="Segoe UI Semilight"/>
                <a:ea typeface="+mn-ea"/>
                <a:cs typeface="+mn-cs"/>
              </a:rPr>
              <a:t>Learn more at </a:t>
            </a:r>
            <a:r>
              <a:rPr kumimoji="0" lang="en-US" sz="3000" b="0" i="0" u="sng" strike="noStrike" kern="1200" cap="none" spc="0" normalizeH="0" baseline="0" noProof="0" dirty="0">
                <a:ln>
                  <a:noFill/>
                </a:ln>
                <a:solidFill>
                  <a:srgbClr val="505050"/>
                </a:solidFill>
                <a:effectLst/>
                <a:uLnTx/>
                <a:uFillTx/>
                <a:latin typeface="Segoe UI Semilight"/>
                <a:ea typeface="+mn-ea"/>
                <a:cs typeface="+mn-cs"/>
                <a:hlinkClick r:id="rId3"/>
              </a:rPr>
              <a:t>https://aka.ms/vs2017functiontools</a:t>
            </a:r>
            <a:endParaRPr kumimoji="0" lang="en-US" sz="3000" b="0" i="0" u="none" strike="noStrike" kern="1200" cap="none" spc="0" normalizeH="0" baseline="0" noProof="0" dirty="0">
              <a:ln>
                <a:noFill/>
              </a:ln>
              <a:solidFill>
                <a:srgbClr val="505050"/>
              </a:solidFill>
              <a:effectLst/>
              <a:uLnTx/>
              <a:uFillTx/>
              <a:latin typeface="Segoe UI Semilight"/>
              <a:ea typeface="+mn-ea"/>
              <a:cs typeface="+mn-cs"/>
            </a:endParaRPr>
          </a:p>
        </p:txBody>
      </p:sp>
      <p:pic>
        <p:nvPicPr>
          <p:cNvPr id="4" name="Picture 3"/>
          <p:cNvPicPr>
            <a:picLocks noChangeAspect="1"/>
          </p:cNvPicPr>
          <p:nvPr/>
        </p:nvPicPr>
        <p:blipFill>
          <a:blip r:embed="rId4"/>
          <a:stretch>
            <a:fillRect/>
          </a:stretch>
        </p:blipFill>
        <p:spPr>
          <a:xfrm>
            <a:off x="5456237" y="1478755"/>
            <a:ext cx="6612391" cy="3657600"/>
          </a:xfrm>
          <a:prstGeom prst="rect">
            <a:avLst/>
          </a:prstGeom>
        </p:spPr>
      </p:pic>
    </p:spTree>
    <p:extLst>
      <p:ext uri="{BB962C8B-B14F-4D97-AF65-F5344CB8AC3E}">
        <p14:creationId xmlns:p14="http://schemas.microsoft.com/office/powerpoint/2010/main" val="317332689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12B8-E3F5-4D74-ABCC-461127E1140A}"/>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2B4BB714-6CBA-4A44-B521-63EDE4602FF7}"/>
              </a:ext>
            </a:extLst>
          </p:cNvPr>
          <p:cNvSpPr>
            <a:spLocks noGrp="1"/>
          </p:cNvSpPr>
          <p:nvPr>
            <p:ph type="body" sz="quarter" idx="12"/>
          </p:nvPr>
        </p:nvSpPr>
        <p:spPr>
          <a:xfrm>
            <a:off x="275482" y="3954464"/>
            <a:ext cx="8000155" cy="738664"/>
          </a:xfrm>
        </p:spPr>
        <p:txBody>
          <a:bodyPr/>
          <a:lstStyle/>
          <a:p>
            <a:r>
              <a:rPr lang="en-US" dirty="0"/>
              <a:t>Local development and debugging</a:t>
            </a:r>
          </a:p>
        </p:txBody>
      </p:sp>
    </p:spTree>
    <p:extLst>
      <p:ext uri="{BB962C8B-B14F-4D97-AF65-F5344CB8AC3E}">
        <p14:creationId xmlns:p14="http://schemas.microsoft.com/office/powerpoint/2010/main" val="2166476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9515F5-FCAD-444F-B9B2-1816B0CDCB86}"/>
              </a:ext>
            </a:extLst>
          </p:cNvPr>
          <p:cNvSpPr>
            <a:spLocks noGrp="1"/>
          </p:cNvSpPr>
          <p:nvPr>
            <p:ph type="body" sz="quarter" idx="10"/>
          </p:nvPr>
        </p:nvSpPr>
        <p:spPr>
          <a:xfrm>
            <a:off x="274639" y="1212850"/>
            <a:ext cx="4876798" cy="4385816"/>
          </a:xfrm>
        </p:spPr>
        <p:txBody>
          <a:bodyPr/>
          <a:lstStyle/>
          <a:p>
            <a:r>
              <a:rPr lang="en-US" sz="3000" dirty="0">
                <a:solidFill>
                  <a:schemeClr val="tx1"/>
                </a:solidFill>
              </a:rPr>
              <a:t>Supports Node.js v6.5.0</a:t>
            </a:r>
          </a:p>
          <a:p>
            <a:r>
              <a:rPr lang="en-US" sz="3000" dirty="0">
                <a:solidFill>
                  <a:schemeClr val="tx1"/>
                </a:solidFill>
              </a:rPr>
              <a:t>Supports JS and TypeScript</a:t>
            </a:r>
          </a:p>
          <a:p>
            <a:r>
              <a:rPr lang="en-US" sz="3000" dirty="0">
                <a:solidFill>
                  <a:schemeClr val="tx1"/>
                </a:solidFill>
              </a:rPr>
              <a:t>You can use the callback or return a Promise</a:t>
            </a:r>
          </a:p>
          <a:p>
            <a:endParaRPr lang="en-US" sz="3000" dirty="0">
              <a:solidFill>
                <a:schemeClr val="tx1"/>
              </a:solidFill>
            </a:endParaRPr>
          </a:p>
          <a:p>
            <a:r>
              <a:rPr lang="en-US" sz="3000" dirty="0">
                <a:solidFill>
                  <a:schemeClr val="tx1"/>
                </a:solidFill>
              </a:rPr>
              <a:t>VS Code support for local debugging via CLI</a:t>
            </a:r>
          </a:p>
          <a:p>
            <a:r>
              <a:rPr lang="en-US" sz="3000" dirty="0">
                <a:solidFill>
                  <a:schemeClr val="tx1"/>
                </a:solidFill>
              </a:rPr>
              <a:t>VS Code supports rich Node.js debugging</a:t>
            </a:r>
          </a:p>
        </p:txBody>
      </p:sp>
      <p:sp>
        <p:nvSpPr>
          <p:cNvPr id="2" name="Title 1"/>
          <p:cNvSpPr>
            <a:spLocks noGrp="1"/>
          </p:cNvSpPr>
          <p:nvPr>
            <p:ph type="title"/>
          </p:nvPr>
        </p:nvSpPr>
        <p:spPr/>
        <p:txBody>
          <a:bodyPr/>
          <a:lstStyle/>
          <a:p>
            <a:r>
              <a:rPr lang="en-US" dirty="0"/>
              <a:t>Node.js and Visual Studio Code</a:t>
            </a:r>
          </a:p>
        </p:txBody>
      </p:sp>
      <p:pic>
        <p:nvPicPr>
          <p:cNvPr id="11" name="Picture 10">
            <a:extLst>
              <a:ext uri="{FF2B5EF4-FFF2-40B4-BE49-F238E27FC236}">
                <a16:creationId xmlns:a16="http://schemas.microsoft.com/office/drawing/2014/main" id="{945C8960-02E4-4F73-B7C8-9477E99E19FA}"/>
              </a:ext>
            </a:extLst>
          </p:cNvPr>
          <p:cNvPicPr>
            <a:picLocks noChangeAspect="1"/>
          </p:cNvPicPr>
          <p:nvPr/>
        </p:nvPicPr>
        <p:blipFill>
          <a:blip r:embed="rId3"/>
          <a:stretch>
            <a:fillRect/>
          </a:stretch>
        </p:blipFill>
        <p:spPr>
          <a:xfrm>
            <a:off x="5303837" y="1058863"/>
            <a:ext cx="6976361" cy="5486400"/>
          </a:xfrm>
          <a:prstGeom prst="rect">
            <a:avLst/>
          </a:prstGeom>
        </p:spPr>
      </p:pic>
    </p:spTree>
    <p:extLst>
      <p:ext uri="{BB962C8B-B14F-4D97-AF65-F5344CB8AC3E}">
        <p14:creationId xmlns:p14="http://schemas.microsoft.com/office/powerpoint/2010/main" val="83304797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350837" y="1634754"/>
            <a:ext cx="9214620" cy="1827749"/>
          </a:xfrm>
          <a:prstGeom prst="rect">
            <a:avLst/>
          </a:prstGeom>
          <a:noFill/>
        </p:spPr>
        <p:txBody>
          <a:bodyPr vert="horz" wrap="square" lIns="182853" tIns="146284" rIns="182853" bIns="146284"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600" kern="1200" spc="0" baseline="0">
                <a:gradFill>
                  <a:gsLst>
                    <a:gs pos="5833">
                      <a:schemeClr val="tx1"/>
                    </a:gs>
                    <a:gs pos="53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kumimoji="0" lang="en-US" sz="5001" b="0" i="0" u="none" strike="noStrike" kern="1200" cap="none" spc="0" normalizeH="0" baseline="0" noProof="0" dirty="0">
                <a:ln>
                  <a:noFill/>
                </a:ln>
                <a:solidFill>
                  <a:srgbClr val="FFFFFF"/>
                </a:solidFill>
                <a:effectLst/>
                <a:uLnTx/>
                <a:uFillTx/>
                <a:latin typeface="Segoe UI Light"/>
                <a:ea typeface="+mn-ea"/>
                <a:cs typeface="+mn-cs"/>
              </a:rPr>
              <a:t>Deploy</a:t>
            </a:r>
          </a:p>
          <a:p>
            <a:pPr marL="685808" marR="0" lvl="0" indent="-685808" algn="l" defTabSz="932742" rtl="0" eaLnBrk="1" fontAlgn="auto" latinLnBrk="0" hangingPunct="1">
              <a:lnSpc>
                <a:spcPct val="90000"/>
              </a:lnSpc>
              <a:spcBef>
                <a:spcPts val="0"/>
              </a:spcBef>
              <a:spcAft>
                <a:spcPts val="0"/>
              </a:spcAft>
              <a:buClrTx/>
              <a:buSzPct val="90000"/>
              <a:buFont typeface="Arial" panose="020B0604020202020204" pitchFamily="34" charset="0"/>
              <a:buChar char="•"/>
              <a:tabLst/>
              <a:defRPr/>
            </a:pPr>
            <a:endParaRPr kumimoji="0" lang="en-US" sz="3001" b="0" i="0" u="none" strike="noStrike" kern="1200" cap="none" spc="0" normalizeH="0" baseline="0" noProof="0" dirty="0">
              <a:ln>
                <a:noFill/>
              </a:ln>
              <a:solidFill>
                <a:srgbClr val="505050"/>
              </a:solidFill>
              <a:effectLst/>
              <a:uLnTx/>
              <a:uFillTx/>
              <a:latin typeface="Segoe UI Light"/>
              <a:ea typeface="+mn-ea"/>
              <a:cs typeface="+mn-cs"/>
            </a:endParaRPr>
          </a:p>
        </p:txBody>
      </p:sp>
      <p:cxnSp>
        <p:nvCxnSpPr>
          <p:cNvPr id="5" name="Straight Arrow Connector 4"/>
          <p:cNvCxnSpPr>
            <a:cxnSpLocks/>
            <a:stCxn id="6" idx="6"/>
            <a:endCxn id="12" idx="2"/>
          </p:cNvCxnSpPr>
          <p:nvPr/>
        </p:nvCxnSpPr>
        <p:spPr>
          <a:xfrm flipV="1">
            <a:off x="2353454" y="3757774"/>
            <a:ext cx="7840663" cy="60697"/>
          </a:xfrm>
          <a:prstGeom prst="straightConnector1">
            <a:avLst/>
          </a:prstGeom>
          <a:ln w="25400" cap="sq">
            <a:solidFill>
              <a:schemeClr val="tx2"/>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4" name="Oval 3"/>
          <p:cNvSpPr/>
          <p:nvPr/>
        </p:nvSpPr>
        <p:spPr bwMode="auto">
          <a:xfrm>
            <a:off x="7079187" y="2898157"/>
            <a:ext cx="1719234" cy="1719234"/>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6" name="Oval 5"/>
          <p:cNvSpPr/>
          <p:nvPr/>
        </p:nvSpPr>
        <p:spPr bwMode="auto">
          <a:xfrm>
            <a:off x="634220" y="2958854"/>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 name="Oval 6"/>
          <p:cNvSpPr/>
          <p:nvPr/>
        </p:nvSpPr>
        <p:spPr bwMode="auto">
          <a:xfrm>
            <a:off x="3741593" y="28981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 name="TextBox 12"/>
          <p:cNvSpPr txBox="1"/>
          <p:nvPr/>
        </p:nvSpPr>
        <p:spPr>
          <a:xfrm>
            <a:off x="1064565" y="3620185"/>
            <a:ext cx="858544"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0078D7"/>
                </a:solidFill>
                <a:effectLst/>
                <a:uLnTx/>
                <a:uFillTx/>
                <a:latin typeface="Segoe UI"/>
                <a:ea typeface="Segoe UI" pitchFamily="34" charset="0"/>
                <a:cs typeface="Segoe UI" pitchFamily="34" charset="0"/>
              </a:rPr>
              <a:t>Design</a:t>
            </a:r>
          </a:p>
        </p:txBody>
      </p:sp>
      <p:sp>
        <p:nvSpPr>
          <p:cNvPr id="9" name="TextBox 25"/>
          <p:cNvSpPr txBox="1"/>
          <p:nvPr/>
        </p:nvSpPr>
        <p:spPr>
          <a:xfrm>
            <a:off x="4119266" y="3560928"/>
            <a:ext cx="963888"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Develop</a:t>
            </a:r>
          </a:p>
        </p:txBody>
      </p:sp>
      <p:sp>
        <p:nvSpPr>
          <p:cNvPr id="10" name="TextBox 30"/>
          <p:cNvSpPr txBox="1"/>
          <p:nvPr/>
        </p:nvSpPr>
        <p:spPr>
          <a:xfrm>
            <a:off x="7511717" y="3560927"/>
            <a:ext cx="905701"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Deploy</a:t>
            </a:r>
          </a:p>
        </p:txBody>
      </p:sp>
      <p:pic>
        <p:nvPicPr>
          <p:cNvPr id="11" name="Picture 10"/>
          <p:cNvPicPr>
            <a:picLocks noChangeAspect="1"/>
          </p:cNvPicPr>
          <p:nvPr/>
        </p:nvPicPr>
        <p:blipFill>
          <a:blip r:embed="rId3"/>
          <a:stretch>
            <a:fillRect/>
          </a:stretch>
        </p:blipFill>
        <p:spPr>
          <a:xfrm>
            <a:off x="4539817" y="4668374"/>
            <a:ext cx="9714" cy="9714"/>
          </a:xfrm>
          <a:prstGeom prst="rect">
            <a:avLst/>
          </a:prstGeom>
        </p:spPr>
      </p:pic>
      <p:sp>
        <p:nvSpPr>
          <p:cNvPr id="12" name="Oval 11"/>
          <p:cNvSpPr/>
          <p:nvPr/>
        </p:nvSpPr>
        <p:spPr bwMode="auto">
          <a:xfrm>
            <a:off x="10194117" y="28981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TextBox 30"/>
          <p:cNvSpPr txBox="1"/>
          <p:nvPr/>
        </p:nvSpPr>
        <p:spPr>
          <a:xfrm>
            <a:off x="10616420" y="3560927"/>
            <a:ext cx="1054632"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Monitor</a:t>
            </a:r>
          </a:p>
        </p:txBody>
      </p:sp>
      <p:cxnSp>
        <p:nvCxnSpPr>
          <p:cNvPr id="14" name="Connector: Elbow 13"/>
          <p:cNvCxnSpPr/>
          <p:nvPr/>
        </p:nvCxnSpPr>
        <p:spPr>
          <a:xfrm rot="5400000">
            <a:off x="6243437" y="-109338"/>
            <a:ext cx="60697" cy="9559897"/>
          </a:xfrm>
          <a:prstGeom prst="bentConnector3">
            <a:avLst>
              <a:gd name="adj1" fmla="val 476625"/>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782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Autofit/>
          </a:bodyPr>
          <a:lstStyle/>
          <a:p>
            <a:pPr marL="0" indent="0">
              <a:buNone/>
            </a:pPr>
            <a:r>
              <a:rPr lang="en-US" sz="2500" b="1" dirty="0">
                <a:solidFill>
                  <a:schemeClr val="tx1"/>
                </a:solidFill>
              </a:rPr>
              <a:t>Resource deployment</a:t>
            </a:r>
          </a:p>
          <a:p>
            <a:pPr marL="466298" indent="-466298">
              <a:buFont typeface="Arial" panose="020B0604020202020204" pitchFamily="34" charset="0"/>
              <a:buChar char="•"/>
            </a:pPr>
            <a:r>
              <a:rPr lang="en-US" sz="2500" dirty="0">
                <a:solidFill>
                  <a:schemeClr val="tx1"/>
                </a:solidFill>
              </a:rPr>
              <a:t>Azure Resource Manager (i.e. ARM)</a:t>
            </a:r>
          </a:p>
          <a:p>
            <a:pPr marL="0" indent="0">
              <a:buNone/>
            </a:pPr>
            <a:endParaRPr lang="en-US" sz="2500" dirty="0">
              <a:solidFill>
                <a:schemeClr val="tx1"/>
              </a:solidFill>
            </a:endParaRPr>
          </a:p>
          <a:p>
            <a:pPr marL="0" indent="0">
              <a:buNone/>
            </a:pPr>
            <a:r>
              <a:rPr lang="en-US" sz="2500" b="1" dirty="0">
                <a:solidFill>
                  <a:schemeClr val="tx1"/>
                </a:solidFill>
              </a:rPr>
              <a:t>Content deployment</a:t>
            </a:r>
          </a:p>
          <a:p>
            <a:pPr marL="466298" indent="-466298">
              <a:buFont typeface="Arial" panose="020B0604020202020204" pitchFamily="34" charset="0"/>
              <a:buChar char="•"/>
            </a:pPr>
            <a:r>
              <a:rPr lang="en-US" sz="2500" dirty="0">
                <a:solidFill>
                  <a:schemeClr val="tx1"/>
                </a:solidFill>
              </a:rPr>
              <a:t>Visual Studio </a:t>
            </a:r>
          </a:p>
          <a:p>
            <a:pPr marL="466298" indent="-466298">
              <a:buFont typeface="Arial" panose="020B0604020202020204" pitchFamily="34" charset="0"/>
              <a:buChar char="•"/>
            </a:pPr>
            <a:r>
              <a:rPr lang="en-US" sz="2500" dirty="0">
                <a:solidFill>
                  <a:schemeClr val="tx1"/>
                </a:solidFill>
              </a:rPr>
              <a:t>Azure CLI (Logic App)</a:t>
            </a:r>
          </a:p>
          <a:p>
            <a:pPr marL="466298" indent="-466298">
              <a:buFont typeface="Arial" panose="020B0604020202020204" pitchFamily="34" charset="0"/>
              <a:buChar char="•"/>
            </a:pPr>
            <a:r>
              <a:rPr lang="en-US" sz="2500" dirty="0">
                <a:solidFill>
                  <a:schemeClr val="tx1"/>
                </a:solidFill>
              </a:rPr>
              <a:t>Azure Functions Core Tools (Function App)</a:t>
            </a:r>
          </a:p>
          <a:p>
            <a:pPr marL="466298" indent="-466298">
              <a:buFont typeface="Arial" panose="020B0604020202020204" pitchFamily="34" charset="0"/>
              <a:buChar char="•"/>
            </a:pPr>
            <a:r>
              <a:rPr lang="en-US" sz="2500" dirty="0">
                <a:solidFill>
                  <a:schemeClr val="tx1"/>
                </a:solidFill>
              </a:rPr>
              <a:t>CI/CD</a:t>
            </a:r>
          </a:p>
          <a:p>
            <a:pPr marL="466298" indent="-466298">
              <a:buFont typeface="Arial" panose="020B0604020202020204" pitchFamily="34" charset="0"/>
              <a:buChar char="•"/>
            </a:pPr>
            <a:endParaRPr lang="en-US" sz="2500" dirty="0">
              <a:solidFill>
                <a:schemeClr val="tx1"/>
              </a:solidFill>
            </a:endParaRPr>
          </a:p>
          <a:p>
            <a:pPr marL="0" indent="0">
              <a:buNone/>
            </a:pPr>
            <a:r>
              <a:rPr lang="en-US" sz="2500" b="1" dirty="0">
                <a:solidFill>
                  <a:schemeClr val="tx1"/>
                </a:solidFill>
              </a:rPr>
              <a:t>Safe deployment practices</a:t>
            </a:r>
          </a:p>
          <a:p>
            <a:pPr marL="466298" indent="-466298">
              <a:buFont typeface="Arial" panose="020B0604020202020204" pitchFamily="34" charset="0"/>
              <a:buChar char="•"/>
            </a:pPr>
            <a:r>
              <a:rPr lang="en-US" sz="2500" dirty="0">
                <a:solidFill>
                  <a:schemeClr val="tx1"/>
                </a:solidFill>
              </a:rPr>
              <a:t>Use Azure Functions deployment slots for environment separation and swap deployments </a:t>
            </a:r>
          </a:p>
        </p:txBody>
      </p:sp>
      <p:sp>
        <p:nvSpPr>
          <p:cNvPr id="2" name="Title 1"/>
          <p:cNvSpPr>
            <a:spLocks noGrp="1"/>
          </p:cNvSpPr>
          <p:nvPr>
            <p:ph type="title"/>
          </p:nvPr>
        </p:nvSpPr>
        <p:spPr/>
        <p:txBody>
          <a:bodyPr/>
          <a:lstStyle/>
          <a:p>
            <a:r>
              <a:rPr lang="en-US" dirty="0"/>
              <a:t>Deployment Options</a:t>
            </a:r>
          </a:p>
        </p:txBody>
      </p:sp>
    </p:spTree>
    <p:extLst>
      <p:ext uri="{BB962C8B-B14F-4D97-AF65-F5344CB8AC3E}">
        <p14:creationId xmlns:p14="http://schemas.microsoft.com/office/powerpoint/2010/main" val="29694516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Apps as ARM Resources</a:t>
            </a:r>
          </a:p>
        </p:txBody>
      </p:sp>
      <p:sp>
        <p:nvSpPr>
          <p:cNvPr id="4" name="Rectangle 1"/>
          <p:cNvSpPr>
            <a:spLocks noChangeArrowheads="1"/>
          </p:cNvSpPr>
          <p:nvPr/>
        </p:nvSpPr>
        <p:spPr bwMode="auto">
          <a:xfrm>
            <a:off x="1820777" y="1332371"/>
            <a:ext cx="8756062" cy="529304"/>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8558" numCol="1" anchor="ctr" anchorCtr="0" compatLnSpc="1">
            <a:prstTxWarp prst="textNoShape">
              <a:avLst/>
            </a:prstTxWarp>
            <a:spAutoFit/>
          </a:bodyPr>
          <a:lstStyle/>
          <a:p>
            <a:pPr marL="0" marR="0" lvl="0" indent="0" algn="l" defTabSz="932597" rtl="0" eaLnBrk="0" fontAlgn="base" latinLnBrk="0" hangingPunct="0">
              <a:lnSpc>
                <a:spcPct val="100000"/>
              </a:lnSpc>
              <a:spcBef>
                <a:spcPct val="0"/>
              </a:spcBef>
              <a:spcAft>
                <a:spcPct val="0"/>
              </a:spcAft>
              <a:buClrTx/>
              <a:buSzTx/>
              <a:buFontTx/>
              <a:buNone/>
              <a:tabLst/>
              <a:defRPr/>
            </a:pPr>
            <a:r>
              <a:rPr kumimoji="0" lang="en-US" altLang="en-US" sz="1530" b="0" i="0" u="none" strike="noStrike" kern="1200" cap="none" spc="0" normalizeH="0" baseline="0" noProof="0" dirty="0">
                <a:ln>
                  <a:noFill/>
                </a:ln>
                <a:solidFill>
                  <a:srgbClr val="505050"/>
                </a:solidFill>
                <a:effectLst/>
                <a:uLnTx/>
                <a:uFillTx/>
                <a:latin typeface="Menlo"/>
                <a:ea typeface="+mn-ea"/>
                <a:cs typeface="+mn-cs"/>
              </a:rPr>
              <a:t>https://management.azure.com/subscriptions/&lt;subscription ID&gt;/</a:t>
            </a:r>
          </a:p>
          <a:p>
            <a:pPr marL="0" marR="0" lvl="0" indent="0" algn="l" defTabSz="932597" rtl="0" eaLnBrk="0" fontAlgn="base" latinLnBrk="0" hangingPunct="0">
              <a:lnSpc>
                <a:spcPct val="100000"/>
              </a:lnSpc>
              <a:spcBef>
                <a:spcPct val="0"/>
              </a:spcBef>
              <a:spcAft>
                <a:spcPct val="0"/>
              </a:spcAft>
              <a:buClrTx/>
              <a:buSzTx/>
              <a:buFontTx/>
              <a:buNone/>
              <a:tabLst/>
              <a:defRPr/>
            </a:pPr>
            <a:r>
              <a:rPr kumimoji="0" lang="en-US" altLang="en-US" sz="1530" b="0" i="0" u="none" strike="noStrike" kern="1200" cap="none" spc="0" normalizeH="0" baseline="0" noProof="0" dirty="0" err="1">
                <a:ln>
                  <a:noFill/>
                </a:ln>
                <a:solidFill>
                  <a:srgbClr val="505050"/>
                </a:solidFill>
                <a:effectLst/>
                <a:uLnTx/>
                <a:uFillTx/>
                <a:latin typeface="Menlo"/>
                <a:ea typeface="+mn-ea"/>
                <a:cs typeface="+mn-cs"/>
              </a:rPr>
              <a:t>resourceGroups</a:t>
            </a:r>
            <a:r>
              <a:rPr kumimoji="0" lang="en-US" altLang="en-US" sz="1530" b="0" i="0" u="none" strike="noStrike" kern="1200" cap="none" spc="0" normalizeH="0" baseline="0" noProof="0" dirty="0">
                <a:ln>
                  <a:noFill/>
                </a:ln>
                <a:solidFill>
                  <a:srgbClr val="505050"/>
                </a:solidFill>
                <a:effectLst/>
                <a:uLnTx/>
                <a:uFillTx/>
                <a:latin typeface="Menlo"/>
                <a:ea typeface="+mn-ea"/>
                <a:cs typeface="+mn-cs"/>
              </a:rPr>
              <a:t>/&lt;resource group&gt;/providers/</a:t>
            </a:r>
            <a:r>
              <a:rPr kumimoji="0" lang="en-US" altLang="en-US" sz="1530" b="0" i="0" u="none" strike="noStrike" kern="1200" cap="none" spc="0" normalizeH="0" baseline="0" noProof="0" dirty="0" err="1">
                <a:ln>
                  <a:noFill/>
                </a:ln>
                <a:solidFill>
                  <a:srgbClr val="505050"/>
                </a:solidFill>
                <a:effectLst/>
                <a:uLnTx/>
                <a:uFillTx/>
                <a:latin typeface="Menlo"/>
                <a:ea typeface="+mn-ea"/>
                <a:cs typeface="+mn-cs"/>
              </a:rPr>
              <a:t>Microsoft.Web</a:t>
            </a:r>
            <a:r>
              <a:rPr kumimoji="0" lang="en-US" altLang="en-US" sz="1530" b="0" i="0" u="none" strike="noStrike" kern="1200" cap="none" spc="0" normalizeH="0" baseline="0" noProof="0" dirty="0">
                <a:ln>
                  <a:noFill/>
                </a:ln>
                <a:solidFill>
                  <a:srgbClr val="505050"/>
                </a:solidFill>
                <a:effectLst/>
                <a:uLnTx/>
                <a:uFillTx/>
                <a:latin typeface="Menlo"/>
                <a:ea typeface="+mn-ea"/>
                <a:cs typeface="+mn-cs"/>
              </a:rPr>
              <a:t>/sites/&lt;function app&gt;</a:t>
            </a:r>
            <a:endParaRPr kumimoji="0" lang="en-US" altLang="en-US" sz="153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pic>
        <p:nvPicPr>
          <p:cNvPr id="5" name="Picture 4"/>
          <p:cNvPicPr>
            <a:picLocks noChangeAspect="1"/>
          </p:cNvPicPr>
          <p:nvPr/>
        </p:nvPicPr>
        <p:blipFill>
          <a:blip r:embed="rId3"/>
          <a:stretch>
            <a:fillRect/>
          </a:stretch>
        </p:blipFill>
        <p:spPr>
          <a:xfrm>
            <a:off x="1798637" y="1981197"/>
            <a:ext cx="8756062" cy="4598449"/>
          </a:xfrm>
          <a:prstGeom prst="rect">
            <a:avLst/>
          </a:prstGeom>
        </p:spPr>
      </p:pic>
      <p:sp>
        <p:nvSpPr>
          <p:cNvPr id="8" name="Rectangle 7"/>
          <p:cNvSpPr/>
          <p:nvPr/>
        </p:nvSpPr>
        <p:spPr>
          <a:xfrm>
            <a:off x="4793170" y="1533071"/>
            <a:ext cx="3998191" cy="29619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 name="Rectangle 8"/>
          <p:cNvSpPr/>
          <p:nvPr/>
        </p:nvSpPr>
        <p:spPr>
          <a:xfrm>
            <a:off x="1951038" y="2506662"/>
            <a:ext cx="1524000" cy="9233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Tree>
    <p:extLst>
      <p:ext uri="{BB962C8B-B14F-4D97-AF65-F5344CB8AC3E}">
        <p14:creationId xmlns:p14="http://schemas.microsoft.com/office/powerpoint/2010/main" val="371683327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12B8-E3F5-4D74-ABCC-461127E1140A}"/>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2B4BB714-6CBA-4A44-B521-63EDE4602FF7}"/>
              </a:ext>
            </a:extLst>
          </p:cNvPr>
          <p:cNvSpPr>
            <a:spLocks noGrp="1"/>
          </p:cNvSpPr>
          <p:nvPr>
            <p:ph type="body" sz="quarter" idx="12"/>
          </p:nvPr>
        </p:nvSpPr>
        <p:spPr>
          <a:xfrm>
            <a:off x="275482" y="3954464"/>
            <a:ext cx="8000155" cy="738664"/>
          </a:xfrm>
        </p:spPr>
        <p:txBody>
          <a:bodyPr/>
          <a:lstStyle/>
          <a:p>
            <a:r>
              <a:rPr lang="en-US" dirty="0"/>
              <a:t>Deploy to the Cloud</a:t>
            </a:r>
          </a:p>
        </p:txBody>
      </p:sp>
    </p:spTree>
    <p:extLst>
      <p:ext uri="{BB962C8B-B14F-4D97-AF65-F5344CB8AC3E}">
        <p14:creationId xmlns:p14="http://schemas.microsoft.com/office/powerpoint/2010/main" val="1621413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Apps Publishing</a:t>
            </a:r>
          </a:p>
        </p:txBody>
      </p:sp>
      <p:graphicFrame>
        <p:nvGraphicFramePr>
          <p:cNvPr id="3" name="Object 2"/>
          <p:cNvGraphicFramePr>
            <a:graphicFrameLocks noChangeAspect="1"/>
          </p:cNvGraphicFramePr>
          <p:nvPr>
            <p:extLst/>
          </p:nvPr>
        </p:nvGraphicFramePr>
        <p:xfrm>
          <a:off x="525862" y="1439862"/>
          <a:ext cx="11387117" cy="4114800"/>
        </p:xfrm>
        <a:graphic>
          <a:graphicData uri="http://schemas.openxmlformats.org/presentationml/2006/ole">
            <mc:AlternateContent xmlns:mc="http://schemas.openxmlformats.org/markup-compatibility/2006">
              <mc:Choice xmlns:v="urn:schemas-microsoft-com:vml" Requires="v">
                <p:oleObj spid="_x0000_s1029" name="Bitmap Image" r:id="rId4" imgW="13944600" imgH="5038560" progId="Paint.Picture">
                  <p:embed/>
                </p:oleObj>
              </mc:Choice>
              <mc:Fallback>
                <p:oleObj name="Bitmap Image" r:id="rId4" imgW="13944600" imgH="5038560" progId="Paint.Picture">
                  <p:embed/>
                  <p:pic>
                    <p:nvPicPr>
                      <p:cNvPr id="3" name="Object 2"/>
                      <p:cNvPicPr/>
                      <p:nvPr/>
                    </p:nvPicPr>
                    <p:blipFill>
                      <a:blip r:embed="rId5"/>
                      <a:stretch>
                        <a:fillRect/>
                      </a:stretch>
                    </p:blipFill>
                    <p:spPr>
                      <a:xfrm>
                        <a:off x="525862" y="1439862"/>
                        <a:ext cx="11387117" cy="4114800"/>
                      </a:xfrm>
                      <a:prstGeom prst="rect">
                        <a:avLst/>
                      </a:prstGeom>
                    </p:spPr>
                  </p:pic>
                </p:oleObj>
              </mc:Fallback>
            </mc:AlternateContent>
          </a:graphicData>
        </a:graphic>
      </p:graphicFrame>
    </p:spTree>
    <p:extLst>
      <p:ext uri="{BB962C8B-B14F-4D97-AF65-F5344CB8AC3E}">
        <p14:creationId xmlns:p14="http://schemas.microsoft.com/office/powerpoint/2010/main" val="82047603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12B8-E3F5-4D74-ABCC-461127E1140A}"/>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2B4BB714-6CBA-4A44-B521-63EDE4602FF7}"/>
              </a:ext>
            </a:extLst>
          </p:cNvPr>
          <p:cNvSpPr>
            <a:spLocks noGrp="1"/>
          </p:cNvSpPr>
          <p:nvPr>
            <p:ph type="body" sz="quarter" idx="12"/>
          </p:nvPr>
        </p:nvSpPr>
        <p:spPr>
          <a:xfrm>
            <a:off x="275482" y="3954464"/>
            <a:ext cx="8000155" cy="738664"/>
          </a:xfrm>
        </p:spPr>
        <p:txBody>
          <a:bodyPr/>
          <a:lstStyle/>
          <a:p>
            <a:r>
              <a:rPr lang="en-US" dirty="0"/>
              <a:t>Azure Functions Deployment Slots</a:t>
            </a:r>
          </a:p>
        </p:txBody>
      </p:sp>
    </p:spTree>
    <p:extLst>
      <p:ext uri="{BB962C8B-B14F-4D97-AF65-F5344CB8AC3E}">
        <p14:creationId xmlns:p14="http://schemas.microsoft.com/office/powerpoint/2010/main" val="2828757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350837" y="1634754"/>
            <a:ext cx="9214620" cy="1827749"/>
          </a:xfrm>
          <a:prstGeom prst="rect">
            <a:avLst/>
          </a:prstGeom>
          <a:noFill/>
        </p:spPr>
        <p:txBody>
          <a:bodyPr vert="horz" wrap="square" lIns="182853" tIns="146284" rIns="182853" bIns="146284"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600" kern="1200" spc="0" baseline="0">
                <a:gradFill>
                  <a:gsLst>
                    <a:gs pos="5833">
                      <a:schemeClr val="tx1"/>
                    </a:gs>
                    <a:gs pos="53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kumimoji="0" lang="en-US" sz="5001" b="0" i="0" u="none" strike="noStrike" kern="1200" cap="none" spc="0" normalizeH="0" baseline="0" noProof="0" dirty="0">
                <a:ln>
                  <a:noFill/>
                </a:ln>
                <a:solidFill>
                  <a:srgbClr val="FFFFFF"/>
                </a:solidFill>
                <a:effectLst/>
                <a:uLnTx/>
                <a:uFillTx/>
                <a:latin typeface="Segoe UI Light"/>
                <a:ea typeface="+mn-ea"/>
                <a:cs typeface="+mn-cs"/>
              </a:rPr>
              <a:t>Monitor</a:t>
            </a:r>
          </a:p>
          <a:p>
            <a:pPr marL="685808" marR="0" lvl="0" indent="-685808" algn="l" defTabSz="932742" rtl="0" eaLnBrk="1" fontAlgn="auto" latinLnBrk="0" hangingPunct="1">
              <a:lnSpc>
                <a:spcPct val="90000"/>
              </a:lnSpc>
              <a:spcBef>
                <a:spcPts val="0"/>
              </a:spcBef>
              <a:spcAft>
                <a:spcPts val="0"/>
              </a:spcAft>
              <a:buClrTx/>
              <a:buSzPct val="90000"/>
              <a:buFont typeface="Arial" panose="020B0604020202020204" pitchFamily="34" charset="0"/>
              <a:buChar char="•"/>
              <a:tabLst/>
              <a:defRPr/>
            </a:pPr>
            <a:endParaRPr kumimoji="0" lang="en-US" sz="3001"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4" name="Oval 3"/>
          <p:cNvSpPr/>
          <p:nvPr/>
        </p:nvSpPr>
        <p:spPr bwMode="auto">
          <a:xfrm>
            <a:off x="7079187" y="28981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5" name="Straight Arrow Connector 4"/>
          <p:cNvCxnSpPr>
            <a:cxnSpLocks/>
            <a:stCxn id="6" idx="6"/>
            <a:endCxn id="12" idx="2"/>
          </p:cNvCxnSpPr>
          <p:nvPr/>
        </p:nvCxnSpPr>
        <p:spPr>
          <a:xfrm flipV="1">
            <a:off x="2353454" y="3757774"/>
            <a:ext cx="7840663" cy="50983"/>
          </a:xfrm>
          <a:prstGeom prst="straightConnector1">
            <a:avLst/>
          </a:prstGeom>
          <a:ln w="25400" cap="sq">
            <a:solidFill>
              <a:schemeClr val="tx2"/>
            </a:solidFill>
            <a:miter lim="800000"/>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bwMode="auto">
          <a:xfrm>
            <a:off x="634220" y="2949140"/>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 name="Oval 6"/>
          <p:cNvSpPr/>
          <p:nvPr/>
        </p:nvSpPr>
        <p:spPr bwMode="auto">
          <a:xfrm>
            <a:off x="3741593" y="2898157"/>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 name="TextBox 12"/>
          <p:cNvSpPr txBox="1"/>
          <p:nvPr/>
        </p:nvSpPr>
        <p:spPr>
          <a:xfrm>
            <a:off x="1064565" y="3620185"/>
            <a:ext cx="858544"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0078D7"/>
                </a:solidFill>
                <a:effectLst/>
                <a:uLnTx/>
                <a:uFillTx/>
                <a:latin typeface="Segoe UI"/>
                <a:ea typeface="Segoe UI" pitchFamily="34" charset="0"/>
                <a:cs typeface="Segoe UI" pitchFamily="34" charset="0"/>
              </a:rPr>
              <a:t>Design</a:t>
            </a:r>
          </a:p>
        </p:txBody>
      </p:sp>
      <p:sp>
        <p:nvSpPr>
          <p:cNvPr id="9" name="TextBox 25"/>
          <p:cNvSpPr txBox="1"/>
          <p:nvPr/>
        </p:nvSpPr>
        <p:spPr>
          <a:xfrm>
            <a:off x="4119266" y="3560928"/>
            <a:ext cx="963888"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Develop</a:t>
            </a:r>
          </a:p>
        </p:txBody>
      </p:sp>
      <p:sp>
        <p:nvSpPr>
          <p:cNvPr id="10" name="TextBox 30"/>
          <p:cNvSpPr txBox="1"/>
          <p:nvPr/>
        </p:nvSpPr>
        <p:spPr>
          <a:xfrm>
            <a:off x="7511717" y="3560927"/>
            <a:ext cx="905701"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Deploy</a:t>
            </a:r>
          </a:p>
        </p:txBody>
      </p:sp>
      <p:pic>
        <p:nvPicPr>
          <p:cNvPr id="11" name="Picture 10"/>
          <p:cNvPicPr>
            <a:picLocks noChangeAspect="1"/>
          </p:cNvPicPr>
          <p:nvPr/>
        </p:nvPicPr>
        <p:blipFill>
          <a:blip r:embed="rId3"/>
          <a:stretch>
            <a:fillRect/>
          </a:stretch>
        </p:blipFill>
        <p:spPr>
          <a:xfrm>
            <a:off x="4539817" y="4668374"/>
            <a:ext cx="9714" cy="9714"/>
          </a:xfrm>
          <a:prstGeom prst="rect">
            <a:avLst/>
          </a:prstGeom>
        </p:spPr>
      </p:pic>
      <p:sp>
        <p:nvSpPr>
          <p:cNvPr id="12" name="Oval 11"/>
          <p:cNvSpPr/>
          <p:nvPr/>
        </p:nvSpPr>
        <p:spPr bwMode="auto">
          <a:xfrm>
            <a:off x="10194117" y="2898157"/>
            <a:ext cx="1719234" cy="1719234"/>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TextBox 30"/>
          <p:cNvSpPr txBox="1"/>
          <p:nvPr/>
        </p:nvSpPr>
        <p:spPr>
          <a:xfrm>
            <a:off x="10616420" y="3560927"/>
            <a:ext cx="1054632" cy="388475"/>
          </a:xfrm>
          <a:prstGeom prst="rect">
            <a:avLst/>
          </a:prstGeom>
        </p:spPr>
        <p:txBody>
          <a:bodyPr vert="horz" wrap="square" lIns="93234" tIns="93234" rIns="93234" bIns="93234" rtlCol="0" anchor="t">
            <a:noAutofit/>
          </a:bodyPr>
          <a:lstStyle/>
          <a:p>
            <a:pPr marL="237915" marR="0" lvl="0" indent="-237915" algn="l" defTabSz="93238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w="0"/>
                <a:solidFill>
                  <a:srgbClr val="0078D7"/>
                </a:solidFill>
                <a:effectLst>
                  <a:outerShdw blurRad="38100" dist="25400" dir="5400000" algn="ctr" rotWithShape="0">
                    <a:srgbClr val="6E747A">
                      <a:alpha val="43000"/>
                    </a:srgbClr>
                  </a:outerShdw>
                </a:effectLst>
                <a:uLnTx/>
                <a:uFillTx/>
                <a:latin typeface="Segoe UI"/>
                <a:ea typeface="Segoe UI" pitchFamily="34" charset="0"/>
                <a:cs typeface="Segoe UI" pitchFamily="34" charset="0"/>
              </a:rPr>
              <a:t>Monitor</a:t>
            </a:r>
          </a:p>
        </p:txBody>
      </p:sp>
      <p:cxnSp>
        <p:nvCxnSpPr>
          <p:cNvPr id="14" name="Connector: Elbow 13"/>
          <p:cNvCxnSpPr/>
          <p:nvPr/>
        </p:nvCxnSpPr>
        <p:spPr>
          <a:xfrm rot="5400000">
            <a:off x="6243437" y="-109338"/>
            <a:ext cx="60697" cy="9559897"/>
          </a:xfrm>
          <a:prstGeom prst="bentConnector3">
            <a:avLst>
              <a:gd name="adj1" fmla="val 476625"/>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630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684837" y="4059182"/>
            <a:ext cx="3427816" cy="2180995"/>
          </a:xfrm>
          <a:prstGeom prst="rect">
            <a:avLst/>
          </a:prstGeom>
        </p:spPr>
      </p:pic>
      <p:pic>
        <p:nvPicPr>
          <p:cNvPr id="9" name="Picture 8"/>
          <p:cNvPicPr>
            <a:picLocks noChangeAspect="1"/>
          </p:cNvPicPr>
          <p:nvPr/>
        </p:nvPicPr>
        <p:blipFill>
          <a:blip r:embed="rId4"/>
          <a:stretch>
            <a:fillRect/>
          </a:stretch>
        </p:blipFill>
        <p:spPr>
          <a:xfrm>
            <a:off x="428221" y="1232890"/>
            <a:ext cx="5791200" cy="1783845"/>
          </a:xfrm>
          <a:prstGeom prst="rect">
            <a:avLst/>
          </a:prstGeom>
        </p:spPr>
      </p:pic>
      <p:sp>
        <p:nvSpPr>
          <p:cNvPr id="2" name="Title 1"/>
          <p:cNvSpPr>
            <a:spLocks noGrp="1"/>
          </p:cNvSpPr>
          <p:nvPr>
            <p:ph type="title"/>
          </p:nvPr>
        </p:nvSpPr>
        <p:spPr/>
        <p:txBody>
          <a:bodyPr/>
          <a:lstStyle/>
          <a:p>
            <a:r>
              <a:rPr lang="en-US" dirty="0"/>
              <a:t>Azure </a:t>
            </a:r>
            <a:r>
              <a:rPr lang="en-US" dirty="0" err="1"/>
              <a:t>Serverless</a:t>
            </a:r>
            <a:r>
              <a:rPr lang="en-US" dirty="0"/>
              <a:t> in the News</a:t>
            </a:r>
          </a:p>
        </p:txBody>
      </p:sp>
      <p:pic>
        <p:nvPicPr>
          <p:cNvPr id="8" name="Picture 7"/>
          <p:cNvPicPr>
            <a:picLocks noChangeAspect="1"/>
          </p:cNvPicPr>
          <p:nvPr/>
        </p:nvPicPr>
        <p:blipFill>
          <a:blip r:embed="rId5"/>
          <a:stretch>
            <a:fillRect/>
          </a:stretch>
        </p:blipFill>
        <p:spPr>
          <a:xfrm>
            <a:off x="433726" y="3116262"/>
            <a:ext cx="5380038" cy="2522590"/>
          </a:xfrm>
          <a:prstGeom prst="rect">
            <a:avLst/>
          </a:prstGeom>
        </p:spPr>
      </p:pic>
      <p:pic>
        <p:nvPicPr>
          <p:cNvPr id="6" name="Picture 5"/>
          <p:cNvPicPr>
            <a:picLocks noChangeAspect="1"/>
          </p:cNvPicPr>
          <p:nvPr/>
        </p:nvPicPr>
        <p:blipFill>
          <a:blip r:embed="rId6"/>
          <a:stretch>
            <a:fillRect/>
          </a:stretch>
        </p:blipFill>
        <p:spPr>
          <a:xfrm>
            <a:off x="1818528" y="2735262"/>
            <a:ext cx="5227638" cy="1284131"/>
          </a:xfrm>
          <a:prstGeom prst="rect">
            <a:avLst/>
          </a:prstGeom>
        </p:spPr>
      </p:pic>
      <p:pic>
        <p:nvPicPr>
          <p:cNvPr id="7" name="Picture 6"/>
          <p:cNvPicPr>
            <a:picLocks noChangeAspect="1"/>
          </p:cNvPicPr>
          <p:nvPr/>
        </p:nvPicPr>
        <p:blipFill>
          <a:blip r:embed="rId7"/>
          <a:stretch>
            <a:fillRect/>
          </a:stretch>
        </p:blipFill>
        <p:spPr>
          <a:xfrm>
            <a:off x="6446837" y="1211262"/>
            <a:ext cx="5598367" cy="2665204"/>
          </a:xfrm>
          <a:prstGeom prst="rect">
            <a:avLst/>
          </a:prstGeom>
        </p:spPr>
      </p:pic>
      <p:pic>
        <p:nvPicPr>
          <p:cNvPr id="4" name="Picture 3"/>
          <p:cNvPicPr>
            <a:picLocks noChangeAspect="1"/>
          </p:cNvPicPr>
          <p:nvPr/>
        </p:nvPicPr>
        <p:blipFill>
          <a:blip r:embed="rId8"/>
          <a:stretch>
            <a:fillRect/>
          </a:stretch>
        </p:blipFill>
        <p:spPr>
          <a:xfrm>
            <a:off x="6588966" y="3649662"/>
            <a:ext cx="5456238" cy="1773707"/>
          </a:xfrm>
          <a:prstGeom prst="rect">
            <a:avLst/>
          </a:prstGeom>
        </p:spPr>
      </p:pic>
    </p:spTree>
    <p:extLst>
      <p:ext uri="{BB962C8B-B14F-4D97-AF65-F5344CB8AC3E}">
        <p14:creationId xmlns:p14="http://schemas.microsoft.com/office/powerpoint/2010/main" val="64412262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17BAC-5427-441D-8A7B-B2ED3235E769}"/>
              </a:ext>
            </a:extLst>
          </p:cNvPr>
          <p:cNvSpPr>
            <a:spLocks noGrp="1"/>
          </p:cNvSpPr>
          <p:nvPr>
            <p:ph type="title"/>
          </p:nvPr>
        </p:nvSpPr>
        <p:spPr/>
        <p:txBody>
          <a:bodyPr/>
          <a:lstStyle/>
          <a:p>
            <a:r>
              <a:rPr lang="en-US" dirty="0"/>
              <a:t>Key Scenarios for Monitoring</a:t>
            </a:r>
          </a:p>
        </p:txBody>
      </p:sp>
      <p:sp>
        <p:nvSpPr>
          <p:cNvPr id="2" name="Oval 1"/>
          <p:cNvSpPr/>
          <p:nvPr/>
        </p:nvSpPr>
        <p:spPr bwMode="auto">
          <a:xfrm>
            <a:off x="3932237" y="1900237"/>
            <a:ext cx="4114800" cy="4114800"/>
          </a:xfrm>
          <a:prstGeom prst="ellipse">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6" name="Oval 5"/>
          <p:cNvSpPr/>
          <p:nvPr/>
        </p:nvSpPr>
        <p:spPr bwMode="auto">
          <a:xfrm>
            <a:off x="3203603" y="3098020"/>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Monitor</a:t>
            </a:r>
          </a:p>
        </p:txBody>
      </p:sp>
      <p:sp>
        <p:nvSpPr>
          <p:cNvPr id="7" name="Oval 6"/>
          <p:cNvSpPr/>
          <p:nvPr/>
        </p:nvSpPr>
        <p:spPr bwMode="auto">
          <a:xfrm>
            <a:off x="7056437" y="3098020"/>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Learn</a:t>
            </a:r>
          </a:p>
        </p:txBody>
      </p:sp>
      <p:sp>
        <p:nvSpPr>
          <p:cNvPr id="8" name="Oval 7"/>
          <p:cNvSpPr/>
          <p:nvPr/>
        </p:nvSpPr>
        <p:spPr bwMode="auto">
          <a:xfrm>
            <a:off x="5162737" y="5097462"/>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7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7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Optimize</a:t>
            </a:r>
          </a:p>
        </p:txBody>
      </p:sp>
      <p:sp>
        <p:nvSpPr>
          <p:cNvPr id="9" name="Oval 8"/>
          <p:cNvSpPr/>
          <p:nvPr/>
        </p:nvSpPr>
        <p:spPr bwMode="auto">
          <a:xfrm>
            <a:off x="5162737" y="1231219"/>
            <a:ext cx="1719234" cy="17192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Alert</a:t>
            </a:r>
          </a:p>
        </p:txBody>
      </p:sp>
    </p:spTree>
    <p:extLst>
      <p:ext uri="{BB962C8B-B14F-4D97-AF65-F5344CB8AC3E}">
        <p14:creationId xmlns:p14="http://schemas.microsoft.com/office/powerpoint/2010/main" val="3140945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4729B0-455A-450C-ADC8-C73B1AB123E1}"/>
              </a:ext>
            </a:extLst>
          </p:cNvPr>
          <p:cNvSpPr>
            <a:spLocks noGrp="1"/>
          </p:cNvSpPr>
          <p:nvPr>
            <p:ph type="body" sz="quarter" idx="10"/>
          </p:nvPr>
        </p:nvSpPr>
        <p:spPr>
          <a:xfrm>
            <a:off x="274639" y="1212850"/>
            <a:ext cx="5714998" cy="4939814"/>
          </a:xfrm>
        </p:spPr>
        <p:txBody>
          <a:bodyPr/>
          <a:lstStyle/>
          <a:p>
            <a:r>
              <a:rPr lang="en-US" sz="3000" dirty="0">
                <a:solidFill>
                  <a:schemeClr val="tx1"/>
                </a:solidFill>
              </a:rPr>
              <a:t>Extensible Application Performance Management (APM)</a:t>
            </a:r>
          </a:p>
          <a:p>
            <a:r>
              <a:rPr lang="en-US" sz="3000" dirty="0">
                <a:solidFill>
                  <a:schemeClr val="tx1"/>
                </a:solidFill>
              </a:rPr>
              <a:t>Rich data: Metrics, Traces, Exception tracking, Dependencies, Page Views, User data, custom events</a:t>
            </a:r>
          </a:p>
          <a:p>
            <a:r>
              <a:rPr lang="en-US" sz="3000" dirty="0">
                <a:solidFill>
                  <a:schemeClr val="tx1"/>
                </a:solidFill>
              </a:rPr>
              <a:t>Easy to use graph/alerts, powerful analytics portal, integration with </a:t>
            </a:r>
            <a:r>
              <a:rPr lang="en-US" sz="3000" dirty="0" err="1">
                <a:solidFill>
                  <a:schemeClr val="tx1"/>
                </a:solidFill>
              </a:rPr>
              <a:t>PowerBI</a:t>
            </a:r>
            <a:r>
              <a:rPr lang="en-US" sz="3000" dirty="0">
                <a:solidFill>
                  <a:schemeClr val="tx1"/>
                </a:solidFill>
              </a:rPr>
              <a:t> and other analytics services</a:t>
            </a:r>
          </a:p>
        </p:txBody>
      </p:sp>
      <p:sp>
        <p:nvSpPr>
          <p:cNvPr id="4" name="Title 3">
            <a:extLst>
              <a:ext uri="{FF2B5EF4-FFF2-40B4-BE49-F238E27FC236}">
                <a16:creationId xmlns:a16="http://schemas.microsoft.com/office/drawing/2014/main" id="{6E240BC7-625F-424B-A422-3D921751695D}"/>
              </a:ext>
            </a:extLst>
          </p:cNvPr>
          <p:cNvSpPr>
            <a:spLocks noGrp="1"/>
          </p:cNvSpPr>
          <p:nvPr>
            <p:ph type="title"/>
          </p:nvPr>
        </p:nvSpPr>
        <p:spPr/>
        <p:txBody>
          <a:bodyPr/>
          <a:lstStyle/>
          <a:p>
            <a:r>
              <a:rPr lang="en-US" dirty="0"/>
              <a:t>Azure Application Insights</a:t>
            </a:r>
          </a:p>
        </p:txBody>
      </p:sp>
      <p:pic>
        <p:nvPicPr>
          <p:cNvPr id="7" name="Picture 6">
            <a:extLst>
              <a:ext uri="{FF2B5EF4-FFF2-40B4-BE49-F238E27FC236}">
                <a16:creationId xmlns:a16="http://schemas.microsoft.com/office/drawing/2014/main" id="{73A49DC5-D3AB-48D0-B0DF-BA4E0886EC09}"/>
              </a:ext>
            </a:extLst>
          </p:cNvPr>
          <p:cNvPicPr>
            <a:picLocks noChangeAspect="1"/>
          </p:cNvPicPr>
          <p:nvPr/>
        </p:nvPicPr>
        <p:blipFill>
          <a:blip r:embed="rId3"/>
          <a:stretch>
            <a:fillRect/>
          </a:stretch>
        </p:blipFill>
        <p:spPr>
          <a:xfrm>
            <a:off x="6142037" y="1248454"/>
            <a:ext cx="5613826" cy="5239080"/>
          </a:xfrm>
          <a:prstGeom prst="rect">
            <a:avLst/>
          </a:prstGeom>
        </p:spPr>
      </p:pic>
    </p:spTree>
    <p:extLst>
      <p:ext uri="{BB962C8B-B14F-4D97-AF65-F5344CB8AC3E}">
        <p14:creationId xmlns:p14="http://schemas.microsoft.com/office/powerpoint/2010/main" val="24541221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12B8-E3F5-4D74-ABCC-461127E1140A}"/>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2B4BB714-6CBA-4A44-B521-63EDE4602FF7}"/>
              </a:ext>
            </a:extLst>
          </p:cNvPr>
          <p:cNvSpPr>
            <a:spLocks noGrp="1"/>
          </p:cNvSpPr>
          <p:nvPr>
            <p:ph type="body" sz="quarter" idx="12"/>
          </p:nvPr>
        </p:nvSpPr>
        <p:spPr>
          <a:xfrm>
            <a:off x="275482" y="3954464"/>
            <a:ext cx="8000155" cy="738664"/>
          </a:xfrm>
        </p:spPr>
        <p:txBody>
          <a:bodyPr/>
          <a:lstStyle/>
          <a:p>
            <a:r>
              <a:rPr lang="en-US" dirty="0"/>
              <a:t>Monitor</a:t>
            </a:r>
          </a:p>
        </p:txBody>
      </p:sp>
    </p:spTree>
    <p:extLst>
      <p:ext uri="{BB962C8B-B14F-4D97-AF65-F5344CB8AC3E}">
        <p14:creationId xmlns:p14="http://schemas.microsoft.com/office/powerpoint/2010/main" val="1516264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DD15A1-8CA2-45EF-9906-FA76B4FFDAB2}"/>
              </a:ext>
            </a:extLst>
          </p:cNvPr>
          <p:cNvPicPr>
            <a:picLocks noChangeAspect="1"/>
          </p:cNvPicPr>
          <p:nvPr/>
        </p:nvPicPr>
        <p:blipFill>
          <a:blip r:embed="rId3"/>
          <a:stretch>
            <a:fillRect/>
          </a:stretch>
        </p:blipFill>
        <p:spPr>
          <a:xfrm>
            <a:off x="1646237" y="1183302"/>
            <a:ext cx="5943600" cy="3463905"/>
          </a:xfrm>
          <a:prstGeom prst="rect">
            <a:avLst/>
          </a:prstGeom>
        </p:spPr>
      </p:pic>
      <p:pic>
        <p:nvPicPr>
          <p:cNvPr id="19" name="Picture 18">
            <a:extLst>
              <a:ext uri="{FF2B5EF4-FFF2-40B4-BE49-F238E27FC236}">
                <a16:creationId xmlns:a16="http://schemas.microsoft.com/office/drawing/2014/main" id="{E7083229-252B-400F-8FB7-AF2D40E9CC96}"/>
              </a:ext>
            </a:extLst>
          </p:cNvPr>
          <p:cNvPicPr>
            <a:picLocks noChangeAspect="1"/>
          </p:cNvPicPr>
          <p:nvPr/>
        </p:nvPicPr>
        <p:blipFill>
          <a:blip r:embed="rId4"/>
          <a:stretch>
            <a:fillRect/>
          </a:stretch>
        </p:blipFill>
        <p:spPr>
          <a:xfrm>
            <a:off x="3475037" y="1772596"/>
            <a:ext cx="5943600" cy="3448979"/>
          </a:xfrm>
          <a:prstGeom prst="rect">
            <a:avLst/>
          </a:prstGeom>
        </p:spPr>
      </p:pic>
      <p:pic>
        <p:nvPicPr>
          <p:cNvPr id="9" name="Picture 8">
            <a:extLst>
              <a:ext uri="{FF2B5EF4-FFF2-40B4-BE49-F238E27FC236}">
                <a16:creationId xmlns:a16="http://schemas.microsoft.com/office/drawing/2014/main" id="{4B7AEE20-8892-466C-810F-D3E8CA923FDD}"/>
              </a:ext>
            </a:extLst>
          </p:cNvPr>
          <p:cNvPicPr>
            <a:picLocks noChangeAspect="1"/>
          </p:cNvPicPr>
          <p:nvPr/>
        </p:nvPicPr>
        <p:blipFill>
          <a:blip r:embed="rId5"/>
          <a:stretch>
            <a:fillRect/>
          </a:stretch>
        </p:blipFill>
        <p:spPr>
          <a:xfrm>
            <a:off x="5303837" y="2178311"/>
            <a:ext cx="5486400" cy="4280718"/>
          </a:xfrm>
          <a:prstGeom prst="rect">
            <a:avLst/>
          </a:prstGeom>
        </p:spPr>
      </p:pic>
      <p:sp>
        <p:nvSpPr>
          <p:cNvPr id="30" name="TextBox 29">
            <a:extLst>
              <a:ext uri="{FF2B5EF4-FFF2-40B4-BE49-F238E27FC236}">
                <a16:creationId xmlns:a16="http://schemas.microsoft.com/office/drawing/2014/main" id="{5F1D0E3E-0B16-4B1E-9846-CBE90A866D5E}"/>
              </a:ext>
            </a:extLst>
          </p:cNvPr>
          <p:cNvSpPr txBox="1"/>
          <p:nvPr/>
        </p:nvSpPr>
        <p:spPr>
          <a:xfrm>
            <a:off x="350837" y="6011862"/>
            <a:ext cx="5105400" cy="627864"/>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Learn more at </a:t>
            </a:r>
            <a:r>
              <a:rPr kumimoji="0" lang="en-US" sz="24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hlinkClick r:id="rId6"/>
              </a:rPr>
              <a:t>https://aka.ms/azafr</a:t>
            </a:r>
            <a:endParaRPr kumimoji="0" lang="en-US" sz="24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endParaRPr>
          </a:p>
        </p:txBody>
      </p:sp>
      <p:sp>
        <p:nvSpPr>
          <p:cNvPr id="11" name="Title 2">
            <a:extLst/>
          </p:cNvPr>
          <p:cNvSpPr>
            <a:spLocks noGrp="1"/>
          </p:cNvSpPr>
          <p:nvPr>
            <p:ph type="title"/>
          </p:nvPr>
        </p:nvSpPr>
        <p:spPr>
          <a:xfrm>
            <a:off x="274639" y="295274"/>
            <a:ext cx="11889564" cy="917575"/>
          </a:xfrm>
        </p:spPr>
        <p:txBody>
          <a:bodyPr/>
          <a:lstStyle/>
          <a:p>
            <a:r>
              <a:rPr lang="en-US" dirty="0"/>
              <a:t>Azure Functions Runtime Preview</a:t>
            </a:r>
          </a:p>
        </p:txBody>
      </p:sp>
    </p:spTree>
    <p:extLst>
      <p:ext uri="{BB962C8B-B14F-4D97-AF65-F5344CB8AC3E}">
        <p14:creationId xmlns:p14="http://schemas.microsoft.com/office/powerpoint/2010/main" val="108200973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9253A2-1313-4CDD-B184-6A908C0447C2}"/>
              </a:ext>
            </a:extLst>
          </p:cNvPr>
          <p:cNvSpPr>
            <a:spLocks noGrp="1"/>
          </p:cNvSpPr>
          <p:nvPr>
            <p:ph type="body" sz="quarter" idx="10"/>
          </p:nvPr>
        </p:nvSpPr>
        <p:spPr>
          <a:xfrm>
            <a:off x="274639" y="1212850"/>
            <a:ext cx="11887200" cy="5609228"/>
          </a:xfrm>
        </p:spPr>
        <p:txBody>
          <a:bodyPr/>
          <a:lstStyle/>
          <a:p>
            <a:pPr marL="0" indent="0">
              <a:buNone/>
            </a:pPr>
            <a:r>
              <a:rPr lang="en-US" sz="2500" b="1" dirty="0">
                <a:solidFill>
                  <a:schemeClr val="tx1"/>
                </a:solidFill>
              </a:rPr>
              <a:t>Developer experience</a:t>
            </a:r>
          </a:p>
          <a:p>
            <a:r>
              <a:rPr lang="en-US" sz="2500" dirty="0">
                <a:solidFill>
                  <a:schemeClr val="tx1"/>
                </a:solidFill>
              </a:rPr>
              <a:t>Same consistent Programming Model</a:t>
            </a:r>
          </a:p>
          <a:p>
            <a:r>
              <a:rPr lang="en-US" sz="2500" dirty="0">
                <a:solidFill>
                  <a:schemeClr val="tx1"/>
                </a:solidFill>
              </a:rPr>
              <a:t>Same Azure Functions portal</a:t>
            </a:r>
          </a:p>
          <a:p>
            <a:r>
              <a:rPr lang="en-US" sz="2500" dirty="0">
                <a:solidFill>
                  <a:schemeClr val="tx1"/>
                </a:solidFill>
              </a:rPr>
              <a:t>Publish directly from Visual Studio tooling</a:t>
            </a:r>
          </a:p>
          <a:p>
            <a:r>
              <a:rPr lang="en-US" sz="2500" dirty="0">
                <a:solidFill>
                  <a:schemeClr val="tx1"/>
                </a:solidFill>
              </a:rPr>
              <a:t>Leverage triggers: timer trigger and new SQL Service Broker trigger</a:t>
            </a:r>
          </a:p>
          <a:p>
            <a:pPr marL="0" indent="0">
              <a:buNone/>
            </a:pPr>
            <a:endParaRPr lang="en-US" sz="2500" b="1" dirty="0">
              <a:solidFill>
                <a:schemeClr val="tx1"/>
              </a:solidFill>
            </a:endParaRPr>
          </a:p>
          <a:p>
            <a:pPr marL="0" indent="0">
              <a:buNone/>
            </a:pPr>
            <a:r>
              <a:rPr lang="en-US" sz="2500" b="1" dirty="0">
                <a:solidFill>
                  <a:schemeClr val="tx1"/>
                </a:solidFill>
              </a:rPr>
              <a:t>Administrator features</a:t>
            </a:r>
          </a:p>
          <a:p>
            <a:r>
              <a:rPr lang="en-US" sz="2500" dirty="0">
                <a:solidFill>
                  <a:schemeClr val="tx1"/>
                </a:solidFill>
              </a:rPr>
              <a:t>Take advantage of Azure Functions on premises</a:t>
            </a:r>
          </a:p>
          <a:p>
            <a:pPr lvl="1"/>
            <a:r>
              <a:rPr lang="en-US" sz="2500" dirty="0">
                <a:solidFill>
                  <a:schemeClr val="tx1"/>
                </a:solidFill>
              </a:rPr>
              <a:t>Workers can run in spare compute – i.e. desktops left on overnight within orgs</a:t>
            </a:r>
          </a:p>
          <a:p>
            <a:r>
              <a:rPr lang="en-US" sz="2500" dirty="0">
                <a:solidFill>
                  <a:schemeClr val="tx1"/>
                </a:solidFill>
              </a:rPr>
              <a:t>Only provision two types of roles</a:t>
            </a:r>
          </a:p>
          <a:p>
            <a:pPr lvl="1"/>
            <a:r>
              <a:rPr lang="en-US" sz="2500" dirty="0">
                <a:solidFill>
                  <a:schemeClr val="tx1"/>
                </a:solidFill>
              </a:rPr>
              <a:t>Management Role – Hosts Portal, Publishing Endpoint and </a:t>
            </a:r>
          </a:p>
          <a:p>
            <a:pPr lvl="1"/>
            <a:r>
              <a:rPr lang="en-US" sz="2500" dirty="0">
                <a:solidFill>
                  <a:schemeClr val="tx1"/>
                </a:solidFill>
              </a:rPr>
              <a:t>Worker Role – Runs Function in Windows Server Containers</a:t>
            </a:r>
          </a:p>
          <a:p>
            <a:pPr lvl="1"/>
            <a:endParaRPr lang="en-US" sz="2500" dirty="0">
              <a:solidFill>
                <a:schemeClr val="tx1"/>
              </a:solidFill>
            </a:endParaRPr>
          </a:p>
        </p:txBody>
      </p:sp>
      <p:sp>
        <p:nvSpPr>
          <p:cNvPr id="3" name="Title 2">
            <a:extLst>
              <a:ext uri="{FF2B5EF4-FFF2-40B4-BE49-F238E27FC236}">
                <a16:creationId xmlns:a16="http://schemas.microsoft.com/office/drawing/2014/main" id="{4C337760-0D62-45DE-BA8A-8091BF39397D}"/>
              </a:ext>
            </a:extLst>
          </p:cNvPr>
          <p:cNvSpPr>
            <a:spLocks noGrp="1"/>
          </p:cNvSpPr>
          <p:nvPr>
            <p:ph type="title"/>
          </p:nvPr>
        </p:nvSpPr>
        <p:spPr/>
        <p:txBody>
          <a:bodyPr/>
          <a:lstStyle/>
          <a:p>
            <a:r>
              <a:rPr lang="en-US" dirty="0"/>
              <a:t>Azure Functions Runtime</a:t>
            </a:r>
          </a:p>
        </p:txBody>
      </p:sp>
    </p:spTree>
    <p:extLst>
      <p:ext uri="{BB962C8B-B14F-4D97-AF65-F5344CB8AC3E}">
        <p14:creationId xmlns:p14="http://schemas.microsoft.com/office/powerpoint/2010/main" val="303018483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09CAEC-3BCC-4966-A502-2EA558A5F72B}"/>
              </a:ext>
            </a:extLst>
          </p:cNvPr>
          <p:cNvSpPr>
            <a:spLocks noGrp="1"/>
          </p:cNvSpPr>
          <p:nvPr>
            <p:ph type="title"/>
          </p:nvPr>
        </p:nvSpPr>
        <p:spPr/>
        <p:txBody>
          <a:bodyPr/>
          <a:lstStyle/>
          <a:p>
            <a:r>
              <a:rPr lang="en-US" dirty="0"/>
              <a:t>Demo</a:t>
            </a:r>
            <a:endParaRPr lang="en-US"/>
          </a:p>
        </p:txBody>
      </p:sp>
      <p:sp>
        <p:nvSpPr>
          <p:cNvPr id="6" name="Text Placeholder 5">
            <a:extLst>
              <a:ext uri="{FF2B5EF4-FFF2-40B4-BE49-F238E27FC236}">
                <a16:creationId xmlns:a16="http://schemas.microsoft.com/office/drawing/2014/main" id="{945F1E01-D5F1-40D6-AF1F-489A4F4FC829}"/>
              </a:ext>
            </a:extLst>
          </p:cNvPr>
          <p:cNvSpPr>
            <a:spLocks noGrp="1"/>
          </p:cNvSpPr>
          <p:nvPr>
            <p:ph type="body" sz="quarter" idx="12"/>
          </p:nvPr>
        </p:nvSpPr>
        <p:spPr/>
        <p:txBody>
          <a:bodyPr/>
          <a:lstStyle/>
          <a:p>
            <a:r>
              <a:rPr lang="en-US" dirty="0"/>
              <a:t>Azure Functions Runtime</a:t>
            </a:r>
          </a:p>
        </p:txBody>
      </p:sp>
    </p:spTree>
    <p:extLst>
      <p:ext uri="{BB962C8B-B14F-4D97-AF65-F5344CB8AC3E}">
        <p14:creationId xmlns:p14="http://schemas.microsoft.com/office/powerpoint/2010/main" val="3894314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9" y="1212850"/>
            <a:ext cx="11887200" cy="4215000"/>
          </a:xfrm>
        </p:spPr>
        <p:txBody>
          <a:bodyPr/>
          <a:lstStyle/>
          <a:p>
            <a:pPr lvl="0"/>
            <a:r>
              <a:rPr lang="en-US" sz="3000" dirty="0">
                <a:solidFill>
                  <a:schemeClr val="tx1"/>
                </a:solidFill>
              </a:rPr>
              <a:t>Azure offers a comprehensive </a:t>
            </a:r>
            <a:r>
              <a:rPr lang="en-US" sz="3000" dirty="0" err="1">
                <a:solidFill>
                  <a:schemeClr val="tx1"/>
                </a:solidFill>
              </a:rPr>
              <a:t>Serverless</a:t>
            </a:r>
            <a:r>
              <a:rPr lang="en-US" sz="3000" dirty="0">
                <a:solidFill>
                  <a:schemeClr val="tx1"/>
                </a:solidFill>
              </a:rPr>
              <a:t> Application Platform</a:t>
            </a:r>
          </a:p>
          <a:p>
            <a:pPr lvl="0"/>
            <a:r>
              <a:rPr lang="en-US" sz="3000" dirty="0">
                <a:solidFill>
                  <a:schemeClr val="tx1"/>
                </a:solidFill>
              </a:rPr>
              <a:t>Azure Functions bindings and local </a:t>
            </a:r>
            <a:r>
              <a:rPr lang="en-US" sz="3000" dirty="0" err="1">
                <a:solidFill>
                  <a:schemeClr val="tx1"/>
                </a:solidFill>
              </a:rPr>
              <a:t>DevEx</a:t>
            </a:r>
            <a:r>
              <a:rPr lang="en-US" sz="3000" dirty="0">
                <a:solidFill>
                  <a:schemeClr val="tx1"/>
                </a:solidFill>
              </a:rPr>
              <a:t> optimize time to market</a:t>
            </a:r>
          </a:p>
          <a:p>
            <a:pPr lvl="0"/>
            <a:r>
              <a:rPr lang="en-US" sz="3000" dirty="0">
                <a:solidFill>
                  <a:schemeClr val="tx1"/>
                </a:solidFill>
              </a:rPr>
              <a:t>Azure Logic Apps provide orchestration and integration with 125+ connectors</a:t>
            </a:r>
          </a:p>
          <a:p>
            <a:pPr marL="0" lvl="0" indent="0">
              <a:buNone/>
            </a:pPr>
            <a:endParaRPr lang="en-US" sz="3000" dirty="0">
              <a:solidFill>
                <a:schemeClr val="tx1"/>
              </a:solidFill>
            </a:endParaRPr>
          </a:p>
          <a:p>
            <a:pPr lvl="0"/>
            <a:endParaRPr lang="en-US" sz="3300" dirty="0">
              <a:solidFill>
                <a:schemeClr val="tx1"/>
              </a:solidFill>
            </a:endParaRPr>
          </a:p>
          <a:p>
            <a:pPr marL="0" lvl="0" indent="0">
              <a:buNone/>
            </a:pPr>
            <a:r>
              <a:rPr lang="en-US" sz="3000" b="1" dirty="0">
                <a:solidFill>
                  <a:schemeClr val="tx1"/>
                </a:solidFill>
              </a:rPr>
              <a:t>Try Azure Functions and Logic Apps:</a:t>
            </a:r>
            <a:r>
              <a:rPr lang="en-US" sz="3000" dirty="0"/>
              <a:t> </a:t>
            </a:r>
            <a:r>
              <a:rPr lang="en-US" sz="3000" u="sng" dirty="0">
                <a:hlinkClick r:id="rId3"/>
              </a:rPr>
              <a:t>http://aka.ms/TryFunctions</a:t>
            </a:r>
            <a:r>
              <a:rPr lang="en-US" sz="3000" dirty="0"/>
              <a:t> </a:t>
            </a:r>
          </a:p>
          <a:p>
            <a:pPr marL="0" lvl="0" indent="0">
              <a:buNone/>
            </a:pPr>
            <a:r>
              <a:rPr lang="en-US" sz="3000" b="1" dirty="0">
                <a:solidFill>
                  <a:schemeClr val="tx1"/>
                </a:solidFill>
              </a:rPr>
              <a:t>Join the Azure Functions Community</a:t>
            </a:r>
            <a:r>
              <a:rPr lang="en-US" sz="3000" dirty="0"/>
              <a:t> </a:t>
            </a:r>
            <a:r>
              <a:rPr lang="en-US" sz="3000" u="sng" dirty="0">
                <a:hlinkClick r:id="rId4"/>
              </a:rPr>
              <a:t>https://aka.ms/func-github</a:t>
            </a:r>
            <a:r>
              <a:rPr lang="en-US" sz="3000" dirty="0"/>
              <a:t> </a:t>
            </a:r>
          </a:p>
        </p:txBody>
      </p:sp>
      <p:sp>
        <p:nvSpPr>
          <p:cNvPr id="2" name="Title 1"/>
          <p:cNvSpPr>
            <a:spLocks noGrp="1"/>
          </p:cNvSpPr>
          <p:nvPr>
            <p:ph type="title"/>
          </p:nvPr>
        </p:nvSpPr>
        <p:spPr/>
        <p:txBody>
          <a:bodyPr/>
          <a:lstStyle/>
          <a:p>
            <a:r>
              <a:rPr lang="en-US" dirty="0"/>
              <a:t>Summary</a:t>
            </a:r>
          </a:p>
        </p:txBody>
      </p:sp>
      <p:sp>
        <p:nvSpPr>
          <p:cNvPr id="4" name="Rectangle 3"/>
          <p:cNvSpPr/>
          <p:nvPr/>
        </p:nvSpPr>
        <p:spPr>
          <a:xfrm>
            <a:off x="10529777" y="6031402"/>
            <a:ext cx="1634102" cy="664797"/>
          </a:xfrm>
          <a:prstGeom prst="rect">
            <a:avLst/>
          </a:prstGeom>
        </p:spPr>
        <p:txBody>
          <a:bodyPr wrap="none" lIns="182880" tIns="146304" rIns="182880" bIns="146304">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6494">
                      <a:srgbClr val="505050"/>
                    </a:gs>
                    <a:gs pos="18182">
                      <a:srgbClr val="505050"/>
                    </a:gs>
                  </a:gsLst>
                  <a:lin ang="5400000" scaled="1"/>
                </a:gradFill>
                <a:effectLst/>
                <a:uLnTx/>
                <a:uFillTx/>
                <a:latin typeface="Segoe UI Semilight"/>
                <a:ea typeface="+mn-ea"/>
                <a:cs typeface="+mn-cs"/>
              </a:rPr>
              <a:t>#</a:t>
            </a:r>
            <a:r>
              <a:rPr kumimoji="0" lang="en-US" sz="2400" b="0" i="0" u="none" strike="noStrike" kern="1200" cap="none" spc="0" normalizeH="0" baseline="0" noProof="0" dirty="0" err="1">
                <a:ln>
                  <a:noFill/>
                </a:ln>
                <a:gradFill>
                  <a:gsLst>
                    <a:gs pos="6494">
                      <a:srgbClr val="505050"/>
                    </a:gs>
                    <a:gs pos="18182">
                      <a:srgbClr val="505050"/>
                    </a:gs>
                  </a:gsLst>
                  <a:lin ang="5400000" scaled="1"/>
                </a:gradFill>
                <a:effectLst/>
                <a:uLnTx/>
                <a:uFillTx/>
                <a:latin typeface="Segoe UI Semilight"/>
                <a:ea typeface="+mn-ea"/>
                <a:cs typeface="+mn-cs"/>
              </a:rPr>
              <a:t>MSBuild</a:t>
            </a:r>
            <a:endParaRPr kumimoji="0" lang="en-US" sz="2400" b="0" i="0" u="none" strike="noStrike" kern="1200" cap="none" spc="0" normalizeH="0" baseline="0" noProof="0" dirty="0">
              <a:ln>
                <a:noFill/>
              </a:ln>
              <a:gradFill>
                <a:gsLst>
                  <a:gs pos="6494">
                    <a:srgbClr val="505050"/>
                  </a:gs>
                  <a:gs pos="18182">
                    <a:srgbClr val="505050"/>
                  </a:gs>
                </a:gsLst>
                <a:lin ang="5400000" scaled="1"/>
              </a:gradFill>
              <a:effectLst/>
              <a:uLnTx/>
              <a:uFillTx/>
              <a:latin typeface="Segoe UI Semilight"/>
              <a:ea typeface="+mn-ea"/>
              <a:cs typeface="+mn-cs"/>
            </a:endParaRPr>
          </a:p>
        </p:txBody>
      </p:sp>
    </p:spTree>
    <p:extLst>
      <p:ext uri="{BB962C8B-B14F-4D97-AF65-F5344CB8AC3E}">
        <p14:creationId xmlns:p14="http://schemas.microsoft.com/office/powerpoint/2010/main" val="9402844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Related sessions</a:t>
            </a:r>
            <a:endParaRPr lang="en-US" dirty="0"/>
          </a:p>
        </p:txBody>
      </p:sp>
      <p:sp>
        <p:nvSpPr>
          <p:cNvPr id="4" name="Rectangle 3"/>
          <p:cNvSpPr/>
          <p:nvPr/>
        </p:nvSpPr>
        <p:spPr>
          <a:xfrm>
            <a:off x="10529777" y="6031402"/>
            <a:ext cx="1634102" cy="664797"/>
          </a:xfrm>
          <a:prstGeom prst="rect">
            <a:avLst/>
          </a:prstGeom>
        </p:spPr>
        <p:txBody>
          <a:bodyPr wrap="none" lIns="182880" tIns="146304" rIns="182880" bIns="146304">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6494">
                      <a:srgbClr val="505050"/>
                    </a:gs>
                    <a:gs pos="18182">
                      <a:srgbClr val="505050"/>
                    </a:gs>
                  </a:gsLst>
                  <a:lin ang="5400000" scaled="1"/>
                </a:gradFill>
                <a:effectLst/>
                <a:uLnTx/>
                <a:uFillTx/>
                <a:latin typeface="Segoe UI Semilight"/>
                <a:ea typeface="+mn-ea"/>
                <a:cs typeface="+mn-cs"/>
              </a:rPr>
              <a:t>#</a:t>
            </a:r>
            <a:r>
              <a:rPr kumimoji="0" lang="en-US" sz="2400" b="0" i="0" u="none" strike="noStrike" kern="1200" cap="none" spc="0" normalizeH="0" baseline="0" noProof="0" dirty="0" err="1">
                <a:ln>
                  <a:noFill/>
                </a:ln>
                <a:gradFill>
                  <a:gsLst>
                    <a:gs pos="6494">
                      <a:srgbClr val="505050"/>
                    </a:gs>
                    <a:gs pos="18182">
                      <a:srgbClr val="505050"/>
                    </a:gs>
                  </a:gsLst>
                  <a:lin ang="5400000" scaled="1"/>
                </a:gradFill>
                <a:effectLst/>
                <a:uLnTx/>
                <a:uFillTx/>
                <a:latin typeface="Segoe UI Semilight"/>
                <a:ea typeface="+mn-ea"/>
                <a:cs typeface="+mn-cs"/>
              </a:rPr>
              <a:t>MSBuild</a:t>
            </a:r>
            <a:endParaRPr kumimoji="0" lang="en-US" sz="2400" b="0" i="0" u="none" strike="noStrike" kern="1200" cap="none" spc="0" normalizeH="0" baseline="0" noProof="0" dirty="0">
              <a:ln>
                <a:noFill/>
              </a:ln>
              <a:gradFill>
                <a:gsLst>
                  <a:gs pos="6494">
                    <a:srgbClr val="505050"/>
                  </a:gs>
                  <a:gs pos="18182">
                    <a:srgbClr val="505050"/>
                  </a:gs>
                </a:gsLst>
                <a:lin ang="5400000" scaled="1"/>
              </a:gradFill>
              <a:effectLst/>
              <a:uLnTx/>
              <a:uFillTx/>
              <a:latin typeface="Segoe UI Semilight"/>
              <a:ea typeface="+mn-ea"/>
              <a:cs typeface="+mn-cs"/>
            </a:endParaRPr>
          </a:p>
        </p:txBody>
      </p:sp>
      <p:graphicFrame>
        <p:nvGraphicFramePr>
          <p:cNvPr id="6" name="Table 5"/>
          <p:cNvGraphicFramePr>
            <a:graphicFrameLocks noGrp="1"/>
          </p:cNvGraphicFramePr>
          <p:nvPr>
            <p:extLst/>
          </p:nvPr>
        </p:nvGraphicFramePr>
        <p:xfrm>
          <a:off x="503237" y="1251572"/>
          <a:ext cx="11430000" cy="4508239"/>
        </p:xfrm>
        <a:graphic>
          <a:graphicData uri="http://schemas.openxmlformats.org/drawingml/2006/table">
            <a:tbl>
              <a:tblPr firstRow="1" firstCol="1" bandRow="1">
                <a:tableStyleId>{7E9639D4-E3E2-4D34-9284-5A2195B3D0D7}</a:tableStyleId>
              </a:tblPr>
              <a:tblGrid>
                <a:gridCol w="2604262">
                  <a:extLst>
                    <a:ext uri="{9D8B030D-6E8A-4147-A177-3AD203B41FA5}">
                      <a16:colId xmlns:a16="http://schemas.microsoft.com/office/drawing/2014/main" val="2179775347"/>
                    </a:ext>
                  </a:extLst>
                </a:gridCol>
                <a:gridCol w="1604679">
                  <a:extLst>
                    <a:ext uri="{9D8B030D-6E8A-4147-A177-3AD203B41FA5}">
                      <a16:colId xmlns:a16="http://schemas.microsoft.com/office/drawing/2014/main" val="2570807692"/>
                    </a:ext>
                  </a:extLst>
                </a:gridCol>
                <a:gridCol w="2005849">
                  <a:extLst>
                    <a:ext uri="{9D8B030D-6E8A-4147-A177-3AD203B41FA5}">
                      <a16:colId xmlns:a16="http://schemas.microsoft.com/office/drawing/2014/main" val="1711149336"/>
                    </a:ext>
                  </a:extLst>
                </a:gridCol>
                <a:gridCol w="2407020">
                  <a:extLst>
                    <a:ext uri="{9D8B030D-6E8A-4147-A177-3AD203B41FA5}">
                      <a16:colId xmlns:a16="http://schemas.microsoft.com/office/drawing/2014/main" val="3767363893"/>
                    </a:ext>
                  </a:extLst>
                </a:gridCol>
                <a:gridCol w="2808190">
                  <a:extLst>
                    <a:ext uri="{9D8B030D-6E8A-4147-A177-3AD203B41FA5}">
                      <a16:colId xmlns:a16="http://schemas.microsoft.com/office/drawing/2014/main" val="1096918805"/>
                    </a:ext>
                  </a:extLst>
                </a:gridCol>
              </a:tblGrid>
              <a:tr h="271591">
                <a:tc>
                  <a:txBody>
                    <a:bodyPr/>
                    <a:lstStyle/>
                    <a:p>
                      <a:pPr marL="0" marR="0">
                        <a:spcBef>
                          <a:spcPts val="0"/>
                        </a:spcBef>
                        <a:spcAft>
                          <a:spcPts val="0"/>
                        </a:spcAft>
                      </a:pPr>
                      <a:r>
                        <a:rPr lang="en-US" sz="1500" dirty="0">
                          <a:effectLst/>
                        </a:rPr>
                        <a:t>Session</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a:effectLst/>
                        </a:rPr>
                        <a:t>Code</a:t>
                      </a:r>
                      <a:endParaRPr lang="en-US" sz="150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Type</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a:effectLst/>
                        </a:rPr>
                        <a:t>Time</a:t>
                      </a:r>
                      <a:endParaRPr lang="en-US" sz="150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a:effectLst/>
                        </a:rPr>
                        <a:t>Location</a:t>
                      </a:r>
                      <a:endParaRPr lang="en-US" sz="1500">
                        <a:effectLst/>
                        <a:latin typeface="Calibri" panose="020F0502020204030204" pitchFamily="34" charset="0"/>
                        <a:ea typeface="Calibri" panose="020F0502020204030204" pitchFamily="34" charset="0"/>
                      </a:endParaRPr>
                    </a:p>
                  </a:txBody>
                  <a:tcPr marL="45758" marR="45758" marT="0" marB="0"/>
                </a:tc>
                <a:extLst>
                  <a:ext uri="{0D108BD9-81ED-4DB2-BD59-A6C34878D82A}">
                    <a16:rowId xmlns:a16="http://schemas.microsoft.com/office/drawing/2014/main" val="2524860471"/>
                  </a:ext>
                </a:extLst>
              </a:tr>
              <a:tr h="1086363">
                <a:tc>
                  <a:txBody>
                    <a:bodyPr/>
                    <a:lstStyle/>
                    <a:p>
                      <a:pPr marL="0" marR="0">
                        <a:spcBef>
                          <a:spcPts val="0"/>
                        </a:spcBef>
                        <a:spcAft>
                          <a:spcPts val="0"/>
                        </a:spcAft>
                      </a:pPr>
                      <a:r>
                        <a:rPr lang="en-US" sz="1500" dirty="0">
                          <a:effectLst/>
                        </a:rPr>
                        <a:t>Container apps on Azure App Service are like peanut butter and chocolate</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B8026</a:t>
                      </a:r>
                    </a:p>
                    <a:p>
                      <a:pPr marL="0" marR="0">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Breakout</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Thursday, 5/11</a:t>
                      </a:r>
                    </a:p>
                    <a:p>
                      <a:pPr marL="0" marR="0">
                        <a:spcBef>
                          <a:spcPts val="0"/>
                        </a:spcBef>
                        <a:spcAft>
                          <a:spcPts val="0"/>
                        </a:spcAft>
                      </a:pPr>
                      <a:r>
                        <a:rPr lang="en-US" sz="1500" dirty="0">
                          <a:effectLst/>
                        </a:rPr>
                        <a:t>2:30-3:30</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WSCC Room 608 (614)</a:t>
                      </a:r>
                    </a:p>
                    <a:p>
                      <a:pPr marL="0" marR="0">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endParaRPr>
                    </a:p>
                  </a:txBody>
                  <a:tcPr marL="45758" marR="45758" marT="0" marB="0"/>
                </a:tc>
                <a:extLst>
                  <a:ext uri="{0D108BD9-81ED-4DB2-BD59-A6C34878D82A}">
                    <a16:rowId xmlns:a16="http://schemas.microsoft.com/office/drawing/2014/main" val="581460234"/>
                  </a:ext>
                </a:extLst>
              </a:tr>
              <a:tr h="1357954">
                <a:tc>
                  <a:txBody>
                    <a:bodyPr/>
                    <a:lstStyle/>
                    <a:p>
                      <a:pPr marL="0" marR="0">
                        <a:spcBef>
                          <a:spcPts val="0"/>
                        </a:spcBef>
                        <a:spcAft>
                          <a:spcPts val="0"/>
                        </a:spcAft>
                      </a:pPr>
                      <a:r>
                        <a:rPr lang="en-US" sz="1500" dirty="0">
                          <a:effectLst/>
                        </a:rPr>
                        <a:t>How to build </a:t>
                      </a:r>
                      <a:r>
                        <a:rPr lang="en-US" sz="1500" dirty="0" err="1">
                          <a:effectLst/>
                        </a:rPr>
                        <a:t>serverless</a:t>
                      </a:r>
                      <a:r>
                        <a:rPr lang="en-US" sz="1500" dirty="0">
                          <a:effectLst/>
                        </a:rPr>
                        <a:t> business applications with Azure Functions and Logic Apps for </a:t>
                      </a:r>
                      <a:r>
                        <a:rPr lang="en-US" sz="1500" dirty="0" err="1">
                          <a:effectLst/>
                        </a:rPr>
                        <a:t>PowerApps</a:t>
                      </a:r>
                      <a:r>
                        <a:rPr lang="en-US" sz="1500" dirty="0">
                          <a:effectLst/>
                        </a:rPr>
                        <a:t> </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a:effectLst/>
                        </a:rPr>
                        <a:t>B8061</a:t>
                      </a:r>
                    </a:p>
                    <a:p>
                      <a:pPr marL="0" marR="0">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Breakout</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Friday, 5/11</a:t>
                      </a:r>
                    </a:p>
                    <a:p>
                      <a:pPr marL="0" marR="0">
                        <a:spcBef>
                          <a:spcPts val="0"/>
                        </a:spcBef>
                        <a:spcAft>
                          <a:spcPts val="0"/>
                        </a:spcAft>
                      </a:pPr>
                      <a:r>
                        <a:rPr lang="en-US" sz="1500" dirty="0">
                          <a:effectLst/>
                        </a:rPr>
                        <a:t>10:30-11:30</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WSCC Hall 6B (1040)</a:t>
                      </a:r>
                    </a:p>
                    <a:p>
                      <a:pPr marL="0" marR="0">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endParaRPr>
                    </a:p>
                  </a:txBody>
                  <a:tcPr marL="45758" marR="45758" marT="0" marB="0"/>
                </a:tc>
                <a:extLst>
                  <a:ext uri="{0D108BD9-81ED-4DB2-BD59-A6C34878D82A}">
                    <a16:rowId xmlns:a16="http://schemas.microsoft.com/office/drawing/2014/main" val="3809158385"/>
                  </a:ext>
                </a:extLst>
              </a:tr>
              <a:tr h="977559">
                <a:tc>
                  <a:txBody>
                    <a:bodyPr/>
                    <a:lstStyle/>
                    <a:p>
                      <a:pPr marL="0" marR="0">
                        <a:spcBef>
                          <a:spcPts val="0"/>
                        </a:spcBef>
                        <a:spcAft>
                          <a:spcPts val="0"/>
                        </a:spcAft>
                      </a:pPr>
                      <a:r>
                        <a:rPr lang="en-US" sz="1500" dirty="0">
                          <a:effectLst/>
                        </a:rPr>
                        <a:t>When bad things happen to good apps: Azure App Service Support Center</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T6082</a:t>
                      </a:r>
                    </a:p>
                    <a:p>
                      <a:pPr marL="0" marR="0">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Theater</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Thursday, 5/11</a:t>
                      </a:r>
                    </a:p>
                    <a:p>
                      <a:pPr marL="0" marR="0">
                        <a:spcBef>
                          <a:spcPts val="0"/>
                        </a:spcBef>
                        <a:spcAft>
                          <a:spcPts val="0"/>
                        </a:spcAft>
                      </a:pPr>
                      <a:r>
                        <a:rPr lang="en-US" sz="1500" dirty="0">
                          <a:effectLst/>
                        </a:rPr>
                        <a:t>11:30-11:50</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Tech Talk A</a:t>
                      </a:r>
                    </a:p>
                    <a:p>
                      <a:pPr marL="0" marR="0">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endParaRPr>
                    </a:p>
                  </a:txBody>
                  <a:tcPr marL="45758" marR="45758" marT="0" marB="0"/>
                </a:tc>
                <a:extLst>
                  <a:ext uri="{0D108BD9-81ED-4DB2-BD59-A6C34878D82A}">
                    <a16:rowId xmlns:a16="http://schemas.microsoft.com/office/drawing/2014/main" val="187192573"/>
                  </a:ext>
                </a:extLst>
              </a:tr>
              <a:tr h="814772">
                <a:tc>
                  <a:txBody>
                    <a:bodyPr/>
                    <a:lstStyle/>
                    <a:p>
                      <a:pPr marL="0" marR="0">
                        <a:spcBef>
                          <a:spcPts val="0"/>
                        </a:spcBef>
                        <a:spcAft>
                          <a:spcPts val="0"/>
                        </a:spcAft>
                      </a:pPr>
                      <a:r>
                        <a:rPr lang="en-US" sz="1500" dirty="0">
                          <a:effectLst/>
                        </a:rPr>
                        <a:t>A day in the life of an Azure </a:t>
                      </a:r>
                      <a:r>
                        <a:rPr lang="en-US" sz="1500" dirty="0" err="1">
                          <a:effectLst/>
                        </a:rPr>
                        <a:t>serverless</a:t>
                      </a:r>
                      <a:r>
                        <a:rPr lang="en-US" sz="1500" dirty="0">
                          <a:effectLst/>
                        </a:rPr>
                        <a:t> developer</a:t>
                      </a:r>
                      <a:endParaRPr lang="en-US" sz="1500" dirty="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a:effectLst/>
                        </a:rPr>
                        <a:t>T6003</a:t>
                      </a:r>
                    </a:p>
                    <a:p>
                      <a:pPr marL="0" marR="0">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a:effectLst/>
                        </a:rPr>
                        <a:t>Theater</a:t>
                      </a:r>
                      <a:endParaRPr lang="en-US" sz="150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a:effectLst/>
                        </a:rPr>
                        <a:t>Friday, 5/12</a:t>
                      </a:r>
                    </a:p>
                    <a:p>
                      <a:pPr marL="0" marR="0">
                        <a:spcBef>
                          <a:spcPts val="0"/>
                        </a:spcBef>
                        <a:spcAft>
                          <a:spcPts val="0"/>
                        </a:spcAft>
                      </a:pPr>
                      <a:r>
                        <a:rPr lang="en-US" sz="1500">
                          <a:effectLst/>
                        </a:rPr>
                        <a:t>10:00-10:20</a:t>
                      </a:r>
                      <a:endParaRPr lang="en-US" sz="1500">
                        <a:effectLst/>
                        <a:latin typeface="Calibri" panose="020F0502020204030204" pitchFamily="34" charset="0"/>
                        <a:ea typeface="Calibri" panose="020F0502020204030204" pitchFamily="34" charset="0"/>
                      </a:endParaRPr>
                    </a:p>
                  </a:txBody>
                  <a:tcPr marL="45758" marR="45758" marT="0" marB="0"/>
                </a:tc>
                <a:tc>
                  <a:txBody>
                    <a:bodyPr/>
                    <a:lstStyle/>
                    <a:p>
                      <a:pPr marL="0" marR="0">
                        <a:spcBef>
                          <a:spcPts val="0"/>
                        </a:spcBef>
                        <a:spcAft>
                          <a:spcPts val="0"/>
                        </a:spcAft>
                      </a:pPr>
                      <a:r>
                        <a:rPr lang="en-US" sz="1500" dirty="0">
                          <a:effectLst/>
                        </a:rPr>
                        <a:t>Tech Talk A</a:t>
                      </a:r>
                    </a:p>
                    <a:p>
                      <a:pPr marL="0" marR="0">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endParaRPr>
                    </a:p>
                  </a:txBody>
                  <a:tcPr marL="45758" marR="45758" marT="0" marB="0"/>
                </a:tc>
                <a:extLst>
                  <a:ext uri="{0D108BD9-81ED-4DB2-BD59-A6C34878D82A}">
                    <a16:rowId xmlns:a16="http://schemas.microsoft.com/office/drawing/2014/main" val="458297824"/>
                  </a:ext>
                </a:extLst>
              </a:tr>
            </a:tbl>
          </a:graphicData>
        </a:graphic>
      </p:graphicFrame>
    </p:spTree>
    <p:extLst>
      <p:ext uri="{BB962C8B-B14F-4D97-AF65-F5344CB8AC3E}">
        <p14:creationId xmlns:p14="http://schemas.microsoft.com/office/powerpoint/2010/main" val="154874757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sz="7200" dirty="0"/>
          </a:p>
        </p:txBody>
      </p:sp>
    </p:spTree>
    <p:extLst>
      <p:ext uri="{BB962C8B-B14F-4D97-AF65-F5344CB8AC3E}">
        <p14:creationId xmlns:p14="http://schemas.microsoft.com/office/powerpoint/2010/main" val="391892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17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9" y="1212850"/>
            <a:ext cx="11887200" cy="4665380"/>
          </a:xfrm>
        </p:spPr>
        <p:txBody>
          <a:bodyPr/>
          <a:lstStyle/>
          <a:p>
            <a:r>
              <a:rPr lang="en-US" dirty="0">
                <a:solidFill>
                  <a:schemeClr val="tx1"/>
                </a:solidFill>
              </a:rPr>
              <a:t>Azure </a:t>
            </a:r>
            <a:r>
              <a:rPr lang="en-US" dirty="0" err="1">
                <a:solidFill>
                  <a:schemeClr val="tx1"/>
                </a:solidFill>
              </a:rPr>
              <a:t>Serverless</a:t>
            </a:r>
            <a:r>
              <a:rPr lang="en-US" dirty="0">
                <a:solidFill>
                  <a:schemeClr val="tx1"/>
                </a:solidFill>
              </a:rPr>
              <a:t> overview  </a:t>
            </a:r>
          </a:p>
          <a:p>
            <a:r>
              <a:rPr lang="en-US" dirty="0">
                <a:solidFill>
                  <a:schemeClr val="tx1"/>
                </a:solidFill>
              </a:rPr>
              <a:t>Azure </a:t>
            </a:r>
            <a:r>
              <a:rPr lang="en-US" dirty="0" err="1">
                <a:solidFill>
                  <a:schemeClr val="tx1"/>
                </a:solidFill>
              </a:rPr>
              <a:t>Serverless</a:t>
            </a:r>
            <a:r>
              <a:rPr lang="en-US" dirty="0">
                <a:solidFill>
                  <a:schemeClr val="tx1"/>
                </a:solidFill>
              </a:rPr>
              <a:t> application lifecycle  </a:t>
            </a:r>
          </a:p>
          <a:p>
            <a:pPr lvl="1"/>
            <a:r>
              <a:rPr lang="en-US" dirty="0">
                <a:solidFill>
                  <a:schemeClr val="tx1"/>
                </a:solidFill>
              </a:rPr>
              <a:t>Design </a:t>
            </a:r>
          </a:p>
          <a:p>
            <a:pPr lvl="1"/>
            <a:r>
              <a:rPr lang="en-US" dirty="0">
                <a:solidFill>
                  <a:schemeClr val="tx1"/>
                </a:solidFill>
              </a:rPr>
              <a:t>Develop</a:t>
            </a:r>
          </a:p>
          <a:p>
            <a:pPr lvl="1"/>
            <a:r>
              <a:rPr lang="en-US" dirty="0">
                <a:solidFill>
                  <a:schemeClr val="tx1"/>
                </a:solidFill>
              </a:rPr>
              <a:t>Deploy</a:t>
            </a:r>
          </a:p>
          <a:p>
            <a:pPr lvl="1"/>
            <a:r>
              <a:rPr lang="en-US" dirty="0">
                <a:solidFill>
                  <a:schemeClr val="tx1"/>
                </a:solidFill>
              </a:rPr>
              <a:t>Monitor</a:t>
            </a:r>
          </a:p>
          <a:p>
            <a:r>
              <a:rPr lang="en-US" dirty="0">
                <a:solidFill>
                  <a:schemeClr val="tx1"/>
                </a:solidFill>
              </a:rPr>
              <a:t>Summary and next steps  </a:t>
            </a:r>
          </a:p>
          <a:p>
            <a:pPr marL="0" indent="0">
              <a:buNone/>
            </a:pPr>
            <a:endParaRPr lang="en-US" dirty="0"/>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074920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5153801" y="2506662"/>
            <a:ext cx="11887200" cy="2228174"/>
          </a:xfrm>
        </p:spPr>
        <p:txBody>
          <a:bodyPr>
            <a:normAutofit/>
          </a:bodyPr>
          <a:lstStyle/>
          <a:p>
            <a:pPr marL="0" indent="0">
              <a:buNone/>
            </a:pPr>
            <a:r>
              <a:rPr lang="en-US" sz="2448" dirty="0">
                <a:solidFill>
                  <a:srgbClr val="737373"/>
                </a:solidFill>
              </a:rPr>
              <a:t>Senior Program Manager @ Microsoft</a:t>
            </a:r>
          </a:p>
          <a:p>
            <a:pPr marL="0" indent="0">
              <a:buNone/>
            </a:pPr>
            <a:r>
              <a:rPr lang="en-US" sz="2448" dirty="0">
                <a:solidFill>
                  <a:srgbClr val="737373"/>
                </a:solidFill>
              </a:rPr>
              <a:t>Azure App Service</a:t>
            </a:r>
          </a:p>
          <a:p>
            <a:pPr marL="0" indent="0">
              <a:buNone/>
            </a:pPr>
            <a:r>
              <a:rPr lang="en-US" sz="2448" dirty="0">
                <a:solidFill>
                  <a:srgbClr val="737373"/>
                </a:solidFill>
              </a:rPr>
              <a:t>Azure Functions</a:t>
            </a:r>
          </a:p>
          <a:p>
            <a:pPr marL="0" indent="0">
              <a:buNone/>
            </a:pPr>
            <a:endParaRPr lang="en-US" sz="2448" dirty="0">
              <a:solidFill>
                <a:srgbClr val="737373"/>
              </a:solidFill>
            </a:endParaRPr>
          </a:p>
          <a:p>
            <a:pPr marL="0" indent="0">
              <a:buNone/>
            </a:pPr>
            <a:r>
              <a:rPr lang="en-US" sz="2448" dirty="0">
                <a:solidFill>
                  <a:srgbClr val="737373"/>
                </a:solidFill>
              </a:rPr>
              <a:t>dariac@microsoft.com</a:t>
            </a:r>
          </a:p>
        </p:txBody>
      </p:sp>
      <p:sp>
        <p:nvSpPr>
          <p:cNvPr id="2" name="Title 1"/>
          <p:cNvSpPr>
            <a:spLocks noGrp="1"/>
          </p:cNvSpPr>
          <p:nvPr>
            <p:ph type="title"/>
          </p:nvPr>
        </p:nvSpPr>
        <p:spPr>
          <a:xfrm>
            <a:off x="5151437" y="1211262"/>
            <a:ext cx="11889564" cy="917575"/>
          </a:xfrm>
        </p:spPr>
        <p:txBody>
          <a:bodyPr>
            <a:normAutofit/>
          </a:bodyPr>
          <a:lstStyle/>
          <a:p>
            <a:r>
              <a:rPr lang="en-US" dirty="0">
                <a:solidFill>
                  <a:srgbClr val="737373"/>
                </a:solidFill>
              </a:rPr>
              <a:t>Daria Grigoriu</a:t>
            </a:r>
          </a:p>
        </p:txBody>
      </p:sp>
      <p:pic>
        <p:nvPicPr>
          <p:cNvPr id="6" name="Picture 5"/>
          <p:cNvPicPr>
            <a:picLocks noChangeAspect="1"/>
          </p:cNvPicPr>
          <p:nvPr/>
        </p:nvPicPr>
        <p:blipFill>
          <a:blip r:embed="rId3"/>
          <a:stretch>
            <a:fillRect/>
          </a:stretch>
        </p:blipFill>
        <p:spPr>
          <a:xfrm>
            <a:off x="-9843" y="0"/>
            <a:ext cx="4663017" cy="6994525"/>
          </a:xfrm>
          <a:prstGeom prst="rect">
            <a:avLst/>
          </a:prstGeom>
        </p:spPr>
      </p:pic>
    </p:spTree>
    <p:extLst>
      <p:ext uri="{BB962C8B-B14F-4D97-AF65-F5344CB8AC3E}">
        <p14:creationId xmlns:p14="http://schemas.microsoft.com/office/powerpoint/2010/main" val="40729986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 b="1335"/>
          <a:stretch/>
        </p:blipFill>
        <p:spPr>
          <a:xfrm>
            <a:off x="902" y="10"/>
            <a:ext cx="4732078" cy="6994515"/>
          </a:xfrm>
          <a:prstGeom prst="rect">
            <a:avLst/>
          </a:prstGeom>
        </p:spPr>
      </p:pic>
      <p:sp>
        <p:nvSpPr>
          <p:cNvPr id="5" name="Content Placeholder 4"/>
          <p:cNvSpPr>
            <a:spLocks noGrp="1"/>
          </p:cNvSpPr>
          <p:nvPr>
            <p:ph type="body" sz="quarter" idx="10"/>
          </p:nvPr>
        </p:nvSpPr>
        <p:spPr>
          <a:xfrm>
            <a:off x="5303837" y="2383180"/>
            <a:ext cx="11887200" cy="2228174"/>
          </a:xfrm>
        </p:spPr>
        <p:txBody>
          <a:bodyPr>
            <a:noAutofit/>
          </a:bodyPr>
          <a:lstStyle/>
          <a:p>
            <a:pPr marL="0" indent="0">
              <a:buNone/>
            </a:pPr>
            <a:r>
              <a:rPr lang="en-US" sz="2500" dirty="0">
                <a:solidFill>
                  <a:srgbClr val="737373"/>
                </a:solidFill>
              </a:rPr>
              <a:t>Principal Program Manager @ Microsoft</a:t>
            </a:r>
          </a:p>
          <a:p>
            <a:pPr marL="0" indent="0">
              <a:buNone/>
            </a:pPr>
            <a:r>
              <a:rPr lang="en-US" sz="2500" dirty="0">
                <a:solidFill>
                  <a:srgbClr val="737373"/>
                </a:solidFill>
              </a:rPr>
              <a:t>Azure Functions/ App Service </a:t>
            </a:r>
          </a:p>
          <a:p>
            <a:pPr marL="0" indent="0">
              <a:buNone/>
            </a:pPr>
            <a:r>
              <a:rPr lang="en-US" sz="2500" dirty="0">
                <a:solidFill>
                  <a:srgbClr val="737373"/>
                </a:solidFill>
              </a:rPr>
              <a:t>Technical Evangelist / Advocate </a:t>
            </a:r>
          </a:p>
          <a:p>
            <a:pPr marL="0" indent="0">
              <a:buNone/>
            </a:pPr>
            <a:r>
              <a:rPr lang="en-US" sz="2500" dirty="0">
                <a:solidFill>
                  <a:srgbClr val="737373"/>
                </a:solidFill>
              </a:rPr>
              <a:t>Bunch of startups</a:t>
            </a:r>
          </a:p>
          <a:p>
            <a:pPr marL="0" indent="0">
              <a:buNone/>
            </a:pPr>
            <a:endParaRPr lang="en-US" sz="2500" dirty="0">
              <a:solidFill>
                <a:srgbClr val="737373"/>
              </a:solidFill>
            </a:endParaRPr>
          </a:p>
          <a:p>
            <a:pPr marL="0" indent="0">
              <a:buNone/>
            </a:pPr>
            <a:r>
              <a:rPr lang="en-US" sz="2500" dirty="0">
                <a:solidFill>
                  <a:srgbClr val="737373"/>
                </a:solidFill>
              </a:rPr>
              <a:t>https://blogs.msdn.microsoft.com/appserviceteam</a:t>
            </a:r>
          </a:p>
          <a:p>
            <a:pPr marL="0" indent="0">
              <a:buNone/>
            </a:pPr>
            <a:r>
              <a:rPr lang="en-US" sz="2500" dirty="0">
                <a:solidFill>
                  <a:srgbClr val="737373"/>
                </a:solidFill>
              </a:rPr>
              <a:t>@</a:t>
            </a:r>
            <a:r>
              <a:rPr lang="en-US" sz="2500" dirty="0" err="1">
                <a:solidFill>
                  <a:srgbClr val="737373"/>
                </a:solidFill>
              </a:rPr>
              <a:t>yochayk</a:t>
            </a:r>
            <a:endParaRPr lang="en-US" sz="2500" dirty="0">
              <a:solidFill>
                <a:srgbClr val="737373"/>
              </a:solidFill>
            </a:endParaRPr>
          </a:p>
          <a:p>
            <a:pPr marL="0" indent="0">
              <a:buNone/>
            </a:pPr>
            <a:r>
              <a:rPr lang="en-US" sz="2500" dirty="0">
                <a:solidFill>
                  <a:srgbClr val="737373"/>
                </a:solidFill>
              </a:rPr>
              <a:t>yochay@microsoft.com</a:t>
            </a:r>
          </a:p>
        </p:txBody>
      </p:sp>
      <p:sp>
        <p:nvSpPr>
          <p:cNvPr id="2" name="Title 1"/>
          <p:cNvSpPr>
            <a:spLocks noGrp="1"/>
          </p:cNvSpPr>
          <p:nvPr>
            <p:ph type="title"/>
          </p:nvPr>
        </p:nvSpPr>
        <p:spPr>
          <a:xfrm>
            <a:off x="5301473" y="1135062"/>
            <a:ext cx="11889564" cy="917575"/>
          </a:xfrm>
        </p:spPr>
        <p:txBody>
          <a:bodyPr>
            <a:normAutofit/>
          </a:bodyPr>
          <a:lstStyle/>
          <a:p>
            <a:r>
              <a:rPr lang="en-US" dirty="0">
                <a:solidFill>
                  <a:srgbClr val="737373"/>
                </a:solidFill>
              </a:rPr>
              <a:t>Yochay </a:t>
            </a:r>
            <a:r>
              <a:rPr lang="en-US" dirty="0" err="1">
                <a:solidFill>
                  <a:srgbClr val="737373"/>
                </a:solidFill>
              </a:rPr>
              <a:t>Kiriatry</a:t>
            </a:r>
            <a:endParaRPr lang="en-US" dirty="0">
              <a:solidFill>
                <a:srgbClr val="737373"/>
              </a:solidFill>
            </a:endParaRPr>
          </a:p>
        </p:txBody>
      </p:sp>
    </p:spTree>
    <p:extLst>
      <p:ext uri="{BB962C8B-B14F-4D97-AF65-F5344CB8AC3E}">
        <p14:creationId xmlns:p14="http://schemas.microsoft.com/office/powerpoint/2010/main" val="35475332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132262" y="3495160"/>
            <a:ext cx="1032908" cy="634350"/>
          </a:xfrm>
          <a:prstGeom prst="rect">
            <a:avLst/>
          </a:prstGeom>
          <a:noFill/>
        </p:spPr>
        <p:txBody>
          <a:bodyPr wrap="none" lIns="182828" tIns="146262" rIns="182828" bIns="146262" rtlCol="0">
            <a:spAutoFit/>
          </a:bodyPr>
          <a:lstStyle/>
          <a:p>
            <a:pPr marL="0" marR="0" lvl="0" indent="0" algn="l" defTabSz="914049" rtl="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1250">
                      <a:srgbClr val="353535"/>
                    </a:gs>
                    <a:gs pos="100000">
                      <a:srgbClr val="353535"/>
                    </a:gs>
                  </a:gsLst>
                  <a:lin ang="5400000" scaled="0"/>
                </a:gradFill>
                <a:effectLst/>
                <a:uLnTx/>
                <a:uFillTx/>
                <a:latin typeface="Segoe UI"/>
                <a:ea typeface="+mn-ea"/>
                <a:cs typeface="+mn-cs"/>
              </a:rPr>
              <a:t>PaaS</a:t>
            </a:r>
          </a:p>
        </p:txBody>
      </p:sp>
      <p:sp>
        <p:nvSpPr>
          <p:cNvPr id="28" name="TextBox 27"/>
          <p:cNvSpPr txBox="1"/>
          <p:nvPr/>
        </p:nvSpPr>
        <p:spPr>
          <a:xfrm>
            <a:off x="5231063" y="3495160"/>
            <a:ext cx="939731" cy="634350"/>
          </a:xfrm>
          <a:prstGeom prst="rect">
            <a:avLst/>
          </a:prstGeom>
          <a:noFill/>
        </p:spPr>
        <p:txBody>
          <a:bodyPr wrap="none" lIns="182828" tIns="146262" rIns="182828" bIns="146262" rtlCol="0">
            <a:spAutoFit/>
          </a:bodyPr>
          <a:lstStyle/>
          <a:p>
            <a:pPr marL="0" marR="0" lvl="0" indent="0" algn="l" defTabSz="914049" rtl="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1250">
                      <a:srgbClr val="353535"/>
                    </a:gs>
                    <a:gs pos="100000">
                      <a:srgbClr val="353535"/>
                    </a:gs>
                  </a:gsLst>
                  <a:lin ang="5400000" scaled="0"/>
                </a:gradFill>
                <a:effectLst/>
                <a:uLnTx/>
                <a:uFillTx/>
                <a:latin typeface="Segoe UI"/>
                <a:ea typeface="+mn-ea"/>
                <a:cs typeface="+mn-cs"/>
              </a:rPr>
              <a:t>IaaS</a:t>
            </a:r>
          </a:p>
        </p:txBody>
      </p:sp>
      <p:sp>
        <p:nvSpPr>
          <p:cNvPr id="27" name="TextBox 26"/>
          <p:cNvSpPr txBox="1"/>
          <p:nvPr/>
        </p:nvSpPr>
        <p:spPr>
          <a:xfrm>
            <a:off x="408129" y="3495160"/>
            <a:ext cx="2061998" cy="627779"/>
          </a:xfrm>
          <a:prstGeom prst="rect">
            <a:avLst/>
          </a:prstGeom>
          <a:noFill/>
        </p:spPr>
        <p:txBody>
          <a:bodyPr wrap="none" lIns="182828" tIns="146262" rIns="182828" bIns="146262" rtlCol="0">
            <a:spAutoFit/>
          </a:bodyPr>
          <a:lstStyle/>
          <a:p>
            <a:pPr marL="0" marR="0" lvl="0" indent="0" algn="l" defTabSz="914049" rtl="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1250">
                      <a:srgbClr val="353535"/>
                    </a:gs>
                    <a:gs pos="100000">
                      <a:srgbClr val="353535"/>
                    </a:gs>
                  </a:gsLst>
                  <a:lin ang="5400000" scaled="0"/>
                </a:gradFill>
                <a:effectLst/>
                <a:uLnTx/>
                <a:uFillTx/>
                <a:latin typeface="Segoe UI"/>
                <a:ea typeface="+mn-ea"/>
                <a:cs typeface="+mn-cs"/>
              </a:rPr>
              <a:t>On Premises</a:t>
            </a:r>
          </a:p>
        </p:txBody>
      </p:sp>
      <p:sp>
        <p:nvSpPr>
          <p:cNvPr id="2" name="Title 1"/>
          <p:cNvSpPr>
            <a:spLocks noGrp="1"/>
          </p:cNvSpPr>
          <p:nvPr>
            <p:ph type="title"/>
          </p:nvPr>
        </p:nvSpPr>
        <p:spPr/>
        <p:txBody>
          <a:bodyPr/>
          <a:lstStyle/>
          <a:p>
            <a:r>
              <a:rPr lang="en-US" dirty="0"/>
              <a:t>The “Evolution” of Application Platforms</a:t>
            </a:r>
          </a:p>
        </p:txBody>
      </p:sp>
      <p:cxnSp>
        <p:nvCxnSpPr>
          <p:cNvPr id="11" name="Straight Arrow Connector 10"/>
          <p:cNvCxnSpPr>
            <a:cxnSpLocks/>
          </p:cNvCxnSpPr>
          <p:nvPr/>
        </p:nvCxnSpPr>
        <p:spPr>
          <a:xfrm>
            <a:off x="259446" y="3495204"/>
            <a:ext cx="11991021" cy="0"/>
          </a:xfrm>
          <a:prstGeom prst="straightConnector1">
            <a:avLst/>
          </a:prstGeom>
          <a:ln w="25400">
            <a:solidFill>
              <a:schemeClr val="tx2"/>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bwMode="auto">
          <a:xfrm>
            <a:off x="1034244" y="3407294"/>
            <a:ext cx="175821" cy="175821"/>
          </a:xfrm>
          <a:prstGeom prst="ellipse">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 name="Oval 19"/>
          <p:cNvSpPr/>
          <p:nvPr/>
        </p:nvSpPr>
        <p:spPr bwMode="auto">
          <a:xfrm>
            <a:off x="5653164" y="3407294"/>
            <a:ext cx="175821" cy="175821"/>
          </a:xfrm>
          <a:prstGeom prst="ellipse">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 name="Oval 20"/>
          <p:cNvSpPr/>
          <p:nvPr/>
        </p:nvSpPr>
        <p:spPr bwMode="auto">
          <a:xfrm>
            <a:off x="8537661" y="3407294"/>
            <a:ext cx="175821" cy="175821"/>
          </a:xfrm>
          <a:prstGeom prst="ellipse">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 name="Oval 21"/>
          <p:cNvSpPr/>
          <p:nvPr/>
        </p:nvSpPr>
        <p:spPr bwMode="auto">
          <a:xfrm>
            <a:off x="11220478" y="3407294"/>
            <a:ext cx="175821" cy="175821"/>
          </a:xfrm>
          <a:prstGeom prst="ellipse">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56" name="Group 55"/>
          <p:cNvGrpSpPr/>
          <p:nvPr/>
        </p:nvGrpSpPr>
        <p:grpSpPr>
          <a:xfrm>
            <a:off x="823552" y="2330614"/>
            <a:ext cx="874017" cy="914991"/>
            <a:chOff x="2084593" y="2157479"/>
            <a:chExt cx="958326" cy="1022668"/>
          </a:xfrm>
        </p:grpSpPr>
        <p:grpSp>
          <p:nvGrpSpPr>
            <p:cNvPr id="33" name="Group 4"/>
            <p:cNvGrpSpPr>
              <a:grpSpLocks noChangeAspect="1"/>
            </p:cNvGrpSpPr>
            <p:nvPr/>
          </p:nvGrpSpPr>
          <p:grpSpPr bwMode="auto">
            <a:xfrm>
              <a:off x="2084593" y="2157479"/>
              <a:ext cx="475727" cy="1022668"/>
              <a:chOff x="7" y="12"/>
              <a:chExt cx="167" cy="359"/>
            </a:xfrm>
          </p:grpSpPr>
          <p:sp>
            <p:nvSpPr>
              <p:cNvPr id="35" name="Rectangle 5"/>
              <p:cNvSpPr>
                <a:spLocks noChangeArrowheads="1"/>
              </p:cNvSpPr>
              <p:nvPr/>
            </p:nvSpPr>
            <p:spPr bwMode="auto">
              <a:xfrm>
                <a:off x="7" y="45"/>
                <a:ext cx="167" cy="326"/>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 name="Freeform 6"/>
              <p:cNvSpPr>
                <a:spLocks/>
              </p:cNvSpPr>
              <p:nvPr/>
            </p:nvSpPr>
            <p:spPr bwMode="auto">
              <a:xfrm>
                <a:off x="69" y="312"/>
                <a:ext cx="43" cy="59"/>
              </a:xfrm>
              <a:custGeom>
                <a:avLst/>
                <a:gdLst>
                  <a:gd name="T0" fmla="*/ 20 w 20"/>
                  <a:gd name="T1" fmla="*/ 28 h 28"/>
                  <a:gd name="T2" fmla="*/ 20 w 20"/>
                  <a:gd name="T3" fmla="*/ 10 h 28"/>
                  <a:gd name="T4" fmla="*/ 10 w 20"/>
                  <a:gd name="T5" fmla="*/ 0 h 28"/>
                  <a:gd name="T6" fmla="*/ 0 w 20"/>
                  <a:gd name="T7" fmla="*/ 10 h 28"/>
                  <a:gd name="T8" fmla="*/ 0 w 20"/>
                  <a:gd name="T9" fmla="*/ 28 h 28"/>
                </a:gdLst>
                <a:ahLst/>
                <a:cxnLst>
                  <a:cxn ang="0">
                    <a:pos x="T0" y="T1"/>
                  </a:cxn>
                  <a:cxn ang="0">
                    <a:pos x="T2" y="T3"/>
                  </a:cxn>
                  <a:cxn ang="0">
                    <a:pos x="T4" y="T5"/>
                  </a:cxn>
                  <a:cxn ang="0">
                    <a:pos x="T6" y="T7"/>
                  </a:cxn>
                  <a:cxn ang="0">
                    <a:pos x="T8" y="T9"/>
                  </a:cxn>
                </a:cxnLst>
                <a:rect l="0" t="0" r="r" b="b"/>
                <a:pathLst>
                  <a:path w="20" h="28">
                    <a:moveTo>
                      <a:pt x="20" y="28"/>
                    </a:moveTo>
                    <a:cubicBezTo>
                      <a:pt x="20" y="10"/>
                      <a:pt x="20" y="10"/>
                      <a:pt x="20" y="10"/>
                    </a:cubicBezTo>
                    <a:cubicBezTo>
                      <a:pt x="20" y="5"/>
                      <a:pt x="15" y="0"/>
                      <a:pt x="10" y="0"/>
                    </a:cubicBezTo>
                    <a:cubicBezTo>
                      <a:pt x="5" y="0"/>
                      <a:pt x="0" y="5"/>
                      <a:pt x="0" y="10"/>
                    </a:cubicBezTo>
                    <a:cubicBezTo>
                      <a:pt x="0" y="28"/>
                      <a:pt x="0" y="28"/>
                      <a:pt x="0" y="28"/>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 name="Rectangle 7"/>
              <p:cNvSpPr>
                <a:spLocks noChangeArrowheads="1"/>
              </p:cNvSpPr>
              <p:nvPr/>
            </p:nvSpPr>
            <p:spPr bwMode="auto">
              <a:xfrm>
                <a:off x="42" y="232"/>
                <a:ext cx="25" cy="25"/>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 name="Rectangle 8"/>
              <p:cNvSpPr>
                <a:spLocks noChangeArrowheads="1"/>
              </p:cNvSpPr>
              <p:nvPr/>
            </p:nvSpPr>
            <p:spPr bwMode="auto">
              <a:xfrm>
                <a:off x="114" y="232"/>
                <a:ext cx="26" cy="25"/>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 name="Rectangle 9"/>
              <p:cNvSpPr>
                <a:spLocks noChangeArrowheads="1"/>
              </p:cNvSpPr>
              <p:nvPr/>
            </p:nvSpPr>
            <p:spPr bwMode="auto">
              <a:xfrm>
                <a:off x="42" y="164"/>
                <a:ext cx="25" cy="25"/>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 name="Rectangle 10"/>
              <p:cNvSpPr>
                <a:spLocks noChangeArrowheads="1"/>
              </p:cNvSpPr>
              <p:nvPr/>
            </p:nvSpPr>
            <p:spPr bwMode="auto">
              <a:xfrm>
                <a:off x="114" y="164"/>
                <a:ext cx="26" cy="25"/>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 name="Rectangle 11"/>
              <p:cNvSpPr>
                <a:spLocks noChangeArrowheads="1"/>
              </p:cNvSpPr>
              <p:nvPr/>
            </p:nvSpPr>
            <p:spPr bwMode="auto">
              <a:xfrm>
                <a:off x="42" y="98"/>
                <a:ext cx="25" cy="24"/>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2" name="Rectangle 12"/>
              <p:cNvSpPr>
                <a:spLocks noChangeArrowheads="1"/>
              </p:cNvSpPr>
              <p:nvPr/>
            </p:nvSpPr>
            <p:spPr bwMode="auto">
              <a:xfrm>
                <a:off x="114" y="98"/>
                <a:ext cx="26" cy="24"/>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3" name="Rectangle 13"/>
              <p:cNvSpPr>
                <a:spLocks noChangeArrowheads="1"/>
              </p:cNvSpPr>
              <p:nvPr/>
            </p:nvSpPr>
            <p:spPr bwMode="auto">
              <a:xfrm>
                <a:off x="31" y="12"/>
                <a:ext cx="47" cy="33"/>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54" name="Group 53"/>
            <p:cNvGrpSpPr/>
            <p:nvPr/>
          </p:nvGrpSpPr>
          <p:grpSpPr>
            <a:xfrm>
              <a:off x="2561534" y="2758439"/>
              <a:ext cx="475727" cy="421466"/>
              <a:chOff x="2779974" y="2727959"/>
              <a:chExt cx="475727" cy="421466"/>
            </a:xfrm>
          </p:grpSpPr>
          <p:sp>
            <p:nvSpPr>
              <p:cNvPr id="45" name="Rectangle 5"/>
              <p:cNvSpPr>
                <a:spLocks noChangeArrowheads="1"/>
              </p:cNvSpPr>
              <p:nvPr/>
            </p:nvSpPr>
            <p:spPr bwMode="auto">
              <a:xfrm>
                <a:off x="2779974" y="2727959"/>
                <a:ext cx="475727" cy="421465"/>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6" name="Freeform 6"/>
              <p:cNvSpPr>
                <a:spLocks/>
              </p:cNvSpPr>
              <p:nvPr/>
            </p:nvSpPr>
            <p:spPr bwMode="auto">
              <a:xfrm>
                <a:off x="3058191" y="2981354"/>
                <a:ext cx="122493" cy="168071"/>
              </a:xfrm>
              <a:custGeom>
                <a:avLst/>
                <a:gdLst>
                  <a:gd name="T0" fmla="*/ 20 w 20"/>
                  <a:gd name="T1" fmla="*/ 28 h 28"/>
                  <a:gd name="T2" fmla="*/ 20 w 20"/>
                  <a:gd name="T3" fmla="*/ 10 h 28"/>
                  <a:gd name="T4" fmla="*/ 10 w 20"/>
                  <a:gd name="T5" fmla="*/ 0 h 28"/>
                  <a:gd name="T6" fmla="*/ 0 w 20"/>
                  <a:gd name="T7" fmla="*/ 10 h 28"/>
                  <a:gd name="T8" fmla="*/ 0 w 20"/>
                  <a:gd name="T9" fmla="*/ 28 h 28"/>
                </a:gdLst>
                <a:ahLst/>
                <a:cxnLst>
                  <a:cxn ang="0">
                    <a:pos x="T0" y="T1"/>
                  </a:cxn>
                  <a:cxn ang="0">
                    <a:pos x="T2" y="T3"/>
                  </a:cxn>
                  <a:cxn ang="0">
                    <a:pos x="T4" y="T5"/>
                  </a:cxn>
                  <a:cxn ang="0">
                    <a:pos x="T6" y="T7"/>
                  </a:cxn>
                  <a:cxn ang="0">
                    <a:pos x="T8" y="T9"/>
                  </a:cxn>
                </a:cxnLst>
                <a:rect l="0" t="0" r="r" b="b"/>
                <a:pathLst>
                  <a:path w="20" h="28">
                    <a:moveTo>
                      <a:pt x="20" y="28"/>
                    </a:moveTo>
                    <a:cubicBezTo>
                      <a:pt x="20" y="10"/>
                      <a:pt x="20" y="10"/>
                      <a:pt x="20" y="10"/>
                    </a:cubicBezTo>
                    <a:cubicBezTo>
                      <a:pt x="20" y="5"/>
                      <a:pt x="15" y="0"/>
                      <a:pt x="10" y="0"/>
                    </a:cubicBezTo>
                    <a:cubicBezTo>
                      <a:pt x="5" y="0"/>
                      <a:pt x="0" y="5"/>
                      <a:pt x="0" y="10"/>
                    </a:cubicBezTo>
                    <a:cubicBezTo>
                      <a:pt x="0" y="28"/>
                      <a:pt x="0" y="28"/>
                      <a:pt x="0" y="28"/>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7" name="Rectangle 7"/>
              <p:cNvSpPr>
                <a:spLocks noChangeArrowheads="1"/>
              </p:cNvSpPr>
              <p:nvPr/>
            </p:nvSpPr>
            <p:spPr bwMode="auto">
              <a:xfrm>
                <a:off x="2879677" y="2829662"/>
                <a:ext cx="71217" cy="71216"/>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8" name="Rectangle 8"/>
              <p:cNvSpPr>
                <a:spLocks noChangeArrowheads="1"/>
              </p:cNvSpPr>
              <p:nvPr/>
            </p:nvSpPr>
            <p:spPr bwMode="auto">
              <a:xfrm>
                <a:off x="3084781" y="2829662"/>
                <a:ext cx="74065" cy="71216"/>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9" name="Rectangle 9"/>
              <p:cNvSpPr>
                <a:spLocks noChangeArrowheads="1"/>
              </p:cNvSpPr>
              <p:nvPr/>
            </p:nvSpPr>
            <p:spPr bwMode="auto">
              <a:xfrm>
                <a:off x="2879677" y="3004253"/>
                <a:ext cx="71217" cy="71216"/>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55" name="Isosceles Triangle 54"/>
            <p:cNvSpPr/>
            <p:nvPr/>
          </p:nvSpPr>
          <p:spPr bwMode="auto">
            <a:xfrm>
              <a:off x="2560320" y="2537142"/>
              <a:ext cx="482599" cy="221297"/>
            </a:xfrm>
            <a:prstGeom prst="triangle">
              <a:avLst>
                <a:gd name="adj" fmla="val 0"/>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353535"/>
                </a:solidFill>
                <a:effectLst/>
                <a:uLnTx/>
                <a:uFillTx/>
                <a:latin typeface="Segoe UI Semilight"/>
                <a:ea typeface="+mn-ea"/>
                <a:cs typeface="+mn-cs"/>
              </a:endParaRPr>
            </a:p>
          </p:txBody>
        </p:sp>
      </p:grpSp>
      <p:grpSp>
        <p:nvGrpSpPr>
          <p:cNvPr id="58" name="Group 16"/>
          <p:cNvGrpSpPr>
            <a:grpSpLocks noChangeAspect="1"/>
          </p:cNvGrpSpPr>
          <p:nvPr/>
        </p:nvGrpSpPr>
        <p:grpSpPr bwMode="auto">
          <a:xfrm>
            <a:off x="8327119" y="2462156"/>
            <a:ext cx="677128" cy="783231"/>
            <a:chOff x="13" y="7"/>
            <a:chExt cx="351" cy="406"/>
          </a:xfrm>
        </p:grpSpPr>
        <p:sp>
          <p:nvSpPr>
            <p:cNvPr id="60" name="Freeform 17"/>
            <p:cNvSpPr>
              <a:spLocks/>
            </p:cNvSpPr>
            <p:nvPr/>
          </p:nvSpPr>
          <p:spPr bwMode="auto">
            <a:xfrm>
              <a:off x="212" y="199"/>
              <a:ext cx="152" cy="176"/>
            </a:xfrm>
            <a:custGeom>
              <a:avLst/>
              <a:gdLst>
                <a:gd name="T0" fmla="*/ 0 w 152"/>
                <a:gd name="T1" fmla="*/ 45 h 176"/>
                <a:gd name="T2" fmla="*/ 76 w 152"/>
                <a:gd name="T3" fmla="*/ 0 h 176"/>
                <a:gd name="T4" fmla="*/ 152 w 152"/>
                <a:gd name="T5" fmla="*/ 45 h 176"/>
                <a:gd name="T6" fmla="*/ 152 w 152"/>
                <a:gd name="T7" fmla="*/ 131 h 176"/>
                <a:gd name="T8" fmla="*/ 76 w 152"/>
                <a:gd name="T9" fmla="*/ 176 h 176"/>
                <a:gd name="T10" fmla="*/ 0 w 152"/>
                <a:gd name="T11" fmla="*/ 131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1"/>
                  </a:lnTo>
                  <a:lnTo>
                    <a:pt x="76" y="176"/>
                  </a:lnTo>
                  <a:lnTo>
                    <a:pt x="0" y="131"/>
                  </a:lnTo>
                  <a:lnTo>
                    <a:pt x="0" y="45"/>
                  </a:lnTo>
                  <a:close/>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1" name="Freeform 18"/>
            <p:cNvSpPr>
              <a:spLocks/>
            </p:cNvSpPr>
            <p:nvPr/>
          </p:nvSpPr>
          <p:spPr bwMode="auto">
            <a:xfrm>
              <a:off x="212" y="244"/>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2" name="Line 19"/>
            <p:cNvSpPr>
              <a:spLocks noChangeShapeType="1"/>
            </p:cNvSpPr>
            <p:nvPr/>
          </p:nvSpPr>
          <p:spPr bwMode="auto">
            <a:xfrm>
              <a:off x="288" y="282"/>
              <a:ext cx="0" cy="93"/>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3" name="Freeform 20"/>
            <p:cNvSpPr>
              <a:spLocks/>
            </p:cNvSpPr>
            <p:nvPr/>
          </p:nvSpPr>
          <p:spPr bwMode="auto">
            <a:xfrm>
              <a:off x="13" y="199"/>
              <a:ext cx="152" cy="176"/>
            </a:xfrm>
            <a:custGeom>
              <a:avLst/>
              <a:gdLst>
                <a:gd name="T0" fmla="*/ 0 w 152"/>
                <a:gd name="T1" fmla="*/ 45 h 176"/>
                <a:gd name="T2" fmla="*/ 76 w 152"/>
                <a:gd name="T3" fmla="*/ 0 h 176"/>
                <a:gd name="T4" fmla="*/ 152 w 152"/>
                <a:gd name="T5" fmla="*/ 45 h 176"/>
                <a:gd name="T6" fmla="*/ 152 w 152"/>
                <a:gd name="T7" fmla="*/ 131 h 176"/>
                <a:gd name="T8" fmla="*/ 76 w 152"/>
                <a:gd name="T9" fmla="*/ 176 h 176"/>
                <a:gd name="T10" fmla="*/ 0 w 152"/>
                <a:gd name="T11" fmla="*/ 131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1"/>
                  </a:lnTo>
                  <a:lnTo>
                    <a:pt x="76" y="176"/>
                  </a:lnTo>
                  <a:lnTo>
                    <a:pt x="0" y="131"/>
                  </a:lnTo>
                  <a:lnTo>
                    <a:pt x="0" y="45"/>
                  </a:lnTo>
                  <a:close/>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4" name="Freeform 21"/>
            <p:cNvSpPr>
              <a:spLocks/>
            </p:cNvSpPr>
            <p:nvPr/>
          </p:nvSpPr>
          <p:spPr bwMode="auto">
            <a:xfrm>
              <a:off x="13" y="244"/>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5" name="Line 22"/>
            <p:cNvSpPr>
              <a:spLocks noChangeShapeType="1"/>
            </p:cNvSpPr>
            <p:nvPr/>
          </p:nvSpPr>
          <p:spPr bwMode="auto">
            <a:xfrm>
              <a:off x="89" y="282"/>
              <a:ext cx="0" cy="93"/>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6" name="Freeform 23"/>
            <p:cNvSpPr>
              <a:spLocks/>
            </p:cNvSpPr>
            <p:nvPr/>
          </p:nvSpPr>
          <p:spPr bwMode="auto">
            <a:xfrm>
              <a:off x="106" y="364"/>
              <a:ext cx="163" cy="49"/>
            </a:xfrm>
            <a:custGeom>
              <a:avLst/>
              <a:gdLst>
                <a:gd name="T0" fmla="*/ 163 w 163"/>
                <a:gd name="T1" fmla="*/ 2 h 49"/>
                <a:gd name="T2" fmla="*/ 83 w 163"/>
                <a:gd name="T3" fmla="*/ 49 h 49"/>
                <a:gd name="T4" fmla="*/ 0 w 163"/>
                <a:gd name="T5" fmla="*/ 0 h 49"/>
              </a:gdLst>
              <a:ahLst/>
              <a:cxnLst>
                <a:cxn ang="0">
                  <a:pos x="T0" y="T1"/>
                </a:cxn>
                <a:cxn ang="0">
                  <a:pos x="T2" y="T3"/>
                </a:cxn>
                <a:cxn ang="0">
                  <a:pos x="T4" y="T5"/>
                </a:cxn>
              </a:cxnLst>
              <a:rect l="0" t="0" r="r" b="b"/>
              <a:pathLst>
                <a:path w="163" h="49">
                  <a:moveTo>
                    <a:pt x="163" y="2"/>
                  </a:moveTo>
                  <a:lnTo>
                    <a:pt x="83" y="49"/>
                  </a:lnTo>
                  <a:lnTo>
                    <a:pt x="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7" name="Freeform 24"/>
            <p:cNvSpPr>
              <a:spLocks/>
            </p:cNvSpPr>
            <p:nvPr/>
          </p:nvSpPr>
          <p:spPr bwMode="auto">
            <a:xfrm>
              <a:off x="113" y="7"/>
              <a:ext cx="152" cy="176"/>
            </a:xfrm>
            <a:custGeom>
              <a:avLst/>
              <a:gdLst>
                <a:gd name="T0" fmla="*/ 0 w 152"/>
                <a:gd name="T1" fmla="*/ 45 h 176"/>
                <a:gd name="T2" fmla="*/ 76 w 152"/>
                <a:gd name="T3" fmla="*/ 0 h 176"/>
                <a:gd name="T4" fmla="*/ 152 w 152"/>
                <a:gd name="T5" fmla="*/ 45 h 176"/>
                <a:gd name="T6" fmla="*/ 152 w 152"/>
                <a:gd name="T7" fmla="*/ 133 h 176"/>
                <a:gd name="T8" fmla="*/ 76 w 152"/>
                <a:gd name="T9" fmla="*/ 176 h 176"/>
                <a:gd name="T10" fmla="*/ 0 w 152"/>
                <a:gd name="T11" fmla="*/ 133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3"/>
                  </a:lnTo>
                  <a:lnTo>
                    <a:pt x="76" y="176"/>
                  </a:lnTo>
                  <a:lnTo>
                    <a:pt x="0" y="133"/>
                  </a:lnTo>
                  <a:lnTo>
                    <a:pt x="0" y="45"/>
                  </a:lnTo>
                  <a:close/>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8" name="Freeform 25"/>
            <p:cNvSpPr>
              <a:spLocks/>
            </p:cNvSpPr>
            <p:nvPr/>
          </p:nvSpPr>
          <p:spPr bwMode="auto">
            <a:xfrm>
              <a:off x="113" y="52"/>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9" name="Line 26"/>
            <p:cNvSpPr>
              <a:spLocks noChangeShapeType="1"/>
            </p:cNvSpPr>
            <p:nvPr/>
          </p:nvSpPr>
          <p:spPr bwMode="auto">
            <a:xfrm>
              <a:off x="189" y="96"/>
              <a:ext cx="0" cy="8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0" name="Freeform 27"/>
            <p:cNvSpPr>
              <a:spLocks/>
            </p:cNvSpPr>
            <p:nvPr/>
          </p:nvSpPr>
          <p:spPr bwMode="auto">
            <a:xfrm>
              <a:off x="265" y="92"/>
              <a:ext cx="82" cy="141"/>
            </a:xfrm>
            <a:custGeom>
              <a:avLst/>
              <a:gdLst>
                <a:gd name="T0" fmla="*/ 0 w 82"/>
                <a:gd name="T1" fmla="*/ 0 h 141"/>
                <a:gd name="T2" fmla="*/ 82 w 82"/>
                <a:gd name="T3" fmla="*/ 46 h 141"/>
                <a:gd name="T4" fmla="*/ 82 w 82"/>
                <a:gd name="T5" fmla="*/ 141 h 141"/>
              </a:gdLst>
              <a:ahLst/>
              <a:cxnLst>
                <a:cxn ang="0">
                  <a:pos x="T0" y="T1"/>
                </a:cxn>
                <a:cxn ang="0">
                  <a:pos x="T2" y="T3"/>
                </a:cxn>
                <a:cxn ang="0">
                  <a:pos x="T4" y="T5"/>
                </a:cxn>
              </a:cxnLst>
              <a:rect l="0" t="0" r="r" b="b"/>
              <a:pathLst>
                <a:path w="82" h="141">
                  <a:moveTo>
                    <a:pt x="0" y="0"/>
                  </a:moveTo>
                  <a:lnTo>
                    <a:pt x="82" y="46"/>
                  </a:lnTo>
                  <a:lnTo>
                    <a:pt x="82" y="141"/>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1" name="Freeform 28"/>
            <p:cNvSpPr>
              <a:spLocks/>
            </p:cNvSpPr>
            <p:nvPr/>
          </p:nvSpPr>
          <p:spPr bwMode="auto">
            <a:xfrm>
              <a:off x="30" y="92"/>
              <a:ext cx="83" cy="141"/>
            </a:xfrm>
            <a:custGeom>
              <a:avLst/>
              <a:gdLst>
                <a:gd name="T0" fmla="*/ 0 w 83"/>
                <a:gd name="T1" fmla="*/ 141 h 141"/>
                <a:gd name="T2" fmla="*/ 0 w 83"/>
                <a:gd name="T3" fmla="*/ 46 h 141"/>
                <a:gd name="T4" fmla="*/ 83 w 83"/>
                <a:gd name="T5" fmla="*/ 0 h 141"/>
              </a:gdLst>
              <a:ahLst/>
              <a:cxnLst>
                <a:cxn ang="0">
                  <a:pos x="T0" y="T1"/>
                </a:cxn>
                <a:cxn ang="0">
                  <a:pos x="T2" y="T3"/>
                </a:cxn>
                <a:cxn ang="0">
                  <a:pos x="T4" y="T5"/>
                </a:cxn>
              </a:cxnLst>
              <a:rect l="0" t="0" r="r" b="b"/>
              <a:pathLst>
                <a:path w="83" h="141">
                  <a:moveTo>
                    <a:pt x="0" y="141"/>
                  </a:moveTo>
                  <a:lnTo>
                    <a:pt x="0" y="46"/>
                  </a:lnTo>
                  <a:lnTo>
                    <a:pt x="83"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73" name="Group 31"/>
          <p:cNvGrpSpPr>
            <a:grpSpLocks noChangeAspect="1"/>
          </p:cNvGrpSpPr>
          <p:nvPr/>
        </p:nvGrpSpPr>
        <p:grpSpPr bwMode="auto">
          <a:xfrm>
            <a:off x="5437946" y="2629454"/>
            <a:ext cx="525966" cy="549765"/>
            <a:chOff x="12" y="7"/>
            <a:chExt cx="221" cy="231"/>
          </a:xfrm>
        </p:grpSpPr>
        <p:sp>
          <p:nvSpPr>
            <p:cNvPr id="75" name="Rectangle 32"/>
            <p:cNvSpPr>
              <a:spLocks noChangeArrowheads="1"/>
            </p:cNvSpPr>
            <p:nvPr/>
          </p:nvSpPr>
          <p:spPr bwMode="auto">
            <a:xfrm>
              <a:off x="12" y="7"/>
              <a:ext cx="221" cy="60"/>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6" name="Line 33"/>
            <p:cNvSpPr>
              <a:spLocks noChangeShapeType="1"/>
            </p:cNvSpPr>
            <p:nvPr/>
          </p:nvSpPr>
          <p:spPr bwMode="auto">
            <a:xfrm flipH="1">
              <a:off x="191" y="37"/>
              <a:ext cx="17"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7" name="Line 34"/>
            <p:cNvSpPr>
              <a:spLocks noChangeShapeType="1"/>
            </p:cNvSpPr>
            <p:nvPr/>
          </p:nvSpPr>
          <p:spPr bwMode="auto">
            <a:xfrm flipH="1">
              <a:off x="157" y="37"/>
              <a:ext cx="17"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8" name="Line 35"/>
            <p:cNvSpPr>
              <a:spLocks noChangeShapeType="1"/>
            </p:cNvSpPr>
            <p:nvPr/>
          </p:nvSpPr>
          <p:spPr bwMode="auto">
            <a:xfrm flipH="1">
              <a:off x="54" y="37"/>
              <a:ext cx="69"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9" name="Rectangle 36"/>
            <p:cNvSpPr>
              <a:spLocks noChangeArrowheads="1"/>
            </p:cNvSpPr>
            <p:nvPr/>
          </p:nvSpPr>
          <p:spPr bwMode="auto">
            <a:xfrm>
              <a:off x="12" y="93"/>
              <a:ext cx="221" cy="59"/>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0" name="Line 37"/>
            <p:cNvSpPr>
              <a:spLocks noChangeShapeType="1"/>
            </p:cNvSpPr>
            <p:nvPr/>
          </p:nvSpPr>
          <p:spPr bwMode="auto">
            <a:xfrm flipH="1">
              <a:off x="191" y="123"/>
              <a:ext cx="17"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1" name="Line 38"/>
            <p:cNvSpPr>
              <a:spLocks noChangeShapeType="1"/>
            </p:cNvSpPr>
            <p:nvPr/>
          </p:nvSpPr>
          <p:spPr bwMode="auto">
            <a:xfrm flipH="1">
              <a:off x="157" y="123"/>
              <a:ext cx="17"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2" name="Line 39"/>
            <p:cNvSpPr>
              <a:spLocks noChangeShapeType="1"/>
            </p:cNvSpPr>
            <p:nvPr/>
          </p:nvSpPr>
          <p:spPr bwMode="auto">
            <a:xfrm flipH="1">
              <a:off x="54" y="123"/>
              <a:ext cx="69"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3" name="Rectangle 40"/>
            <p:cNvSpPr>
              <a:spLocks noChangeArrowheads="1"/>
            </p:cNvSpPr>
            <p:nvPr/>
          </p:nvSpPr>
          <p:spPr bwMode="auto">
            <a:xfrm>
              <a:off x="12" y="178"/>
              <a:ext cx="221" cy="60"/>
            </a:xfrm>
            <a:prstGeom prst="rect">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4" name="Line 41"/>
            <p:cNvSpPr>
              <a:spLocks noChangeShapeType="1"/>
            </p:cNvSpPr>
            <p:nvPr/>
          </p:nvSpPr>
          <p:spPr bwMode="auto">
            <a:xfrm flipH="1">
              <a:off x="191" y="208"/>
              <a:ext cx="17"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5" name="Line 42"/>
            <p:cNvSpPr>
              <a:spLocks noChangeShapeType="1"/>
            </p:cNvSpPr>
            <p:nvPr/>
          </p:nvSpPr>
          <p:spPr bwMode="auto">
            <a:xfrm flipH="1">
              <a:off x="157" y="208"/>
              <a:ext cx="17"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6" name="Line 43"/>
            <p:cNvSpPr>
              <a:spLocks noChangeShapeType="1"/>
            </p:cNvSpPr>
            <p:nvPr/>
          </p:nvSpPr>
          <p:spPr bwMode="auto">
            <a:xfrm flipH="1">
              <a:off x="54" y="208"/>
              <a:ext cx="69"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7" name="Line 44"/>
            <p:cNvSpPr>
              <a:spLocks noChangeShapeType="1"/>
            </p:cNvSpPr>
            <p:nvPr/>
          </p:nvSpPr>
          <p:spPr bwMode="auto">
            <a:xfrm flipV="1">
              <a:off x="165" y="127"/>
              <a:ext cx="0" cy="25"/>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8" name="Line 45"/>
            <p:cNvSpPr>
              <a:spLocks noChangeShapeType="1"/>
            </p:cNvSpPr>
            <p:nvPr/>
          </p:nvSpPr>
          <p:spPr bwMode="auto">
            <a:xfrm flipV="1">
              <a:off x="165" y="42"/>
              <a:ext cx="0" cy="25"/>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9" name="Line 46"/>
            <p:cNvSpPr>
              <a:spLocks noChangeShapeType="1"/>
            </p:cNvSpPr>
            <p:nvPr/>
          </p:nvSpPr>
          <p:spPr bwMode="auto">
            <a:xfrm flipV="1">
              <a:off x="165" y="212"/>
              <a:ext cx="0" cy="2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110" name="Group 109"/>
          <p:cNvGrpSpPr/>
          <p:nvPr/>
        </p:nvGrpSpPr>
        <p:grpSpPr>
          <a:xfrm>
            <a:off x="11031791" y="2461555"/>
            <a:ext cx="493640" cy="783831"/>
            <a:chOff x="10669874" y="2515906"/>
            <a:chExt cx="669129" cy="883510"/>
          </a:xfrm>
        </p:grpSpPr>
        <p:sp>
          <p:nvSpPr>
            <p:cNvPr id="105" name="Freeform 54"/>
            <p:cNvSpPr>
              <a:spLocks noEditPoints="1"/>
            </p:cNvSpPr>
            <p:nvPr/>
          </p:nvSpPr>
          <p:spPr bwMode="auto">
            <a:xfrm>
              <a:off x="10669874" y="2515906"/>
              <a:ext cx="669129" cy="883510"/>
            </a:xfrm>
            <a:custGeom>
              <a:avLst/>
              <a:gdLst>
                <a:gd name="T0" fmla="*/ 206 w 206"/>
                <a:gd name="T1" fmla="*/ 68 h 272"/>
                <a:gd name="T2" fmla="*/ 137 w 206"/>
                <a:gd name="T3" fmla="*/ 0 h 272"/>
                <a:gd name="T4" fmla="*/ 0 w 206"/>
                <a:gd name="T5" fmla="*/ 0 h 272"/>
                <a:gd name="T6" fmla="*/ 0 w 206"/>
                <a:gd name="T7" fmla="*/ 272 h 272"/>
                <a:gd name="T8" fmla="*/ 206 w 206"/>
                <a:gd name="T9" fmla="*/ 272 h 272"/>
                <a:gd name="T10" fmla="*/ 206 w 206"/>
                <a:gd name="T11" fmla="*/ 68 h 272"/>
                <a:gd name="T12" fmla="*/ 137 w 206"/>
                <a:gd name="T13" fmla="*/ 23 h 272"/>
                <a:gd name="T14" fmla="*/ 182 w 206"/>
                <a:gd name="T15" fmla="*/ 68 h 272"/>
                <a:gd name="T16" fmla="*/ 137 w 206"/>
                <a:gd name="T17" fmla="*/ 68 h 272"/>
                <a:gd name="T18" fmla="*/ 137 w 206"/>
                <a:gd name="T19" fmla="*/ 23 h 272"/>
                <a:gd name="T20" fmla="*/ 17 w 206"/>
                <a:gd name="T21" fmla="*/ 255 h 272"/>
                <a:gd name="T22" fmla="*/ 17 w 206"/>
                <a:gd name="T23" fmla="*/ 17 h 272"/>
                <a:gd name="T24" fmla="*/ 120 w 206"/>
                <a:gd name="T25" fmla="*/ 17 h 272"/>
                <a:gd name="T26" fmla="*/ 120 w 206"/>
                <a:gd name="T27" fmla="*/ 85 h 272"/>
                <a:gd name="T28" fmla="*/ 189 w 206"/>
                <a:gd name="T29" fmla="*/ 85 h 272"/>
                <a:gd name="T30" fmla="*/ 189 w 206"/>
                <a:gd name="T31" fmla="*/ 255 h 272"/>
                <a:gd name="T32" fmla="*/ 17 w 206"/>
                <a:gd name="T33" fmla="*/ 25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272">
                  <a:moveTo>
                    <a:pt x="206" y="68"/>
                  </a:moveTo>
                  <a:lnTo>
                    <a:pt x="137" y="0"/>
                  </a:lnTo>
                  <a:lnTo>
                    <a:pt x="0" y="0"/>
                  </a:lnTo>
                  <a:lnTo>
                    <a:pt x="0" y="272"/>
                  </a:lnTo>
                  <a:lnTo>
                    <a:pt x="206" y="272"/>
                  </a:lnTo>
                  <a:lnTo>
                    <a:pt x="206" y="68"/>
                  </a:lnTo>
                  <a:close/>
                  <a:moveTo>
                    <a:pt x="137" y="23"/>
                  </a:moveTo>
                  <a:lnTo>
                    <a:pt x="182" y="68"/>
                  </a:lnTo>
                  <a:lnTo>
                    <a:pt x="137" y="68"/>
                  </a:lnTo>
                  <a:lnTo>
                    <a:pt x="137" y="23"/>
                  </a:lnTo>
                  <a:close/>
                  <a:moveTo>
                    <a:pt x="17" y="255"/>
                  </a:moveTo>
                  <a:lnTo>
                    <a:pt x="17" y="17"/>
                  </a:lnTo>
                  <a:lnTo>
                    <a:pt x="120" y="17"/>
                  </a:lnTo>
                  <a:lnTo>
                    <a:pt x="120" y="85"/>
                  </a:lnTo>
                  <a:lnTo>
                    <a:pt x="189" y="85"/>
                  </a:lnTo>
                  <a:lnTo>
                    <a:pt x="189" y="255"/>
                  </a:lnTo>
                  <a:lnTo>
                    <a:pt x="17" y="255"/>
                  </a:lnTo>
                  <a:close/>
                </a:path>
              </a:pathLst>
            </a:custGeom>
            <a:solidFill>
              <a:srgbClr val="737373"/>
            </a:solidFill>
            <a:ln w="28575">
              <a:solidFill>
                <a:schemeClr val="bg1"/>
              </a:solidFill>
              <a:miter lim="800000"/>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nvGrpSpPr>
            <p:cNvPr id="109" name="Group 108"/>
            <p:cNvGrpSpPr/>
            <p:nvPr/>
          </p:nvGrpSpPr>
          <p:grpSpPr>
            <a:xfrm>
              <a:off x="10902006" y="2829852"/>
              <a:ext cx="207305" cy="365835"/>
              <a:chOff x="10949140" y="2845563"/>
              <a:chExt cx="207305" cy="365835"/>
            </a:xfrm>
          </p:grpSpPr>
          <p:sp>
            <p:nvSpPr>
              <p:cNvPr id="106" name="Right Brace 105"/>
              <p:cNvSpPr/>
              <p:nvPr/>
            </p:nvSpPr>
            <p:spPr>
              <a:xfrm>
                <a:off x="11094253" y="2845563"/>
                <a:ext cx="62192" cy="365835"/>
              </a:xfrm>
              <a:prstGeom prst="rightBrace">
                <a:avLst>
                  <a:gd name="adj1" fmla="val 80466"/>
                  <a:gd name="adj2" fmla="val 50000"/>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8" name="Right Brace 107"/>
              <p:cNvSpPr/>
              <p:nvPr/>
            </p:nvSpPr>
            <p:spPr>
              <a:xfrm flipH="1">
                <a:off x="10949140" y="2845563"/>
                <a:ext cx="62192" cy="365835"/>
              </a:xfrm>
              <a:prstGeom prst="rightBrace">
                <a:avLst>
                  <a:gd name="adj1" fmla="val 80466"/>
                  <a:gd name="adj2" fmla="val 50000"/>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53535"/>
                  </a:solidFill>
                  <a:effectLst/>
                  <a:uLnTx/>
                  <a:uFillTx/>
                  <a:latin typeface="Segoe UI Semilight"/>
                  <a:ea typeface="+mn-ea"/>
                  <a:cs typeface="+mn-cs"/>
                </a:endParaRPr>
              </a:p>
            </p:txBody>
          </p:sp>
        </p:grpSp>
      </p:grpSp>
      <p:sp>
        <p:nvSpPr>
          <p:cNvPr id="72" name="TextBox 71"/>
          <p:cNvSpPr txBox="1"/>
          <p:nvPr/>
        </p:nvSpPr>
        <p:spPr>
          <a:xfrm>
            <a:off x="10375129" y="3502176"/>
            <a:ext cx="1875338" cy="634004"/>
          </a:xfrm>
          <a:prstGeom prst="rect">
            <a:avLst/>
          </a:prstGeom>
          <a:noFill/>
        </p:spPr>
        <p:txBody>
          <a:bodyPr wrap="square" lIns="182828" tIns="146262" rIns="182828" bIns="146262" rtlCol="0" anchor="t">
            <a:spAutoFit/>
          </a:bodyPr>
          <a:lstStyle/>
          <a:p>
            <a:pPr marL="0" marR="0" lvl="0" indent="0" algn="l" defTabSz="914049" rtl="0" eaLnBrk="1" fontAlgn="auto" latinLnBrk="0" hangingPunct="1">
              <a:lnSpc>
                <a:spcPct val="90000"/>
              </a:lnSpc>
              <a:spcBef>
                <a:spcPts val="0"/>
              </a:spcBef>
              <a:spcAft>
                <a:spcPts val="600"/>
              </a:spcAft>
              <a:buClrTx/>
              <a:buSzTx/>
              <a:buFontTx/>
              <a:buNone/>
              <a:tabLst/>
              <a:defRPr/>
            </a:pPr>
            <a:r>
              <a:rPr kumimoji="0" lang="en-US" sz="2397" b="0" i="0" u="none" strike="noStrike" kern="0" cap="none" spc="0" normalizeH="0" baseline="0" noProof="0" dirty="0">
                <a:ln>
                  <a:noFill/>
                </a:ln>
                <a:gradFill>
                  <a:gsLst>
                    <a:gs pos="1250">
                      <a:srgbClr val="353535"/>
                    </a:gs>
                    <a:gs pos="100000">
                      <a:srgbClr val="353535"/>
                    </a:gs>
                  </a:gsLst>
                  <a:lin ang="5400000" scaled="0"/>
                </a:gradFill>
                <a:effectLst/>
                <a:uLnTx/>
                <a:uFillTx/>
                <a:latin typeface="Segoe UI"/>
                <a:ea typeface="+mn-ea"/>
                <a:cs typeface="Segoe UI"/>
              </a:rPr>
              <a:t>Serverless</a:t>
            </a:r>
            <a:endParaRPr kumimoji="0" lang="en-US" sz="2400" b="0" i="0" u="none" strike="noStrike" kern="0" cap="none" spc="0" normalizeH="0" baseline="0" noProof="0" dirty="0">
              <a:ln>
                <a:noFill/>
              </a:ln>
              <a:gradFill>
                <a:gsLst>
                  <a:gs pos="1250">
                    <a:srgbClr val="353535"/>
                  </a:gs>
                  <a:gs pos="100000">
                    <a:srgbClr val="353535"/>
                  </a:gs>
                </a:gsLst>
                <a:lin ang="5400000" scaled="0"/>
              </a:gradFill>
              <a:effectLst/>
              <a:uLnTx/>
              <a:uFillTx/>
              <a:latin typeface="Segoe UI"/>
              <a:ea typeface="+mn-ea"/>
              <a:cs typeface="+mn-cs"/>
            </a:endParaRPr>
          </a:p>
        </p:txBody>
      </p:sp>
      <p:sp>
        <p:nvSpPr>
          <p:cNvPr id="94" name="Right Brace 93"/>
          <p:cNvSpPr/>
          <p:nvPr/>
        </p:nvSpPr>
        <p:spPr>
          <a:xfrm rot="5400000">
            <a:off x="8484990" y="840825"/>
            <a:ext cx="335408" cy="7128146"/>
          </a:xfrm>
          <a:prstGeom prst="rightBrace">
            <a:avLst>
              <a:gd name="adj1" fmla="val 146892"/>
              <a:gd name="adj2" fmla="val 50000"/>
            </a:avLst>
          </a:pr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5" name="Freeform 50"/>
          <p:cNvSpPr>
            <a:spLocks/>
          </p:cNvSpPr>
          <p:nvPr/>
        </p:nvSpPr>
        <p:spPr bwMode="auto">
          <a:xfrm>
            <a:off x="8177659" y="4889914"/>
            <a:ext cx="874319" cy="586309"/>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6" name="Freeform 50"/>
          <p:cNvSpPr>
            <a:spLocks/>
          </p:cNvSpPr>
          <p:nvPr/>
        </p:nvSpPr>
        <p:spPr bwMode="auto">
          <a:xfrm flipH="1">
            <a:off x="8577426" y="5063803"/>
            <a:ext cx="614337" cy="411967"/>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bg1"/>
          </a:solidFill>
          <a:ln w="19050" cap="flat">
            <a:solidFill>
              <a:schemeClr val="accent5"/>
            </a:solidFill>
            <a:prstDash val="solid"/>
            <a:miter lim="800000"/>
            <a:headEnd/>
            <a:tailEnd/>
          </a:ln>
        </p:spPr>
        <p:txBody>
          <a:bodyPr rot="0" spcFirstLastPara="0" vertOverflow="overflow" horzOverflow="overflow" vert="horz" wrap="square" lIns="91427" tIns="45713" rIns="91427" bIns="45713" numCol="1" spcCol="0" rtlCol="0" fromWordArt="0" anchor="t" anchorCtr="0" forceAA="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Tree>
    <p:extLst>
      <p:ext uri="{BB962C8B-B14F-4D97-AF65-F5344CB8AC3E}">
        <p14:creationId xmlns:p14="http://schemas.microsoft.com/office/powerpoint/2010/main" val="3723637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10" presetClass="entr" presetSubtype="0" fill="hold" grpId="0" nodeType="withEffect">
                                  <p:stCondLst>
                                    <p:cond delay="1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42" presetClass="path" presetSubtype="0" decel="100000" fill="hold" grpId="1" nodeType="withEffect">
                                  <p:stCondLst>
                                    <p:cond delay="100"/>
                                  </p:stCondLst>
                                  <p:childTnLst>
                                    <p:animMotion origin="layout" path="M 2.08333E-7 2.59259E-6 L 2.08333E-7 0.04352 " pathEditMode="relative" rAng="0" ptsTypes="AA">
                                      <p:cBhvr>
                                        <p:cTn id="17" dur="500" spd="-100000" fill="hold"/>
                                        <p:tgtEl>
                                          <p:spTgt spid="27"/>
                                        </p:tgtEl>
                                        <p:attrNameLst>
                                          <p:attrName>ppt_x</p:attrName>
                                          <p:attrName>ppt_y</p:attrName>
                                        </p:attrNameLst>
                                      </p:cBhvr>
                                      <p:rCtr x="0" y="2176"/>
                                    </p:animMotion>
                                  </p:childTnLst>
                                </p:cTn>
                              </p:par>
                              <p:par>
                                <p:cTn id="18" presetID="10"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42" presetClass="path" presetSubtype="0" decel="100000" fill="hold" nodeType="withEffect">
                                  <p:stCondLst>
                                    <p:cond delay="0"/>
                                  </p:stCondLst>
                                  <p:childTnLst>
                                    <p:animMotion origin="layout" path="M -2.08333E-6 -1.11111E-6 L -2.08333E-6 -0.0544 " pathEditMode="relative" rAng="0" ptsTypes="AA">
                                      <p:cBhvr>
                                        <p:cTn id="22" dur="500" spd="-100000" fill="hold"/>
                                        <p:tgtEl>
                                          <p:spTgt spid="56"/>
                                        </p:tgtEl>
                                        <p:attrNameLst>
                                          <p:attrName>ppt_x</p:attrName>
                                          <p:attrName>ppt_y</p:attrName>
                                        </p:attrNameLst>
                                      </p:cBhvr>
                                      <p:rCtr x="0" y="-2731"/>
                                    </p:animMotion>
                                  </p:childTnLst>
                                </p:cTn>
                              </p:par>
                              <p:par>
                                <p:cTn id="23" presetID="53" presetClass="entr" presetSubtype="16" fill="hold" grpId="0" nodeType="withEffect">
                                  <p:stCondLst>
                                    <p:cond delay="2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42" presetClass="path" presetSubtype="0" decel="100000" fill="hold" grpId="1" nodeType="withEffect">
                                  <p:stCondLst>
                                    <p:cond delay="300"/>
                                  </p:stCondLst>
                                  <p:childTnLst>
                                    <p:animMotion origin="layout" path="M -3.33333E-6 2.59259E-6 L -3.33333E-6 0.04352 " pathEditMode="relative" rAng="0" ptsTypes="AA">
                                      <p:cBhvr>
                                        <p:cTn id="32" dur="500" spd="-100000" fill="hold"/>
                                        <p:tgtEl>
                                          <p:spTgt spid="28"/>
                                        </p:tgtEl>
                                        <p:attrNameLst>
                                          <p:attrName>ppt_x</p:attrName>
                                          <p:attrName>ppt_y</p:attrName>
                                        </p:attrNameLst>
                                      </p:cBhvr>
                                      <p:rCtr x="0" y="2176"/>
                                    </p:animMotion>
                                  </p:childTnLst>
                                </p:cTn>
                              </p:par>
                              <p:par>
                                <p:cTn id="33" presetID="10" presetClass="entr" presetSubtype="0" fill="hold" nodeType="withEffect">
                                  <p:stCondLst>
                                    <p:cond delay="20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42" presetClass="path" presetSubtype="0" decel="100000" fill="hold" nodeType="withEffect">
                                  <p:stCondLst>
                                    <p:cond delay="200"/>
                                  </p:stCondLst>
                                  <p:childTnLst>
                                    <p:animMotion origin="layout" path="M -3.33333E-6 2.22222E-6 L -3.33333E-6 -0.0544 " pathEditMode="relative" rAng="0" ptsTypes="AA">
                                      <p:cBhvr>
                                        <p:cTn id="37" dur="500" spd="-100000" fill="hold"/>
                                        <p:tgtEl>
                                          <p:spTgt spid="73"/>
                                        </p:tgtEl>
                                        <p:attrNameLst>
                                          <p:attrName>ppt_x</p:attrName>
                                          <p:attrName>ppt_y</p:attrName>
                                        </p:attrNameLst>
                                      </p:cBhvr>
                                      <p:rCtr x="0" y="-2731"/>
                                    </p:animMotion>
                                  </p:childTnLst>
                                </p:cTn>
                              </p:par>
                              <p:par>
                                <p:cTn id="38" presetID="53" presetClass="entr" presetSubtype="16" fill="hold" grpId="0" nodeType="withEffect">
                                  <p:stCondLst>
                                    <p:cond delay="40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42" presetClass="path" presetSubtype="0" decel="100000" fill="hold" grpId="1" nodeType="withEffect">
                                  <p:stCondLst>
                                    <p:cond delay="500"/>
                                  </p:stCondLst>
                                  <p:childTnLst>
                                    <p:animMotion origin="layout" path="M -2.70833E-6 2.59259E-6 L -2.70833E-6 0.04352 " pathEditMode="relative" rAng="0" ptsTypes="AA">
                                      <p:cBhvr>
                                        <p:cTn id="47" dur="500" spd="-100000" fill="hold"/>
                                        <p:tgtEl>
                                          <p:spTgt spid="29"/>
                                        </p:tgtEl>
                                        <p:attrNameLst>
                                          <p:attrName>ppt_x</p:attrName>
                                          <p:attrName>ppt_y</p:attrName>
                                        </p:attrNameLst>
                                      </p:cBhvr>
                                      <p:rCtr x="0" y="2176"/>
                                    </p:animMotion>
                                  </p:childTnLst>
                                </p:cTn>
                              </p:par>
                              <p:par>
                                <p:cTn id="48" presetID="10" presetClass="entr" presetSubtype="0" fill="hold" nodeType="withEffect">
                                  <p:stCondLst>
                                    <p:cond delay="40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42" presetClass="path" presetSubtype="0" decel="100000" fill="hold" nodeType="withEffect">
                                  <p:stCondLst>
                                    <p:cond delay="400"/>
                                  </p:stCondLst>
                                  <p:childTnLst>
                                    <p:animMotion origin="layout" path="M 5E-6 -3.7037E-7 L 5E-6 -0.0544 " pathEditMode="relative" rAng="0" ptsTypes="AA">
                                      <p:cBhvr>
                                        <p:cTn id="52" dur="500" spd="-100000" fill="hold"/>
                                        <p:tgtEl>
                                          <p:spTgt spid="58"/>
                                        </p:tgtEl>
                                        <p:attrNameLst>
                                          <p:attrName>ppt_x</p:attrName>
                                          <p:attrName>ppt_y</p:attrName>
                                        </p:attrNameLst>
                                      </p:cBhvr>
                                      <p:rCtr x="0" y="-2731"/>
                                    </p:animMotion>
                                  </p:childTnLst>
                                </p:cTn>
                              </p:par>
                              <p:par>
                                <p:cTn id="53" presetID="53" presetClass="entr" presetSubtype="16"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10" presetClass="entr" presetSubtype="0" fill="hold" nodeType="withEffect">
                                  <p:stCondLst>
                                    <p:cond delay="800"/>
                                  </p:stCondLst>
                                  <p:childTnLst>
                                    <p:set>
                                      <p:cBhvr>
                                        <p:cTn id="59" dur="1" fill="hold">
                                          <p:stCondLst>
                                            <p:cond delay="0"/>
                                          </p:stCondLst>
                                        </p:cTn>
                                        <p:tgtEl>
                                          <p:spTgt spid="110"/>
                                        </p:tgtEl>
                                        <p:attrNameLst>
                                          <p:attrName>style.visibility</p:attrName>
                                        </p:attrNameLst>
                                      </p:cBhvr>
                                      <p:to>
                                        <p:strVal val="visible"/>
                                      </p:to>
                                    </p:set>
                                    <p:animEffect transition="in" filter="fade">
                                      <p:cBhvr>
                                        <p:cTn id="60" dur="500"/>
                                        <p:tgtEl>
                                          <p:spTgt spid="110"/>
                                        </p:tgtEl>
                                      </p:cBhvr>
                                    </p:animEffect>
                                  </p:childTnLst>
                                </p:cTn>
                              </p:par>
                              <p:par>
                                <p:cTn id="61" presetID="42" presetClass="path" presetSubtype="0" decel="100000" fill="hold" nodeType="withEffect">
                                  <p:stCondLst>
                                    <p:cond delay="800"/>
                                  </p:stCondLst>
                                  <p:childTnLst>
                                    <p:animMotion origin="layout" path="M -1.04167E-6 -3.7037E-7 L -1.04167E-6 -0.0544 " pathEditMode="relative" rAng="0" ptsTypes="AA">
                                      <p:cBhvr>
                                        <p:cTn id="62" dur="500" spd="-100000" fill="hold"/>
                                        <p:tgtEl>
                                          <p:spTgt spid="110"/>
                                        </p:tgtEl>
                                        <p:attrNameLst>
                                          <p:attrName>ppt_x</p:attrName>
                                          <p:attrName>ppt_y</p:attrName>
                                        </p:attrNameLst>
                                      </p:cBhvr>
                                      <p:rCtr x="0" y="-2731"/>
                                    </p:animMotion>
                                  </p:childTnLst>
                                </p:cTn>
                              </p:par>
                              <p:par>
                                <p:cTn id="63" presetID="10" presetClass="entr" presetSubtype="0" fill="hold" grpId="0" nodeType="withEffect">
                                  <p:stCondLst>
                                    <p:cond delay="50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42" presetClass="path" presetSubtype="0" decel="100000" fill="hold" grpId="1" nodeType="withEffect">
                                  <p:stCondLst>
                                    <p:cond delay="500"/>
                                  </p:stCondLst>
                                  <p:childTnLst>
                                    <p:animMotion origin="layout" path="M 4.58333E-6 -3.7037E-7 L 4.58333E-6 0.04352 " pathEditMode="relative" rAng="0" ptsTypes="AA">
                                      <p:cBhvr>
                                        <p:cTn id="67" dur="500" spd="-100000" fill="hold"/>
                                        <p:tgtEl>
                                          <p:spTgt spid="72"/>
                                        </p:tgtEl>
                                        <p:attrNameLst>
                                          <p:attrName>ppt_x</p:attrName>
                                          <p:attrName>ppt_y</p:attrName>
                                        </p:attrNameLst>
                                      </p:cBhvr>
                                      <p:rCtr x="0" y="2176"/>
                                    </p:animMotion>
                                  </p:childTnLst>
                                </p:cTn>
                              </p:par>
                            </p:childTnLst>
                          </p:cTn>
                        </p:par>
                        <p:par>
                          <p:cTn id="68" fill="hold">
                            <p:stCondLst>
                              <p:cond delay="1300"/>
                            </p:stCondLst>
                            <p:childTnLst>
                              <p:par>
                                <p:cTn id="69" presetID="16" presetClass="entr" presetSubtype="21"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barn(inVertical)">
                                      <p:cBhvr>
                                        <p:cTn id="71" dur="750"/>
                                        <p:tgtEl>
                                          <p:spTgt spid="94"/>
                                        </p:tgtEl>
                                      </p:cBhvr>
                                    </p:animEffect>
                                  </p:childTnLst>
                                </p:cTn>
                              </p:par>
                              <p:par>
                                <p:cTn id="72" presetID="10" presetClass="entr" presetSubtype="0" fill="hold" grpId="0" nodeType="withEffect">
                                  <p:stCondLst>
                                    <p:cond delay="350"/>
                                  </p:stCondLst>
                                  <p:childTnLst>
                                    <p:set>
                                      <p:cBhvr>
                                        <p:cTn id="73" dur="1" fill="hold">
                                          <p:stCondLst>
                                            <p:cond delay="0"/>
                                          </p:stCondLst>
                                        </p:cTn>
                                        <p:tgtEl>
                                          <p:spTgt spid="95"/>
                                        </p:tgtEl>
                                        <p:attrNameLst>
                                          <p:attrName>style.visibility</p:attrName>
                                        </p:attrNameLst>
                                      </p:cBhvr>
                                      <p:to>
                                        <p:strVal val="visible"/>
                                      </p:to>
                                    </p:set>
                                    <p:animEffect transition="in" filter="fade">
                                      <p:cBhvr>
                                        <p:cTn id="74" dur="500"/>
                                        <p:tgtEl>
                                          <p:spTgt spid="95"/>
                                        </p:tgtEl>
                                      </p:cBhvr>
                                    </p:animEffect>
                                  </p:childTnLst>
                                </p:cTn>
                              </p:par>
                              <p:par>
                                <p:cTn id="75" presetID="42" presetClass="path" presetSubtype="0" decel="100000" fill="hold" grpId="1" nodeType="withEffect">
                                  <p:stCondLst>
                                    <p:cond delay="350"/>
                                  </p:stCondLst>
                                  <p:childTnLst>
                                    <p:animMotion origin="layout" path="M 1.66667E-6 -2.22222E-6 L -0.03672 -2.22222E-6 " pathEditMode="relative" rAng="0" ptsTypes="AA">
                                      <p:cBhvr>
                                        <p:cTn id="76" dur="500" spd="-100000" fill="hold"/>
                                        <p:tgtEl>
                                          <p:spTgt spid="95"/>
                                        </p:tgtEl>
                                        <p:attrNameLst>
                                          <p:attrName>ppt_x</p:attrName>
                                          <p:attrName>ppt_y</p:attrName>
                                        </p:attrNameLst>
                                      </p:cBhvr>
                                      <p:rCtr x="-1836" y="0"/>
                                    </p:animMotion>
                                  </p:childTnLst>
                                </p:cTn>
                              </p:par>
                              <p:par>
                                <p:cTn id="77" presetID="10" presetClass="entr" presetSubtype="0" fill="hold" grpId="0" nodeType="withEffect">
                                  <p:stCondLst>
                                    <p:cond delay="35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500"/>
                                        <p:tgtEl>
                                          <p:spTgt spid="96"/>
                                        </p:tgtEl>
                                      </p:cBhvr>
                                    </p:animEffect>
                                  </p:childTnLst>
                                </p:cTn>
                              </p:par>
                              <p:par>
                                <p:cTn id="80" presetID="42" presetClass="path" presetSubtype="0" decel="100000" fill="hold" grpId="1" nodeType="withEffect">
                                  <p:stCondLst>
                                    <p:cond delay="350"/>
                                  </p:stCondLst>
                                  <p:childTnLst>
                                    <p:animMotion origin="layout" path="M -3.125E-6 -2.22222E-6 L 0.03672 -2.22222E-6 " pathEditMode="relative" rAng="0" ptsTypes="AA">
                                      <p:cBhvr>
                                        <p:cTn id="81" dur="500" spd="-100000" fill="hold"/>
                                        <p:tgtEl>
                                          <p:spTgt spid="96"/>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8" grpId="0"/>
      <p:bldP spid="28" grpId="1"/>
      <p:bldP spid="27" grpId="0"/>
      <p:bldP spid="27" grpId="1"/>
      <p:bldP spid="12" grpId="0" animBg="1"/>
      <p:bldP spid="20" grpId="0" animBg="1"/>
      <p:bldP spid="21" grpId="0" animBg="1"/>
      <p:bldP spid="22" grpId="0" animBg="1"/>
      <p:bldP spid="72" grpId="0"/>
      <p:bldP spid="72" grpId="1"/>
      <p:bldP spid="94" grpId="0" animBg="1"/>
      <p:bldP spid="95" grpId="0" animBg="1"/>
      <p:bldP spid="95" grpId="1" animBg="1"/>
      <p:bldP spid="96" grpId="0" animBg="1"/>
      <p:bldP spid="9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923021" y="4131226"/>
            <a:ext cx="2719762" cy="1035840"/>
          </a:xfrm>
          <a:prstGeom prst="rect">
            <a:avLst/>
          </a:prstGeom>
          <a:noFill/>
        </p:spPr>
        <p:txBody>
          <a:bodyPr wrap="square" lIns="93247" tIns="149196" rIns="186494" bIns="149196" rtlCol="0">
            <a:spAutoFit/>
          </a:bodyPr>
          <a:lstStyle/>
          <a:p>
            <a:pPr marL="0" marR="0" lvl="0" indent="0" algn="ctr" defTabSz="1243192" rtl="0" eaLnBrk="1" fontAlgn="auto" latinLnBrk="0" hangingPunct="1">
              <a:lnSpc>
                <a:spcPct val="90000"/>
              </a:lnSpc>
              <a:spcBef>
                <a:spcPts val="0"/>
              </a:spcBef>
              <a:spcAft>
                <a:spcPts val="1224"/>
              </a:spcAft>
              <a:buClrTx/>
              <a:buSzTx/>
              <a:buFontTx/>
              <a:buNone/>
              <a:tabLst/>
              <a:defRPr/>
            </a:pPr>
            <a:r>
              <a:rPr kumimoji="0" lang="en-US" sz="260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mn-ea"/>
                <a:cs typeface="Segoe UI"/>
              </a:rPr>
              <a:t>Event-driven/ instant scale</a:t>
            </a:r>
          </a:p>
        </p:txBody>
      </p:sp>
      <p:sp>
        <p:nvSpPr>
          <p:cNvPr id="61" name="TextBox 60"/>
          <p:cNvSpPr txBox="1"/>
          <p:nvPr/>
        </p:nvSpPr>
        <p:spPr>
          <a:xfrm>
            <a:off x="8589736" y="4131226"/>
            <a:ext cx="2504611" cy="668574"/>
          </a:xfrm>
          <a:prstGeom prst="rect">
            <a:avLst/>
          </a:prstGeom>
          <a:noFill/>
        </p:spPr>
        <p:txBody>
          <a:bodyPr wrap="square" lIns="93247" tIns="149196" rIns="186494" bIns="149196" rtlCol="0">
            <a:spAutoFit/>
          </a:bodyPr>
          <a:lstStyle/>
          <a:p>
            <a:pPr marL="0" marR="0" lvl="0" indent="0" algn="ctr" defTabSz="1243192" rtl="0" eaLnBrk="1" fontAlgn="auto" latinLnBrk="0" hangingPunct="1">
              <a:lnSpc>
                <a:spcPct val="90000"/>
              </a:lnSpc>
              <a:spcBef>
                <a:spcPts val="0"/>
              </a:spcBef>
              <a:spcAft>
                <a:spcPts val="1224"/>
              </a:spcAft>
              <a:buClrTx/>
              <a:buSzTx/>
              <a:buFontTx/>
              <a:buNone/>
              <a:tabLst/>
              <a:defRPr/>
            </a:pPr>
            <a:r>
              <a:rPr kumimoji="0" lang="en-US" sz="260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mn-ea"/>
                <a:cs typeface="Segoe UI"/>
              </a:rPr>
              <a:t>Micro-billing</a:t>
            </a:r>
          </a:p>
        </p:txBody>
      </p:sp>
      <p:sp>
        <p:nvSpPr>
          <p:cNvPr id="60" name="TextBox 59"/>
          <p:cNvSpPr txBox="1"/>
          <p:nvPr/>
        </p:nvSpPr>
        <p:spPr>
          <a:xfrm>
            <a:off x="1344125" y="4131226"/>
            <a:ext cx="2631942" cy="1035840"/>
          </a:xfrm>
          <a:prstGeom prst="rect">
            <a:avLst/>
          </a:prstGeom>
          <a:noFill/>
        </p:spPr>
        <p:txBody>
          <a:bodyPr wrap="square" lIns="93247" tIns="149196" rIns="186494" bIns="149196" rtlCol="0">
            <a:spAutoFit/>
          </a:bodyPr>
          <a:lstStyle/>
          <a:p>
            <a:pPr marL="0" marR="0" lvl="0" indent="0" algn="ctr" defTabSz="1243192" rtl="0" eaLnBrk="1" fontAlgn="auto" latinLnBrk="0" hangingPunct="1">
              <a:lnSpc>
                <a:spcPct val="90000"/>
              </a:lnSpc>
              <a:spcBef>
                <a:spcPts val="0"/>
              </a:spcBef>
              <a:spcAft>
                <a:spcPts val="1224"/>
              </a:spcAft>
              <a:buClrTx/>
              <a:buSzTx/>
              <a:buFontTx/>
              <a:buNone/>
              <a:tabLst/>
              <a:defRPr/>
            </a:pPr>
            <a:r>
              <a:rPr kumimoji="0" lang="en-US" sz="260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mn-ea"/>
                <a:cs typeface="Segoe UI"/>
              </a:rPr>
              <a:t>Abstraction </a:t>
            </a:r>
            <a:br>
              <a:rPr kumimoji="0" lang="en-US" sz="260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mn-ea"/>
                <a:cs typeface="Segoe UI"/>
              </a:rPr>
            </a:br>
            <a:r>
              <a:rPr kumimoji="0" lang="en-US" sz="2600" b="0" i="0" u="none" strike="noStrike" kern="0" cap="none" spc="0" normalizeH="0" baseline="0" noProof="0">
                <a:ln>
                  <a:noFill/>
                </a:ln>
                <a:gradFill>
                  <a:gsLst>
                    <a:gs pos="1250">
                      <a:srgbClr val="353535"/>
                    </a:gs>
                    <a:gs pos="100000">
                      <a:srgbClr val="353535"/>
                    </a:gs>
                  </a:gsLst>
                  <a:lin ang="5400000" scaled="0"/>
                </a:gradFill>
                <a:effectLst/>
                <a:uLnTx/>
                <a:uFillTx/>
                <a:latin typeface="Segoe UI Semilight"/>
                <a:ea typeface="+mn-ea"/>
                <a:cs typeface="Segoe UI"/>
              </a:rPr>
              <a:t>of servers</a:t>
            </a:r>
          </a:p>
        </p:txBody>
      </p:sp>
      <p:sp>
        <p:nvSpPr>
          <p:cNvPr id="3" name="Title 2"/>
          <p:cNvSpPr>
            <a:spLocks noGrp="1"/>
          </p:cNvSpPr>
          <p:nvPr>
            <p:ph type="title"/>
          </p:nvPr>
        </p:nvSpPr>
        <p:spPr/>
        <p:txBody>
          <a:bodyPr/>
          <a:lstStyle/>
          <a:p>
            <a:r>
              <a:rPr lang="en-US"/>
              <a:t>What is </a:t>
            </a:r>
            <a:r>
              <a:rPr lang="en-US" err="1"/>
              <a:t>Serverless</a:t>
            </a:r>
            <a:r>
              <a:rPr lang="en-US"/>
              <a:t>?</a:t>
            </a:r>
            <a:br>
              <a:rPr lang="en-US"/>
            </a:br>
            <a:endParaRPr lang="en-US"/>
          </a:p>
        </p:txBody>
      </p:sp>
      <p:grpSp>
        <p:nvGrpSpPr>
          <p:cNvPr id="20" name="Group 19"/>
          <p:cNvGrpSpPr/>
          <p:nvPr/>
        </p:nvGrpSpPr>
        <p:grpSpPr>
          <a:xfrm>
            <a:off x="8982423" y="2349507"/>
            <a:ext cx="1719234" cy="1719234"/>
            <a:chOff x="8982815" y="2349343"/>
            <a:chExt cx="1719478" cy="1719478"/>
          </a:xfrm>
        </p:grpSpPr>
        <p:sp>
          <p:nvSpPr>
            <p:cNvPr id="207" name="Oval 206"/>
            <p:cNvSpPr/>
            <p:nvPr/>
          </p:nvSpPr>
          <p:spPr bwMode="auto">
            <a:xfrm>
              <a:off x="8982815" y="2349343"/>
              <a:ext cx="1719478" cy="171947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9" name="Group 4"/>
            <p:cNvGrpSpPr>
              <a:grpSpLocks noChangeAspect="1"/>
            </p:cNvGrpSpPr>
            <p:nvPr/>
          </p:nvGrpSpPr>
          <p:grpSpPr bwMode="auto">
            <a:xfrm>
              <a:off x="9516647" y="2813805"/>
              <a:ext cx="651814" cy="755044"/>
              <a:chOff x="6136" y="1969"/>
              <a:chExt cx="221" cy="256"/>
            </a:xfrm>
          </p:grpSpPr>
          <p:sp>
            <p:nvSpPr>
              <p:cNvPr id="12" name="Freeform 5"/>
              <p:cNvSpPr>
                <a:spLocks/>
              </p:cNvSpPr>
              <p:nvPr/>
            </p:nvSpPr>
            <p:spPr bwMode="auto">
              <a:xfrm>
                <a:off x="6247" y="2046"/>
                <a:ext cx="42" cy="111"/>
              </a:xfrm>
              <a:custGeom>
                <a:avLst/>
                <a:gdLst>
                  <a:gd name="T0" fmla="*/ 0 w 42"/>
                  <a:gd name="T1" fmla="*/ 0 h 111"/>
                  <a:gd name="T2" fmla="*/ 0 w 42"/>
                  <a:gd name="T3" fmla="*/ 68 h 111"/>
                  <a:gd name="T4" fmla="*/ 42 w 42"/>
                  <a:gd name="T5" fmla="*/ 111 h 111"/>
                </a:gdLst>
                <a:ahLst/>
                <a:cxnLst>
                  <a:cxn ang="0">
                    <a:pos x="T0" y="T1"/>
                  </a:cxn>
                  <a:cxn ang="0">
                    <a:pos x="T2" y="T3"/>
                  </a:cxn>
                  <a:cxn ang="0">
                    <a:pos x="T4" y="T5"/>
                  </a:cxn>
                </a:cxnLst>
                <a:rect l="0" t="0" r="r" b="b"/>
                <a:pathLst>
                  <a:path w="42" h="111">
                    <a:moveTo>
                      <a:pt x="0" y="0"/>
                    </a:moveTo>
                    <a:lnTo>
                      <a:pt x="0" y="68"/>
                    </a:lnTo>
                    <a:lnTo>
                      <a:pt x="42" y="111"/>
                    </a:lnTo>
                  </a:path>
                </a:pathLst>
              </a:cu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 name="Oval 6"/>
              <p:cNvSpPr>
                <a:spLocks noChangeArrowheads="1"/>
              </p:cNvSpPr>
              <p:nvPr/>
            </p:nvSpPr>
            <p:spPr bwMode="auto">
              <a:xfrm>
                <a:off x="6136" y="2003"/>
                <a:ext cx="221" cy="222"/>
              </a:xfrm>
              <a:prstGeom prst="ellipse">
                <a:avLst/>
              </a:prstGeom>
              <a:noFill/>
              <a:ln w="269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 name="Line 7"/>
              <p:cNvSpPr>
                <a:spLocks noChangeShapeType="1"/>
              </p:cNvSpPr>
              <p:nvPr/>
            </p:nvSpPr>
            <p:spPr bwMode="auto">
              <a:xfrm>
                <a:off x="6221" y="1969"/>
                <a:ext cx="51" cy="0"/>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 name="Line 8"/>
              <p:cNvSpPr>
                <a:spLocks noChangeShapeType="1"/>
              </p:cNvSpPr>
              <p:nvPr/>
            </p:nvSpPr>
            <p:spPr bwMode="auto">
              <a:xfrm flipV="1">
                <a:off x="6247" y="1969"/>
                <a:ext cx="0" cy="34"/>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 name="Line 9"/>
              <p:cNvSpPr>
                <a:spLocks noChangeShapeType="1"/>
              </p:cNvSpPr>
              <p:nvPr/>
            </p:nvSpPr>
            <p:spPr bwMode="auto">
              <a:xfrm flipH="1">
                <a:off x="6323" y="2008"/>
                <a:ext cx="30" cy="29"/>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 name="Line 10"/>
              <p:cNvSpPr>
                <a:spLocks noChangeShapeType="1"/>
              </p:cNvSpPr>
              <p:nvPr/>
            </p:nvSpPr>
            <p:spPr bwMode="auto">
              <a:xfrm>
                <a:off x="6140" y="2008"/>
                <a:ext cx="30" cy="29"/>
              </a:xfrm>
              <a:prstGeom prst="line">
                <a:avLst/>
              </a:prstGeom>
              <a:noFill/>
              <a:ln w="269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8" name="Oval 17"/>
            <p:cNvSpPr/>
            <p:nvPr/>
          </p:nvSpPr>
          <p:spPr bwMode="auto">
            <a:xfrm>
              <a:off x="9558292" y="3400148"/>
              <a:ext cx="210105" cy="210105"/>
            </a:xfrm>
            <a:prstGeom prst="ellipse">
              <a:avLst/>
            </a:prstGeom>
            <a:solidFill>
              <a:schemeClr val="bg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 name="TextBox 18"/>
            <p:cNvSpPr txBox="1"/>
            <p:nvPr/>
          </p:nvSpPr>
          <p:spPr>
            <a:xfrm>
              <a:off x="9435652" y="3287113"/>
              <a:ext cx="454292" cy="461665"/>
            </a:xfrm>
            <a:prstGeom prst="rect">
              <a:avLst/>
            </a:prstGeom>
            <a:noFill/>
          </p:spPr>
          <p:txBody>
            <a:bodyPr wrap="none" lIns="182854" tIns="146283" rIns="182854" bIns="146283" rtlCol="0">
              <a:spAutoFit/>
            </a:bodyPr>
            <a:lstStyle/>
            <a:p>
              <a:pPr marL="0" marR="0" lvl="0" indent="0" algn="l" defTabSz="932563" rtl="0" eaLnBrk="1" fontAlgn="auto" latinLnBrk="0" hangingPunct="1">
                <a:lnSpc>
                  <a:spcPct val="90000"/>
                </a:lnSpc>
                <a:spcBef>
                  <a:spcPts val="0"/>
                </a:spcBef>
                <a:spcAft>
                  <a:spcPts val="600"/>
                </a:spcAft>
                <a:buClrTx/>
                <a:buSzTx/>
                <a:buFontTx/>
                <a:buNone/>
                <a:tabLst/>
                <a:defRPr/>
              </a:pPr>
              <a:r>
                <a:rPr kumimoji="0" lang="en-US" sz="1199" b="0" i="0" u="none" strike="noStrike" kern="1200" cap="none" spc="0" normalizeH="0" baseline="0" noProof="0">
                  <a:ln>
                    <a:noFill/>
                  </a:ln>
                  <a:gradFill>
                    <a:gsLst>
                      <a:gs pos="2917">
                        <a:srgbClr val="0078D7"/>
                      </a:gs>
                      <a:gs pos="30000">
                        <a:srgbClr val="0078D7"/>
                      </a:gs>
                    </a:gsLst>
                    <a:lin ang="5400000" scaled="0"/>
                  </a:gradFill>
                  <a:effectLst/>
                  <a:uLnTx/>
                  <a:uFillTx/>
                  <a:latin typeface="Segoe UI Semibold" panose="020B0702040204020203" pitchFamily="34" charset="0"/>
                  <a:ea typeface="+mn-ea"/>
                  <a:cs typeface="Segoe UI Semibold" panose="020B0702040204020203" pitchFamily="34" charset="0"/>
                </a:rPr>
                <a:t>$</a:t>
              </a:r>
            </a:p>
          </p:txBody>
        </p:sp>
      </p:grpSp>
      <p:grpSp>
        <p:nvGrpSpPr>
          <p:cNvPr id="27" name="Group 26"/>
          <p:cNvGrpSpPr/>
          <p:nvPr/>
        </p:nvGrpSpPr>
        <p:grpSpPr>
          <a:xfrm>
            <a:off x="5423284" y="2349507"/>
            <a:ext cx="1719234" cy="1719234"/>
            <a:chOff x="5423171" y="2349343"/>
            <a:chExt cx="1719478" cy="1719478"/>
          </a:xfrm>
        </p:grpSpPr>
        <p:sp>
          <p:nvSpPr>
            <p:cNvPr id="195" name="Oval 194"/>
            <p:cNvSpPr/>
            <p:nvPr/>
          </p:nvSpPr>
          <p:spPr bwMode="auto">
            <a:xfrm>
              <a:off x="5423171" y="2349343"/>
              <a:ext cx="1719478" cy="171947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6" name="Group 25"/>
            <p:cNvGrpSpPr/>
            <p:nvPr/>
          </p:nvGrpSpPr>
          <p:grpSpPr>
            <a:xfrm>
              <a:off x="5899566" y="2925199"/>
              <a:ext cx="712436" cy="614067"/>
              <a:chOff x="6093204" y="2914441"/>
              <a:chExt cx="379412" cy="327025"/>
            </a:xfrm>
            <a:solidFill>
              <a:schemeClr val="bg1"/>
            </a:solidFill>
          </p:grpSpPr>
          <p:sp>
            <p:nvSpPr>
              <p:cNvPr id="24" name="Freeform 14"/>
              <p:cNvSpPr>
                <a:spLocks noEditPoints="1"/>
              </p:cNvSpPr>
              <p:nvPr/>
            </p:nvSpPr>
            <p:spPr bwMode="auto">
              <a:xfrm>
                <a:off x="6093204" y="2914441"/>
                <a:ext cx="379412" cy="327025"/>
              </a:xfrm>
              <a:custGeom>
                <a:avLst/>
                <a:gdLst>
                  <a:gd name="T0" fmla="*/ 222 w 239"/>
                  <a:gd name="T1" fmla="*/ 189 h 206"/>
                  <a:gd name="T2" fmla="*/ 145 w 239"/>
                  <a:gd name="T3" fmla="*/ 189 h 206"/>
                  <a:gd name="T4" fmla="*/ 145 w 239"/>
                  <a:gd name="T5" fmla="*/ 94 h 206"/>
                  <a:gd name="T6" fmla="*/ 17 w 239"/>
                  <a:gd name="T7" fmla="*/ 94 h 206"/>
                  <a:gd name="T8" fmla="*/ 17 w 239"/>
                  <a:gd name="T9" fmla="*/ 17 h 206"/>
                  <a:gd name="T10" fmla="*/ 162 w 239"/>
                  <a:gd name="T11" fmla="*/ 17 h 206"/>
                  <a:gd name="T12" fmla="*/ 162 w 239"/>
                  <a:gd name="T13" fmla="*/ 0 h 206"/>
                  <a:gd name="T14" fmla="*/ 0 w 239"/>
                  <a:gd name="T15" fmla="*/ 0 h 206"/>
                  <a:gd name="T16" fmla="*/ 0 w 239"/>
                  <a:gd name="T17" fmla="*/ 206 h 206"/>
                  <a:gd name="T18" fmla="*/ 239 w 239"/>
                  <a:gd name="T19" fmla="*/ 206 h 206"/>
                  <a:gd name="T20" fmla="*/ 239 w 239"/>
                  <a:gd name="T21" fmla="*/ 77 h 206"/>
                  <a:gd name="T22" fmla="*/ 222 w 239"/>
                  <a:gd name="T23" fmla="*/ 77 h 206"/>
                  <a:gd name="T24" fmla="*/ 222 w 239"/>
                  <a:gd name="T25" fmla="*/ 189 h 206"/>
                  <a:gd name="T26" fmla="*/ 17 w 239"/>
                  <a:gd name="T27" fmla="*/ 112 h 206"/>
                  <a:gd name="T28" fmla="*/ 128 w 239"/>
                  <a:gd name="T29" fmla="*/ 112 h 206"/>
                  <a:gd name="T30" fmla="*/ 128 w 239"/>
                  <a:gd name="T31" fmla="*/ 189 h 206"/>
                  <a:gd name="T32" fmla="*/ 17 w 239"/>
                  <a:gd name="T33" fmla="*/ 189 h 206"/>
                  <a:gd name="T34" fmla="*/ 17 w 239"/>
                  <a:gd name="T35" fmla="*/ 11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206">
                    <a:moveTo>
                      <a:pt x="222" y="189"/>
                    </a:moveTo>
                    <a:lnTo>
                      <a:pt x="145" y="189"/>
                    </a:lnTo>
                    <a:lnTo>
                      <a:pt x="145" y="94"/>
                    </a:lnTo>
                    <a:lnTo>
                      <a:pt x="17" y="94"/>
                    </a:lnTo>
                    <a:lnTo>
                      <a:pt x="17" y="17"/>
                    </a:lnTo>
                    <a:lnTo>
                      <a:pt x="162" y="17"/>
                    </a:lnTo>
                    <a:lnTo>
                      <a:pt x="162" y="0"/>
                    </a:lnTo>
                    <a:lnTo>
                      <a:pt x="0" y="0"/>
                    </a:lnTo>
                    <a:lnTo>
                      <a:pt x="0" y="206"/>
                    </a:lnTo>
                    <a:lnTo>
                      <a:pt x="239" y="206"/>
                    </a:lnTo>
                    <a:lnTo>
                      <a:pt x="239" y="77"/>
                    </a:lnTo>
                    <a:lnTo>
                      <a:pt x="222" y="77"/>
                    </a:lnTo>
                    <a:lnTo>
                      <a:pt x="222" y="189"/>
                    </a:lnTo>
                    <a:close/>
                    <a:moveTo>
                      <a:pt x="17" y="112"/>
                    </a:moveTo>
                    <a:lnTo>
                      <a:pt x="128" y="112"/>
                    </a:lnTo>
                    <a:lnTo>
                      <a:pt x="128" y="189"/>
                    </a:lnTo>
                    <a:lnTo>
                      <a:pt x="17" y="189"/>
                    </a:lnTo>
                    <a:lnTo>
                      <a:pt x="17" y="112"/>
                    </a:lnTo>
                    <a:close/>
                  </a:path>
                </a:pathLst>
              </a:custGeom>
              <a:grpFill/>
              <a:ln w="15875">
                <a:solidFill>
                  <a:schemeClr val="tx2"/>
                </a:solidFill>
                <a:miter lim="800000"/>
                <a:headEnd/>
                <a:tailEnd/>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5" name="Freeform 15"/>
              <p:cNvSpPr>
                <a:spLocks/>
              </p:cNvSpPr>
              <p:nvPr/>
            </p:nvSpPr>
            <p:spPr bwMode="auto">
              <a:xfrm>
                <a:off x="6326566" y="2914441"/>
                <a:ext cx="146050" cy="146050"/>
              </a:xfrm>
              <a:custGeom>
                <a:avLst/>
                <a:gdLst>
                  <a:gd name="T0" fmla="*/ 32 w 92"/>
                  <a:gd name="T1" fmla="*/ 17 h 92"/>
                  <a:gd name="T2" fmla="*/ 62 w 92"/>
                  <a:gd name="T3" fmla="*/ 17 h 92"/>
                  <a:gd name="T4" fmla="*/ 0 w 92"/>
                  <a:gd name="T5" fmla="*/ 79 h 92"/>
                  <a:gd name="T6" fmla="*/ 13 w 92"/>
                  <a:gd name="T7" fmla="*/ 92 h 92"/>
                  <a:gd name="T8" fmla="*/ 75 w 92"/>
                  <a:gd name="T9" fmla="*/ 30 h 92"/>
                  <a:gd name="T10" fmla="*/ 75 w 92"/>
                  <a:gd name="T11" fmla="*/ 60 h 92"/>
                  <a:gd name="T12" fmla="*/ 92 w 92"/>
                  <a:gd name="T13" fmla="*/ 60 h 92"/>
                  <a:gd name="T14" fmla="*/ 92 w 92"/>
                  <a:gd name="T15" fmla="*/ 0 h 92"/>
                  <a:gd name="T16" fmla="*/ 32 w 92"/>
                  <a:gd name="T17" fmla="*/ 0 h 92"/>
                  <a:gd name="T18" fmla="*/ 32 w 92"/>
                  <a:gd name="T19"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32" y="17"/>
                    </a:moveTo>
                    <a:lnTo>
                      <a:pt x="62" y="17"/>
                    </a:lnTo>
                    <a:lnTo>
                      <a:pt x="0" y="79"/>
                    </a:lnTo>
                    <a:lnTo>
                      <a:pt x="13" y="92"/>
                    </a:lnTo>
                    <a:lnTo>
                      <a:pt x="75" y="30"/>
                    </a:lnTo>
                    <a:lnTo>
                      <a:pt x="75" y="60"/>
                    </a:lnTo>
                    <a:lnTo>
                      <a:pt x="92" y="60"/>
                    </a:lnTo>
                    <a:lnTo>
                      <a:pt x="92" y="0"/>
                    </a:lnTo>
                    <a:lnTo>
                      <a:pt x="32" y="0"/>
                    </a:lnTo>
                    <a:lnTo>
                      <a:pt x="32" y="17"/>
                    </a:lnTo>
                    <a:close/>
                  </a:path>
                </a:pathLst>
              </a:custGeom>
              <a:grpFill/>
              <a:ln w="15875">
                <a:solidFill>
                  <a:schemeClr val="tx2"/>
                </a:solidFill>
                <a:miter lim="800000"/>
                <a:headEnd/>
                <a:tailEnd/>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grpSp>
      <p:grpSp>
        <p:nvGrpSpPr>
          <p:cNvPr id="30" name="Group 29"/>
          <p:cNvGrpSpPr/>
          <p:nvPr/>
        </p:nvGrpSpPr>
        <p:grpSpPr>
          <a:xfrm>
            <a:off x="1800479" y="2349507"/>
            <a:ext cx="1719234" cy="1719234"/>
            <a:chOff x="1799852" y="2349343"/>
            <a:chExt cx="1719478" cy="1719478"/>
          </a:xfrm>
        </p:grpSpPr>
        <p:sp>
          <p:nvSpPr>
            <p:cNvPr id="190" name="Oval 189"/>
            <p:cNvSpPr/>
            <p:nvPr/>
          </p:nvSpPr>
          <p:spPr bwMode="auto">
            <a:xfrm>
              <a:off x="1799852" y="2349343"/>
              <a:ext cx="1719478" cy="171947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09" name="Group 4"/>
            <p:cNvGrpSpPr>
              <a:grpSpLocks noChangeAspect="1"/>
            </p:cNvGrpSpPr>
            <p:nvPr/>
          </p:nvGrpSpPr>
          <p:grpSpPr bwMode="auto">
            <a:xfrm>
              <a:off x="2340343" y="2748281"/>
              <a:ext cx="562401" cy="902183"/>
              <a:chOff x="6" y="12"/>
              <a:chExt cx="192" cy="308"/>
            </a:xfrm>
          </p:grpSpPr>
          <p:sp>
            <p:nvSpPr>
              <p:cNvPr id="210" name="Rectangle 209"/>
              <p:cNvSpPr>
                <a:spLocks noChangeArrowheads="1"/>
              </p:cNvSpPr>
              <p:nvPr/>
            </p:nvSpPr>
            <p:spPr bwMode="auto">
              <a:xfrm>
                <a:off x="28" y="12"/>
                <a:ext cx="170" cy="308"/>
              </a:xfrm>
              <a:prstGeom prst="rect">
                <a:avLst/>
              </a:pr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11" name="Rectangle 210"/>
              <p:cNvSpPr>
                <a:spLocks noChangeArrowheads="1"/>
              </p:cNvSpPr>
              <p:nvPr/>
            </p:nvSpPr>
            <p:spPr bwMode="auto">
              <a:xfrm>
                <a:off x="53" y="35"/>
                <a:ext cx="120" cy="32"/>
              </a:xfrm>
              <a:prstGeom prst="rect">
                <a:avLst/>
              </a:pr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12" name="Rectangle 211"/>
              <p:cNvSpPr>
                <a:spLocks noChangeArrowheads="1"/>
              </p:cNvSpPr>
              <p:nvPr/>
            </p:nvSpPr>
            <p:spPr bwMode="auto">
              <a:xfrm>
                <a:off x="53" y="100"/>
                <a:ext cx="120" cy="32"/>
              </a:xfrm>
              <a:prstGeom prst="rect">
                <a:avLst/>
              </a:pr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13" name="Rectangle 212"/>
              <p:cNvSpPr>
                <a:spLocks noChangeArrowheads="1"/>
              </p:cNvSpPr>
              <p:nvPr/>
            </p:nvSpPr>
            <p:spPr bwMode="auto">
              <a:xfrm>
                <a:off x="53" y="166"/>
                <a:ext cx="120" cy="32"/>
              </a:xfrm>
              <a:prstGeom prst="rect">
                <a:avLst/>
              </a:pr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14" name="Freeform 9"/>
              <p:cNvSpPr>
                <a:spLocks/>
              </p:cNvSpPr>
              <p:nvPr/>
            </p:nvSpPr>
            <p:spPr bwMode="auto">
              <a:xfrm>
                <a:off x="6" y="50"/>
                <a:ext cx="22" cy="55"/>
              </a:xfrm>
              <a:custGeom>
                <a:avLst/>
                <a:gdLst>
                  <a:gd name="T0" fmla="*/ 10 w 10"/>
                  <a:gd name="T1" fmla="*/ 26 h 26"/>
                  <a:gd name="T2" fmla="*/ 0 w 10"/>
                  <a:gd name="T3" fmla="*/ 13 h 26"/>
                  <a:gd name="T4" fmla="*/ 10 w 10"/>
                  <a:gd name="T5" fmla="*/ 0 h 26"/>
                </a:gdLst>
                <a:ahLst/>
                <a:cxnLst>
                  <a:cxn ang="0">
                    <a:pos x="T0" y="T1"/>
                  </a:cxn>
                  <a:cxn ang="0">
                    <a:pos x="T2" y="T3"/>
                  </a:cxn>
                  <a:cxn ang="0">
                    <a:pos x="T4" y="T5"/>
                  </a:cxn>
                </a:cxnLst>
                <a:rect l="0" t="0" r="r" b="b"/>
                <a:pathLst>
                  <a:path w="10" h="26">
                    <a:moveTo>
                      <a:pt x="10" y="26"/>
                    </a:moveTo>
                    <a:cubicBezTo>
                      <a:pt x="4" y="26"/>
                      <a:pt x="0" y="20"/>
                      <a:pt x="0" y="13"/>
                    </a:cubicBezTo>
                    <a:cubicBezTo>
                      <a:pt x="0" y="6"/>
                      <a:pt x="4" y="0"/>
                      <a:pt x="10" y="0"/>
                    </a:cubicBezTo>
                  </a:path>
                </a:pathLst>
              </a:cu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15" name="Freeform 10"/>
              <p:cNvSpPr>
                <a:spLocks/>
              </p:cNvSpPr>
              <p:nvPr/>
            </p:nvSpPr>
            <p:spPr bwMode="auto">
              <a:xfrm>
                <a:off x="6" y="162"/>
                <a:ext cx="22" cy="53"/>
              </a:xfrm>
              <a:custGeom>
                <a:avLst/>
                <a:gdLst>
                  <a:gd name="T0" fmla="*/ 10 w 10"/>
                  <a:gd name="T1" fmla="*/ 25 h 25"/>
                  <a:gd name="T2" fmla="*/ 0 w 10"/>
                  <a:gd name="T3" fmla="*/ 12 h 25"/>
                  <a:gd name="T4" fmla="*/ 10 w 10"/>
                  <a:gd name="T5" fmla="*/ 0 h 25"/>
                </a:gdLst>
                <a:ahLst/>
                <a:cxnLst>
                  <a:cxn ang="0">
                    <a:pos x="T0" y="T1"/>
                  </a:cxn>
                  <a:cxn ang="0">
                    <a:pos x="T2" y="T3"/>
                  </a:cxn>
                  <a:cxn ang="0">
                    <a:pos x="T4" y="T5"/>
                  </a:cxn>
                </a:cxnLst>
                <a:rect l="0" t="0" r="r" b="b"/>
                <a:pathLst>
                  <a:path w="10" h="25">
                    <a:moveTo>
                      <a:pt x="10" y="25"/>
                    </a:moveTo>
                    <a:cubicBezTo>
                      <a:pt x="4" y="25"/>
                      <a:pt x="0" y="19"/>
                      <a:pt x="0" y="12"/>
                    </a:cubicBezTo>
                    <a:cubicBezTo>
                      <a:pt x="0" y="5"/>
                      <a:pt x="4" y="0"/>
                      <a:pt x="10" y="0"/>
                    </a:cubicBezTo>
                  </a:path>
                </a:pathLst>
              </a:cu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16" name="Oval 215"/>
              <p:cNvSpPr>
                <a:spLocks noChangeArrowheads="1"/>
              </p:cNvSpPr>
              <p:nvPr/>
            </p:nvSpPr>
            <p:spPr bwMode="auto">
              <a:xfrm>
                <a:off x="53" y="263"/>
                <a:ext cx="26" cy="26"/>
              </a:xfrm>
              <a:prstGeom prst="ellipse">
                <a:avLst/>
              </a:pr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17" name="Oval 216"/>
              <p:cNvSpPr>
                <a:spLocks noChangeArrowheads="1"/>
              </p:cNvSpPr>
              <p:nvPr/>
            </p:nvSpPr>
            <p:spPr bwMode="auto">
              <a:xfrm>
                <a:off x="100" y="263"/>
                <a:ext cx="26" cy="26"/>
              </a:xfrm>
              <a:prstGeom prst="ellipse">
                <a:avLst/>
              </a:pr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18" name="Rectangle 217"/>
              <p:cNvSpPr>
                <a:spLocks noChangeArrowheads="1"/>
              </p:cNvSpPr>
              <p:nvPr/>
            </p:nvSpPr>
            <p:spPr bwMode="auto">
              <a:xfrm>
                <a:off x="149" y="263"/>
                <a:ext cx="24" cy="24"/>
              </a:xfrm>
              <a:prstGeom prst="rect">
                <a:avLst/>
              </a:pr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29" name="Rectangle 28"/>
            <p:cNvSpPr/>
            <p:nvPr/>
          </p:nvSpPr>
          <p:spPr bwMode="auto">
            <a:xfrm>
              <a:off x="2540162" y="2722564"/>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9" name="Rectangle 218"/>
            <p:cNvSpPr/>
            <p:nvPr/>
          </p:nvSpPr>
          <p:spPr bwMode="auto">
            <a:xfrm>
              <a:off x="2720322" y="2718442"/>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0" name="Rectangle 219"/>
            <p:cNvSpPr/>
            <p:nvPr/>
          </p:nvSpPr>
          <p:spPr bwMode="auto">
            <a:xfrm>
              <a:off x="2797315" y="2716060"/>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1" name="Rectangle 220"/>
            <p:cNvSpPr/>
            <p:nvPr/>
          </p:nvSpPr>
          <p:spPr bwMode="auto">
            <a:xfrm>
              <a:off x="2865967" y="2719713"/>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2" name="Rectangle 221"/>
            <p:cNvSpPr/>
            <p:nvPr/>
          </p:nvSpPr>
          <p:spPr bwMode="auto">
            <a:xfrm>
              <a:off x="2791040" y="2793014"/>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3" name="Rectangle 222"/>
            <p:cNvSpPr/>
            <p:nvPr/>
          </p:nvSpPr>
          <p:spPr bwMode="auto">
            <a:xfrm>
              <a:off x="2717221" y="2781108"/>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4" name="Rectangle 223"/>
            <p:cNvSpPr/>
            <p:nvPr/>
          </p:nvSpPr>
          <p:spPr bwMode="auto">
            <a:xfrm>
              <a:off x="2793421" y="2859589"/>
              <a:ext cx="57247" cy="7243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5" name="Rectangle 224"/>
            <p:cNvSpPr/>
            <p:nvPr/>
          </p:nvSpPr>
          <p:spPr bwMode="auto">
            <a:xfrm>
              <a:off x="2628239" y="2715498"/>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7" name="Rectangle 226"/>
            <p:cNvSpPr/>
            <p:nvPr/>
          </p:nvSpPr>
          <p:spPr bwMode="auto">
            <a:xfrm>
              <a:off x="2878277" y="2792260"/>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8" name="Rectangle 227"/>
            <p:cNvSpPr/>
            <p:nvPr/>
          </p:nvSpPr>
          <p:spPr bwMode="auto">
            <a:xfrm>
              <a:off x="2877485" y="2870842"/>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9" name="Rectangle 228"/>
            <p:cNvSpPr/>
            <p:nvPr/>
          </p:nvSpPr>
          <p:spPr bwMode="auto">
            <a:xfrm>
              <a:off x="2873508" y="2956004"/>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0" name="Rectangle 229"/>
            <p:cNvSpPr/>
            <p:nvPr/>
          </p:nvSpPr>
          <p:spPr bwMode="auto">
            <a:xfrm>
              <a:off x="2873508" y="3048980"/>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1" name="Rectangle 230"/>
            <p:cNvSpPr/>
            <p:nvPr/>
          </p:nvSpPr>
          <p:spPr bwMode="auto">
            <a:xfrm>
              <a:off x="2715944" y="2881977"/>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2" name="Rectangle 231"/>
            <p:cNvSpPr/>
            <p:nvPr/>
          </p:nvSpPr>
          <p:spPr bwMode="auto">
            <a:xfrm>
              <a:off x="2753880" y="2981337"/>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3" name="Rectangle 232"/>
            <p:cNvSpPr/>
            <p:nvPr/>
          </p:nvSpPr>
          <p:spPr bwMode="auto">
            <a:xfrm>
              <a:off x="2796117" y="3016317"/>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4" name="Rectangle 233"/>
            <p:cNvSpPr/>
            <p:nvPr/>
          </p:nvSpPr>
          <p:spPr bwMode="auto">
            <a:xfrm>
              <a:off x="2678699" y="2980353"/>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5" name="Rectangle 234"/>
            <p:cNvSpPr/>
            <p:nvPr/>
          </p:nvSpPr>
          <p:spPr bwMode="auto">
            <a:xfrm>
              <a:off x="2628238" y="2775588"/>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6" name="Rectangle 235"/>
            <p:cNvSpPr/>
            <p:nvPr/>
          </p:nvSpPr>
          <p:spPr bwMode="auto">
            <a:xfrm>
              <a:off x="2633652" y="2889549"/>
              <a:ext cx="57247" cy="5724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Tree>
    <p:extLst>
      <p:ext uri="{BB962C8B-B14F-4D97-AF65-F5344CB8AC3E}">
        <p14:creationId xmlns:p14="http://schemas.microsoft.com/office/powerpoint/2010/main" val="2273259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par>
                                <p:cTn id="13" presetID="42" presetClass="path" presetSubtype="0" decel="100000" fill="hold" grpId="1" nodeType="withEffect">
                                  <p:stCondLst>
                                    <p:cond delay="0"/>
                                  </p:stCondLst>
                                  <p:childTnLst>
                                    <p:animMotion origin="layout" path="M 3.55629E-6 4.87971E-6 L 3.55629E-6 -0.05448 " pathEditMode="relative" rAng="0" ptsTypes="AA">
                                      <p:cBhvr>
                                        <p:cTn id="14" dur="500" spd="-100000" fill="hold"/>
                                        <p:tgtEl>
                                          <p:spTgt spid="60"/>
                                        </p:tgtEl>
                                        <p:attrNameLst>
                                          <p:attrName>ppt_x</p:attrName>
                                          <p:attrName>ppt_y</p:attrName>
                                        </p:attrNameLst>
                                      </p:cBhvr>
                                      <p:rCtr x="0" y="-2724"/>
                                    </p:animMotion>
                                  </p:childTnLst>
                                </p:cTn>
                              </p:par>
                              <p:par>
                                <p:cTn id="15" presetID="53" presetClass="entr" presetSubtype="16" fill="hold" nodeType="withEffect">
                                  <p:stCondLst>
                                    <p:cond delay="2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42" presetClass="path" presetSubtype="0" decel="100000" fill="hold" grpId="1" nodeType="withEffect">
                                  <p:stCondLst>
                                    <p:cond delay="200"/>
                                  </p:stCondLst>
                                  <p:childTnLst>
                                    <p:animMotion origin="layout" path="M 3.55629E-6 4.87971E-6 L 3.55629E-6 -0.05448 " pathEditMode="relative" rAng="0" ptsTypes="AA">
                                      <p:cBhvr>
                                        <p:cTn id="24" dur="500" spd="-100000" fill="hold"/>
                                        <p:tgtEl>
                                          <p:spTgt spid="10"/>
                                        </p:tgtEl>
                                        <p:attrNameLst>
                                          <p:attrName>ppt_x</p:attrName>
                                          <p:attrName>ppt_y</p:attrName>
                                        </p:attrNameLst>
                                      </p:cBhvr>
                                      <p:rCtr x="0" y="-2724"/>
                                    </p:animMotion>
                                  </p:childTnLst>
                                </p:cTn>
                              </p:par>
                              <p:par>
                                <p:cTn id="25" presetID="53" presetClass="entr" presetSubtype="16" fill="hold" nodeType="withEffect">
                                  <p:stCondLst>
                                    <p:cond delay="4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42" presetClass="path" presetSubtype="0" decel="100000" fill="hold" grpId="1" nodeType="withEffect">
                                  <p:stCondLst>
                                    <p:cond delay="400"/>
                                  </p:stCondLst>
                                  <p:childTnLst>
                                    <p:animMotion origin="layout" path="M 3.55629E-6 4.87971E-6 L 3.55629E-6 -0.05448 " pathEditMode="relative" rAng="0" ptsTypes="AA">
                                      <p:cBhvr>
                                        <p:cTn id="34" dur="500" spd="-100000" fill="hold"/>
                                        <p:tgtEl>
                                          <p:spTgt spid="61"/>
                                        </p:tgtEl>
                                        <p:attrNameLst>
                                          <p:attrName>ppt_x</p:attrName>
                                          <p:attrName>ppt_y</p:attrName>
                                        </p:attrNameLst>
                                      </p:cBhvr>
                                      <p:rCtr x="0" y="-27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1" grpId="0"/>
      <p:bldP spid="61" grpId="1"/>
      <p:bldP spid="60" grpId="0"/>
      <p:bldP spid="60" grpId="1"/>
    </p:bldLst>
  </p:timing>
</p:sld>
</file>

<file path=ppt/theme/theme1.xml><?xml version="1.0" encoding="utf-8"?>
<a:theme xmlns:a="http://schemas.openxmlformats.org/drawingml/2006/main" name="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3B9D3600-BA2F-499E-9B74-B0493B08579C}"/>
    </a:ext>
  </a:extLst>
</a:theme>
</file>

<file path=ppt/theme/theme2.xml><?xml version="1.0" encoding="utf-8"?>
<a:theme xmlns:a="http://schemas.openxmlformats.org/drawingml/2006/main" name="5-50111_Build 2017_DARK GRAY TEMPLATE">
  <a:themeElements>
    <a:clrScheme name="Build 2017 Colors (Dark Gray)">
      <a:dk1>
        <a:srgbClr val="505050"/>
      </a:dk1>
      <a:lt1>
        <a:srgbClr val="FFFFFF"/>
      </a:lt1>
      <a:dk2>
        <a:srgbClr val="0078D7"/>
      </a:dk2>
      <a:lt2>
        <a:srgbClr val="EAEAEA"/>
      </a:lt2>
      <a:accent1>
        <a:srgbClr val="0078D7"/>
      </a:accent1>
      <a:accent2>
        <a:srgbClr val="00BCF2"/>
      </a:accent2>
      <a:accent3>
        <a:srgbClr val="EAEAEA"/>
      </a:accent3>
      <a:accent4>
        <a:srgbClr val="002050"/>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D138E69B-724A-4446-A2DA-FF3B08B1663E}"/>
    </a:ext>
  </a:extLst>
</a:theme>
</file>

<file path=ppt/theme/theme3.xml><?xml version="1.0" encoding="utf-8"?>
<a:theme xmlns:a="http://schemas.openxmlformats.org/drawingml/2006/main" name="1_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 [Read-Only]" id="{6F4885E9-16BF-45DA-8043-52AF389A1A37}" vid="{06FBAB65-A9D9-4EC4-8519-C553F3EA738E}"/>
    </a:ext>
  </a:extLst>
</a:theme>
</file>

<file path=ppt/theme/theme4.xml><?xml version="1.0" encoding="utf-8"?>
<a:theme xmlns:a="http://schemas.openxmlformats.org/drawingml/2006/main" name="1_5-50111_Build 2017_DARK GRAY TEMPLATE">
  <a:themeElements>
    <a:clrScheme name="Build 2017 Colors (Dark Gray)">
      <a:dk1>
        <a:srgbClr val="505050"/>
      </a:dk1>
      <a:lt1>
        <a:srgbClr val="FFFFFF"/>
      </a:lt1>
      <a:dk2>
        <a:srgbClr val="0078D7"/>
      </a:dk2>
      <a:lt2>
        <a:srgbClr val="EAEAEA"/>
      </a:lt2>
      <a:accent1>
        <a:srgbClr val="0078D7"/>
      </a:accent1>
      <a:accent2>
        <a:srgbClr val="00BCF2"/>
      </a:accent2>
      <a:accent3>
        <a:srgbClr val="EAEAEA"/>
      </a:accent3>
      <a:accent4>
        <a:srgbClr val="002050"/>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 [Read-Only]" id="{6F4885E9-16BF-45DA-8043-52AF389A1A37}" vid="{7C70E2A4-8980-409D-AC1F-E29167836A69}"/>
    </a:ext>
  </a:extLst>
</a:theme>
</file>

<file path=ppt/theme/theme5.xml><?xml version="1.0" encoding="utf-8"?>
<a:theme xmlns:a="http://schemas.openxmlformats.org/drawingml/2006/main" name="WHITE TEMPLATE">
  <a:themeElements>
    <a:clrScheme name="2016 - Template BLUE, light back">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21.potx" id="{A6A753D9-E489-496F-AE09-A01A096BC50E}" vid="{FD0A0AB8-9770-4A62-B2F1-B966FFF8069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6" ma:contentTypeDescription="" ma:contentTypeScope="" ma:versionID="d383a91d1b86d4650368c84defa1a2c1">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2cfdfd5a193d92c0d7e2d70576dfb5fb"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element ref="ns1:_ip_UnifiedCompliancePolicyProperties" minOccurs="0"/>
                <xsd:element ref="ns1:_ip_UnifiedCompliancePolicyUIAction"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element name="LastSharedByUser" ma:index="43" nillable="true" ma:displayName="Last Shared By User" ma:description="" ma:internalName="LastSharedByUser" ma:readOnly="true">
      <xsd:simpleType>
        <xsd:restriction base="dms:Note">
          <xsd:maxLength value="255"/>
        </xsd:restriction>
      </xsd:simpleType>
    </xsd:element>
    <xsd:element name="LastSharedByTime" ma:index="4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_ip_UnifiedCompliancePolicyUIAction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Washington State Convention and Trade Center</TermName>
          <TermId xmlns="http://schemas.microsoft.com/office/infopath/2007/PartnerControls">2ebf141d-f871-4cc9-bf08-f87f112ab464</TermId>
        </TermInfo>
      </Terms>
    </d12e2661e9634d9aa98bbb375f31aced>
    <Event_x0020_Start_x0020_Date xmlns="01c77077-aee4-4b5f-bd4e-9cd40a6fff29">2017-05-10T07:00:00+00:00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Seattle</TermName>
          <TermId xmlns="http://schemas.microsoft.com/office/infopath/2007/PartnerControls">54f46ed2-c77e-4a59-b182-a4171fdb0d11</TermId>
        </TermInfo>
      </Terms>
    </iaa5f83406f94009a0f6a3e890699ff7>
    <External_x0020_Speaker xmlns="01c77077-aee4-4b5f-bd4e-9cd40a6fff29">Daria Grigoriu; Yochay Kiriaty</External_x0020_Speaker>
    <m6878b9dd7994da4ba144f95347d99c6 xmlns="01c77077-aee4-4b5f-bd4e-9cd40a6fff29">
      <Terms xmlns="http://schemas.microsoft.com/office/infopath/2007/PartnerControls"/>
    </m6878b9dd7994da4ba144f95347d99c6>
    <Presentation_x0020_Date xmlns="01c77077-aee4-4b5f-bd4e-9cd40a6fff29">2017-05-11T07:00:00+00:00</Presentation_x0020_Date>
    <fc15c16204564de583b4c942b10d19ec xmlns="01c77077-aee4-4b5f-bd4e-9cd40a6fff29">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mb2e01f7e2d8413988e28e59aa226eec>
    <MS_x0020_Content_x0020_Owner xmlns="01c77077-aee4-4b5f-bd4e-9cd40a6fff29">
      <UserInfo>
        <DisplayName/>
        <AccountId xsi:nil="true"/>
        <AccountType/>
      </UserInfo>
    </MS_x0020_Content_x0020_Owner>
    <_ip_UnifiedCompliancePolicyProperties xmlns="http://schemas.microsoft.com/sharepoint/v3" xsi:nil="true"/>
    <Session_x0020_Code xmlns="01c77077-aee4-4b5f-bd4e-9cd40a6fff29">B8039</Session_x0020_Code>
    <Event_x0020_End_x0020_Date xmlns="01c77077-aee4-4b5f-bd4e-9cd40a6fff29">2017-05-12T07:00:00+00:00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NumberofDownloads xmlns="230e9df3-be65-4c73-a93b-d1236ebd677e" xsi:nil="true"/>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Build 2017</TermName>
          <TermId xmlns="http://schemas.microsoft.com/office/infopath/2007/PartnerControls">0407fc0d-d203-4d0a-848e-0398e286e7e2</TermId>
        </TermInfo>
      </Terms>
    </TaxKeywordTaxHTField>
    <TaxCatchAll xmlns="230e9df3-be65-4c73-a93b-d1236ebd677e">
      <Value>47</Value>
      <Value>53</Value>
      <Value>52</Value>
      <Value>316</Value>
      <Value>315</Value>
    </TaxCatchAll>
  </documentManagement>
</p:properties>
</file>

<file path=customXml/itemProps1.xml><?xml version="1.0" encoding="utf-8"?>
<ds:datastoreItem xmlns:ds="http://schemas.openxmlformats.org/officeDocument/2006/customXml" ds:itemID="{A408956B-D258-40C7-8C24-091EC53E3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8ff673fc-3231-4e3a-893b-6d7f7cd32766"/>
    <ds:schemaRef ds:uri="01c77077-aee4-4b5f-bd4e-9cd40a6fff29"/>
    <ds:schemaRef ds:uri="230e9df3-be65-4c73-a93b-d1236ebd677e"/>
    <ds:schemaRef ds:uri="http://purl.org/dc/elements/1.1/"/>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Microsoft_Build2017_Template</Template>
  <TotalTime>1</TotalTime>
  <Words>3239</Words>
  <Application>Microsoft Office PowerPoint</Application>
  <PresentationFormat>Custom</PresentationFormat>
  <Paragraphs>671</Paragraphs>
  <Slides>49</Slides>
  <Notes>49</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49</vt:i4>
      </vt:variant>
    </vt:vector>
  </HeadingPairs>
  <TitlesOfParts>
    <vt:vector size="67" baseType="lpstr">
      <vt:lpstr>Arial</vt:lpstr>
      <vt:lpstr>Calibri</vt:lpstr>
      <vt:lpstr>Calibri Light</vt:lpstr>
      <vt:lpstr>Consolas</vt:lpstr>
      <vt:lpstr>Menlo</vt:lpstr>
      <vt:lpstr>Segoe UI</vt:lpstr>
      <vt:lpstr>Segoe UI Light</vt:lpstr>
      <vt:lpstr>Segoe UI Semibold</vt:lpstr>
      <vt:lpstr>Segoe UI Semilight</vt:lpstr>
      <vt:lpstr>Times New Roman</vt:lpstr>
      <vt:lpstr>Wingdings</vt:lpstr>
      <vt:lpstr>5-50111_Build 2017_LIGHT GRAY TEMPLATE</vt:lpstr>
      <vt:lpstr>5-50111_Build 2017_DARK GRAY TEMPLATE</vt:lpstr>
      <vt:lpstr>1_5-50111_Build 2017_LIGHT GRAY TEMPLATE</vt:lpstr>
      <vt:lpstr>1_5-50111_Build 2017_DARK GRAY TEMPLATE</vt:lpstr>
      <vt:lpstr>WHITE TEMPLATE</vt:lpstr>
      <vt:lpstr>Office Theme</vt:lpstr>
      <vt:lpstr>Bitmap Image</vt:lpstr>
      <vt:lpstr>PowerPoint Presentation</vt:lpstr>
      <vt:lpstr>Design for Serverless Success</vt:lpstr>
      <vt:lpstr>PowerPoint Presentation</vt:lpstr>
      <vt:lpstr>Azure Serverless in the News</vt:lpstr>
      <vt:lpstr>Agenda</vt:lpstr>
      <vt:lpstr>Daria Grigoriu</vt:lpstr>
      <vt:lpstr>Yochay Kiriatry</vt:lpstr>
      <vt:lpstr>The “Evolution” of Application Platforms</vt:lpstr>
      <vt:lpstr>What is Serverless? </vt:lpstr>
      <vt:lpstr>Serverless is Great! </vt:lpstr>
      <vt:lpstr>Serverless Application Platform Components</vt:lpstr>
      <vt:lpstr>Common Scenarios</vt:lpstr>
      <vt:lpstr>Domino’s</vt:lpstr>
      <vt:lpstr>PowerPoint Presentation</vt:lpstr>
      <vt:lpstr>Demo</vt:lpstr>
      <vt:lpstr>Serverless Architecture</vt:lpstr>
      <vt:lpstr>PowerPoint Presentation</vt:lpstr>
      <vt:lpstr>PowerPoint Presentation</vt:lpstr>
      <vt:lpstr>Azure Serverless Apps Design</vt:lpstr>
      <vt:lpstr>Triggers and Bindings</vt:lpstr>
      <vt:lpstr>Use Bindings in Your Code</vt:lpstr>
      <vt:lpstr>PowerPoint Presentation</vt:lpstr>
      <vt:lpstr>Demo</vt:lpstr>
      <vt:lpstr>Logic Apps Workflow Designer</vt:lpstr>
      <vt:lpstr>Logic Apps </vt:lpstr>
      <vt:lpstr>Logic Apps connects everything</vt:lpstr>
      <vt:lpstr>Demo</vt:lpstr>
      <vt:lpstr>PowerPoint Presentation</vt:lpstr>
      <vt:lpstr>Local Development Tooling Options</vt:lpstr>
      <vt:lpstr>C# and Visual Studio</vt:lpstr>
      <vt:lpstr>Demo</vt:lpstr>
      <vt:lpstr>Node.js and Visual Studio Code</vt:lpstr>
      <vt:lpstr>PowerPoint Presentation</vt:lpstr>
      <vt:lpstr>Deployment Options</vt:lpstr>
      <vt:lpstr>Function Apps as ARM Resources</vt:lpstr>
      <vt:lpstr>Demo</vt:lpstr>
      <vt:lpstr>Function Apps Publishing</vt:lpstr>
      <vt:lpstr>Demo</vt:lpstr>
      <vt:lpstr>PowerPoint Presentation</vt:lpstr>
      <vt:lpstr>Key Scenarios for Monitoring</vt:lpstr>
      <vt:lpstr>Azure Application Insights</vt:lpstr>
      <vt:lpstr>Demo</vt:lpstr>
      <vt:lpstr>Azure Functions Runtime Preview</vt:lpstr>
      <vt:lpstr>Azure Functions Runtime</vt:lpstr>
      <vt:lpstr>Demo</vt:lpstr>
      <vt:lpstr>Summary</vt:lpstr>
      <vt:lpstr>Related sessions</vt:lpstr>
      <vt:lpstr>Questions?</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for Serverless Success</dc:title>
  <dc:subject>Microsoft Build 2017</dc:subject>
  <dc:creator>MS Events</dc:creator>
  <cp:keywords>Microsoft Build 2017</cp:keywords>
  <dc:description>Template: Mitchell Derrey, Silver Fox Productions_x000d_
Formatting: _x000d_
Audience Type:</dc:description>
  <cp:lastModifiedBy>Caitlyn Ryan</cp:lastModifiedBy>
  <cp:revision>3</cp:revision>
  <dcterms:created xsi:type="dcterms:W3CDTF">2017-05-11T18:45:33Z</dcterms:created>
  <dcterms:modified xsi:type="dcterms:W3CDTF">2017-05-12T16:16:27Z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53;#Washington State Convention and Trade Center|2ebf141d-f871-4cc9-bf08-f87f112ab464</vt:lpwstr>
  </property>
  <property fmtid="{D5CDD505-2E9C-101B-9397-08002B2CF9AE}" pid="7" name="Track">
    <vt:lpwstr/>
  </property>
  <property fmtid="{D5CDD505-2E9C-101B-9397-08002B2CF9AE}" pid="8" name="Event Location">
    <vt:lpwstr>52;#Seattle|54f46ed2-c77e-4a59-b182-a4171fdb0d11</vt:lpwstr>
  </property>
  <property fmtid="{D5CDD505-2E9C-101B-9397-08002B2CF9AE}" pid="9" name="Campaign">
    <vt:lpwstr/>
  </property>
  <property fmtid="{D5CDD505-2E9C-101B-9397-08002B2CF9AE}" pid="10" name="IsMyDocuments">
    <vt:bool>true</vt:bool>
  </property>
  <property fmtid="{D5CDD505-2E9C-101B-9397-08002B2CF9AE}" pid="11" name="TaxKeyword">
    <vt:lpwstr>315;#Microsoft Build 2017|0407fc0d-d203-4d0a-848e-0398e286e7e2</vt:lpwstr>
  </property>
  <property fmtid="{D5CDD505-2E9C-101B-9397-08002B2CF9AE}" pid="12" name="Audience1">
    <vt:lpwstr>316;#developers|8e4a08dc-5d95-4156-ab65-f22579a1592a</vt:lpwstr>
  </property>
  <property fmtid="{D5CDD505-2E9C-101B-9397-08002B2CF9AE}" pid="13" name="Event Name">
    <vt:lpwstr>47;#Build|58542b36-5bf5-46a6-a53f-a41fb7a73785</vt:lpwstr>
  </property>
</Properties>
</file>