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5" r:id="rId4"/>
    <p:sldMasterId id="2147484495" r:id="rId5"/>
  </p:sldMasterIdLst>
  <p:notesMasterIdLst>
    <p:notesMasterId r:id="rId17"/>
  </p:notesMasterIdLst>
  <p:handoutMasterIdLst>
    <p:handoutMasterId r:id="rId18"/>
  </p:handoutMasterIdLst>
  <p:sldIdLst>
    <p:sldId id="1559" r:id="rId6"/>
    <p:sldId id="1560" r:id="rId7"/>
    <p:sldId id="1561" r:id="rId8"/>
    <p:sldId id="1562" r:id="rId9"/>
    <p:sldId id="1563" r:id="rId10"/>
    <p:sldId id="1564" r:id="rId11"/>
    <p:sldId id="1565" r:id="rId12"/>
    <p:sldId id="1566" r:id="rId13"/>
    <p:sldId id="1567" r:id="rId14"/>
    <p:sldId id="1568" r:id="rId15"/>
    <p:sldId id="1516" r:id="rId16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Mitchell Derrey" initials="MD" lastIdx="8" clrIdx="4">
    <p:extLst>
      <p:ext uri="{19B8F6BF-5375-455C-9EA6-DF929625EA0E}">
        <p15:presenceInfo xmlns:p15="http://schemas.microsoft.com/office/powerpoint/2012/main" userId="S-1-5-21-383413107-1061881802-891584314-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37373"/>
    <a:srgbClr val="323232"/>
    <a:srgbClr val="000000"/>
    <a:srgbClr val="E6E6E6"/>
    <a:srgbClr val="D2D2D2"/>
    <a:srgbClr val="505050"/>
    <a:srgbClr val="525252"/>
    <a:srgbClr val="0078D7"/>
    <a:srgbClr val="FF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2136" autoAdjust="0"/>
  </p:normalViewPr>
  <p:slideViewPr>
    <p:cSldViewPr>
      <p:cViewPr varScale="1">
        <p:scale>
          <a:sx n="104" d="100"/>
          <a:sy n="104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304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2017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5/12/2017 1:32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2017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5/12/2017 1:32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82359" marR="0" lvl="0" indent="0" algn="l" defTabSz="93146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C3D530-3419-45A5-AB8A-2242E8FDFF4E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249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82359" marR="0" lvl="0" indent="0" algn="l" defTabSz="94916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EC29EE-A8AD-4CE0-9C0B-116E0D4D753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407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B9A6D4-FB34-4BDB-BA1E-7271914431FC}" type="datetime8">
              <a:rPr lang="en-US" smtClean="0">
                <a:solidFill>
                  <a:prstClr val="black"/>
                </a:solidFill>
              </a:rPr>
              <a:t>5/12/2017 1:32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29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82359" marR="0" lvl="0" indent="0" algn="l" defTabSz="93146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13C66B-7AF5-40BA-8933-D16874FF94CC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561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82359" marR="0" lvl="0" indent="0" algn="l" defTabSz="93146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835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489387"/>
            <a:ext cx="5732949" cy="425310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59181" y="0"/>
            <a:ext cx="3105348" cy="47256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B2ED8-C573-45EF-BF68-CEC19505703A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9567" y="8977133"/>
            <a:ext cx="714961" cy="47256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63312-38AA-4E1E-B2B5-0F8F122B24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582359" marR="0" lvl="0" indent="0" algn="l" defTabSz="94916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970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489387"/>
            <a:ext cx="5732949" cy="425310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59181" y="0"/>
            <a:ext cx="3105348" cy="47256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B2ED8-C573-45EF-BF68-CEC19505703A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9567" y="8977133"/>
            <a:ext cx="714961" cy="47256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63312-38AA-4E1E-B2B5-0F8F122B24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582359" marR="0" lvl="0" indent="0" algn="l" defTabSz="94916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503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708025"/>
            <a:ext cx="6302375" cy="35448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6619" y="4489387"/>
            <a:ext cx="5732949" cy="425310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059181" y="0"/>
            <a:ext cx="3105348" cy="47256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B2ED8-C573-45EF-BF68-CEC19505703A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9567" y="8977133"/>
            <a:ext cx="714961" cy="47256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63312-38AA-4E1E-B2B5-0F8F122B24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582359" marR="0" lvl="0" indent="0" algn="l" defTabSz="94916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207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10325" cy="360521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2544" y="4564211"/>
            <a:ext cx="5860348" cy="432398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149385" y="1"/>
            <a:ext cx="3174356" cy="48044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B2ED8-C573-45EF-BF68-CEC19505703A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92891" y="9126752"/>
            <a:ext cx="730849" cy="48044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63312-38AA-4E1E-B2B5-0F8F122B24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582359" marR="0" lvl="0" indent="0" algn="l" defTabSz="9671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391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10325" cy="360521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2544" y="4564211"/>
            <a:ext cx="5860348" cy="432398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149385" y="1"/>
            <a:ext cx="3174356" cy="48044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2B2ED8-C573-45EF-BF68-CEC19505703A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92891" y="9126752"/>
            <a:ext cx="730849" cy="48044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63312-38AA-4E1E-B2B5-0F8F122B24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582359" marR="0" lvl="0" indent="0" algn="l" defTabSz="967199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54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Microsoft Build 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582359" marR="0" lvl="0" indent="0" algn="l" defTabSz="93146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B56EA-E28F-4F92-9F16-7A6F2501B303}" type="datetime8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5/12/2017 1:32 PM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8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ka.ms/SuperChargeYourDebugg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ka.ms/diagnosticsblo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blogs.msdn.com/visualstudio" TargetMode="External"/><Relationship Id="rId4" Type="http://schemas.openxmlformats.org/officeDocument/2006/relationships/hyperlink" Target="http://aka.ms/vsdiagsamp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2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4204228"/>
          </a:xfrm>
        </p:spPr>
        <p:txBody>
          <a:bodyPr/>
          <a:lstStyle/>
          <a:p>
            <a:r>
              <a:rPr lang="en-US" dirty="0"/>
              <a:t>Come up and say “Hi” right after this</a:t>
            </a:r>
          </a:p>
          <a:p>
            <a:r>
              <a:rPr lang="en-US" dirty="0"/>
              <a:t>Kaycee.Anderson@Microsoft.com</a:t>
            </a:r>
          </a:p>
          <a:p>
            <a:r>
              <a:rPr lang="en-US" dirty="0"/>
              <a:t>@</a:t>
            </a:r>
            <a:r>
              <a:rPr lang="en-US" dirty="0" err="1"/>
              <a:t>KayceeSue</a:t>
            </a:r>
            <a:endParaRPr lang="en-US" dirty="0"/>
          </a:p>
          <a:p>
            <a:endParaRPr lang="en-US" dirty="0"/>
          </a:p>
          <a:p>
            <a:r>
              <a:rPr lang="en-US" sz="4000" dirty="0"/>
              <a:t>Take this Survey to tell me more:</a:t>
            </a:r>
            <a:endParaRPr lang="en-US" sz="5400" dirty="0">
              <a:hlinkClick r:id="rId3"/>
            </a:endParaRPr>
          </a:p>
          <a:p>
            <a:r>
              <a:rPr lang="en-US" sz="6000" dirty="0">
                <a:hlinkClick r:id="rId3"/>
              </a:rPr>
              <a:t>aka.ms/</a:t>
            </a:r>
            <a:r>
              <a:rPr lang="en-US" sz="6000" dirty="0" err="1">
                <a:hlinkClick r:id="rId3"/>
              </a:rPr>
              <a:t>SuperChargeYourDebugging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685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78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Supercharge your debugging </a:t>
            </a:r>
            <a:br>
              <a:rPr lang="en-US" dirty="0"/>
            </a:br>
            <a:r>
              <a:rPr lang="en-US" dirty="0"/>
              <a:t>in Visual Studio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3955786"/>
            <a:ext cx="9067736" cy="1828007"/>
          </a:xfrm>
        </p:spPr>
        <p:txBody>
          <a:bodyPr/>
          <a:lstStyle/>
          <a:p>
            <a:r>
              <a:rPr lang="en-US" dirty="0"/>
              <a:t>Kaycee Anderson</a:t>
            </a:r>
          </a:p>
          <a:p>
            <a:r>
              <a:rPr lang="en-US" dirty="0"/>
              <a:t>Program Manager</a:t>
            </a:r>
          </a:p>
          <a:p>
            <a:r>
              <a:rPr lang="en-US" dirty="0"/>
              <a:t>@</a:t>
            </a:r>
            <a:r>
              <a:rPr lang="en-US" dirty="0" err="1"/>
              <a:t>KayceeSue</a:t>
            </a:r>
            <a:endParaRPr lang="en-US" dirty="0"/>
          </a:p>
          <a:p>
            <a:r>
              <a:rPr lang="en-US" sz="2800" dirty="0"/>
              <a:t>aka.ms/</a:t>
            </a:r>
            <a:r>
              <a:rPr lang="en-US" sz="2800" dirty="0" err="1"/>
              <a:t>SuperChargeYourDebugging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B8036</a:t>
            </a:r>
          </a:p>
        </p:txBody>
      </p:sp>
    </p:spTree>
    <p:extLst>
      <p:ext uri="{BB962C8B-B14F-4D97-AF65-F5344CB8AC3E}">
        <p14:creationId xmlns:p14="http://schemas.microsoft.com/office/powerpoint/2010/main" val="37886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769989"/>
          </a:xfrm>
        </p:spPr>
        <p:txBody>
          <a:bodyPr/>
          <a:lstStyle/>
          <a:p>
            <a:r>
              <a:rPr lang="en-US" sz="4000" dirty="0"/>
              <a:t>Welcome</a:t>
            </a:r>
          </a:p>
          <a:p>
            <a:r>
              <a:rPr lang="en-US" sz="4000" dirty="0"/>
              <a:t>Demos (50 mins)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30+ Tips and Tricks in Visual Studio 2017</a:t>
            </a:r>
          </a:p>
          <a:p>
            <a:r>
              <a:rPr lang="en-US" sz="4000" dirty="0"/>
              <a:t>Resources </a:t>
            </a:r>
          </a:p>
        </p:txBody>
      </p:sp>
    </p:spTree>
    <p:extLst>
      <p:ext uri="{BB962C8B-B14F-4D97-AF65-F5344CB8AC3E}">
        <p14:creationId xmlns:p14="http://schemas.microsoft.com/office/powerpoint/2010/main" val="13963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7003" y="1119848"/>
            <a:ext cx="11887200" cy="5503045"/>
          </a:xfrm>
        </p:spPr>
        <p:txBody>
          <a:bodyPr/>
          <a:lstStyle/>
          <a:p>
            <a:r>
              <a:rPr lang="en-US" sz="3200" dirty="0"/>
              <a:t>Project Properties Launch Options</a:t>
            </a:r>
          </a:p>
          <a:p>
            <a:r>
              <a:rPr lang="en-US" sz="3200" dirty="0"/>
              <a:t>Start with Stepping (F10 / F11)</a:t>
            </a:r>
          </a:p>
          <a:p>
            <a:r>
              <a:rPr lang="en-US" sz="3200" dirty="0"/>
              <a:t>Return Values</a:t>
            </a:r>
          </a:p>
          <a:p>
            <a:r>
              <a:rPr lang="en-US" sz="3200" dirty="0"/>
              <a:t>Set Next Statement (Ctrl+Shift+F10)</a:t>
            </a:r>
          </a:p>
          <a:p>
            <a:r>
              <a:rPr lang="en-US" sz="3200" dirty="0"/>
              <a:t>Step Into Specific</a:t>
            </a:r>
          </a:p>
          <a:p>
            <a:r>
              <a:rPr lang="en-US" sz="3200" dirty="0"/>
              <a:t>Run to Cursor (Crtl+F10)</a:t>
            </a:r>
          </a:p>
          <a:p>
            <a:r>
              <a:rPr lang="en-US" sz="3200" dirty="0"/>
              <a:t>Run to Click</a:t>
            </a:r>
          </a:p>
          <a:p>
            <a:r>
              <a:rPr lang="en-US" sz="3200" dirty="0"/>
              <a:t>Edit and Continue</a:t>
            </a:r>
          </a:p>
          <a:p>
            <a:r>
              <a:rPr lang="en-US" sz="3200" dirty="0"/>
              <a:t>Step Out (Shift+F11)</a:t>
            </a:r>
          </a:p>
          <a:p>
            <a:r>
              <a:rPr lang="en-US" sz="3200" dirty="0"/>
              <a:t>Run to Cursor from Call 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#1 – Execution Control </a:t>
            </a:r>
            <a:endParaRPr lang="en-US" sz="4000" dirty="0">
              <a:gradFill>
                <a:gsLst>
                  <a:gs pos="10101">
                    <a:schemeClr val="tx1"/>
                  </a:gs>
                  <a:gs pos="54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0151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7003" y="1119848"/>
            <a:ext cx="11887200" cy="5503045"/>
          </a:xfrm>
        </p:spPr>
        <p:txBody>
          <a:bodyPr/>
          <a:lstStyle/>
          <a:p>
            <a:r>
              <a:rPr lang="en-US" sz="3200" dirty="0" err="1"/>
              <a:t>Debugger.IsAttached</a:t>
            </a:r>
            <a:endParaRPr lang="en-US" sz="3200" dirty="0"/>
          </a:p>
          <a:p>
            <a:r>
              <a:rPr lang="en-US" sz="3200" dirty="0" err="1"/>
              <a:t>Debugger.Break</a:t>
            </a:r>
            <a:endParaRPr lang="en-US" sz="3200" dirty="0"/>
          </a:p>
          <a:p>
            <a:r>
              <a:rPr lang="en-US" sz="3200" dirty="0"/>
              <a:t>Visualizers (6)</a:t>
            </a:r>
          </a:p>
          <a:p>
            <a:r>
              <a:rPr lang="en-US" sz="3200" dirty="0"/>
              <a:t>Peek Definition (Alt + F12)</a:t>
            </a:r>
          </a:p>
          <a:p>
            <a:r>
              <a:rPr lang="en-US" sz="3200" dirty="0" err="1"/>
              <a:t>DebuggerDisplay</a:t>
            </a:r>
            <a:r>
              <a:rPr lang="en-US" sz="3200" dirty="0"/>
              <a:t> Attribute</a:t>
            </a:r>
          </a:p>
          <a:p>
            <a:r>
              <a:rPr lang="en-US" sz="3200" dirty="0"/>
              <a:t>DataTips</a:t>
            </a:r>
          </a:p>
          <a:p>
            <a:pPr lvl="1"/>
            <a:r>
              <a:rPr lang="en-US" sz="3200" dirty="0">
                <a:latin typeface="+mj-lt"/>
              </a:rPr>
              <a:t>Transparency (Hold Ctrl)</a:t>
            </a:r>
          </a:p>
          <a:p>
            <a:pPr lvl="1"/>
            <a:r>
              <a:rPr lang="en-US" sz="3200" dirty="0">
                <a:latin typeface="+mj-lt"/>
              </a:rPr>
              <a:t>Pinning</a:t>
            </a:r>
          </a:p>
          <a:p>
            <a:r>
              <a:rPr lang="en-US" sz="3200" dirty="0"/>
              <a:t>Make Object ID</a:t>
            </a:r>
          </a:p>
          <a:p>
            <a:r>
              <a:rPr lang="en-US" sz="3200" dirty="0" err="1"/>
              <a:t>QuickWatch</a:t>
            </a:r>
            <a:r>
              <a:rPr lang="en-US" sz="3200" dirty="0"/>
              <a:t> (Shift +F9)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#2 – Data Inspection</a:t>
            </a:r>
            <a:endParaRPr lang="en-US" sz="4000" dirty="0">
              <a:gradFill>
                <a:gsLst>
                  <a:gs pos="10101">
                    <a:schemeClr val="tx1"/>
                  </a:gs>
                  <a:gs pos="54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498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7003" y="1119848"/>
            <a:ext cx="11887200" cy="5570756"/>
          </a:xfrm>
        </p:spPr>
        <p:txBody>
          <a:bodyPr/>
          <a:lstStyle/>
          <a:p>
            <a:r>
              <a:rPr lang="en-US" sz="3200" dirty="0"/>
              <a:t>Conditional Breakpoints </a:t>
            </a:r>
          </a:p>
          <a:p>
            <a:r>
              <a:rPr lang="en-US" sz="3200" dirty="0"/>
              <a:t>Lambda Debugging</a:t>
            </a:r>
          </a:p>
          <a:p>
            <a:r>
              <a:rPr lang="en-US" sz="3200" dirty="0"/>
              <a:t>Immediate Window</a:t>
            </a:r>
          </a:p>
          <a:p>
            <a:r>
              <a:rPr lang="en-US" sz="3200" dirty="0" err="1"/>
              <a:t>PerfTips</a:t>
            </a:r>
            <a:endParaRPr lang="en-US" sz="3200" dirty="0"/>
          </a:p>
          <a:p>
            <a:r>
              <a:rPr lang="en-US" sz="3200" dirty="0"/>
              <a:t>Diagnostic Tools window</a:t>
            </a:r>
          </a:p>
          <a:p>
            <a:pPr lvl="1"/>
            <a:r>
              <a:rPr lang="en-US" sz="3200" dirty="0">
                <a:latin typeface="+mj-lt"/>
              </a:rPr>
              <a:t>CPU tool</a:t>
            </a:r>
          </a:p>
          <a:p>
            <a:pPr lvl="1"/>
            <a:r>
              <a:rPr lang="en-US" sz="3200" dirty="0">
                <a:latin typeface="+mj-lt"/>
              </a:rPr>
              <a:t>Memory tool</a:t>
            </a:r>
          </a:p>
          <a:p>
            <a:pPr lvl="2"/>
            <a:r>
              <a:rPr lang="en-US" sz="2800" dirty="0">
                <a:latin typeface="+mj-lt"/>
              </a:rPr>
              <a:t>Snapshots</a:t>
            </a:r>
          </a:p>
          <a:p>
            <a:pPr lvl="1"/>
            <a:r>
              <a:rPr lang="en-US" sz="3200" dirty="0">
                <a:latin typeface="+mj-lt"/>
              </a:rPr>
              <a:t>IntelliTrace Events</a:t>
            </a:r>
          </a:p>
          <a:p>
            <a:pPr lvl="1"/>
            <a:r>
              <a:rPr lang="en-US" sz="3200" dirty="0">
                <a:latin typeface="+mj-lt"/>
              </a:rPr>
              <a:t>Historical Debugging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#3 – Breakpoints and Diagnostics</a:t>
            </a:r>
            <a:endParaRPr lang="en-US" sz="4000" dirty="0">
              <a:gradFill>
                <a:gsLst>
                  <a:gs pos="10101">
                    <a:schemeClr val="tx1"/>
                  </a:gs>
                  <a:gs pos="54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742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572" y="1119848"/>
            <a:ext cx="11887200" cy="6100131"/>
          </a:xfrm>
        </p:spPr>
        <p:txBody>
          <a:bodyPr/>
          <a:lstStyle/>
          <a:p>
            <a:r>
              <a:rPr lang="en-US" dirty="0"/>
              <a:t>Exception Settings</a:t>
            </a:r>
          </a:p>
          <a:p>
            <a:pPr lvl="1"/>
            <a:r>
              <a:rPr lang="en-US" dirty="0"/>
              <a:t>Break When Thrown</a:t>
            </a:r>
          </a:p>
          <a:p>
            <a:r>
              <a:rPr lang="en-US" dirty="0"/>
              <a:t>Exception Helper </a:t>
            </a:r>
          </a:p>
          <a:p>
            <a:pPr lvl="1"/>
            <a:r>
              <a:rPr lang="en-US" dirty="0"/>
              <a:t>Non-Modal</a:t>
            </a:r>
          </a:p>
          <a:p>
            <a:r>
              <a:rPr lang="en-US" dirty="0"/>
              <a:t>Inner Exceptions</a:t>
            </a:r>
          </a:p>
          <a:p>
            <a:r>
              <a:rPr lang="en-US" dirty="0"/>
              <a:t>Conditions on Exceptions</a:t>
            </a:r>
          </a:p>
          <a:p>
            <a:pPr lvl="1"/>
            <a:r>
              <a:rPr lang="en-US" dirty="0"/>
              <a:t>From the Exception Helper</a:t>
            </a:r>
          </a:p>
          <a:p>
            <a:pPr lvl="1"/>
            <a:r>
              <a:rPr lang="en-US" dirty="0"/>
              <a:t>From the Exception Settings</a:t>
            </a:r>
          </a:p>
          <a:p>
            <a:r>
              <a:rPr lang="en-US" dirty="0"/>
              <a:t>Null Reference Analysis</a:t>
            </a:r>
          </a:p>
          <a:p>
            <a:pPr lvl="1"/>
            <a:r>
              <a:rPr lang="en-US" dirty="0"/>
              <a:t>For both .NET and C++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#4 - Exceptions</a:t>
            </a:r>
            <a:br>
              <a:rPr lang="en-US" dirty="0"/>
            </a:br>
            <a:endParaRPr lang="en-US" sz="4000" dirty="0">
              <a:gradFill>
                <a:gsLst>
                  <a:gs pos="10101">
                    <a:schemeClr val="tx1"/>
                  </a:gs>
                  <a:gs pos="54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292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572" y="1119848"/>
            <a:ext cx="11887200" cy="3730252"/>
          </a:xfrm>
        </p:spPr>
        <p:txBody>
          <a:bodyPr/>
          <a:lstStyle/>
          <a:p>
            <a:r>
              <a:rPr lang="en-US" dirty="0"/>
              <a:t>Parallel Stacks Window</a:t>
            </a:r>
          </a:p>
          <a:p>
            <a:r>
              <a:rPr lang="en-US" dirty="0"/>
              <a:t>Parallel Watch Window</a:t>
            </a:r>
          </a:p>
          <a:p>
            <a:r>
              <a:rPr lang="en-US" dirty="0"/>
              <a:t>Show Threads in Source</a:t>
            </a:r>
          </a:p>
          <a:p>
            <a:r>
              <a:rPr lang="en-US" dirty="0"/>
              <a:t>Threads Window</a:t>
            </a:r>
          </a:p>
          <a:p>
            <a:r>
              <a:rPr lang="en-US" dirty="0"/>
              <a:t>Freeze and Thaw Threads</a:t>
            </a:r>
          </a:p>
          <a:p>
            <a:r>
              <a:rPr lang="en-US" dirty="0"/>
              <a:t>Stepping vs. Breakpoints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#5 – Multithreading Tips</a:t>
            </a:r>
            <a:endParaRPr lang="en-US" sz="4000" dirty="0">
              <a:gradFill>
                <a:gsLst>
                  <a:gs pos="10101">
                    <a:schemeClr val="tx1"/>
                  </a:gs>
                  <a:gs pos="54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6268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5016758"/>
          </a:xfrm>
        </p:spPr>
        <p:txBody>
          <a:bodyPr/>
          <a:lstStyle/>
          <a:p>
            <a:r>
              <a:rPr lang="en-US" dirty="0"/>
              <a:t>Debugger blog: </a:t>
            </a:r>
            <a:r>
              <a:rPr lang="en-US" dirty="0">
                <a:hlinkClick r:id="rId3"/>
              </a:rPr>
              <a:t>aka.ms/diagnosticsBlog</a:t>
            </a:r>
            <a:r>
              <a:rPr lang="en-US" dirty="0"/>
              <a:t> </a:t>
            </a:r>
          </a:p>
          <a:p>
            <a:r>
              <a:rPr lang="en-US" dirty="0"/>
              <a:t>Code from this demo: </a:t>
            </a:r>
            <a:r>
              <a:rPr lang="en-US" dirty="0">
                <a:hlinkClick r:id="rId4"/>
              </a:rPr>
              <a:t>aka.ms/vsdiagsamples</a:t>
            </a:r>
            <a:r>
              <a:rPr lang="en-US" dirty="0"/>
              <a:t> </a:t>
            </a:r>
          </a:p>
          <a:p>
            <a:r>
              <a:rPr lang="en-US" dirty="0"/>
              <a:t>Visual Studio Blog: </a:t>
            </a:r>
            <a:r>
              <a:rPr lang="en-US" dirty="0">
                <a:hlinkClick r:id="rId5"/>
              </a:rPr>
              <a:t>blogs.msdn.com/</a:t>
            </a:r>
            <a:r>
              <a:rPr lang="en-US" dirty="0" err="1">
                <a:hlinkClick r:id="rId5"/>
              </a:rPr>
              <a:t>visualstudio</a:t>
            </a:r>
            <a:endParaRPr lang="en-US" dirty="0"/>
          </a:p>
          <a:p>
            <a:endParaRPr lang="en-US" dirty="0"/>
          </a:p>
          <a:p>
            <a:r>
              <a:rPr lang="en-US" dirty="0"/>
              <a:t>Other Sessions:</a:t>
            </a:r>
          </a:p>
          <a:p>
            <a:pPr lvl="1"/>
            <a:r>
              <a:rPr lang="en-US" dirty="0"/>
              <a:t>B8083 The Future of Visual Studio</a:t>
            </a:r>
          </a:p>
          <a:p>
            <a:pPr lvl="1"/>
            <a:r>
              <a:rPr lang="en-US" dirty="0"/>
              <a:t>B8027 Snapshot Debugging and Profiling in Azure</a:t>
            </a:r>
          </a:p>
          <a:p>
            <a:pPr lvl="1"/>
            <a:r>
              <a:rPr lang="en-US" dirty="0"/>
              <a:t>B8021 Coding at 88MPH: Tips and Tricks with Visual Studio 2017</a:t>
            </a:r>
          </a:p>
          <a:p>
            <a:pPr lvl="1"/>
            <a:r>
              <a:rPr lang="en-US" dirty="0"/>
              <a:t>B8019 Confidence at speed: Visual Studio 2017 and your CI pipeline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43424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3B9D3600-BA2F-499E-9B74-B0493B08579C}"/>
    </a:ext>
  </a:extLst>
</a:theme>
</file>

<file path=ppt/theme/theme2.xml><?xml version="1.0" encoding="utf-8"?>
<a:theme xmlns:a="http://schemas.openxmlformats.org/drawingml/2006/main" name="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D138E69B-724A-4446-A2DA-FF3B08B166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6" ma:contentTypeDescription="" ma:contentTypeScope="" ma:versionID="d383a91d1b86d4650368c84defa1a2c1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2cfdfd5a193d92c0d7e2d70576dfb5fb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  <xsd:element ref="ns1:_ip_UnifiedCompliancePolicyProperties" minOccurs="0"/>
                <xsd:element ref="ns1:_ip_UnifiedCompliancePolicyUIAction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  <xsd:element name="_ip_UnifiedCompliancePolicyProperties" ma:index="4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4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4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_ip_UnifiedCompliancePolicyUIAction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Washington State Convention and Trade Center</TermName>
          <TermId xmlns="http://schemas.microsoft.com/office/infopath/2007/PartnerControls">2ebf141d-f871-4cc9-bf08-f87f112ab464</TermId>
        </TermInfo>
      </Terms>
    </d12e2661e9634d9aa98bbb375f31aced>
    <Event_x0020_Start_x0020_Date xmlns="01c77077-aee4-4b5f-bd4e-9cd40a6fff29">2017-05-10T07:00:00+00:00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Seattle</TermName>
          <TermId xmlns="http://schemas.microsoft.com/office/infopath/2007/PartnerControls">54f46ed2-c77e-4a59-b182-a4171fdb0d11</TermId>
        </TermInfo>
      </Terms>
    </iaa5f83406f94009a0f6a3e890699ff7>
    <External_x0020_Speaker xmlns="01c77077-aee4-4b5f-bd4e-9cd40a6fff29">Kaycee Anderson</External_x0020_Speaker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>2017-05-12T07:00:00+00:00</Presentation_x0020_Date>
    <fc15c16204564de583b4c942b10d19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developers</TermName>
          <TermId xmlns="http://schemas.microsoft.com/office/infopath/2007/PartnerControls">8e4a08dc-5d95-4156-ab65-f22579a1592a</TermId>
        </TermInfo>
      </Terms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Build</TermName>
          <TermId xmlns="http://schemas.microsoft.com/office/infopath/2007/PartnerControls">58542b36-5bf5-46a6-a53f-a41fb7a73785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_ip_UnifiedCompliancePolicyProperties xmlns="http://schemas.microsoft.com/sharepoint/v3" xsi:nil="true"/>
    <Session_x0020_Code xmlns="01c77077-aee4-4b5f-bd4e-9cd40a6fff29">B8036</Session_x0020_Code>
    <Event_x0020_End_x0020_Date xmlns="01c77077-aee4-4b5f-bd4e-9cd40a6fff29">2017-05-12T07:00:00+00:00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NumberofDownloads xmlns="230e9df3-be65-4c73-a93b-d1236ebd677e" xsi:nil="true"/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Build 2017</TermName>
          <TermId xmlns="http://schemas.microsoft.com/office/infopath/2007/PartnerControls">0407fc0d-d203-4d0a-848e-0398e286e7e2</TermId>
        </TermInfo>
      </Terms>
    </TaxKeywordTaxHTField>
    <TaxCatchAll xmlns="230e9df3-be65-4c73-a93b-d1236ebd677e">
      <Value>47</Value>
      <Value>53</Value>
      <Value>52</Value>
      <Value>316</Value>
      <Value>315</Value>
    </TaxCatchAll>
  </documentManagement>
</p:properties>
</file>

<file path=customXml/itemProps1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08956B-D258-40C7-8C24-091EC53E30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230e9df3-be65-4c73-a93b-d1236ebd677e"/>
    <ds:schemaRef ds:uri="http://schemas.microsoft.com/office/2006/documentManagement/types"/>
    <ds:schemaRef ds:uri="01c77077-aee4-4b5f-bd4e-9cd40a6fff29"/>
    <ds:schemaRef ds:uri="8ff673fc-3231-4e3a-893b-6d7f7cd3276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Microsoft_Build2017_Template</Template>
  <TotalTime>1</TotalTime>
  <Words>656</Words>
  <Application>Microsoft Office PowerPoint</Application>
  <PresentationFormat>Custom</PresentationFormat>
  <Paragraphs>114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Consolas</vt:lpstr>
      <vt:lpstr>Segoe UI</vt:lpstr>
      <vt:lpstr>Segoe UI Light</vt:lpstr>
      <vt:lpstr>Segoe UI Semilight</vt:lpstr>
      <vt:lpstr>Wingdings</vt:lpstr>
      <vt:lpstr>5-50111_Build 2017_LIGHT GRAY TEMPLATE</vt:lpstr>
      <vt:lpstr>5-50111_Build 2017_DARK GRAY TEMPLATE</vt:lpstr>
      <vt:lpstr>PowerPoint Presentation</vt:lpstr>
      <vt:lpstr>Supercharge your debugging  in Visual Studio 2017</vt:lpstr>
      <vt:lpstr>Agenda</vt:lpstr>
      <vt:lpstr>Demo #1 – Execution Control </vt:lpstr>
      <vt:lpstr>Demo #2 – Data Inspection</vt:lpstr>
      <vt:lpstr>Demo #3 – Breakpoints and Diagnostics</vt:lpstr>
      <vt:lpstr>Demo #4 - Exceptions </vt:lpstr>
      <vt:lpstr>Demo #5 – Multithreading Tips</vt:lpstr>
      <vt:lpstr>Resources</vt:lpstr>
      <vt:lpstr>Questions?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Supercharge your debugging in Visual Studio 2017</dc:title>
  <dc:subject>Microsoft Build 2017</dc:subject>
  <dc:creator>MS Events</dc:creator>
  <cp:keywords>Microsoft Build 2017</cp:keywords>
  <dc:description>Template: Mitchell Derrey, Silver Fox Productions_x000d_
Formatting: _x000d_
Audience Type:</dc:description>
  <cp:lastModifiedBy>Caitlyn Ryan</cp:lastModifiedBy>
  <cp:revision>3</cp:revision>
  <dcterms:created xsi:type="dcterms:W3CDTF">2017-05-10T23:19:39Z</dcterms:created>
  <dcterms:modified xsi:type="dcterms:W3CDTF">2017-05-12T20:33:16Z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0x01010031DCF4CA090F824DB1E4CCBB6B9D64EA00101E8AAD132F8F4D96340D6376C8BB3E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53;#Washington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52;#Seattle|54f46ed2-c77e-4a59-b182-a4171fdb0d11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315;#Microsoft Build 2017|0407fc0d-d203-4d0a-848e-0398e286e7e2</vt:lpwstr>
  </property>
  <property fmtid="{D5CDD505-2E9C-101B-9397-08002B2CF9AE}" pid="12" name="Audience1">
    <vt:lpwstr>316;#developers|8e4a08dc-5d95-4156-ab65-f22579a1592a</vt:lpwstr>
  </property>
  <property fmtid="{D5CDD505-2E9C-101B-9397-08002B2CF9AE}" pid="13" name="Event Name">
    <vt:lpwstr>47;#Build|58542b36-5bf5-46a6-a53f-a41fb7a73785</vt:lpwstr>
  </property>
</Properties>
</file>