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3" r:id="rId7"/>
  </p:sldMasterIdLst>
  <p:notesMasterIdLst>
    <p:notesMasterId r:id="rId43"/>
  </p:notesMasterIdLst>
  <p:handoutMasterIdLst>
    <p:handoutMasterId r:id="rId44"/>
  </p:handout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1" r:id="rId42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650" autoAdjust="0"/>
    <p:restoredTop sz="92136" autoAdjust="0"/>
  </p:normalViewPr>
  <p:slideViewPr>
    <p:cSldViewPr>
      <p:cViewPr varScale="1">
        <p:scale>
          <a:sx n="104" d="100"/>
          <a:sy n="104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5/12/2017 1:31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5/12/2017 1:31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259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195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885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225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4489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3460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09290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46094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6273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426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DC94B-DB72-488C-A100-9C8F7341285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1:31 PM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778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819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65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932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4669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5709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532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289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39D6E2-DFDD-498B-BD1E-748F8730620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324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83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24863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2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61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36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86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7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1325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386873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910027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076734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89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175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9021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24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23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336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848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05414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216696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39190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021896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464194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863234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700792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854053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608873887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56973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85856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244552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174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004762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84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1856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74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991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34" r:id="rId1"/>
    <p:sldLayoutId id="2147484535" r:id="rId2"/>
    <p:sldLayoutId id="2147484536" r:id="rId3"/>
    <p:sldLayoutId id="2147484537" r:id="rId4"/>
    <p:sldLayoutId id="2147484538" r:id="rId5"/>
    <p:sldLayoutId id="2147484539" r:id="rId6"/>
    <p:sldLayoutId id="2147484540" r:id="rId7"/>
    <p:sldLayoutId id="2147484541" r:id="rId8"/>
    <p:sldLayoutId id="2147484542" r:id="rId9"/>
    <p:sldLayoutId id="2147484543" r:id="rId10"/>
    <p:sldLayoutId id="2147484544" r:id="rId11"/>
    <p:sldLayoutId id="2147484545" r:id="rId12"/>
    <p:sldLayoutId id="2147484546" r:id="rId13"/>
    <p:sldLayoutId id="2147484547" r:id="rId14"/>
    <p:sldLayoutId id="2147484548" r:id="rId15"/>
    <p:sldLayoutId id="2147484549" r:id="rId16"/>
    <p:sldLayoutId id="2147484550" r:id="rId1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26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42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2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037" y="2998987"/>
            <a:ext cx="5914253" cy="111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137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8900000">
            <a:off x="-628889" y="568962"/>
            <a:ext cx="6152341" cy="5748406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-2742069" y="-1463788"/>
            <a:ext cx="10372509" cy="9836827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-18906912" y="-16450428"/>
            <a:ext cx="42982676" cy="40231979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-9886490" y="-7958560"/>
            <a:ext cx="24644447" cy="22953904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3507" y="982353"/>
            <a:ext cx="28132802" cy="5326609"/>
          </a:xfrm>
          <a:prstGeom prst="rect">
            <a:avLst/>
          </a:prstGeom>
        </p:spPr>
      </p:pic>
      <p:pic>
        <p:nvPicPr>
          <p:cNvPr id="20" name="Picture 19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136" y="3185766"/>
            <a:ext cx="3482021" cy="64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9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36835" y="-2097331"/>
            <a:ext cx="11933960" cy="1131763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0" name="Picture 19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8528" y="3212014"/>
            <a:ext cx="3482021" cy="640443"/>
          </a:xfrm>
          <a:prstGeom prst="rect">
            <a:avLst/>
          </a:prstGeom>
        </p:spPr>
      </p:pic>
      <p:sp>
        <p:nvSpPr>
          <p:cNvPr id="25" name="TextBox 24">
            <a:extLst/>
          </p:cNvPr>
          <p:cNvSpPr txBox="1"/>
          <p:nvPr/>
        </p:nvSpPr>
        <p:spPr>
          <a:xfrm>
            <a:off x="2801805" y="1891580"/>
            <a:ext cx="1885711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UI for UWP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0891" y="3145097"/>
            <a:ext cx="1881918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Template10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232486" y="1977733"/>
            <a:ext cx="2060646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MVVM Light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59409" y="897098"/>
            <a:ext cx="3641594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Adaptive Trigger Library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293132" y="4198201"/>
            <a:ext cx="3601848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Composition Pro Toolkit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837982" y="1742788"/>
            <a:ext cx="3271529" cy="1071458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Composition Surface 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Factory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9499" y="3888870"/>
            <a:ext cx="1594697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Monolith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24469" y="5578204"/>
            <a:ext cx="2646469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XAML Behaviors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20620" y="997812"/>
            <a:ext cx="1772117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ReactiveUI</a:t>
            </a: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23698" y="4031839"/>
            <a:ext cx="2335508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Caliburn.Micro</a:t>
            </a: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60975" y="4849955"/>
            <a:ext cx="2788184" cy="1071458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UWP Community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Toolkit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28000" y="2827217"/>
            <a:ext cx="1057594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Catel</a:t>
            </a: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60314" y="6133861"/>
            <a:ext cx="2735344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Cimbalino</a:t>
            </a: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-Toolkit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76781" y="4688318"/>
            <a:ext cx="1298777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WinUX</a:t>
            </a: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800539" y="4943570"/>
            <a:ext cx="1654403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Akavache</a:t>
            </a: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386186" y="426248"/>
            <a:ext cx="1241555" cy="640416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PRISM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14955" y="2503631"/>
            <a:ext cx="1987075" cy="1056427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Windows UI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Dev Labs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16366" y="3172501"/>
            <a:ext cx="2127743" cy="1056427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WinRT XAML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Toolkit</a:t>
            </a:r>
          </a:p>
        </p:txBody>
      </p:sp>
    </p:spTree>
    <p:extLst>
      <p:ext uri="{BB962C8B-B14F-4D97-AF65-F5344CB8AC3E}">
        <p14:creationId xmlns:p14="http://schemas.microsoft.com/office/powerpoint/2010/main" val="392263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2" grpId="0"/>
      <p:bldP spid="10" grpId="0"/>
      <p:bldP spid="12" grpId="0"/>
      <p:bldP spid="13" grpId="0"/>
      <p:bldP spid="14" grpId="0"/>
      <p:bldP spid="15" grpId="0"/>
      <p:bldP spid="33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8900000">
            <a:off x="-628889" y="568962"/>
            <a:ext cx="6152341" cy="5748406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-2742069" y="-1463788"/>
            <a:ext cx="10372509" cy="9836827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-18906912" y="-16450428"/>
            <a:ext cx="42982676" cy="40231979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-9886490" y="-7958560"/>
            <a:ext cx="24644447" cy="22953904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3507" y="982353"/>
            <a:ext cx="28132802" cy="5326609"/>
          </a:xfrm>
          <a:prstGeom prst="rect">
            <a:avLst/>
          </a:prstGeom>
        </p:spPr>
      </p:pic>
      <p:pic>
        <p:nvPicPr>
          <p:cNvPr id="20" name="Picture 19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136" y="3185766"/>
            <a:ext cx="3482021" cy="64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761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3360358">
            <a:off x="453891" y="1845009"/>
            <a:ext cx="3778686" cy="3530591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5" name="Picture 1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6070" y="3299053"/>
            <a:ext cx="3839523" cy="541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 rot="2820061">
            <a:off x="-717535" y="669041"/>
            <a:ext cx="6370652" cy="604164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10217206" y="-8940828"/>
            <a:ext cx="26945204" cy="25220837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2761" y="2164619"/>
            <a:ext cx="12462784" cy="299222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-3061789" y="-1761143"/>
            <a:ext cx="11446600" cy="106613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596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7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5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173" y="7519115"/>
            <a:ext cx="11116128" cy="12579497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91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1.974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45" y="147085"/>
            <a:ext cx="10638585" cy="670035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</p:pic>
      <p:sp>
        <p:nvSpPr>
          <p:cNvPr id="6" name="Rectangle 5">
            <a:extLst/>
          </p:cNvPr>
          <p:cNvSpPr/>
          <p:nvPr/>
        </p:nvSpPr>
        <p:spPr bwMode="auto">
          <a:xfrm>
            <a:off x="1822390" y="612393"/>
            <a:ext cx="6144776" cy="2206773"/>
          </a:xfrm>
          <a:prstGeom prst="rect">
            <a:avLst/>
          </a:prstGeom>
          <a:noFill/>
          <a:ln w="381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0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45" y="147085"/>
            <a:ext cx="10638585" cy="670035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</p:pic>
      <p:sp>
        <p:nvSpPr>
          <p:cNvPr id="6" name="Rectangle 5">
            <a:extLst/>
          </p:cNvPr>
          <p:cNvSpPr/>
          <p:nvPr/>
        </p:nvSpPr>
        <p:spPr bwMode="auto">
          <a:xfrm>
            <a:off x="2677666" y="4342656"/>
            <a:ext cx="3623627" cy="334597"/>
          </a:xfrm>
          <a:prstGeom prst="rect">
            <a:avLst/>
          </a:prstGeom>
          <a:noFill/>
          <a:ln w="381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6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BBF11-0A07-4FD1-B417-208290EFB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40" dirty="0"/>
              <a:t>Universal Windows Platform</a:t>
            </a:r>
            <a:br>
              <a:rPr lang="en-US" dirty="0"/>
            </a:br>
            <a:r>
              <a:rPr lang="en-US" dirty="0"/>
              <a:t>XAML Custom Controls</a:t>
            </a:r>
            <a:br>
              <a:rPr lang="en-US" dirty="0"/>
            </a:br>
            <a:r>
              <a:rPr lang="en-US" sz="3264" dirty="0"/>
              <a:t>start to finish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10994-2CAE-4195-9304-8B51D648BC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5543" y="4407609"/>
            <a:ext cx="6228581" cy="1828007"/>
          </a:xfrm>
        </p:spPr>
        <p:txBody>
          <a:bodyPr/>
          <a:lstStyle/>
          <a:p>
            <a:r>
              <a:rPr lang="en-US" dirty="0"/>
              <a:t>Nikola Metulev</a:t>
            </a:r>
          </a:p>
          <a:p>
            <a:r>
              <a:rPr lang="en-US" sz="2448" dirty="0"/>
              <a:t>Program Manager - Microsoft</a:t>
            </a:r>
          </a:p>
          <a:p>
            <a:r>
              <a:rPr lang="en-US" sz="2040" dirty="0"/>
              <a:t>@metulev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2121A3-6854-4219-A5DE-81711CCE0C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B8035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A3A9053-AFD0-4CE7-AB0B-3D4B5B071266}"/>
              </a:ext>
            </a:extLst>
          </p:cNvPr>
          <p:cNvSpPr txBox="1">
            <a:spLocks/>
          </p:cNvSpPr>
          <p:nvPr/>
        </p:nvSpPr>
        <p:spPr>
          <a:xfrm>
            <a:off x="6129294" y="4407609"/>
            <a:ext cx="5021193" cy="1828007"/>
          </a:xfrm>
          <a:prstGeom prst="rect">
            <a:avLst/>
          </a:prstGeom>
          <a:noFill/>
        </p:spPr>
        <p:txBody>
          <a:bodyPr vert="horz" wrap="square" lIns="167869" tIns="111912" rIns="167869" bIns="111912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48193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74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72290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96386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157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20483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157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563"/>
            <a:r>
              <a:rPr lang="en-US" sz="3199" dirty="0"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John Bristowe</a:t>
            </a:r>
          </a:p>
          <a:p>
            <a:pPr defTabSz="932563"/>
            <a:r>
              <a:rPr lang="en-US" sz="2448" dirty="0"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Developer Relations - Progress</a:t>
            </a:r>
          </a:p>
          <a:p>
            <a:pPr defTabSz="932563"/>
            <a:r>
              <a:rPr lang="en-US" sz="2040" dirty="0"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@</a:t>
            </a:r>
            <a:r>
              <a:rPr lang="en-US" sz="2040" dirty="0" err="1"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JohnBristowe</a:t>
            </a:r>
            <a:endParaRPr lang="en-US" sz="2040" dirty="0">
              <a:gradFill>
                <a:gsLst>
                  <a:gs pos="91000">
                    <a:srgbClr val="FFFFFF"/>
                  </a:gs>
                  <a:gs pos="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2078717" y="7254216"/>
            <a:ext cx="16474653" cy="2066200"/>
            <a:chOff x="-2039008" y="4832130"/>
            <a:chExt cx="16153087" cy="202587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2522482" y="4832130"/>
              <a:ext cx="3806793" cy="202587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6069722" y="4832130"/>
              <a:ext cx="3844159" cy="202587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>
              <a:off x="1198179" y="4832130"/>
              <a:ext cx="1529254" cy="202587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 flipH="1">
              <a:off x="9572296" y="4832130"/>
              <a:ext cx="1529254" cy="202587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-2039008" y="4832130"/>
              <a:ext cx="3806793" cy="202587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10269920" y="4832130"/>
              <a:ext cx="3844159" cy="20258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530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945" y="147085"/>
            <a:ext cx="10638585" cy="6700355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</p:pic>
      <p:sp>
        <p:nvSpPr>
          <p:cNvPr id="6" name="Rectangle 5">
            <a:extLst/>
          </p:cNvPr>
          <p:cNvSpPr/>
          <p:nvPr/>
        </p:nvSpPr>
        <p:spPr bwMode="auto">
          <a:xfrm>
            <a:off x="2884121" y="4485038"/>
            <a:ext cx="8653408" cy="840055"/>
          </a:xfrm>
          <a:prstGeom prst="rect">
            <a:avLst/>
          </a:prstGeom>
          <a:noFill/>
          <a:ln w="381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0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45" y="190215"/>
            <a:ext cx="10638585" cy="6614094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</p:pic>
      <p:sp>
        <p:nvSpPr>
          <p:cNvPr id="6" name="Rectangle 5">
            <a:extLst/>
          </p:cNvPr>
          <p:cNvSpPr/>
          <p:nvPr/>
        </p:nvSpPr>
        <p:spPr bwMode="auto">
          <a:xfrm>
            <a:off x="2884121" y="3588031"/>
            <a:ext cx="8653408" cy="1737062"/>
          </a:xfrm>
          <a:prstGeom prst="rect">
            <a:avLst/>
          </a:prstGeom>
          <a:noFill/>
          <a:ln w="381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6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45" y="190215"/>
            <a:ext cx="10638585" cy="6614094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</p:pic>
      <p:sp>
        <p:nvSpPr>
          <p:cNvPr id="6" name="Rectangle 5">
            <a:extLst/>
          </p:cNvPr>
          <p:cNvSpPr/>
          <p:nvPr/>
        </p:nvSpPr>
        <p:spPr bwMode="auto">
          <a:xfrm>
            <a:off x="3782184" y="2691024"/>
            <a:ext cx="7755345" cy="462742"/>
          </a:xfrm>
          <a:prstGeom prst="rect">
            <a:avLst/>
          </a:prstGeom>
          <a:noFill/>
          <a:ln w="38100">
            <a:solidFill>
              <a:srgbClr val="00B0F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2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" y="-1"/>
            <a:ext cx="13235467" cy="699452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882" y="-1"/>
            <a:ext cx="12434711" cy="6994525"/>
          </a:xfrm>
          <a:prstGeom prst="rect">
            <a:avLst/>
          </a:prstGeom>
          <a:solidFill>
            <a:schemeClr val="bg1">
              <a:lumMod val="60000"/>
              <a:lumOff val="40000"/>
              <a:alpha val="32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915" y="469861"/>
            <a:ext cx="3844645" cy="605480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676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7399" y="3483120"/>
            <a:ext cx="3839523" cy="54100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619540" y="-1577076"/>
            <a:ext cx="11446600" cy="106613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656675" y="3064076"/>
            <a:ext cx="7262029" cy="877688"/>
          </a:xfrm>
          <a:prstGeom prst="rect">
            <a:avLst/>
          </a:prstGeom>
          <a:noFill/>
        </p:spPr>
        <p:txBody>
          <a:bodyPr wrap="non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4080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MasterDetailsView</a:t>
            </a:r>
            <a:r>
              <a:rPr lang="en-US" sz="408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 + </a:t>
            </a:r>
            <a:r>
              <a:rPr lang="en-US" sz="4080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DataGrid</a:t>
            </a:r>
            <a:endParaRPr lang="en-US" sz="4080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</p:spTree>
    <p:extLst>
      <p:ext uri="{BB962C8B-B14F-4D97-AF65-F5344CB8AC3E}">
        <p14:creationId xmlns:p14="http://schemas.microsoft.com/office/powerpoint/2010/main" val="3479071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3360358">
            <a:off x="453891" y="1845009"/>
            <a:ext cx="3778686" cy="3530591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5" name="Picture 1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6070" y="3299053"/>
            <a:ext cx="3839523" cy="541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 rot="2820061">
            <a:off x="-717535" y="669041"/>
            <a:ext cx="6370652" cy="604164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10217206" y="-8940828"/>
            <a:ext cx="26945204" cy="25220837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2761" y="2164619"/>
            <a:ext cx="12462784" cy="299222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-3061789" y="-1761143"/>
            <a:ext cx="11446600" cy="106613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614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8100000">
            <a:off x="1285595" y="2622106"/>
            <a:ext cx="2115278" cy="1976397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12600000">
            <a:off x="553675" y="1857630"/>
            <a:ext cx="3566241" cy="338206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2517691" y="-1517665"/>
            <a:ext cx="10912004" cy="10213685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03" y="3102969"/>
            <a:ext cx="3712690" cy="89139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rot="17854276">
            <a:off x="-744047" y="455666"/>
            <a:ext cx="6321182" cy="5887564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9805" y="2204191"/>
            <a:ext cx="14629770" cy="276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452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49204" y="-1978857"/>
            <a:ext cx="11897452" cy="11136069"/>
            <a:chOff x="-10018643" y="-8766313"/>
            <a:chExt cx="26419265" cy="24728556"/>
          </a:xfrm>
        </p:grpSpPr>
        <p:sp>
          <p:nvSpPr>
            <p:cNvPr id="25" name="Oval 24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7" name="Picture 26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8845" y="3103231"/>
            <a:ext cx="4047978" cy="97189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6734283" y="1866745"/>
            <a:ext cx="2985701" cy="3083109"/>
            <a:chOff x="6601973" y="1830309"/>
            <a:chExt cx="2927424" cy="3022930"/>
          </a:xfrm>
        </p:grpSpPr>
        <p:sp>
          <p:nvSpPr>
            <p:cNvPr id="29" name="TextBox 28">
              <a:extLst/>
            </p:cNvPr>
            <p:cNvSpPr txBox="1"/>
            <p:nvPr/>
          </p:nvSpPr>
          <p:spPr>
            <a:xfrm>
              <a:off x="6601973" y="4218706"/>
              <a:ext cx="2927424" cy="634533"/>
            </a:xfrm>
            <a:prstGeom prst="rect">
              <a:avLst/>
            </a:prstGeom>
            <a:noFill/>
          </p:spPr>
          <p:txBody>
            <a:bodyPr wrap="square" lIns="186521" tIns="149217" rIns="186521" bIns="149217" rtlCol="0">
              <a:spAutoFit/>
            </a:bodyPr>
            <a:lstStyle/>
            <a:p>
              <a:pPr algn="ctr" defTabSz="951304">
                <a:lnSpc>
                  <a:spcPct val="90000"/>
                </a:lnSpc>
                <a:spcAft>
                  <a:spcPts val="612"/>
                </a:spcAft>
              </a:pPr>
              <a:r>
                <a:rPr lang="en-US" sz="2448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Extending Controls</a:t>
              </a:r>
            </a:p>
          </p:txBody>
        </p:sp>
        <p:pic>
          <p:nvPicPr>
            <p:cNvPr id="2052" name="Picture 4" descr="PullToRefreshListView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047" y="1830309"/>
              <a:ext cx="2165273" cy="2165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1557404" y="2274421"/>
            <a:ext cx="3266300" cy="2686576"/>
            <a:chOff x="1526141" y="2230027"/>
            <a:chExt cx="3202546" cy="2634137"/>
          </a:xfrm>
        </p:grpSpPr>
        <p:sp>
          <p:nvSpPr>
            <p:cNvPr id="28" name="TextBox 27">
              <a:extLst/>
            </p:cNvPr>
            <p:cNvSpPr txBox="1"/>
            <p:nvPr/>
          </p:nvSpPr>
          <p:spPr>
            <a:xfrm>
              <a:off x="1526141" y="4218706"/>
              <a:ext cx="3130475" cy="645458"/>
            </a:xfrm>
            <a:prstGeom prst="rect">
              <a:avLst/>
            </a:prstGeom>
            <a:noFill/>
          </p:spPr>
          <p:txBody>
            <a:bodyPr wrap="square" lIns="186521" tIns="149217" rIns="186521" bIns="149217" rtlCol="0">
              <a:spAutoFit/>
            </a:bodyPr>
            <a:lstStyle/>
            <a:p>
              <a:pPr algn="ctr" defTabSz="951304">
                <a:lnSpc>
                  <a:spcPct val="90000"/>
                </a:lnSpc>
                <a:spcAft>
                  <a:spcPts val="612"/>
                </a:spcAft>
              </a:pPr>
              <a:r>
                <a:rPr lang="en-US" sz="2448" dirty="0">
                  <a:gradFill>
                    <a:gsLst>
                      <a:gs pos="2917">
                        <a:srgbClr val="FFFFFF"/>
                      </a:gs>
                      <a:gs pos="30000">
                        <a:srgbClr val="FFFFFF"/>
                      </a:gs>
                    </a:gsLst>
                    <a:lin ang="5400000" scaled="0"/>
                  </a:gradFill>
                  <a:latin typeface="Segoe UI Semilight"/>
                </a:rPr>
                <a:t>Attached Properties</a:t>
              </a:r>
            </a:p>
          </p:txBody>
        </p:sp>
        <p:pic>
          <p:nvPicPr>
            <p:cNvPr id="6" name="Picture 2" descr="Image result for microsoft dia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5424" y1="51370" x2="65424" y2="51370"/>
                        </a14:backgroundRemoval>
                      </a14:imgEffect>
                      <a14:imgEffect>
                        <a14:artisticChalk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2610" y="2230027"/>
              <a:ext cx="3136077" cy="17655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5228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8100000">
            <a:off x="1285595" y="2622106"/>
            <a:ext cx="2115278" cy="1976397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12600000">
            <a:off x="553675" y="1857630"/>
            <a:ext cx="3566241" cy="338206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2517691" y="-1517665"/>
            <a:ext cx="10912004" cy="10213685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03" y="3102969"/>
            <a:ext cx="3712690" cy="89139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rot="17854276">
            <a:off x="-744047" y="455666"/>
            <a:ext cx="6321182" cy="5887564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9805" y="2204191"/>
            <a:ext cx="14629770" cy="276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34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037" y="2998987"/>
            <a:ext cx="5914253" cy="111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65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2078717" y="4928325"/>
            <a:ext cx="16474653" cy="2066200"/>
            <a:chOff x="-2039008" y="4832130"/>
            <a:chExt cx="16153087" cy="202587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2522482" y="4832130"/>
              <a:ext cx="3806793" cy="202587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6069722" y="4832130"/>
              <a:ext cx="3844159" cy="20258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>
              <a:off x="1198179" y="4832130"/>
              <a:ext cx="1529254" cy="202587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 flipH="1">
              <a:off x="9572296" y="4832130"/>
              <a:ext cx="1529254" cy="202587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-2039008" y="4832130"/>
              <a:ext cx="3806793" cy="202587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10269920" y="4832130"/>
              <a:ext cx="3844159" cy="2025870"/>
            </a:xfrm>
            <a:prstGeom prst="rect">
              <a:avLst/>
            </a:prstGeom>
          </p:spPr>
        </p:pic>
      </p:grpSp>
      <p:pic>
        <p:nvPicPr>
          <p:cNvPr id="16" name="Graphic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>
            <a:off x="13770891" y="-2559552"/>
            <a:ext cx="2446211" cy="2376512"/>
          </a:xfrm>
          <a:prstGeom prst="rect">
            <a:avLst/>
          </a:prstGeom>
        </p:spPr>
      </p:pic>
      <p:pic>
        <p:nvPicPr>
          <p:cNvPr id="17" name="Graphic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 rot="15893613">
            <a:off x="-3231779" y="-1429100"/>
            <a:ext cx="1784465" cy="173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257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037" y="2998987"/>
            <a:ext cx="5914253" cy="11197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674556" y="4195632"/>
            <a:ext cx="1247216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76686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037" y="-3405637"/>
            <a:ext cx="5914253" cy="11197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674556" y="-2208993"/>
            <a:ext cx="1247216" cy="647165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demo</a:t>
            </a:r>
          </a:p>
        </p:txBody>
      </p:sp>
      <p:sp>
        <p:nvSpPr>
          <p:cNvPr id="21" name="TextBox 20">
            <a:extLst/>
          </p:cNvPr>
          <p:cNvSpPr txBox="1"/>
          <p:nvPr/>
        </p:nvSpPr>
        <p:spPr>
          <a:xfrm flipH="1">
            <a:off x="5047048" y="1604137"/>
            <a:ext cx="7099392" cy="4004364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44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Checklist for creating custom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endParaRPr lang="en-US" sz="2448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Check if someone else has created one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Extend existing controls if possible to get a lot for free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Use system styles and resources whenever possible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Consider all input modalities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Test for accessibility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Don’t forget the designer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Make it simple and reusable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Play well with others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65805">
            <a:off x="11504846" y="6522083"/>
            <a:ext cx="96033" cy="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82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-8703416" y="-13534474"/>
            <a:ext cx="21139009" cy="20538834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-7917461" y="-2757236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-8042387" y="-2863802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-8642989" y="-3365900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-8293930" y="-3070722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1" name="TextBox 20">
            <a:extLst/>
          </p:cNvPr>
          <p:cNvSpPr txBox="1"/>
          <p:nvPr/>
        </p:nvSpPr>
        <p:spPr>
          <a:xfrm flipH="1">
            <a:off x="2151049" y="5454850"/>
            <a:ext cx="2344461" cy="877688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algn="ctr" defTabSz="951304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4080" dirty="0" err="1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nuget</a:t>
            </a:r>
            <a:endParaRPr lang="en-US" sz="3672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65805">
            <a:off x="4312486" y="1850153"/>
            <a:ext cx="3811502" cy="329421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914110" y="5586687"/>
            <a:ext cx="2737371" cy="6128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1304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3672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open source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63653" y="805142"/>
            <a:ext cx="2962988" cy="992917"/>
          </a:xfrm>
          <a:prstGeom prst="rect">
            <a:avLst/>
          </a:prstGeom>
          <a:noFill/>
        </p:spPr>
        <p:txBody>
          <a:bodyPr wrap="non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4896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distribute</a:t>
            </a:r>
          </a:p>
        </p:txBody>
      </p:sp>
    </p:spTree>
    <p:extLst>
      <p:ext uri="{BB962C8B-B14F-4D97-AF65-F5344CB8AC3E}">
        <p14:creationId xmlns:p14="http://schemas.microsoft.com/office/powerpoint/2010/main" val="1291757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0" name="TextBox 19">
            <a:extLst/>
          </p:cNvPr>
          <p:cNvSpPr txBox="1"/>
          <p:nvPr/>
        </p:nvSpPr>
        <p:spPr>
          <a:xfrm flipH="1">
            <a:off x="5160780" y="2584517"/>
            <a:ext cx="7099392" cy="3100063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Start from platform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Use 3</a:t>
            </a:r>
            <a:r>
              <a:rPr lang="en-US" sz="2040" baseline="3000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rd</a:t>
            </a: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 party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Re-template and re-style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Extend existing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Build custom controls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Distribute</a:t>
            </a: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endParaRPr lang="en-US" sz="2040" dirty="0"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latin typeface="Segoe UI Semilight"/>
            </a:endParaRPr>
          </a:p>
          <a:p>
            <a:pPr algn="ctr" defTabSz="951304">
              <a:lnSpc>
                <a:spcPct val="90000"/>
              </a:lnSpc>
              <a:spcAft>
                <a:spcPts val="612"/>
              </a:spcAft>
            </a:pPr>
            <a:r>
              <a:rPr lang="en-US" sz="2040" b="1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What does the future hold?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65805">
            <a:off x="11504846" y="6522083"/>
            <a:ext cx="96033" cy="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1838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882" y="-5077307"/>
            <a:ext cx="12434711" cy="12081667"/>
          </a:xfrm>
          <a:prstGeom prst="rect">
            <a:avLst/>
          </a:prstGeom>
          <a:blipFill dpi="0" rotWithShape="1">
            <a:blip r:embed="rId3">
              <a:alphaModFix amt="39000"/>
            </a:blip>
            <a:srcRect/>
            <a:stretch>
              <a:fillRect/>
            </a:stretch>
          </a:blip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5102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48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Semi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 rot="16200000">
            <a:off x="3196943" y="3356497"/>
            <a:ext cx="355215" cy="331894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127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 w="12700"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 w="12700">
              <a:solidFill>
                <a:schemeClr val="tx1"/>
              </a:solidFill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20826041">
            <a:off x="3072018" y="3249930"/>
            <a:ext cx="598875" cy="567948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127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 rot="4425560">
            <a:off x="2471415" y="2747832"/>
            <a:ext cx="1832441" cy="1715174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127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 rot="10800000">
            <a:off x="2820474" y="3043011"/>
            <a:ext cx="1061509" cy="9886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127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 w="1270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7693" y="3125274"/>
            <a:ext cx="2605297" cy="80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54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38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2078717" y="4928325"/>
            <a:ext cx="16474653" cy="2066200"/>
            <a:chOff x="-2039008" y="4832130"/>
            <a:chExt cx="16153087" cy="202587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2522482" y="4832130"/>
              <a:ext cx="3806793" cy="202587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6069722" y="4832130"/>
              <a:ext cx="3844159" cy="202587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>
              <a:off x="1198179" y="4832130"/>
              <a:ext cx="1529254" cy="202587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 flipH="1">
              <a:off x="9572296" y="4832130"/>
              <a:ext cx="1529254" cy="202587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-2039008" y="4832130"/>
              <a:ext cx="3806793" cy="202587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10269920" y="4832130"/>
              <a:ext cx="3844159" cy="2025870"/>
            </a:xfrm>
            <a:prstGeom prst="rect">
              <a:avLst/>
            </a:prstGeom>
          </p:spPr>
        </p:pic>
      </p:grpSp>
      <p:pic>
        <p:nvPicPr>
          <p:cNvPr id="3" name="Graphic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>
            <a:off x="9320480" y="1803348"/>
            <a:ext cx="2446211" cy="2376512"/>
          </a:xfrm>
          <a:prstGeom prst="rect">
            <a:avLst/>
          </a:prstGeom>
        </p:spPr>
      </p:pic>
      <p:pic>
        <p:nvPicPr>
          <p:cNvPr id="16" name="Graphic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 rot="15893613">
            <a:off x="1830517" y="1717031"/>
            <a:ext cx="1784465" cy="173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75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078717" y="6440123"/>
            <a:ext cx="16474653" cy="2066200"/>
            <a:chOff x="-2039008" y="4832130"/>
            <a:chExt cx="16153087" cy="202587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2522482" y="4832130"/>
              <a:ext cx="3806793" cy="202587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6069722" y="4832130"/>
              <a:ext cx="3844159" cy="202587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>
              <a:off x="1198179" y="4832130"/>
              <a:ext cx="1529254" cy="202587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 flipH="1">
              <a:off x="9572296" y="4832130"/>
              <a:ext cx="1529254" cy="202587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-2039008" y="4832130"/>
              <a:ext cx="3806793" cy="202587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10269920" y="4832130"/>
              <a:ext cx="3844159" cy="2025870"/>
            </a:xfrm>
            <a:prstGeom prst="rect">
              <a:avLst/>
            </a:prstGeom>
          </p:spPr>
        </p:pic>
      </p:grpSp>
      <p:pic>
        <p:nvPicPr>
          <p:cNvPr id="10" name="Graphic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>
            <a:off x="8187018" y="4173188"/>
            <a:ext cx="2446211" cy="2376512"/>
          </a:xfrm>
          <a:prstGeom prst="rect">
            <a:avLst/>
          </a:prstGeom>
        </p:spPr>
      </p:pic>
      <p:pic>
        <p:nvPicPr>
          <p:cNvPr id="11" name="Graphic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282" b="58325"/>
          <a:stretch/>
        </p:blipFill>
        <p:spPr>
          <a:xfrm rot="15893613">
            <a:off x="2665555" y="4717046"/>
            <a:ext cx="1784465" cy="17336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97108" y="3035824"/>
            <a:ext cx="8402481" cy="935302"/>
          </a:xfrm>
          <a:prstGeom prst="rect">
            <a:avLst/>
          </a:prstGeom>
          <a:noFill/>
        </p:spPr>
        <p:txBody>
          <a:bodyPr wrap="non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448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open.nasa.gov  |  neo.ssa.esa.int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-12107814" y="-1812630"/>
            <a:ext cx="11608011" cy="10845869"/>
            <a:chOff x="-3394085" y="-1777249"/>
            <a:chExt cx="11381436" cy="10634170"/>
          </a:xfrm>
        </p:grpSpPr>
        <p:grpSp>
          <p:nvGrpSpPr>
            <p:cNvPr id="14" name="Group 13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16" name="Oval 15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15" name="Oval 14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64561" y="3290082"/>
            <a:ext cx="3488238" cy="640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78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3460771" y="-1812630"/>
            <a:ext cx="11608011" cy="10845869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431" y="3290082"/>
            <a:ext cx="3488238" cy="64044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-10414335" y="-9020177"/>
            <a:ext cx="26636574" cy="25260961"/>
            <a:chOff x="-10211924" y="-8844113"/>
            <a:chExt cx="26116659" cy="24767896"/>
          </a:xfrm>
        </p:grpSpPr>
        <p:sp>
          <p:nvSpPr>
            <p:cNvPr id="12" name="Oval 11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4" name="Picture 13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3121" y="2877153"/>
            <a:ext cx="7972129" cy="146630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-2135989" y="11252986"/>
            <a:ext cx="16474653" cy="2066200"/>
            <a:chOff x="-2039008" y="4832130"/>
            <a:chExt cx="16153087" cy="202587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2522482" y="4832130"/>
              <a:ext cx="3806793" cy="202587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6069722" y="4832130"/>
              <a:ext cx="3844159" cy="202587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>
              <a:off x="1198179" y="4832130"/>
              <a:ext cx="1529254" cy="202587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73896" t="50804" b="19655"/>
            <a:stretch/>
          </p:blipFill>
          <p:spPr>
            <a:xfrm flipH="1">
              <a:off x="9572296" y="4832130"/>
              <a:ext cx="1529254" cy="202587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5019" t="50804" b="19655"/>
            <a:stretch/>
          </p:blipFill>
          <p:spPr>
            <a:xfrm>
              <a:off x="-2039008" y="4832130"/>
              <a:ext cx="3806793" cy="202587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41" b="90000" l="3373" r="97619">
                          <a14:foregroundMark x1="53571" y1="41695" x2="53571" y2="41695"/>
                          <a14:foregroundMark x1="61806" y1="37797" x2="61806" y2="37797"/>
                          <a14:foregroundMark x1="69345" y1="37627" x2="69345" y2="37627"/>
                          <a14:foregroundMark x1="54960" y1="15254" x2="54960" y2="15254"/>
                          <a14:foregroundMark x1="65476" y1="6017" x2="65476" y2="6017"/>
                          <a14:foregroundMark x1="63393" y1="4576" x2="63393" y2="4576"/>
                          <a14:foregroundMark x1="70933" y1="1610" x2="70933" y2="1610"/>
                          <a14:foregroundMark x1="66667" y1="7119" x2="66667" y2="7119"/>
                          <a14:foregroundMark x1="94444" y1="5169" x2="94444" y2="5169"/>
                          <a14:foregroundMark x1="97817" y1="74915" x2="97817" y2="74915"/>
                          <a14:foregroundMark x1="87500" y1="79915" x2="87500" y2="79915"/>
                          <a14:foregroundMark x1="9722" y1="74153" x2="9722" y2="74153"/>
                          <a14:foregroundMark x1="3373" y1="75508" x2="3373" y2="75508"/>
                          <a14:foregroundMark x1="3671" y1="79661" x2="3671" y2="79661"/>
                          <a14:foregroundMark x1="66468" y1="2881" x2="66468" y2="2881"/>
                          <a14:foregroundMark x1="59623" y1="13644" x2="59623" y2="13644"/>
                        </a14:backgroundRemoval>
                      </a14:imgEffect>
                    </a14:imgLayer>
                  </a14:imgProps>
                </a:ext>
              </a:extLst>
            </a:blip>
            <a:srcRect l="34381" t="50804" b="19655"/>
            <a:stretch/>
          </p:blipFill>
          <p:spPr>
            <a:xfrm flipH="1">
              <a:off x="10269920" y="4832130"/>
              <a:ext cx="3844159" cy="2025870"/>
            </a:xfrm>
            <a:prstGeom prst="rect">
              <a:avLst/>
            </a:prstGeom>
          </p:spPr>
        </p:pic>
      </p:grpSp>
      <p:pic>
        <p:nvPicPr>
          <p:cNvPr id="23" name="Graphic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8282" b="58325"/>
          <a:stretch/>
        </p:blipFill>
        <p:spPr>
          <a:xfrm>
            <a:off x="8187018" y="9094179"/>
            <a:ext cx="2446211" cy="2376512"/>
          </a:xfrm>
          <a:prstGeom prst="rect">
            <a:avLst/>
          </a:prstGeom>
        </p:spPr>
      </p:pic>
      <p:pic>
        <p:nvPicPr>
          <p:cNvPr id="24" name="Graphic 2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8282" b="58325"/>
          <a:stretch/>
        </p:blipFill>
        <p:spPr>
          <a:xfrm rot="15893613">
            <a:off x="2665555" y="9638037"/>
            <a:ext cx="1784465" cy="173362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097108" y="7956816"/>
            <a:ext cx="8402481" cy="935302"/>
          </a:xfrm>
          <a:prstGeom prst="rect">
            <a:avLst/>
          </a:prstGeom>
          <a:noFill/>
        </p:spPr>
        <p:txBody>
          <a:bodyPr wrap="none" lIns="186521" tIns="149217" rIns="186521" bIns="149217" rtlCol="0">
            <a:spAutoFit/>
          </a:bodyPr>
          <a:lstStyle/>
          <a:p>
            <a:pPr defTabSz="951304">
              <a:lnSpc>
                <a:spcPct val="90000"/>
              </a:lnSpc>
              <a:spcAft>
                <a:spcPts val="612"/>
              </a:spcAft>
            </a:pPr>
            <a:r>
              <a:rPr lang="en-US" sz="4488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Segoe UI Semilight"/>
              </a:rPr>
              <a:t>open.nasa.gov  |  neo.ssa.esa.int</a:t>
            </a:r>
          </a:p>
        </p:txBody>
      </p:sp>
    </p:spTree>
    <p:extLst>
      <p:ext uri="{BB962C8B-B14F-4D97-AF65-F5344CB8AC3E}">
        <p14:creationId xmlns:p14="http://schemas.microsoft.com/office/powerpoint/2010/main" val="1333239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8581901">
            <a:off x="-884183" y="594788"/>
            <a:ext cx="6454835" cy="6031033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2" name="Picture 11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5056" y="3453123"/>
            <a:ext cx="3482021" cy="640443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-10156385" y="-8717815"/>
            <a:ext cx="26643003" cy="24815359"/>
            <a:chOff x="-9959009" y="-8547653"/>
            <a:chExt cx="26122963" cy="24330992"/>
          </a:xfrm>
        </p:grpSpPr>
        <p:sp>
          <p:nvSpPr>
            <p:cNvPr id="13" name="Oval 1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5" name="Picture 14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7359" y="2451991"/>
            <a:ext cx="17829286" cy="251219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-2973456" y="-1470376"/>
            <a:ext cx="10882494" cy="10320480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251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13360358">
            <a:off x="453891" y="1845009"/>
            <a:ext cx="3778686" cy="3530591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5" name="Picture 14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6070" y="3299053"/>
            <a:ext cx="3839523" cy="541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 rot="2820061">
            <a:off x="-717535" y="669041"/>
            <a:ext cx="6370652" cy="604164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10217206" y="-8940828"/>
            <a:ext cx="26945204" cy="25220837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2761" y="2164619"/>
            <a:ext cx="12462784" cy="2992228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-3061789" y="-1761143"/>
            <a:ext cx="11446600" cy="10661392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490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4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 rot="8100000">
            <a:off x="1285595" y="2622106"/>
            <a:ext cx="2115278" cy="1976397"/>
            <a:chOff x="-3394085" y="-1777249"/>
            <a:chExt cx="11381436" cy="10634170"/>
          </a:xfrm>
        </p:grpSpPr>
        <p:grpSp>
          <p:nvGrpSpPr>
            <p:cNvPr id="5" name="Group 4"/>
            <p:cNvGrpSpPr/>
            <p:nvPr/>
          </p:nvGrpSpPr>
          <p:grpSpPr>
            <a:xfrm>
              <a:off x="-3394085" y="-1777249"/>
              <a:ext cx="11381436" cy="10634170"/>
              <a:chOff x="1711842" y="1967023"/>
              <a:chExt cx="4210492" cy="3934046"/>
            </a:xfrm>
          </p:grpSpPr>
          <p:sp>
            <p:nvSpPr>
              <p:cNvPr id="3" name="Oval 2"/>
              <p:cNvSpPr/>
              <p:nvPr/>
            </p:nvSpPr>
            <p:spPr bwMode="auto">
              <a:xfrm>
                <a:off x="1711842" y="1967023"/>
                <a:ext cx="3934046" cy="3934046"/>
              </a:xfrm>
              <a:prstGeom prst="ellipse">
                <a:avLst/>
              </a:prstGeom>
              <a:noFill/>
              <a:ln w="38100">
                <a:solidFill>
                  <a:srgbClr val="545D6D"/>
                </a:solidFill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 bwMode="auto">
              <a:xfrm>
                <a:off x="5369441" y="3657599"/>
                <a:ext cx="552893" cy="552893"/>
              </a:xfrm>
              <a:prstGeom prst="ellipse">
                <a:avLst/>
              </a:prstGeom>
              <a:solidFill>
                <a:srgbClr val="969599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51028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48" dirty="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 Semilight"/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6" name="Oval 5"/>
            <p:cNvSpPr/>
            <p:nvPr/>
          </p:nvSpPr>
          <p:spPr bwMode="auto">
            <a:xfrm>
              <a:off x="547928" y="2015219"/>
              <a:ext cx="3049232" cy="3049232"/>
            </a:xfrm>
            <a:prstGeom prst="ellipse">
              <a:avLst/>
            </a:prstGeom>
            <a:solidFill>
              <a:srgbClr val="FFF6D5"/>
            </a:solidFill>
            <a:ln>
              <a:noFill/>
              <a:headEnd type="none" w="med" len="med"/>
              <a:tailEnd type="none" w="med" len="med"/>
            </a:ln>
            <a:effectLst>
              <a:outerShdw blurRad="533400" sx="117000" sy="117000" algn="ctr" rotWithShape="0">
                <a:srgbClr val="FFF6D5">
                  <a:alpha val="4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rot="12600000">
            <a:off x="553675" y="1857630"/>
            <a:ext cx="3566241" cy="3382066"/>
            <a:chOff x="-10211924" y="-8844113"/>
            <a:chExt cx="26116659" cy="24767896"/>
          </a:xfrm>
        </p:grpSpPr>
        <p:sp>
          <p:nvSpPr>
            <p:cNvPr id="18" name="Oval 17"/>
            <p:cNvSpPr/>
            <p:nvPr/>
          </p:nvSpPr>
          <p:spPr bwMode="auto">
            <a:xfrm>
              <a:off x="-10211924" y="-8844113"/>
              <a:ext cx="24767896" cy="24767896"/>
            </a:xfrm>
            <a:prstGeom prst="ellipse">
              <a:avLst/>
            </a:prstGeom>
            <a:noFill/>
            <a:ln w="38100">
              <a:solidFill>
                <a:srgbClr val="A9A698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12983527" y="2015219"/>
              <a:ext cx="2921208" cy="2921208"/>
            </a:xfrm>
            <a:prstGeom prst="ellipse">
              <a:avLst/>
            </a:prstGeom>
            <a:solidFill>
              <a:srgbClr val="F4EED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-2517691" y="-1517665"/>
            <a:ext cx="10912004" cy="10213685"/>
            <a:chOff x="-10018643" y="-8766313"/>
            <a:chExt cx="26419265" cy="24728556"/>
          </a:xfrm>
        </p:grpSpPr>
        <p:sp>
          <p:nvSpPr>
            <p:cNvPr id="7" name="Oval 6"/>
            <p:cNvSpPr/>
            <p:nvPr/>
          </p:nvSpPr>
          <p:spPr bwMode="auto">
            <a:xfrm>
              <a:off x="-10018643" y="-8766313"/>
              <a:ext cx="24728556" cy="24728556"/>
            </a:xfrm>
            <a:prstGeom prst="ellipse">
              <a:avLst/>
            </a:prstGeom>
            <a:noFill/>
            <a:ln w="38100">
              <a:solidFill>
                <a:srgbClr val="71433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13035630" y="1817384"/>
              <a:ext cx="3364992" cy="3364992"/>
            </a:xfrm>
            <a:prstGeom prst="ellipse">
              <a:avLst/>
            </a:prstGeom>
            <a:solidFill>
              <a:srgbClr val="D3654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1" name="Picture 20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903" y="3102969"/>
            <a:ext cx="3712690" cy="89139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rot="17854276">
            <a:off x="-744047" y="455666"/>
            <a:ext cx="6321182" cy="5887564"/>
            <a:chOff x="-9959009" y="-8547653"/>
            <a:chExt cx="26122963" cy="24330992"/>
          </a:xfrm>
        </p:grpSpPr>
        <p:sp>
          <p:nvSpPr>
            <p:cNvPr id="23" name="Oval 22"/>
            <p:cNvSpPr/>
            <p:nvPr/>
          </p:nvSpPr>
          <p:spPr bwMode="auto">
            <a:xfrm>
              <a:off x="-9959009" y="-8547653"/>
              <a:ext cx="24330992" cy="24330992"/>
            </a:xfrm>
            <a:prstGeom prst="ellipse">
              <a:avLst/>
            </a:prstGeom>
            <a:noFill/>
            <a:ln w="38100">
              <a:solidFill>
                <a:srgbClr val="404C6F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12650378" y="1942906"/>
              <a:ext cx="3513576" cy="3513576"/>
            </a:xfrm>
            <a:prstGeom prst="ellipse">
              <a:avLst/>
            </a:prstGeom>
            <a:solidFill>
              <a:srgbClr val="6E75A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521" tIns="149217" rIns="186521" bIns="149217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51028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48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Semilight"/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9805" y="2204191"/>
            <a:ext cx="14629770" cy="276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13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1_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  -  Read-Only" id="{08A9E932-ED57-4E40-83C1-ABB3A20DB528}" vid="{17D3B234-0374-40C7-ABDB-BA1A56767C6F}"/>
    </a:ext>
  </a:extLst>
</a:theme>
</file>

<file path=ppt/theme/theme4.xml><?xml version="1.0" encoding="utf-8"?>
<a:theme xmlns:a="http://schemas.openxmlformats.org/drawingml/2006/main" name="1_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  -  Read-Only" id="{08A9E932-ED57-4E40-83C1-ABB3A20DB528}" vid="{FB209196-11F2-4DAD-9799-FC93DA57D5E0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2017-05-12T07:00:00+00:00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Nikola Metulev; John Bristowe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2017-05-12T07:00:00+00:00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B8035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Props1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01c77077-aee4-4b5f-bd4e-9cd40a6fff29"/>
    <ds:schemaRef ds:uri="8ff673fc-3231-4e3a-893b-6d7f7cd32766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92</TotalTime>
  <Words>218</Words>
  <Application>Microsoft Office PowerPoint</Application>
  <PresentationFormat>Custom</PresentationFormat>
  <Paragraphs>79</Paragraphs>
  <Slides>35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Arial</vt:lpstr>
      <vt:lpstr>Calibri</vt:lpstr>
      <vt:lpstr>Consolas</vt:lpstr>
      <vt:lpstr>Segoe UI</vt:lpstr>
      <vt:lpstr>Segoe UI Light</vt:lpstr>
      <vt:lpstr>Segoe UI Semilight</vt:lpstr>
      <vt:lpstr>Wingdings</vt:lpstr>
      <vt:lpstr>5-50111_Build 2017_LIGHT GRAY TEMPLATE</vt:lpstr>
      <vt:lpstr>5-50111_Build 2017_DARK GRAY TEMPLATE</vt:lpstr>
      <vt:lpstr>1_5-50111_Build 2017_LIGHT GRAY TEMPLATE</vt:lpstr>
      <vt:lpstr>1_5-50111_Build 2017_DARK GRAY TEMPLATE</vt:lpstr>
      <vt:lpstr>PowerPoint Presentation</vt:lpstr>
      <vt:lpstr>Universal Windows Platform XAML Custom Controls start to finish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XAML custom controls for UWP: Start to finish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6</cp:revision>
  <dcterms:created xsi:type="dcterms:W3CDTF">2017-05-09T22:12:08Z</dcterms:created>
  <dcterms:modified xsi:type="dcterms:W3CDTF">2017-05-12T20:32:09Z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