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4"/>
    <p:sldMasterId id="2147484495" r:id="rId5"/>
    <p:sldMasterId id="2147484515" r:id="rId6"/>
    <p:sldMasterId id="2147484533" r:id="rId7"/>
  </p:sldMasterIdLst>
  <p:notesMasterIdLst>
    <p:notesMasterId r:id="rId43"/>
  </p:notesMasterIdLst>
  <p:handoutMasterIdLst>
    <p:handoutMasterId r:id="rId44"/>
  </p:handout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1" r:id="rId42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Mitchell Derrey" initials="MD" lastIdx="8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7373"/>
    <a:srgbClr val="323232"/>
    <a:srgbClr val="000000"/>
    <a:srgbClr val="E6E6E6"/>
    <a:srgbClr val="D2D2D2"/>
    <a:srgbClr val="505050"/>
    <a:srgbClr val="525252"/>
    <a:srgbClr val="0078D7"/>
    <a:srgbClr val="FF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650" autoAdjust="0"/>
    <p:restoredTop sz="92136" autoAdjust="0"/>
  </p:normalViewPr>
  <p:slideViewPr>
    <p:cSldViewPr>
      <p:cViewPr varScale="1">
        <p:scale>
          <a:sx n="104" d="100"/>
          <a:sy n="104" d="100"/>
        </p:scale>
        <p:origin x="145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04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Build 2017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5/12/2017 1:31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Build 2017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5/12/2017 1:31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259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19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8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225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489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460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929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09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27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426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C94B-DB72-488C-A100-9C8F7341285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1:31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7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819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65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3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6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570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3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289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9D6E2-DFDD-498B-BD1E-748F87306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2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986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5702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32157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306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5013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2778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624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50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44062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45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1556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2001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73767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4681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81" y="4960287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90" y="5357957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9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7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83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4"/>
            <a:ext cx="2743200" cy="461665"/>
          </a:xfrm>
        </p:spPr>
        <p:txBody>
          <a:bodyPr/>
          <a:lstStyle>
            <a:lvl1pPr marL="0" marR="0" indent="0" algn="r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2738" y="6041342"/>
            <a:ext cx="1659463" cy="672108"/>
          </a:xfrm>
          <a:prstGeom prst="rect">
            <a:avLst/>
          </a:prstGeom>
        </p:spPr>
        <p:txBody>
          <a:bodyPr wrap="none" lIns="182854" tIns="146283" rIns="182854" bIns="146283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4863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3117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251" marR="0" lvl="1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251" marR="0" lvl="2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251" marR="0" lvl="3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251" marR="0" lvl="4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30" marR="0" lvl="1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30" marR="0" lvl="2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30" marR="0" lvl="3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30" marR="0" lvl="4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6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1325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386873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91002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07673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9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175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02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701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23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33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7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90" y="5357957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9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7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48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4"/>
            <a:ext cx="2743200" cy="461665"/>
          </a:xfrm>
        </p:spPr>
        <p:txBody>
          <a:bodyPr/>
          <a:lstStyle>
            <a:lvl1pPr marL="0" marR="0" indent="0" algn="r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2"/>
            <a:ext cx="1659463" cy="672108"/>
          </a:xfrm>
          <a:prstGeom prst="rect">
            <a:avLst/>
          </a:prstGeom>
        </p:spPr>
        <p:txBody>
          <a:bodyPr wrap="none" lIns="182854" tIns="146283" rIns="182854" bIns="146283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05414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1669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3117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3919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251" marR="0" lvl="1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251" marR="0" lvl="2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251" marR="0" lvl="3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251" marR="0" lvl="4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2189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30" marR="0" lvl="1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30" marR="0" lvl="2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30" marR="0" lvl="3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30" marR="0" lvl="4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6419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6323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700792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854053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0887388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56973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5856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24455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174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701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0476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1856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6" r:id="rId1"/>
    <p:sldLayoutId id="2147484498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  <p:sldLayoutId id="214748451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6" y="3072300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6" y="3072300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99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  <p:sldLayoutId id="2147484545" r:id="rId12"/>
    <p:sldLayoutId id="2147484546" r:id="rId13"/>
    <p:sldLayoutId id="2147484547" r:id="rId14"/>
    <p:sldLayoutId id="2147484548" r:id="rId15"/>
    <p:sldLayoutId id="2147484549" r:id="rId16"/>
    <p:sldLayoutId id="2147484550" r:id="rId17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4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882" y="-5077307"/>
            <a:ext cx="12434711" cy="12081667"/>
          </a:xfrm>
          <a:prstGeom prst="rect">
            <a:avLst/>
          </a:prstGeom>
          <a:blipFill dpi="0" rotWithShape="1">
            <a:blip r:embed="rId2">
              <a:alphaModFix amt="39000"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3196943" y="3356497"/>
            <a:ext cx="355215" cy="331894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127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20826041">
            <a:off x="3072018" y="3249930"/>
            <a:ext cx="598875" cy="567948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127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2471415" y="2747832"/>
            <a:ext cx="1832441" cy="1715174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127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2820474" y="3043011"/>
            <a:ext cx="1061509" cy="9886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127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037" y="2998987"/>
            <a:ext cx="5914253" cy="111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8900000">
            <a:off x="-628889" y="568962"/>
            <a:ext cx="6152341" cy="5748406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742069" y="-1463788"/>
            <a:ext cx="10372509" cy="9836827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-18906912" y="-16450428"/>
            <a:ext cx="42982676" cy="40231979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-9886490" y="-7958560"/>
            <a:ext cx="24644447" cy="22953904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507" y="982353"/>
            <a:ext cx="28132802" cy="5326609"/>
          </a:xfrm>
          <a:prstGeom prst="rect">
            <a:avLst/>
          </a:prstGeom>
        </p:spPr>
      </p:pic>
      <p:pic>
        <p:nvPicPr>
          <p:cNvPr id="20" name="Picture 19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136" y="3185766"/>
            <a:ext cx="3482021" cy="6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6835" y="-2097331"/>
            <a:ext cx="11933960" cy="11317636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0" name="Picture 19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8528" y="3212014"/>
            <a:ext cx="3482021" cy="640443"/>
          </a:xfrm>
          <a:prstGeom prst="rect">
            <a:avLst/>
          </a:prstGeom>
        </p:spPr>
      </p:pic>
      <p:sp>
        <p:nvSpPr>
          <p:cNvPr id="25" name="TextBox 24">
            <a:extLst/>
          </p:cNvPr>
          <p:cNvSpPr txBox="1"/>
          <p:nvPr/>
        </p:nvSpPr>
        <p:spPr>
          <a:xfrm>
            <a:off x="2801805" y="1891580"/>
            <a:ext cx="1885711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UI for UWP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891" y="3145097"/>
            <a:ext cx="1881918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Template10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32486" y="1977733"/>
            <a:ext cx="2060646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MVVM Light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59409" y="897098"/>
            <a:ext cx="3641594" cy="647165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Adaptive Trigger Library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93132" y="4198201"/>
            <a:ext cx="3601848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Composition Pro Toolkit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37982" y="1742788"/>
            <a:ext cx="3271529" cy="107145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Composition Surface 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Factory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9499" y="3888870"/>
            <a:ext cx="1594697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Monolith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24469" y="5578204"/>
            <a:ext cx="2646469" cy="647165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XAML Behaviors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20620" y="997812"/>
            <a:ext cx="1772117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ReactiveUI</a:t>
            </a:r>
            <a:endParaRPr lang="en-US" sz="2448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3698" y="4031839"/>
            <a:ext cx="2335508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Caliburn.Micro</a:t>
            </a:r>
            <a:endParaRPr lang="en-US" sz="2448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0975" y="4849955"/>
            <a:ext cx="2788184" cy="107145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UWP Community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Toolkit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8000" y="2827217"/>
            <a:ext cx="1057594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Catel</a:t>
            </a:r>
            <a:endParaRPr lang="en-US" sz="2448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0314" y="6133861"/>
            <a:ext cx="2735344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Cimbalino</a:t>
            </a: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-Toolkit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6781" y="4688318"/>
            <a:ext cx="1298777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WinUX</a:t>
            </a:r>
            <a:endParaRPr lang="en-US" sz="2448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00539" y="4943570"/>
            <a:ext cx="1654403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Akavache</a:t>
            </a:r>
            <a:endParaRPr lang="en-US" sz="2448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86186" y="426248"/>
            <a:ext cx="1241555" cy="640416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PRISM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14955" y="2503631"/>
            <a:ext cx="1987075" cy="1056427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Windows UI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Dev Labs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16366" y="3172501"/>
            <a:ext cx="2127743" cy="1056427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WinRT XAML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Toolkit</a:t>
            </a:r>
          </a:p>
        </p:txBody>
      </p:sp>
    </p:spTree>
    <p:extLst>
      <p:ext uri="{BB962C8B-B14F-4D97-AF65-F5344CB8AC3E}">
        <p14:creationId xmlns:p14="http://schemas.microsoft.com/office/powerpoint/2010/main" val="392263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" grpId="0"/>
      <p:bldP spid="10" grpId="0"/>
      <p:bldP spid="12" grpId="0"/>
      <p:bldP spid="13" grpId="0"/>
      <p:bldP spid="14" grpId="0"/>
      <p:bldP spid="15" grpId="0"/>
      <p:bldP spid="33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8900000">
            <a:off x="-628889" y="568962"/>
            <a:ext cx="6152341" cy="5748406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2742069" y="-1463788"/>
            <a:ext cx="10372509" cy="9836827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-18906912" y="-16450428"/>
            <a:ext cx="42982676" cy="40231979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-9886490" y="-7958560"/>
            <a:ext cx="24644447" cy="22953904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507" y="982353"/>
            <a:ext cx="28132802" cy="5326609"/>
          </a:xfrm>
          <a:prstGeom prst="rect">
            <a:avLst/>
          </a:prstGeom>
        </p:spPr>
      </p:pic>
      <p:pic>
        <p:nvPicPr>
          <p:cNvPr id="20" name="Picture 19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136" y="3185766"/>
            <a:ext cx="3482021" cy="6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6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3360358">
            <a:off x="453891" y="1845009"/>
            <a:ext cx="3778686" cy="3530591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070" y="3299053"/>
            <a:ext cx="3839523" cy="541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820061">
            <a:off x="-717535" y="669041"/>
            <a:ext cx="6370652" cy="6041646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0217206" y="-8940828"/>
            <a:ext cx="26945204" cy="25220837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1" name="Picture 20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761" y="2164619"/>
            <a:ext cx="12462784" cy="299222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3061789" y="-1761143"/>
            <a:ext cx="11446600" cy="106613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9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5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82" y="-1"/>
            <a:ext cx="12434711" cy="6994525"/>
          </a:xfrm>
          <a:prstGeom prst="rect">
            <a:avLst/>
          </a:prstGeom>
          <a:solidFill>
            <a:schemeClr val="bg1">
              <a:lumMod val="60000"/>
              <a:lumOff val="40000"/>
              <a:alpha val="3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73" y="7519115"/>
            <a:ext cx="11116128" cy="1257949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9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-1.9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82" y="-1"/>
            <a:ext cx="12434711" cy="6994525"/>
          </a:xfrm>
          <a:prstGeom prst="rect">
            <a:avLst/>
          </a:prstGeom>
          <a:solidFill>
            <a:schemeClr val="bg1">
              <a:lumMod val="60000"/>
              <a:lumOff val="40000"/>
              <a:alpha val="3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45" y="147085"/>
            <a:ext cx="10638585" cy="670035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32000"/>
              </a:prstClr>
            </a:outerShdw>
          </a:effectLst>
        </p:spPr>
      </p:pic>
      <p:sp>
        <p:nvSpPr>
          <p:cNvPr id="6" name="Rectangle 5">
            <a:extLst/>
          </p:cNvPr>
          <p:cNvSpPr/>
          <p:nvPr/>
        </p:nvSpPr>
        <p:spPr bwMode="auto">
          <a:xfrm>
            <a:off x="1822390" y="612393"/>
            <a:ext cx="6144776" cy="2206773"/>
          </a:xfrm>
          <a:prstGeom prst="rect">
            <a:avLst/>
          </a:prstGeom>
          <a:noFill/>
          <a:ln w="38100"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82" y="-1"/>
            <a:ext cx="12434711" cy="6994525"/>
          </a:xfrm>
          <a:prstGeom prst="rect">
            <a:avLst/>
          </a:prstGeom>
          <a:solidFill>
            <a:schemeClr val="bg1">
              <a:lumMod val="60000"/>
              <a:lumOff val="40000"/>
              <a:alpha val="3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45" y="147085"/>
            <a:ext cx="10638585" cy="670035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32000"/>
              </a:prstClr>
            </a:outerShdw>
          </a:effectLst>
        </p:spPr>
      </p:pic>
      <p:sp>
        <p:nvSpPr>
          <p:cNvPr id="6" name="Rectangle 5">
            <a:extLst/>
          </p:cNvPr>
          <p:cNvSpPr/>
          <p:nvPr/>
        </p:nvSpPr>
        <p:spPr bwMode="auto">
          <a:xfrm>
            <a:off x="2677666" y="4342656"/>
            <a:ext cx="3623627" cy="334597"/>
          </a:xfrm>
          <a:prstGeom prst="rect">
            <a:avLst/>
          </a:prstGeom>
          <a:noFill/>
          <a:ln w="38100"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6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BBF11-0A07-4FD1-B417-208290EF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40" dirty="0"/>
              <a:t>Universal Windows Platform</a:t>
            </a:r>
            <a:br>
              <a:rPr lang="en-US" dirty="0"/>
            </a:br>
            <a:r>
              <a:rPr lang="en-US" dirty="0"/>
              <a:t>XAML Custom Controls</a:t>
            </a:r>
            <a:br>
              <a:rPr lang="en-US" dirty="0"/>
            </a:br>
            <a:r>
              <a:rPr lang="en-US" sz="3264" dirty="0"/>
              <a:t>start to finish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10994-2CAE-4195-9304-8B51D648BC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5543" y="4407609"/>
            <a:ext cx="6228581" cy="1828007"/>
          </a:xfrm>
        </p:spPr>
        <p:txBody>
          <a:bodyPr/>
          <a:lstStyle/>
          <a:p>
            <a:r>
              <a:rPr lang="en-US" dirty="0"/>
              <a:t>Nikola Metulev</a:t>
            </a:r>
          </a:p>
          <a:p>
            <a:r>
              <a:rPr lang="en-US" sz="2448" dirty="0"/>
              <a:t>Program Manager - Microsoft</a:t>
            </a:r>
          </a:p>
          <a:p>
            <a:r>
              <a:rPr lang="en-US" sz="2040" dirty="0"/>
              <a:t>@metulev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121A3-6854-4219-A5DE-81711CCE0C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B8035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A3A9053-AFD0-4CE7-AB0B-3D4B5B071266}"/>
              </a:ext>
            </a:extLst>
          </p:cNvPr>
          <p:cNvSpPr txBox="1">
            <a:spLocks/>
          </p:cNvSpPr>
          <p:nvPr/>
        </p:nvSpPr>
        <p:spPr>
          <a:xfrm>
            <a:off x="6129294" y="4407609"/>
            <a:ext cx="5021193" cy="1828007"/>
          </a:xfrm>
          <a:prstGeom prst="rect">
            <a:avLst/>
          </a:prstGeom>
          <a:noFill/>
        </p:spPr>
        <p:txBody>
          <a:bodyPr vert="horz" wrap="square" lIns="167869" tIns="111912" rIns="167869" bIns="111912" rtlCol="0">
            <a:no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137" kern="1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4819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74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72290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96386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20483" marR="0" indent="-224097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563"/>
            <a:r>
              <a:rPr lang="en-US" sz="3199" dirty="0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John Bristowe</a:t>
            </a:r>
          </a:p>
          <a:p>
            <a:pPr defTabSz="932563"/>
            <a:r>
              <a:rPr lang="en-US" sz="2448" dirty="0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Developer Relations - Progress</a:t>
            </a:r>
          </a:p>
          <a:p>
            <a:pPr defTabSz="932563"/>
            <a:r>
              <a:rPr lang="en-US" sz="2040" dirty="0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@</a:t>
            </a:r>
            <a:r>
              <a:rPr lang="en-US" sz="2040" dirty="0" err="1">
                <a:gradFill>
                  <a:gsLst>
                    <a:gs pos="91000">
                      <a:srgbClr val="FFFFFF"/>
                    </a:gs>
                    <a:gs pos="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JohnBristowe</a:t>
            </a:r>
            <a:endParaRPr lang="en-US" sz="2040" dirty="0">
              <a:gradFill>
                <a:gsLst>
                  <a:gs pos="91000">
                    <a:srgbClr val="FFFFFF"/>
                  </a:gs>
                  <a:gs pos="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078717" y="7254216"/>
            <a:ext cx="16474653" cy="2066200"/>
            <a:chOff x="-2039008" y="4832130"/>
            <a:chExt cx="16153087" cy="20258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2522482" y="4832130"/>
              <a:ext cx="3806793" cy="20258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6069722" y="4832130"/>
              <a:ext cx="3844159" cy="20258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>
              <a:off x="1198179" y="4832130"/>
              <a:ext cx="1529254" cy="202587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 flipH="1">
              <a:off x="9572296" y="4832130"/>
              <a:ext cx="1529254" cy="202587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-2039008" y="4832130"/>
              <a:ext cx="3806793" cy="202587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10269920" y="4832130"/>
              <a:ext cx="3844159" cy="2025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3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82" y="-1"/>
            <a:ext cx="12434711" cy="6994525"/>
          </a:xfrm>
          <a:prstGeom prst="rect">
            <a:avLst/>
          </a:prstGeom>
          <a:solidFill>
            <a:schemeClr val="bg1">
              <a:lumMod val="60000"/>
              <a:lumOff val="40000"/>
              <a:alpha val="3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45" y="147085"/>
            <a:ext cx="10638585" cy="670035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32000"/>
              </a:prstClr>
            </a:outerShdw>
          </a:effectLst>
        </p:spPr>
      </p:pic>
      <p:sp>
        <p:nvSpPr>
          <p:cNvPr id="6" name="Rectangle 5">
            <a:extLst/>
          </p:cNvPr>
          <p:cNvSpPr/>
          <p:nvPr/>
        </p:nvSpPr>
        <p:spPr bwMode="auto">
          <a:xfrm>
            <a:off x="2884121" y="4485038"/>
            <a:ext cx="8653408" cy="840055"/>
          </a:xfrm>
          <a:prstGeom prst="rect">
            <a:avLst/>
          </a:prstGeom>
          <a:noFill/>
          <a:ln w="38100"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6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82" y="-1"/>
            <a:ext cx="12434711" cy="6994525"/>
          </a:xfrm>
          <a:prstGeom prst="rect">
            <a:avLst/>
          </a:prstGeom>
          <a:solidFill>
            <a:schemeClr val="bg1">
              <a:lumMod val="60000"/>
              <a:lumOff val="40000"/>
              <a:alpha val="3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" y="190215"/>
            <a:ext cx="10638585" cy="661409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32000"/>
              </a:prstClr>
            </a:outerShdw>
          </a:effectLst>
        </p:spPr>
      </p:pic>
      <p:sp>
        <p:nvSpPr>
          <p:cNvPr id="6" name="Rectangle 5">
            <a:extLst/>
          </p:cNvPr>
          <p:cNvSpPr/>
          <p:nvPr/>
        </p:nvSpPr>
        <p:spPr bwMode="auto">
          <a:xfrm>
            <a:off x="2884121" y="3588031"/>
            <a:ext cx="8653408" cy="1737062"/>
          </a:xfrm>
          <a:prstGeom prst="rect">
            <a:avLst/>
          </a:prstGeom>
          <a:noFill/>
          <a:ln w="38100"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3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82" y="-1"/>
            <a:ext cx="12434711" cy="6994525"/>
          </a:xfrm>
          <a:prstGeom prst="rect">
            <a:avLst/>
          </a:prstGeom>
          <a:solidFill>
            <a:schemeClr val="bg1">
              <a:lumMod val="60000"/>
              <a:lumOff val="40000"/>
              <a:alpha val="3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" y="190215"/>
            <a:ext cx="10638585" cy="661409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32000"/>
              </a:prstClr>
            </a:outerShdw>
          </a:effectLst>
        </p:spPr>
      </p:pic>
      <p:sp>
        <p:nvSpPr>
          <p:cNvPr id="6" name="Rectangle 5">
            <a:extLst/>
          </p:cNvPr>
          <p:cNvSpPr/>
          <p:nvPr/>
        </p:nvSpPr>
        <p:spPr bwMode="auto">
          <a:xfrm>
            <a:off x="3782184" y="2691024"/>
            <a:ext cx="7755345" cy="462742"/>
          </a:xfrm>
          <a:prstGeom prst="rect">
            <a:avLst/>
          </a:prstGeom>
          <a:noFill/>
          <a:ln w="38100">
            <a:solidFill>
              <a:srgbClr val="00B0F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2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" y="-1"/>
            <a:ext cx="13235467" cy="6994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882" y="-1"/>
            <a:ext cx="12434711" cy="6994525"/>
          </a:xfrm>
          <a:prstGeom prst="rect">
            <a:avLst/>
          </a:prstGeom>
          <a:solidFill>
            <a:schemeClr val="bg1">
              <a:lumMod val="60000"/>
              <a:lumOff val="40000"/>
              <a:alpha val="3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15" y="469861"/>
            <a:ext cx="3844645" cy="60548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7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9" y="3483120"/>
            <a:ext cx="3839523" cy="541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19540" y="-1577076"/>
            <a:ext cx="11446600" cy="106613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56675" y="3064076"/>
            <a:ext cx="7262029" cy="877688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4080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MasterDetailsView</a:t>
            </a:r>
            <a:r>
              <a:rPr lang="en-US" sz="408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 + </a:t>
            </a:r>
            <a:r>
              <a:rPr lang="en-US" sz="4080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DataGrid</a:t>
            </a:r>
            <a:endParaRPr lang="en-US" sz="408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479071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3360358">
            <a:off x="453891" y="1845009"/>
            <a:ext cx="3778686" cy="3530591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070" y="3299053"/>
            <a:ext cx="3839523" cy="541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820061">
            <a:off x="-717535" y="669041"/>
            <a:ext cx="6370652" cy="6041646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0217206" y="-8940828"/>
            <a:ext cx="26945204" cy="25220837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1" name="Picture 20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761" y="2164619"/>
            <a:ext cx="12462784" cy="299222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3061789" y="-1761143"/>
            <a:ext cx="11446600" cy="106613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61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8100000">
            <a:off x="1285595" y="2622106"/>
            <a:ext cx="2115278" cy="1976397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2600000">
            <a:off x="553675" y="1857630"/>
            <a:ext cx="3566241" cy="3382066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2517691" y="-1517665"/>
            <a:ext cx="10912004" cy="10213685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1" name="Picture 20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03" y="3102969"/>
            <a:ext cx="3712690" cy="89139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17854276">
            <a:off x="-744047" y="455666"/>
            <a:ext cx="6321182" cy="5887564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9805" y="2204191"/>
            <a:ext cx="14629770" cy="27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52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49204" y="-1978857"/>
            <a:ext cx="11897452" cy="11136069"/>
            <a:chOff x="-10018643" y="-8766313"/>
            <a:chExt cx="26419265" cy="24728556"/>
          </a:xfrm>
        </p:grpSpPr>
        <p:sp>
          <p:nvSpPr>
            <p:cNvPr id="25" name="Oval 24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7" name="Picture 26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45" y="3103231"/>
            <a:ext cx="4047978" cy="9718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34283" y="1866745"/>
            <a:ext cx="2985701" cy="3083109"/>
            <a:chOff x="6601973" y="1830309"/>
            <a:chExt cx="2927424" cy="3022930"/>
          </a:xfrm>
        </p:grpSpPr>
        <p:sp>
          <p:nvSpPr>
            <p:cNvPr id="29" name="TextBox 28">
              <a:extLst/>
            </p:cNvPr>
            <p:cNvSpPr txBox="1"/>
            <p:nvPr/>
          </p:nvSpPr>
          <p:spPr>
            <a:xfrm>
              <a:off x="6601973" y="4218706"/>
              <a:ext cx="2927424" cy="634533"/>
            </a:xfrm>
            <a:prstGeom prst="rect">
              <a:avLst/>
            </a:prstGeom>
            <a:noFill/>
          </p:spPr>
          <p:txBody>
            <a:bodyPr wrap="square" lIns="186521" tIns="149217" rIns="186521" bIns="149217" rtlCol="0">
              <a:spAutoFit/>
            </a:bodyPr>
            <a:lstStyle/>
            <a:p>
              <a:pPr algn="ctr" defTabSz="951304">
                <a:lnSpc>
                  <a:spcPct val="90000"/>
                </a:lnSpc>
                <a:spcAft>
                  <a:spcPts val="612"/>
                </a:spcAft>
              </a:pPr>
              <a:r>
                <a:rPr lang="en-US" sz="2448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latin typeface="Segoe UI Semilight"/>
                </a:rPr>
                <a:t>Extending Controls</a:t>
              </a:r>
            </a:p>
          </p:txBody>
        </p:sp>
        <p:pic>
          <p:nvPicPr>
            <p:cNvPr id="2052" name="Picture 4" descr="PullToRefreshList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047" y="1830309"/>
              <a:ext cx="2165273" cy="2165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557404" y="2274421"/>
            <a:ext cx="3266300" cy="2686576"/>
            <a:chOff x="1526141" y="2230027"/>
            <a:chExt cx="3202546" cy="2634137"/>
          </a:xfrm>
        </p:grpSpPr>
        <p:sp>
          <p:nvSpPr>
            <p:cNvPr id="28" name="TextBox 27">
              <a:extLst/>
            </p:cNvPr>
            <p:cNvSpPr txBox="1"/>
            <p:nvPr/>
          </p:nvSpPr>
          <p:spPr>
            <a:xfrm>
              <a:off x="1526141" y="4218706"/>
              <a:ext cx="3130475" cy="645458"/>
            </a:xfrm>
            <a:prstGeom prst="rect">
              <a:avLst/>
            </a:prstGeom>
            <a:noFill/>
          </p:spPr>
          <p:txBody>
            <a:bodyPr wrap="square" lIns="186521" tIns="149217" rIns="186521" bIns="149217" rtlCol="0">
              <a:spAutoFit/>
            </a:bodyPr>
            <a:lstStyle/>
            <a:p>
              <a:pPr algn="ctr" defTabSz="951304">
                <a:lnSpc>
                  <a:spcPct val="90000"/>
                </a:lnSpc>
                <a:spcAft>
                  <a:spcPts val="612"/>
                </a:spcAft>
              </a:pPr>
              <a:r>
                <a:rPr lang="en-US" sz="2448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latin typeface="Segoe UI Semilight"/>
                </a:rPr>
                <a:t>Attached Properties</a:t>
              </a:r>
            </a:p>
          </p:txBody>
        </p:sp>
        <p:pic>
          <p:nvPicPr>
            <p:cNvPr id="6" name="Picture 2" descr="Image result for microsoft di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65424" y1="51370" x2="65424" y2="51370"/>
                        </a14:backgroundRemoval>
                      </a14:imgEffect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610" y="2230027"/>
              <a:ext cx="3136077" cy="1765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5228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8100000">
            <a:off x="1285595" y="2622106"/>
            <a:ext cx="2115278" cy="1976397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2600000">
            <a:off x="553675" y="1857630"/>
            <a:ext cx="3566241" cy="3382066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2517691" y="-1517665"/>
            <a:ext cx="10912004" cy="10213685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1" name="Picture 20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03" y="3102969"/>
            <a:ext cx="3712690" cy="89139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17854276">
            <a:off x="-744047" y="455666"/>
            <a:ext cx="6321182" cy="5887564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9805" y="2204191"/>
            <a:ext cx="14629770" cy="27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3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882" y="-5077307"/>
            <a:ext cx="12434711" cy="12081667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3196943" y="3356497"/>
            <a:ext cx="355215" cy="331894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127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20826041">
            <a:off x="3072018" y="3249930"/>
            <a:ext cx="598875" cy="567948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127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2471415" y="2747832"/>
            <a:ext cx="1832441" cy="1715174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127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2820474" y="3043011"/>
            <a:ext cx="1061509" cy="9886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127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37" y="2998987"/>
            <a:ext cx="5914253" cy="111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5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2078717" y="4928325"/>
            <a:ext cx="16474653" cy="2066200"/>
            <a:chOff x="-2039008" y="4832130"/>
            <a:chExt cx="16153087" cy="2025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2522482" y="4832130"/>
              <a:ext cx="3806793" cy="20258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6069722" y="4832130"/>
              <a:ext cx="3844159" cy="20258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>
              <a:off x="1198179" y="4832130"/>
              <a:ext cx="1529254" cy="202587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 flipH="1">
              <a:off x="9572296" y="4832130"/>
              <a:ext cx="1529254" cy="20258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-2039008" y="4832130"/>
              <a:ext cx="3806793" cy="20258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10269920" y="4832130"/>
              <a:ext cx="3844159" cy="2025870"/>
            </a:xfrm>
            <a:prstGeom prst="rect">
              <a:avLst/>
            </a:prstGeom>
          </p:spPr>
        </p:pic>
      </p:grpSp>
      <p:pic>
        <p:nvPicPr>
          <p:cNvPr id="16" name="Graphic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282" b="58325"/>
          <a:stretch/>
        </p:blipFill>
        <p:spPr>
          <a:xfrm>
            <a:off x="13770891" y="-2559552"/>
            <a:ext cx="2446211" cy="2376512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282" b="58325"/>
          <a:stretch/>
        </p:blipFill>
        <p:spPr>
          <a:xfrm rot="15893613">
            <a:off x="-3231779" y="-1429100"/>
            <a:ext cx="1784465" cy="17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5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882" y="-5077307"/>
            <a:ext cx="12434711" cy="12081667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3196943" y="3356497"/>
            <a:ext cx="355215" cy="331894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127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20826041">
            <a:off x="3072018" y="3249930"/>
            <a:ext cx="598875" cy="567948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127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2471415" y="2747832"/>
            <a:ext cx="1832441" cy="1715174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127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2820474" y="3043011"/>
            <a:ext cx="1061509" cy="9886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127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37" y="2998987"/>
            <a:ext cx="5914253" cy="1119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4556" y="4195632"/>
            <a:ext cx="1247216" cy="647165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7668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882" y="-5077307"/>
            <a:ext cx="12434711" cy="12081667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3196943" y="3356497"/>
            <a:ext cx="355215" cy="331894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127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20826041">
            <a:off x="3072018" y="3249930"/>
            <a:ext cx="598875" cy="567948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127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2471415" y="2747832"/>
            <a:ext cx="1832441" cy="1715174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127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2820474" y="3043011"/>
            <a:ext cx="1061509" cy="9886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127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37" y="-3405637"/>
            <a:ext cx="5914253" cy="1119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4556" y="-2208993"/>
            <a:ext cx="1247216" cy="647165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  <a:defRPr/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demo</a:t>
            </a:r>
          </a:p>
        </p:txBody>
      </p:sp>
      <p:sp>
        <p:nvSpPr>
          <p:cNvPr id="21" name="TextBox 20">
            <a:extLst/>
          </p:cNvPr>
          <p:cNvSpPr txBox="1"/>
          <p:nvPr/>
        </p:nvSpPr>
        <p:spPr>
          <a:xfrm flipH="1">
            <a:off x="5047048" y="1604137"/>
            <a:ext cx="7099392" cy="4004364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Checklist for creating custom controls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endParaRPr lang="en-US" sz="2448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Check if someone else has created one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Extend existing controls if possible to get a lot for free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Use system styles and resources whenever possible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Consider all input modalities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Test for accessibility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Don’t forget the designer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Make it simple and reusable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Play well with others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5805">
            <a:off x="11504846" y="6522083"/>
            <a:ext cx="96033" cy="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82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-8703416" y="-13534474"/>
            <a:ext cx="21139009" cy="20538834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-7917461" y="-2757236"/>
            <a:ext cx="355215" cy="331894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127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20826041">
            <a:off x="-8042387" y="-2863802"/>
            <a:ext cx="598875" cy="567948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127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-8642989" y="-3365900"/>
            <a:ext cx="1832441" cy="1715174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127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-8293930" y="-3070722"/>
            <a:ext cx="1061509" cy="9886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127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1" name="TextBox 20">
            <a:extLst/>
          </p:cNvPr>
          <p:cNvSpPr txBox="1"/>
          <p:nvPr/>
        </p:nvSpPr>
        <p:spPr>
          <a:xfrm flipH="1">
            <a:off x="2151049" y="5454850"/>
            <a:ext cx="2344461" cy="877688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algn="ctr" defTabSz="951304">
              <a:lnSpc>
                <a:spcPct val="90000"/>
              </a:lnSpc>
              <a:spcAft>
                <a:spcPts val="612"/>
              </a:spcAft>
              <a:defRPr/>
            </a:pPr>
            <a:r>
              <a:rPr lang="en-US" sz="4080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nuget</a:t>
            </a:r>
            <a:endParaRPr lang="en-US" sz="3672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5805">
            <a:off x="4312486" y="1850153"/>
            <a:ext cx="3811502" cy="32942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914110" y="5586687"/>
            <a:ext cx="2737371" cy="6128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51304">
              <a:lnSpc>
                <a:spcPct val="90000"/>
              </a:lnSpc>
              <a:spcAft>
                <a:spcPts val="612"/>
              </a:spcAft>
              <a:defRPr/>
            </a:pPr>
            <a:r>
              <a:rPr lang="en-US" sz="3672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open source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3653" y="805142"/>
            <a:ext cx="2962988" cy="992917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4896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distribute</a:t>
            </a:r>
          </a:p>
        </p:txBody>
      </p:sp>
    </p:spTree>
    <p:extLst>
      <p:ext uri="{BB962C8B-B14F-4D97-AF65-F5344CB8AC3E}">
        <p14:creationId xmlns:p14="http://schemas.microsoft.com/office/powerpoint/2010/main" val="1291757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882" y="-5077307"/>
            <a:ext cx="12434711" cy="12081667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3196943" y="3356497"/>
            <a:ext cx="355215" cy="331894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127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20826041">
            <a:off x="3072018" y="3249930"/>
            <a:ext cx="598875" cy="567948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127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2471415" y="2747832"/>
            <a:ext cx="1832441" cy="1715174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127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2820474" y="3043011"/>
            <a:ext cx="1061509" cy="9886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127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0" name="TextBox 19">
            <a:extLst/>
          </p:cNvPr>
          <p:cNvSpPr txBox="1"/>
          <p:nvPr/>
        </p:nvSpPr>
        <p:spPr>
          <a:xfrm flipH="1">
            <a:off x="5160780" y="2584517"/>
            <a:ext cx="7099392" cy="3100063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Start from platform controls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Use 3</a:t>
            </a:r>
            <a:r>
              <a:rPr lang="en-US" sz="2040" baseline="300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rd</a:t>
            </a: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 party controls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Re-template and re-style controls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Extend existing controls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Build custom controls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Distribute</a:t>
            </a: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endParaRPr lang="en-US" sz="204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 Semilight"/>
            </a:endParaRPr>
          </a:p>
          <a:p>
            <a:pPr algn="ctr" defTabSz="951304">
              <a:lnSpc>
                <a:spcPct val="90000"/>
              </a:lnSpc>
              <a:spcAft>
                <a:spcPts val="612"/>
              </a:spcAft>
            </a:pPr>
            <a:r>
              <a:rPr lang="en-US" sz="2040" b="1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What does the future hold?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5805">
            <a:off x="11504846" y="6522083"/>
            <a:ext cx="96033" cy="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882" y="-5077307"/>
            <a:ext cx="12434711" cy="12081667"/>
          </a:xfrm>
          <a:prstGeom prst="rect">
            <a:avLst/>
          </a:prstGeo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3196943" y="3356497"/>
            <a:ext cx="355215" cy="331894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127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 w="12700"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20826041">
            <a:off x="3072018" y="3249930"/>
            <a:ext cx="598875" cy="567948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127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4425560">
            <a:off x="2471415" y="2747832"/>
            <a:ext cx="1832441" cy="1715174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127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0800000">
            <a:off x="2820474" y="3043011"/>
            <a:ext cx="1061509" cy="9886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127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 w="1270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693" y="3125274"/>
            <a:ext cx="2605297" cy="8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54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3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2078717" y="4928325"/>
            <a:ext cx="16474653" cy="2066200"/>
            <a:chOff x="-2039008" y="4832130"/>
            <a:chExt cx="16153087" cy="2025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2522482" y="4832130"/>
              <a:ext cx="3806793" cy="202587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6069722" y="4832130"/>
              <a:ext cx="3844159" cy="20258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>
              <a:off x="1198179" y="4832130"/>
              <a:ext cx="1529254" cy="202587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 flipH="1">
              <a:off x="9572296" y="4832130"/>
              <a:ext cx="1529254" cy="20258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-2039008" y="4832130"/>
              <a:ext cx="3806793" cy="20258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10269920" y="4832130"/>
              <a:ext cx="3844159" cy="2025870"/>
            </a:xfrm>
            <a:prstGeom prst="rect">
              <a:avLst/>
            </a:prstGeom>
          </p:spPr>
        </p:pic>
      </p:grpSp>
      <p:pic>
        <p:nvPicPr>
          <p:cNvPr id="3" name="Graphic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282" b="58325"/>
          <a:stretch/>
        </p:blipFill>
        <p:spPr>
          <a:xfrm>
            <a:off x="9320480" y="1803348"/>
            <a:ext cx="2446211" cy="2376512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282" b="58325"/>
          <a:stretch/>
        </p:blipFill>
        <p:spPr>
          <a:xfrm rot="15893613">
            <a:off x="1830517" y="1717031"/>
            <a:ext cx="1784465" cy="17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75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078717" y="6440123"/>
            <a:ext cx="16474653" cy="2066200"/>
            <a:chOff x="-2039008" y="4832130"/>
            <a:chExt cx="16153087" cy="2025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2522482" y="4832130"/>
              <a:ext cx="3806793" cy="20258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6069722" y="4832130"/>
              <a:ext cx="3844159" cy="20258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>
              <a:off x="1198179" y="4832130"/>
              <a:ext cx="1529254" cy="20258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 flipH="1">
              <a:off x="9572296" y="4832130"/>
              <a:ext cx="1529254" cy="20258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-2039008" y="4832130"/>
              <a:ext cx="3806793" cy="20258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10269920" y="4832130"/>
              <a:ext cx="3844159" cy="2025870"/>
            </a:xfrm>
            <a:prstGeom prst="rect">
              <a:avLst/>
            </a:prstGeom>
          </p:spPr>
        </p:pic>
      </p:grpSp>
      <p:pic>
        <p:nvPicPr>
          <p:cNvPr id="10" name="Graphic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282" b="58325"/>
          <a:stretch/>
        </p:blipFill>
        <p:spPr>
          <a:xfrm>
            <a:off x="8187018" y="4173188"/>
            <a:ext cx="2446211" cy="2376512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282" b="58325"/>
          <a:stretch/>
        </p:blipFill>
        <p:spPr>
          <a:xfrm rot="15893613">
            <a:off x="2665555" y="4717046"/>
            <a:ext cx="1784465" cy="1733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7108" y="3035824"/>
            <a:ext cx="8402481" cy="935302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448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open.nasa.gov  |  neo.ssa.esa.int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2107814" y="-1812630"/>
            <a:ext cx="11608011" cy="10845869"/>
            <a:chOff x="-3394085" y="-1777249"/>
            <a:chExt cx="11381436" cy="10634170"/>
          </a:xfrm>
        </p:grpSpPr>
        <p:grpSp>
          <p:nvGrpSpPr>
            <p:cNvPr id="14" name="Group 13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4561" y="3290082"/>
            <a:ext cx="3488238" cy="6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7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460771" y="-1812630"/>
            <a:ext cx="11608011" cy="10845869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431" y="3290082"/>
            <a:ext cx="3488238" cy="64044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0414335" y="-9020177"/>
            <a:ext cx="26636574" cy="25260961"/>
            <a:chOff x="-10211924" y="-8844113"/>
            <a:chExt cx="26116659" cy="24767896"/>
          </a:xfrm>
        </p:grpSpPr>
        <p:sp>
          <p:nvSpPr>
            <p:cNvPr id="12" name="Oval 11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121" y="2877153"/>
            <a:ext cx="7972129" cy="14663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2135989" y="11252986"/>
            <a:ext cx="16474653" cy="2066200"/>
            <a:chOff x="-2039008" y="4832130"/>
            <a:chExt cx="16153087" cy="20258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2522482" y="4832130"/>
              <a:ext cx="3806793" cy="202587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6069722" y="4832130"/>
              <a:ext cx="3844159" cy="202587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>
              <a:off x="1198179" y="4832130"/>
              <a:ext cx="1529254" cy="202587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73896" t="50804" b="19655"/>
            <a:stretch/>
          </p:blipFill>
          <p:spPr>
            <a:xfrm flipH="1">
              <a:off x="9572296" y="4832130"/>
              <a:ext cx="1529254" cy="202587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5019" t="50804" b="19655"/>
            <a:stretch/>
          </p:blipFill>
          <p:spPr>
            <a:xfrm>
              <a:off x="-2039008" y="4832130"/>
              <a:ext cx="3806793" cy="202587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41" b="90000" l="3373" r="97619">
                          <a14:foregroundMark x1="53571" y1="41695" x2="53571" y2="41695"/>
                          <a14:foregroundMark x1="61806" y1="37797" x2="61806" y2="37797"/>
                          <a14:foregroundMark x1="69345" y1="37627" x2="69345" y2="37627"/>
                          <a14:foregroundMark x1="54960" y1="15254" x2="54960" y2="15254"/>
                          <a14:foregroundMark x1="65476" y1="6017" x2="65476" y2="6017"/>
                          <a14:foregroundMark x1="63393" y1="4576" x2="63393" y2="4576"/>
                          <a14:foregroundMark x1="70933" y1="1610" x2="70933" y2="1610"/>
                          <a14:foregroundMark x1="66667" y1="7119" x2="66667" y2="7119"/>
                          <a14:foregroundMark x1="94444" y1="5169" x2="94444" y2="5169"/>
                          <a14:foregroundMark x1="97817" y1="74915" x2="97817" y2="74915"/>
                          <a14:foregroundMark x1="87500" y1="79915" x2="87500" y2="79915"/>
                          <a14:foregroundMark x1="9722" y1="74153" x2="9722" y2="74153"/>
                          <a14:foregroundMark x1="3373" y1="75508" x2="3373" y2="75508"/>
                          <a14:foregroundMark x1="3671" y1="79661" x2="3671" y2="79661"/>
                          <a14:foregroundMark x1="66468" y1="2881" x2="66468" y2="2881"/>
                          <a14:foregroundMark x1="59623" y1="13644" x2="59623" y2="13644"/>
                        </a14:backgroundRemoval>
                      </a14:imgEffect>
                    </a14:imgLayer>
                  </a14:imgProps>
                </a:ext>
              </a:extLst>
            </a:blip>
            <a:srcRect l="34381" t="50804" b="19655"/>
            <a:stretch/>
          </p:blipFill>
          <p:spPr>
            <a:xfrm flipH="1">
              <a:off x="10269920" y="4832130"/>
              <a:ext cx="3844159" cy="2025870"/>
            </a:xfrm>
            <a:prstGeom prst="rect">
              <a:avLst/>
            </a:prstGeom>
          </p:spPr>
        </p:pic>
      </p:grpSp>
      <p:pic>
        <p:nvPicPr>
          <p:cNvPr id="23" name="Graphic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282" b="58325"/>
          <a:stretch/>
        </p:blipFill>
        <p:spPr>
          <a:xfrm>
            <a:off x="8187018" y="9094179"/>
            <a:ext cx="2446211" cy="2376512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282" b="58325"/>
          <a:stretch/>
        </p:blipFill>
        <p:spPr>
          <a:xfrm rot="15893613">
            <a:off x="2665555" y="9638037"/>
            <a:ext cx="1784465" cy="17336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97108" y="7956816"/>
            <a:ext cx="8402481" cy="935302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51304">
              <a:lnSpc>
                <a:spcPct val="90000"/>
              </a:lnSpc>
              <a:spcAft>
                <a:spcPts val="612"/>
              </a:spcAft>
            </a:pPr>
            <a:r>
              <a:rPr lang="en-US" sz="4488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open.nasa.gov  |  neo.ssa.esa.int</a:t>
            </a:r>
          </a:p>
        </p:txBody>
      </p:sp>
    </p:spTree>
    <p:extLst>
      <p:ext uri="{BB962C8B-B14F-4D97-AF65-F5344CB8AC3E}">
        <p14:creationId xmlns:p14="http://schemas.microsoft.com/office/powerpoint/2010/main" val="133323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8581901">
            <a:off x="-884183" y="594788"/>
            <a:ext cx="6454835" cy="6031033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056" y="3453123"/>
            <a:ext cx="3482021" cy="64044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0156385" y="-8717815"/>
            <a:ext cx="26643003" cy="24815359"/>
            <a:chOff x="-9959009" y="-8547653"/>
            <a:chExt cx="26122963" cy="24330992"/>
          </a:xfrm>
        </p:grpSpPr>
        <p:sp>
          <p:nvSpPr>
            <p:cNvPr id="13" name="Oval 1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7359" y="2451991"/>
            <a:ext cx="17829286" cy="25121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973456" y="-1470376"/>
            <a:ext cx="10882494" cy="10320480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25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3360358">
            <a:off x="453891" y="1845009"/>
            <a:ext cx="3778686" cy="3530591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070" y="3299053"/>
            <a:ext cx="3839523" cy="541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820061">
            <a:off x="-717535" y="669041"/>
            <a:ext cx="6370652" cy="6041646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0217206" y="-8940828"/>
            <a:ext cx="26945204" cy="25220837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1" name="Picture 20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761" y="2164619"/>
            <a:ext cx="12462784" cy="299222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3061789" y="-1761143"/>
            <a:ext cx="11446600" cy="10661392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490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8100000">
            <a:off x="1285595" y="2622106"/>
            <a:ext cx="2115278" cy="1976397"/>
            <a:chOff x="-3394085" y="-1777249"/>
            <a:chExt cx="11381436" cy="10634170"/>
          </a:xfrm>
        </p:grpSpPr>
        <p:grpSp>
          <p:nvGrpSpPr>
            <p:cNvPr id="5" name="Group 4"/>
            <p:cNvGrpSpPr/>
            <p:nvPr/>
          </p:nvGrpSpPr>
          <p:grpSpPr>
            <a:xfrm>
              <a:off x="-3394085" y="-1777249"/>
              <a:ext cx="11381436" cy="10634170"/>
              <a:chOff x="1711842" y="1967023"/>
              <a:chExt cx="4210492" cy="3934046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1711842" y="1967023"/>
                <a:ext cx="3934046" cy="3934046"/>
              </a:xfrm>
              <a:prstGeom prst="ellipse">
                <a:avLst/>
              </a:prstGeom>
              <a:noFill/>
              <a:ln w="38100">
                <a:solidFill>
                  <a:srgbClr val="545D6D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 bwMode="auto">
              <a:xfrm>
                <a:off x="5369441" y="3657599"/>
                <a:ext cx="552893" cy="552893"/>
              </a:xfrm>
              <a:prstGeom prst="ellipse">
                <a:avLst/>
              </a:prstGeom>
              <a:solidFill>
                <a:srgbClr val="969599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 bwMode="auto">
            <a:xfrm>
              <a:off x="547928" y="2015219"/>
              <a:ext cx="3049232" cy="3049232"/>
            </a:xfrm>
            <a:prstGeom prst="ellipse">
              <a:avLst/>
            </a:prstGeom>
            <a:solidFill>
              <a:srgbClr val="FFF6D5"/>
            </a:solidFill>
            <a:ln>
              <a:noFill/>
              <a:headEnd type="none" w="med" len="med"/>
              <a:tailEnd type="none" w="med" len="med"/>
            </a:ln>
            <a:effectLst>
              <a:outerShdw blurRad="533400" sx="117000" sy="117000" algn="ctr" rotWithShape="0">
                <a:srgbClr val="FFF6D5">
                  <a:alpha val="4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2600000">
            <a:off x="553675" y="1857630"/>
            <a:ext cx="3566241" cy="3382066"/>
            <a:chOff x="-10211924" y="-8844113"/>
            <a:chExt cx="26116659" cy="24767896"/>
          </a:xfrm>
        </p:grpSpPr>
        <p:sp>
          <p:nvSpPr>
            <p:cNvPr id="18" name="Oval 17"/>
            <p:cNvSpPr/>
            <p:nvPr/>
          </p:nvSpPr>
          <p:spPr bwMode="auto">
            <a:xfrm>
              <a:off x="-10211924" y="-8844113"/>
              <a:ext cx="24767896" cy="24767896"/>
            </a:xfrm>
            <a:prstGeom prst="ellipse">
              <a:avLst/>
            </a:prstGeom>
            <a:noFill/>
            <a:ln w="38100">
              <a:solidFill>
                <a:srgbClr val="A9A69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983527" y="2015219"/>
              <a:ext cx="2921208" cy="2921208"/>
            </a:xfrm>
            <a:prstGeom prst="ellipse">
              <a:avLst/>
            </a:prstGeom>
            <a:solidFill>
              <a:srgbClr val="F4EE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2517691" y="-1517665"/>
            <a:ext cx="10912004" cy="10213685"/>
            <a:chOff x="-10018643" y="-8766313"/>
            <a:chExt cx="26419265" cy="24728556"/>
          </a:xfrm>
        </p:grpSpPr>
        <p:sp>
          <p:nvSpPr>
            <p:cNvPr id="7" name="Oval 6"/>
            <p:cNvSpPr/>
            <p:nvPr/>
          </p:nvSpPr>
          <p:spPr bwMode="auto">
            <a:xfrm>
              <a:off x="-10018643" y="-8766313"/>
              <a:ext cx="24728556" cy="24728556"/>
            </a:xfrm>
            <a:prstGeom prst="ellipse">
              <a:avLst/>
            </a:prstGeom>
            <a:noFill/>
            <a:ln w="38100">
              <a:solidFill>
                <a:srgbClr val="71433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35630" y="1817384"/>
              <a:ext cx="3364992" cy="3364992"/>
            </a:xfrm>
            <a:prstGeom prst="ellipse">
              <a:avLst/>
            </a:prstGeom>
            <a:solidFill>
              <a:srgbClr val="D3654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21" name="Picture 20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03" y="3102969"/>
            <a:ext cx="3712690" cy="89139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17854276">
            <a:off x="-744047" y="455666"/>
            <a:ext cx="6321182" cy="5887564"/>
            <a:chOff x="-9959009" y="-8547653"/>
            <a:chExt cx="26122963" cy="24330992"/>
          </a:xfrm>
        </p:grpSpPr>
        <p:sp>
          <p:nvSpPr>
            <p:cNvPr id="23" name="Oval 22"/>
            <p:cNvSpPr/>
            <p:nvPr/>
          </p:nvSpPr>
          <p:spPr bwMode="auto">
            <a:xfrm>
              <a:off x="-9959009" y="-8547653"/>
              <a:ext cx="24330992" cy="24330992"/>
            </a:xfrm>
            <a:prstGeom prst="ellipse">
              <a:avLst/>
            </a:prstGeom>
            <a:noFill/>
            <a:ln w="38100">
              <a:solidFill>
                <a:srgbClr val="404C6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650378" y="1942906"/>
              <a:ext cx="3513576" cy="3513576"/>
            </a:xfrm>
            <a:prstGeom prst="ellipse">
              <a:avLst/>
            </a:prstGeom>
            <a:solidFill>
              <a:srgbClr val="6E75A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102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9805" y="2204191"/>
            <a:ext cx="14629770" cy="27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3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ppt/theme/theme2.xml><?xml version="1.0" encoding="utf-8"?>
<a:theme xmlns:a="http://schemas.openxmlformats.org/drawingml/2006/main" name="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D138E69B-724A-4446-A2DA-FF3B08B1663E}"/>
    </a:ext>
  </a:extLst>
</a:theme>
</file>

<file path=ppt/theme/theme3.xml><?xml version="1.0" encoding="utf-8"?>
<a:theme xmlns:a="http://schemas.openxmlformats.org/drawingml/2006/main" name="1_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  -  Read-Only" id="{08A9E932-ED57-4E40-83C1-ABB3A20DB528}" vid="{17D3B234-0374-40C7-ABDB-BA1A56767C6F}"/>
    </a:ext>
  </a:extLst>
</a:theme>
</file>

<file path=ppt/theme/theme4.xml><?xml version="1.0" encoding="utf-8"?>
<a:theme xmlns:a="http://schemas.openxmlformats.org/drawingml/2006/main" name="1_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  -  Read-Only" id="{08A9E932-ED57-4E40-83C1-ABB3A20DB528}" vid="{FB209196-11F2-4DAD-9799-FC93DA57D5E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6" ma:contentTypeDescription="" ma:contentTypeScope="" ma:versionID="d383a91d1b86d4650368c84defa1a2c1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2cfdfd5a193d92c0d7e2d70576dfb5fb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  <xsd:element ref="ns1:_ip_UnifiedCompliancePolicyProperties" minOccurs="0"/>
                <xsd:element ref="ns1:_ip_UnifiedCompliancePolicyUIAction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  <xsd:element name="_ip_UnifiedCompliancePolicyProperties" ma:index="4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4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_ip_UnifiedCompliancePolicyUIAction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Washington State Convention and Trade Center</TermName>
          <TermId xmlns="http://schemas.microsoft.com/office/infopath/2007/PartnerControls">2ebf141d-f871-4cc9-bf08-f87f112ab464</TermId>
        </TermInfo>
      </Terms>
    </d12e2661e9634d9aa98bbb375f31aced>
    <Event_x0020_Start_x0020_Date xmlns="01c77077-aee4-4b5f-bd4e-9cd40a6fff29">2017-05-12T07:00:00+00:00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Seattle</TermName>
          <TermId xmlns="http://schemas.microsoft.com/office/infopath/2007/PartnerControls">54f46ed2-c77e-4a59-b182-a4171fdb0d11</TermId>
        </TermInfo>
      </Terms>
    </iaa5f83406f94009a0f6a3e890699ff7>
    <External_x0020_Speaker xmlns="01c77077-aee4-4b5f-bd4e-9cd40a6fff29">Nikola Metulev; John Bristowe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2017-05-12T07:00:00+00:00</Presentation_x0020_Date>
    <fc15c16204564de583b4c942b10d19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developers</TermName>
          <TermId xmlns="http://schemas.microsoft.com/office/infopath/2007/PartnerControls">8e4a08dc-5d95-4156-ab65-f22579a1592a</TermId>
        </TermInfo>
      </Terms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</TermName>
          <TermId xmlns="http://schemas.microsoft.com/office/infopath/2007/PartnerControls">58542b36-5bf5-46a6-a53f-a41fb7a73785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_ip_UnifiedCompliancePolicyProperties xmlns="http://schemas.microsoft.com/sharepoint/v3" xsi:nil="true"/>
    <Session_x0020_Code xmlns="01c77077-aee4-4b5f-bd4e-9cd40a6fff29">B8035</Session_x0020_Code>
    <Event_x0020_End_x0020_Date xmlns="01c77077-aee4-4b5f-bd4e-9cd40a6fff29">2017-05-12T07:00:00+00:00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NumberofDownloads xmlns="230e9df3-be65-4c73-a93b-d1236ebd677e" xsi:nil="true"/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Build 2017</TermName>
          <TermId xmlns="http://schemas.microsoft.com/office/infopath/2007/PartnerControls">0407fc0d-d203-4d0a-848e-0398e286e7e2</TermId>
        </TermInfo>
      </Terms>
    </TaxKeywordTaxHTField>
    <TaxCatchAll xmlns="230e9df3-be65-4c73-a93b-d1236ebd677e">
      <Value>47</Value>
      <Value>53</Value>
      <Value>52</Value>
      <Value>316</Value>
      <Value>315</Value>
    </TaxCatchAll>
  </documentManagement>
</p:properties>
</file>

<file path=customXml/itemProps1.xml><?xml version="1.0" encoding="utf-8"?>
<ds:datastoreItem xmlns:ds="http://schemas.openxmlformats.org/officeDocument/2006/customXml" ds:itemID="{A408956B-D258-40C7-8C24-091EC53E3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http://purl.org/dc/terms/"/>
    <ds:schemaRef ds:uri="01c77077-aee4-4b5f-bd4e-9cd40a6fff29"/>
    <ds:schemaRef ds:uri="8ff673fc-3231-4e3a-893b-6d7f7cd32766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Microsoft_Build2017_Template</Template>
  <TotalTime>92</TotalTime>
  <Words>218</Words>
  <Application>Microsoft Office PowerPoint</Application>
  <PresentationFormat>Custom</PresentationFormat>
  <Paragraphs>79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Consolas</vt:lpstr>
      <vt:lpstr>Segoe UI</vt:lpstr>
      <vt:lpstr>Segoe UI Light</vt:lpstr>
      <vt:lpstr>Segoe UI Semilight</vt:lpstr>
      <vt:lpstr>Wingdings</vt:lpstr>
      <vt:lpstr>5-50111_Build 2017_LIGHT GRAY TEMPLATE</vt:lpstr>
      <vt:lpstr>5-50111_Build 2017_DARK GRAY TEMPLATE</vt:lpstr>
      <vt:lpstr>1_5-50111_Build 2017_LIGHT GRAY TEMPLATE</vt:lpstr>
      <vt:lpstr>1_5-50111_Build 2017_DARK GRAY TEMPLATE</vt:lpstr>
      <vt:lpstr>PowerPoint Presentation</vt:lpstr>
      <vt:lpstr>Universal Windows Platform XAML Custom Controls start to finish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XAML custom controls for UWP: Start to finish</dc:title>
  <dc:subject>Microsoft Build 2017</dc:subject>
  <dc:creator>MS Events</dc:creator>
  <cp:keywords>Microsoft Build 2017</cp:keywords>
  <dc:description>Template: Mitchell Derrey, Silver Fox Productions_x000d_
Formatting: _x000d_
Audience Type:</dc:description>
  <cp:lastModifiedBy>Caitlyn Ryan</cp:lastModifiedBy>
  <cp:revision>6</cp:revision>
  <dcterms:created xsi:type="dcterms:W3CDTF">2017-05-09T22:12:08Z</dcterms:created>
  <dcterms:modified xsi:type="dcterms:W3CDTF">2017-05-12T20:32:09Z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53;#Washington State Convention and Trade Center|2ebf141d-f871-4cc9-bf08-f87f112ab464</vt:lpwstr>
  </property>
  <property fmtid="{D5CDD505-2E9C-101B-9397-08002B2CF9AE}" pid="7" name="Track">
    <vt:lpwstr/>
  </property>
  <property fmtid="{D5CDD505-2E9C-101B-9397-08002B2CF9AE}" pid="8" name="Event Location">
    <vt:lpwstr>52;#Seattle|54f46ed2-c77e-4a59-b182-a4171fdb0d11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315;#Microsoft Build 2017|0407fc0d-d203-4d0a-848e-0398e286e7e2</vt:lpwstr>
  </property>
  <property fmtid="{D5CDD505-2E9C-101B-9397-08002B2CF9AE}" pid="12" name="Audience1">
    <vt:lpwstr>316;#developers|8e4a08dc-5d95-4156-ab65-f22579a1592a</vt:lpwstr>
  </property>
  <property fmtid="{D5CDD505-2E9C-101B-9397-08002B2CF9AE}" pid="13" name="Event Name">
    <vt:lpwstr>47;#Build|58542b36-5bf5-46a6-a53f-a41fb7a73785</vt:lpwstr>
  </property>
</Properties>
</file>