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4495" r:id="rId5"/>
    <p:sldMasterId id="2147484515" r:id="rId6"/>
  </p:sldMasterIdLst>
  <p:notesMasterIdLst>
    <p:notesMasterId r:id="rId44"/>
  </p:notesMasterIdLst>
  <p:handoutMasterIdLst>
    <p:handoutMasterId r:id="rId45"/>
  </p:handoutMasterIdLst>
  <p:sldIdLst>
    <p:sldId id="1486" r:id="rId7"/>
    <p:sldId id="1548" r:id="rId8"/>
    <p:sldId id="1549" r:id="rId9"/>
    <p:sldId id="1550" r:id="rId10"/>
    <p:sldId id="1551" r:id="rId11"/>
    <p:sldId id="1552" r:id="rId12"/>
    <p:sldId id="1553" r:id="rId13"/>
    <p:sldId id="1554" r:id="rId14"/>
    <p:sldId id="1555" r:id="rId15"/>
    <p:sldId id="1556" r:id="rId16"/>
    <p:sldId id="1557" r:id="rId17"/>
    <p:sldId id="1558" r:id="rId18"/>
    <p:sldId id="1559" r:id="rId19"/>
    <p:sldId id="1560" r:id="rId20"/>
    <p:sldId id="1561" r:id="rId21"/>
    <p:sldId id="1562" r:id="rId22"/>
    <p:sldId id="1563" r:id="rId23"/>
    <p:sldId id="1564" r:id="rId24"/>
    <p:sldId id="1565" r:id="rId25"/>
    <p:sldId id="1566" r:id="rId26"/>
    <p:sldId id="1567" r:id="rId27"/>
    <p:sldId id="1568" r:id="rId28"/>
    <p:sldId id="1569" r:id="rId29"/>
    <p:sldId id="1570" r:id="rId30"/>
    <p:sldId id="1571" r:id="rId31"/>
    <p:sldId id="1572" r:id="rId32"/>
    <p:sldId id="1573" r:id="rId33"/>
    <p:sldId id="1574" r:id="rId34"/>
    <p:sldId id="1575" r:id="rId35"/>
    <p:sldId id="1576" r:id="rId36"/>
    <p:sldId id="1577" r:id="rId37"/>
    <p:sldId id="1578" r:id="rId38"/>
    <p:sldId id="1579" r:id="rId39"/>
    <p:sldId id="1580" r:id="rId40"/>
    <p:sldId id="1581" r:id="rId41"/>
    <p:sldId id="1582" r:id="rId42"/>
    <p:sldId id="1547"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7 Light Gray Template" id="{E1C8FB21-FF75-44A0-8090-B2FB240B014B}">
          <p14:sldIdLst>
            <p14:sldId id="1486"/>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 id="1582"/>
          </p14:sldIdLst>
        </p14:section>
        <p14:section name="Build 2017 Dark Gray Template" id="{BB00CB64-77A4-4BA9-B0A0-EF2154DA3071}">
          <p14:sldIdLst>
            <p14:sldId id="154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itchell Derrey" initials="MD" lastIdx="8" clrIdx="4">
    <p:extLst>
      <p:ext uri="{19B8F6BF-5375-455C-9EA6-DF929625EA0E}">
        <p15:presenceInfo xmlns:p15="http://schemas.microsoft.com/office/powerpoint/2012/main" userId="S-1-5-21-383413107-1061881802-891584314-4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7373"/>
    <a:srgbClr val="323232"/>
    <a:srgbClr val="000000"/>
    <a:srgbClr val="E6E6E6"/>
    <a:srgbClr val="D2D2D2"/>
    <a:srgbClr val="505050"/>
    <a:srgbClr val="525252"/>
    <a:srgbClr val="0078D7"/>
    <a:srgbClr val="FF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44" autoAdjust="0"/>
    <p:restoredTop sz="92136" autoAdjust="0"/>
  </p:normalViewPr>
  <p:slideViewPr>
    <p:cSldViewPr>
      <p:cViewPr varScale="1">
        <p:scale>
          <a:sx n="63" d="100"/>
          <a:sy n="63" d="100"/>
        </p:scale>
        <p:origin x="1386"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7" d="100"/>
        <a:sy n="97" d="100"/>
      </p:scale>
      <p:origin x="0" y="0"/>
    </p:cViewPr>
  </p:sorterViewPr>
  <p:notesViewPr>
    <p:cSldViewPr showGuides="1">
      <p:cViewPr varScale="1">
        <p:scale>
          <a:sx n="81" d="100"/>
          <a:sy n="81" d="100"/>
        </p:scale>
        <p:origin x="30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5/11/2017 7:35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5/11/2017 7:35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1C3D530-3419-45A5-AB8A-2242E8FDFF4E}" type="datetime8">
              <a:rPr lang="en-US" smtClean="0"/>
              <a:t>5/11/2017 7:35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99096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2715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5875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2137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649" rtl="0" eaLnBrk="1" fontAlgn="auto" latinLnBrk="0" hangingPunct="1">
              <a:lnSpc>
                <a:spcPct val="90000"/>
              </a:lnSpc>
              <a:spcBef>
                <a:spcPts val="0"/>
              </a:spcBef>
              <a:spcAft>
                <a:spcPts val="340"/>
              </a:spcAft>
              <a:buClrTx/>
              <a:buSzTx/>
              <a:buFontTx/>
              <a:buNone/>
              <a:tabLst/>
              <a:defRPr/>
            </a:pPr>
            <a:endParaRPr lang="en-US" dirty="0"/>
          </a:p>
        </p:txBody>
      </p:sp>
      <p:sp>
        <p:nvSpPr>
          <p:cNvPr id="8" name="Date Placeholder 7"/>
          <p:cNvSpPr>
            <a:spLocks noGrp="1"/>
          </p:cNvSpPr>
          <p:nvPr>
            <p:ph type="dt" idx="10"/>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7663343C-B49D-42DD-B15E-3E3EB7DD385B}" type="datetime1">
              <a:rPr kumimoji="0" lang="en-US" sz="1800" b="0" i="0" u="none" strike="noStrike" kern="0" cap="none" spc="0" normalizeH="0" baseline="0" noProof="0" smtClean="0">
                <a:ln>
                  <a:noFill/>
                </a:ln>
                <a:solidFill>
                  <a:prstClr val="black"/>
                </a:solidFill>
                <a:effectLst/>
                <a:uLnTx/>
                <a:uFillTx/>
                <a:latin typeface="Segoe UI" pitchFamily="34" charset="0"/>
                <a:ea typeface="+mn-ea"/>
                <a:cs typeface="Segoe UI"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5/11/2017</a:t>
            </a:fld>
            <a:endParaRPr kumimoji="0" lang="en-US" sz="1800" b="0" i="0" u="none" strike="noStrike" kern="0" cap="none" spc="0" normalizeH="0" baseline="0" noProof="0">
              <a:ln>
                <a:noFill/>
              </a:ln>
              <a:solidFill>
                <a:prstClr val="black"/>
              </a:solidFill>
              <a:effectLst/>
              <a:uLnTx/>
              <a:uFillTx/>
              <a:latin typeface="Segoe UI" pitchFamily="34" charset="0"/>
              <a:ea typeface="+mn-ea"/>
              <a:cs typeface="Segoe UI" pitchFamily="34" charset="0"/>
            </a:endParaRPr>
          </a:p>
        </p:txBody>
      </p:sp>
      <p:sp>
        <p:nvSpPr>
          <p:cNvPr id="9" name="Footer Placeholder 8"/>
          <p:cNvSpPr>
            <a:spLocks noGrp="1"/>
          </p:cNvSpPr>
          <p:nvPr>
            <p:ph type="ftr" sz="quarter" idx="11"/>
          </p:nvPr>
        </p:nvSpPr>
        <p:spPr/>
        <p:txBody>
          <a:bodyPr/>
          <a:lstStyle/>
          <a:p>
            <a:pPr marL="571433"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mn-ea"/>
                <a:cs typeface="Segoe UI" pitchFamily="34" charset="0"/>
              </a:rPr>
              <a:t>© 2012 Microsoft Corporation. All rights reserved. Microsoft, Windows, and other product names are or may be registered trademarks and/or trademarks in the U.S. and/or other countries.</a:t>
            </a:r>
          </a:p>
          <a:p>
            <a:pPr marL="571433" marR="0" lvl="0" indent="0" algn="l" defTabSz="913991"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mn-ea"/>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mn-ea"/>
              <a:cs typeface="Segoe UI" pitchFamily="34" charset="0"/>
            </a:endParaRPr>
          </a:p>
        </p:txBody>
      </p:sp>
      <p:sp>
        <p:nvSpPr>
          <p:cNvPr id="10" name="Slide Number Placeholder 9"/>
          <p:cNvSpPr>
            <a:spLocks noGrp="1"/>
          </p:cNvSpPr>
          <p:nvPr>
            <p:ph type="sldNum" sz="quarter" idx="12"/>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Segoe UI" pitchFamily="34" charset="0"/>
              </a:rPr>
              <a:pPr marL="0" marR="0" lvl="0" indent="0" algn="r" defTabSz="914363"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Segoe UI" pitchFamily="34" charset="0"/>
            </a:endParaRPr>
          </a:p>
        </p:txBody>
      </p:sp>
      <p:sp>
        <p:nvSpPr>
          <p:cNvPr id="11" name="Header Placeholder 10"/>
          <p:cNvSpPr>
            <a:spLocks noGrp="1"/>
          </p:cNvSpPr>
          <p:nvPr>
            <p:ph type="hdr" sz="quarter" idx="13"/>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Segoe UI" pitchFamily="34" charset="0"/>
                <a:ea typeface="+mn-ea"/>
                <a:cs typeface="Segoe UI" pitchFamily="34" charset="0"/>
              </a:rPr>
              <a:t>Visual Studio 11</a:t>
            </a:r>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Segoe UI" pitchFamily="34" charset="0"/>
            </a:endParaRPr>
          </a:p>
        </p:txBody>
      </p:sp>
    </p:spTree>
    <p:extLst>
      <p:ext uri="{BB962C8B-B14F-4D97-AF65-F5344CB8AC3E}">
        <p14:creationId xmlns:p14="http://schemas.microsoft.com/office/powerpoint/2010/main" val="1876186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4930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3814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8947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7847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4090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2419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313C66B-7AF5-40BA-8933-D16874FF94CC}"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51809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55302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13687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0280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6691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54667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2803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53804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39862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57555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5695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676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36146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4138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646177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42885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79291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16231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53339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669DC94B-DB72-488C-A100-9C8F7341285A}" type="datetime8">
              <a:rPr lang="en-US" smtClean="0">
                <a:solidFill>
                  <a:prstClr val="black"/>
                </a:solidFill>
              </a:rPr>
              <a:t>5/11/2017 7:35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9452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0689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7855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4401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0887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4366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Build 2017</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5/11/2017 7:35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85167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18636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6"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209393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7"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10" name="Rectangle 9"/>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40986479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5702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3215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dirty="0"/>
              <a:t>Click to edit Master text styles</a:t>
            </a:r>
          </a:p>
          <a:p>
            <a:pPr marL="712788" marR="0" lvl="1" indent="-457200" algn="l" defTabSz="932742" rtl="0" eaLnBrk="1" fontAlgn="auto" latinLnBrk="0" hangingPunct="1">
              <a:lnSpc>
                <a:spcPct val="90000"/>
              </a:lnSpc>
              <a:spcBef>
                <a:spcPct val="20000"/>
              </a:spcBef>
              <a:spcAft>
                <a:spcPts val="0"/>
              </a:spcAft>
              <a:buClrTx/>
              <a:buSzPct val="90000"/>
              <a:tabLst/>
            </a:pPr>
            <a:r>
              <a:rPr lang="en-US" dirty="0"/>
              <a:t>Second level</a:t>
            </a:r>
          </a:p>
          <a:p>
            <a:pPr marL="908050" marR="0" lvl="2" indent="-457200" algn="l" defTabSz="932742" rtl="0" eaLnBrk="1" fontAlgn="auto" latinLnBrk="0" hangingPunct="1">
              <a:lnSpc>
                <a:spcPct val="90000"/>
              </a:lnSpc>
              <a:spcBef>
                <a:spcPct val="20000"/>
              </a:spcBef>
              <a:spcAft>
                <a:spcPts val="0"/>
              </a:spcAft>
              <a:buClrTx/>
              <a:buSzPct val="90000"/>
              <a:tabLst/>
            </a:pPr>
            <a:r>
              <a:rPr lang="en-US" dirty="0"/>
              <a:t>Third level</a:t>
            </a:r>
          </a:p>
          <a:p>
            <a:pPr marL="1109662" marR="0" lvl="3" indent="-457200" algn="l" defTabSz="932742" rtl="0" eaLnBrk="1" fontAlgn="auto" latinLnBrk="0" hangingPunct="1">
              <a:lnSpc>
                <a:spcPct val="90000"/>
              </a:lnSpc>
              <a:spcBef>
                <a:spcPct val="20000"/>
              </a:spcBef>
              <a:spcAft>
                <a:spcPts val="0"/>
              </a:spcAft>
              <a:buClrTx/>
              <a:buSzPct val="90000"/>
              <a:tabLst/>
            </a:pPr>
            <a:r>
              <a:rPr lang="en-US" dirty="0"/>
              <a:t>Fourth level</a:t>
            </a:r>
          </a:p>
          <a:p>
            <a:pPr marL="1311275" marR="0" lvl="4" indent="-457200" algn="l" defTabSz="932742" rtl="0" eaLnBrk="1" fontAlgn="auto" latinLnBrk="0" hangingPunct="1">
              <a:lnSpc>
                <a:spcPct val="90000"/>
              </a:lnSpc>
              <a:spcBef>
                <a:spcPct val="20000"/>
              </a:spcBef>
              <a:spcAft>
                <a:spcPts val="0"/>
              </a:spcAft>
              <a:buClrTx/>
              <a:buSzPct val="90000"/>
              <a:tabLst/>
            </a:pPr>
            <a:r>
              <a:rPr lang="en-US" dirty="0"/>
              <a:t>Fifth level</a:t>
            </a:r>
          </a:p>
        </p:txBody>
      </p:sp>
    </p:spTree>
    <p:extLst>
      <p:ext uri="{BB962C8B-B14F-4D97-AF65-F5344CB8AC3E}">
        <p14:creationId xmlns:p14="http://schemas.microsoft.com/office/powerpoint/2010/main" val="1954530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dirty="0"/>
              <a:t>Click to edit Master text styles</a:t>
            </a:r>
          </a:p>
          <a:p>
            <a:pPr marL="427038" marR="0" lvl="1" indent="-17145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Second level</a:t>
            </a:r>
          </a:p>
          <a:p>
            <a:pPr marL="639763" marR="0" lvl="2" indent="-1889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Third level</a:t>
            </a:r>
          </a:p>
          <a:p>
            <a:pPr marL="828675" marR="0" lvl="3" indent="-17621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Fourth level</a:t>
            </a:r>
          </a:p>
          <a:p>
            <a:pPr marL="1023938" marR="0" lvl="4" indent="-169863"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pPr>
            <a:r>
              <a:rPr lang="en-US" dirty="0"/>
              <a:t>Fifth level</a:t>
            </a:r>
          </a:p>
        </p:txBody>
      </p:sp>
    </p:spTree>
    <p:extLst>
      <p:ext uri="{BB962C8B-B14F-4D97-AF65-F5344CB8AC3E}">
        <p14:creationId xmlns:p14="http://schemas.microsoft.com/office/powerpoint/2010/main" val="6796501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102778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7962452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05076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5744062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074542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67155633"/>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4200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0585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73767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40876120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14772468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lkin Build 2017">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36475" cy="5571636"/>
          </a:xfrm>
          <a:prstGeom prst="rect">
            <a:avLst/>
          </a:prstGeom>
        </p:spPr>
      </p:pic>
      <p:sp>
        <p:nvSpPr>
          <p:cNvPr id="8" name="Rectangle 7"/>
          <p:cNvSpPr/>
          <p:nvPr userDrawn="1"/>
        </p:nvSpPr>
        <p:spPr bwMode="auto">
          <a:xfrm>
            <a:off x="1681" y="4960286"/>
            <a:ext cx="12434794" cy="203423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0689" y="5357956"/>
            <a:ext cx="2648621" cy="116980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688" y="479424"/>
            <a:ext cx="1451843" cy="309656"/>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l="-17523"/>
          <a:stretch/>
        </p:blipFill>
        <p:spPr>
          <a:xfrm>
            <a:off x="7752216" y="4960286"/>
            <a:ext cx="4684259" cy="2034239"/>
          </a:xfrm>
          <a:prstGeom prst="rect">
            <a:avLst/>
          </a:prstGeom>
        </p:spPr>
      </p:pic>
    </p:spTree>
    <p:extLst>
      <p:ext uri="{BB962C8B-B14F-4D97-AF65-F5344CB8AC3E}">
        <p14:creationId xmlns:p14="http://schemas.microsoft.com/office/powerpoint/2010/main" val="3351200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dirty="0"/>
              <a:t>Speaker name</a:t>
            </a:r>
          </a:p>
        </p:txBody>
      </p:sp>
      <p:pic>
        <p:nvPicPr>
          <p:cNvPr id="6"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l="-33002"/>
          <a:stretch/>
        </p:blipFill>
        <p:spPr>
          <a:xfrm>
            <a:off x="7752216" y="5084764"/>
            <a:ext cx="4684259" cy="1909762"/>
          </a:xfrm>
          <a:prstGeom prst="rect">
            <a:avLst/>
          </a:prstGeom>
        </p:spPr>
      </p:pic>
      <p:sp>
        <p:nvSpPr>
          <p:cNvPr id="8" name="Text Placeholder 3"/>
          <p:cNvSpPr>
            <a:spLocks noGrp="1"/>
          </p:cNvSpPr>
          <p:nvPr>
            <p:ph type="body" sz="quarter" idx="15" hasCustomPrompt="1"/>
          </p:nvPr>
        </p:nvSpPr>
        <p:spPr>
          <a:xfrm>
            <a:off x="9418638" y="296863"/>
            <a:ext cx="2743200" cy="461665"/>
          </a:xfr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0" baseline="0" dirty="0">
                <a:gradFill>
                  <a:gsLst>
                    <a:gs pos="1250">
                      <a:schemeClr val="tx1"/>
                    </a:gs>
                    <a:gs pos="100000">
                      <a:schemeClr val="tx1"/>
                    </a:gs>
                  </a:gsLst>
                  <a:lin ang="5400000" scaled="0"/>
                </a:gradFill>
                <a:latin typeface="+mn-lt"/>
                <a:ea typeface="+mn-ea"/>
                <a:cs typeface="+mn-cs"/>
              </a:defRPr>
            </a:lvl1pPr>
          </a:lstStyle>
          <a:p>
            <a:pPr lvl="0"/>
            <a:r>
              <a:rPr lang="en-US" dirty="0"/>
              <a:t>Session Code</a:t>
            </a:r>
          </a:p>
        </p:txBody>
      </p:sp>
      <p:sp>
        <p:nvSpPr>
          <p:cNvPr id="4" name="Rectangle 3"/>
          <p:cNvSpPr/>
          <p:nvPr userDrawn="1"/>
        </p:nvSpPr>
        <p:spPr>
          <a:xfrm>
            <a:off x="282738" y="6041341"/>
            <a:ext cx="1634102" cy="664797"/>
          </a:xfrm>
          <a:prstGeom prst="rect">
            <a:avLst/>
          </a:prstGeom>
        </p:spPr>
        <p:txBody>
          <a:bodyPr wrap="none" lIns="182880" tIns="146304" rIns="182880" bIns="146304">
            <a:spAutoFit/>
          </a:bodyPr>
          <a:lstStyle/>
          <a:p>
            <a:r>
              <a:rPr lang="en-US" sz="2400" dirty="0">
                <a:gradFill>
                  <a:gsLst>
                    <a:gs pos="2597">
                      <a:schemeClr val="tx1"/>
                    </a:gs>
                    <a:gs pos="18182">
                      <a:schemeClr val="tx1"/>
                    </a:gs>
                  </a:gsLst>
                  <a:lin ang="5400000" scaled="1"/>
                </a:gradFill>
              </a:rPr>
              <a:t>#</a:t>
            </a:r>
            <a:r>
              <a:rPr lang="en-US" sz="2400" dirty="0" err="1">
                <a:gradFill>
                  <a:gsLst>
                    <a:gs pos="2597">
                      <a:schemeClr val="tx1"/>
                    </a:gs>
                    <a:gs pos="18182">
                      <a:schemeClr val="tx1"/>
                    </a:gs>
                  </a:gsLst>
                  <a:lin ang="5400000" scaled="1"/>
                </a:gradFill>
              </a:rPr>
              <a:t>MSBuild</a:t>
            </a:r>
            <a:endParaRPr lang="en-US" sz="2400" dirty="0">
              <a:gradFill>
                <a:gsLst>
                  <a:gs pos="2597">
                    <a:schemeClr val="tx1"/>
                  </a:gs>
                  <a:gs pos="18182">
                    <a:schemeClr val="tx1"/>
                  </a:gs>
                </a:gsLst>
                <a:lin ang="5400000" scaled="1"/>
              </a:gradFill>
            </a:endParaRPr>
          </a:p>
        </p:txBody>
      </p:sp>
    </p:spTree>
    <p:extLst>
      <p:ext uri="{BB962C8B-B14F-4D97-AF65-F5344CB8AC3E}">
        <p14:creationId xmlns:p14="http://schemas.microsoft.com/office/powerpoint/2010/main" val="25719735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9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79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41231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176898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8856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41321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6627141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82260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335033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06375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201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028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5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6261390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18478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005544715"/>
      </p:ext>
    </p:extLst>
  </p:cSld>
  <p:clrMap bg1="dk1" tx1="lt1" bg2="dk2" tx2="lt2" accent1="accent1" accent2="accent2" accent3="accent3" accent4="accent4" accent5="accent5" accent6="accent6" hlink="hlink" folHlink="folHlink"/>
  <p:sldLayoutIdLst>
    <p:sldLayoutId id="2147484496" r:id="rId1"/>
    <p:sldLayoutId id="2147484498"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1986842659"/>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 id="2147484532" r:id="rId17"/>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hyperlink" Target="https://www.google.com/url?sa=i&amp;rct=j&amp;q=&amp;esrc=s&amp;source=images&amp;cd=&amp;cad=rja&amp;uact=8&amp;ved=0ahUKEwiziuHu0vPRAhVGjFQKHXpWBw4QjRwIBw&amp;url=https://azure.microsoft.com/en-us/services/virtual-machine-scale-sets/&amp;psig=AFQjCNEUp4YXMGQXRatYgyyShyUzyONZyw&amp;ust=1486201685561372"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21.png"/><Relationship Id="rId5" Type="http://schemas.openxmlformats.org/officeDocument/2006/relationships/image" Target="../media/image28.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hyperlink" Target="https://www.google.com/url?sa=i&amp;rct=j&amp;q=&amp;esrc=s&amp;source=images&amp;cd=&amp;cad=rja&amp;uact=8&amp;ved=0ahUKEwiziuHu0vPRAhVGjFQKHXpWBw4QjRwIBw&amp;url=https://azure.microsoft.com/en-us/services/virtual-machine-scale-sets/&amp;psig=AFQjCNEUp4YXMGQXRatYgyyShyUzyONZyw&amp;ust=1486201685561372" TargetMode="External"/><Relationship Id="rId2" Type="http://schemas.openxmlformats.org/officeDocument/2006/relationships/notesSlide" Target="../notesSlides/notesSlide20.xml"/><Relationship Id="rId1" Type="http://schemas.openxmlformats.org/officeDocument/2006/relationships/slideLayout" Target="../slideLayouts/slideLayout4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33.xml"/><Relationship Id="rId1" Type="http://schemas.openxmlformats.org/officeDocument/2006/relationships/slideLayout" Target="../slideLayouts/slideLayout38.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38.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27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9E0433BA-8186-4BA6-A94B-C0A995CAD7D9}"/>
              </a:ext>
            </a:extLst>
          </p:cNvPr>
          <p:cNvCxnSpPr>
            <a:cxnSpLocks/>
            <a:stCxn id="66" idx="3"/>
            <a:endCxn id="95" idx="1"/>
          </p:cNvCxnSpPr>
          <p:nvPr/>
        </p:nvCxnSpPr>
        <p:spPr>
          <a:xfrm>
            <a:off x="7049347" y="2368081"/>
            <a:ext cx="231661"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ED204D90-779B-417F-AED9-0029D1D8536B}"/>
              </a:ext>
            </a:extLst>
          </p:cNvPr>
          <p:cNvSpPr/>
          <p:nvPr/>
        </p:nvSpPr>
        <p:spPr bwMode="auto">
          <a:xfrm>
            <a:off x="5368386" y="1571969"/>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endPar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60" name="Rectangle 59">
            <a:extLst>
              <a:ext uri="{FF2B5EF4-FFF2-40B4-BE49-F238E27FC236}">
                <a16:creationId xmlns:a16="http://schemas.microsoft.com/office/drawing/2014/main" id="{465718C1-34FF-4AB8-AE45-C821717C4702}"/>
              </a:ext>
            </a:extLst>
          </p:cNvPr>
          <p:cNvSpPr/>
          <p:nvPr/>
        </p:nvSpPr>
        <p:spPr bwMode="auto">
          <a:xfrm>
            <a:off x="3442910" y="1571969"/>
            <a:ext cx="3601320"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BUILD</a:t>
            </a:r>
          </a:p>
        </p:txBody>
      </p:sp>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3208063" y="2368081"/>
            <a:ext cx="234847"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31" idx="1"/>
          </p:cNvCxnSpPr>
          <p:nvPr/>
        </p:nvCxnSpPr>
        <p:spPr>
          <a:xfrm>
            <a:off x="8961969" y="2368081"/>
            <a:ext cx="713003"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A23250-CE4B-4678-902C-0D39D43F6C16}"/>
              </a:ext>
            </a:extLst>
          </p:cNvPr>
          <p:cNvCxnSpPr>
            <a:cxnSpLocks/>
            <a:endCxn id="7" idx="0"/>
          </p:cNvCxnSpPr>
          <p:nvPr/>
        </p:nvCxnSpPr>
        <p:spPr>
          <a:xfrm>
            <a:off x="2768369" y="3154663"/>
            <a:ext cx="0" cy="2204675"/>
          </a:xfrm>
          <a:prstGeom prst="line">
            <a:avLst/>
          </a:prstGeom>
          <a:ln w="3810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823835" y="1571969"/>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grpSp>
        <p:nvGrpSpPr>
          <p:cNvPr id="6" name="Group 5">
            <a:extLst>
              <a:ext uri="{FF2B5EF4-FFF2-40B4-BE49-F238E27FC236}">
                <a16:creationId xmlns:a16="http://schemas.microsoft.com/office/drawing/2014/main" id="{6D3C7F56-93BA-41E3-8493-6C3CC3B0A7FB}"/>
              </a:ext>
            </a:extLst>
          </p:cNvPr>
          <p:cNvGrpSpPr/>
          <p:nvPr/>
        </p:nvGrpSpPr>
        <p:grpSpPr>
          <a:xfrm>
            <a:off x="1784899" y="5359338"/>
            <a:ext cx="1939570" cy="1118749"/>
            <a:chOff x="940119" y="5293964"/>
            <a:chExt cx="1940093" cy="1119051"/>
          </a:xfrm>
        </p:grpSpPr>
        <p:sp>
          <p:nvSpPr>
            <p:cNvPr id="7" name="Rectangle 154">
              <a:extLst>
                <a:ext uri="{FF2B5EF4-FFF2-40B4-BE49-F238E27FC236}">
                  <a16:creationId xmlns:a16="http://schemas.microsoft.com/office/drawing/2014/main" id="{CB26866E-F5BE-4012-9FA7-F97584B1C847}"/>
                </a:ext>
              </a:extLst>
            </p:cNvPr>
            <p:cNvSpPr>
              <a:spLocks noChangeArrowheads="1"/>
            </p:cNvSpPr>
            <p:nvPr/>
          </p:nvSpPr>
          <p:spPr bwMode="auto">
            <a:xfrm>
              <a:off x="1171231" y="5293964"/>
              <a:ext cx="1505245" cy="1027824"/>
            </a:xfrm>
            <a:prstGeom prst="rect">
              <a:avLst/>
            </a:prstGeom>
            <a:solidFill>
              <a:schemeClr val="bg2">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 name="Rectangle 156">
              <a:extLst>
                <a:ext uri="{FF2B5EF4-FFF2-40B4-BE49-F238E27FC236}">
                  <a16:creationId xmlns:a16="http://schemas.microsoft.com/office/drawing/2014/main" id="{8254C9AA-0722-4FA5-BFE1-4B4771E849E1}"/>
                </a:ext>
              </a:extLst>
            </p:cNvPr>
            <p:cNvSpPr>
              <a:spLocks noChangeArrowheads="1"/>
            </p:cNvSpPr>
            <p:nvPr/>
          </p:nvSpPr>
          <p:spPr bwMode="auto">
            <a:xfrm>
              <a:off x="1224447" y="5359343"/>
              <a:ext cx="1398813" cy="897066"/>
            </a:xfrm>
            <a:prstGeom prst="rect">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 name="Freeform 158">
              <a:extLst>
                <a:ext uri="{FF2B5EF4-FFF2-40B4-BE49-F238E27FC236}">
                  <a16:creationId xmlns:a16="http://schemas.microsoft.com/office/drawing/2014/main" id="{1BA2F039-A115-4E4A-8A25-8573152F78F4}"/>
                </a:ext>
              </a:extLst>
            </p:cNvPr>
            <p:cNvSpPr>
              <a:spLocks/>
            </p:cNvSpPr>
            <p:nvPr/>
          </p:nvSpPr>
          <p:spPr bwMode="auto">
            <a:xfrm>
              <a:off x="940119" y="6336991"/>
              <a:ext cx="1940093" cy="76024"/>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72" name="Group 71">
            <a:extLst>
              <a:ext uri="{FF2B5EF4-FFF2-40B4-BE49-F238E27FC236}">
                <a16:creationId xmlns:a16="http://schemas.microsoft.com/office/drawing/2014/main" id="{6A38213C-EA0C-4A63-AB52-940C0AF17FA0}"/>
              </a:ext>
            </a:extLst>
          </p:cNvPr>
          <p:cNvGrpSpPr/>
          <p:nvPr/>
        </p:nvGrpSpPr>
        <p:grpSpPr>
          <a:xfrm>
            <a:off x="3668946" y="2065584"/>
            <a:ext cx="1175522" cy="952200"/>
            <a:chOff x="4035596" y="2092847"/>
            <a:chExt cx="1175522" cy="952200"/>
          </a:xfrm>
        </p:grpSpPr>
        <p:pic>
          <p:nvPicPr>
            <p:cNvPr id="10" name="Picture 28">
              <a:extLst>
                <a:ext uri="{FF2B5EF4-FFF2-40B4-BE49-F238E27FC236}">
                  <a16:creationId xmlns:a16="http://schemas.microsoft.com/office/drawing/2014/main" id="{07162EBE-F1D0-40C4-9854-8D2AFF95454D}"/>
                </a:ext>
              </a:extLst>
            </p:cNvPr>
            <p:cNvPicPr>
              <a:picLocks noChangeAspect="1"/>
            </p:cNvPicPr>
            <p:nvPr/>
          </p:nvPicPr>
          <p:blipFill rotWithShape="1">
            <a:blip r:embed="rId3">
              <a:extLst>
                <a:ext uri="{28A0092B-C50C-407E-A947-70E740481C1C}">
                  <a14:useLocalDpi xmlns:a14="http://schemas.microsoft.com/office/drawing/2010/main" val="0"/>
                </a:ext>
              </a:extLst>
            </a:blip>
            <a:srcRect b="35075"/>
            <a:stretch/>
          </p:blipFill>
          <p:spPr bwMode="auto">
            <a:xfrm>
              <a:off x="4035596" y="2092847"/>
              <a:ext cx="1025153" cy="88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Accepted DEV">
              <a:extLst>
                <a:ext uri="{FF2B5EF4-FFF2-40B4-BE49-F238E27FC236}">
                  <a16:creationId xmlns:a16="http://schemas.microsoft.com/office/drawing/2014/main" id="{39CB0166-C521-4DCC-A179-58399CBE952D}"/>
                </a:ext>
              </a:extLst>
            </p:cNvPr>
            <p:cNvGrpSpPr/>
            <p:nvPr/>
          </p:nvGrpSpPr>
          <p:grpSpPr>
            <a:xfrm>
              <a:off x="4754389" y="2588318"/>
              <a:ext cx="456729" cy="456729"/>
              <a:chOff x="4382751" y="3909289"/>
              <a:chExt cx="456852" cy="456852"/>
            </a:xfrm>
          </p:grpSpPr>
          <p:sp>
            <p:nvSpPr>
              <p:cNvPr id="12" name="Accepted">
                <a:extLst>
                  <a:ext uri="{FF2B5EF4-FFF2-40B4-BE49-F238E27FC236}">
                    <a16:creationId xmlns:a16="http://schemas.microsoft.com/office/drawing/2014/main" id="{5A8D40B3-A1B3-466C-8D28-9C1538FE5380}"/>
                  </a:ext>
                </a:extLst>
              </p:cNvPr>
              <p:cNvSpPr/>
              <p:nvPr/>
            </p:nvSpPr>
            <p:spPr bwMode="auto">
              <a:xfrm>
                <a:off x="4382751" y="3909289"/>
                <a:ext cx="456852" cy="456852"/>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00" rtl="0" eaLnBrk="1" fontAlgn="base" latinLnBrk="0" hangingPunct="1">
                  <a:lnSpc>
                    <a:spcPct val="90000"/>
                  </a:lnSpc>
                  <a:spcBef>
                    <a:spcPct val="0"/>
                  </a:spcBef>
                  <a:spcAft>
                    <a:spcPct val="0"/>
                  </a:spcAft>
                  <a:buClrTx/>
                  <a:buSzTx/>
                  <a:buFontTx/>
                  <a:buNone/>
                  <a:tabLst/>
                  <a:defRPr/>
                </a:pPr>
                <a:endParaRPr kumimoji="0" lang="en-US" sz="2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Freeform 26">
                <a:extLst>
                  <a:ext uri="{FF2B5EF4-FFF2-40B4-BE49-F238E27FC236}">
                    <a16:creationId xmlns:a16="http://schemas.microsoft.com/office/drawing/2014/main" id="{F77C7FDA-A117-4145-A746-7CC81BCB9457}"/>
                  </a:ext>
                </a:extLst>
              </p:cNvPr>
              <p:cNvSpPr>
                <a:spLocks/>
              </p:cNvSpPr>
              <p:nvPr/>
            </p:nvSpPr>
            <p:spPr bwMode="auto">
              <a:xfrm>
                <a:off x="4460627" y="4004450"/>
                <a:ext cx="301100" cy="266531"/>
              </a:xfrm>
              <a:custGeom>
                <a:avLst/>
                <a:gdLst>
                  <a:gd name="T0" fmla="*/ 1202 w 1202"/>
                  <a:gd name="T1" fmla="*/ 175 h 1064"/>
                  <a:gd name="T2" fmla="*/ 975 w 1202"/>
                  <a:gd name="T3" fmla="*/ 0 h 1064"/>
                  <a:gd name="T4" fmla="*/ 458 w 1202"/>
                  <a:gd name="T5" fmla="*/ 676 h 1064"/>
                  <a:gd name="T6" fmla="*/ 163 w 1202"/>
                  <a:gd name="T7" fmla="*/ 449 h 1064"/>
                  <a:gd name="T8" fmla="*/ 0 w 1202"/>
                  <a:gd name="T9" fmla="*/ 662 h 1064"/>
                  <a:gd name="T10" fmla="*/ 522 w 1202"/>
                  <a:gd name="T11" fmla="*/ 1064 h 1064"/>
                  <a:gd name="T12" fmla="*/ 685 w 1202"/>
                  <a:gd name="T13" fmla="*/ 851 h 1064"/>
                  <a:gd name="T14" fmla="*/ 685 w 1202"/>
                  <a:gd name="T15" fmla="*/ 851 h 1064"/>
                  <a:gd name="T16" fmla="*/ 1202 w 1202"/>
                  <a:gd name="T17" fmla="*/ 17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2" h="1064">
                    <a:moveTo>
                      <a:pt x="1202" y="175"/>
                    </a:moveTo>
                    <a:lnTo>
                      <a:pt x="975" y="0"/>
                    </a:lnTo>
                    <a:lnTo>
                      <a:pt x="458" y="676"/>
                    </a:lnTo>
                    <a:lnTo>
                      <a:pt x="163" y="449"/>
                    </a:lnTo>
                    <a:lnTo>
                      <a:pt x="0" y="662"/>
                    </a:lnTo>
                    <a:lnTo>
                      <a:pt x="522" y="1064"/>
                    </a:lnTo>
                    <a:lnTo>
                      <a:pt x="685" y="851"/>
                    </a:lnTo>
                    <a:lnTo>
                      <a:pt x="685" y="851"/>
                    </a:lnTo>
                    <a:lnTo>
                      <a:pt x="1202" y="175"/>
                    </a:lnTo>
                    <a:close/>
                  </a:path>
                </a:pathLst>
              </a:custGeom>
              <a:solidFill>
                <a:srgbClr val="92D050"/>
              </a:solidFill>
              <a:ln>
                <a:noFill/>
              </a:ln>
            </p:spPr>
            <p:txBody>
              <a:bodyPr vert="horz" wrap="square" lIns="91415" tIns="45707" rIns="91415" bIns="45707" numCol="1" anchor="t" anchorCtr="0" compatLnSpc="1">
                <a:prstTxWarp prst="textNoShape">
                  <a:avLst/>
                </a:prstTxWarp>
              </a:bodyPr>
              <a:lstStyle/>
              <a:p>
                <a:pPr marL="0" marR="0" lvl="0" indent="0" algn="l" defTabSz="913918"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Segoe UI Semilight"/>
                  <a:ea typeface="+mn-ea"/>
                  <a:cs typeface="+mn-cs"/>
                </a:endParaRPr>
              </a:p>
            </p:txBody>
          </p:sp>
        </p:grpSp>
      </p:grpSp>
      <p:pic>
        <p:nvPicPr>
          <p:cNvPr id="19" name="Picture 18">
            <a:extLst>
              <a:ext uri="{FF2B5EF4-FFF2-40B4-BE49-F238E27FC236}">
                <a16:creationId xmlns:a16="http://schemas.microsoft.com/office/drawing/2014/main" id="{844B875C-145E-4DC6-8F66-36A34871B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05" y="4204229"/>
            <a:ext cx="1405957" cy="2516459"/>
          </a:xfrm>
          <a:prstGeom prst="rect">
            <a:avLst/>
          </a:prstGeom>
        </p:spPr>
      </p:pic>
      <p:sp>
        <p:nvSpPr>
          <p:cNvPr id="20" name="TextBox 19">
            <a:extLst>
              <a:ext uri="{FF2B5EF4-FFF2-40B4-BE49-F238E27FC236}">
                <a16:creationId xmlns:a16="http://schemas.microsoft.com/office/drawing/2014/main" id="{CD3F9CE0-12A5-4487-AEC7-51A17D822854}"/>
              </a:ext>
            </a:extLst>
          </p:cNvPr>
          <p:cNvSpPr txBox="1"/>
          <p:nvPr/>
        </p:nvSpPr>
        <p:spPr>
          <a:xfrm>
            <a:off x="1352441" y="5252115"/>
            <a:ext cx="328574"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solidFill>
                  <a:srgbClr val="FFFFFF"/>
                </a:solidFill>
                <a:effectLst/>
                <a:uLnTx/>
                <a:uFillTx/>
                <a:latin typeface="Segoe UI Semilight"/>
                <a:ea typeface="+mn-ea"/>
                <a:cs typeface="+mn-cs"/>
              </a:rPr>
              <a:t>DEV</a:t>
            </a:r>
          </a:p>
        </p:txBody>
      </p:sp>
      <p:pic>
        <p:nvPicPr>
          <p:cNvPr id="21" name="Picture 20">
            <a:extLst>
              <a:ext uri="{FF2B5EF4-FFF2-40B4-BE49-F238E27FC236}">
                <a16:creationId xmlns:a16="http://schemas.microsoft.com/office/drawing/2014/main" id="{0DE5C37F-7100-4F30-8DD6-F0EA33729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965" y="4488629"/>
            <a:ext cx="1095754" cy="2151068"/>
          </a:xfrm>
          <a:prstGeom prst="rect">
            <a:avLst/>
          </a:prstGeom>
        </p:spPr>
      </p:pic>
      <p:sp>
        <p:nvSpPr>
          <p:cNvPr id="22" name="TextBox 21">
            <a:extLst>
              <a:ext uri="{FF2B5EF4-FFF2-40B4-BE49-F238E27FC236}">
                <a16:creationId xmlns:a16="http://schemas.microsoft.com/office/drawing/2014/main" id="{DE4DF518-2838-4767-B85A-E5DCF1B971BB}"/>
              </a:ext>
            </a:extLst>
          </p:cNvPr>
          <p:cNvSpPr txBox="1"/>
          <p:nvPr/>
        </p:nvSpPr>
        <p:spPr>
          <a:xfrm>
            <a:off x="3888994" y="5252115"/>
            <a:ext cx="330177"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OPS</a:t>
            </a:r>
          </a:p>
        </p:txBody>
      </p:sp>
      <p:grpSp>
        <p:nvGrpSpPr>
          <p:cNvPr id="23" name="Group 22">
            <a:extLst>
              <a:ext uri="{FF2B5EF4-FFF2-40B4-BE49-F238E27FC236}">
                <a16:creationId xmlns:a16="http://schemas.microsoft.com/office/drawing/2014/main" id="{74EC57E8-099E-4911-AE49-BE6BA223C07F}"/>
              </a:ext>
            </a:extLst>
          </p:cNvPr>
          <p:cNvGrpSpPr/>
          <p:nvPr/>
        </p:nvGrpSpPr>
        <p:grpSpPr>
          <a:xfrm>
            <a:off x="2551725" y="5616104"/>
            <a:ext cx="434280" cy="450531"/>
            <a:chOff x="1707792" y="5550508"/>
            <a:chExt cx="434335" cy="450589"/>
          </a:xfrm>
        </p:grpSpPr>
        <p:grpSp>
          <p:nvGrpSpPr>
            <p:cNvPr id="24" name="Group 23">
              <a:extLst>
                <a:ext uri="{FF2B5EF4-FFF2-40B4-BE49-F238E27FC236}">
                  <a16:creationId xmlns:a16="http://schemas.microsoft.com/office/drawing/2014/main" id="{C364674C-116A-4ECD-A615-F592B72EBD8E}"/>
                </a:ext>
              </a:extLst>
            </p:cNvPr>
            <p:cNvGrpSpPr/>
            <p:nvPr/>
          </p:nvGrpSpPr>
          <p:grpSpPr>
            <a:xfrm>
              <a:off x="1707792" y="5550508"/>
              <a:ext cx="433342" cy="450589"/>
              <a:chOff x="652595" y="2571201"/>
              <a:chExt cx="609169" cy="633414"/>
            </a:xfrm>
          </p:grpSpPr>
          <p:sp>
            <p:nvSpPr>
              <p:cNvPr id="26" name="Freeform 11">
                <a:extLst>
                  <a:ext uri="{FF2B5EF4-FFF2-40B4-BE49-F238E27FC236}">
                    <a16:creationId xmlns:a16="http://schemas.microsoft.com/office/drawing/2014/main" id="{19493BF7-82AE-466D-A78D-687A240AA3E2}"/>
                  </a:ext>
                </a:extLst>
              </p:cNvPr>
              <p:cNvSpPr>
                <a:spLocks/>
              </p:cNvSpPr>
              <p:nvPr/>
            </p:nvSpPr>
            <p:spPr bwMode="auto">
              <a:xfrm>
                <a:off x="652595" y="2571201"/>
                <a:ext cx="609169" cy="633414"/>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7" name="Freeform 6">
                <a:extLst>
                  <a:ext uri="{FF2B5EF4-FFF2-40B4-BE49-F238E27FC236}">
                    <a16:creationId xmlns:a16="http://schemas.microsoft.com/office/drawing/2014/main" id="{557FA163-5502-4B4E-93FF-34D285D2696B}"/>
                  </a:ext>
                </a:extLst>
              </p:cNvPr>
              <p:cNvSpPr>
                <a:spLocks/>
              </p:cNvSpPr>
              <p:nvPr/>
            </p:nvSpPr>
            <p:spPr bwMode="auto">
              <a:xfrm>
                <a:off x="828249" y="2734135"/>
                <a:ext cx="107771" cy="333265"/>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8" name="Freeform 7">
                <a:extLst>
                  <a:ext uri="{FF2B5EF4-FFF2-40B4-BE49-F238E27FC236}">
                    <a16:creationId xmlns:a16="http://schemas.microsoft.com/office/drawing/2014/main" id="{57B4B6AB-6C4F-4FA4-96E2-F7471AA31731}"/>
                  </a:ext>
                </a:extLst>
              </p:cNvPr>
              <p:cNvSpPr>
                <a:spLocks/>
              </p:cNvSpPr>
              <p:nvPr/>
            </p:nvSpPr>
            <p:spPr bwMode="auto">
              <a:xfrm>
                <a:off x="1000685" y="2734135"/>
                <a:ext cx="107771" cy="333265"/>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25" name="Freeform 12">
              <a:extLst>
                <a:ext uri="{FF2B5EF4-FFF2-40B4-BE49-F238E27FC236}">
                  <a16:creationId xmlns:a16="http://schemas.microsoft.com/office/drawing/2014/main" id="{6419FCBF-A754-4125-B908-44B86A3F293A}"/>
                </a:ext>
              </a:extLst>
            </p:cNvPr>
            <p:cNvSpPr>
              <a:spLocks/>
            </p:cNvSpPr>
            <p:nvPr/>
          </p:nvSpPr>
          <p:spPr bwMode="auto">
            <a:xfrm>
              <a:off x="2052638" y="5550508"/>
              <a:ext cx="89489" cy="85748"/>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Semilight"/>
                <a:ea typeface="+mn-ea"/>
                <a:cs typeface="+mn-cs"/>
              </a:endParaRPr>
            </a:p>
          </p:txBody>
        </p:sp>
      </p:grpSp>
      <p:grpSp>
        <p:nvGrpSpPr>
          <p:cNvPr id="83" name="Group 82">
            <a:extLst>
              <a:ext uri="{FF2B5EF4-FFF2-40B4-BE49-F238E27FC236}">
                <a16:creationId xmlns:a16="http://schemas.microsoft.com/office/drawing/2014/main" id="{0CB90710-1665-4100-938C-EC954834840B}"/>
              </a:ext>
            </a:extLst>
          </p:cNvPr>
          <p:cNvGrpSpPr/>
          <p:nvPr/>
        </p:nvGrpSpPr>
        <p:grpSpPr>
          <a:xfrm>
            <a:off x="9674972" y="5215163"/>
            <a:ext cx="2384228" cy="1592224"/>
            <a:chOff x="9674972" y="4990400"/>
            <a:chExt cx="2384228" cy="1592224"/>
          </a:xfrm>
        </p:grpSpPr>
        <p:sp>
          <p:nvSpPr>
            <p:cNvPr id="33" name="Rectangle 32">
              <a:extLst>
                <a:ext uri="{FF2B5EF4-FFF2-40B4-BE49-F238E27FC236}">
                  <a16:creationId xmlns:a16="http://schemas.microsoft.com/office/drawing/2014/main" id="{2D582B89-7FFE-4A4C-A4A2-378B495BC7DD}"/>
                </a:ext>
              </a:extLst>
            </p:cNvPr>
            <p:cNvSpPr/>
            <p:nvPr/>
          </p:nvSpPr>
          <p:spPr bwMode="auto">
            <a:xfrm>
              <a:off x="9674972" y="4990400"/>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PRODUCTION</a:t>
              </a:r>
            </a:p>
          </p:txBody>
        </p:sp>
        <p:sp>
          <p:nvSpPr>
            <p:cNvPr id="36" name="APP 3">
              <a:extLst>
                <a:ext uri="{FF2B5EF4-FFF2-40B4-BE49-F238E27FC236}">
                  <a16:creationId xmlns:a16="http://schemas.microsoft.com/office/drawing/2014/main" id="{B3F722B3-0F65-4A7F-850F-CDA0029336F2}"/>
                </a:ext>
              </a:extLst>
            </p:cNvPr>
            <p:cNvSpPr>
              <a:spLocks noEditPoints="1"/>
            </p:cNvSpPr>
            <p:nvPr/>
          </p:nvSpPr>
          <p:spPr bwMode="auto">
            <a:xfrm>
              <a:off x="10988934" y="5555666"/>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grpSp>
        <p:nvGrpSpPr>
          <p:cNvPr id="85" name="Group 84">
            <a:extLst>
              <a:ext uri="{FF2B5EF4-FFF2-40B4-BE49-F238E27FC236}">
                <a16:creationId xmlns:a16="http://schemas.microsoft.com/office/drawing/2014/main" id="{67A4469A-F404-4D36-9165-AE9C0C495186}"/>
              </a:ext>
            </a:extLst>
          </p:cNvPr>
          <p:cNvGrpSpPr/>
          <p:nvPr/>
        </p:nvGrpSpPr>
        <p:grpSpPr>
          <a:xfrm>
            <a:off x="9674972" y="1571969"/>
            <a:ext cx="2384228" cy="1592224"/>
            <a:chOff x="9674972" y="1562533"/>
            <a:chExt cx="2384228" cy="1592224"/>
          </a:xfrm>
        </p:grpSpPr>
        <p:sp>
          <p:nvSpPr>
            <p:cNvPr id="31" name="Rectangle 30">
              <a:extLst>
                <a:ext uri="{FF2B5EF4-FFF2-40B4-BE49-F238E27FC236}">
                  <a16:creationId xmlns:a16="http://schemas.microsoft.com/office/drawing/2014/main" id="{AB816BA9-6E5C-449F-BE7E-00CFC7D23FA3}"/>
                </a:ext>
              </a:extLst>
            </p:cNvPr>
            <p:cNvSpPr/>
            <p:nvPr/>
          </p:nvSpPr>
          <p:spPr bwMode="auto">
            <a:xfrm>
              <a:off x="9674972" y="156253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DEVELOPMENT</a:t>
              </a:r>
            </a:p>
          </p:txBody>
        </p:sp>
        <p:sp>
          <p:nvSpPr>
            <p:cNvPr id="34" name="APP 1">
              <a:extLst>
                <a:ext uri="{FF2B5EF4-FFF2-40B4-BE49-F238E27FC236}">
                  <a16:creationId xmlns:a16="http://schemas.microsoft.com/office/drawing/2014/main" id="{0CE691A0-49A4-456F-B402-0C0B74EF2B50}"/>
                </a:ext>
              </a:extLst>
            </p:cNvPr>
            <p:cNvSpPr>
              <a:spLocks noEditPoints="1"/>
            </p:cNvSpPr>
            <p:nvPr/>
          </p:nvSpPr>
          <p:spPr bwMode="auto">
            <a:xfrm>
              <a:off x="10988934" y="2128949"/>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37" name="CODE 2" descr="Down:  CODE 2">
              <a:extLst>
                <a:ext uri="{FF2B5EF4-FFF2-40B4-BE49-F238E27FC236}">
                  <a16:creationId xmlns:a16="http://schemas.microsoft.com/office/drawing/2014/main" id="{151B65D0-3392-407D-8036-0E4994627B1C}"/>
                </a:ext>
              </a:extLst>
            </p:cNvPr>
            <p:cNvGrpSpPr/>
            <p:nvPr/>
          </p:nvGrpSpPr>
          <p:grpSpPr>
            <a:xfrm>
              <a:off x="10081715" y="2233697"/>
              <a:ext cx="538060" cy="560813"/>
              <a:chOff x="2328300" y="3506767"/>
              <a:chExt cx="551703" cy="575034"/>
            </a:xfrm>
          </p:grpSpPr>
          <p:sp>
            <p:nvSpPr>
              <p:cNvPr id="38" name="AutoShape 3">
                <a:extLst>
                  <a:ext uri="{FF2B5EF4-FFF2-40B4-BE49-F238E27FC236}">
                    <a16:creationId xmlns:a16="http://schemas.microsoft.com/office/drawing/2014/main" id="{9910DC45-7ADF-4116-80D4-579A0F958B4B}"/>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39" name="Group 38">
                <a:extLst>
                  <a:ext uri="{FF2B5EF4-FFF2-40B4-BE49-F238E27FC236}">
                    <a16:creationId xmlns:a16="http://schemas.microsoft.com/office/drawing/2014/main" id="{9118F71A-780C-43F3-B883-F138E240D170}"/>
                  </a:ext>
                </a:extLst>
              </p:cNvPr>
              <p:cNvGrpSpPr/>
              <p:nvPr/>
            </p:nvGrpSpPr>
            <p:grpSpPr>
              <a:xfrm>
                <a:off x="2328300" y="3506767"/>
                <a:ext cx="551703" cy="575034"/>
                <a:chOff x="3937001" y="4448175"/>
                <a:chExt cx="638175" cy="665163"/>
              </a:xfrm>
            </p:grpSpPr>
            <p:grpSp>
              <p:nvGrpSpPr>
                <p:cNvPr id="40" name="Group 10">
                  <a:extLst>
                    <a:ext uri="{FF2B5EF4-FFF2-40B4-BE49-F238E27FC236}">
                      <a16:creationId xmlns:a16="http://schemas.microsoft.com/office/drawing/2014/main" id="{AF4DC261-474B-430E-A265-45CB986AC722}"/>
                    </a:ext>
                  </a:extLst>
                </p:cNvPr>
                <p:cNvGrpSpPr>
                  <a:grpSpLocks noChangeAspect="1"/>
                </p:cNvGrpSpPr>
                <p:nvPr/>
              </p:nvGrpSpPr>
              <p:grpSpPr bwMode="auto">
                <a:xfrm>
                  <a:off x="3937001" y="4448175"/>
                  <a:ext cx="638175" cy="665163"/>
                  <a:chOff x="2480" y="2802"/>
                  <a:chExt cx="402" cy="419"/>
                </a:xfrm>
              </p:grpSpPr>
              <p:sp>
                <p:nvSpPr>
                  <p:cNvPr id="44" name="AutoShape 9">
                    <a:extLst>
                      <a:ext uri="{FF2B5EF4-FFF2-40B4-BE49-F238E27FC236}">
                        <a16:creationId xmlns:a16="http://schemas.microsoft.com/office/drawing/2014/main" id="{C7B8D93D-6193-458C-B10A-E4A34DC82968}"/>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5" name="Freeform 11">
                    <a:extLst>
                      <a:ext uri="{FF2B5EF4-FFF2-40B4-BE49-F238E27FC236}">
                        <a16:creationId xmlns:a16="http://schemas.microsoft.com/office/drawing/2014/main" id="{1C80EF9C-0E44-49A9-9857-C23FB29787FB}"/>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 name="Freeform 12">
                    <a:extLst>
                      <a:ext uri="{FF2B5EF4-FFF2-40B4-BE49-F238E27FC236}">
                        <a16:creationId xmlns:a16="http://schemas.microsoft.com/office/drawing/2014/main" id="{287EE01F-9B6C-49C3-BA29-3D95A8D42722}"/>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41" name="Group 40">
                  <a:extLst>
                    <a:ext uri="{FF2B5EF4-FFF2-40B4-BE49-F238E27FC236}">
                      <a16:creationId xmlns:a16="http://schemas.microsoft.com/office/drawing/2014/main" id="{1B379DF8-F3C4-4220-97A5-B0150A34B190}"/>
                    </a:ext>
                  </a:extLst>
                </p:cNvPr>
                <p:cNvGrpSpPr/>
                <p:nvPr/>
              </p:nvGrpSpPr>
              <p:grpSpPr>
                <a:xfrm>
                  <a:off x="4120302" y="4618868"/>
                  <a:ext cx="293550" cy="349134"/>
                  <a:chOff x="4662074" y="4335997"/>
                  <a:chExt cx="234105" cy="278433"/>
                </a:xfrm>
              </p:grpSpPr>
              <p:sp>
                <p:nvSpPr>
                  <p:cNvPr id="42" name="Freeform 6">
                    <a:extLst>
                      <a:ext uri="{FF2B5EF4-FFF2-40B4-BE49-F238E27FC236}">
                        <a16:creationId xmlns:a16="http://schemas.microsoft.com/office/drawing/2014/main" id="{429BB2BB-2A35-47FC-AEC9-C7967AAE03CA}"/>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3" name="Freeform 7">
                    <a:extLst>
                      <a:ext uri="{FF2B5EF4-FFF2-40B4-BE49-F238E27FC236}">
                        <a16:creationId xmlns:a16="http://schemas.microsoft.com/office/drawing/2014/main" id="{4525A9DB-0555-4B34-9F47-5D9471568269}"/>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grpSp>
        <p:nvGrpSpPr>
          <p:cNvPr id="84" name="Group 83">
            <a:extLst>
              <a:ext uri="{FF2B5EF4-FFF2-40B4-BE49-F238E27FC236}">
                <a16:creationId xmlns:a16="http://schemas.microsoft.com/office/drawing/2014/main" id="{8744410C-A4CA-43AF-A5E6-B9772ABFA48B}"/>
              </a:ext>
            </a:extLst>
          </p:cNvPr>
          <p:cNvGrpSpPr/>
          <p:nvPr/>
        </p:nvGrpSpPr>
        <p:grpSpPr>
          <a:xfrm>
            <a:off x="9674972" y="3388848"/>
            <a:ext cx="2384228" cy="1592224"/>
            <a:chOff x="9674972" y="3276467"/>
            <a:chExt cx="2384228" cy="1592224"/>
          </a:xfrm>
        </p:grpSpPr>
        <p:sp>
          <p:nvSpPr>
            <p:cNvPr id="32" name="Rectangle 31">
              <a:extLst>
                <a:ext uri="{FF2B5EF4-FFF2-40B4-BE49-F238E27FC236}">
                  <a16:creationId xmlns:a16="http://schemas.microsoft.com/office/drawing/2014/main" id="{61B0029C-033A-4D6C-A0DE-254ADE801BF9}"/>
                </a:ext>
              </a:extLst>
            </p:cNvPr>
            <p:cNvSpPr/>
            <p:nvPr/>
          </p:nvSpPr>
          <p:spPr bwMode="auto">
            <a:xfrm>
              <a:off x="9674972" y="3276467"/>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STAGING</a:t>
              </a:r>
            </a:p>
          </p:txBody>
        </p:sp>
        <p:sp>
          <p:nvSpPr>
            <p:cNvPr id="35" name="APP 2">
              <a:extLst>
                <a:ext uri="{FF2B5EF4-FFF2-40B4-BE49-F238E27FC236}">
                  <a16:creationId xmlns:a16="http://schemas.microsoft.com/office/drawing/2014/main" id="{7880229E-1BA8-4D41-9A18-65AD5BE41E2B}"/>
                </a:ext>
              </a:extLst>
            </p:cNvPr>
            <p:cNvSpPr>
              <a:spLocks noEditPoints="1"/>
            </p:cNvSpPr>
            <p:nvPr/>
          </p:nvSpPr>
          <p:spPr bwMode="auto">
            <a:xfrm>
              <a:off x="10988934" y="383467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47" name="CODE 2" descr="Down:  CODE 2">
              <a:extLst>
                <a:ext uri="{FF2B5EF4-FFF2-40B4-BE49-F238E27FC236}">
                  <a16:creationId xmlns:a16="http://schemas.microsoft.com/office/drawing/2014/main" id="{F05C712B-F0ED-4F78-B9FD-A019B14FCA3D}"/>
                </a:ext>
              </a:extLst>
            </p:cNvPr>
            <p:cNvGrpSpPr/>
            <p:nvPr/>
          </p:nvGrpSpPr>
          <p:grpSpPr>
            <a:xfrm>
              <a:off x="10081715" y="3980840"/>
              <a:ext cx="538060" cy="560813"/>
              <a:chOff x="2328300" y="3506767"/>
              <a:chExt cx="551703" cy="575034"/>
            </a:xfrm>
          </p:grpSpPr>
          <p:sp>
            <p:nvSpPr>
              <p:cNvPr id="48" name="AutoShape 3">
                <a:extLst>
                  <a:ext uri="{FF2B5EF4-FFF2-40B4-BE49-F238E27FC236}">
                    <a16:creationId xmlns:a16="http://schemas.microsoft.com/office/drawing/2014/main" id="{60EC109C-CE5B-4390-B065-ED97773211A3}"/>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49" name="Group 48">
                <a:extLst>
                  <a:ext uri="{FF2B5EF4-FFF2-40B4-BE49-F238E27FC236}">
                    <a16:creationId xmlns:a16="http://schemas.microsoft.com/office/drawing/2014/main" id="{3E984957-7048-49BF-A27B-51072C7A9465}"/>
                  </a:ext>
                </a:extLst>
              </p:cNvPr>
              <p:cNvGrpSpPr/>
              <p:nvPr/>
            </p:nvGrpSpPr>
            <p:grpSpPr>
              <a:xfrm>
                <a:off x="2328300" y="3506767"/>
                <a:ext cx="551703" cy="575034"/>
                <a:chOff x="3937001" y="4448175"/>
                <a:chExt cx="638175" cy="665163"/>
              </a:xfrm>
            </p:grpSpPr>
            <p:grpSp>
              <p:nvGrpSpPr>
                <p:cNvPr id="50" name="Group 10">
                  <a:extLst>
                    <a:ext uri="{FF2B5EF4-FFF2-40B4-BE49-F238E27FC236}">
                      <a16:creationId xmlns:a16="http://schemas.microsoft.com/office/drawing/2014/main" id="{5D15D2E7-1F21-444E-AB80-32CE88A92ED5}"/>
                    </a:ext>
                  </a:extLst>
                </p:cNvPr>
                <p:cNvGrpSpPr>
                  <a:grpSpLocks noChangeAspect="1"/>
                </p:cNvGrpSpPr>
                <p:nvPr/>
              </p:nvGrpSpPr>
              <p:grpSpPr bwMode="auto">
                <a:xfrm>
                  <a:off x="3937001" y="4448175"/>
                  <a:ext cx="638175" cy="665163"/>
                  <a:chOff x="2480" y="2802"/>
                  <a:chExt cx="402" cy="419"/>
                </a:xfrm>
              </p:grpSpPr>
              <p:sp>
                <p:nvSpPr>
                  <p:cNvPr id="54" name="AutoShape 9">
                    <a:extLst>
                      <a:ext uri="{FF2B5EF4-FFF2-40B4-BE49-F238E27FC236}">
                        <a16:creationId xmlns:a16="http://schemas.microsoft.com/office/drawing/2014/main" id="{F707552F-DB00-4B2A-8336-956A4D7AB713}"/>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5" name="Freeform 11">
                    <a:extLst>
                      <a:ext uri="{FF2B5EF4-FFF2-40B4-BE49-F238E27FC236}">
                        <a16:creationId xmlns:a16="http://schemas.microsoft.com/office/drawing/2014/main" id="{23C72D6C-A939-4C51-9776-66EEEC6D13F9}"/>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6" name="Freeform 12">
                    <a:extLst>
                      <a:ext uri="{FF2B5EF4-FFF2-40B4-BE49-F238E27FC236}">
                        <a16:creationId xmlns:a16="http://schemas.microsoft.com/office/drawing/2014/main" id="{6C5AF1F9-32E1-4007-B2F7-4CCA12607798}"/>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1" name="Group 50">
                  <a:extLst>
                    <a:ext uri="{FF2B5EF4-FFF2-40B4-BE49-F238E27FC236}">
                      <a16:creationId xmlns:a16="http://schemas.microsoft.com/office/drawing/2014/main" id="{00EA6EF2-DFDD-4197-AA91-3769230CE9B9}"/>
                    </a:ext>
                  </a:extLst>
                </p:cNvPr>
                <p:cNvGrpSpPr/>
                <p:nvPr/>
              </p:nvGrpSpPr>
              <p:grpSpPr>
                <a:xfrm>
                  <a:off x="4120302" y="4618868"/>
                  <a:ext cx="293550" cy="349134"/>
                  <a:chOff x="4662074" y="4335997"/>
                  <a:chExt cx="234105" cy="278433"/>
                </a:xfrm>
              </p:grpSpPr>
              <p:sp>
                <p:nvSpPr>
                  <p:cNvPr id="52" name="Freeform 6">
                    <a:extLst>
                      <a:ext uri="{FF2B5EF4-FFF2-40B4-BE49-F238E27FC236}">
                        <a16:creationId xmlns:a16="http://schemas.microsoft.com/office/drawing/2014/main" id="{5BC56F14-8256-4132-A1D9-CEE757F44783}"/>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3" name="Freeform 7">
                    <a:extLst>
                      <a:ext uri="{FF2B5EF4-FFF2-40B4-BE49-F238E27FC236}">
                        <a16:creationId xmlns:a16="http://schemas.microsoft.com/office/drawing/2014/main" id="{05577E8E-9BFF-4375-AF29-E6E10D657E8F}"/>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pic>
        <p:nvPicPr>
          <p:cNvPr id="16" name="Test">
            <a:extLst>
              <a:ext uri="{FF2B5EF4-FFF2-40B4-BE49-F238E27FC236}">
                <a16:creationId xmlns:a16="http://schemas.microsoft.com/office/drawing/2014/main" id="{E63E0260-5D07-4CA0-A824-ED88BDF4AB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8097" y="2279845"/>
            <a:ext cx="621538" cy="633724"/>
          </a:xfrm>
          <a:prstGeom prst="rect">
            <a:avLst/>
          </a:prstGeom>
        </p:spPr>
      </p:pic>
      <p:cxnSp>
        <p:nvCxnSpPr>
          <p:cNvPr id="76" name="Straight Arrow Connector 75">
            <a:extLst>
              <a:ext uri="{FF2B5EF4-FFF2-40B4-BE49-F238E27FC236}">
                <a16:creationId xmlns:a16="http://schemas.microsoft.com/office/drawing/2014/main" id="{D226417C-8EF1-49A7-9D9E-F10D3D98B7AF}"/>
              </a:ext>
            </a:extLst>
          </p:cNvPr>
          <p:cNvCxnSpPr>
            <a:cxnSpLocks/>
            <a:stCxn id="31" idx="2"/>
            <a:endCxn id="32" idx="0"/>
          </p:cNvCxnSpPr>
          <p:nvPr/>
        </p:nvCxnSpPr>
        <p:spPr>
          <a:xfrm>
            <a:off x="10867086" y="3164193"/>
            <a:ext cx="0" cy="224655"/>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8314B3-22DB-4106-899E-3E8931734CEE}"/>
              </a:ext>
            </a:extLst>
          </p:cNvPr>
          <p:cNvCxnSpPr>
            <a:cxnSpLocks/>
            <a:stCxn id="32" idx="2"/>
            <a:endCxn id="33" idx="0"/>
          </p:cNvCxnSpPr>
          <p:nvPr/>
        </p:nvCxnSpPr>
        <p:spPr>
          <a:xfrm>
            <a:off x="10867086" y="4981072"/>
            <a:ext cx="0" cy="234091"/>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4FAD1533-17F5-41DE-84F8-5C3956AF2BD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35753" y="2162299"/>
            <a:ext cx="724985" cy="724985"/>
          </a:xfrm>
          <a:prstGeom prst="rect">
            <a:avLst/>
          </a:prstGeom>
        </p:spPr>
      </p:pic>
      <p:sp>
        <p:nvSpPr>
          <p:cNvPr id="92" name="Flowchart: Magnetic Disk 91">
            <a:extLst>
              <a:ext uri="{FF2B5EF4-FFF2-40B4-BE49-F238E27FC236}">
                <a16:creationId xmlns:a16="http://schemas.microsoft.com/office/drawing/2014/main" id="{EF02035B-D0BB-4148-BE35-32DF071B2E66}"/>
              </a:ext>
            </a:extLst>
          </p:cNvPr>
          <p:cNvSpPr/>
          <p:nvPr/>
        </p:nvSpPr>
        <p:spPr bwMode="auto">
          <a:xfrm>
            <a:off x="1156860" y="2138614"/>
            <a:ext cx="757588" cy="772356"/>
          </a:xfrm>
          <a:prstGeom prst="flowChartMagneticDisk">
            <a:avLst/>
          </a:prstGeom>
          <a:solidFill>
            <a:srgbClr val="BFBFBF"/>
          </a:solidFill>
          <a:ln w="38100">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TFVC</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281008" y="1571969"/>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106" name="APP 3">
            <a:extLst>
              <a:ext uri="{FF2B5EF4-FFF2-40B4-BE49-F238E27FC236}">
                <a16:creationId xmlns:a16="http://schemas.microsoft.com/office/drawing/2014/main" id="{B4EA7442-F4BC-46FA-BCB6-8D9D0A0A1BF3}"/>
              </a:ext>
            </a:extLst>
          </p:cNvPr>
          <p:cNvSpPr>
            <a:spLocks noEditPoints="1"/>
          </p:cNvSpPr>
          <p:nvPr/>
        </p:nvSpPr>
        <p:spPr bwMode="auto">
          <a:xfrm>
            <a:off x="7768367" y="212378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spTree>
    <p:extLst>
      <p:ext uri="{BB962C8B-B14F-4D97-AF65-F5344CB8AC3E}">
        <p14:creationId xmlns:p14="http://schemas.microsoft.com/office/powerpoint/2010/main" val="3758924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9E0433BA-8186-4BA6-A94B-C0A995CAD7D9}"/>
              </a:ext>
            </a:extLst>
          </p:cNvPr>
          <p:cNvCxnSpPr>
            <a:cxnSpLocks/>
            <a:endCxn id="95" idx="1"/>
          </p:cNvCxnSpPr>
          <p:nvPr/>
        </p:nvCxnSpPr>
        <p:spPr>
          <a:xfrm>
            <a:off x="7049347" y="2368081"/>
            <a:ext cx="231661"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3208063" y="2368081"/>
            <a:ext cx="234847"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465718C1-34FF-4AB8-AE45-C821717C4702}"/>
              </a:ext>
            </a:extLst>
          </p:cNvPr>
          <p:cNvSpPr/>
          <p:nvPr/>
        </p:nvSpPr>
        <p:spPr bwMode="auto">
          <a:xfrm>
            <a:off x="3442910" y="1571969"/>
            <a:ext cx="3601320"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CI</a:t>
            </a:r>
          </a:p>
        </p:txBody>
      </p: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31" idx="1"/>
          </p:cNvCxnSpPr>
          <p:nvPr/>
        </p:nvCxnSpPr>
        <p:spPr>
          <a:xfrm>
            <a:off x="8961969" y="2368081"/>
            <a:ext cx="713003"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A23250-CE4B-4678-902C-0D39D43F6C16}"/>
              </a:ext>
            </a:extLst>
          </p:cNvPr>
          <p:cNvCxnSpPr>
            <a:cxnSpLocks/>
            <a:endCxn id="7" idx="0"/>
          </p:cNvCxnSpPr>
          <p:nvPr/>
        </p:nvCxnSpPr>
        <p:spPr>
          <a:xfrm>
            <a:off x="2768369" y="3154663"/>
            <a:ext cx="0" cy="2204675"/>
          </a:xfrm>
          <a:prstGeom prst="line">
            <a:avLst/>
          </a:prstGeom>
          <a:ln w="3810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823835" y="1571969"/>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grpSp>
        <p:nvGrpSpPr>
          <p:cNvPr id="6" name="Group 5">
            <a:extLst>
              <a:ext uri="{FF2B5EF4-FFF2-40B4-BE49-F238E27FC236}">
                <a16:creationId xmlns:a16="http://schemas.microsoft.com/office/drawing/2014/main" id="{6D3C7F56-93BA-41E3-8493-6C3CC3B0A7FB}"/>
              </a:ext>
            </a:extLst>
          </p:cNvPr>
          <p:cNvGrpSpPr/>
          <p:nvPr/>
        </p:nvGrpSpPr>
        <p:grpSpPr>
          <a:xfrm>
            <a:off x="1784899" y="5359338"/>
            <a:ext cx="1939570" cy="1118749"/>
            <a:chOff x="940119" y="5293964"/>
            <a:chExt cx="1940093" cy="1119051"/>
          </a:xfrm>
        </p:grpSpPr>
        <p:sp>
          <p:nvSpPr>
            <p:cNvPr id="7" name="Rectangle 154">
              <a:extLst>
                <a:ext uri="{FF2B5EF4-FFF2-40B4-BE49-F238E27FC236}">
                  <a16:creationId xmlns:a16="http://schemas.microsoft.com/office/drawing/2014/main" id="{CB26866E-F5BE-4012-9FA7-F97584B1C847}"/>
                </a:ext>
              </a:extLst>
            </p:cNvPr>
            <p:cNvSpPr>
              <a:spLocks noChangeArrowheads="1"/>
            </p:cNvSpPr>
            <p:nvPr/>
          </p:nvSpPr>
          <p:spPr bwMode="auto">
            <a:xfrm>
              <a:off x="1171231" y="5293964"/>
              <a:ext cx="1505245" cy="1027824"/>
            </a:xfrm>
            <a:prstGeom prst="rect">
              <a:avLst/>
            </a:prstGeom>
            <a:solidFill>
              <a:schemeClr val="bg2">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 name="Rectangle 156">
              <a:extLst>
                <a:ext uri="{FF2B5EF4-FFF2-40B4-BE49-F238E27FC236}">
                  <a16:creationId xmlns:a16="http://schemas.microsoft.com/office/drawing/2014/main" id="{8254C9AA-0722-4FA5-BFE1-4B4771E849E1}"/>
                </a:ext>
              </a:extLst>
            </p:cNvPr>
            <p:cNvSpPr>
              <a:spLocks noChangeArrowheads="1"/>
            </p:cNvSpPr>
            <p:nvPr/>
          </p:nvSpPr>
          <p:spPr bwMode="auto">
            <a:xfrm>
              <a:off x="1224447" y="5359343"/>
              <a:ext cx="1398813" cy="897066"/>
            </a:xfrm>
            <a:prstGeom prst="rect">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 name="Freeform 158">
              <a:extLst>
                <a:ext uri="{FF2B5EF4-FFF2-40B4-BE49-F238E27FC236}">
                  <a16:creationId xmlns:a16="http://schemas.microsoft.com/office/drawing/2014/main" id="{1BA2F039-A115-4E4A-8A25-8573152F78F4}"/>
                </a:ext>
              </a:extLst>
            </p:cNvPr>
            <p:cNvSpPr>
              <a:spLocks/>
            </p:cNvSpPr>
            <p:nvPr/>
          </p:nvSpPr>
          <p:spPr bwMode="auto">
            <a:xfrm>
              <a:off x="940119" y="6336991"/>
              <a:ext cx="1940093" cy="76024"/>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72" name="Group 71">
            <a:extLst>
              <a:ext uri="{FF2B5EF4-FFF2-40B4-BE49-F238E27FC236}">
                <a16:creationId xmlns:a16="http://schemas.microsoft.com/office/drawing/2014/main" id="{6A38213C-EA0C-4A63-AB52-940C0AF17FA0}"/>
              </a:ext>
            </a:extLst>
          </p:cNvPr>
          <p:cNvGrpSpPr/>
          <p:nvPr/>
        </p:nvGrpSpPr>
        <p:grpSpPr>
          <a:xfrm>
            <a:off x="3668946" y="2065584"/>
            <a:ext cx="1175522" cy="952200"/>
            <a:chOff x="4035596" y="2092847"/>
            <a:chExt cx="1175522" cy="952200"/>
          </a:xfrm>
        </p:grpSpPr>
        <p:pic>
          <p:nvPicPr>
            <p:cNvPr id="10" name="Picture 28">
              <a:extLst>
                <a:ext uri="{FF2B5EF4-FFF2-40B4-BE49-F238E27FC236}">
                  <a16:creationId xmlns:a16="http://schemas.microsoft.com/office/drawing/2014/main" id="{07162EBE-F1D0-40C4-9854-8D2AFF95454D}"/>
                </a:ext>
              </a:extLst>
            </p:cNvPr>
            <p:cNvPicPr>
              <a:picLocks noChangeAspect="1"/>
            </p:cNvPicPr>
            <p:nvPr/>
          </p:nvPicPr>
          <p:blipFill rotWithShape="1">
            <a:blip r:embed="rId3">
              <a:extLst>
                <a:ext uri="{28A0092B-C50C-407E-A947-70E740481C1C}">
                  <a14:useLocalDpi xmlns:a14="http://schemas.microsoft.com/office/drawing/2010/main" val="0"/>
                </a:ext>
              </a:extLst>
            </a:blip>
            <a:srcRect b="35075"/>
            <a:stretch/>
          </p:blipFill>
          <p:spPr bwMode="auto">
            <a:xfrm>
              <a:off x="4035596" y="2092847"/>
              <a:ext cx="1025153" cy="88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Accepted DEV">
              <a:extLst>
                <a:ext uri="{FF2B5EF4-FFF2-40B4-BE49-F238E27FC236}">
                  <a16:creationId xmlns:a16="http://schemas.microsoft.com/office/drawing/2014/main" id="{39CB0166-C521-4DCC-A179-58399CBE952D}"/>
                </a:ext>
              </a:extLst>
            </p:cNvPr>
            <p:cNvGrpSpPr/>
            <p:nvPr/>
          </p:nvGrpSpPr>
          <p:grpSpPr>
            <a:xfrm>
              <a:off x="4754389" y="2588318"/>
              <a:ext cx="456729" cy="456729"/>
              <a:chOff x="4382751" y="3909289"/>
              <a:chExt cx="456852" cy="456852"/>
            </a:xfrm>
          </p:grpSpPr>
          <p:sp>
            <p:nvSpPr>
              <p:cNvPr id="12" name="Accepted">
                <a:extLst>
                  <a:ext uri="{FF2B5EF4-FFF2-40B4-BE49-F238E27FC236}">
                    <a16:creationId xmlns:a16="http://schemas.microsoft.com/office/drawing/2014/main" id="{5A8D40B3-A1B3-466C-8D28-9C1538FE5380}"/>
                  </a:ext>
                </a:extLst>
              </p:cNvPr>
              <p:cNvSpPr/>
              <p:nvPr/>
            </p:nvSpPr>
            <p:spPr bwMode="auto">
              <a:xfrm>
                <a:off x="4382751" y="3909289"/>
                <a:ext cx="456852" cy="456852"/>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00" rtl="0" eaLnBrk="1" fontAlgn="base" latinLnBrk="0" hangingPunct="1">
                  <a:lnSpc>
                    <a:spcPct val="90000"/>
                  </a:lnSpc>
                  <a:spcBef>
                    <a:spcPct val="0"/>
                  </a:spcBef>
                  <a:spcAft>
                    <a:spcPct val="0"/>
                  </a:spcAft>
                  <a:buClrTx/>
                  <a:buSzTx/>
                  <a:buFontTx/>
                  <a:buNone/>
                  <a:tabLst/>
                  <a:defRPr/>
                </a:pPr>
                <a:endParaRPr kumimoji="0" lang="en-US" sz="2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Freeform 26">
                <a:extLst>
                  <a:ext uri="{FF2B5EF4-FFF2-40B4-BE49-F238E27FC236}">
                    <a16:creationId xmlns:a16="http://schemas.microsoft.com/office/drawing/2014/main" id="{F77C7FDA-A117-4145-A746-7CC81BCB9457}"/>
                  </a:ext>
                </a:extLst>
              </p:cNvPr>
              <p:cNvSpPr>
                <a:spLocks/>
              </p:cNvSpPr>
              <p:nvPr/>
            </p:nvSpPr>
            <p:spPr bwMode="auto">
              <a:xfrm>
                <a:off x="4460627" y="4004450"/>
                <a:ext cx="301100" cy="266531"/>
              </a:xfrm>
              <a:custGeom>
                <a:avLst/>
                <a:gdLst>
                  <a:gd name="T0" fmla="*/ 1202 w 1202"/>
                  <a:gd name="T1" fmla="*/ 175 h 1064"/>
                  <a:gd name="T2" fmla="*/ 975 w 1202"/>
                  <a:gd name="T3" fmla="*/ 0 h 1064"/>
                  <a:gd name="T4" fmla="*/ 458 w 1202"/>
                  <a:gd name="T5" fmla="*/ 676 h 1064"/>
                  <a:gd name="T6" fmla="*/ 163 w 1202"/>
                  <a:gd name="T7" fmla="*/ 449 h 1064"/>
                  <a:gd name="T8" fmla="*/ 0 w 1202"/>
                  <a:gd name="T9" fmla="*/ 662 h 1064"/>
                  <a:gd name="T10" fmla="*/ 522 w 1202"/>
                  <a:gd name="T11" fmla="*/ 1064 h 1064"/>
                  <a:gd name="T12" fmla="*/ 685 w 1202"/>
                  <a:gd name="T13" fmla="*/ 851 h 1064"/>
                  <a:gd name="T14" fmla="*/ 685 w 1202"/>
                  <a:gd name="T15" fmla="*/ 851 h 1064"/>
                  <a:gd name="T16" fmla="*/ 1202 w 1202"/>
                  <a:gd name="T17" fmla="*/ 17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2" h="1064">
                    <a:moveTo>
                      <a:pt x="1202" y="175"/>
                    </a:moveTo>
                    <a:lnTo>
                      <a:pt x="975" y="0"/>
                    </a:lnTo>
                    <a:lnTo>
                      <a:pt x="458" y="676"/>
                    </a:lnTo>
                    <a:lnTo>
                      <a:pt x="163" y="449"/>
                    </a:lnTo>
                    <a:lnTo>
                      <a:pt x="0" y="662"/>
                    </a:lnTo>
                    <a:lnTo>
                      <a:pt x="522" y="1064"/>
                    </a:lnTo>
                    <a:lnTo>
                      <a:pt x="685" y="851"/>
                    </a:lnTo>
                    <a:lnTo>
                      <a:pt x="685" y="851"/>
                    </a:lnTo>
                    <a:lnTo>
                      <a:pt x="1202" y="175"/>
                    </a:lnTo>
                    <a:close/>
                  </a:path>
                </a:pathLst>
              </a:custGeom>
              <a:solidFill>
                <a:srgbClr val="92D050"/>
              </a:solidFill>
              <a:ln>
                <a:noFill/>
              </a:ln>
            </p:spPr>
            <p:txBody>
              <a:bodyPr vert="horz" wrap="square" lIns="91415" tIns="45707" rIns="91415" bIns="45707" numCol="1" anchor="t" anchorCtr="0" compatLnSpc="1">
                <a:prstTxWarp prst="textNoShape">
                  <a:avLst/>
                </a:prstTxWarp>
              </a:bodyPr>
              <a:lstStyle/>
              <a:p>
                <a:pPr marL="0" marR="0" lvl="0" indent="0" algn="l" defTabSz="913918"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Segoe UI Semilight"/>
                  <a:ea typeface="+mn-ea"/>
                  <a:cs typeface="+mn-cs"/>
                </a:endParaRPr>
              </a:p>
            </p:txBody>
          </p:sp>
        </p:grpSp>
      </p:grpSp>
      <p:pic>
        <p:nvPicPr>
          <p:cNvPr id="19" name="Picture 18">
            <a:extLst>
              <a:ext uri="{FF2B5EF4-FFF2-40B4-BE49-F238E27FC236}">
                <a16:creationId xmlns:a16="http://schemas.microsoft.com/office/drawing/2014/main" id="{844B875C-145E-4DC6-8F66-36A34871B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05" y="4204229"/>
            <a:ext cx="1405957" cy="2516459"/>
          </a:xfrm>
          <a:prstGeom prst="rect">
            <a:avLst/>
          </a:prstGeom>
        </p:spPr>
      </p:pic>
      <p:sp>
        <p:nvSpPr>
          <p:cNvPr id="20" name="TextBox 19">
            <a:extLst>
              <a:ext uri="{FF2B5EF4-FFF2-40B4-BE49-F238E27FC236}">
                <a16:creationId xmlns:a16="http://schemas.microsoft.com/office/drawing/2014/main" id="{CD3F9CE0-12A5-4487-AEC7-51A17D822854}"/>
              </a:ext>
            </a:extLst>
          </p:cNvPr>
          <p:cNvSpPr txBox="1"/>
          <p:nvPr/>
        </p:nvSpPr>
        <p:spPr>
          <a:xfrm>
            <a:off x="1352441" y="5252115"/>
            <a:ext cx="328574"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solidFill>
                  <a:srgbClr val="FFFFFF"/>
                </a:solidFill>
                <a:effectLst/>
                <a:uLnTx/>
                <a:uFillTx/>
                <a:latin typeface="Segoe UI Semilight"/>
                <a:ea typeface="+mn-ea"/>
                <a:cs typeface="+mn-cs"/>
              </a:rPr>
              <a:t>DEV</a:t>
            </a:r>
          </a:p>
        </p:txBody>
      </p:sp>
      <p:pic>
        <p:nvPicPr>
          <p:cNvPr id="21" name="Picture 20">
            <a:extLst>
              <a:ext uri="{FF2B5EF4-FFF2-40B4-BE49-F238E27FC236}">
                <a16:creationId xmlns:a16="http://schemas.microsoft.com/office/drawing/2014/main" id="{0DE5C37F-7100-4F30-8DD6-F0EA33729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965" y="4488629"/>
            <a:ext cx="1095754" cy="2151068"/>
          </a:xfrm>
          <a:prstGeom prst="rect">
            <a:avLst/>
          </a:prstGeom>
        </p:spPr>
      </p:pic>
      <p:sp>
        <p:nvSpPr>
          <p:cNvPr id="22" name="TextBox 21">
            <a:extLst>
              <a:ext uri="{FF2B5EF4-FFF2-40B4-BE49-F238E27FC236}">
                <a16:creationId xmlns:a16="http://schemas.microsoft.com/office/drawing/2014/main" id="{DE4DF518-2838-4767-B85A-E5DCF1B971BB}"/>
              </a:ext>
            </a:extLst>
          </p:cNvPr>
          <p:cNvSpPr txBox="1"/>
          <p:nvPr/>
        </p:nvSpPr>
        <p:spPr>
          <a:xfrm>
            <a:off x="3888994" y="5252115"/>
            <a:ext cx="330177"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OPS</a:t>
            </a:r>
          </a:p>
        </p:txBody>
      </p:sp>
      <p:grpSp>
        <p:nvGrpSpPr>
          <p:cNvPr id="23" name="Group 22">
            <a:extLst>
              <a:ext uri="{FF2B5EF4-FFF2-40B4-BE49-F238E27FC236}">
                <a16:creationId xmlns:a16="http://schemas.microsoft.com/office/drawing/2014/main" id="{74EC57E8-099E-4911-AE49-BE6BA223C07F}"/>
              </a:ext>
            </a:extLst>
          </p:cNvPr>
          <p:cNvGrpSpPr/>
          <p:nvPr/>
        </p:nvGrpSpPr>
        <p:grpSpPr>
          <a:xfrm>
            <a:off x="2551725" y="5616104"/>
            <a:ext cx="434280" cy="450531"/>
            <a:chOff x="1707792" y="5550508"/>
            <a:chExt cx="434335" cy="450589"/>
          </a:xfrm>
        </p:grpSpPr>
        <p:grpSp>
          <p:nvGrpSpPr>
            <p:cNvPr id="24" name="Group 23">
              <a:extLst>
                <a:ext uri="{FF2B5EF4-FFF2-40B4-BE49-F238E27FC236}">
                  <a16:creationId xmlns:a16="http://schemas.microsoft.com/office/drawing/2014/main" id="{C364674C-116A-4ECD-A615-F592B72EBD8E}"/>
                </a:ext>
              </a:extLst>
            </p:cNvPr>
            <p:cNvGrpSpPr/>
            <p:nvPr/>
          </p:nvGrpSpPr>
          <p:grpSpPr>
            <a:xfrm>
              <a:off x="1707792" y="5550508"/>
              <a:ext cx="433342" cy="450589"/>
              <a:chOff x="652595" y="2571201"/>
              <a:chExt cx="609169" cy="633414"/>
            </a:xfrm>
          </p:grpSpPr>
          <p:sp>
            <p:nvSpPr>
              <p:cNvPr id="26" name="Freeform 11">
                <a:extLst>
                  <a:ext uri="{FF2B5EF4-FFF2-40B4-BE49-F238E27FC236}">
                    <a16:creationId xmlns:a16="http://schemas.microsoft.com/office/drawing/2014/main" id="{19493BF7-82AE-466D-A78D-687A240AA3E2}"/>
                  </a:ext>
                </a:extLst>
              </p:cNvPr>
              <p:cNvSpPr>
                <a:spLocks/>
              </p:cNvSpPr>
              <p:nvPr/>
            </p:nvSpPr>
            <p:spPr bwMode="auto">
              <a:xfrm>
                <a:off x="652595" y="2571201"/>
                <a:ext cx="609169" cy="633414"/>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7" name="Freeform 6">
                <a:extLst>
                  <a:ext uri="{FF2B5EF4-FFF2-40B4-BE49-F238E27FC236}">
                    <a16:creationId xmlns:a16="http://schemas.microsoft.com/office/drawing/2014/main" id="{557FA163-5502-4B4E-93FF-34D285D2696B}"/>
                  </a:ext>
                </a:extLst>
              </p:cNvPr>
              <p:cNvSpPr>
                <a:spLocks/>
              </p:cNvSpPr>
              <p:nvPr/>
            </p:nvSpPr>
            <p:spPr bwMode="auto">
              <a:xfrm>
                <a:off x="828249" y="2734135"/>
                <a:ext cx="107771" cy="333265"/>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8" name="Freeform 7">
                <a:extLst>
                  <a:ext uri="{FF2B5EF4-FFF2-40B4-BE49-F238E27FC236}">
                    <a16:creationId xmlns:a16="http://schemas.microsoft.com/office/drawing/2014/main" id="{57B4B6AB-6C4F-4FA4-96E2-F7471AA31731}"/>
                  </a:ext>
                </a:extLst>
              </p:cNvPr>
              <p:cNvSpPr>
                <a:spLocks/>
              </p:cNvSpPr>
              <p:nvPr/>
            </p:nvSpPr>
            <p:spPr bwMode="auto">
              <a:xfrm>
                <a:off x="1000685" y="2734135"/>
                <a:ext cx="107771" cy="333265"/>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25" name="Freeform 12">
              <a:extLst>
                <a:ext uri="{FF2B5EF4-FFF2-40B4-BE49-F238E27FC236}">
                  <a16:creationId xmlns:a16="http://schemas.microsoft.com/office/drawing/2014/main" id="{6419FCBF-A754-4125-B908-44B86A3F293A}"/>
                </a:ext>
              </a:extLst>
            </p:cNvPr>
            <p:cNvSpPr>
              <a:spLocks/>
            </p:cNvSpPr>
            <p:nvPr/>
          </p:nvSpPr>
          <p:spPr bwMode="auto">
            <a:xfrm>
              <a:off x="2052638" y="5550508"/>
              <a:ext cx="89489" cy="85748"/>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Semilight"/>
                <a:ea typeface="+mn-ea"/>
                <a:cs typeface="+mn-cs"/>
              </a:endParaRPr>
            </a:p>
          </p:txBody>
        </p:sp>
      </p:grpSp>
      <p:grpSp>
        <p:nvGrpSpPr>
          <p:cNvPr id="83" name="Group 82">
            <a:extLst>
              <a:ext uri="{FF2B5EF4-FFF2-40B4-BE49-F238E27FC236}">
                <a16:creationId xmlns:a16="http://schemas.microsoft.com/office/drawing/2014/main" id="{0CB90710-1665-4100-938C-EC954834840B}"/>
              </a:ext>
            </a:extLst>
          </p:cNvPr>
          <p:cNvGrpSpPr/>
          <p:nvPr/>
        </p:nvGrpSpPr>
        <p:grpSpPr>
          <a:xfrm>
            <a:off x="9674972" y="5215163"/>
            <a:ext cx="2384228" cy="1592224"/>
            <a:chOff x="9674972" y="4990400"/>
            <a:chExt cx="2384228" cy="1592224"/>
          </a:xfrm>
        </p:grpSpPr>
        <p:sp>
          <p:nvSpPr>
            <p:cNvPr id="33" name="Rectangle 32">
              <a:extLst>
                <a:ext uri="{FF2B5EF4-FFF2-40B4-BE49-F238E27FC236}">
                  <a16:creationId xmlns:a16="http://schemas.microsoft.com/office/drawing/2014/main" id="{2D582B89-7FFE-4A4C-A4A2-378B495BC7DD}"/>
                </a:ext>
              </a:extLst>
            </p:cNvPr>
            <p:cNvSpPr/>
            <p:nvPr/>
          </p:nvSpPr>
          <p:spPr bwMode="auto">
            <a:xfrm>
              <a:off x="9674972" y="4990400"/>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PRODUCTION</a:t>
              </a:r>
            </a:p>
          </p:txBody>
        </p:sp>
        <p:sp>
          <p:nvSpPr>
            <p:cNvPr id="36" name="APP 3">
              <a:extLst>
                <a:ext uri="{FF2B5EF4-FFF2-40B4-BE49-F238E27FC236}">
                  <a16:creationId xmlns:a16="http://schemas.microsoft.com/office/drawing/2014/main" id="{B3F722B3-0F65-4A7F-850F-CDA0029336F2}"/>
                </a:ext>
              </a:extLst>
            </p:cNvPr>
            <p:cNvSpPr>
              <a:spLocks noEditPoints="1"/>
            </p:cNvSpPr>
            <p:nvPr/>
          </p:nvSpPr>
          <p:spPr bwMode="auto">
            <a:xfrm>
              <a:off x="10988934" y="5555666"/>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grpSp>
        <p:nvGrpSpPr>
          <p:cNvPr id="85" name="Group 84">
            <a:extLst>
              <a:ext uri="{FF2B5EF4-FFF2-40B4-BE49-F238E27FC236}">
                <a16:creationId xmlns:a16="http://schemas.microsoft.com/office/drawing/2014/main" id="{67A4469A-F404-4D36-9165-AE9C0C495186}"/>
              </a:ext>
            </a:extLst>
          </p:cNvPr>
          <p:cNvGrpSpPr/>
          <p:nvPr/>
        </p:nvGrpSpPr>
        <p:grpSpPr>
          <a:xfrm>
            <a:off x="9674972" y="1571969"/>
            <a:ext cx="2384228" cy="1592224"/>
            <a:chOff x="9674972" y="1562533"/>
            <a:chExt cx="2384228" cy="1592224"/>
          </a:xfrm>
        </p:grpSpPr>
        <p:sp>
          <p:nvSpPr>
            <p:cNvPr id="31" name="Rectangle 30">
              <a:extLst>
                <a:ext uri="{FF2B5EF4-FFF2-40B4-BE49-F238E27FC236}">
                  <a16:creationId xmlns:a16="http://schemas.microsoft.com/office/drawing/2014/main" id="{AB816BA9-6E5C-449F-BE7E-00CFC7D23FA3}"/>
                </a:ext>
              </a:extLst>
            </p:cNvPr>
            <p:cNvSpPr/>
            <p:nvPr/>
          </p:nvSpPr>
          <p:spPr bwMode="auto">
            <a:xfrm>
              <a:off x="9674972" y="156253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DEVELOPMENT</a:t>
              </a:r>
            </a:p>
          </p:txBody>
        </p:sp>
        <p:sp>
          <p:nvSpPr>
            <p:cNvPr id="34" name="APP 1">
              <a:extLst>
                <a:ext uri="{FF2B5EF4-FFF2-40B4-BE49-F238E27FC236}">
                  <a16:creationId xmlns:a16="http://schemas.microsoft.com/office/drawing/2014/main" id="{0CE691A0-49A4-456F-B402-0C0B74EF2B50}"/>
                </a:ext>
              </a:extLst>
            </p:cNvPr>
            <p:cNvSpPr>
              <a:spLocks noEditPoints="1"/>
            </p:cNvSpPr>
            <p:nvPr/>
          </p:nvSpPr>
          <p:spPr bwMode="auto">
            <a:xfrm>
              <a:off x="10988934" y="2128949"/>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37" name="CODE 2" descr="Down:  CODE 2">
              <a:extLst>
                <a:ext uri="{FF2B5EF4-FFF2-40B4-BE49-F238E27FC236}">
                  <a16:creationId xmlns:a16="http://schemas.microsoft.com/office/drawing/2014/main" id="{151B65D0-3392-407D-8036-0E4994627B1C}"/>
                </a:ext>
              </a:extLst>
            </p:cNvPr>
            <p:cNvGrpSpPr/>
            <p:nvPr/>
          </p:nvGrpSpPr>
          <p:grpSpPr>
            <a:xfrm>
              <a:off x="10081715" y="2233697"/>
              <a:ext cx="538060" cy="560813"/>
              <a:chOff x="2328300" y="3506767"/>
              <a:chExt cx="551703" cy="575034"/>
            </a:xfrm>
          </p:grpSpPr>
          <p:sp>
            <p:nvSpPr>
              <p:cNvPr id="38" name="AutoShape 3">
                <a:extLst>
                  <a:ext uri="{FF2B5EF4-FFF2-40B4-BE49-F238E27FC236}">
                    <a16:creationId xmlns:a16="http://schemas.microsoft.com/office/drawing/2014/main" id="{9910DC45-7ADF-4116-80D4-579A0F958B4B}"/>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39" name="Group 38">
                <a:extLst>
                  <a:ext uri="{FF2B5EF4-FFF2-40B4-BE49-F238E27FC236}">
                    <a16:creationId xmlns:a16="http://schemas.microsoft.com/office/drawing/2014/main" id="{9118F71A-780C-43F3-B883-F138E240D170}"/>
                  </a:ext>
                </a:extLst>
              </p:cNvPr>
              <p:cNvGrpSpPr/>
              <p:nvPr/>
            </p:nvGrpSpPr>
            <p:grpSpPr>
              <a:xfrm>
                <a:off x="2328300" y="3506767"/>
                <a:ext cx="551703" cy="575034"/>
                <a:chOff x="3937001" y="4448175"/>
                <a:chExt cx="638175" cy="665163"/>
              </a:xfrm>
            </p:grpSpPr>
            <p:grpSp>
              <p:nvGrpSpPr>
                <p:cNvPr id="40" name="Group 10">
                  <a:extLst>
                    <a:ext uri="{FF2B5EF4-FFF2-40B4-BE49-F238E27FC236}">
                      <a16:creationId xmlns:a16="http://schemas.microsoft.com/office/drawing/2014/main" id="{AF4DC261-474B-430E-A265-45CB986AC722}"/>
                    </a:ext>
                  </a:extLst>
                </p:cNvPr>
                <p:cNvGrpSpPr>
                  <a:grpSpLocks noChangeAspect="1"/>
                </p:cNvGrpSpPr>
                <p:nvPr/>
              </p:nvGrpSpPr>
              <p:grpSpPr bwMode="auto">
                <a:xfrm>
                  <a:off x="3937001" y="4448175"/>
                  <a:ext cx="638175" cy="665163"/>
                  <a:chOff x="2480" y="2802"/>
                  <a:chExt cx="402" cy="419"/>
                </a:xfrm>
              </p:grpSpPr>
              <p:sp>
                <p:nvSpPr>
                  <p:cNvPr id="44" name="AutoShape 9">
                    <a:extLst>
                      <a:ext uri="{FF2B5EF4-FFF2-40B4-BE49-F238E27FC236}">
                        <a16:creationId xmlns:a16="http://schemas.microsoft.com/office/drawing/2014/main" id="{C7B8D93D-6193-458C-B10A-E4A34DC82968}"/>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5" name="Freeform 11">
                    <a:extLst>
                      <a:ext uri="{FF2B5EF4-FFF2-40B4-BE49-F238E27FC236}">
                        <a16:creationId xmlns:a16="http://schemas.microsoft.com/office/drawing/2014/main" id="{1C80EF9C-0E44-49A9-9857-C23FB29787FB}"/>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 name="Freeform 12">
                    <a:extLst>
                      <a:ext uri="{FF2B5EF4-FFF2-40B4-BE49-F238E27FC236}">
                        <a16:creationId xmlns:a16="http://schemas.microsoft.com/office/drawing/2014/main" id="{287EE01F-9B6C-49C3-BA29-3D95A8D42722}"/>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41" name="Group 40">
                  <a:extLst>
                    <a:ext uri="{FF2B5EF4-FFF2-40B4-BE49-F238E27FC236}">
                      <a16:creationId xmlns:a16="http://schemas.microsoft.com/office/drawing/2014/main" id="{1B379DF8-F3C4-4220-97A5-B0150A34B190}"/>
                    </a:ext>
                  </a:extLst>
                </p:cNvPr>
                <p:cNvGrpSpPr/>
                <p:nvPr/>
              </p:nvGrpSpPr>
              <p:grpSpPr>
                <a:xfrm>
                  <a:off x="4120302" y="4618868"/>
                  <a:ext cx="293550" cy="349134"/>
                  <a:chOff x="4662074" y="4335997"/>
                  <a:chExt cx="234105" cy="278433"/>
                </a:xfrm>
              </p:grpSpPr>
              <p:sp>
                <p:nvSpPr>
                  <p:cNvPr id="42" name="Freeform 6">
                    <a:extLst>
                      <a:ext uri="{FF2B5EF4-FFF2-40B4-BE49-F238E27FC236}">
                        <a16:creationId xmlns:a16="http://schemas.microsoft.com/office/drawing/2014/main" id="{429BB2BB-2A35-47FC-AEC9-C7967AAE03CA}"/>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3" name="Freeform 7">
                    <a:extLst>
                      <a:ext uri="{FF2B5EF4-FFF2-40B4-BE49-F238E27FC236}">
                        <a16:creationId xmlns:a16="http://schemas.microsoft.com/office/drawing/2014/main" id="{4525A9DB-0555-4B34-9F47-5D9471568269}"/>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grpSp>
        <p:nvGrpSpPr>
          <p:cNvPr id="84" name="Group 83">
            <a:extLst>
              <a:ext uri="{FF2B5EF4-FFF2-40B4-BE49-F238E27FC236}">
                <a16:creationId xmlns:a16="http://schemas.microsoft.com/office/drawing/2014/main" id="{8744410C-A4CA-43AF-A5E6-B9772ABFA48B}"/>
              </a:ext>
            </a:extLst>
          </p:cNvPr>
          <p:cNvGrpSpPr/>
          <p:nvPr/>
        </p:nvGrpSpPr>
        <p:grpSpPr>
          <a:xfrm>
            <a:off x="9674972" y="3388848"/>
            <a:ext cx="2384228" cy="1592224"/>
            <a:chOff x="9674972" y="3276467"/>
            <a:chExt cx="2384228" cy="1592224"/>
          </a:xfrm>
        </p:grpSpPr>
        <p:sp>
          <p:nvSpPr>
            <p:cNvPr id="32" name="Rectangle 31">
              <a:extLst>
                <a:ext uri="{FF2B5EF4-FFF2-40B4-BE49-F238E27FC236}">
                  <a16:creationId xmlns:a16="http://schemas.microsoft.com/office/drawing/2014/main" id="{61B0029C-033A-4D6C-A0DE-254ADE801BF9}"/>
                </a:ext>
              </a:extLst>
            </p:cNvPr>
            <p:cNvSpPr/>
            <p:nvPr/>
          </p:nvSpPr>
          <p:spPr bwMode="auto">
            <a:xfrm>
              <a:off x="9674972" y="3276467"/>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STAGING</a:t>
              </a:r>
            </a:p>
          </p:txBody>
        </p:sp>
        <p:sp>
          <p:nvSpPr>
            <p:cNvPr id="35" name="APP 2">
              <a:extLst>
                <a:ext uri="{FF2B5EF4-FFF2-40B4-BE49-F238E27FC236}">
                  <a16:creationId xmlns:a16="http://schemas.microsoft.com/office/drawing/2014/main" id="{7880229E-1BA8-4D41-9A18-65AD5BE41E2B}"/>
                </a:ext>
              </a:extLst>
            </p:cNvPr>
            <p:cNvSpPr>
              <a:spLocks noEditPoints="1"/>
            </p:cNvSpPr>
            <p:nvPr/>
          </p:nvSpPr>
          <p:spPr bwMode="auto">
            <a:xfrm>
              <a:off x="10988934" y="383467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47" name="CODE 2" descr="Down:  CODE 2">
              <a:extLst>
                <a:ext uri="{FF2B5EF4-FFF2-40B4-BE49-F238E27FC236}">
                  <a16:creationId xmlns:a16="http://schemas.microsoft.com/office/drawing/2014/main" id="{F05C712B-F0ED-4F78-B9FD-A019B14FCA3D}"/>
                </a:ext>
              </a:extLst>
            </p:cNvPr>
            <p:cNvGrpSpPr/>
            <p:nvPr/>
          </p:nvGrpSpPr>
          <p:grpSpPr>
            <a:xfrm>
              <a:off x="10081715" y="3980840"/>
              <a:ext cx="538060" cy="560813"/>
              <a:chOff x="2328300" y="3506767"/>
              <a:chExt cx="551703" cy="575034"/>
            </a:xfrm>
          </p:grpSpPr>
          <p:sp>
            <p:nvSpPr>
              <p:cNvPr id="48" name="AutoShape 3">
                <a:extLst>
                  <a:ext uri="{FF2B5EF4-FFF2-40B4-BE49-F238E27FC236}">
                    <a16:creationId xmlns:a16="http://schemas.microsoft.com/office/drawing/2014/main" id="{60EC109C-CE5B-4390-B065-ED97773211A3}"/>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49" name="Group 48">
                <a:extLst>
                  <a:ext uri="{FF2B5EF4-FFF2-40B4-BE49-F238E27FC236}">
                    <a16:creationId xmlns:a16="http://schemas.microsoft.com/office/drawing/2014/main" id="{3E984957-7048-49BF-A27B-51072C7A9465}"/>
                  </a:ext>
                </a:extLst>
              </p:cNvPr>
              <p:cNvGrpSpPr/>
              <p:nvPr/>
            </p:nvGrpSpPr>
            <p:grpSpPr>
              <a:xfrm>
                <a:off x="2328300" y="3506767"/>
                <a:ext cx="551703" cy="575034"/>
                <a:chOff x="3937001" y="4448175"/>
                <a:chExt cx="638175" cy="665163"/>
              </a:xfrm>
            </p:grpSpPr>
            <p:grpSp>
              <p:nvGrpSpPr>
                <p:cNvPr id="50" name="Group 10">
                  <a:extLst>
                    <a:ext uri="{FF2B5EF4-FFF2-40B4-BE49-F238E27FC236}">
                      <a16:creationId xmlns:a16="http://schemas.microsoft.com/office/drawing/2014/main" id="{5D15D2E7-1F21-444E-AB80-32CE88A92ED5}"/>
                    </a:ext>
                  </a:extLst>
                </p:cNvPr>
                <p:cNvGrpSpPr>
                  <a:grpSpLocks noChangeAspect="1"/>
                </p:cNvGrpSpPr>
                <p:nvPr/>
              </p:nvGrpSpPr>
              <p:grpSpPr bwMode="auto">
                <a:xfrm>
                  <a:off x="3937001" y="4448175"/>
                  <a:ext cx="638175" cy="665163"/>
                  <a:chOff x="2480" y="2802"/>
                  <a:chExt cx="402" cy="419"/>
                </a:xfrm>
              </p:grpSpPr>
              <p:sp>
                <p:nvSpPr>
                  <p:cNvPr id="54" name="AutoShape 9">
                    <a:extLst>
                      <a:ext uri="{FF2B5EF4-FFF2-40B4-BE49-F238E27FC236}">
                        <a16:creationId xmlns:a16="http://schemas.microsoft.com/office/drawing/2014/main" id="{F707552F-DB00-4B2A-8336-956A4D7AB713}"/>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5" name="Freeform 11">
                    <a:extLst>
                      <a:ext uri="{FF2B5EF4-FFF2-40B4-BE49-F238E27FC236}">
                        <a16:creationId xmlns:a16="http://schemas.microsoft.com/office/drawing/2014/main" id="{23C72D6C-A939-4C51-9776-66EEEC6D13F9}"/>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6" name="Freeform 12">
                    <a:extLst>
                      <a:ext uri="{FF2B5EF4-FFF2-40B4-BE49-F238E27FC236}">
                        <a16:creationId xmlns:a16="http://schemas.microsoft.com/office/drawing/2014/main" id="{6C5AF1F9-32E1-4007-B2F7-4CCA12607798}"/>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1" name="Group 50">
                  <a:extLst>
                    <a:ext uri="{FF2B5EF4-FFF2-40B4-BE49-F238E27FC236}">
                      <a16:creationId xmlns:a16="http://schemas.microsoft.com/office/drawing/2014/main" id="{00EA6EF2-DFDD-4197-AA91-3769230CE9B9}"/>
                    </a:ext>
                  </a:extLst>
                </p:cNvPr>
                <p:cNvGrpSpPr/>
                <p:nvPr/>
              </p:nvGrpSpPr>
              <p:grpSpPr>
                <a:xfrm>
                  <a:off x="4120302" y="4618868"/>
                  <a:ext cx="293550" cy="349134"/>
                  <a:chOff x="4662074" y="4335997"/>
                  <a:chExt cx="234105" cy="278433"/>
                </a:xfrm>
              </p:grpSpPr>
              <p:sp>
                <p:nvSpPr>
                  <p:cNvPr id="52" name="Freeform 6">
                    <a:extLst>
                      <a:ext uri="{FF2B5EF4-FFF2-40B4-BE49-F238E27FC236}">
                        <a16:creationId xmlns:a16="http://schemas.microsoft.com/office/drawing/2014/main" id="{5BC56F14-8256-4132-A1D9-CEE757F44783}"/>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3" name="Freeform 7">
                    <a:extLst>
                      <a:ext uri="{FF2B5EF4-FFF2-40B4-BE49-F238E27FC236}">
                        <a16:creationId xmlns:a16="http://schemas.microsoft.com/office/drawing/2014/main" id="{05577E8E-9BFF-4375-AF29-E6E10D657E8F}"/>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pic>
        <p:nvPicPr>
          <p:cNvPr id="16" name="Test">
            <a:extLst>
              <a:ext uri="{FF2B5EF4-FFF2-40B4-BE49-F238E27FC236}">
                <a16:creationId xmlns:a16="http://schemas.microsoft.com/office/drawing/2014/main" id="{E63E0260-5D07-4CA0-A824-ED88BDF4AB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8097" y="2279845"/>
            <a:ext cx="621538" cy="633724"/>
          </a:xfrm>
          <a:prstGeom prst="rect">
            <a:avLst/>
          </a:prstGeom>
        </p:spPr>
      </p:pic>
      <p:cxnSp>
        <p:nvCxnSpPr>
          <p:cNvPr id="76" name="Straight Arrow Connector 75">
            <a:extLst>
              <a:ext uri="{FF2B5EF4-FFF2-40B4-BE49-F238E27FC236}">
                <a16:creationId xmlns:a16="http://schemas.microsoft.com/office/drawing/2014/main" id="{D226417C-8EF1-49A7-9D9E-F10D3D98B7AF}"/>
              </a:ext>
            </a:extLst>
          </p:cNvPr>
          <p:cNvCxnSpPr>
            <a:cxnSpLocks/>
            <a:stCxn id="31" idx="2"/>
            <a:endCxn id="32" idx="0"/>
          </p:cNvCxnSpPr>
          <p:nvPr/>
        </p:nvCxnSpPr>
        <p:spPr>
          <a:xfrm>
            <a:off x="10867086" y="3164193"/>
            <a:ext cx="0" cy="224655"/>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8314B3-22DB-4106-899E-3E8931734CEE}"/>
              </a:ext>
            </a:extLst>
          </p:cNvPr>
          <p:cNvCxnSpPr>
            <a:cxnSpLocks/>
            <a:stCxn id="32" idx="2"/>
            <a:endCxn id="33" idx="0"/>
          </p:cNvCxnSpPr>
          <p:nvPr/>
        </p:nvCxnSpPr>
        <p:spPr>
          <a:xfrm>
            <a:off x="10867086" y="4981072"/>
            <a:ext cx="0" cy="234091"/>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4FAD1533-17F5-41DE-84F8-5C3956AF2BD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35753" y="2162299"/>
            <a:ext cx="724985" cy="724985"/>
          </a:xfrm>
          <a:prstGeom prst="rect">
            <a:avLst/>
          </a:prstGeom>
        </p:spPr>
      </p:pic>
      <p:sp>
        <p:nvSpPr>
          <p:cNvPr id="92" name="Flowchart: Magnetic Disk 91">
            <a:extLst>
              <a:ext uri="{FF2B5EF4-FFF2-40B4-BE49-F238E27FC236}">
                <a16:creationId xmlns:a16="http://schemas.microsoft.com/office/drawing/2014/main" id="{EF02035B-D0BB-4148-BE35-32DF071B2E66}"/>
              </a:ext>
            </a:extLst>
          </p:cNvPr>
          <p:cNvSpPr/>
          <p:nvPr/>
        </p:nvSpPr>
        <p:spPr bwMode="auto">
          <a:xfrm>
            <a:off x="1156860" y="2138614"/>
            <a:ext cx="757588" cy="772356"/>
          </a:xfrm>
          <a:prstGeom prst="flowChartMagneticDisk">
            <a:avLst/>
          </a:prstGeom>
          <a:solidFill>
            <a:srgbClr val="BFBFBF"/>
          </a:solidFill>
          <a:ln w="38100">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TFVC</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281008" y="1571969"/>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106" name="APP 3">
            <a:extLst>
              <a:ext uri="{FF2B5EF4-FFF2-40B4-BE49-F238E27FC236}">
                <a16:creationId xmlns:a16="http://schemas.microsoft.com/office/drawing/2014/main" id="{B4EA7442-F4BC-46FA-BCB6-8D9D0A0A1BF3}"/>
              </a:ext>
            </a:extLst>
          </p:cNvPr>
          <p:cNvSpPr>
            <a:spLocks noEditPoints="1"/>
          </p:cNvSpPr>
          <p:nvPr/>
        </p:nvSpPr>
        <p:spPr bwMode="auto">
          <a:xfrm>
            <a:off x="7768367" y="212378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spTree>
    <p:extLst>
      <p:ext uri="{BB962C8B-B14F-4D97-AF65-F5344CB8AC3E}">
        <p14:creationId xmlns:p14="http://schemas.microsoft.com/office/powerpoint/2010/main" val="177413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816B-487F-4A0C-B953-1E3FB964FFC6}"/>
              </a:ext>
            </a:extLst>
          </p:cNvPr>
          <p:cNvSpPr>
            <a:spLocks noGrp="1"/>
          </p:cNvSpPr>
          <p:nvPr>
            <p:ph type="title"/>
          </p:nvPr>
        </p:nvSpPr>
        <p:spPr/>
        <p:txBody>
          <a:bodyPr/>
          <a:lstStyle/>
          <a:p>
            <a:r>
              <a:rPr lang="en-GB" dirty="0"/>
              <a:t>Some CI Options with Azure</a:t>
            </a:r>
          </a:p>
        </p:txBody>
      </p:sp>
      <p:sp>
        <p:nvSpPr>
          <p:cNvPr id="3" name="Text Placeholder 2">
            <a:extLst>
              <a:ext uri="{FF2B5EF4-FFF2-40B4-BE49-F238E27FC236}">
                <a16:creationId xmlns:a16="http://schemas.microsoft.com/office/drawing/2014/main" id="{959EF431-A650-44DD-8957-FB2CF473CD9B}"/>
              </a:ext>
            </a:extLst>
          </p:cNvPr>
          <p:cNvSpPr>
            <a:spLocks noGrp="1"/>
          </p:cNvSpPr>
          <p:nvPr>
            <p:ph type="body" sz="quarter" idx="10"/>
          </p:nvPr>
        </p:nvSpPr>
        <p:spPr>
          <a:xfrm>
            <a:off x="1393701" y="1409030"/>
            <a:ext cx="8463815" cy="4330416"/>
          </a:xfrm>
        </p:spPr>
        <p:txBody>
          <a:bodyPr/>
          <a:lstStyle/>
          <a:p>
            <a:pPr>
              <a:spcBef>
                <a:spcPts val="2400"/>
              </a:spcBef>
            </a:pPr>
            <a:r>
              <a:rPr lang="en-GB" dirty="0"/>
              <a:t>TFS with Private Agents</a:t>
            </a:r>
          </a:p>
          <a:p>
            <a:pPr>
              <a:spcBef>
                <a:spcPts val="1800"/>
              </a:spcBef>
            </a:pPr>
            <a:r>
              <a:rPr lang="en-GB" dirty="0"/>
              <a:t>VSTS with Hosted or Private Agents</a:t>
            </a:r>
          </a:p>
          <a:p>
            <a:pPr>
              <a:spcBef>
                <a:spcPts val="1800"/>
              </a:spcBef>
            </a:pPr>
            <a:r>
              <a:rPr lang="en-GB" dirty="0"/>
              <a:t>TeamCity</a:t>
            </a:r>
          </a:p>
          <a:p>
            <a:pPr>
              <a:spcBef>
                <a:spcPts val="1800"/>
              </a:spcBef>
            </a:pPr>
            <a:r>
              <a:rPr lang="en-GB" dirty="0"/>
              <a:t>Jenkins</a:t>
            </a:r>
          </a:p>
          <a:p>
            <a:pPr>
              <a:spcBef>
                <a:spcPts val="1800"/>
              </a:spcBef>
            </a:pPr>
            <a:r>
              <a:rPr lang="en-GB" dirty="0" err="1"/>
              <a:t>AppVeyor</a:t>
            </a:r>
            <a:endParaRPr lang="en-GB" dirty="0"/>
          </a:p>
          <a:p>
            <a:pPr>
              <a:spcBef>
                <a:spcPts val="1800"/>
              </a:spcBef>
            </a:pPr>
            <a:r>
              <a:rPr lang="en-GB" dirty="0" err="1"/>
              <a:t>TravisCI</a:t>
            </a:r>
            <a:endParaRPr lang="en-GB" dirty="0"/>
          </a:p>
        </p:txBody>
      </p:sp>
      <p:pic>
        <p:nvPicPr>
          <p:cNvPr id="11" name="Picture 4">
            <a:extLst>
              <a:ext uri="{FF2B5EF4-FFF2-40B4-BE49-F238E27FC236}">
                <a16:creationId xmlns:a16="http://schemas.microsoft.com/office/drawing/2014/main" id="{682E85F4-7BC5-40A8-9D2A-C5A21065C3E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42373" y="3569270"/>
            <a:ext cx="4532565" cy="265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a:extLst>
              <a:ext uri="{FF2B5EF4-FFF2-40B4-BE49-F238E27FC236}">
                <a16:creationId xmlns:a16="http://schemas.microsoft.com/office/drawing/2014/main" id="{15B2CDED-5D10-47AB-83C3-D18A5665112E}"/>
              </a:ext>
            </a:extLst>
          </p:cNvPr>
          <p:cNvGrpSpPr/>
          <p:nvPr/>
        </p:nvGrpSpPr>
        <p:grpSpPr>
          <a:xfrm>
            <a:off x="10322693" y="5081438"/>
            <a:ext cx="1728192" cy="1728192"/>
            <a:chOff x="4387739" y="2561055"/>
            <a:chExt cx="456729" cy="456729"/>
          </a:xfrm>
        </p:grpSpPr>
        <p:sp>
          <p:nvSpPr>
            <p:cNvPr id="6" name="Accepted">
              <a:extLst>
                <a:ext uri="{FF2B5EF4-FFF2-40B4-BE49-F238E27FC236}">
                  <a16:creationId xmlns:a16="http://schemas.microsoft.com/office/drawing/2014/main" id="{B8BC9D8C-9303-41F5-A3EB-FAF784421E85}"/>
                </a:ext>
              </a:extLst>
            </p:cNvPr>
            <p:cNvSpPr/>
            <p:nvPr/>
          </p:nvSpPr>
          <p:spPr bwMode="auto">
            <a:xfrm>
              <a:off x="4387739" y="2561055"/>
              <a:ext cx="456729" cy="456729"/>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00" rtl="0" eaLnBrk="1" fontAlgn="base" latinLnBrk="0" hangingPunct="1">
                <a:lnSpc>
                  <a:spcPct val="90000"/>
                </a:lnSpc>
                <a:spcBef>
                  <a:spcPct val="0"/>
                </a:spcBef>
                <a:spcAft>
                  <a:spcPct val="0"/>
                </a:spcAft>
                <a:buClrTx/>
                <a:buSzTx/>
                <a:buFontTx/>
                <a:buNone/>
                <a:tabLst/>
                <a:defRPr/>
              </a:pPr>
              <a:endParaRPr kumimoji="0" lang="en-US" sz="2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Freeform 26">
              <a:extLst>
                <a:ext uri="{FF2B5EF4-FFF2-40B4-BE49-F238E27FC236}">
                  <a16:creationId xmlns:a16="http://schemas.microsoft.com/office/drawing/2014/main" id="{A3DFBB1D-442B-4052-AA42-703148E3B6E6}"/>
                </a:ext>
              </a:extLst>
            </p:cNvPr>
            <p:cNvSpPr>
              <a:spLocks/>
            </p:cNvSpPr>
            <p:nvPr/>
          </p:nvSpPr>
          <p:spPr bwMode="auto">
            <a:xfrm>
              <a:off x="4465594" y="2656190"/>
              <a:ext cx="301019" cy="266459"/>
            </a:xfrm>
            <a:custGeom>
              <a:avLst/>
              <a:gdLst>
                <a:gd name="T0" fmla="*/ 1202 w 1202"/>
                <a:gd name="T1" fmla="*/ 175 h 1064"/>
                <a:gd name="T2" fmla="*/ 975 w 1202"/>
                <a:gd name="T3" fmla="*/ 0 h 1064"/>
                <a:gd name="T4" fmla="*/ 458 w 1202"/>
                <a:gd name="T5" fmla="*/ 676 h 1064"/>
                <a:gd name="T6" fmla="*/ 163 w 1202"/>
                <a:gd name="T7" fmla="*/ 449 h 1064"/>
                <a:gd name="T8" fmla="*/ 0 w 1202"/>
                <a:gd name="T9" fmla="*/ 662 h 1064"/>
                <a:gd name="T10" fmla="*/ 522 w 1202"/>
                <a:gd name="T11" fmla="*/ 1064 h 1064"/>
                <a:gd name="T12" fmla="*/ 685 w 1202"/>
                <a:gd name="T13" fmla="*/ 851 h 1064"/>
                <a:gd name="T14" fmla="*/ 685 w 1202"/>
                <a:gd name="T15" fmla="*/ 851 h 1064"/>
                <a:gd name="T16" fmla="*/ 1202 w 1202"/>
                <a:gd name="T17" fmla="*/ 17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2" h="1064">
                  <a:moveTo>
                    <a:pt x="1202" y="175"/>
                  </a:moveTo>
                  <a:lnTo>
                    <a:pt x="975" y="0"/>
                  </a:lnTo>
                  <a:lnTo>
                    <a:pt x="458" y="676"/>
                  </a:lnTo>
                  <a:lnTo>
                    <a:pt x="163" y="449"/>
                  </a:lnTo>
                  <a:lnTo>
                    <a:pt x="0" y="662"/>
                  </a:lnTo>
                  <a:lnTo>
                    <a:pt x="522" y="1064"/>
                  </a:lnTo>
                  <a:lnTo>
                    <a:pt x="685" y="851"/>
                  </a:lnTo>
                  <a:lnTo>
                    <a:pt x="685" y="851"/>
                  </a:lnTo>
                  <a:lnTo>
                    <a:pt x="1202" y="175"/>
                  </a:lnTo>
                  <a:close/>
                </a:path>
              </a:pathLst>
            </a:custGeom>
            <a:solidFill>
              <a:srgbClr val="92D050"/>
            </a:solidFill>
            <a:ln>
              <a:noFill/>
            </a:ln>
          </p:spPr>
          <p:txBody>
            <a:bodyPr vert="horz" wrap="square" lIns="91415" tIns="45707" rIns="91415" bIns="45707" numCol="1" anchor="t" anchorCtr="0" compatLnSpc="1">
              <a:prstTxWarp prst="textNoShape">
                <a:avLst/>
              </a:prstTxWarp>
            </a:bodyPr>
            <a:lstStyle/>
            <a:p>
              <a:pPr marL="0" marR="0" lvl="0" indent="0" algn="l" defTabSz="913918"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Segoe UI Semilight"/>
                <a:ea typeface="+mn-ea"/>
                <a:cs typeface="+mn-cs"/>
              </a:endParaRPr>
            </a:p>
          </p:txBody>
        </p:sp>
      </p:grpSp>
    </p:spTree>
    <p:extLst>
      <p:ext uri="{BB962C8B-B14F-4D97-AF65-F5344CB8AC3E}">
        <p14:creationId xmlns:p14="http://schemas.microsoft.com/office/powerpoint/2010/main" val="65265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7264573" y="945882"/>
            <a:ext cx="3828060" cy="2965818"/>
          </a:xfrm>
          <a:custGeom>
            <a:avLst/>
            <a:gdLst>
              <a:gd name="connsiteX0" fmla="*/ 0 w 3753820"/>
              <a:gd name="connsiteY0" fmla="*/ 0 h 2908300"/>
              <a:gd name="connsiteX1" fmla="*/ 0 w 3753820"/>
              <a:gd name="connsiteY1" fmla="*/ 0 h 2908300"/>
              <a:gd name="connsiteX2" fmla="*/ 114300 w 3753820"/>
              <a:gd name="connsiteY2" fmla="*/ 50800 h 2908300"/>
              <a:gd name="connsiteX3" fmla="*/ 317500 w 3753820"/>
              <a:gd name="connsiteY3" fmla="*/ 152400 h 2908300"/>
              <a:gd name="connsiteX4" fmla="*/ 711200 w 3753820"/>
              <a:gd name="connsiteY4" fmla="*/ 266700 h 2908300"/>
              <a:gd name="connsiteX5" fmla="*/ 889000 w 3753820"/>
              <a:gd name="connsiteY5" fmla="*/ 330200 h 2908300"/>
              <a:gd name="connsiteX6" fmla="*/ 1295400 w 3753820"/>
              <a:gd name="connsiteY6" fmla="*/ 419100 h 2908300"/>
              <a:gd name="connsiteX7" fmla="*/ 1587500 w 3753820"/>
              <a:gd name="connsiteY7" fmla="*/ 558800 h 2908300"/>
              <a:gd name="connsiteX8" fmla="*/ 1828800 w 3753820"/>
              <a:gd name="connsiteY8" fmla="*/ 736600 h 2908300"/>
              <a:gd name="connsiteX9" fmla="*/ 1993900 w 3753820"/>
              <a:gd name="connsiteY9" fmla="*/ 901700 h 2908300"/>
              <a:gd name="connsiteX10" fmla="*/ 2540000 w 3753820"/>
              <a:gd name="connsiteY10" fmla="*/ 1219200 h 2908300"/>
              <a:gd name="connsiteX11" fmla="*/ 2628900 w 3753820"/>
              <a:gd name="connsiteY11" fmla="*/ 1320800 h 2908300"/>
              <a:gd name="connsiteX12" fmla="*/ 3162300 w 3753820"/>
              <a:gd name="connsiteY12" fmla="*/ 1663700 h 2908300"/>
              <a:gd name="connsiteX13" fmla="*/ 3594100 w 3753820"/>
              <a:gd name="connsiteY13" fmla="*/ 1879600 h 2908300"/>
              <a:gd name="connsiteX14" fmla="*/ 3721100 w 3753820"/>
              <a:gd name="connsiteY14" fmla="*/ 1892300 h 2908300"/>
              <a:gd name="connsiteX15" fmla="*/ 3733800 w 3753820"/>
              <a:gd name="connsiteY15" fmla="*/ 1968500 h 2908300"/>
              <a:gd name="connsiteX16" fmla="*/ 3721100 w 3753820"/>
              <a:gd name="connsiteY16" fmla="*/ 2108200 h 2908300"/>
              <a:gd name="connsiteX17" fmla="*/ 3644900 w 3753820"/>
              <a:gd name="connsiteY17" fmla="*/ 2159000 h 2908300"/>
              <a:gd name="connsiteX18" fmla="*/ 1879600 w 3753820"/>
              <a:gd name="connsiteY18" fmla="*/ 2908300 h 2908300"/>
              <a:gd name="connsiteX19" fmla="*/ 1879600 w 3753820"/>
              <a:gd name="connsiteY19" fmla="*/ 2908300 h 29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53820" h="2908300">
                <a:moveTo>
                  <a:pt x="0" y="0"/>
                </a:moveTo>
                <a:lnTo>
                  <a:pt x="0" y="0"/>
                </a:lnTo>
                <a:cubicBezTo>
                  <a:pt x="38100" y="16933"/>
                  <a:pt x="76712" y="32758"/>
                  <a:pt x="114300" y="50800"/>
                </a:cubicBezTo>
                <a:cubicBezTo>
                  <a:pt x="182571" y="83570"/>
                  <a:pt x="248299" y="121644"/>
                  <a:pt x="317500" y="152400"/>
                </a:cubicBezTo>
                <a:cubicBezTo>
                  <a:pt x="470366" y="220341"/>
                  <a:pt x="530398" y="213523"/>
                  <a:pt x="711200" y="266700"/>
                </a:cubicBezTo>
                <a:cubicBezTo>
                  <a:pt x="771576" y="284458"/>
                  <a:pt x="828050" y="314527"/>
                  <a:pt x="889000" y="330200"/>
                </a:cubicBezTo>
                <a:cubicBezTo>
                  <a:pt x="955820" y="347382"/>
                  <a:pt x="1200286" y="379935"/>
                  <a:pt x="1295400" y="419100"/>
                </a:cubicBezTo>
                <a:cubicBezTo>
                  <a:pt x="1395200" y="460194"/>
                  <a:pt x="1492113" y="508301"/>
                  <a:pt x="1587500" y="558800"/>
                </a:cubicBezTo>
                <a:cubicBezTo>
                  <a:pt x="1688122" y="612070"/>
                  <a:pt x="1748474" y="660099"/>
                  <a:pt x="1828800" y="736600"/>
                </a:cubicBezTo>
                <a:cubicBezTo>
                  <a:pt x="1885159" y="790275"/>
                  <a:pt x="1926616" y="862582"/>
                  <a:pt x="1993900" y="901700"/>
                </a:cubicBezTo>
                <a:cubicBezTo>
                  <a:pt x="2175933" y="1007533"/>
                  <a:pt x="2401343" y="1060735"/>
                  <a:pt x="2540000" y="1219200"/>
                </a:cubicBezTo>
                <a:cubicBezTo>
                  <a:pt x="2569633" y="1253067"/>
                  <a:pt x="2592281" y="1294644"/>
                  <a:pt x="2628900" y="1320800"/>
                </a:cubicBezTo>
                <a:cubicBezTo>
                  <a:pt x="2800899" y="1443656"/>
                  <a:pt x="2984269" y="1549760"/>
                  <a:pt x="3162300" y="1663700"/>
                </a:cubicBezTo>
                <a:cubicBezTo>
                  <a:pt x="3312230" y="1759655"/>
                  <a:pt x="3392970" y="1806970"/>
                  <a:pt x="3594100" y="1879600"/>
                </a:cubicBezTo>
                <a:cubicBezTo>
                  <a:pt x="3634115" y="1894050"/>
                  <a:pt x="3678767" y="1888067"/>
                  <a:pt x="3721100" y="1892300"/>
                </a:cubicBezTo>
                <a:cubicBezTo>
                  <a:pt x="3725333" y="1917700"/>
                  <a:pt x="3728214" y="1943363"/>
                  <a:pt x="3733800" y="1968500"/>
                </a:cubicBezTo>
                <a:cubicBezTo>
                  <a:pt x="3747027" y="2028022"/>
                  <a:pt x="3777159" y="2024111"/>
                  <a:pt x="3721100" y="2108200"/>
                </a:cubicBezTo>
                <a:cubicBezTo>
                  <a:pt x="3704167" y="2133600"/>
                  <a:pt x="3644900" y="2159000"/>
                  <a:pt x="3644900" y="2159000"/>
                </a:cubicBezTo>
                <a:lnTo>
                  <a:pt x="1879600" y="2908300"/>
                </a:lnTo>
                <a:lnTo>
                  <a:pt x="1879600" y="2908300"/>
                </a:lnTo>
              </a:path>
            </a:pathLst>
          </a:cu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04"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pic>
        <p:nvPicPr>
          <p:cNvPr id="83" name="Picture 2" descr="\\MAGNUM\Projects\Microsoft\Cloud Power FY12\Design\Icons\PNGs\Cloud.png"/>
          <p:cNvPicPr>
            <a:picLocks noChangeAspect="1" noChangeArrowheads="1"/>
          </p:cNvPicPr>
          <p:nvPr/>
        </p:nvPicPr>
        <p:blipFill rotWithShape="1">
          <a:blip r:embed="rId3" cstate="screen">
            <a:lum bright="100000"/>
          </a:blip>
          <a:srcRect t="18939" b="17855"/>
          <a:stretch/>
        </p:blipFill>
        <p:spPr bwMode="auto">
          <a:xfrm>
            <a:off x="4778077" y="1120998"/>
            <a:ext cx="7063373" cy="4464496"/>
          </a:xfrm>
          <a:prstGeom prst="rect">
            <a:avLst/>
          </a:prstGeom>
          <a:noFill/>
        </p:spPr>
      </p:pic>
      <p:sp>
        <p:nvSpPr>
          <p:cNvPr id="230" name="Right Arrow 229"/>
          <p:cNvSpPr/>
          <p:nvPr/>
        </p:nvSpPr>
        <p:spPr bwMode="auto">
          <a:xfrm rot="21169006">
            <a:off x="3299508" y="4022328"/>
            <a:ext cx="1803520" cy="543276"/>
          </a:xfrm>
          <a:prstGeom prst="right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4" tIns="46622" rIns="93244" bIns="46622" numCol="1" rtlCol="0" anchor="ctr" anchorCtr="0" compatLnSpc="1">
            <a:prstTxWarp prst="textNoShape">
              <a:avLst/>
            </a:prstTxWarp>
          </a:bodyPr>
          <a:lstStyle/>
          <a:p>
            <a:pPr marL="0" marR="0" lvl="0" indent="0" algn="ctr" defTabSz="932197" rtl="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a:ln>
                <a:noFill/>
              </a:ln>
              <a:gradFill>
                <a:gsLst>
                  <a:gs pos="0">
                    <a:srgbClr val="FFFFFF"/>
                  </a:gs>
                  <a:gs pos="100000">
                    <a:srgbClr val="FFFFFF"/>
                  </a:gs>
                </a:gsLst>
                <a:lin ang="5400000" scaled="0"/>
              </a:gradFill>
              <a:effectLst/>
              <a:uLnTx/>
              <a:uFillTx/>
              <a:latin typeface="Segoe UI Semilight"/>
              <a:ea typeface="+mn-ea"/>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72" y="3471134"/>
            <a:ext cx="1726414" cy="2388986"/>
          </a:xfrm>
          <a:prstGeom prst="rect">
            <a:avLst/>
          </a:prstGeom>
        </p:spPr>
      </p:pic>
      <p:pic>
        <p:nvPicPr>
          <p:cNvPr id="40"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443" y="2278218"/>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824" y="2430599"/>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9204" y="2582979"/>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1585" y="2735360"/>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3965" y="2887740"/>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6346" y="3040121"/>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726" y="3192501"/>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1107" y="3344882"/>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3487" y="3497263"/>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5868" y="3649643"/>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azure v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249" y="3802024"/>
            <a:ext cx="1684449" cy="884336"/>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697382" y="5417413"/>
            <a:ext cx="3195400" cy="1441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504"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Segoe UI Light"/>
                <a:ea typeface="+mn-ea"/>
                <a:cs typeface="+mn-cs"/>
              </a:rPr>
              <a:t>Jenkins Master</a:t>
            </a:r>
          </a:p>
        </p:txBody>
      </p:sp>
      <p:sp>
        <p:nvSpPr>
          <p:cNvPr id="2" name="Title 1">
            <a:extLst>
              <a:ext uri="{FF2B5EF4-FFF2-40B4-BE49-F238E27FC236}">
                <a16:creationId xmlns:a16="http://schemas.microsoft.com/office/drawing/2014/main" id="{00DCD259-2CC3-44D9-8B40-ECB09113F93C}"/>
              </a:ext>
            </a:extLst>
          </p:cNvPr>
          <p:cNvSpPr>
            <a:spLocks noGrp="1"/>
          </p:cNvSpPr>
          <p:nvPr>
            <p:ph type="title"/>
          </p:nvPr>
        </p:nvSpPr>
        <p:spPr/>
        <p:txBody>
          <a:bodyPr/>
          <a:lstStyle/>
          <a:p>
            <a:r>
              <a:rPr lang="en-GB" dirty="0"/>
              <a:t>CI Using Azure VM Agents</a:t>
            </a:r>
          </a:p>
        </p:txBody>
      </p:sp>
    </p:spTree>
    <p:extLst>
      <p:ext uri="{BB962C8B-B14F-4D97-AF65-F5344CB8AC3E}">
        <p14:creationId xmlns:p14="http://schemas.microsoft.com/office/powerpoint/2010/main" val="38753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E760C-C5D8-4931-89A8-0F722B0BEE23}"/>
              </a:ext>
            </a:extLst>
          </p:cNvPr>
          <p:cNvPicPr>
            <a:picLocks noChangeAspect="1"/>
          </p:cNvPicPr>
          <p:nvPr/>
        </p:nvPicPr>
        <p:blipFill>
          <a:blip r:embed="rId3"/>
          <a:stretch>
            <a:fillRect/>
          </a:stretch>
        </p:blipFill>
        <p:spPr>
          <a:xfrm>
            <a:off x="169565" y="112886"/>
            <a:ext cx="4392488" cy="6600374"/>
          </a:xfrm>
          <a:prstGeom prst="rect">
            <a:avLst/>
          </a:prstGeom>
          <a:ln>
            <a:solidFill>
              <a:schemeClr val="tx1"/>
            </a:solidFill>
          </a:ln>
        </p:spPr>
      </p:pic>
      <p:pic>
        <p:nvPicPr>
          <p:cNvPr id="4" name="Picture 3">
            <a:extLst>
              <a:ext uri="{FF2B5EF4-FFF2-40B4-BE49-F238E27FC236}">
                <a16:creationId xmlns:a16="http://schemas.microsoft.com/office/drawing/2014/main" id="{2247A4BD-C4FA-43CF-BED4-017073F85D4D}"/>
              </a:ext>
            </a:extLst>
          </p:cNvPr>
          <p:cNvPicPr>
            <a:picLocks noChangeAspect="1"/>
          </p:cNvPicPr>
          <p:nvPr/>
        </p:nvPicPr>
        <p:blipFill>
          <a:blip r:embed="rId4"/>
          <a:stretch>
            <a:fillRect/>
          </a:stretch>
        </p:blipFill>
        <p:spPr>
          <a:xfrm>
            <a:off x="3193901" y="544934"/>
            <a:ext cx="8750718" cy="637758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614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46C4-D86A-4D4C-A85A-EC783BA8F984}"/>
              </a:ext>
            </a:extLst>
          </p:cNvPr>
          <p:cNvSpPr>
            <a:spLocks noGrp="1"/>
          </p:cNvSpPr>
          <p:nvPr>
            <p:ph type="title"/>
          </p:nvPr>
        </p:nvSpPr>
        <p:spPr/>
        <p:txBody>
          <a:bodyPr/>
          <a:lstStyle/>
          <a:p>
            <a:r>
              <a:rPr lang="en-GB" dirty="0"/>
              <a:t>Jenkins Azure VM Plugin</a:t>
            </a:r>
          </a:p>
        </p:txBody>
      </p:sp>
      <p:pic>
        <p:nvPicPr>
          <p:cNvPr id="5" name="Picture 4">
            <a:extLst>
              <a:ext uri="{FF2B5EF4-FFF2-40B4-BE49-F238E27FC236}">
                <a16:creationId xmlns:a16="http://schemas.microsoft.com/office/drawing/2014/main" id="{25E5F94B-4A6A-4699-BAAF-6F400C19DAC2}"/>
              </a:ext>
            </a:extLst>
          </p:cNvPr>
          <p:cNvPicPr>
            <a:picLocks noChangeAspect="1"/>
          </p:cNvPicPr>
          <p:nvPr/>
        </p:nvPicPr>
        <p:blipFill>
          <a:blip r:embed="rId3"/>
          <a:stretch>
            <a:fillRect/>
          </a:stretch>
        </p:blipFill>
        <p:spPr>
          <a:xfrm>
            <a:off x="2258981" y="1337022"/>
            <a:ext cx="7920880" cy="4703222"/>
          </a:xfrm>
          <a:prstGeom prst="rect">
            <a:avLst/>
          </a:prstGeom>
        </p:spPr>
      </p:pic>
      <p:sp>
        <p:nvSpPr>
          <p:cNvPr id="6" name="TextBox 5">
            <a:extLst>
              <a:ext uri="{FF2B5EF4-FFF2-40B4-BE49-F238E27FC236}">
                <a16:creationId xmlns:a16="http://schemas.microsoft.com/office/drawing/2014/main" id="{E78FF3A4-1031-4101-B033-E6101870C80D}"/>
              </a:ext>
            </a:extLst>
          </p:cNvPr>
          <p:cNvSpPr txBox="1"/>
          <p:nvPr/>
        </p:nvSpPr>
        <p:spPr>
          <a:xfrm>
            <a:off x="7979418" y="6305574"/>
            <a:ext cx="4400885"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a:ln>
                  <a:noFill/>
                </a:ln>
                <a:gradFill>
                  <a:gsLst>
                    <a:gs pos="2917">
                      <a:srgbClr val="505050"/>
                    </a:gs>
                    <a:gs pos="30000">
                      <a:srgbClr val="505050"/>
                    </a:gs>
                  </a:gsLst>
                  <a:lin ang="5400000" scaled="0"/>
                </a:gradFill>
                <a:effectLst/>
                <a:uLnTx/>
                <a:uFillTx/>
                <a:latin typeface="Segoe UI Semilight"/>
                <a:ea typeface="+mn-ea"/>
                <a:cs typeface="+mn-cs"/>
              </a:rPr>
              <a:t>http://aka.ms/azjenkinsagents </a:t>
            </a:r>
            <a:endParaRPr kumimoji="0" lang="en-GB" sz="24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208666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9E0433BA-8186-4BA6-A94B-C0A995CAD7D9}"/>
              </a:ext>
            </a:extLst>
          </p:cNvPr>
          <p:cNvCxnSpPr>
            <a:cxnSpLocks/>
            <a:endCxn id="95" idx="1"/>
          </p:cNvCxnSpPr>
          <p:nvPr/>
        </p:nvCxnSpPr>
        <p:spPr>
          <a:xfrm>
            <a:off x="7049347" y="2368081"/>
            <a:ext cx="231661"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3208063" y="2368081"/>
            <a:ext cx="234847"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465718C1-34FF-4AB8-AE45-C821717C4702}"/>
              </a:ext>
            </a:extLst>
          </p:cNvPr>
          <p:cNvSpPr/>
          <p:nvPr/>
        </p:nvSpPr>
        <p:spPr bwMode="auto">
          <a:xfrm>
            <a:off x="3442910" y="1571969"/>
            <a:ext cx="3601320"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CI</a:t>
            </a:r>
          </a:p>
        </p:txBody>
      </p: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31" idx="1"/>
          </p:cNvCxnSpPr>
          <p:nvPr/>
        </p:nvCxnSpPr>
        <p:spPr>
          <a:xfrm>
            <a:off x="8961969" y="2368081"/>
            <a:ext cx="713003"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A23250-CE4B-4678-902C-0D39D43F6C16}"/>
              </a:ext>
            </a:extLst>
          </p:cNvPr>
          <p:cNvCxnSpPr>
            <a:cxnSpLocks/>
            <a:endCxn id="7" idx="0"/>
          </p:cNvCxnSpPr>
          <p:nvPr/>
        </p:nvCxnSpPr>
        <p:spPr>
          <a:xfrm>
            <a:off x="2768369" y="3154663"/>
            <a:ext cx="0" cy="2204675"/>
          </a:xfrm>
          <a:prstGeom prst="line">
            <a:avLst/>
          </a:prstGeom>
          <a:ln w="3810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823835" y="1571969"/>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grpSp>
        <p:nvGrpSpPr>
          <p:cNvPr id="6" name="Group 5">
            <a:extLst>
              <a:ext uri="{FF2B5EF4-FFF2-40B4-BE49-F238E27FC236}">
                <a16:creationId xmlns:a16="http://schemas.microsoft.com/office/drawing/2014/main" id="{6D3C7F56-93BA-41E3-8493-6C3CC3B0A7FB}"/>
              </a:ext>
            </a:extLst>
          </p:cNvPr>
          <p:cNvGrpSpPr/>
          <p:nvPr/>
        </p:nvGrpSpPr>
        <p:grpSpPr>
          <a:xfrm>
            <a:off x="1784899" y="5359338"/>
            <a:ext cx="1939570" cy="1118749"/>
            <a:chOff x="940119" y="5293964"/>
            <a:chExt cx="1940093" cy="1119051"/>
          </a:xfrm>
        </p:grpSpPr>
        <p:sp>
          <p:nvSpPr>
            <p:cNvPr id="7" name="Rectangle 154">
              <a:extLst>
                <a:ext uri="{FF2B5EF4-FFF2-40B4-BE49-F238E27FC236}">
                  <a16:creationId xmlns:a16="http://schemas.microsoft.com/office/drawing/2014/main" id="{CB26866E-F5BE-4012-9FA7-F97584B1C847}"/>
                </a:ext>
              </a:extLst>
            </p:cNvPr>
            <p:cNvSpPr>
              <a:spLocks noChangeArrowheads="1"/>
            </p:cNvSpPr>
            <p:nvPr/>
          </p:nvSpPr>
          <p:spPr bwMode="auto">
            <a:xfrm>
              <a:off x="1171231" y="5293964"/>
              <a:ext cx="1505245" cy="1027824"/>
            </a:xfrm>
            <a:prstGeom prst="rect">
              <a:avLst/>
            </a:prstGeom>
            <a:solidFill>
              <a:schemeClr val="bg2">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 name="Rectangle 156">
              <a:extLst>
                <a:ext uri="{FF2B5EF4-FFF2-40B4-BE49-F238E27FC236}">
                  <a16:creationId xmlns:a16="http://schemas.microsoft.com/office/drawing/2014/main" id="{8254C9AA-0722-4FA5-BFE1-4B4771E849E1}"/>
                </a:ext>
              </a:extLst>
            </p:cNvPr>
            <p:cNvSpPr>
              <a:spLocks noChangeArrowheads="1"/>
            </p:cNvSpPr>
            <p:nvPr/>
          </p:nvSpPr>
          <p:spPr bwMode="auto">
            <a:xfrm>
              <a:off x="1224447" y="5359343"/>
              <a:ext cx="1398813" cy="897066"/>
            </a:xfrm>
            <a:prstGeom prst="rect">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 name="Freeform 158">
              <a:extLst>
                <a:ext uri="{FF2B5EF4-FFF2-40B4-BE49-F238E27FC236}">
                  <a16:creationId xmlns:a16="http://schemas.microsoft.com/office/drawing/2014/main" id="{1BA2F039-A115-4E4A-8A25-8573152F78F4}"/>
                </a:ext>
              </a:extLst>
            </p:cNvPr>
            <p:cNvSpPr>
              <a:spLocks/>
            </p:cNvSpPr>
            <p:nvPr/>
          </p:nvSpPr>
          <p:spPr bwMode="auto">
            <a:xfrm>
              <a:off x="940119" y="6336991"/>
              <a:ext cx="1940093" cy="76024"/>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72" name="Group 71">
            <a:extLst>
              <a:ext uri="{FF2B5EF4-FFF2-40B4-BE49-F238E27FC236}">
                <a16:creationId xmlns:a16="http://schemas.microsoft.com/office/drawing/2014/main" id="{6A38213C-EA0C-4A63-AB52-940C0AF17FA0}"/>
              </a:ext>
            </a:extLst>
          </p:cNvPr>
          <p:cNvGrpSpPr/>
          <p:nvPr/>
        </p:nvGrpSpPr>
        <p:grpSpPr>
          <a:xfrm>
            <a:off x="3668946" y="2065584"/>
            <a:ext cx="1175522" cy="952200"/>
            <a:chOff x="4035596" y="2092847"/>
            <a:chExt cx="1175522" cy="952200"/>
          </a:xfrm>
        </p:grpSpPr>
        <p:pic>
          <p:nvPicPr>
            <p:cNvPr id="10" name="Picture 28">
              <a:extLst>
                <a:ext uri="{FF2B5EF4-FFF2-40B4-BE49-F238E27FC236}">
                  <a16:creationId xmlns:a16="http://schemas.microsoft.com/office/drawing/2014/main" id="{07162EBE-F1D0-40C4-9854-8D2AFF95454D}"/>
                </a:ext>
              </a:extLst>
            </p:cNvPr>
            <p:cNvPicPr>
              <a:picLocks noChangeAspect="1"/>
            </p:cNvPicPr>
            <p:nvPr/>
          </p:nvPicPr>
          <p:blipFill rotWithShape="1">
            <a:blip r:embed="rId3">
              <a:extLst>
                <a:ext uri="{28A0092B-C50C-407E-A947-70E740481C1C}">
                  <a14:useLocalDpi xmlns:a14="http://schemas.microsoft.com/office/drawing/2010/main" val="0"/>
                </a:ext>
              </a:extLst>
            </a:blip>
            <a:srcRect b="35075"/>
            <a:stretch/>
          </p:blipFill>
          <p:spPr bwMode="auto">
            <a:xfrm>
              <a:off x="4035596" y="2092847"/>
              <a:ext cx="1025153" cy="88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Accepted DEV">
              <a:extLst>
                <a:ext uri="{FF2B5EF4-FFF2-40B4-BE49-F238E27FC236}">
                  <a16:creationId xmlns:a16="http://schemas.microsoft.com/office/drawing/2014/main" id="{39CB0166-C521-4DCC-A179-58399CBE952D}"/>
                </a:ext>
              </a:extLst>
            </p:cNvPr>
            <p:cNvGrpSpPr/>
            <p:nvPr/>
          </p:nvGrpSpPr>
          <p:grpSpPr>
            <a:xfrm>
              <a:off x="4754389" y="2588318"/>
              <a:ext cx="456729" cy="456729"/>
              <a:chOff x="4382751" y="3909289"/>
              <a:chExt cx="456852" cy="456852"/>
            </a:xfrm>
          </p:grpSpPr>
          <p:sp>
            <p:nvSpPr>
              <p:cNvPr id="12" name="Accepted">
                <a:extLst>
                  <a:ext uri="{FF2B5EF4-FFF2-40B4-BE49-F238E27FC236}">
                    <a16:creationId xmlns:a16="http://schemas.microsoft.com/office/drawing/2014/main" id="{5A8D40B3-A1B3-466C-8D28-9C1538FE5380}"/>
                  </a:ext>
                </a:extLst>
              </p:cNvPr>
              <p:cNvSpPr/>
              <p:nvPr/>
            </p:nvSpPr>
            <p:spPr bwMode="auto">
              <a:xfrm>
                <a:off x="4382751" y="3909289"/>
                <a:ext cx="456852" cy="456852"/>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00" rtl="0" eaLnBrk="1" fontAlgn="base" latinLnBrk="0" hangingPunct="1">
                  <a:lnSpc>
                    <a:spcPct val="90000"/>
                  </a:lnSpc>
                  <a:spcBef>
                    <a:spcPct val="0"/>
                  </a:spcBef>
                  <a:spcAft>
                    <a:spcPct val="0"/>
                  </a:spcAft>
                  <a:buClrTx/>
                  <a:buSzTx/>
                  <a:buFontTx/>
                  <a:buNone/>
                  <a:tabLst/>
                  <a:defRPr/>
                </a:pPr>
                <a:endParaRPr kumimoji="0" lang="en-US" sz="2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Freeform 26">
                <a:extLst>
                  <a:ext uri="{FF2B5EF4-FFF2-40B4-BE49-F238E27FC236}">
                    <a16:creationId xmlns:a16="http://schemas.microsoft.com/office/drawing/2014/main" id="{F77C7FDA-A117-4145-A746-7CC81BCB9457}"/>
                  </a:ext>
                </a:extLst>
              </p:cNvPr>
              <p:cNvSpPr>
                <a:spLocks/>
              </p:cNvSpPr>
              <p:nvPr/>
            </p:nvSpPr>
            <p:spPr bwMode="auto">
              <a:xfrm>
                <a:off x="4460627" y="4004450"/>
                <a:ext cx="301100" cy="266531"/>
              </a:xfrm>
              <a:custGeom>
                <a:avLst/>
                <a:gdLst>
                  <a:gd name="T0" fmla="*/ 1202 w 1202"/>
                  <a:gd name="T1" fmla="*/ 175 h 1064"/>
                  <a:gd name="T2" fmla="*/ 975 w 1202"/>
                  <a:gd name="T3" fmla="*/ 0 h 1064"/>
                  <a:gd name="T4" fmla="*/ 458 w 1202"/>
                  <a:gd name="T5" fmla="*/ 676 h 1064"/>
                  <a:gd name="T6" fmla="*/ 163 w 1202"/>
                  <a:gd name="T7" fmla="*/ 449 h 1064"/>
                  <a:gd name="T8" fmla="*/ 0 w 1202"/>
                  <a:gd name="T9" fmla="*/ 662 h 1064"/>
                  <a:gd name="T10" fmla="*/ 522 w 1202"/>
                  <a:gd name="T11" fmla="*/ 1064 h 1064"/>
                  <a:gd name="T12" fmla="*/ 685 w 1202"/>
                  <a:gd name="T13" fmla="*/ 851 h 1064"/>
                  <a:gd name="T14" fmla="*/ 685 w 1202"/>
                  <a:gd name="T15" fmla="*/ 851 h 1064"/>
                  <a:gd name="T16" fmla="*/ 1202 w 1202"/>
                  <a:gd name="T17" fmla="*/ 17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2" h="1064">
                    <a:moveTo>
                      <a:pt x="1202" y="175"/>
                    </a:moveTo>
                    <a:lnTo>
                      <a:pt x="975" y="0"/>
                    </a:lnTo>
                    <a:lnTo>
                      <a:pt x="458" y="676"/>
                    </a:lnTo>
                    <a:lnTo>
                      <a:pt x="163" y="449"/>
                    </a:lnTo>
                    <a:lnTo>
                      <a:pt x="0" y="662"/>
                    </a:lnTo>
                    <a:lnTo>
                      <a:pt x="522" y="1064"/>
                    </a:lnTo>
                    <a:lnTo>
                      <a:pt x="685" y="851"/>
                    </a:lnTo>
                    <a:lnTo>
                      <a:pt x="685" y="851"/>
                    </a:lnTo>
                    <a:lnTo>
                      <a:pt x="1202" y="175"/>
                    </a:lnTo>
                    <a:close/>
                  </a:path>
                </a:pathLst>
              </a:custGeom>
              <a:solidFill>
                <a:srgbClr val="92D050"/>
              </a:solidFill>
              <a:ln>
                <a:noFill/>
              </a:ln>
            </p:spPr>
            <p:txBody>
              <a:bodyPr vert="horz" wrap="square" lIns="91415" tIns="45707" rIns="91415" bIns="45707" numCol="1" anchor="t" anchorCtr="0" compatLnSpc="1">
                <a:prstTxWarp prst="textNoShape">
                  <a:avLst/>
                </a:prstTxWarp>
              </a:bodyPr>
              <a:lstStyle/>
              <a:p>
                <a:pPr marL="0" marR="0" lvl="0" indent="0" algn="l" defTabSz="913918"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Segoe UI Semilight"/>
                  <a:ea typeface="+mn-ea"/>
                  <a:cs typeface="+mn-cs"/>
                </a:endParaRPr>
              </a:p>
            </p:txBody>
          </p:sp>
        </p:grpSp>
      </p:grpSp>
      <p:pic>
        <p:nvPicPr>
          <p:cNvPr id="19" name="Picture 18">
            <a:extLst>
              <a:ext uri="{FF2B5EF4-FFF2-40B4-BE49-F238E27FC236}">
                <a16:creationId xmlns:a16="http://schemas.microsoft.com/office/drawing/2014/main" id="{844B875C-145E-4DC6-8F66-36A34871B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05" y="4204229"/>
            <a:ext cx="1405957" cy="2516459"/>
          </a:xfrm>
          <a:prstGeom prst="rect">
            <a:avLst/>
          </a:prstGeom>
        </p:spPr>
      </p:pic>
      <p:sp>
        <p:nvSpPr>
          <p:cNvPr id="20" name="TextBox 19">
            <a:extLst>
              <a:ext uri="{FF2B5EF4-FFF2-40B4-BE49-F238E27FC236}">
                <a16:creationId xmlns:a16="http://schemas.microsoft.com/office/drawing/2014/main" id="{CD3F9CE0-12A5-4487-AEC7-51A17D822854}"/>
              </a:ext>
            </a:extLst>
          </p:cNvPr>
          <p:cNvSpPr txBox="1"/>
          <p:nvPr/>
        </p:nvSpPr>
        <p:spPr>
          <a:xfrm>
            <a:off x="1352441" y="5252115"/>
            <a:ext cx="328574"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solidFill>
                  <a:srgbClr val="FFFFFF"/>
                </a:solidFill>
                <a:effectLst/>
                <a:uLnTx/>
                <a:uFillTx/>
                <a:latin typeface="Segoe UI Semilight"/>
                <a:ea typeface="+mn-ea"/>
                <a:cs typeface="+mn-cs"/>
              </a:rPr>
              <a:t>DEV</a:t>
            </a:r>
          </a:p>
        </p:txBody>
      </p:sp>
      <p:pic>
        <p:nvPicPr>
          <p:cNvPr id="21" name="Picture 20">
            <a:extLst>
              <a:ext uri="{FF2B5EF4-FFF2-40B4-BE49-F238E27FC236}">
                <a16:creationId xmlns:a16="http://schemas.microsoft.com/office/drawing/2014/main" id="{0DE5C37F-7100-4F30-8DD6-F0EA33729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965" y="4488629"/>
            <a:ext cx="1095754" cy="2151068"/>
          </a:xfrm>
          <a:prstGeom prst="rect">
            <a:avLst/>
          </a:prstGeom>
        </p:spPr>
      </p:pic>
      <p:sp>
        <p:nvSpPr>
          <p:cNvPr id="22" name="TextBox 21">
            <a:extLst>
              <a:ext uri="{FF2B5EF4-FFF2-40B4-BE49-F238E27FC236}">
                <a16:creationId xmlns:a16="http://schemas.microsoft.com/office/drawing/2014/main" id="{DE4DF518-2838-4767-B85A-E5DCF1B971BB}"/>
              </a:ext>
            </a:extLst>
          </p:cNvPr>
          <p:cNvSpPr txBox="1"/>
          <p:nvPr/>
        </p:nvSpPr>
        <p:spPr>
          <a:xfrm>
            <a:off x="3888994" y="5252115"/>
            <a:ext cx="330177"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OPS</a:t>
            </a:r>
          </a:p>
        </p:txBody>
      </p:sp>
      <p:grpSp>
        <p:nvGrpSpPr>
          <p:cNvPr id="23" name="Group 22">
            <a:extLst>
              <a:ext uri="{FF2B5EF4-FFF2-40B4-BE49-F238E27FC236}">
                <a16:creationId xmlns:a16="http://schemas.microsoft.com/office/drawing/2014/main" id="{74EC57E8-099E-4911-AE49-BE6BA223C07F}"/>
              </a:ext>
            </a:extLst>
          </p:cNvPr>
          <p:cNvGrpSpPr/>
          <p:nvPr/>
        </p:nvGrpSpPr>
        <p:grpSpPr>
          <a:xfrm>
            <a:off x="2551725" y="5616104"/>
            <a:ext cx="434280" cy="450531"/>
            <a:chOff x="1707792" y="5550508"/>
            <a:chExt cx="434335" cy="450589"/>
          </a:xfrm>
        </p:grpSpPr>
        <p:grpSp>
          <p:nvGrpSpPr>
            <p:cNvPr id="24" name="Group 23">
              <a:extLst>
                <a:ext uri="{FF2B5EF4-FFF2-40B4-BE49-F238E27FC236}">
                  <a16:creationId xmlns:a16="http://schemas.microsoft.com/office/drawing/2014/main" id="{C364674C-116A-4ECD-A615-F592B72EBD8E}"/>
                </a:ext>
              </a:extLst>
            </p:cNvPr>
            <p:cNvGrpSpPr/>
            <p:nvPr/>
          </p:nvGrpSpPr>
          <p:grpSpPr>
            <a:xfrm>
              <a:off x="1707792" y="5550508"/>
              <a:ext cx="433342" cy="450589"/>
              <a:chOff x="652595" y="2571201"/>
              <a:chExt cx="609169" cy="633414"/>
            </a:xfrm>
          </p:grpSpPr>
          <p:sp>
            <p:nvSpPr>
              <p:cNvPr id="26" name="Freeform 11">
                <a:extLst>
                  <a:ext uri="{FF2B5EF4-FFF2-40B4-BE49-F238E27FC236}">
                    <a16:creationId xmlns:a16="http://schemas.microsoft.com/office/drawing/2014/main" id="{19493BF7-82AE-466D-A78D-687A240AA3E2}"/>
                  </a:ext>
                </a:extLst>
              </p:cNvPr>
              <p:cNvSpPr>
                <a:spLocks/>
              </p:cNvSpPr>
              <p:nvPr/>
            </p:nvSpPr>
            <p:spPr bwMode="auto">
              <a:xfrm>
                <a:off x="652595" y="2571201"/>
                <a:ext cx="609169" cy="633414"/>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7" name="Freeform 6">
                <a:extLst>
                  <a:ext uri="{FF2B5EF4-FFF2-40B4-BE49-F238E27FC236}">
                    <a16:creationId xmlns:a16="http://schemas.microsoft.com/office/drawing/2014/main" id="{557FA163-5502-4B4E-93FF-34D285D2696B}"/>
                  </a:ext>
                </a:extLst>
              </p:cNvPr>
              <p:cNvSpPr>
                <a:spLocks/>
              </p:cNvSpPr>
              <p:nvPr/>
            </p:nvSpPr>
            <p:spPr bwMode="auto">
              <a:xfrm>
                <a:off x="828249" y="2734135"/>
                <a:ext cx="107771" cy="333265"/>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8" name="Freeform 7">
                <a:extLst>
                  <a:ext uri="{FF2B5EF4-FFF2-40B4-BE49-F238E27FC236}">
                    <a16:creationId xmlns:a16="http://schemas.microsoft.com/office/drawing/2014/main" id="{57B4B6AB-6C4F-4FA4-96E2-F7471AA31731}"/>
                  </a:ext>
                </a:extLst>
              </p:cNvPr>
              <p:cNvSpPr>
                <a:spLocks/>
              </p:cNvSpPr>
              <p:nvPr/>
            </p:nvSpPr>
            <p:spPr bwMode="auto">
              <a:xfrm>
                <a:off x="1000685" y="2734135"/>
                <a:ext cx="107771" cy="333265"/>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25" name="Freeform 12">
              <a:extLst>
                <a:ext uri="{FF2B5EF4-FFF2-40B4-BE49-F238E27FC236}">
                  <a16:creationId xmlns:a16="http://schemas.microsoft.com/office/drawing/2014/main" id="{6419FCBF-A754-4125-B908-44B86A3F293A}"/>
                </a:ext>
              </a:extLst>
            </p:cNvPr>
            <p:cNvSpPr>
              <a:spLocks/>
            </p:cNvSpPr>
            <p:nvPr/>
          </p:nvSpPr>
          <p:spPr bwMode="auto">
            <a:xfrm>
              <a:off x="2052638" y="5550508"/>
              <a:ext cx="89489" cy="85748"/>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Semilight"/>
                <a:ea typeface="+mn-ea"/>
                <a:cs typeface="+mn-cs"/>
              </a:endParaRPr>
            </a:p>
          </p:txBody>
        </p:sp>
      </p:grpSp>
      <p:grpSp>
        <p:nvGrpSpPr>
          <p:cNvPr id="83" name="Group 82">
            <a:extLst>
              <a:ext uri="{FF2B5EF4-FFF2-40B4-BE49-F238E27FC236}">
                <a16:creationId xmlns:a16="http://schemas.microsoft.com/office/drawing/2014/main" id="{0CB90710-1665-4100-938C-EC954834840B}"/>
              </a:ext>
            </a:extLst>
          </p:cNvPr>
          <p:cNvGrpSpPr/>
          <p:nvPr/>
        </p:nvGrpSpPr>
        <p:grpSpPr>
          <a:xfrm>
            <a:off x="9674972" y="5215163"/>
            <a:ext cx="2384228" cy="1592224"/>
            <a:chOff x="9674972" y="4990400"/>
            <a:chExt cx="2384228" cy="1592224"/>
          </a:xfrm>
        </p:grpSpPr>
        <p:sp>
          <p:nvSpPr>
            <p:cNvPr id="33" name="Rectangle 32">
              <a:extLst>
                <a:ext uri="{FF2B5EF4-FFF2-40B4-BE49-F238E27FC236}">
                  <a16:creationId xmlns:a16="http://schemas.microsoft.com/office/drawing/2014/main" id="{2D582B89-7FFE-4A4C-A4A2-378B495BC7DD}"/>
                </a:ext>
              </a:extLst>
            </p:cNvPr>
            <p:cNvSpPr/>
            <p:nvPr/>
          </p:nvSpPr>
          <p:spPr bwMode="auto">
            <a:xfrm>
              <a:off x="9674972" y="4990400"/>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PRODUCTION</a:t>
              </a:r>
            </a:p>
          </p:txBody>
        </p:sp>
        <p:sp>
          <p:nvSpPr>
            <p:cNvPr id="36" name="APP 3">
              <a:extLst>
                <a:ext uri="{FF2B5EF4-FFF2-40B4-BE49-F238E27FC236}">
                  <a16:creationId xmlns:a16="http://schemas.microsoft.com/office/drawing/2014/main" id="{B3F722B3-0F65-4A7F-850F-CDA0029336F2}"/>
                </a:ext>
              </a:extLst>
            </p:cNvPr>
            <p:cNvSpPr>
              <a:spLocks noEditPoints="1"/>
            </p:cNvSpPr>
            <p:nvPr/>
          </p:nvSpPr>
          <p:spPr bwMode="auto">
            <a:xfrm>
              <a:off x="10988934" y="5555666"/>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grpSp>
        <p:nvGrpSpPr>
          <p:cNvPr id="85" name="Group 84">
            <a:extLst>
              <a:ext uri="{FF2B5EF4-FFF2-40B4-BE49-F238E27FC236}">
                <a16:creationId xmlns:a16="http://schemas.microsoft.com/office/drawing/2014/main" id="{67A4469A-F404-4D36-9165-AE9C0C495186}"/>
              </a:ext>
            </a:extLst>
          </p:cNvPr>
          <p:cNvGrpSpPr/>
          <p:nvPr/>
        </p:nvGrpSpPr>
        <p:grpSpPr>
          <a:xfrm>
            <a:off x="9674972" y="1571969"/>
            <a:ext cx="2384228" cy="1592224"/>
            <a:chOff x="9674972" y="1562533"/>
            <a:chExt cx="2384228" cy="1592224"/>
          </a:xfrm>
        </p:grpSpPr>
        <p:sp>
          <p:nvSpPr>
            <p:cNvPr id="31" name="Rectangle 30">
              <a:extLst>
                <a:ext uri="{FF2B5EF4-FFF2-40B4-BE49-F238E27FC236}">
                  <a16:creationId xmlns:a16="http://schemas.microsoft.com/office/drawing/2014/main" id="{AB816BA9-6E5C-449F-BE7E-00CFC7D23FA3}"/>
                </a:ext>
              </a:extLst>
            </p:cNvPr>
            <p:cNvSpPr/>
            <p:nvPr/>
          </p:nvSpPr>
          <p:spPr bwMode="auto">
            <a:xfrm>
              <a:off x="9674972" y="156253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DEVELOPMENT</a:t>
              </a:r>
            </a:p>
          </p:txBody>
        </p:sp>
        <p:sp>
          <p:nvSpPr>
            <p:cNvPr id="34" name="APP 1">
              <a:extLst>
                <a:ext uri="{FF2B5EF4-FFF2-40B4-BE49-F238E27FC236}">
                  <a16:creationId xmlns:a16="http://schemas.microsoft.com/office/drawing/2014/main" id="{0CE691A0-49A4-456F-B402-0C0B74EF2B50}"/>
                </a:ext>
              </a:extLst>
            </p:cNvPr>
            <p:cNvSpPr>
              <a:spLocks noEditPoints="1"/>
            </p:cNvSpPr>
            <p:nvPr/>
          </p:nvSpPr>
          <p:spPr bwMode="auto">
            <a:xfrm>
              <a:off x="10988934" y="2128949"/>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37" name="CODE 2" descr="Down:  CODE 2">
              <a:extLst>
                <a:ext uri="{FF2B5EF4-FFF2-40B4-BE49-F238E27FC236}">
                  <a16:creationId xmlns:a16="http://schemas.microsoft.com/office/drawing/2014/main" id="{151B65D0-3392-407D-8036-0E4994627B1C}"/>
                </a:ext>
              </a:extLst>
            </p:cNvPr>
            <p:cNvGrpSpPr/>
            <p:nvPr/>
          </p:nvGrpSpPr>
          <p:grpSpPr>
            <a:xfrm>
              <a:off x="10081715" y="2233697"/>
              <a:ext cx="538060" cy="560813"/>
              <a:chOff x="2328300" y="3506767"/>
              <a:chExt cx="551703" cy="575034"/>
            </a:xfrm>
          </p:grpSpPr>
          <p:sp>
            <p:nvSpPr>
              <p:cNvPr id="38" name="AutoShape 3">
                <a:extLst>
                  <a:ext uri="{FF2B5EF4-FFF2-40B4-BE49-F238E27FC236}">
                    <a16:creationId xmlns:a16="http://schemas.microsoft.com/office/drawing/2014/main" id="{9910DC45-7ADF-4116-80D4-579A0F958B4B}"/>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39" name="Group 38">
                <a:extLst>
                  <a:ext uri="{FF2B5EF4-FFF2-40B4-BE49-F238E27FC236}">
                    <a16:creationId xmlns:a16="http://schemas.microsoft.com/office/drawing/2014/main" id="{9118F71A-780C-43F3-B883-F138E240D170}"/>
                  </a:ext>
                </a:extLst>
              </p:cNvPr>
              <p:cNvGrpSpPr/>
              <p:nvPr/>
            </p:nvGrpSpPr>
            <p:grpSpPr>
              <a:xfrm>
                <a:off x="2328300" y="3506767"/>
                <a:ext cx="551703" cy="575034"/>
                <a:chOff x="3937001" y="4448175"/>
                <a:chExt cx="638175" cy="665163"/>
              </a:xfrm>
            </p:grpSpPr>
            <p:grpSp>
              <p:nvGrpSpPr>
                <p:cNvPr id="40" name="Group 10">
                  <a:extLst>
                    <a:ext uri="{FF2B5EF4-FFF2-40B4-BE49-F238E27FC236}">
                      <a16:creationId xmlns:a16="http://schemas.microsoft.com/office/drawing/2014/main" id="{AF4DC261-474B-430E-A265-45CB986AC722}"/>
                    </a:ext>
                  </a:extLst>
                </p:cNvPr>
                <p:cNvGrpSpPr>
                  <a:grpSpLocks noChangeAspect="1"/>
                </p:cNvGrpSpPr>
                <p:nvPr/>
              </p:nvGrpSpPr>
              <p:grpSpPr bwMode="auto">
                <a:xfrm>
                  <a:off x="3937001" y="4448175"/>
                  <a:ext cx="638175" cy="665163"/>
                  <a:chOff x="2480" y="2802"/>
                  <a:chExt cx="402" cy="419"/>
                </a:xfrm>
              </p:grpSpPr>
              <p:sp>
                <p:nvSpPr>
                  <p:cNvPr id="44" name="AutoShape 9">
                    <a:extLst>
                      <a:ext uri="{FF2B5EF4-FFF2-40B4-BE49-F238E27FC236}">
                        <a16:creationId xmlns:a16="http://schemas.microsoft.com/office/drawing/2014/main" id="{C7B8D93D-6193-458C-B10A-E4A34DC82968}"/>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5" name="Freeform 11">
                    <a:extLst>
                      <a:ext uri="{FF2B5EF4-FFF2-40B4-BE49-F238E27FC236}">
                        <a16:creationId xmlns:a16="http://schemas.microsoft.com/office/drawing/2014/main" id="{1C80EF9C-0E44-49A9-9857-C23FB29787FB}"/>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 name="Freeform 12">
                    <a:extLst>
                      <a:ext uri="{FF2B5EF4-FFF2-40B4-BE49-F238E27FC236}">
                        <a16:creationId xmlns:a16="http://schemas.microsoft.com/office/drawing/2014/main" id="{287EE01F-9B6C-49C3-BA29-3D95A8D42722}"/>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41" name="Group 40">
                  <a:extLst>
                    <a:ext uri="{FF2B5EF4-FFF2-40B4-BE49-F238E27FC236}">
                      <a16:creationId xmlns:a16="http://schemas.microsoft.com/office/drawing/2014/main" id="{1B379DF8-F3C4-4220-97A5-B0150A34B190}"/>
                    </a:ext>
                  </a:extLst>
                </p:cNvPr>
                <p:cNvGrpSpPr/>
                <p:nvPr/>
              </p:nvGrpSpPr>
              <p:grpSpPr>
                <a:xfrm>
                  <a:off x="4120302" y="4618868"/>
                  <a:ext cx="293550" cy="349134"/>
                  <a:chOff x="4662074" y="4335997"/>
                  <a:chExt cx="234105" cy="278433"/>
                </a:xfrm>
              </p:grpSpPr>
              <p:sp>
                <p:nvSpPr>
                  <p:cNvPr id="42" name="Freeform 6">
                    <a:extLst>
                      <a:ext uri="{FF2B5EF4-FFF2-40B4-BE49-F238E27FC236}">
                        <a16:creationId xmlns:a16="http://schemas.microsoft.com/office/drawing/2014/main" id="{429BB2BB-2A35-47FC-AEC9-C7967AAE03CA}"/>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3" name="Freeform 7">
                    <a:extLst>
                      <a:ext uri="{FF2B5EF4-FFF2-40B4-BE49-F238E27FC236}">
                        <a16:creationId xmlns:a16="http://schemas.microsoft.com/office/drawing/2014/main" id="{4525A9DB-0555-4B34-9F47-5D9471568269}"/>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grpSp>
        <p:nvGrpSpPr>
          <p:cNvPr id="84" name="Group 83">
            <a:extLst>
              <a:ext uri="{FF2B5EF4-FFF2-40B4-BE49-F238E27FC236}">
                <a16:creationId xmlns:a16="http://schemas.microsoft.com/office/drawing/2014/main" id="{8744410C-A4CA-43AF-A5E6-B9772ABFA48B}"/>
              </a:ext>
            </a:extLst>
          </p:cNvPr>
          <p:cNvGrpSpPr/>
          <p:nvPr/>
        </p:nvGrpSpPr>
        <p:grpSpPr>
          <a:xfrm>
            <a:off x="9674972" y="3388848"/>
            <a:ext cx="2384228" cy="1592224"/>
            <a:chOff x="9674972" y="3276467"/>
            <a:chExt cx="2384228" cy="1592224"/>
          </a:xfrm>
        </p:grpSpPr>
        <p:sp>
          <p:nvSpPr>
            <p:cNvPr id="32" name="Rectangle 31">
              <a:extLst>
                <a:ext uri="{FF2B5EF4-FFF2-40B4-BE49-F238E27FC236}">
                  <a16:creationId xmlns:a16="http://schemas.microsoft.com/office/drawing/2014/main" id="{61B0029C-033A-4D6C-A0DE-254ADE801BF9}"/>
                </a:ext>
              </a:extLst>
            </p:cNvPr>
            <p:cNvSpPr/>
            <p:nvPr/>
          </p:nvSpPr>
          <p:spPr bwMode="auto">
            <a:xfrm>
              <a:off x="9674972" y="3276467"/>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STAGING</a:t>
              </a:r>
            </a:p>
          </p:txBody>
        </p:sp>
        <p:sp>
          <p:nvSpPr>
            <p:cNvPr id="35" name="APP 2">
              <a:extLst>
                <a:ext uri="{FF2B5EF4-FFF2-40B4-BE49-F238E27FC236}">
                  <a16:creationId xmlns:a16="http://schemas.microsoft.com/office/drawing/2014/main" id="{7880229E-1BA8-4D41-9A18-65AD5BE41E2B}"/>
                </a:ext>
              </a:extLst>
            </p:cNvPr>
            <p:cNvSpPr>
              <a:spLocks noEditPoints="1"/>
            </p:cNvSpPr>
            <p:nvPr/>
          </p:nvSpPr>
          <p:spPr bwMode="auto">
            <a:xfrm>
              <a:off x="10988934" y="383467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47" name="CODE 2" descr="Down:  CODE 2">
              <a:extLst>
                <a:ext uri="{FF2B5EF4-FFF2-40B4-BE49-F238E27FC236}">
                  <a16:creationId xmlns:a16="http://schemas.microsoft.com/office/drawing/2014/main" id="{F05C712B-F0ED-4F78-B9FD-A019B14FCA3D}"/>
                </a:ext>
              </a:extLst>
            </p:cNvPr>
            <p:cNvGrpSpPr/>
            <p:nvPr/>
          </p:nvGrpSpPr>
          <p:grpSpPr>
            <a:xfrm>
              <a:off x="10081715" y="3980840"/>
              <a:ext cx="538060" cy="560813"/>
              <a:chOff x="2328300" y="3506767"/>
              <a:chExt cx="551703" cy="575034"/>
            </a:xfrm>
          </p:grpSpPr>
          <p:sp>
            <p:nvSpPr>
              <p:cNvPr id="48" name="AutoShape 3">
                <a:extLst>
                  <a:ext uri="{FF2B5EF4-FFF2-40B4-BE49-F238E27FC236}">
                    <a16:creationId xmlns:a16="http://schemas.microsoft.com/office/drawing/2014/main" id="{60EC109C-CE5B-4390-B065-ED97773211A3}"/>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49" name="Group 48">
                <a:extLst>
                  <a:ext uri="{FF2B5EF4-FFF2-40B4-BE49-F238E27FC236}">
                    <a16:creationId xmlns:a16="http://schemas.microsoft.com/office/drawing/2014/main" id="{3E984957-7048-49BF-A27B-51072C7A9465}"/>
                  </a:ext>
                </a:extLst>
              </p:cNvPr>
              <p:cNvGrpSpPr/>
              <p:nvPr/>
            </p:nvGrpSpPr>
            <p:grpSpPr>
              <a:xfrm>
                <a:off x="2328300" y="3506767"/>
                <a:ext cx="551703" cy="575034"/>
                <a:chOff x="3937001" y="4448175"/>
                <a:chExt cx="638175" cy="665163"/>
              </a:xfrm>
            </p:grpSpPr>
            <p:grpSp>
              <p:nvGrpSpPr>
                <p:cNvPr id="50" name="Group 10">
                  <a:extLst>
                    <a:ext uri="{FF2B5EF4-FFF2-40B4-BE49-F238E27FC236}">
                      <a16:creationId xmlns:a16="http://schemas.microsoft.com/office/drawing/2014/main" id="{5D15D2E7-1F21-444E-AB80-32CE88A92ED5}"/>
                    </a:ext>
                  </a:extLst>
                </p:cNvPr>
                <p:cNvGrpSpPr>
                  <a:grpSpLocks noChangeAspect="1"/>
                </p:cNvGrpSpPr>
                <p:nvPr/>
              </p:nvGrpSpPr>
              <p:grpSpPr bwMode="auto">
                <a:xfrm>
                  <a:off x="3937001" y="4448175"/>
                  <a:ext cx="638175" cy="665163"/>
                  <a:chOff x="2480" y="2802"/>
                  <a:chExt cx="402" cy="419"/>
                </a:xfrm>
              </p:grpSpPr>
              <p:sp>
                <p:nvSpPr>
                  <p:cNvPr id="54" name="AutoShape 9">
                    <a:extLst>
                      <a:ext uri="{FF2B5EF4-FFF2-40B4-BE49-F238E27FC236}">
                        <a16:creationId xmlns:a16="http://schemas.microsoft.com/office/drawing/2014/main" id="{F707552F-DB00-4B2A-8336-956A4D7AB713}"/>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5" name="Freeform 11">
                    <a:extLst>
                      <a:ext uri="{FF2B5EF4-FFF2-40B4-BE49-F238E27FC236}">
                        <a16:creationId xmlns:a16="http://schemas.microsoft.com/office/drawing/2014/main" id="{23C72D6C-A939-4C51-9776-66EEEC6D13F9}"/>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6" name="Freeform 12">
                    <a:extLst>
                      <a:ext uri="{FF2B5EF4-FFF2-40B4-BE49-F238E27FC236}">
                        <a16:creationId xmlns:a16="http://schemas.microsoft.com/office/drawing/2014/main" id="{6C5AF1F9-32E1-4007-B2F7-4CCA12607798}"/>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1" name="Group 50">
                  <a:extLst>
                    <a:ext uri="{FF2B5EF4-FFF2-40B4-BE49-F238E27FC236}">
                      <a16:creationId xmlns:a16="http://schemas.microsoft.com/office/drawing/2014/main" id="{00EA6EF2-DFDD-4197-AA91-3769230CE9B9}"/>
                    </a:ext>
                  </a:extLst>
                </p:cNvPr>
                <p:cNvGrpSpPr/>
                <p:nvPr/>
              </p:nvGrpSpPr>
              <p:grpSpPr>
                <a:xfrm>
                  <a:off x="4120302" y="4618868"/>
                  <a:ext cx="293550" cy="349134"/>
                  <a:chOff x="4662074" y="4335997"/>
                  <a:chExt cx="234105" cy="278433"/>
                </a:xfrm>
              </p:grpSpPr>
              <p:sp>
                <p:nvSpPr>
                  <p:cNvPr id="52" name="Freeform 6">
                    <a:extLst>
                      <a:ext uri="{FF2B5EF4-FFF2-40B4-BE49-F238E27FC236}">
                        <a16:creationId xmlns:a16="http://schemas.microsoft.com/office/drawing/2014/main" id="{5BC56F14-8256-4132-A1D9-CEE757F44783}"/>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3" name="Freeform 7">
                    <a:extLst>
                      <a:ext uri="{FF2B5EF4-FFF2-40B4-BE49-F238E27FC236}">
                        <a16:creationId xmlns:a16="http://schemas.microsoft.com/office/drawing/2014/main" id="{05577E8E-9BFF-4375-AF29-E6E10D657E8F}"/>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pic>
        <p:nvPicPr>
          <p:cNvPr id="16" name="Test">
            <a:extLst>
              <a:ext uri="{FF2B5EF4-FFF2-40B4-BE49-F238E27FC236}">
                <a16:creationId xmlns:a16="http://schemas.microsoft.com/office/drawing/2014/main" id="{E63E0260-5D07-4CA0-A824-ED88BDF4AB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8097" y="2279845"/>
            <a:ext cx="621538" cy="633724"/>
          </a:xfrm>
          <a:prstGeom prst="rect">
            <a:avLst/>
          </a:prstGeom>
        </p:spPr>
      </p:pic>
      <p:cxnSp>
        <p:nvCxnSpPr>
          <p:cNvPr id="76" name="Straight Arrow Connector 75">
            <a:extLst>
              <a:ext uri="{FF2B5EF4-FFF2-40B4-BE49-F238E27FC236}">
                <a16:creationId xmlns:a16="http://schemas.microsoft.com/office/drawing/2014/main" id="{D226417C-8EF1-49A7-9D9E-F10D3D98B7AF}"/>
              </a:ext>
            </a:extLst>
          </p:cNvPr>
          <p:cNvCxnSpPr>
            <a:cxnSpLocks/>
            <a:stCxn id="31" idx="2"/>
            <a:endCxn id="32" idx="0"/>
          </p:cNvCxnSpPr>
          <p:nvPr/>
        </p:nvCxnSpPr>
        <p:spPr>
          <a:xfrm>
            <a:off x="10867086" y="3164193"/>
            <a:ext cx="0" cy="224655"/>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8314B3-22DB-4106-899E-3E8931734CEE}"/>
              </a:ext>
            </a:extLst>
          </p:cNvPr>
          <p:cNvCxnSpPr>
            <a:cxnSpLocks/>
            <a:stCxn id="32" idx="2"/>
            <a:endCxn id="33" idx="0"/>
          </p:cNvCxnSpPr>
          <p:nvPr/>
        </p:nvCxnSpPr>
        <p:spPr>
          <a:xfrm>
            <a:off x="10867086" y="4981072"/>
            <a:ext cx="0" cy="234091"/>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4FAD1533-17F5-41DE-84F8-5C3956AF2BD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35753" y="2162299"/>
            <a:ext cx="724985" cy="724985"/>
          </a:xfrm>
          <a:prstGeom prst="rect">
            <a:avLst/>
          </a:prstGeom>
        </p:spPr>
      </p:pic>
      <p:sp>
        <p:nvSpPr>
          <p:cNvPr id="92" name="Flowchart: Magnetic Disk 91">
            <a:extLst>
              <a:ext uri="{FF2B5EF4-FFF2-40B4-BE49-F238E27FC236}">
                <a16:creationId xmlns:a16="http://schemas.microsoft.com/office/drawing/2014/main" id="{EF02035B-D0BB-4148-BE35-32DF071B2E66}"/>
              </a:ext>
            </a:extLst>
          </p:cNvPr>
          <p:cNvSpPr/>
          <p:nvPr/>
        </p:nvSpPr>
        <p:spPr bwMode="auto">
          <a:xfrm>
            <a:off x="1156860" y="2138614"/>
            <a:ext cx="757588" cy="772356"/>
          </a:xfrm>
          <a:prstGeom prst="flowChartMagneticDisk">
            <a:avLst/>
          </a:prstGeom>
          <a:solidFill>
            <a:srgbClr val="BFBFBF"/>
          </a:solidFill>
          <a:ln w="38100">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TFVC</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281008" y="1571969"/>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106" name="APP 3">
            <a:extLst>
              <a:ext uri="{FF2B5EF4-FFF2-40B4-BE49-F238E27FC236}">
                <a16:creationId xmlns:a16="http://schemas.microsoft.com/office/drawing/2014/main" id="{B4EA7442-F4BC-46FA-BCB6-8D9D0A0A1BF3}"/>
              </a:ext>
            </a:extLst>
          </p:cNvPr>
          <p:cNvSpPr>
            <a:spLocks noEditPoints="1"/>
          </p:cNvSpPr>
          <p:nvPr/>
        </p:nvSpPr>
        <p:spPr bwMode="auto">
          <a:xfrm>
            <a:off x="7768367" y="212378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spTree>
    <p:extLst>
      <p:ext uri="{BB962C8B-B14F-4D97-AF65-F5344CB8AC3E}">
        <p14:creationId xmlns:p14="http://schemas.microsoft.com/office/powerpoint/2010/main" val="17676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284097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cxnSp>
        <p:nvCxnSpPr>
          <p:cNvPr id="67" name="Straight Arrow Connector 66">
            <a:extLst>
              <a:ext uri="{FF2B5EF4-FFF2-40B4-BE49-F238E27FC236}">
                <a16:creationId xmlns:a16="http://schemas.microsoft.com/office/drawing/2014/main" id="{8F891AED-E8EA-40A6-A77B-A9E56C2C5D43}"/>
              </a:ext>
            </a:extLst>
          </p:cNvPr>
          <p:cNvCxnSpPr>
            <a:cxnSpLocks/>
            <a:stCxn id="60" idx="3"/>
            <a:endCxn id="66" idx="1"/>
          </p:cNvCxnSpPr>
          <p:nvPr/>
        </p:nvCxnSpPr>
        <p:spPr>
          <a:xfrm>
            <a:off x="498762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E0433BA-8186-4BA6-A94B-C0A995CAD7D9}"/>
              </a:ext>
            </a:extLst>
          </p:cNvPr>
          <p:cNvCxnSpPr>
            <a:cxnSpLocks/>
            <a:stCxn id="66" idx="3"/>
            <a:endCxn id="95" idx="1"/>
          </p:cNvCxnSpPr>
          <p:nvPr/>
        </p:nvCxnSpPr>
        <p:spPr>
          <a:xfrm>
            <a:off x="713428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68" idx="1"/>
          </p:cNvCxnSpPr>
          <p:nvPr/>
        </p:nvCxnSpPr>
        <p:spPr>
          <a:xfrm>
            <a:off x="928093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456742" y="286016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60" name="Rectangle 59">
            <a:extLst>
              <a:ext uri="{FF2B5EF4-FFF2-40B4-BE49-F238E27FC236}">
                <a16:creationId xmlns:a16="http://schemas.microsoft.com/office/drawing/2014/main" id="{465718C1-34FF-4AB8-AE45-C821717C4702}"/>
              </a:ext>
            </a:extLst>
          </p:cNvPr>
          <p:cNvSpPr/>
          <p:nvPr/>
        </p:nvSpPr>
        <p:spPr bwMode="auto">
          <a:xfrm>
            <a:off x="330666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CI</a:t>
            </a:r>
          </a:p>
        </p:txBody>
      </p:sp>
      <p:sp>
        <p:nvSpPr>
          <p:cNvPr id="66" name="Rectangle 65">
            <a:extLst>
              <a:ext uri="{FF2B5EF4-FFF2-40B4-BE49-F238E27FC236}">
                <a16:creationId xmlns:a16="http://schemas.microsoft.com/office/drawing/2014/main" id="{ED204D90-779B-417F-AED9-0029D1D8536B}"/>
              </a:ext>
            </a:extLst>
          </p:cNvPr>
          <p:cNvSpPr/>
          <p:nvPr/>
        </p:nvSpPr>
        <p:spPr bwMode="auto">
          <a:xfrm>
            <a:off x="545331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59997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PIPELINE</a:t>
            </a:r>
          </a:p>
        </p:txBody>
      </p:sp>
      <p:sp>
        <p:nvSpPr>
          <p:cNvPr id="68" name="Rectangle 67">
            <a:extLst>
              <a:ext uri="{FF2B5EF4-FFF2-40B4-BE49-F238E27FC236}">
                <a16:creationId xmlns:a16="http://schemas.microsoft.com/office/drawing/2014/main" id="{06E880C5-6A48-488B-AD37-CCCEACA57399}"/>
              </a:ext>
            </a:extLst>
          </p:cNvPr>
          <p:cNvSpPr/>
          <p:nvPr/>
        </p:nvSpPr>
        <p:spPr bwMode="auto">
          <a:xfrm>
            <a:off x="974662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DEPLOYMENT</a:t>
            </a:r>
          </a:p>
        </p:txBody>
      </p:sp>
    </p:spTree>
    <p:extLst>
      <p:ext uri="{BB962C8B-B14F-4D97-AF65-F5344CB8AC3E}">
        <p14:creationId xmlns:p14="http://schemas.microsoft.com/office/powerpoint/2010/main" val="3718839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50"/>
                                        <p:tgtEl>
                                          <p:spTgt spid="67"/>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250"/>
                                        <p:tgtEl>
                                          <p:spTgt spid="7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left)">
                                      <p:cBhvr>
                                        <p:cTn id="19" dur="2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284097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cxnSp>
        <p:nvCxnSpPr>
          <p:cNvPr id="67" name="Straight Arrow Connector 66">
            <a:extLst>
              <a:ext uri="{FF2B5EF4-FFF2-40B4-BE49-F238E27FC236}">
                <a16:creationId xmlns:a16="http://schemas.microsoft.com/office/drawing/2014/main" id="{8F891AED-E8EA-40A6-A77B-A9E56C2C5D43}"/>
              </a:ext>
            </a:extLst>
          </p:cNvPr>
          <p:cNvCxnSpPr>
            <a:cxnSpLocks/>
            <a:stCxn id="60" idx="3"/>
            <a:endCxn id="66" idx="1"/>
          </p:cNvCxnSpPr>
          <p:nvPr/>
        </p:nvCxnSpPr>
        <p:spPr>
          <a:xfrm>
            <a:off x="498762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E0433BA-8186-4BA6-A94B-C0A995CAD7D9}"/>
              </a:ext>
            </a:extLst>
          </p:cNvPr>
          <p:cNvCxnSpPr>
            <a:cxnSpLocks/>
            <a:stCxn id="66" idx="3"/>
            <a:endCxn id="95" idx="1"/>
          </p:cNvCxnSpPr>
          <p:nvPr/>
        </p:nvCxnSpPr>
        <p:spPr>
          <a:xfrm>
            <a:off x="713428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68" idx="1"/>
          </p:cNvCxnSpPr>
          <p:nvPr/>
        </p:nvCxnSpPr>
        <p:spPr>
          <a:xfrm>
            <a:off x="928093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456742" y="286016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60" name="Rectangle 59">
            <a:extLst>
              <a:ext uri="{FF2B5EF4-FFF2-40B4-BE49-F238E27FC236}">
                <a16:creationId xmlns:a16="http://schemas.microsoft.com/office/drawing/2014/main" id="{465718C1-34FF-4AB8-AE45-C821717C4702}"/>
              </a:ext>
            </a:extLst>
          </p:cNvPr>
          <p:cNvSpPr/>
          <p:nvPr/>
        </p:nvSpPr>
        <p:spPr bwMode="auto">
          <a:xfrm>
            <a:off x="330666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CI</a:t>
            </a:r>
          </a:p>
        </p:txBody>
      </p:sp>
      <p:sp>
        <p:nvSpPr>
          <p:cNvPr id="66" name="Rectangle 65">
            <a:extLst>
              <a:ext uri="{FF2B5EF4-FFF2-40B4-BE49-F238E27FC236}">
                <a16:creationId xmlns:a16="http://schemas.microsoft.com/office/drawing/2014/main" id="{ED204D90-779B-417F-AED9-0029D1D8536B}"/>
              </a:ext>
            </a:extLst>
          </p:cNvPr>
          <p:cNvSpPr/>
          <p:nvPr/>
        </p:nvSpPr>
        <p:spPr bwMode="auto">
          <a:xfrm>
            <a:off x="545331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59997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PIPELINE</a:t>
            </a:r>
          </a:p>
        </p:txBody>
      </p:sp>
      <p:sp>
        <p:nvSpPr>
          <p:cNvPr id="68" name="Rectangle 67">
            <a:extLst>
              <a:ext uri="{FF2B5EF4-FFF2-40B4-BE49-F238E27FC236}">
                <a16:creationId xmlns:a16="http://schemas.microsoft.com/office/drawing/2014/main" id="{06E880C5-6A48-488B-AD37-CCCEACA57399}"/>
              </a:ext>
            </a:extLst>
          </p:cNvPr>
          <p:cNvSpPr/>
          <p:nvPr/>
        </p:nvSpPr>
        <p:spPr bwMode="auto">
          <a:xfrm>
            <a:off x="974662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DEPLOYMENT</a:t>
            </a:r>
          </a:p>
        </p:txBody>
      </p:sp>
      <p:pic>
        <p:nvPicPr>
          <p:cNvPr id="5" name="Graphic 4">
            <a:extLst>
              <a:ext uri="{FF2B5EF4-FFF2-40B4-BE49-F238E27FC236}">
                <a16:creationId xmlns:a16="http://schemas.microsoft.com/office/drawing/2014/main" id="{478BAD14-AA50-4311-A028-F3DAA8A2B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9710" r="23547" b="34778"/>
          <a:stretch/>
        </p:blipFill>
        <p:spPr>
          <a:xfrm>
            <a:off x="9964834" y="3353246"/>
            <a:ext cx="1293963" cy="939531"/>
          </a:xfrm>
          <a:prstGeom prst="rect">
            <a:avLst/>
          </a:prstGeom>
        </p:spPr>
      </p:pic>
      <p:pic>
        <p:nvPicPr>
          <p:cNvPr id="7" name="Picture 6">
            <a:extLst>
              <a:ext uri="{FF2B5EF4-FFF2-40B4-BE49-F238E27FC236}">
                <a16:creationId xmlns:a16="http://schemas.microsoft.com/office/drawing/2014/main" id="{4D1C0EEB-2B8C-46BE-9D9A-4CEB1D0C52F6}"/>
              </a:ext>
            </a:extLst>
          </p:cNvPr>
          <p:cNvPicPr>
            <a:picLocks noChangeAspect="1"/>
          </p:cNvPicPr>
          <p:nvPr/>
        </p:nvPicPr>
        <p:blipFill>
          <a:blip r:embed="rId5"/>
          <a:stretch>
            <a:fillRect/>
          </a:stretch>
        </p:blipFill>
        <p:spPr>
          <a:xfrm>
            <a:off x="1181913" y="3372393"/>
            <a:ext cx="920384" cy="920384"/>
          </a:xfrm>
          <a:prstGeom prst="rect">
            <a:avLst/>
          </a:prstGeom>
        </p:spPr>
      </p:pic>
      <p:pic>
        <p:nvPicPr>
          <p:cNvPr id="16" name="Picture 15">
            <a:extLst>
              <a:ext uri="{FF2B5EF4-FFF2-40B4-BE49-F238E27FC236}">
                <a16:creationId xmlns:a16="http://schemas.microsoft.com/office/drawing/2014/main" id="{9F007F24-F6F0-4F60-961E-12FAD4C45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3258" y="3353246"/>
            <a:ext cx="702298" cy="971828"/>
          </a:xfrm>
          <a:prstGeom prst="rect">
            <a:avLst/>
          </a:prstGeom>
        </p:spPr>
      </p:pic>
      <p:sp>
        <p:nvSpPr>
          <p:cNvPr id="22" name="TextBox 21">
            <a:extLst>
              <a:ext uri="{FF2B5EF4-FFF2-40B4-BE49-F238E27FC236}">
                <a16:creationId xmlns:a16="http://schemas.microsoft.com/office/drawing/2014/main" id="{CDCA6E42-EA12-446B-B439-8B0F8008E50E}"/>
              </a:ext>
            </a:extLst>
          </p:cNvPr>
          <p:cNvSpPr txBox="1"/>
          <p:nvPr/>
        </p:nvSpPr>
        <p:spPr>
          <a:xfrm>
            <a:off x="6597428" y="6155294"/>
            <a:ext cx="4999895" cy="627864"/>
          </a:xfrm>
          <a:prstGeom prst="rect">
            <a:avLst/>
          </a:prstGeom>
          <a:noFill/>
        </p:spPr>
        <p:txBody>
          <a:bodyPr wrap="none" lIns="182880" tIns="146304" rIns="182880" bIns="146304" rtlCol="0">
            <a:spAutoFit/>
          </a:bodyPr>
          <a:lstStyle/>
          <a:p>
            <a:pPr marL="0" marR="0" lvl="0" indent="0" algn="r" defTabSz="932742"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Octopus Deploy ASP.NET Web App</a:t>
            </a:r>
          </a:p>
        </p:txBody>
      </p:sp>
      <p:pic>
        <p:nvPicPr>
          <p:cNvPr id="8" name="Picture 7" descr="A close up of a sign&#10;&#10;Description generated with high confidence">
            <a:extLst>
              <a:ext uri="{FF2B5EF4-FFF2-40B4-BE49-F238E27FC236}">
                <a16:creationId xmlns:a16="http://schemas.microsoft.com/office/drawing/2014/main" id="{677346F5-D525-4C40-B43D-765A8C3C6F22}"/>
              </a:ext>
            </a:extLst>
          </p:cNvPr>
          <p:cNvPicPr>
            <a:picLocks noChangeAspect="1"/>
          </p:cNvPicPr>
          <p:nvPr/>
        </p:nvPicPr>
        <p:blipFill rotWithShape="1">
          <a:blip r:embed="rId7"/>
          <a:srcRect r="81955"/>
          <a:stretch/>
        </p:blipFill>
        <p:spPr>
          <a:xfrm>
            <a:off x="7947694" y="3258886"/>
            <a:ext cx="1044059" cy="1128250"/>
          </a:xfrm>
          <a:prstGeom prst="rect">
            <a:avLst/>
          </a:prstGeom>
        </p:spPr>
      </p:pic>
      <p:grpSp>
        <p:nvGrpSpPr>
          <p:cNvPr id="9" name="Group 8">
            <a:extLst>
              <a:ext uri="{FF2B5EF4-FFF2-40B4-BE49-F238E27FC236}">
                <a16:creationId xmlns:a16="http://schemas.microsoft.com/office/drawing/2014/main" id="{8D83B2EF-9F92-489D-AC56-58548F591B1F}"/>
              </a:ext>
            </a:extLst>
          </p:cNvPr>
          <p:cNvGrpSpPr/>
          <p:nvPr/>
        </p:nvGrpSpPr>
        <p:grpSpPr>
          <a:xfrm>
            <a:off x="5784741" y="3164527"/>
            <a:ext cx="1044059" cy="1391379"/>
            <a:chOff x="5784741" y="3164527"/>
            <a:chExt cx="1044059" cy="1391379"/>
          </a:xfrm>
        </p:grpSpPr>
        <p:sp>
          <p:nvSpPr>
            <p:cNvPr id="3" name="TextBox 2">
              <a:extLst>
                <a:ext uri="{FF2B5EF4-FFF2-40B4-BE49-F238E27FC236}">
                  <a16:creationId xmlns:a16="http://schemas.microsoft.com/office/drawing/2014/main" id="{08D662F6-8267-4065-A3AF-38A649212FC2}"/>
                </a:ext>
              </a:extLst>
            </p:cNvPr>
            <p:cNvSpPr txBox="1"/>
            <p:nvPr/>
          </p:nvSpPr>
          <p:spPr>
            <a:xfrm>
              <a:off x="5784741" y="4094241"/>
              <a:ext cx="989951" cy="461665"/>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err="1">
                  <a:ln>
                    <a:noFill/>
                  </a:ln>
                  <a:gradFill>
                    <a:gsLst>
                      <a:gs pos="2917">
                        <a:srgbClr val="FFFFFF"/>
                      </a:gs>
                      <a:gs pos="30000">
                        <a:srgbClr val="FFFFFF"/>
                      </a:gs>
                    </a:gsLst>
                    <a:lin ang="5400000" scaled="0"/>
                  </a:gradFill>
                  <a:effectLst/>
                  <a:uLnTx/>
                  <a:uFillTx/>
                  <a:latin typeface="Segoe UI Semilight"/>
                  <a:ea typeface="+mn-ea"/>
                  <a:cs typeface="+mn-cs"/>
                </a:rPr>
                <a:t>OctoPack</a:t>
              </a:r>
              <a:endParaRPr kumimoji="0" lang="en-GB" sz="12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endParaRPr>
            </a:p>
          </p:txBody>
        </p:sp>
        <p:pic>
          <p:nvPicPr>
            <p:cNvPr id="20" name="Picture 19" descr="A close up of a sign&#10;&#10;Description generated with high confidence">
              <a:extLst>
                <a:ext uri="{FF2B5EF4-FFF2-40B4-BE49-F238E27FC236}">
                  <a16:creationId xmlns:a16="http://schemas.microsoft.com/office/drawing/2014/main" id="{EF37992B-C801-4F20-864E-ADD22E3F5296}"/>
                </a:ext>
              </a:extLst>
            </p:cNvPr>
            <p:cNvPicPr>
              <a:picLocks noChangeAspect="1"/>
            </p:cNvPicPr>
            <p:nvPr/>
          </p:nvPicPr>
          <p:blipFill rotWithShape="1">
            <a:blip r:embed="rId7"/>
            <a:srcRect r="81955"/>
            <a:stretch/>
          </p:blipFill>
          <p:spPr>
            <a:xfrm>
              <a:off x="5784741" y="3164527"/>
              <a:ext cx="1044059" cy="1128250"/>
            </a:xfrm>
            <a:prstGeom prst="rect">
              <a:avLst/>
            </a:prstGeom>
          </p:spPr>
        </p:pic>
      </p:grpSp>
    </p:spTree>
    <p:extLst>
      <p:ext uri="{BB962C8B-B14F-4D97-AF65-F5344CB8AC3E}">
        <p14:creationId xmlns:p14="http://schemas.microsoft.com/office/powerpoint/2010/main" val="3891521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284097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cxnSp>
        <p:nvCxnSpPr>
          <p:cNvPr id="67" name="Straight Arrow Connector 66">
            <a:extLst>
              <a:ext uri="{FF2B5EF4-FFF2-40B4-BE49-F238E27FC236}">
                <a16:creationId xmlns:a16="http://schemas.microsoft.com/office/drawing/2014/main" id="{8F891AED-E8EA-40A6-A77B-A9E56C2C5D43}"/>
              </a:ext>
            </a:extLst>
          </p:cNvPr>
          <p:cNvCxnSpPr>
            <a:cxnSpLocks/>
            <a:stCxn id="60" idx="3"/>
            <a:endCxn id="66" idx="1"/>
          </p:cNvCxnSpPr>
          <p:nvPr/>
        </p:nvCxnSpPr>
        <p:spPr>
          <a:xfrm>
            <a:off x="498762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E0433BA-8186-4BA6-A94B-C0A995CAD7D9}"/>
              </a:ext>
            </a:extLst>
          </p:cNvPr>
          <p:cNvCxnSpPr>
            <a:cxnSpLocks/>
            <a:stCxn id="66" idx="3"/>
            <a:endCxn id="95" idx="1"/>
          </p:cNvCxnSpPr>
          <p:nvPr/>
        </p:nvCxnSpPr>
        <p:spPr>
          <a:xfrm>
            <a:off x="713428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68" idx="1"/>
          </p:cNvCxnSpPr>
          <p:nvPr/>
        </p:nvCxnSpPr>
        <p:spPr>
          <a:xfrm>
            <a:off x="928093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456742" y="286016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60" name="Rectangle 59">
            <a:extLst>
              <a:ext uri="{FF2B5EF4-FFF2-40B4-BE49-F238E27FC236}">
                <a16:creationId xmlns:a16="http://schemas.microsoft.com/office/drawing/2014/main" id="{465718C1-34FF-4AB8-AE45-C821717C4702}"/>
              </a:ext>
            </a:extLst>
          </p:cNvPr>
          <p:cNvSpPr/>
          <p:nvPr/>
        </p:nvSpPr>
        <p:spPr bwMode="auto">
          <a:xfrm>
            <a:off x="330666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CI</a:t>
            </a:r>
          </a:p>
        </p:txBody>
      </p:sp>
      <p:sp>
        <p:nvSpPr>
          <p:cNvPr id="66" name="Rectangle 65">
            <a:extLst>
              <a:ext uri="{FF2B5EF4-FFF2-40B4-BE49-F238E27FC236}">
                <a16:creationId xmlns:a16="http://schemas.microsoft.com/office/drawing/2014/main" id="{ED204D90-779B-417F-AED9-0029D1D8536B}"/>
              </a:ext>
            </a:extLst>
          </p:cNvPr>
          <p:cNvSpPr/>
          <p:nvPr/>
        </p:nvSpPr>
        <p:spPr bwMode="auto">
          <a:xfrm>
            <a:off x="545331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59997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PIPELINE</a:t>
            </a:r>
          </a:p>
        </p:txBody>
      </p:sp>
      <p:sp>
        <p:nvSpPr>
          <p:cNvPr id="68" name="Rectangle 67">
            <a:extLst>
              <a:ext uri="{FF2B5EF4-FFF2-40B4-BE49-F238E27FC236}">
                <a16:creationId xmlns:a16="http://schemas.microsoft.com/office/drawing/2014/main" id="{06E880C5-6A48-488B-AD37-CCCEACA57399}"/>
              </a:ext>
            </a:extLst>
          </p:cNvPr>
          <p:cNvSpPr/>
          <p:nvPr/>
        </p:nvSpPr>
        <p:spPr bwMode="auto">
          <a:xfrm>
            <a:off x="974662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DEPLOYMENT</a:t>
            </a:r>
          </a:p>
        </p:txBody>
      </p:sp>
      <p:pic>
        <p:nvPicPr>
          <p:cNvPr id="16" name="Picture 15">
            <a:extLst>
              <a:ext uri="{FF2B5EF4-FFF2-40B4-BE49-F238E27FC236}">
                <a16:creationId xmlns:a16="http://schemas.microsoft.com/office/drawing/2014/main" id="{9F007F24-F6F0-4F60-961E-12FAD4C45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258" y="3353246"/>
            <a:ext cx="702298" cy="971828"/>
          </a:xfrm>
          <a:prstGeom prst="rect">
            <a:avLst/>
          </a:prstGeom>
        </p:spPr>
      </p:pic>
      <p:pic>
        <p:nvPicPr>
          <p:cNvPr id="19" name="Picture 18">
            <a:extLst>
              <a:ext uri="{FF2B5EF4-FFF2-40B4-BE49-F238E27FC236}">
                <a16:creationId xmlns:a16="http://schemas.microsoft.com/office/drawing/2014/main" id="{8076C784-3081-46ED-BC10-F4BE6FD2C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0261" y="3272817"/>
            <a:ext cx="1100387" cy="1100387"/>
          </a:xfrm>
          <a:prstGeom prst="rect">
            <a:avLst/>
          </a:prstGeom>
        </p:spPr>
      </p:pic>
      <p:pic>
        <p:nvPicPr>
          <p:cNvPr id="20" name="Picture 19">
            <a:extLst>
              <a:ext uri="{FF2B5EF4-FFF2-40B4-BE49-F238E27FC236}">
                <a16:creationId xmlns:a16="http://schemas.microsoft.com/office/drawing/2014/main" id="{F770CC80-D4BE-4720-A7F3-70B91667863A}"/>
              </a:ext>
            </a:extLst>
          </p:cNvPr>
          <p:cNvPicPr>
            <a:picLocks noChangeAspect="1"/>
          </p:cNvPicPr>
          <p:nvPr/>
        </p:nvPicPr>
        <p:blipFill rotWithShape="1">
          <a:blip r:embed="rId5"/>
          <a:srcRect t="9842" b="37160"/>
          <a:stretch/>
        </p:blipFill>
        <p:spPr>
          <a:xfrm>
            <a:off x="5434280" y="3343852"/>
            <a:ext cx="1778423" cy="840898"/>
          </a:xfrm>
          <a:prstGeom prst="rect">
            <a:avLst/>
          </a:prstGeom>
        </p:spPr>
      </p:pic>
      <p:pic>
        <p:nvPicPr>
          <p:cNvPr id="21" name="Picture 20">
            <a:extLst>
              <a:ext uri="{FF2B5EF4-FFF2-40B4-BE49-F238E27FC236}">
                <a16:creationId xmlns:a16="http://schemas.microsoft.com/office/drawing/2014/main" id="{588695E2-25DD-4B01-8151-13F3E943F2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8677" y="3372393"/>
            <a:ext cx="865227" cy="844528"/>
          </a:xfrm>
          <a:prstGeom prst="rect">
            <a:avLst/>
          </a:prstGeom>
        </p:spPr>
      </p:pic>
      <p:pic>
        <p:nvPicPr>
          <p:cNvPr id="23" name="Picture 22">
            <a:extLst>
              <a:ext uri="{FF2B5EF4-FFF2-40B4-BE49-F238E27FC236}">
                <a16:creationId xmlns:a16="http://schemas.microsoft.com/office/drawing/2014/main" id="{988ADD35-4443-4C27-9B20-2164B003BA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912" y="3357385"/>
            <a:ext cx="904486" cy="904486"/>
          </a:xfrm>
          <a:prstGeom prst="rect">
            <a:avLst/>
          </a:prstGeom>
        </p:spPr>
      </p:pic>
      <p:sp>
        <p:nvSpPr>
          <p:cNvPr id="31" name="TextBox 30">
            <a:extLst>
              <a:ext uri="{FF2B5EF4-FFF2-40B4-BE49-F238E27FC236}">
                <a16:creationId xmlns:a16="http://schemas.microsoft.com/office/drawing/2014/main" id="{ADA7E6AB-E6D3-4AFA-A25F-D0FDB15F6133}"/>
              </a:ext>
            </a:extLst>
          </p:cNvPr>
          <p:cNvSpPr txBox="1"/>
          <p:nvPr/>
        </p:nvSpPr>
        <p:spPr>
          <a:xfrm>
            <a:off x="2216613" y="6155294"/>
            <a:ext cx="9380710" cy="627864"/>
          </a:xfrm>
          <a:prstGeom prst="rect">
            <a:avLst/>
          </a:prstGeom>
          <a:noFill/>
        </p:spPr>
        <p:txBody>
          <a:bodyPr wrap="none" lIns="182880" tIns="146304" rIns="182880" bIns="146304" rtlCol="0">
            <a:spAutoFit/>
          </a:bodyPr>
          <a:lstStyle/>
          <a:p>
            <a:pPr marL="0" marR="0" lvl="0" indent="0" algn="r" defTabSz="932742"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Azure Container Registry to Azure Container Service with </a:t>
            </a:r>
            <a:r>
              <a:rPr kumimoji="0" lang="en-GB" sz="2400" b="0" i="0" u="none" strike="noStrike" kern="1200" cap="none" spc="0" normalizeH="0" baseline="0" noProof="0" dirty="0" err="1">
                <a:ln>
                  <a:noFill/>
                </a:ln>
                <a:gradFill>
                  <a:gsLst>
                    <a:gs pos="2917">
                      <a:srgbClr val="FFFFFF"/>
                    </a:gs>
                    <a:gs pos="30000">
                      <a:srgbClr val="FFFFFF"/>
                    </a:gs>
                  </a:gsLst>
                  <a:lin ang="5400000" scaled="0"/>
                </a:gradFill>
                <a:effectLst/>
                <a:uLnTx/>
                <a:uFillTx/>
                <a:latin typeface="Segoe UI Semilight"/>
                <a:ea typeface="+mn-ea"/>
                <a:cs typeface="+mn-cs"/>
              </a:rPr>
              <a:t>Kubernates</a:t>
            </a:r>
            <a:endParaRPr kumimoji="0" lang="en-GB"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10404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Continuous Delivery on Microsoft Azure</a:t>
            </a:r>
            <a:endParaRPr lang="en-US" dirty="0"/>
          </a:p>
        </p:txBody>
      </p:sp>
      <p:sp>
        <p:nvSpPr>
          <p:cNvPr id="5" name="Text Placeholder 4"/>
          <p:cNvSpPr>
            <a:spLocks noGrp="1"/>
          </p:cNvSpPr>
          <p:nvPr>
            <p:ph type="body" sz="quarter" idx="12"/>
          </p:nvPr>
        </p:nvSpPr>
        <p:spPr/>
        <p:txBody>
          <a:bodyPr/>
          <a:lstStyle/>
          <a:p>
            <a:r>
              <a:rPr lang="en-US" dirty="0"/>
              <a:t>Martin Woodward</a:t>
            </a:r>
          </a:p>
          <a:p>
            <a:r>
              <a:rPr lang="en-US" dirty="0"/>
              <a:t>Principal Group Program Manager</a:t>
            </a:r>
          </a:p>
        </p:txBody>
      </p:sp>
      <p:sp>
        <p:nvSpPr>
          <p:cNvPr id="6" name="Text Placeholder 5"/>
          <p:cNvSpPr>
            <a:spLocks noGrp="1"/>
          </p:cNvSpPr>
          <p:nvPr>
            <p:ph type="body" sz="quarter" idx="15"/>
          </p:nvPr>
        </p:nvSpPr>
        <p:spPr/>
        <p:txBody>
          <a:bodyPr/>
          <a:lstStyle/>
          <a:p>
            <a:r>
              <a:rPr lang="en-US" dirty="0"/>
              <a:t>B8028</a:t>
            </a:r>
          </a:p>
        </p:txBody>
      </p:sp>
    </p:spTree>
    <p:extLst>
      <p:ext uri="{BB962C8B-B14F-4D97-AF65-F5344CB8AC3E}">
        <p14:creationId xmlns:p14="http://schemas.microsoft.com/office/powerpoint/2010/main" val="378864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284097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cxnSp>
        <p:nvCxnSpPr>
          <p:cNvPr id="67" name="Straight Arrow Connector 66">
            <a:extLst>
              <a:ext uri="{FF2B5EF4-FFF2-40B4-BE49-F238E27FC236}">
                <a16:creationId xmlns:a16="http://schemas.microsoft.com/office/drawing/2014/main" id="{8F891AED-E8EA-40A6-A77B-A9E56C2C5D43}"/>
              </a:ext>
            </a:extLst>
          </p:cNvPr>
          <p:cNvCxnSpPr>
            <a:cxnSpLocks/>
            <a:stCxn id="60" idx="3"/>
            <a:endCxn id="66" idx="1"/>
          </p:cNvCxnSpPr>
          <p:nvPr/>
        </p:nvCxnSpPr>
        <p:spPr>
          <a:xfrm>
            <a:off x="498762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E0433BA-8186-4BA6-A94B-C0A995CAD7D9}"/>
              </a:ext>
            </a:extLst>
          </p:cNvPr>
          <p:cNvCxnSpPr>
            <a:cxnSpLocks/>
            <a:stCxn id="66" idx="3"/>
            <a:endCxn id="95" idx="1"/>
          </p:cNvCxnSpPr>
          <p:nvPr/>
        </p:nvCxnSpPr>
        <p:spPr>
          <a:xfrm>
            <a:off x="7134280"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68" idx="1"/>
          </p:cNvCxnSpPr>
          <p:nvPr/>
        </p:nvCxnSpPr>
        <p:spPr>
          <a:xfrm>
            <a:off x="9280935" y="3656275"/>
            <a:ext cx="465694"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456742" y="286016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60" name="Rectangle 59">
            <a:extLst>
              <a:ext uri="{FF2B5EF4-FFF2-40B4-BE49-F238E27FC236}">
                <a16:creationId xmlns:a16="http://schemas.microsoft.com/office/drawing/2014/main" id="{465718C1-34FF-4AB8-AE45-C821717C4702}"/>
              </a:ext>
            </a:extLst>
          </p:cNvPr>
          <p:cNvSpPr/>
          <p:nvPr/>
        </p:nvSpPr>
        <p:spPr bwMode="auto">
          <a:xfrm>
            <a:off x="330666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CI</a:t>
            </a:r>
          </a:p>
        </p:txBody>
      </p:sp>
      <p:sp>
        <p:nvSpPr>
          <p:cNvPr id="66" name="Rectangle 65">
            <a:extLst>
              <a:ext uri="{FF2B5EF4-FFF2-40B4-BE49-F238E27FC236}">
                <a16:creationId xmlns:a16="http://schemas.microsoft.com/office/drawing/2014/main" id="{ED204D90-779B-417F-AED9-0029D1D8536B}"/>
              </a:ext>
            </a:extLst>
          </p:cNvPr>
          <p:cNvSpPr/>
          <p:nvPr/>
        </p:nvSpPr>
        <p:spPr bwMode="auto">
          <a:xfrm>
            <a:off x="545331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599974"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PIPELINE</a:t>
            </a:r>
          </a:p>
        </p:txBody>
      </p:sp>
      <p:sp>
        <p:nvSpPr>
          <p:cNvPr id="68" name="Rectangle 67">
            <a:extLst>
              <a:ext uri="{FF2B5EF4-FFF2-40B4-BE49-F238E27FC236}">
                <a16:creationId xmlns:a16="http://schemas.microsoft.com/office/drawing/2014/main" id="{06E880C5-6A48-488B-AD37-CCCEACA57399}"/>
              </a:ext>
            </a:extLst>
          </p:cNvPr>
          <p:cNvSpPr/>
          <p:nvPr/>
        </p:nvSpPr>
        <p:spPr bwMode="auto">
          <a:xfrm>
            <a:off x="9746629" y="2860163"/>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DEPLOYMENT</a:t>
            </a:r>
          </a:p>
        </p:txBody>
      </p:sp>
      <p:pic>
        <p:nvPicPr>
          <p:cNvPr id="16" name="Picture 15">
            <a:extLst>
              <a:ext uri="{FF2B5EF4-FFF2-40B4-BE49-F238E27FC236}">
                <a16:creationId xmlns:a16="http://schemas.microsoft.com/office/drawing/2014/main" id="{9F007F24-F6F0-4F60-961E-12FAD4C45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258" y="3353246"/>
            <a:ext cx="702298" cy="971828"/>
          </a:xfrm>
          <a:prstGeom prst="rect">
            <a:avLst/>
          </a:prstGeom>
        </p:spPr>
      </p:pic>
      <p:pic>
        <p:nvPicPr>
          <p:cNvPr id="19" name="Picture 18">
            <a:extLst>
              <a:ext uri="{FF2B5EF4-FFF2-40B4-BE49-F238E27FC236}">
                <a16:creationId xmlns:a16="http://schemas.microsoft.com/office/drawing/2014/main" id="{8076C784-3081-46ED-BC10-F4BE6FD2C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0261" y="3272817"/>
            <a:ext cx="1100387" cy="1100387"/>
          </a:xfrm>
          <a:prstGeom prst="rect">
            <a:avLst/>
          </a:prstGeom>
        </p:spPr>
      </p:pic>
      <p:pic>
        <p:nvPicPr>
          <p:cNvPr id="23" name="Picture 22">
            <a:extLst>
              <a:ext uri="{FF2B5EF4-FFF2-40B4-BE49-F238E27FC236}">
                <a16:creationId xmlns:a16="http://schemas.microsoft.com/office/drawing/2014/main" id="{988ADD35-4443-4C27-9B20-2164B003B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912" y="3357385"/>
            <a:ext cx="904486" cy="904486"/>
          </a:xfrm>
          <a:prstGeom prst="rect">
            <a:avLst/>
          </a:prstGeom>
        </p:spPr>
      </p:pic>
      <p:pic>
        <p:nvPicPr>
          <p:cNvPr id="17" name="Picture 16">
            <a:extLst>
              <a:ext uri="{FF2B5EF4-FFF2-40B4-BE49-F238E27FC236}">
                <a16:creationId xmlns:a16="http://schemas.microsoft.com/office/drawing/2014/main" id="{24B81652-A283-4E36-A7B9-821C8876E65E}"/>
              </a:ext>
            </a:extLst>
          </p:cNvPr>
          <p:cNvPicPr>
            <a:picLocks noChangeAspect="1"/>
          </p:cNvPicPr>
          <p:nvPr/>
        </p:nvPicPr>
        <p:blipFill>
          <a:blip r:embed="rId6"/>
          <a:stretch>
            <a:fillRect/>
          </a:stretch>
        </p:blipFill>
        <p:spPr>
          <a:xfrm>
            <a:off x="5595486" y="3497262"/>
            <a:ext cx="1446898" cy="490016"/>
          </a:xfrm>
          <a:prstGeom prst="rect">
            <a:avLst/>
          </a:prstGeom>
        </p:spPr>
      </p:pic>
      <p:grpSp>
        <p:nvGrpSpPr>
          <p:cNvPr id="18" name="Group 17">
            <a:extLst>
              <a:ext uri="{FF2B5EF4-FFF2-40B4-BE49-F238E27FC236}">
                <a16:creationId xmlns:a16="http://schemas.microsoft.com/office/drawing/2014/main" id="{96D6D24A-EC3F-4966-A35F-FE851723AD71}"/>
              </a:ext>
            </a:extLst>
          </p:cNvPr>
          <p:cNvGrpSpPr/>
          <p:nvPr/>
        </p:nvGrpSpPr>
        <p:grpSpPr>
          <a:xfrm>
            <a:off x="9822660" y="3347937"/>
            <a:ext cx="1528898" cy="913934"/>
            <a:chOff x="8217731" y="4992701"/>
            <a:chExt cx="1989211" cy="1189097"/>
          </a:xfrm>
        </p:grpSpPr>
        <p:pic>
          <p:nvPicPr>
            <p:cNvPr id="22" name="Picture 2" descr="Image result for azure vm">
              <a:hlinkClick r:id="rId7"/>
              <a:extLst>
                <a:ext uri="{FF2B5EF4-FFF2-40B4-BE49-F238E27FC236}">
                  <a16:creationId xmlns:a16="http://schemas.microsoft.com/office/drawing/2014/main" id="{A8DB4596-46B5-409F-8DD2-D00D1F79CD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7731" y="4992701"/>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azure vm">
              <a:hlinkClick r:id="rId7"/>
              <a:extLst>
                <a:ext uri="{FF2B5EF4-FFF2-40B4-BE49-F238E27FC236}">
                  <a16:creationId xmlns:a16="http://schemas.microsoft.com/office/drawing/2014/main" id="{935B084A-1EE3-4B9F-B75D-446A5CB873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0112" y="5145081"/>
              <a:ext cx="1684449" cy="8843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azure vm">
              <a:hlinkClick r:id="rId7"/>
              <a:extLst>
                <a:ext uri="{FF2B5EF4-FFF2-40B4-BE49-F238E27FC236}">
                  <a16:creationId xmlns:a16="http://schemas.microsoft.com/office/drawing/2014/main" id="{91DC4011-3FC7-4B48-813B-7D2F59F2BA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2493" y="5297462"/>
              <a:ext cx="1684449" cy="88433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2C30B975-1EDB-4F53-8A3F-4B2F54C2F296}"/>
              </a:ext>
            </a:extLst>
          </p:cNvPr>
          <p:cNvSpPr txBox="1"/>
          <p:nvPr/>
        </p:nvSpPr>
        <p:spPr>
          <a:xfrm>
            <a:off x="6956885" y="6155294"/>
            <a:ext cx="4640438" cy="627864"/>
          </a:xfrm>
          <a:prstGeom prst="rect">
            <a:avLst/>
          </a:prstGeom>
          <a:noFill/>
        </p:spPr>
        <p:txBody>
          <a:bodyPr wrap="none" lIns="182880" tIns="146304" rIns="182880" bIns="146304" rtlCol="0">
            <a:spAutoFit/>
          </a:bodyPr>
          <a:lstStyle/>
          <a:p>
            <a:pPr marL="0" marR="0" lvl="0" indent="0" algn="r" defTabSz="932742"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Azure VM Scale Sets with Packer</a:t>
            </a:r>
          </a:p>
        </p:txBody>
      </p:sp>
    </p:spTree>
    <p:extLst>
      <p:ext uri="{BB962C8B-B14F-4D97-AF65-F5344CB8AC3E}">
        <p14:creationId xmlns:p14="http://schemas.microsoft.com/office/powerpoint/2010/main" val="166382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7699-C6BA-4268-9260-98FB18B0AC11}"/>
              </a:ext>
            </a:extLst>
          </p:cNvPr>
          <p:cNvSpPr>
            <a:spLocks noGrp="1"/>
          </p:cNvSpPr>
          <p:nvPr>
            <p:ph type="title"/>
          </p:nvPr>
        </p:nvSpPr>
        <p:spPr>
          <a:xfrm>
            <a:off x="274637" y="1337022"/>
            <a:ext cx="11887200" cy="1098762"/>
          </a:xfrm>
        </p:spPr>
        <p:txBody>
          <a:bodyPr/>
          <a:lstStyle/>
          <a:p>
            <a:r>
              <a:rPr lang="en-GB" sz="6600" dirty="0"/>
              <a:t>Continuous Delivery with VSTS</a:t>
            </a:r>
          </a:p>
        </p:txBody>
      </p:sp>
      <p:pic>
        <p:nvPicPr>
          <p:cNvPr id="4" name="Picture 3">
            <a:extLst>
              <a:ext uri="{FF2B5EF4-FFF2-40B4-BE49-F238E27FC236}">
                <a16:creationId xmlns:a16="http://schemas.microsoft.com/office/drawing/2014/main" id="{78ADC628-3D64-4916-8C71-73C4378F2C18}"/>
              </a:ext>
            </a:extLst>
          </p:cNvPr>
          <p:cNvPicPr>
            <a:picLocks noChangeAspect="1"/>
          </p:cNvPicPr>
          <p:nvPr/>
        </p:nvPicPr>
        <p:blipFill>
          <a:blip r:embed="rId3"/>
          <a:stretch>
            <a:fillRect/>
          </a:stretch>
        </p:blipFill>
        <p:spPr>
          <a:xfrm>
            <a:off x="4994101" y="3137222"/>
            <a:ext cx="2448272" cy="2448272"/>
          </a:xfrm>
          <a:prstGeom prst="rect">
            <a:avLst/>
          </a:prstGeom>
        </p:spPr>
      </p:pic>
    </p:spTree>
    <p:extLst>
      <p:ext uri="{BB962C8B-B14F-4D97-AF65-F5344CB8AC3E}">
        <p14:creationId xmlns:p14="http://schemas.microsoft.com/office/powerpoint/2010/main" val="291672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7699-C6BA-4268-9260-98FB18B0AC11}"/>
              </a:ext>
            </a:extLst>
          </p:cNvPr>
          <p:cNvSpPr>
            <a:spLocks noGrp="1"/>
          </p:cNvSpPr>
          <p:nvPr>
            <p:ph type="title"/>
          </p:nvPr>
        </p:nvSpPr>
        <p:spPr>
          <a:xfrm>
            <a:off x="169565" y="184894"/>
            <a:ext cx="11887200" cy="932563"/>
          </a:xfrm>
        </p:spPr>
        <p:txBody>
          <a:bodyPr/>
          <a:lstStyle/>
          <a:p>
            <a:r>
              <a:rPr lang="en-GB" sz="5400" dirty="0"/>
              <a:t>Continuous Delivery with VSTS</a:t>
            </a:r>
          </a:p>
        </p:txBody>
      </p:sp>
      <p:pic>
        <p:nvPicPr>
          <p:cNvPr id="4" name="Picture 3">
            <a:extLst>
              <a:ext uri="{FF2B5EF4-FFF2-40B4-BE49-F238E27FC236}">
                <a16:creationId xmlns:a16="http://schemas.microsoft.com/office/drawing/2014/main" id="{78ADC628-3D64-4916-8C71-73C4378F2C18}"/>
              </a:ext>
            </a:extLst>
          </p:cNvPr>
          <p:cNvPicPr>
            <a:picLocks noChangeAspect="1"/>
          </p:cNvPicPr>
          <p:nvPr/>
        </p:nvPicPr>
        <p:blipFill>
          <a:blip r:embed="rId3"/>
          <a:stretch>
            <a:fillRect/>
          </a:stretch>
        </p:blipFill>
        <p:spPr>
          <a:xfrm>
            <a:off x="10394701" y="5153446"/>
            <a:ext cx="1368152" cy="1368152"/>
          </a:xfrm>
          <a:prstGeom prst="rect">
            <a:avLst/>
          </a:prstGeom>
        </p:spPr>
      </p:pic>
      <p:sp>
        <p:nvSpPr>
          <p:cNvPr id="5" name="Text Placeholder 2">
            <a:extLst>
              <a:ext uri="{FF2B5EF4-FFF2-40B4-BE49-F238E27FC236}">
                <a16:creationId xmlns:a16="http://schemas.microsoft.com/office/drawing/2014/main" id="{90ACFC41-E285-46D8-AAA1-060242DDDA08}"/>
              </a:ext>
            </a:extLst>
          </p:cNvPr>
          <p:cNvSpPr txBox="1">
            <a:spLocks/>
          </p:cNvSpPr>
          <p:nvPr/>
        </p:nvSpPr>
        <p:spPr>
          <a:xfrm>
            <a:off x="745629" y="1481038"/>
            <a:ext cx="10153128" cy="5112568"/>
          </a:xfrm>
          <a:prstGeom prst="rect">
            <a:avLst/>
          </a:prstGeom>
        </p:spPr>
        <p:txBody>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90000"/>
              </a:lnSpc>
              <a:spcBef>
                <a:spcPts val="2400"/>
              </a:spcBef>
              <a:spcAft>
                <a:spcPts val="0"/>
              </a:spcAft>
              <a:buClrTx/>
              <a:buSzPct val="90000"/>
              <a:buFont typeface="Wingdings" panose="05000000000000000000" pitchFamily="2" charset="2"/>
              <a:buChar char=""/>
              <a:tabLst/>
              <a:defRPr/>
            </a:pPr>
            <a:r>
              <a:rPr kumimoji="0" lang="en-GB" sz="3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a:ea typeface="+mn-ea"/>
                <a:cs typeface="+mn-cs"/>
              </a:rPr>
              <a:t>Azure has CD built-in with VSTS</a:t>
            </a:r>
          </a:p>
          <a:p>
            <a:pPr marL="228600" marR="0" lvl="0" indent="-228600" algn="l" defTabSz="932742" rtl="0" eaLnBrk="1" fontAlgn="auto" latinLnBrk="0" hangingPunct="1">
              <a:lnSpc>
                <a:spcPct val="90000"/>
              </a:lnSpc>
              <a:spcBef>
                <a:spcPts val="1800"/>
              </a:spcBef>
              <a:spcAft>
                <a:spcPts val="0"/>
              </a:spcAft>
              <a:buClrTx/>
              <a:buSzPct val="90000"/>
              <a:buFont typeface="Wingdings" panose="05000000000000000000" pitchFamily="2" charset="2"/>
              <a:buChar char=""/>
              <a:tabLst/>
              <a:defRPr/>
            </a:pPr>
            <a:r>
              <a:rPr kumimoji="0" lang="en-GB" sz="3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a:ea typeface="+mn-ea"/>
                <a:cs typeface="+mn-cs"/>
              </a:rPr>
              <a:t>Any app, any developer, any platform</a:t>
            </a:r>
          </a:p>
          <a:p>
            <a:pPr marL="228600" marR="0" lvl="0" indent="-228600" algn="l" defTabSz="932742" rtl="0" eaLnBrk="1" fontAlgn="auto" latinLnBrk="0" hangingPunct="1">
              <a:lnSpc>
                <a:spcPct val="90000"/>
              </a:lnSpc>
              <a:spcBef>
                <a:spcPts val="1800"/>
              </a:spcBef>
              <a:spcAft>
                <a:spcPts val="0"/>
              </a:spcAft>
              <a:buClrTx/>
              <a:buSzPct val="90000"/>
              <a:buFont typeface="Wingdings" panose="05000000000000000000" pitchFamily="2" charset="2"/>
              <a:buChar char=""/>
              <a:tabLst/>
              <a:defRPr/>
            </a:pPr>
            <a:r>
              <a:rPr kumimoji="0" lang="en-GB" sz="3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a:ea typeface="+mn-ea"/>
                <a:cs typeface="+mn-cs"/>
              </a:rPr>
              <a:t>Lowers the barriers to entry</a:t>
            </a:r>
          </a:p>
          <a:p>
            <a:pPr marL="228600" marR="0" lvl="0" indent="-228600" algn="l" defTabSz="932742" rtl="0" eaLnBrk="1" fontAlgn="auto" latinLnBrk="0" hangingPunct="1">
              <a:lnSpc>
                <a:spcPct val="90000"/>
              </a:lnSpc>
              <a:spcBef>
                <a:spcPts val="1800"/>
              </a:spcBef>
              <a:spcAft>
                <a:spcPts val="0"/>
              </a:spcAft>
              <a:buClrTx/>
              <a:buSzPct val="90000"/>
              <a:buFont typeface="Wingdings" panose="05000000000000000000" pitchFamily="2" charset="2"/>
              <a:buChar char=""/>
              <a:tabLst/>
              <a:defRPr/>
            </a:pPr>
            <a:r>
              <a:rPr kumimoji="0" lang="en-GB" sz="3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a:ea typeface="+mn-ea"/>
                <a:cs typeface="+mn-cs"/>
              </a:rPr>
              <a:t>Enterprise class – grows with you</a:t>
            </a:r>
          </a:p>
          <a:p>
            <a:pPr marL="228600" marR="0" lvl="0" indent="-228600" algn="l" defTabSz="932742" rtl="0" eaLnBrk="1" fontAlgn="auto" latinLnBrk="0" hangingPunct="1">
              <a:lnSpc>
                <a:spcPct val="90000"/>
              </a:lnSpc>
              <a:spcBef>
                <a:spcPts val="1800"/>
              </a:spcBef>
              <a:spcAft>
                <a:spcPts val="0"/>
              </a:spcAft>
              <a:buClrTx/>
              <a:buSzPct val="90000"/>
              <a:buFont typeface="Wingdings" panose="05000000000000000000" pitchFamily="2" charset="2"/>
              <a:buChar char=""/>
              <a:tabLst/>
              <a:defRPr/>
            </a:pPr>
            <a:r>
              <a:rPr kumimoji="0" lang="en-GB" sz="3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a:ea typeface="+mn-ea"/>
                <a:cs typeface="+mn-cs"/>
              </a:rPr>
              <a:t>Broad support for Azure services &amp; on-premises</a:t>
            </a:r>
          </a:p>
          <a:p>
            <a:pPr marL="228600" marR="0" lvl="0" indent="-228600" algn="l" defTabSz="932742" rtl="0" eaLnBrk="1" fontAlgn="auto" latinLnBrk="0" hangingPunct="1">
              <a:lnSpc>
                <a:spcPct val="90000"/>
              </a:lnSpc>
              <a:spcBef>
                <a:spcPts val="1800"/>
              </a:spcBef>
              <a:spcAft>
                <a:spcPts val="0"/>
              </a:spcAft>
              <a:buClrTx/>
              <a:buSzPct val="90000"/>
              <a:buFont typeface="Wingdings" panose="05000000000000000000" pitchFamily="2" charset="2"/>
              <a:buChar char=""/>
              <a:tabLst/>
              <a:defRPr/>
            </a:pPr>
            <a:endParaRPr kumimoji="0" lang="en-GB" sz="3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a:ea typeface="+mn-ea"/>
              <a:cs typeface="+mn-cs"/>
            </a:endParaRPr>
          </a:p>
          <a:p>
            <a:pPr marL="228600" marR="0" lvl="0" indent="-228600" algn="l" defTabSz="932742" rtl="0" eaLnBrk="1" fontAlgn="auto" latinLnBrk="0" hangingPunct="1">
              <a:lnSpc>
                <a:spcPct val="90000"/>
              </a:lnSpc>
              <a:spcBef>
                <a:spcPts val="1800"/>
              </a:spcBef>
              <a:spcAft>
                <a:spcPts val="0"/>
              </a:spcAft>
              <a:buClrTx/>
              <a:buSzPct val="90000"/>
              <a:buFont typeface="Wingdings" panose="05000000000000000000" pitchFamily="2" charset="2"/>
              <a:buChar char=""/>
              <a:tabLst/>
              <a:defRPr/>
            </a:pPr>
            <a:r>
              <a:rPr kumimoji="0" lang="en-GB" sz="36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a:ea typeface="+mn-ea"/>
                <a:cs typeface="+mn-cs"/>
              </a:rPr>
              <a:t>NEW ANNOUNCEMENTS</a:t>
            </a:r>
          </a:p>
        </p:txBody>
      </p:sp>
    </p:spTree>
    <p:extLst>
      <p:ext uri="{BB962C8B-B14F-4D97-AF65-F5344CB8AC3E}">
        <p14:creationId xmlns:p14="http://schemas.microsoft.com/office/powerpoint/2010/main" val="3938004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B78C321-121D-4AD5-99C0-4FE906A072B9}"/>
              </a:ext>
            </a:extLst>
          </p:cNvPr>
          <p:cNvSpPr/>
          <p:nvPr/>
        </p:nvSpPr>
        <p:spPr bwMode="auto">
          <a:xfrm>
            <a:off x="6643535" y="0"/>
            <a:ext cx="5786190"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GB"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 name="Title 2">
            <a:extLst>
              <a:ext uri="{FF2B5EF4-FFF2-40B4-BE49-F238E27FC236}">
                <a16:creationId xmlns:a16="http://schemas.microsoft.com/office/drawing/2014/main" id="{EB482C64-939E-4481-8DB3-CAC08A400AA0}"/>
              </a:ext>
            </a:extLst>
          </p:cNvPr>
          <p:cNvSpPr>
            <a:spLocks noGrp="1"/>
          </p:cNvSpPr>
          <p:nvPr>
            <p:ph type="title"/>
          </p:nvPr>
        </p:nvSpPr>
        <p:spPr/>
        <p:txBody>
          <a:bodyPr/>
          <a:lstStyle/>
          <a:p>
            <a:r>
              <a:rPr lang="en-GB" dirty="0"/>
              <a:t>Demo</a:t>
            </a:r>
          </a:p>
        </p:txBody>
      </p:sp>
      <p:sp>
        <p:nvSpPr>
          <p:cNvPr id="4" name="Text Placeholder 3">
            <a:extLst>
              <a:ext uri="{FF2B5EF4-FFF2-40B4-BE49-F238E27FC236}">
                <a16:creationId xmlns:a16="http://schemas.microsoft.com/office/drawing/2014/main" id="{8D90C2C6-186A-4925-8BE4-6CBD76999387}"/>
              </a:ext>
            </a:extLst>
          </p:cNvPr>
          <p:cNvSpPr>
            <a:spLocks noGrp="1"/>
          </p:cNvSpPr>
          <p:nvPr>
            <p:ph type="body" sz="quarter" idx="12"/>
          </p:nvPr>
        </p:nvSpPr>
        <p:spPr>
          <a:xfrm>
            <a:off x="365550" y="3644935"/>
            <a:ext cx="6591671" cy="1181862"/>
          </a:xfrm>
        </p:spPr>
        <p:txBody>
          <a:bodyPr/>
          <a:lstStyle/>
          <a:p>
            <a:r>
              <a:rPr lang="en-GB" dirty="0"/>
              <a:t>Continuous Delivery of </a:t>
            </a:r>
            <a:br>
              <a:rPr lang="en-GB" dirty="0"/>
            </a:br>
            <a:r>
              <a:rPr lang="en-GB" dirty="0"/>
              <a:t>Azure Web Apps</a:t>
            </a:r>
          </a:p>
        </p:txBody>
      </p:sp>
      <p:pic>
        <p:nvPicPr>
          <p:cNvPr id="24" name="Picture 23">
            <a:extLst>
              <a:ext uri="{FF2B5EF4-FFF2-40B4-BE49-F238E27FC236}">
                <a16:creationId xmlns:a16="http://schemas.microsoft.com/office/drawing/2014/main" id="{33936D2D-C4AB-4615-B119-5D312DBCC2E2}"/>
              </a:ext>
            </a:extLst>
          </p:cNvPr>
          <p:cNvPicPr>
            <a:picLocks noChangeAspect="1"/>
          </p:cNvPicPr>
          <p:nvPr/>
        </p:nvPicPr>
        <p:blipFill rotWithShape="1">
          <a:blip r:embed="rId3">
            <a:extLst>
              <a:ext uri="{28A0092B-C50C-407E-A947-70E740481C1C}">
                <a14:useLocalDpi xmlns:a14="http://schemas.microsoft.com/office/drawing/2010/main" val="0"/>
              </a:ext>
            </a:extLst>
          </a:blip>
          <a:srcRect l="2210" t="12680" r="4125" b="21407"/>
          <a:stretch/>
        </p:blipFill>
        <p:spPr>
          <a:xfrm>
            <a:off x="6957221" y="2694570"/>
            <a:ext cx="5158818" cy="1997777"/>
          </a:xfrm>
          <a:prstGeom prst="rect">
            <a:avLst/>
          </a:prstGeom>
        </p:spPr>
      </p:pic>
    </p:spTree>
    <p:extLst>
      <p:ext uri="{BB962C8B-B14F-4D97-AF65-F5344CB8AC3E}">
        <p14:creationId xmlns:p14="http://schemas.microsoft.com/office/powerpoint/2010/main" val="302546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F5754-0E24-41B2-A788-D60B9303A57D}"/>
              </a:ext>
            </a:extLst>
          </p:cNvPr>
          <p:cNvSpPr>
            <a:spLocks noGrp="1"/>
          </p:cNvSpPr>
          <p:nvPr>
            <p:ph type="title"/>
          </p:nvPr>
        </p:nvSpPr>
        <p:spPr/>
        <p:txBody>
          <a:bodyPr/>
          <a:lstStyle/>
          <a:p>
            <a:r>
              <a:rPr lang="en-GB" dirty="0"/>
              <a:t>Azure </a:t>
            </a:r>
            <a:r>
              <a:rPr lang="en-GB" dirty="0" err="1"/>
              <a:t>WebApps</a:t>
            </a:r>
            <a:r>
              <a:rPr lang="en-GB" dirty="0"/>
              <a:t> CI/CD with VSTS</a:t>
            </a:r>
          </a:p>
        </p:txBody>
      </p:sp>
      <p:sp>
        <p:nvSpPr>
          <p:cNvPr id="7" name="Content Placeholder 2">
            <a:extLst>
              <a:ext uri="{FF2B5EF4-FFF2-40B4-BE49-F238E27FC236}">
                <a16:creationId xmlns:a16="http://schemas.microsoft.com/office/drawing/2014/main" id="{DA0BA3BC-3187-4C01-8873-9BB5829A8B88}"/>
              </a:ext>
            </a:extLst>
          </p:cNvPr>
          <p:cNvSpPr txBox="1">
            <a:spLocks/>
          </p:cNvSpPr>
          <p:nvPr/>
        </p:nvSpPr>
        <p:spPr>
          <a:xfrm>
            <a:off x="784642" y="1817792"/>
            <a:ext cx="6153674" cy="4703806"/>
          </a:xfrm>
          <a:prstGeom prst="rect">
            <a:avLst/>
          </a:prstGeom>
        </p:spPr>
        <p:txBody>
          <a:bodyPr>
            <a:norm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24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Azure portal enhancements</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21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Apps: Core, </a:t>
            </a:r>
            <a:r>
              <a:rPr kumimoji="0" lang="en-US" sz="2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Semilight"/>
                <a:ea typeface="+mn-ea"/>
                <a:cs typeface="+mn-cs"/>
              </a:rPr>
              <a:t>NodeJs</a:t>
            </a:r>
            <a:r>
              <a:rPr kumimoji="0" lang="en-US" sz="21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PHP, Python, Java</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21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Repos: Git, TFVC, </a:t>
            </a:r>
            <a:r>
              <a:rPr kumimoji="0" lang="en-US" sz="2100" b="0"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Semilight"/>
                <a:ea typeface="+mn-ea"/>
                <a:cs typeface="+mn-cs"/>
              </a:rPr>
              <a:t>BitBucket</a:t>
            </a:r>
            <a:r>
              <a:rPr kumimoji="0" lang="en-US" sz="21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GitHub External Git</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21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Unified experience with Kudu </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endParaRPr kumimoji="0" lang="en-US" sz="12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24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 CLI Support</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21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Built into the Azure CLI </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21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Feature parity w/ Ibiza experience</a:t>
            </a:r>
          </a:p>
          <a:p>
            <a:pPr marL="457200" marR="0" lvl="1"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12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24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Linux (Docker) support</a:t>
            </a: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24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p:txBody>
      </p:sp>
      <p:sp>
        <p:nvSpPr>
          <p:cNvPr id="8" name="Content Placeholder 2">
            <a:extLst>
              <a:ext uri="{FF2B5EF4-FFF2-40B4-BE49-F238E27FC236}">
                <a16:creationId xmlns:a16="http://schemas.microsoft.com/office/drawing/2014/main" id="{85805FEF-556C-4AD5-881B-64F797B7A4CD}"/>
              </a:ext>
            </a:extLst>
          </p:cNvPr>
          <p:cNvSpPr txBox="1">
            <a:spLocks/>
          </p:cNvSpPr>
          <p:nvPr/>
        </p:nvSpPr>
        <p:spPr>
          <a:xfrm>
            <a:off x="7225562" y="1769070"/>
            <a:ext cx="4608512" cy="496855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bg2">
                    <a:lumMod val="25000"/>
                  </a:schemeClr>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2">
                    <a:lumMod val="25000"/>
                  </a:schemeClr>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rPr>
              <a:t>VS Integration</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rPr>
              <a:t>Integrated into VS 15.3</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rPr>
              <a:t>ASP.NET, .NET Core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rPr>
              <a:t>Linux (Docker)</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rPr>
              <a:t>VS Code Integration</a:t>
            </a:r>
            <a:endParaRPr kumimoji="0" lang="en-US" sz="1200" b="1"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rPr>
              <a:t>IntelliJ Integration</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EAEAEA">
                    <a:lumMod val="25000"/>
                  </a:srgbClr>
                </a:solidFill>
                <a:effectLst/>
                <a:uLnTx/>
                <a:uFillTx/>
                <a:latin typeface="Segoe UI Light" panose="020B0502040204020203" pitchFamily="34" charset="0"/>
                <a:ea typeface="+mn-ea"/>
                <a:cs typeface="Segoe UI Light" panose="020B0502040204020203" pitchFamily="34" charset="0"/>
              </a:rPr>
              <a:t>Support for all flavors</a:t>
            </a:r>
          </a:p>
        </p:txBody>
      </p:sp>
      <p:sp>
        <p:nvSpPr>
          <p:cNvPr id="9" name="Rectangle 8">
            <a:extLst>
              <a:ext uri="{FF2B5EF4-FFF2-40B4-BE49-F238E27FC236}">
                <a16:creationId xmlns:a16="http://schemas.microsoft.com/office/drawing/2014/main" id="{52C29749-9F2C-4943-B172-D94E6612FB0A}"/>
              </a:ext>
            </a:extLst>
          </p:cNvPr>
          <p:cNvSpPr/>
          <p:nvPr/>
        </p:nvSpPr>
        <p:spPr>
          <a:xfrm>
            <a:off x="4108829" y="3866763"/>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10" name="Rectangle 9">
            <a:extLst>
              <a:ext uri="{FF2B5EF4-FFF2-40B4-BE49-F238E27FC236}">
                <a16:creationId xmlns:a16="http://schemas.microsoft.com/office/drawing/2014/main" id="{5FEC0D8E-9750-4160-A7C1-B681B2A27D09}"/>
              </a:ext>
            </a:extLst>
          </p:cNvPr>
          <p:cNvSpPr/>
          <p:nvPr/>
        </p:nvSpPr>
        <p:spPr>
          <a:xfrm>
            <a:off x="3919586" y="4865414"/>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11" name="Rectangle 10">
            <a:extLst>
              <a:ext uri="{FF2B5EF4-FFF2-40B4-BE49-F238E27FC236}">
                <a16:creationId xmlns:a16="http://schemas.microsoft.com/office/drawing/2014/main" id="{44F377D7-1129-46E1-98F1-1FDDDC5655D3}"/>
              </a:ext>
            </a:extLst>
          </p:cNvPr>
          <p:cNvSpPr/>
          <p:nvPr/>
        </p:nvSpPr>
        <p:spPr>
          <a:xfrm>
            <a:off x="4579428" y="1920097"/>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12" name="Rectangle 11">
            <a:extLst>
              <a:ext uri="{FF2B5EF4-FFF2-40B4-BE49-F238E27FC236}">
                <a16:creationId xmlns:a16="http://schemas.microsoft.com/office/drawing/2014/main" id="{1CCD0230-467A-4053-952A-D209CC56234A}"/>
              </a:ext>
            </a:extLst>
          </p:cNvPr>
          <p:cNvSpPr/>
          <p:nvPr/>
        </p:nvSpPr>
        <p:spPr>
          <a:xfrm>
            <a:off x="10148758" y="3711133"/>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13" name="Rectangle 12">
            <a:extLst>
              <a:ext uri="{FF2B5EF4-FFF2-40B4-BE49-F238E27FC236}">
                <a16:creationId xmlns:a16="http://schemas.microsoft.com/office/drawing/2014/main" id="{A8D78A64-73FB-4DC4-A987-39998CE81101}"/>
              </a:ext>
            </a:extLst>
          </p:cNvPr>
          <p:cNvSpPr/>
          <p:nvPr/>
        </p:nvSpPr>
        <p:spPr>
          <a:xfrm>
            <a:off x="10148758" y="4704028"/>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14" name="Rectangle 13">
            <a:extLst>
              <a:ext uri="{FF2B5EF4-FFF2-40B4-BE49-F238E27FC236}">
                <a16:creationId xmlns:a16="http://schemas.microsoft.com/office/drawing/2014/main" id="{B06D9D9F-C631-4B91-9976-B94B822F0B0C}"/>
              </a:ext>
            </a:extLst>
          </p:cNvPr>
          <p:cNvSpPr/>
          <p:nvPr/>
        </p:nvSpPr>
        <p:spPr>
          <a:xfrm>
            <a:off x="4793793" y="2918748"/>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15" name="Rectangle 14">
            <a:extLst>
              <a:ext uri="{FF2B5EF4-FFF2-40B4-BE49-F238E27FC236}">
                <a16:creationId xmlns:a16="http://schemas.microsoft.com/office/drawing/2014/main" id="{7D0319B2-7894-45D0-B7CF-F05BB4DDBE90}"/>
              </a:ext>
            </a:extLst>
          </p:cNvPr>
          <p:cNvSpPr/>
          <p:nvPr/>
        </p:nvSpPr>
        <p:spPr>
          <a:xfrm>
            <a:off x="9388296" y="1871530"/>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16" name="Rectangle 15">
            <a:extLst>
              <a:ext uri="{FF2B5EF4-FFF2-40B4-BE49-F238E27FC236}">
                <a16:creationId xmlns:a16="http://schemas.microsoft.com/office/drawing/2014/main" id="{92CE00D8-EF7D-46E9-8214-A5143C373FF0}"/>
              </a:ext>
            </a:extLst>
          </p:cNvPr>
          <p:cNvSpPr/>
          <p:nvPr/>
        </p:nvSpPr>
        <p:spPr>
          <a:xfrm>
            <a:off x="9703281" y="2996554"/>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Tree>
    <p:extLst>
      <p:ext uri="{BB962C8B-B14F-4D97-AF65-F5344CB8AC3E}">
        <p14:creationId xmlns:p14="http://schemas.microsoft.com/office/powerpoint/2010/main" val="9104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AE5745-A7B8-4792-8643-C5EDFA66C3C5}"/>
              </a:ext>
            </a:extLst>
          </p:cNvPr>
          <p:cNvSpPr>
            <a:spLocks noGrp="1"/>
          </p:cNvSpPr>
          <p:nvPr>
            <p:ph type="title"/>
          </p:nvPr>
        </p:nvSpPr>
        <p:spPr/>
        <p:txBody>
          <a:bodyPr/>
          <a:lstStyle/>
          <a:p>
            <a:r>
              <a:rPr lang="en-GB" dirty="0"/>
              <a:t>VSTS Deployment Groups Preview</a:t>
            </a:r>
          </a:p>
        </p:txBody>
      </p:sp>
      <p:sp>
        <p:nvSpPr>
          <p:cNvPr id="6" name="Text Placeholder 5">
            <a:extLst>
              <a:ext uri="{FF2B5EF4-FFF2-40B4-BE49-F238E27FC236}">
                <a16:creationId xmlns:a16="http://schemas.microsoft.com/office/drawing/2014/main" id="{EDE7B517-2B91-4C61-B482-96BD5733FF65}"/>
              </a:ext>
            </a:extLst>
          </p:cNvPr>
          <p:cNvSpPr>
            <a:spLocks noGrp="1"/>
          </p:cNvSpPr>
          <p:nvPr>
            <p:ph type="body" sz="quarter" idx="10"/>
          </p:nvPr>
        </p:nvSpPr>
        <p:spPr>
          <a:xfrm>
            <a:off x="385589" y="1417569"/>
            <a:ext cx="5688632" cy="5072158"/>
          </a:xfrm>
        </p:spPr>
        <p:txBody>
          <a:bodyPr/>
          <a:lstStyle/>
          <a:p>
            <a:r>
              <a:rPr lang="en-GB" sz="3200" dirty="0"/>
              <a:t>In public preview</a:t>
            </a:r>
            <a:br>
              <a:rPr lang="en-GB" sz="3200" dirty="0"/>
            </a:br>
            <a:endParaRPr lang="en-GB" sz="3200" dirty="0"/>
          </a:p>
          <a:p>
            <a:r>
              <a:rPr lang="en-GB" sz="3200" dirty="0"/>
              <a:t>Define a group of tagged VM’s for release</a:t>
            </a:r>
            <a:br>
              <a:rPr lang="en-GB" sz="3200" dirty="0"/>
            </a:br>
            <a:endParaRPr lang="en-GB" sz="3200" dirty="0"/>
          </a:p>
          <a:p>
            <a:r>
              <a:rPr lang="en-GB" sz="3200" dirty="0"/>
              <a:t>Deploy to machines with a particular tag in each environment e.g.</a:t>
            </a:r>
          </a:p>
          <a:p>
            <a:pPr lvl="1"/>
            <a:r>
              <a:rPr lang="en-GB" sz="2400" dirty="0"/>
              <a:t>Deploy ASP.NET app to all “web” machines</a:t>
            </a:r>
          </a:p>
          <a:p>
            <a:pPr lvl="1"/>
            <a:r>
              <a:rPr lang="en-GB" sz="2400" dirty="0"/>
              <a:t>Deploy DB to all “</a:t>
            </a:r>
            <a:r>
              <a:rPr lang="en-GB" sz="2400" dirty="0" err="1"/>
              <a:t>db</a:t>
            </a:r>
            <a:r>
              <a:rPr lang="en-GB" sz="2400" dirty="0"/>
              <a:t>” machines</a:t>
            </a:r>
          </a:p>
        </p:txBody>
      </p:sp>
      <p:sp>
        <p:nvSpPr>
          <p:cNvPr id="7" name="Rectangle 6">
            <a:extLst>
              <a:ext uri="{FF2B5EF4-FFF2-40B4-BE49-F238E27FC236}">
                <a16:creationId xmlns:a16="http://schemas.microsoft.com/office/drawing/2014/main" id="{26EB78C9-190A-4489-AD32-AA0CB4BEA72D}"/>
              </a:ext>
            </a:extLst>
          </p:cNvPr>
          <p:cNvSpPr/>
          <p:nvPr/>
        </p:nvSpPr>
        <p:spPr bwMode="auto">
          <a:xfrm>
            <a:off x="6146229" y="1409030"/>
            <a:ext cx="5832648" cy="52565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GB"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rPr>
              <a:t>Deployment Group</a:t>
            </a:r>
          </a:p>
        </p:txBody>
      </p:sp>
      <p:sp>
        <p:nvSpPr>
          <p:cNvPr id="9" name="Rectangle 8">
            <a:extLst>
              <a:ext uri="{FF2B5EF4-FFF2-40B4-BE49-F238E27FC236}">
                <a16:creationId xmlns:a16="http://schemas.microsoft.com/office/drawing/2014/main" id="{8C51DBCB-9FC5-45BA-875E-228B205A2FD7}"/>
              </a:ext>
            </a:extLst>
          </p:cNvPr>
          <p:cNvSpPr/>
          <p:nvPr/>
        </p:nvSpPr>
        <p:spPr bwMode="auto">
          <a:xfrm>
            <a:off x="6362253" y="2201118"/>
            <a:ext cx="2592288" cy="1332932"/>
          </a:xfrm>
          <a:prstGeom prst="rect">
            <a:avLst/>
          </a:prstGeom>
          <a:solidFill>
            <a:schemeClr val="bg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505050">
                    <a:lumMod val="50000"/>
                  </a:srgbClr>
                </a:solidFill>
                <a:effectLst/>
                <a:uLnTx/>
                <a:uFillTx/>
                <a:latin typeface="Segoe UI Semilight"/>
                <a:ea typeface="Segoe UI" pitchFamily="34" charset="0"/>
                <a:cs typeface="Segoe UI" pitchFamily="34" charset="0"/>
              </a:rPr>
              <a:t>Machine</a:t>
            </a:r>
          </a:p>
        </p:txBody>
      </p:sp>
      <p:sp>
        <p:nvSpPr>
          <p:cNvPr id="10" name="Rectangle 9">
            <a:extLst>
              <a:ext uri="{FF2B5EF4-FFF2-40B4-BE49-F238E27FC236}">
                <a16:creationId xmlns:a16="http://schemas.microsoft.com/office/drawing/2014/main" id="{F668FAE9-8061-4CFB-8059-55C52C76AC30}"/>
              </a:ext>
            </a:extLst>
          </p:cNvPr>
          <p:cNvSpPr/>
          <p:nvPr/>
        </p:nvSpPr>
        <p:spPr bwMode="auto">
          <a:xfrm>
            <a:off x="6342566" y="3681684"/>
            <a:ext cx="2592288" cy="1332932"/>
          </a:xfrm>
          <a:prstGeom prst="rect">
            <a:avLst/>
          </a:prstGeom>
          <a:solidFill>
            <a:schemeClr val="bg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505050">
                    <a:lumMod val="50000"/>
                  </a:srgbClr>
                </a:solidFill>
                <a:effectLst/>
                <a:uLnTx/>
                <a:uFillTx/>
                <a:latin typeface="Segoe UI Semilight"/>
                <a:ea typeface="Segoe UI" pitchFamily="34" charset="0"/>
                <a:cs typeface="Segoe UI" pitchFamily="34" charset="0"/>
              </a:rPr>
              <a:t>Machine</a:t>
            </a:r>
          </a:p>
        </p:txBody>
      </p:sp>
      <p:sp>
        <p:nvSpPr>
          <p:cNvPr id="11" name="Rectangle 10">
            <a:extLst>
              <a:ext uri="{FF2B5EF4-FFF2-40B4-BE49-F238E27FC236}">
                <a16:creationId xmlns:a16="http://schemas.microsoft.com/office/drawing/2014/main" id="{C996F86A-8D0B-48C6-9E78-AABDCF485F87}"/>
              </a:ext>
            </a:extLst>
          </p:cNvPr>
          <p:cNvSpPr/>
          <p:nvPr/>
        </p:nvSpPr>
        <p:spPr bwMode="auto">
          <a:xfrm>
            <a:off x="6342566" y="5162251"/>
            <a:ext cx="2592288" cy="1332932"/>
          </a:xfrm>
          <a:prstGeom prst="rect">
            <a:avLst/>
          </a:prstGeom>
          <a:solidFill>
            <a:schemeClr val="bg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505050">
                    <a:lumMod val="50000"/>
                  </a:srgbClr>
                </a:solidFill>
                <a:effectLst/>
                <a:uLnTx/>
                <a:uFillTx/>
                <a:latin typeface="Segoe UI Semilight"/>
                <a:ea typeface="Segoe UI" pitchFamily="34" charset="0"/>
                <a:cs typeface="Segoe UI" pitchFamily="34" charset="0"/>
              </a:rPr>
              <a:t>Machine</a:t>
            </a:r>
          </a:p>
        </p:txBody>
      </p:sp>
      <p:sp>
        <p:nvSpPr>
          <p:cNvPr id="12" name="Rectangle 11">
            <a:extLst>
              <a:ext uri="{FF2B5EF4-FFF2-40B4-BE49-F238E27FC236}">
                <a16:creationId xmlns:a16="http://schemas.microsoft.com/office/drawing/2014/main" id="{35B09910-D1C4-4CD1-8BF3-D654DE43A30E}"/>
              </a:ext>
            </a:extLst>
          </p:cNvPr>
          <p:cNvSpPr/>
          <p:nvPr/>
        </p:nvSpPr>
        <p:spPr bwMode="auto">
          <a:xfrm>
            <a:off x="9242573" y="2921198"/>
            <a:ext cx="2592288" cy="1332932"/>
          </a:xfrm>
          <a:prstGeom prst="rect">
            <a:avLst/>
          </a:prstGeom>
          <a:solidFill>
            <a:schemeClr val="bg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505050">
                    <a:lumMod val="50000"/>
                  </a:srgbClr>
                </a:solidFill>
                <a:effectLst/>
                <a:uLnTx/>
                <a:uFillTx/>
                <a:latin typeface="Segoe UI Semilight"/>
                <a:ea typeface="Segoe UI" pitchFamily="34" charset="0"/>
                <a:cs typeface="Segoe UI" pitchFamily="34" charset="0"/>
              </a:rPr>
              <a:t>Machine</a:t>
            </a:r>
          </a:p>
        </p:txBody>
      </p:sp>
      <p:sp>
        <p:nvSpPr>
          <p:cNvPr id="13" name="Rectangle 12">
            <a:extLst>
              <a:ext uri="{FF2B5EF4-FFF2-40B4-BE49-F238E27FC236}">
                <a16:creationId xmlns:a16="http://schemas.microsoft.com/office/drawing/2014/main" id="{842B42F7-A10A-46E2-AEF0-7DD82920BE9B}"/>
              </a:ext>
            </a:extLst>
          </p:cNvPr>
          <p:cNvSpPr/>
          <p:nvPr/>
        </p:nvSpPr>
        <p:spPr bwMode="auto">
          <a:xfrm>
            <a:off x="9242573" y="4429084"/>
            <a:ext cx="2592288" cy="1332932"/>
          </a:xfrm>
          <a:prstGeom prst="rect">
            <a:avLst/>
          </a:prstGeom>
          <a:solidFill>
            <a:schemeClr val="bg1"/>
          </a:solid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505050">
                    <a:lumMod val="50000"/>
                  </a:srgbClr>
                </a:solidFill>
                <a:effectLst/>
                <a:uLnTx/>
                <a:uFillTx/>
                <a:latin typeface="Segoe UI Semilight"/>
                <a:ea typeface="Segoe UI" pitchFamily="34" charset="0"/>
                <a:cs typeface="Segoe UI" pitchFamily="34" charset="0"/>
              </a:rPr>
              <a:t>Machine</a:t>
            </a:r>
          </a:p>
        </p:txBody>
      </p:sp>
      <p:sp>
        <p:nvSpPr>
          <p:cNvPr id="15" name="TextBox 14">
            <a:extLst>
              <a:ext uri="{FF2B5EF4-FFF2-40B4-BE49-F238E27FC236}">
                <a16:creationId xmlns:a16="http://schemas.microsoft.com/office/drawing/2014/main" id="{3672D675-5B6F-42CB-AA7C-D40BDC35449E}"/>
              </a:ext>
            </a:extLst>
          </p:cNvPr>
          <p:cNvSpPr txBox="1"/>
          <p:nvPr/>
        </p:nvSpPr>
        <p:spPr>
          <a:xfrm>
            <a:off x="7350678" y="3143546"/>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web</a:t>
            </a:r>
          </a:p>
        </p:txBody>
      </p:sp>
      <p:sp>
        <p:nvSpPr>
          <p:cNvPr id="16" name="TextBox 15">
            <a:extLst>
              <a:ext uri="{FF2B5EF4-FFF2-40B4-BE49-F238E27FC236}">
                <a16:creationId xmlns:a16="http://schemas.microsoft.com/office/drawing/2014/main" id="{1B1053AB-D704-4485-81EE-7CC40F4330B4}"/>
              </a:ext>
            </a:extLst>
          </p:cNvPr>
          <p:cNvSpPr txBox="1"/>
          <p:nvPr/>
        </p:nvSpPr>
        <p:spPr>
          <a:xfrm>
            <a:off x="4994101" y="2705174"/>
            <a:ext cx="369397"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endParaRPr kumimoji="0" lang="en-GB" sz="24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Semilight"/>
              <a:ea typeface="+mn-ea"/>
              <a:cs typeface="+mn-cs"/>
            </a:endParaRPr>
          </a:p>
        </p:txBody>
      </p:sp>
      <p:sp>
        <p:nvSpPr>
          <p:cNvPr id="17" name="TextBox 16">
            <a:extLst>
              <a:ext uri="{FF2B5EF4-FFF2-40B4-BE49-F238E27FC236}">
                <a16:creationId xmlns:a16="http://schemas.microsoft.com/office/drawing/2014/main" id="{B5934CB8-2AC0-4BDF-BAFD-AFA5C7E0FDE4}"/>
              </a:ext>
            </a:extLst>
          </p:cNvPr>
          <p:cNvSpPr txBox="1"/>
          <p:nvPr/>
        </p:nvSpPr>
        <p:spPr>
          <a:xfrm>
            <a:off x="6650285" y="3143546"/>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tag</a:t>
            </a:r>
          </a:p>
        </p:txBody>
      </p:sp>
      <p:sp>
        <p:nvSpPr>
          <p:cNvPr id="18" name="TextBox 17">
            <a:extLst>
              <a:ext uri="{FF2B5EF4-FFF2-40B4-BE49-F238E27FC236}">
                <a16:creationId xmlns:a16="http://schemas.microsoft.com/office/drawing/2014/main" id="{C0FDC099-952B-4B84-BD44-1F32850E738C}"/>
              </a:ext>
            </a:extLst>
          </p:cNvPr>
          <p:cNvSpPr txBox="1"/>
          <p:nvPr/>
        </p:nvSpPr>
        <p:spPr>
          <a:xfrm>
            <a:off x="7350678" y="4705808"/>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web</a:t>
            </a:r>
          </a:p>
        </p:txBody>
      </p:sp>
      <p:sp>
        <p:nvSpPr>
          <p:cNvPr id="19" name="TextBox 18">
            <a:extLst>
              <a:ext uri="{FF2B5EF4-FFF2-40B4-BE49-F238E27FC236}">
                <a16:creationId xmlns:a16="http://schemas.microsoft.com/office/drawing/2014/main" id="{CD816D77-40C2-47D0-A283-AF001621B7BA}"/>
              </a:ext>
            </a:extLst>
          </p:cNvPr>
          <p:cNvSpPr txBox="1"/>
          <p:nvPr/>
        </p:nvSpPr>
        <p:spPr>
          <a:xfrm>
            <a:off x="6650285" y="4705808"/>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tag</a:t>
            </a:r>
          </a:p>
        </p:txBody>
      </p:sp>
      <p:sp>
        <p:nvSpPr>
          <p:cNvPr id="20" name="TextBox 19">
            <a:extLst>
              <a:ext uri="{FF2B5EF4-FFF2-40B4-BE49-F238E27FC236}">
                <a16:creationId xmlns:a16="http://schemas.microsoft.com/office/drawing/2014/main" id="{FC9516FE-9B28-415F-B27D-CF6B3E17263D}"/>
              </a:ext>
            </a:extLst>
          </p:cNvPr>
          <p:cNvSpPr txBox="1"/>
          <p:nvPr/>
        </p:nvSpPr>
        <p:spPr>
          <a:xfrm>
            <a:off x="7316162" y="6161558"/>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web</a:t>
            </a:r>
          </a:p>
        </p:txBody>
      </p:sp>
      <p:sp>
        <p:nvSpPr>
          <p:cNvPr id="21" name="TextBox 20">
            <a:extLst>
              <a:ext uri="{FF2B5EF4-FFF2-40B4-BE49-F238E27FC236}">
                <a16:creationId xmlns:a16="http://schemas.microsoft.com/office/drawing/2014/main" id="{21212318-57E9-4DAC-98B6-5A2BB28DF401}"/>
              </a:ext>
            </a:extLst>
          </p:cNvPr>
          <p:cNvSpPr txBox="1"/>
          <p:nvPr/>
        </p:nvSpPr>
        <p:spPr>
          <a:xfrm>
            <a:off x="6615769" y="6161558"/>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tag</a:t>
            </a:r>
          </a:p>
        </p:txBody>
      </p:sp>
      <p:sp>
        <p:nvSpPr>
          <p:cNvPr id="22" name="TextBox 21">
            <a:extLst>
              <a:ext uri="{FF2B5EF4-FFF2-40B4-BE49-F238E27FC236}">
                <a16:creationId xmlns:a16="http://schemas.microsoft.com/office/drawing/2014/main" id="{9B0E1A32-5DC1-4A7C-A96D-5BF3B18BFF11}"/>
              </a:ext>
            </a:extLst>
          </p:cNvPr>
          <p:cNvSpPr txBox="1"/>
          <p:nvPr/>
        </p:nvSpPr>
        <p:spPr>
          <a:xfrm>
            <a:off x="10250685" y="3857302"/>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a:t>
            </a:r>
            <a:r>
              <a:rPr kumimoji="0" lang="en-GB"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Semilight"/>
                <a:ea typeface="+mn-ea"/>
                <a:cs typeface="+mn-cs"/>
              </a:rPr>
              <a:t>db</a:t>
            </a:r>
            <a:endPar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sp>
        <p:nvSpPr>
          <p:cNvPr id="23" name="TextBox 22">
            <a:extLst>
              <a:ext uri="{FF2B5EF4-FFF2-40B4-BE49-F238E27FC236}">
                <a16:creationId xmlns:a16="http://schemas.microsoft.com/office/drawing/2014/main" id="{9370BE68-FF05-469D-BDF6-D6221675E8AA}"/>
              </a:ext>
            </a:extLst>
          </p:cNvPr>
          <p:cNvSpPr txBox="1"/>
          <p:nvPr/>
        </p:nvSpPr>
        <p:spPr>
          <a:xfrm>
            <a:off x="9550292" y="3857302"/>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tag</a:t>
            </a:r>
          </a:p>
        </p:txBody>
      </p:sp>
      <p:sp>
        <p:nvSpPr>
          <p:cNvPr id="24" name="TextBox 23">
            <a:extLst>
              <a:ext uri="{FF2B5EF4-FFF2-40B4-BE49-F238E27FC236}">
                <a16:creationId xmlns:a16="http://schemas.microsoft.com/office/drawing/2014/main" id="{83C22884-F900-42AA-B650-32E65750ABC2}"/>
              </a:ext>
            </a:extLst>
          </p:cNvPr>
          <p:cNvSpPr txBox="1"/>
          <p:nvPr/>
        </p:nvSpPr>
        <p:spPr>
          <a:xfrm>
            <a:off x="10250685" y="5369470"/>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a:t>
            </a:r>
            <a:r>
              <a:rPr kumimoji="0" lang="en-GB" sz="120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Semilight"/>
                <a:ea typeface="+mn-ea"/>
                <a:cs typeface="+mn-cs"/>
              </a:rPr>
              <a:t>db</a:t>
            </a:r>
            <a:endPar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sp>
        <p:nvSpPr>
          <p:cNvPr id="25" name="TextBox 24">
            <a:extLst>
              <a:ext uri="{FF2B5EF4-FFF2-40B4-BE49-F238E27FC236}">
                <a16:creationId xmlns:a16="http://schemas.microsoft.com/office/drawing/2014/main" id="{329FA11E-0699-47AD-81CC-1620A9E5F606}"/>
              </a:ext>
            </a:extLst>
          </p:cNvPr>
          <p:cNvSpPr txBox="1"/>
          <p:nvPr/>
        </p:nvSpPr>
        <p:spPr>
          <a:xfrm>
            <a:off x="9550292" y="5369470"/>
            <a:ext cx="576064" cy="238902"/>
          </a:xfrm>
          <a:prstGeom prst="rect">
            <a:avLst/>
          </a:prstGeom>
          <a:solidFill>
            <a:schemeClr val="accent1">
              <a:lumMod val="20000"/>
              <a:lumOff val="80000"/>
            </a:schemeClr>
          </a:solidFill>
        </p:spPr>
        <p:txBody>
          <a:bodyPr wrap="square" lIns="36000" tIns="36000" rIns="36000" bIns="36000"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X tag</a:t>
            </a:r>
          </a:p>
        </p:txBody>
      </p:sp>
    </p:spTree>
    <p:extLst>
      <p:ext uri="{BB962C8B-B14F-4D97-AF65-F5344CB8AC3E}">
        <p14:creationId xmlns:p14="http://schemas.microsoft.com/office/powerpoint/2010/main" val="368763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2BC4-01DD-47FE-9CFF-2DF6143B23A1}"/>
              </a:ext>
            </a:extLst>
          </p:cNvPr>
          <p:cNvSpPr>
            <a:spLocks noGrp="1"/>
          </p:cNvSpPr>
          <p:nvPr>
            <p:ph type="title"/>
          </p:nvPr>
        </p:nvSpPr>
        <p:spPr/>
        <p:txBody>
          <a:bodyPr/>
          <a:lstStyle/>
          <a:p>
            <a:r>
              <a:rPr lang="en-GB" dirty="0"/>
              <a:t>Deployment Agent</a:t>
            </a:r>
          </a:p>
        </p:txBody>
      </p:sp>
      <p:sp>
        <p:nvSpPr>
          <p:cNvPr id="3" name="Text Placeholder 2">
            <a:extLst>
              <a:ext uri="{FF2B5EF4-FFF2-40B4-BE49-F238E27FC236}">
                <a16:creationId xmlns:a16="http://schemas.microsoft.com/office/drawing/2014/main" id="{38ADC0D2-2D62-4BCC-B2CF-56D20CE4F6F9}"/>
              </a:ext>
            </a:extLst>
          </p:cNvPr>
          <p:cNvSpPr>
            <a:spLocks noGrp="1"/>
          </p:cNvSpPr>
          <p:nvPr>
            <p:ph type="body" sz="quarter" idx="10"/>
          </p:nvPr>
        </p:nvSpPr>
        <p:spPr>
          <a:xfrm>
            <a:off x="274702" y="1211287"/>
            <a:ext cx="11888787" cy="5706177"/>
          </a:xfrm>
        </p:spPr>
        <p:txBody>
          <a:bodyPr/>
          <a:lstStyle/>
          <a:p>
            <a:pPr>
              <a:spcAft>
                <a:spcPts val="1800"/>
              </a:spcAft>
            </a:pPr>
            <a:r>
              <a:rPr lang="en-GB" sz="3200" dirty="0"/>
              <a:t>Uses the same cross-platform agent used for VSTS Build</a:t>
            </a:r>
          </a:p>
          <a:p>
            <a:pPr>
              <a:spcAft>
                <a:spcPts val="1800"/>
              </a:spcAft>
            </a:pPr>
            <a:r>
              <a:rPr lang="en-GB" sz="3200" dirty="0"/>
              <a:t>Can mix &amp; match on-</a:t>
            </a:r>
            <a:r>
              <a:rPr lang="en-GB" sz="3200" dirty="0" err="1"/>
              <a:t>prem</a:t>
            </a:r>
            <a:r>
              <a:rPr lang="en-GB" sz="3200" dirty="0"/>
              <a:t> / cloud, physical / VM</a:t>
            </a:r>
          </a:p>
          <a:p>
            <a:pPr>
              <a:spcAft>
                <a:spcPts val="1800"/>
              </a:spcAft>
            </a:pPr>
            <a:r>
              <a:rPr lang="en-GB" sz="3200" dirty="0"/>
              <a:t>Define the security context at the deployment group level</a:t>
            </a:r>
          </a:p>
          <a:p>
            <a:pPr>
              <a:spcAft>
                <a:spcPts val="1800"/>
              </a:spcAft>
            </a:pPr>
            <a:r>
              <a:rPr lang="en-GB" sz="3200" dirty="0"/>
              <a:t>Ability to identify which release is on which machine</a:t>
            </a:r>
            <a:br>
              <a:rPr lang="en-GB" sz="3200" dirty="0"/>
            </a:br>
            <a:r>
              <a:rPr lang="en-GB" sz="3200" i="1" dirty="0"/>
              <a:t> and why</a:t>
            </a:r>
          </a:p>
          <a:p>
            <a:pPr>
              <a:spcAft>
                <a:spcPts val="1800"/>
              </a:spcAft>
            </a:pPr>
            <a:r>
              <a:rPr lang="en-GB" sz="3200" dirty="0"/>
              <a:t>Ability to configure rolling deployment</a:t>
            </a:r>
          </a:p>
          <a:p>
            <a:pPr>
              <a:spcAft>
                <a:spcPts val="1800"/>
              </a:spcAft>
            </a:pPr>
            <a:r>
              <a:rPr lang="en-GB" sz="3200" dirty="0"/>
              <a:t>ARM task for agent install</a:t>
            </a:r>
          </a:p>
          <a:p>
            <a:pPr>
              <a:spcAft>
                <a:spcPts val="1800"/>
              </a:spcAft>
            </a:pPr>
            <a:r>
              <a:rPr lang="en-GB" sz="3200" dirty="0"/>
              <a:t>Can dynamically build out environments</a:t>
            </a:r>
          </a:p>
        </p:txBody>
      </p:sp>
    </p:spTree>
    <p:extLst>
      <p:ext uri="{BB962C8B-B14F-4D97-AF65-F5344CB8AC3E}">
        <p14:creationId xmlns:p14="http://schemas.microsoft.com/office/powerpoint/2010/main" val="267617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B78C321-121D-4AD5-99C0-4FE906A072B9}"/>
              </a:ext>
            </a:extLst>
          </p:cNvPr>
          <p:cNvSpPr/>
          <p:nvPr/>
        </p:nvSpPr>
        <p:spPr bwMode="auto">
          <a:xfrm>
            <a:off x="6650285" y="0"/>
            <a:ext cx="5786190"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GB"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 name="Title 2">
            <a:extLst>
              <a:ext uri="{FF2B5EF4-FFF2-40B4-BE49-F238E27FC236}">
                <a16:creationId xmlns:a16="http://schemas.microsoft.com/office/drawing/2014/main" id="{EB482C64-939E-4481-8DB3-CAC08A400AA0}"/>
              </a:ext>
            </a:extLst>
          </p:cNvPr>
          <p:cNvSpPr>
            <a:spLocks noGrp="1"/>
          </p:cNvSpPr>
          <p:nvPr>
            <p:ph type="title"/>
          </p:nvPr>
        </p:nvSpPr>
        <p:spPr/>
        <p:txBody>
          <a:bodyPr/>
          <a:lstStyle/>
          <a:p>
            <a:r>
              <a:rPr lang="en-GB" dirty="0"/>
              <a:t>Demo</a:t>
            </a:r>
          </a:p>
        </p:txBody>
      </p:sp>
      <p:sp>
        <p:nvSpPr>
          <p:cNvPr id="4" name="Text Placeholder 3">
            <a:extLst>
              <a:ext uri="{FF2B5EF4-FFF2-40B4-BE49-F238E27FC236}">
                <a16:creationId xmlns:a16="http://schemas.microsoft.com/office/drawing/2014/main" id="{8D90C2C6-186A-4925-8BE4-6CBD76999387}"/>
              </a:ext>
            </a:extLst>
          </p:cNvPr>
          <p:cNvSpPr>
            <a:spLocks noGrp="1"/>
          </p:cNvSpPr>
          <p:nvPr>
            <p:ph type="body" sz="quarter" idx="12"/>
          </p:nvPr>
        </p:nvSpPr>
        <p:spPr>
          <a:xfrm>
            <a:off x="365550" y="3644935"/>
            <a:ext cx="6591671" cy="738664"/>
          </a:xfrm>
        </p:spPr>
        <p:txBody>
          <a:bodyPr/>
          <a:lstStyle/>
          <a:p>
            <a:r>
              <a:rPr lang="en-GB" dirty="0"/>
              <a:t>Continuous Delivery for IaaS</a:t>
            </a:r>
          </a:p>
        </p:txBody>
      </p:sp>
      <p:pic>
        <p:nvPicPr>
          <p:cNvPr id="24" name="Picture 23">
            <a:extLst>
              <a:ext uri="{FF2B5EF4-FFF2-40B4-BE49-F238E27FC236}">
                <a16:creationId xmlns:a16="http://schemas.microsoft.com/office/drawing/2014/main" id="{33936D2D-C4AB-4615-B119-5D312DBCC2E2}"/>
              </a:ext>
            </a:extLst>
          </p:cNvPr>
          <p:cNvPicPr>
            <a:picLocks noChangeAspect="1"/>
          </p:cNvPicPr>
          <p:nvPr/>
        </p:nvPicPr>
        <p:blipFill rotWithShape="1">
          <a:blip r:embed="rId3">
            <a:extLst>
              <a:ext uri="{28A0092B-C50C-407E-A947-70E740481C1C}">
                <a14:useLocalDpi xmlns:a14="http://schemas.microsoft.com/office/drawing/2010/main" val="0"/>
              </a:ext>
            </a:extLst>
          </a:blip>
          <a:srcRect l="2210" t="12680" r="4125" b="21407"/>
          <a:stretch/>
        </p:blipFill>
        <p:spPr>
          <a:xfrm>
            <a:off x="6957221" y="2694570"/>
            <a:ext cx="5158818" cy="1997777"/>
          </a:xfrm>
          <a:prstGeom prst="rect">
            <a:avLst/>
          </a:prstGeom>
        </p:spPr>
      </p:pic>
    </p:spTree>
    <p:extLst>
      <p:ext uri="{BB962C8B-B14F-4D97-AF65-F5344CB8AC3E}">
        <p14:creationId xmlns:p14="http://schemas.microsoft.com/office/powerpoint/2010/main" val="70359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F5754-0E24-41B2-A788-D60B9303A57D}"/>
              </a:ext>
            </a:extLst>
          </p:cNvPr>
          <p:cNvSpPr>
            <a:spLocks noGrp="1"/>
          </p:cNvSpPr>
          <p:nvPr>
            <p:ph type="title"/>
          </p:nvPr>
        </p:nvSpPr>
        <p:spPr/>
        <p:txBody>
          <a:bodyPr/>
          <a:lstStyle/>
          <a:p>
            <a:r>
              <a:rPr lang="en-GB" dirty="0"/>
              <a:t>Azure IaaS DevOps with VSTS</a:t>
            </a:r>
          </a:p>
        </p:txBody>
      </p:sp>
      <p:sp>
        <p:nvSpPr>
          <p:cNvPr id="17" name="Content Placeholder 2">
            <a:extLst>
              <a:ext uri="{FF2B5EF4-FFF2-40B4-BE49-F238E27FC236}">
                <a16:creationId xmlns:a16="http://schemas.microsoft.com/office/drawing/2014/main" id="{B7D21D5D-F5DC-4D74-8857-6AABB50A2F72}"/>
              </a:ext>
            </a:extLst>
          </p:cNvPr>
          <p:cNvSpPr txBox="1">
            <a:spLocks/>
          </p:cNvSpPr>
          <p:nvPr/>
        </p:nvSpPr>
        <p:spPr>
          <a:xfrm>
            <a:off x="879230" y="1245622"/>
            <a:ext cx="5486400" cy="5026242"/>
          </a:xfrm>
          <a:prstGeom prst="rect">
            <a:avLst/>
          </a:prstGeom>
        </p:spPr>
        <p:txBody>
          <a:bodyPr>
            <a:normAutofit fontScale="55000" lnSpcReduction="20000"/>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42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Deployment Groups</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First class IaaS based deployment model</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Agent based app deployment support for VMs</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Support for rolling deployments</a:t>
            </a:r>
          </a:p>
          <a:p>
            <a:pPr marL="457200" marR="0" lvl="1"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42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VM Scale Set deployment </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VHD based deployments using Packer</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Integration into the Azure portal</a:t>
            </a:r>
          </a:p>
          <a:p>
            <a:pPr marL="457200" marR="0" lvl="1"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42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ARM provisioning enhancements </a:t>
            </a: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42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Azure Key vault</a:t>
            </a: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r>
              <a:rPr kumimoji="0" lang="en-US" sz="3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Seamlessly consume keys in your deployments</a:t>
            </a: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endParaRPr kumimoji="0" lang="en-US" sz="3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42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Service Fabric Improvements</a:t>
            </a:r>
          </a:p>
        </p:txBody>
      </p:sp>
      <p:sp>
        <p:nvSpPr>
          <p:cNvPr id="18" name="Rectangle 17">
            <a:extLst>
              <a:ext uri="{FF2B5EF4-FFF2-40B4-BE49-F238E27FC236}">
                <a16:creationId xmlns:a16="http://schemas.microsoft.com/office/drawing/2014/main" id="{D4AF7175-5646-4ED2-91A7-BBBB1CB0370F}"/>
              </a:ext>
            </a:extLst>
          </p:cNvPr>
          <p:cNvSpPr/>
          <p:nvPr/>
        </p:nvSpPr>
        <p:spPr>
          <a:xfrm>
            <a:off x="3544615" y="1489328"/>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19" name="Rectangle 18">
            <a:extLst>
              <a:ext uri="{FF2B5EF4-FFF2-40B4-BE49-F238E27FC236}">
                <a16:creationId xmlns:a16="http://schemas.microsoft.com/office/drawing/2014/main" id="{3A023F8B-49F3-46F1-8C83-7B1C50A595D1}"/>
              </a:ext>
            </a:extLst>
          </p:cNvPr>
          <p:cNvSpPr/>
          <p:nvPr/>
        </p:nvSpPr>
        <p:spPr>
          <a:xfrm>
            <a:off x="4418037" y="2849190"/>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0" name="Rectangle 19">
            <a:extLst>
              <a:ext uri="{FF2B5EF4-FFF2-40B4-BE49-F238E27FC236}">
                <a16:creationId xmlns:a16="http://schemas.microsoft.com/office/drawing/2014/main" id="{115C16C3-FF5D-400F-AEF0-59998847FB85}"/>
              </a:ext>
            </a:extLst>
          </p:cNvPr>
          <p:cNvSpPr/>
          <p:nvPr/>
        </p:nvSpPr>
        <p:spPr>
          <a:xfrm>
            <a:off x="5589172" y="3353246"/>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21" name="Rectangle 20">
            <a:extLst>
              <a:ext uri="{FF2B5EF4-FFF2-40B4-BE49-F238E27FC236}">
                <a16:creationId xmlns:a16="http://schemas.microsoft.com/office/drawing/2014/main" id="{46E87135-508F-440E-837C-F0F1ADF697A8}"/>
              </a:ext>
            </a:extLst>
          </p:cNvPr>
          <p:cNvSpPr/>
          <p:nvPr/>
        </p:nvSpPr>
        <p:spPr>
          <a:xfrm>
            <a:off x="5138117" y="3929310"/>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2" name="Rectangle 21">
            <a:extLst>
              <a:ext uri="{FF2B5EF4-FFF2-40B4-BE49-F238E27FC236}">
                <a16:creationId xmlns:a16="http://schemas.microsoft.com/office/drawing/2014/main" id="{0DF23BAF-55F4-4B54-B3BE-FEBAC921DA88}"/>
              </a:ext>
            </a:extLst>
          </p:cNvPr>
          <p:cNvSpPr/>
          <p:nvPr/>
        </p:nvSpPr>
        <p:spPr>
          <a:xfrm>
            <a:off x="4626103" y="5369470"/>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24" name="Rectangle 23">
            <a:extLst>
              <a:ext uri="{FF2B5EF4-FFF2-40B4-BE49-F238E27FC236}">
                <a16:creationId xmlns:a16="http://schemas.microsoft.com/office/drawing/2014/main" id="{DBE81B27-9244-4817-B1B7-F27F7191F1F5}"/>
              </a:ext>
            </a:extLst>
          </p:cNvPr>
          <p:cNvSpPr/>
          <p:nvPr/>
        </p:nvSpPr>
        <p:spPr>
          <a:xfrm>
            <a:off x="3057966" y="4505374"/>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Tree>
    <p:extLst>
      <p:ext uri="{BB962C8B-B14F-4D97-AF65-F5344CB8AC3E}">
        <p14:creationId xmlns:p14="http://schemas.microsoft.com/office/powerpoint/2010/main" val="302101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B78C321-121D-4AD5-99C0-4FE906A072B9}"/>
              </a:ext>
            </a:extLst>
          </p:cNvPr>
          <p:cNvSpPr/>
          <p:nvPr/>
        </p:nvSpPr>
        <p:spPr bwMode="auto">
          <a:xfrm>
            <a:off x="6650285" y="0"/>
            <a:ext cx="5786190"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GB"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3" name="Title 2">
            <a:extLst>
              <a:ext uri="{FF2B5EF4-FFF2-40B4-BE49-F238E27FC236}">
                <a16:creationId xmlns:a16="http://schemas.microsoft.com/office/drawing/2014/main" id="{EB482C64-939E-4481-8DB3-CAC08A400AA0}"/>
              </a:ext>
            </a:extLst>
          </p:cNvPr>
          <p:cNvSpPr>
            <a:spLocks noGrp="1"/>
          </p:cNvSpPr>
          <p:nvPr>
            <p:ph type="title"/>
          </p:nvPr>
        </p:nvSpPr>
        <p:spPr/>
        <p:txBody>
          <a:bodyPr/>
          <a:lstStyle/>
          <a:p>
            <a:r>
              <a:rPr lang="en-GB" dirty="0"/>
              <a:t>Demo</a:t>
            </a:r>
          </a:p>
        </p:txBody>
      </p:sp>
      <p:sp>
        <p:nvSpPr>
          <p:cNvPr id="4" name="Text Placeholder 3">
            <a:extLst>
              <a:ext uri="{FF2B5EF4-FFF2-40B4-BE49-F238E27FC236}">
                <a16:creationId xmlns:a16="http://schemas.microsoft.com/office/drawing/2014/main" id="{8D90C2C6-186A-4925-8BE4-6CBD76999387}"/>
              </a:ext>
            </a:extLst>
          </p:cNvPr>
          <p:cNvSpPr>
            <a:spLocks noGrp="1"/>
          </p:cNvSpPr>
          <p:nvPr>
            <p:ph type="body" sz="quarter" idx="12"/>
          </p:nvPr>
        </p:nvSpPr>
        <p:spPr>
          <a:xfrm>
            <a:off x="365550" y="3644935"/>
            <a:ext cx="6591671" cy="1181862"/>
          </a:xfrm>
        </p:spPr>
        <p:txBody>
          <a:bodyPr/>
          <a:lstStyle/>
          <a:p>
            <a:r>
              <a:rPr lang="en-GB" dirty="0"/>
              <a:t>Continuous Delivery</a:t>
            </a:r>
            <a:br>
              <a:rPr lang="en-GB" dirty="0"/>
            </a:br>
            <a:r>
              <a:rPr lang="en-GB" dirty="0"/>
              <a:t>with Containers</a:t>
            </a:r>
          </a:p>
        </p:txBody>
      </p:sp>
      <p:pic>
        <p:nvPicPr>
          <p:cNvPr id="24" name="Picture 23">
            <a:extLst>
              <a:ext uri="{FF2B5EF4-FFF2-40B4-BE49-F238E27FC236}">
                <a16:creationId xmlns:a16="http://schemas.microsoft.com/office/drawing/2014/main" id="{33936D2D-C4AB-4615-B119-5D312DBCC2E2}"/>
              </a:ext>
            </a:extLst>
          </p:cNvPr>
          <p:cNvPicPr>
            <a:picLocks noChangeAspect="1"/>
          </p:cNvPicPr>
          <p:nvPr/>
        </p:nvPicPr>
        <p:blipFill rotWithShape="1">
          <a:blip r:embed="rId3">
            <a:extLst>
              <a:ext uri="{28A0092B-C50C-407E-A947-70E740481C1C}">
                <a14:useLocalDpi xmlns:a14="http://schemas.microsoft.com/office/drawing/2010/main" val="0"/>
              </a:ext>
            </a:extLst>
          </a:blip>
          <a:srcRect l="2210" t="12680" r="4125" b="21407"/>
          <a:stretch/>
        </p:blipFill>
        <p:spPr>
          <a:xfrm>
            <a:off x="6957221" y="2694570"/>
            <a:ext cx="5158818" cy="1997777"/>
          </a:xfrm>
          <a:prstGeom prst="rect">
            <a:avLst/>
          </a:prstGeom>
        </p:spPr>
      </p:pic>
    </p:spTree>
    <p:extLst>
      <p:ext uri="{BB962C8B-B14F-4D97-AF65-F5344CB8AC3E}">
        <p14:creationId xmlns:p14="http://schemas.microsoft.com/office/powerpoint/2010/main" val="33918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Martin Woodward</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5055" t="3067" r="1610" b="13467"/>
          <a:stretch/>
        </p:blipFill>
        <p:spPr>
          <a:xfrm>
            <a:off x="6351910" y="193837"/>
            <a:ext cx="6083682" cy="6800688"/>
          </a:xfrm>
          <a:prstGeom prst="rect">
            <a:avLst/>
          </a:prstGeom>
          <a:ln>
            <a:noFill/>
          </a:ln>
        </p:spPr>
      </p:pic>
      <p:sp>
        <p:nvSpPr>
          <p:cNvPr id="3" name="Text Placeholder 19"/>
          <p:cNvSpPr txBox="1">
            <a:spLocks/>
          </p:cNvSpPr>
          <p:nvPr/>
        </p:nvSpPr>
        <p:spPr>
          <a:xfrm>
            <a:off x="457597" y="1985094"/>
            <a:ext cx="8386804" cy="4568776"/>
          </a:xfrm>
          <a:prstGeom prst="rect">
            <a:avLst/>
          </a:prstGeom>
        </p:spPr>
        <p:txBody>
          <a:bodyPr vert="horz" lIns="124313" tIns="62157" rIns="124313" bIns="62157"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Segoe Ligh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2448"/>
              </a:spcAft>
              <a:buClrTx/>
              <a:buSzTx/>
              <a:buFont typeface="Arial" pitchFamily="34" charset="0"/>
              <a:buNone/>
              <a:tabLst/>
              <a:defRPr/>
            </a:pPr>
            <a:r>
              <a:rPr kumimoji="0" lang="en-GB" sz="4400" b="1" i="0" u="none" strike="noStrike" kern="1200" cap="none" spc="0" normalizeH="0" baseline="0" noProof="0" dirty="0">
                <a:ln>
                  <a:noFill/>
                </a:ln>
                <a:solidFill>
                  <a:srgbClr val="505050"/>
                </a:solidFill>
                <a:effectLst/>
                <a:uLnTx/>
                <a:uFillTx/>
                <a:latin typeface="Segoe Light" pitchFamily="34" charset="0"/>
                <a:ea typeface="+mn-ea"/>
                <a:cs typeface="+mn-cs"/>
              </a:rPr>
              <a:t>martinwo</a:t>
            </a:r>
            <a:r>
              <a:rPr kumimoji="0" lang="en-GB" sz="4400" b="0" i="0" u="none" strike="noStrike" kern="1200" cap="none" spc="0" normalizeH="0" baseline="0" noProof="0" dirty="0">
                <a:ln>
                  <a:noFill/>
                </a:ln>
                <a:solidFill>
                  <a:srgbClr val="505050"/>
                </a:solidFill>
                <a:effectLst/>
                <a:uLnTx/>
                <a:uFillTx/>
                <a:latin typeface="Segoe Light" pitchFamily="34" charset="0"/>
                <a:ea typeface="+mn-ea"/>
                <a:cs typeface="+mn-cs"/>
              </a:rPr>
              <a:t>@microsoft.com</a:t>
            </a:r>
          </a:p>
          <a:p>
            <a:pPr marL="0" marR="0" lvl="0" indent="0" algn="l" defTabSz="914400" rtl="0" eaLnBrk="1" fontAlgn="auto" latinLnBrk="0" hangingPunct="1">
              <a:lnSpc>
                <a:spcPct val="100000"/>
              </a:lnSpc>
              <a:spcBef>
                <a:spcPct val="20000"/>
              </a:spcBef>
              <a:spcAft>
                <a:spcPts val="2448"/>
              </a:spcAft>
              <a:buClrTx/>
              <a:buSzTx/>
              <a:buFont typeface="Arial" pitchFamily="34" charset="0"/>
              <a:buNone/>
              <a:tabLst/>
              <a:defRPr/>
            </a:pPr>
            <a:r>
              <a:rPr kumimoji="0" lang="en-GB" sz="4400" b="0" i="0" u="none" strike="noStrike" kern="1200" cap="none" spc="0" normalizeH="0" baseline="0" noProof="0" dirty="0">
                <a:ln>
                  <a:noFill/>
                </a:ln>
                <a:solidFill>
                  <a:srgbClr val="505050"/>
                </a:solidFill>
                <a:effectLst/>
                <a:uLnTx/>
                <a:uFillTx/>
                <a:latin typeface="Segoe Light" pitchFamily="34" charset="0"/>
                <a:ea typeface="+mn-ea"/>
                <a:cs typeface="+mn-cs"/>
              </a:rPr>
              <a:t>@</a:t>
            </a:r>
            <a:r>
              <a:rPr kumimoji="0" lang="en-GB" sz="4400" b="0" i="0" u="none" strike="noStrike" kern="1200" cap="none" spc="0" normalizeH="0" baseline="0" noProof="0" dirty="0" err="1">
                <a:ln>
                  <a:noFill/>
                </a:ln>
                <a:solidFill>
                  <a:srgbClr val="505050"/>
                </a:solidFill>
                <a:effectLst/>
                <a:uLnTx/>
                <a:uFillTx/>
                <a:latin typeface="Segoe Light" pitchFamily="34" charset="0"/>
                <a:ea typeface="+mn-ea"/>
                <a:cs typeface="+mn-cs"/>
              </a:rPr>
              <a:t>martinwoodward</a:t>
            </a:r>
            <a:endParaRPr kumimoji="0" lang="en-GB" sz="4400" b="0" i="0" u="none" strike="noStrike" kern="1200" cap="none" spc="0" normalizeH="0" baseline="0" noProof="0" dirty="0">
              <a:ln>
                <a:noFill/>
              </a:ln>
              <a:solidFill>
                <a:srgbClr val="505050"/>
              </a:solidFill>
              <a:effectLst/>
              <a:uLnTx/>
              <a:uFillTx/>
              <a:latin typeface="Segoe Light" pitchFamily="34" charset="0"/>
              <a:ea typeface="+mn-ea"/>
              <a:cs typeface="+mn-cs"/>
            </a:endParaRPr>
          </a:p>
          <a:p>
            <a:pPr marL="0" marR="0" lvl="0" indent="0" algn="l" defTabSz="914400" rtl="0" eaLnBrk="1" fontAlgn="auto" latinLnBrk="0" hangingPunct="1">
              <a:lnSpc>
                <a:spcPct val="100000"/>
              </a:lnSpc>
              <a:spcBef>
                <a:spcPct val="20000"/>
              </a:spcBef>
              <a:spcAft>
                <a:spcPts val="2448"/>
              </a:spcAft>
              <a:buClrTx/>
              <a:buSzTx/>
              <a:buFont typeface="Arial" pitchFamily="34" charset="0"/>
              <a:buNone/>
              <a:tabLst/>
              <a:defRPr/>
            </a:pPr>
            <a:r>
              <a:rPr kumimoji="0" lang="en-GB" sz="4400" b="0" i="0" u="none" strike="noStrike" kern="1200" cap="none" spc="0" normalizeH="0" baseline="0" noProof="0" dirty="0">
                <a:ln>
                  <a:noFill/>
                </a:ln>
                <a:solidFill>
                  <a:srgbClr val="505050"/>
                </a:solidFill>
                <a:effectLst/>
                <a:uLnTx/>
                <a:uFillTx/>
                <a:latin typeface="Segoe Light" pitchFamily="34" charset="0"/>
                <a:ea typeface="+mn-ea"/>
                <a:cs typeface="+mn-cs"/>
              </a:rPr>
              <a:t>https://visualstudio.com</a:t>
            </a:r>
          </a:p>
        </p:txBody>
      </p:sp>
    </p:spTree>
    <p:extLst>
      <p:ext uri="{BB962C8B-B14F-4D97-AF65-F5344CB8AC3E}">
        <p14:creationId xmlns:p14="http://schemas.microsoft.com/office/powerpoint/2010/main" val="38482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F5754-0E24-41B2-A788-D60B9303A57D}"/>
              </a:ext>
            </a:extLst>
          </p:cNvPr>
          <p:cNvSpPr>
            <a:spLocks noGrp="1"/>
          </p:cNvSpPr>
          <p:nvPr>
            <p:ph type="title"/>
          </p:nvPr>
        </p:nvSpPr>
        <p:spPr/>
        <p:txBody>
          <a:bodyPr/>
          <a:lstStyle/>
          <a:p>
            <a:r>
              <a:rPr lang="en-GB" dirty="0"/>
              <a:t>Container DevOps with VSTS</a:t>
            </a:r>
          </a:p>
        </p:txBody>
      </p:sp>
      <p:sp>
        <p:nvSpPr>
          <p:cNvPr id="15" name="Rectangle 14">
            <a:extLst>
              <a:ext uri="{FF2B5EF4-FFF2-40B4-BE49-F238E27FC236}">
                <a16:creationId xmlns:a16="http://schemas.microsoft.com/office/drawing/2014/main" id="{7D0319B2-7894-45D0-B7CF-F05BB4DDBE90}"/>
              </a:ext>
            </a:extLst>
          </p:cNvPr>
          <p:cNvSpPr/>
          <p:nvPr/>
        </p:nvSpPr>
        <p:spPr>
          <a:xfrm>
            <a:off x="4794524" y="1699518"/>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17" name="Content Placeholder 2">
            <a:extLst>
              <a:ext uri="{FF2B5EF4-FFF2-40B4-BE49-F238E27FC236}">
                <a16:creationId xmlns:a16="http://schemas.microsoft.com/office/drawing/2014/main" id="{22A77E01-279B-4A43-9336-8941A95D5141}"/>
              </a:ext>
            </a:extLst>
          </p:cNvPr>
          <p:cNvSpPr txBox="1">
            <a:spLocks/>
          </p:cNvSpPr>
          <p:nvPr/>
        </p:nvSpPr>
        <p:spPr>
          <a:xfrm>
            <a:off x="381000" y="1390260"/>
            <a:ext cx="5710084" cy="5491377"/>
          </a:xfrm>
          <a:prstGeom prst="rect">
            <a:avLst/>
          </a:prstGeom>
        </p:spPr>
        <p:txBody>
          <a:bodyPr>
            <a:norm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8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Container Fundamentals</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Windows container support in hosted pool</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Provide your own container to update</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Docker tasks in the box</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Docker task improvements</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endParaRPr kumimoji="0" lang="en-US" sz="12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8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App Service Linux Container</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support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VSTS</a:t>
            </a: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 //build</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Azure portal </a:t>
            </a: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//build</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VS </a:t>
            </a: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//build </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AZ CLI </a:t>
            </a: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//build</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err="1">
                <a:ln>
                  <a:noFill/>
                </a:ln>
                <a:gradFill>
                  <a:gsLst>
                    <a:gs pos="1250">
                      <a:srgbClr val="505050"/>
                    </a:gs>
                    <a:gs pos="100000">
                      <a:srgbClr val="505050"/>
                    </a:gs>
                  </a:gsLst>
                  <a:lin ang="5400000" scaled="0"/>
                </a:gradFill>
                <a:effectLst/>
                <a:uLnTx/>
                <a:uFillTx/>
                <a:latin typeface="Segoe UI Semilight"/>
                <a:ea typeface="+mn-ea"/>
                <a:cs typeface="+mn-cs"/>
              </a:rPr>
              <a:t>Intellij</a:t>
            </a:r>
            <a:endPar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VS Code</a:t>
            </a:r>
            <a:endParaRPr kumimoji="0" lang="en-US" sz="12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endParaRPr kumimoji="0" lang="en-US" sz="12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228600" marR="0" lvl="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endParaRPr kumimoji="0" lang="en-US" sz="24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endParaRPr>
          </a:p>
        </p:txBody>
      </p:sp>
      <p:sp>
        <p:nvSpPr>
          <p:cNvPr id="18" name="Content Placeholder 3">
            <a:extLst>
              <a:ext uri="{FF2B5EF4-FFF2-40B4-BE49-F238E27FC236}">
                <a16:creationId xmlns:a16="http://schemas.microsoft.com/office/drawing/2014/main" id="{DCDF7F0C-D579-4BA6-B31D-D38C5D62D3E8}"/>
              </a:ext>
            </a:extLst>
          </p:cNvPr>
          <p:cNvSpPr txBox="1">
            <a:spLocks/>
          </p:cNvSpPr>
          <p:nvPr/>
        </p:nvSpPr>
        <p:spPr>
          <a:xfrm>
            <a:off x="6239779" y="1390260"/>
            <a:ext cx="5486400" cy="5026242"/>
          </a:xfrm>
          <a:prstGeom prst="rect">
            <a:avLst/>
          </a:prstGeom>
        </p:spPr>
        <p:txBody>
          <a:bodyPr>
            <a:normAutofit/>
          </a:bodyPr>
          <a:lst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8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Service Fabric Containers</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support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VSTS</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VS</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AZ CLI</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Azure portal</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a:pPr>
            <a:endParaRPr kumimoji="0" lang="en-US" sz="20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0" marR="0" lvl="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8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Light"/>
                <a:ea typeface="+mn-ea"/>
                <a:cs typeface="+mn-cs"/>
              </a:rPr>
              <a:t>ACS - Kubernetes</a:t>
            </a: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support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VSTS</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 VS</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AZ CLI</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a:p>
            <a:pPr marL="457200" marR="0" lvl="1" indent="-228600" algn="l" defTabSz="932742" rtl="0" eaLnBrk="1" fontAlgn="auto" latinLnBrk="0" hangingPunct="1">
              <a:lnSpc>
                <a:spcPct val="90000"/>
              </a:lnSpc>
              <a:spcBef>
                <a:spcPts val="600"/>
              </a:spcBef>
              <a:spcAft>
                <a:spcPts val="1200"/>
              </a:spcAft>
              <a:buClrTx/>
              <a:buSzPct val="90000"/>
              <a:buFont typeface="Wingdings" panose="05000000000000000000" pitchFamily="2" charset="2"/>
              <a:buChar char=""/>
              <a:tabLst/>
              <a:defRPr/>
            </a:pPr>
            <a:r>
              <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CD configure in </a:t>
            </a:r>
            <a:r>
              <a:rPr kumimoji="0" lang="en-US" sz="1600" b="1"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rPr>
              <a:t>Azure portal</a:t>
            </a:r>
            <a:endParaRPr kumimoji="0" lang="en-US" sz="1600" b="0" i="0" u="none" strike="noStrike" kern="1200" cap="none" spc="0" normalizeH="0" baseline="0" noProof="0" dirty="0">
              <a:ln>
                <a:noFill/>
              </a:ln>
              <a:gradFill>
                <a:gsLst>
                  <a:gs pos="1250">
                    <a:srgbClr val="505050"/>
                  </a:gs>
                  <a:gs pos="100000">
                    <a:srgbClr val="505050"/>
                  </a:gs>
                </a:gsLst>
                <a:lin ang="5400000" scaled="0"/>
              </a:gradFill>
              <a:effectLst/>
              <a:uLnTx/>
              <a:uFillTx/>
              <a:latin typeface="Segoe UI Semilight"/>
              <a:ea typeface="+mn-ea"/>
              <a:cs typeface="+mn-cs"/>
            </a:endParaRPr>
          </a:p>
        </p:txBody>
      </p:sp>
      <p:sp>
        <p:nvSpPr>
          <p:cNvPr id="19" name="Rectangle 18">
            <a:extLst>
              <a:ext uri="{FF2B5EF4-FFF2-40B4-BE49-F238E27FC236}">
                <a16:creationId xmlns:a16="http://schemas.microsoft.com/office/drawing/2014/main" id="{F5446152-8D7F-4874-BB47-4B28B7678D40}"/>
              </a:ext>
            </a:extLst>
          </p:cNvPr>
          <p:cNvSpPr/>
          <p:nvPr/>
        </p:nvSpPr>
        <p:spPr>
          <a:xfrm>
            <a:off x="4794524" y="2174473"/>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0" name="Rectangle 19">
            <a:extLst>
              <a:ext uri="{FF2B5EF4-FFF2-40B4-BE49-F238E27FC236}">
                <a16:creationId xmlns:a16="http://schemas.microsoft.com/office/drawing/2014/main" id="{C4CF8D02-5AD6-45B3-ADD9-2DFC3BF5258E}"/>
              </a:ext>
            </a:extLst>
          </p:cNvPr>
          <p:cNvSpPr/>
          <p:nvPr/>
        </p:nvSpPr>
        <p:spPr>
          <a:xfrm>
            <a:off x="4794524" y="2619160"/>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1" name="Rectangle 20">
            <a:extLst>
              <a:ext uri="{FF2B5EF4-FFF2-40B4-BE49-F238E27FC236}">
                <a16:creationId xmlns:a16="http://schemas.microsoft.com/office/drawing/2014/main" id="{51282A63-6E9C-44E8-937D-D53364DC4113}"/>
              </a:ext>
            </a:extLst>
          </p:cNvPr>
          <p:cNvSpPr/>
          <p:nvPr/>
        </p:nvSpPr>
        <p:spPr>
          <a:xfrm>
            <a:off x="4794524" y="3992953"/>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2" name="Rectangle 21">
            <a:extLst>
              <a:ext uri="{FF2B5EF4-FFF2-40B4-BE49-F238E27FC236}">
                <a16:creationId xmlns:a16="http://schemas.microsoft.com/office/drawing/2014/main" id="{5F1BB9FC-E23C-430F-BEA3-C15EB61B3FA1}"/>
              </a:ext>
            </a:extLst>
          </p:cNvPr>
          <p:cNvSpPr/>
          <p:nvPr/>
        </p:nvSpPr>
        <p:spPr>
          <a:xfrm>
            <a:off x="4794524" y="4433366"/>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3" name="Rectangle 22">
            <a:extLst>
              <a:ext uri="{FF2B5EF4-FFF2-40B4-BE49-F238E27FC236}">
                <a16:creationId xmlns:a16="http://schemas.microsoft.com/office/drawing/2014/main" id="{BDCAD156-0A62-41AF-A673-4475A9AF4B95}"/>
              </a:ext>
            </a:extLst>
          </p:cNvPr>
          <p:cNvSpPr/>
          <p:nvPr/>
        </p:nvSpPr>
        <p:spPr>
          <a:xfrm>
            <a:off x="4794524" y="4873779"/>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4" name="Rectangle 23">
            <a:extLst>
              <a:ext uri="{FF2B5EF4-FFF2-40B4-BE49-F238E27FC236}">
                <a16:creationId xmlns:a16="http://schemas.microsoft.com/office/drawing/2014/main" id="{9CF9ECB7-FA3F-40B3-8CF3-E9EA6E6132E3}"/>
              </a:ext>
            </a:extLst>
          </p:cNvPr>
          <p:cNvSpPr/>
          <p:nvPr/>
        </p:nvSpPr>
        <p:spPr>
          <a:xfrm>
            <a:off x="4794524" y="5314192"/>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26" name="Rectangle 25">
            <a:extLst>
              <a:ext uri="{FF2B5EF4-FFF2-40B4-BE49-F238E27FC236}">
                <a16:creationId xmlns:a16="http://schemas.microsoft.com/office/drawing/2014/main" id="{CF868421-3939-4058-AA2D-613FF7174634}"/>
              </a:ext>
            </a:extLst>
          </p:cNvPr>
          <p:cNvSpPr/>
          <p:nvPr/>
        </p:nvSpPr>
        <p:spPr>
          <a:xfrm>
            <a:off x="4336449" y="3060152"/>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27" name="Rectangle 26">
            <a:extLst>
              <a:ext uri="{FF2B5EF4-FFF2-40B4-BE49-F238E27FC236}">
                <a16:creationId xmlns:a16="http://schemas.microsoft.com/office/drawing/2014/main" id="{6B560006-116B-49B9-8EE5-FF5C779C2CFE}"/>
              </a:ext>
            </a:extLst>
          </p:cNvPr>
          <p:cNvSpPr/>
          <p:nvPr/>
        </p:nvSpPr>
        <p:spPr>
          <a:xfrm>
            <a:off x="4336449" y="5785293"/>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28" name="Rectangle 27">
            <a:extLst>
              <a:ext uri="{FF2B5EF4-FFF2-40B4-BE49-F238E27FC236}">
                <a16:creationId xmlns:a16="http://schemas.microsoft.com/office/drawing/2014/main" id="{DC35650E-2C90-41C4-A0C9-15A432BC08D6}"/>
              </a:ext>
            </a:extLst>
          </p:cNvPr>
          <p:cNvSpPr/>
          <p:nvPr/>
        </p:nvSpPr>
        <p:spPr>
          <a:xfrm>
            <a:off x="4336449" y="6252439"/>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29" name="Rectangle 28">
            <a:extLst>
              <a:ext uri="{FF2B5EF4-FFF2-40B4-BE49-F238E27FC236}">
                <a16:creationId xmlns:a16="http://schemas.microsoft.com/office/drawing/2014/main" id="{D98D49B0-4F13-4EA6-8581-BF0E99B84990}"/>
              </a:ext>
            </a:extLst>
          </p:cNvPr>
          <p:cNvSpPr/>
          <p:nvPr/>
        </p:nvSpPr>
        <p:spPr>
          <a:xfrm>
            <a:off x="9962653" y="1700810"/>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30" name="Rectangle 29">
            <a:extLst>
              <a:ext uri="{FF2B5EF4-FFF2-40B4-BE49-F238E27FC236}">
                <a16:creationId xmlns:a16="http://schemas.microsoft.com/office/drawing/2014/main" id="{D8350418-15F7-42B7-97E5-779065CF7F94}"/>
              </a:ext>
            </a:extLst>
          </p:cNvPr>
          <p:cNvSpPr/>
          <p:nvPr/>
        </p:nvSpPr>
        <p:spPr>
          <a:xfrm>
            <a:off x="9504578" y="2141802"/>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31" name="Rectangle 30">
            <a:extLst>
              <a:ext uri="{FF2B5EF4-FFF2-40B4-BE49-F238E27FC236}">
                <a16:creationId xmlns:a16="http://schemas.microsoft.com/office/drawing/2014/main" id="{6E7B4711-8651-4622-93CF-00D01E9645C8}"/>
              </a:ext>
            </a:extLst>
          </p:cNvPr>
          <p:cNvSpPr/>
          <p:nvPr/>
        </p:nvSpPr>
        <p:spPr>
          <a:xfrm>
            <a:off x="9504578" y="2603359"/>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32" name="Rectangle 31">
            <a:extLst>
              <a:ext uri="{FF2B5EF4-FFF2-40B4-BE49-F238E27FC236}">
                <a16:creationId xmlns:a16="http://schemas.microsoft.com/office/drawing/2014/main" id="{E04F5F12-69FE-4D54-A9A7-AE7835361736}"/>
              </a:ext>
            </a:extLst>
          </p:cNvPr>
          <p:cNvSpPr/>
          <p:nvPr/>
        </p:nvSpPr>
        <p:spPr>
          <a:xfrm>
            <a:off x="9470603" y="3060152"/>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35" name="Rectangle 34">
            <a:extLst>
              <a:ext uri="{FF2B5EF4-FFF2-40B4-BE49-F238E27FC236}">
                <a16:creationId xmlns:a16="http://schemas.microsoft.com/office/drawing/2014/main" id="{4EC6C8F9-E4AF-4995-B5D4-8FE6303E1813}"/>
              </a:ext>
            </a:extLst>
          </p:cNvPr>
          <p:cNvSpPr/>
          <p:nvPr/>
        </p:nvSpPr>
        <p:spPr>
          <a:xfrm>
            <a:off x="9962653" y="4090909"/>
            <a:ext cx="874207" cy="291403"/>
          </a:xfrm>
          <a:prstGeom prst="rect">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//Build</a:t>
            </a:r>
          </a:p>
        </p:txBody>
      </p:sp>
      <p:sp>
        <p:nvSpPr>
          <p:cNvPr id="36" name="Rectangle 35">
            <a:extLst>
              <a:ext uri="{FF2B5EF4-FFF2-40B4-BE49-F238E27FC236}">
                <a16:creationId xmlns:a16="http://schemas.microsoft.com/office/drawing/2014/main" id="{39C72A51-BE94-4F5C-91D0-A33E649CEF10}"/>
              </a:ext>
            </a:extLst>
          </p:cNvPr>
          <p:cNvSpPr/>
          <p:nvPr/>
        </p:nvSpPr>
        <p:spPr>
          <a:xfrm>
            <a:off x="9504578" y="4531901"/>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37" name="Rectangle 36">
            <a:extLst>
              <a:ext uri="{FF2B5EF4-FFF2-40B4-BE49-F238E27FC236}">
                <a16:creationId xmlns:a16="http://schemas.microsoft.com/office/drawing/2014/main" id="{1BCE711D-D54A-423E-9DE2-2F02A03C1063}"/>
              </a:ext>
            </a:extLst>
          </p:cNvPr>
          <p:cNvSpPr/>
          <p:nvPr/>
        </p:nvSpPr>
        <p:spPr>
          <a:xfrm>
            <a:off x="9504578" y="4993458"/>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
        <p:nvSpPr>
          <p:cNvPr id="38" name="Rectangle 37">
            <a:extLst>
              <a:ext uri="{FF2B5EF4-FFF2-40B4-BE49-F238E27FC236}">
                <a16:creationId xmlns:a16="http://schemas.microsoft.com/office/drawing/2014/main" id="{1601E4A8-D48F-4E1D-A63F-6CA72046FEAA}"/>
              </a:ext>
            </a:extLst>
          </p:cNvPr>
          <p:cNvSpPr/>
          <p:nvPr/>
        </p:nvSpPr>
        <p:spPr>
          <a:xfrm>
            <a:off x="9470603" y="5450251"/>
            <a:ext cx="1332282" cy="32277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Segoe UI Semilight"/>
                <a:ea typeface="+mn-ea"/>
                <a:cs typeface="+mn-cs"/>
              </a:rPr>
              <a:t>Upcoming</a:t>
            </a:r>
          </a:p>
        </p:txBody>
      </p:sp>
    </p:spTree>
    <p:extLst>
      <p:ext uri="{BB962C8B-B14F-4D97-AF65-F5344CB8AC3E}">
        <p14:creationId xmlns:p14="http://schemas.microsoft.com/office/powerpoint/2010/main" val="36220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CCCB-D9DA-4476-88DA-FD3AEE84B901}"/>
              </a:ext>
            </a:extLst>
          </p:cNvPr>
          <p:cNvSpPr>
            <a:spLocks noGrp="1"/>
          </p:cNvSpPr>
          <p:nvPr>
            <p:ph type="title"/>
          </p:nvPr>
        </p:nvSpPr>
        <p:spPr/>
        <p:txBody>
          <a:bodyPr/>
          <a:lstStyle/>
          <a:p>
            <a:r>
              <a:rPr lang="en-GB" dirty="0"/>
              <a:t>Looking Ahead</a:t>
            </a:r>
          </a:p>
        </p:txBody>
      </p:sp>
    </p:spTree>
    <p:extLst>
      <p:ext uri="{BB962C8B-B14F-4D97-AF65-F5344CB8AC3E}">
        <p14:creationId xmlns:p14="http://schemas.microsoft.com/office/powerpoint/2010/main" val="25783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85F6-D773-4DB4-8896-5A9D831DDFE8}"/>
              </a:ext>
            </a:extLst>
          </p:cNvPr>
          <p:cNvSpPr>
            <a:spLocks noGrp="1"/>
          </p:cNvSpPr>
          <p:nvPr>
            <p:ph type="title"/>
          </p:nvPr>
        </p:nvSpPr>
        <p:spPr/>
        <p:txBody>
          <a:bodyPr/>
          <a:lstStyle/>
          <a:p>
            <a:r>
              <a:rPr lang="en-GB" dirty="0"/>
              <a:t>Key Trends in CD</a:t>
            </a:r>
          </a:p>
        </p:txBody>
      </p:sp>
      <p:sp>
        <p:nvSpPr>
          <p:cNvPr id="3" name="Text Placeholder 2">
            <a:extLst>
              <a:ext uri="{FF2B5EF4-FFF2-40B4-BE49-F238E27FC236}">
                <a16:creationId xmlns:a16="http://schemas.microsoft.com/office/drawing/2014/main" id="{1FA95861-D71D-4EA3-BADE-02C54987E7DE}"/>
              </a:ext>
            </a:extLst>
          </p:cNvPr>
          <p:cNvSpPr>
            <a:spLocks noGrp="1"/>
          </p:cNvSpPr>
          <p:nvPr>
            <p:ph type="body" sz="quarter" idx="10"/>
          </p:nvPr>
        </p:nvSpPr>
        <p:spPr>
          <a:xfrm>
            <a:off x="961653" y="1769070"/>
            <a:ext cx="11888787" cy="4118050"/>
          </a:xfrm>
        </p:spPr>
        <p:txBody>
          <a:bodyPr/>
          <a:lstStyle/>
          <a:p>
            <a:r>
              <a:rPr lang="en-GB" dirty="0"/>
              <a:t>Deep support for container based deployment</a:t>
            </a:r>
            <a:br>
              <a:rPr lang="en-GB" dirty="0"/>
            </a:br>
            <a:endParaRPr lang="en-GB" dirty="0"/>
          </a:p>
          <a:p>
            <a:r>
              <a:rPr lang="en-GB" dirty="0"/>
              <a:t>Focus on simple light weight experiences</a:t>
            </a:r>
            <a:br>
              <a:rPr lang="en-GB" dirty="0"/>
            </a:br>
            <a:endParaRPr lang="en-GB" dirty="0"/>
          </a:p>
          <a:p>
            <a:r>
              <a:rPr lang="en-GB" dirty="0"/>
              <a:t>E2E Pipeline support</a:t>
            </a:r>
          </a:p>
          <a:p>
            <a:endParaRPr lang="en-GB" dirty="0"/>
          </a:p>
          <a:p>
            <a:r>
              <a:rPr lang="en-GB" dirty="0"/>
              <a:t>Configuration as Code</a:t>
            </a:r>
          </a:p>
        </p:txBody>
      </p:sp>
    </p:spTree>
    <p:extLst>
      <p:ext uri="{BB962C8B-B14F-4D97-AF65-F5344CB8AC3E}">
        <p14:creationId xmlns:p14="http://schemas.microsoft.com/office/powerpoint/2010/main" val="284105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FD98-30A4-4D48-A0F1-686278B3407B}"/>
              </a:ext>
            </a:extLst>
          </p:cNvPr>
          <p:cNvSpPr>
            <a:spLocks noGrp="1"/>
          </p:cNvSpPr>
          <p:nvPr>
            <p:ph type="title"/>
          </p:nvPr>
        </p:nvSpPr>
        <p:spPr/>
        <p:txBody>
          <a:bodyPr/>
          <a:lstStyle/>
          <a:p>
            <a:r>
              <a:rPr lang="en-GB" dirty="0"/>
              <a:t>Configuration as Code</a:t>
            </a:r>
          </a:p>
        </p:txBody>
      </p:sp>
      <p:sp>
        <p:nvSpPr>
          <p:cNvPr id="3" name="Text Placeholder 2">
            <a:extLst>
              <a:ext uri="{FF2B5EF4-FFF2-40B4-BE49-F238E27FC236}">
                <a16:creationId xmlns:a16="http://schemas.microsoft.com/office/drawing/2014/main" id="{5A3E7646-048F-4DCE-B5CF-AB396DE5CD67}"/>
              </a:ext>
            </a:extLst>
          </p:cNvPr>
          <p:cNvSpPr>
            <a:spLocks noGrp="1"/>
          </p:cNvSpPr>
          <p:nvPr>
            <p:ph type="body" sz="quarter" idx="10"/>
          </p:nvPr>
        </p:nvSpPr>
        <p:spPr>
          <a:xfrm>
            <a:off x="385590" y="1481038"/>
            <a:ext cx="7416824" cy="4296561"/>
          </a:xfrm>
        </p:spPr>
        <p:txBody>
          <a:bodyPr/>
          <a:lstStyle/>
          <a:p>
            <a:r>
              <a:rPr lang="en-GB" dirty="0"/>
              <a:t>Rise in popularity of configuration as code approach</a:t>
            </a:r>
          </a:p>
          <a:p>
            <a:pPr lvl="1"/>
            <a:r>
              <a:rPr lang="en-GB" dirty="0"/>
              <a:t>Puppet</a:t>
            </a:r>
          </a:p>
          <a:p>
            <a:pPr lvl="1"/>
            <a:r>
              <a:rPr lang="en-GB" dirty="0"/>
              <a:t>Chef</a:t>
            </a:r>
          </a:p>
          <a:p>
            <a:pPr lvl="1"/>
            <a:r>
              <a:rPr lang="en-GB" dirty="0"/>
              <a:t>ARM Templates</a:t>
            </a:r>
          </a:p>
          <a:p>
            <a:pPr lvl="1"/>
            <a:r>
              <a:rPr lang="en-GB" dirty="0"/>
              <a:t>PowerShell DSG</a:t>
            </a:r>
          </a:p>
          <a:p>
            <a:endParaRPr lang="en-GB" dirty="0"/>
          </a:p>
          <a:p>
            <a:r>
              <a:rPr lang="en-GB" dirty="0"/>
              <a:t>Need Pipeline as code</a:t>
            </a:r>
          </a:p>
        </p:txBody>
      </p:sp>
      <p:pic>
        <p:nvPicPr>
          <p:cNvPr id="5" name="Picture 4" descr="Puppet Labs">
            <a:extLst>
              <a:ext uri="{FF2B5EF4-FFF2-40B4-BE49-F238E27FC236}">
                <a16:creationId xmlns:a16="http://schemas.microsoft.com/office/drawing/2014/main" id="{98A5C96D-2D19-4914-B6CC-1CCEF111B1C7}"/>
              </a:ext>
            </a:extLst>
          </p:cNvPr>
          <p:cNvPicPr>
            <a:picLocks noChangeAspect="1"/>
          </p:cNvPicPr>
          <p:nvPr/>
        </p:nvPicPr>
        <p:blipFill>
          <a:blip r:embed="rId3"/>
          <a:stretch>
            <a:fillRect/>
          </a:stretch>
        </p:blipFill>
        <p:spPr>
          <a:xfrm>
            <a:off x="8018437" y="1985094"/>
            <a:ext cx="1747439" cy="616497"/>
          </a:xfrm>
          <a:prstGeom prst="rect">
            <a:avLst/>
          </a:prstGeom>
        </p:spPr>
      </p:pic>
      <p:pic>
        <p:nvPicPr>
          <p:cNvPr id="7" name="Graphic 6">
            <a:extLst>
              <a:ext uri="{FF2B5EF4-FFF2-40B4-BE49-F238E27FC236}">
                <a16:creationId xmlns:a16="http://schemas.microsoft.com/office/drawing/2014/main" id="{A24E41FE-4658-4310-B371-02A1B6ABC6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4037" y="1598796"/>
            <a:ext cx="1346051" cy="1440511"/>
          </a:xfrm>
          <a:prstGeom prst="rect">
            <a:avLst/>
          </a:prstGeom>
        </p:spPr>
      </p:pic>
      <p:pic>
        <p:nvPicPr>
          <p:cNvPr id="9" name="Graphic 8">
            <a:extLst>
              <a:ext uri="{FF2B5EF4-FFF2-40B4-BE49-F238E27FC236}">
                <a16:creationId xmlns:a16="http://schemas.microsoft.com/office/drawing/2014/main" id="{1832C254-D060-4A7A-BF0C-0E766A0593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9801" y="3497262"/>
            <a:ext cx="1426257" cy="1141006"/>
          </a:xfrm>
          <a:prstGeom prst="rect">
            <a:avLst/>
          </a:prstGeom>
        </p:spPr>
      </p:pic>
      <p:pic>
        <p:nvPicPr>
          <p:cNvPr id="11" name="Picture 10">
            <a:extLst>
              <a:ext uri="{FF2B5EF4-FFF2-40B4-BE49-F238E27FC236}">
                <a16:creationId xmlns:a16="http://schemas.microsoft.com/office/drawing/2014/main" id="{CAF03535-6292-4E96-BA94-55F1EF11062C}"/>
              </a:ext>
            </a:extLst>
          </p:cNvPr>
          <p:cNvPicPr>
            <a:picLocks noChangeAspect="1"/>
          </p:cNvPicPr>
          <p:nvPr/>
        </p:nvPicPr>
        <p:blipFill>
          <a:blip r:embed="rId8"/>
          <a:stretch>
            <a:fillRect/>
          </a:stretch>
        </p:blipFill>
        <p:spPr>
          <a:xfrm>
            <a:off x="10250685" y="3425254"/>
            <a:ext cx="1440160" cy="1440160"/>
          </a:xfrm>
          <a:prstGeom prst="rect">
            <a:avLst/>
          </a:prstGeom>
        </p:spPr>
      </p:pic>
    </p:spTree>
    <p:extLst>
      <p:ext uri="{BB962C8B-B14F-4D97-AF65-F5344CB8AC3E}">
        <p14:creationId xmlns:p14="http://schemas.microsoft.com/office/powerpoint/2010/main" val="21372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51933-1A57-45F9-8987-51C07B0EDA7F}"/>
              </a:ext>
            </a:extLst>
          </p:cNvPr>
          <p:cNvSpPr>
            <a:spLocks noGrp="1"/>
          </p:cNvSpPr>
          <p:nvPr>
            <p:ph type="title"/>
          </p:nvPr>
        </p:nvSpPr>
        <p:spPr/>
        <p:txBody>
          <a:bodyPr/>
          <a:lstStyle/>
          <a:p>
            <a:r>
              <a:rPr lang="en-GB" dirty="0"/>
              <a:t>Pipeline as Code</a:t>
            </a:r>
          </a:p>
        </p:txBody>
      </p:sp>
      <p:sp>
        <p:nvSpPr>
          <p:cNvPr id="3" name="Text Placeholder 2">
            <a:extLst>
              <a:ext uri="{FF2B5EF4-FFF2-40B4-BE49-F238E27FC236}">
                <a16:creationId xmlns:a16="http://schemas.microsoft.com/office/drawing/2014/main" id="{2E8C388D-F104-4CC9-A1F3-D0583047553A}"/>
              </a:ext>
            </a:extLst>
          </p:cNvPr>
          <p:cNvSpPr>
            <a:spLocks noGrp="1"/>
          </p:cNvSpPr>
          <p:nvPr>
            <p:ph type="body" sz="quarter" idx="10"/>
          </p:nvPr>
        </p:nvSpPr>
        <p:spPr>
          <a:xfrm>
            <a:off x="274702" y="1211287"/>
            <a:ext cx="5943535" cy="5349157"/>
          </a:xfrm>
        </p:spPr>
        <p:txBody>
          <a:bodyPr/>
          <a:lstStyle/>
          <a:p>
            <a:pPr>
              <a:spcAft>
                <a:spcPts val="1200"/>
              </a:spcAft>
            </a:pPr>
            <a:r>
              <a:rPr lang="en-GB" sz="2800" dirty="0"/>
              <a:t>YAML Based</a:t>
            </a:r>
          </a:p>
          <a:p>
            <a:pPr>
              <a:spcAft>
                <a:spcPts val="1200"/>
              </a:spcAft>
            </a:pPr>
            <a:r>
              <a:rPr lang="en-GB" sz="2800" dirty="0"/>
              <a:t>Build on existing VSTS Build &amp; Release model, including extensions</a:t>
            </a:r>
          </a:p>
          <a:p>
            <a:pPr>
              <a:spcAft>
                <a:spcPts val="1200"/>
              </a:spcAft>
            </a:pPr>
            <a:r>
              <a:rPr lang="en-GB" sz="2800" dirty="0"/>
              <a:t>Support templating via </a:t>
            </a:r>
            <a:r>
              <a:rPr lang="en-GB" sz="2800" dirty="0" err="1"/>
              <a:t>Mustache</a:t>
            </a:r>
            <a:endParaRPr lang="en-GB" sz="2800" dirty="0"/>
          </a:p>
          <a:p>
            <a:pPr>
              <a:spcAft>
                <a:spcPts val="1200"/>
              </a:spcAft>
            </a:pPr>
            <a:r>
              <a:rPr lang="en-GB" sz="2800" dirty="0"/>
              <a:t>Makes it easy to share examples, samples etc</a:t>
            </a:r>
          </a:p>
          <a:p>
            <a:pPr>
              <a:spcAft>
                <a:spcPts val="1200"/>
              </a:spcAft>
            </a:pPr>
            <a:r>
              <a:rPr lang="en-GB" sz="2800" dirty="0"/>
              <a:t>Scales from very simple to very complex</a:t>
            </a:r>
          </a:p>
          <a:p>
            <a:endParaRPr lang="en-GB" sz="2800" dirty="0"/>
          </a:p>
          <a:p>
            <a:endParaRPr lang="en-GB" sz="2800" dirty="0"/>
          </a:p>
        </p:txBody>
      </p:sp>
      <p:pic>
        <p:nvPicPr>
          <p:cNvPr id="5" name="Picture 4">
            <a:extLst>
              <a:ext uri="{FF2B5EF4-FFF2-40B4-BE49-F238E27FC236}">
                <a16:creationId xmlns:a16="http://schemas.microsoft.com/office/drawing/2014/main" id="{07DC4EAF-13BA-4EB8-BDE8-EDB4A1C406D2}"/>
              </a:ext>
            </a:extLst>
          </p:cNvPr>
          <p:cNvPicPr>
            <a:picLocks noChangeAspect="1"/>
          </p:cNvPicPr>
          <p:nvPr/>
        </p:nvPicPr>
        <p:blipFill rotWithShape="1">
          <a:blip r:embed="rId3"/>
          <a:srcRect r="7539"/>
          <a:stretch/>
        </p:blipFill>
        <p:spPr>
          <a:xfrm>
            <a:off x="6290246" y="0"/>
            <a:ext cx="6146230" cy="6994525"/>
          </a:xfrm>
          <a:prstGeom prst="rect">
            <a:avLst/>
          </a:prstGeom>
        </p:spPr>
      </p:pic>
      <p:grpSp>
        <p:nvGrpSpPr>
          <p:cNvPr id="8" name="Group 7">
            <a:extLst>
              <a:ext uri="{FF2B5EF4-FFF2-40B4-BE49-F238E27FC236}">
                <a16:creationId xmlns:a16="http://schemas.microsoft.com/office/drawing/2014/main" id="{F1CDBBA6-302B-4C2A-A018-F01161F59199}"/>
              </a:ext>
            </a:extLst>
          </p:cNvPr>
          <p:cNvGrpSpPr/>
          <p:nvPr/>
        </p:nvGrpSpPr>
        <p:grpSpPr>
          <a:xfrm>
            <a:off x="529605" y="6073439"/>
            <a:ext cx="5344486" cy="504056"/>
            <a:chOff x="529605" y="6073439"/>
            <a:chExt cx="5344486" cy="504056"/>
          </a:xfrm>
        </p:grpSpPr>
        <p:sp>
          <p:nvSpPr>
            <p:cNvPr id="4" name="Rectangle 3">
              <a:extLst>
                <a:ext uri="{FF2B5EF4-FFF2-40B4-BE49-F238E27FC236}">
                  <a16:creationId xmlns:a16="http://schemas.microsoft.com/office/drawing/2014/main" id="{E95FF649-6F7D-492A-965A-D9B6E1CDBE7B}"/>
                </a:ext>
              </a:extLst>
            </p:cNvPr>
            <p:cNvSpPr/>
            <p:nvPr/>
          </p:nvSpPr>
          <p:spPr>
            <a:xfrm>
              <a:off x="1105670" y="6115830"/>
              <a:ext cx="4768421" cy="461665"/>
            </a:xfrm>
            <a:prstGeom prst="rect">
              <a:avLst/>
            </a:prstGeom>
          </p:spPr>
          <p:txBody>
            <a:bodyPr wrap="none">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05050"/>
                  </a:solidFill>
                  <a:effectLst/>
                  <a:uLnTx/>
                  <a:uFillTx/>
                  <a:latin typeface="Segoe UI Semilight"/>
                  <a:ea typeface="+mn-ea"/>
                  <a:cs typeface="+mn-cs"/>
                </a:rPr>
                <a:t>Design Notes: https://git.io/v9oM4</a:t>
              </a:r>
            </a:p>
          </p:txBody>
        </p:sp>
        <p:pic>
          <p:nvPicPr>
            <p:cNvPr id="7" name="Picture 6">
              <a:extLst>
                <a:ext uri="{FF2B5EF4-FFF2-40B4-BE49-F238E27FC236}">
                  <a16:creationId xmlns:a16="http://schemas.microsoft.com/office/drawing/2014/main" id="{ED4E3471-15D4-4BA1-9412-67624782C920}"/>
                </a:ext>
              </a:extLst>
            </p:cNvPr>
            <p:cNvPicPr>
              <a:picLocks noChangeAspect="1"/>
            </p:cNvPicPr>
            <p:nvPr/>
          </p:nvPicPr>
          <p:blipFill>
            <a:blip r:embed="rId4"/>
            <a:stretch>
              <a:fillRect/>
            </a:stretch>
          </p:blipFill>
          <p:spPr>
            <a:xfrm>
              <a:off x="529605" y="6073439"/>
              <a:ext cx="504056" cy="504056"/>
            </a:xfrm>
            <a:prstGeom prst="rect">
              <a:avLst/>
            </a:prstGeom>
          </p:spPr>
        </p:pic>
      </p:grpSp>
    </p:spTree>
    <p:extLst>
      <p:ext uri="{BB962C8B-B14F-4D97-AF65-F5344CB8AC3E}">
        <p14:creationId xmlns:p14="http://schemas.microsoft.com/office/powerpoint/2010/main" val="51991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4D7A-8615-4C59-A209-539359059EED}"/>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B9B67C46-5BA0-43BC-B065-34E4043588B3}"/>
              </a:ext>
            </a:extLst>
          </p:cNvPr>
          <p:cNvSpPr>
            <a:spLocks noGrp="1"/>
          </p:cNvSpPr>
          <p:nvPr>
            <p:ph type="body" sz="quarter" idx="10"/>
          </p:nvPr>
        </p:nvSpPr>
        <p:spPr>
          <a:xfrm>
            <a:off x="817637" y="1481038"/>
            <a:ext cx="11272127" cy="4979825"/>
          </a:xfrm>
        </p:spPr>
        <p:txBody>
          <a:bodyPr/>
          <a:lstStyle/>
          <a:p>
            <a:pPr>
              <a:spcBef>
                <a:spcPts val="1200"/>
              </a:spcBef>
              <a:spcAft>
                <a:spcPts val="1200"/>
              </a:spcAft>
            </a:pPr>
            <a:r>
              <a:rPr lang="en-GB" dirty="0"/>
              <a:t>Automate your deployments!</a:t>
            </a:r>
          </a:p>
          <a:p>
            <a:pPr>
              <a:spcBef>
                <a:spcPts val="1200"/>
              </a:spcBef>
              <a:spcAft>
                <a:spcPts val="1200"/>
              </a:spcAft>
            </a:pPr>
            <a:r>
              <a:rPr lang="en-GB" dirty="0"/>
              <a:t>Flexible, composable, mechanisms to deploy to Azure</a:t>
            </a:r>
          </a:p>
          <a:p>
            <a:pPr>
              <a:spcBef>
                <a:spcPts val="1200"/>
              </a:spcBef>
              <a:spcAft>
                <a:spcPts val="1200"/>
              </a:spcAft>
            </a:pPr>
            <a:r>
              <a:rPr lang="en-GB" dirty="0"/>
              <a:t>Fully integrated with popular open source tools</a:t>
            </a:r>
          </a:p>
          <a:p>
            <a:pPr>
              <a:spcBef>
                <a:spcPts val="1200"/>
              </a:spcBef>
              <a:spcAft>
                <a:spcPts val="1200"/>
              </a:spcAft>
            </a:pPr>
            <a:r>
              <a:rPr lang="en-GB" dirty="0"/>
              <a:t>Rich E2E pipeline support in VSTS</a:t>
            </a:r>
          </a:p>
          <a:p>
            <a:pPr>
              <a:spcBef>
                <a:spcPts val="1200"/>
              </a:spcBef>
              <a:spcAft>
                <a:spcPts val="1200"/>
              </a:spcAft>
            </a:pPr>
            <a:r>
              <a:rPr lang="en-GB" dirty="0"/>
              <a:t>Power to grow with your app </a:t>
            </a:r>
          </a:p>
          <a:p>
            <a:pPr marL="0" indent="0">
              <a:spcBef>
                <a:spcPts val="2400"/>
              </a:spcBef>
              <a:spcAft>
                <a:spcPts val="1200"/>
              </a:spcAft>
              <a:buNone/>
            </a:pPr>
            <a:r>
              <a:rPr lang="en-GB" sz="4400" b="1" dirty="0"/>
              <a:t>Any App, Any Developer, Any Platform</a:t>
            </a:r>
          </a:p>
        </p:txBody>
      </p:sp>
    </p:spTree>
    <p:extLst>
      <p:ext uri="{BB962C8B-B14F-4D97-AF65-F5344CB8AC3E}">
        <p14:creationId xmlns:p14="http://schemas.microsoft.com/office/powerpoint/2010/main" val="219912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FC4A-CEA3-452F-B00B-B99F546BE591}"/>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2F816F8D-274D-4906-A129-15273C4D521A}"/>
              </a:ext>
            </a:extLst>
          </p:cNvPr>
          <p:cNvSpPr>
            <a:spLocks noGrp="1"/>
          </p:cNvSpPr>
          <p:nvPr>
            <p:ph type="body" sz="quarter" idx="12"/>
          </p:nvPr>
        </p:nvSpPr>
        <p:spPr>
          <a:xfrm>
            <a:off x="274638" y="3954463"/>
            <a:ext cx="10058401" cy="1625060"/>
          </a:xfrm>
        </p:spPr>
        <p:txBody>
          <a:bodyPr/>
          <a:lstStyle/>
          <a:p>
            <a:r>
              <a:rPr lang="en-GB" dirty="0"/>
              <a:t>martinwo@microsoft.com</a:t>
            </a:r>
            <a:br>
              <a:rPr lang="en-GB" dirty="0"/>
            </a:br>
            <a:br>
              <a:rPr lang="en-GB" dirty="0"/>
            </a:br>
            <a:r>
              <a:rPr lang="en-GB" dirty="0"/>
              <a:t>@</a:t>
            </a:r>
            <a:r>
              <a:rPr lang="en-GB" dirty="0" err="1"/>
              <a:t>martinwoodward</a:t>
            </a:r>
            <a:endParaRPr lang="en-GB" dirty="0"/>
          </a:p>
        </p:txBody>
      </p:sp>
    </p:spTree>
    <p:extLst>
      <p:ext uri="{BB962C8B-B14F-4D97-AF65-F5344CB8AC3E}">
        <p14:creationId xmlns:p14="http://schemas.microsoft.com/office/powerpoint/2010/main" val="35664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3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73" t="8128" r="24488" b="19828"/>
          <a:stretch/>
        </p:blipFill>
        <p:spPr>
          <a:xfrm>
            <a:off x="881" y="-1"/>
            <a:ext cx="12434712" cy="6994525"/>
          </a:xfrm>
          <a:prstGeom prst="rect">
            <a:avLst/>
          </a:prstGeom>
        </p:spPr>
      </p:pic>
      <p:grpSp>
        <p:nvGrpSpPr>
          <p:cNvPr id="5" name="Group 4"/>
          <p:cNvGrpSpPr/>
          <p:nvPr/>
        </p:nvGrpSpPr>
        <p:grpSpPr>
          <a:xfrm>
            <a:off x="6919755" y="518717"/>
            <a:ext cx="379829" cy="619140"/>
            <a:chOff x="10923037" y="1481079"/>
            <a:chExt cx="372612" cy="607219"/>
          </a:xfrm>
        </p:grpSpPr>
        <p:sp>
          <p:nvSpPr>
            <p:cNvPr id="6" name="Oval 5"/>
            <p:cNvSpPr/>
            <p:nvPr/>
          </p:nvSpPr>
          <p:spPr bwMode="auto">
            <a:xfrm>
              <a:off x="10993650" y="1555394"/>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6" tIns="34964" rIns="34964" bIns="69926" numCol="1" spcCol="0" rtlCol="0" fromWordArt="0" anchor="b" anchorCtr="0" forceAA="0" compatLnSpc="1">
              <a:prstTxWarp prst="textNoShape">
                <a:avLst/>
              </a:prstTxWarp>
              <a:noAutofit/>
            </a:bodyPr>
            <a:lstStyle/>
            <a:p>
              <a:pPr marL="0" marR="0" lvl="0" indent="0" algn="ctr" defTabSz="931816"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52"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Freeform 132"/>
            <p:cNvSpPr>
              <a:spLocks noEditPoints="1"/>
            </p:cNvSpPr>
            <p:nvPr/>
          </p:nvSpPr>
          <p:spPr bwMode="black">
            <a:xfrm>
              <a:off x="10923037" y="1481079"/>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26" tIns="34964" rIns="69926" bIns="34964" numCol="1" anchor="t" anchorCtr="0" compatLnSpc="1">
              <a:prstTxWarp prst="textNoShape">
                <a:avLst/>
              </a:prstTxWarp>
            </a:bodyPr>
            <a:lstStyle/>
            <a:p>
              <a:pPr marL="0" marR="0" lvl="0" indent="0" algn="l" defTabSz="932085" rtl="0" eaLnBrk="1" fontAlgn="auto" latinLnBrk="0" hangingPunct="1">
                <a:lnSpc>
                  <a:spcPct val="100000"/>
                </a:lnSpc>
                <a:spcBef>
                  <a:spcPts val="0"/>
                </a:spcBef>
                <a:spcAft>
                  <a:spcPts val="0"/>
                </a:spcAft>
                <a:buClrTx/>
                <a:buSzTx/>
                <a:buFontTx/>
                <a:buNone/>
                <a:tabLst/>
                <a:defRPr/>
              </a:pPr>
              <a:endParaRPr kumimoji="0" lang="en-US" sz="1938" b="0" i="0" u="none" strike="noStrike" kern="1200" cap="none" spc="0" normalizeH="0" baseline="0" noProof="0">
                <a:ln>
                  <a:noFill/>
                </a:ln>
                <a:solidFill>
                  <a:srgbClr val="000000"/>
                </a:solidFill>
                <a:effectLst/>
                <a:uLnTx/>
                <a:uFillTx/>
                <a:latin typeface="Segoe UI Semilight"/>
                <a:ea typeface="+mn-ea"/>
                <a:cs typeface="+mn-cs"/>
              </a:endParaRPr>
            </a:p>
          </p:txBody>
        </p:sp>
      </p:grpSp>
      <p:sp>
        <p:nvSpPr>
          <p:cNvPr id="20" name="Title 1"/>
          <p:cNvSpPr txBox="1">
            <a:spLocks/>
          </p:cNvSpPr>
          <p:nvPr/>
        </p:nvSpPr>
        <p:spPr>
          <a:xfrm>
            <a:off x="4145137" y="1967371"/>
            <a:ext cx="2393707" cy="57634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4080" b="0" i="0" u="none" strike="noStrike" kern="1200" cap="none" spc="-100" normalizeH="0" baseline="0" noProof="0" dirty="0">
                <a:ln w="3175">
                  <a:noFill/>
                </a:ln>
                <a:solidFill>
                  <a:srgbClr val="FFFFFF"/>
                </a:solidFill>
                <a:effectLst/>
                <a:uLnTx/>
                <a:uFillTx/>
                <a:latin typeface="Segoe UI Light" pitchFamily="34" charset="0"/>
                <a:ea typeface="+mn-ea"/>
                <a:cs typeface="Arial" charset="0"/>
              </a:rPr>
              <a:t>I work here</a:t>
            </a:r>
          </a:p>
        </p:txBody>
      </p:sp>
    </p:spTree>
    <p:extLst>
      <p:ext uri="{BB962C8B-B14F-4D97-AF65-F5344CB8AC3E}">
        <p14:creationId xmlns:p14="http://schemas.microsoft.com/office/powerpoint/2010/main" val="26252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6" y="944"/>
            <a:ext cx="12428124" cy="6992640"/>
          </a:xfrm>
          <a:prstGeom prst="rect">
            <a:avLst/>
          </a:prstGeom>
        </p:spPr>
      </p:pic>
    </p:spTree>
    <p:extLst>
      <p:ext uri="{BB962C8B-B14F-4D97-AF65-F5344CB8AC3E}">
        <p14:creationId xmlns:p14="http://schemas.microsoft.com/office/powerpoint/2010/main" val="379625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005" y="497"/>
            <a:ext cx="12426473" cy="699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19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73" t="8128" r="24488" b="19828"/>
          <a:stretch/>
        </p:blipFill>
        <p:spPr>
          <a:xfrm>
            <a:off x="881" y="-1"/>
            <a:ext cx="12434712" cy="6994525"/>
          </a:xfrm>
          <a:prstGeom prst="rect">
            <a:avLst/>
          </a:prstGeom>
        </p:spPr>
      </p:pic>
      <p:grpSp>
        <p:nvGrpSpPr>
          <p:cNvPr id="5" name="Group 4"/>
          <p:cNvGrpSpPr/>
          <p:nvPr/>
        </p:nvGrpSpPr>
        <p:grpSpPr>
          <a:xfrm>
            <a:off x="6919755" y="518717"/>
            <a:ext cx="379829" cy="619140"/>
            <a:chOff x="10923037" y="1481079"/>
            <a:chExt cx="372612" cy="607219"/>
          </a:xfrm>
        </p:grpSpPr>
        <p:sp>
          <p:nvSpPr>
            <p:cNvPr id="6" name="Oval 5"/>
            <p:cNvSpPr/>
            <p:nvPr/>
          </p:nvSpPr>
          <p:spPr bwMode="auto">
            <a:xfrm>
              <a:off x="10993650" y="1555394"/>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6" tIns="34964" rIns="34964" bIns="69926" numCol="1" spcCol="0" rtlCol="0" fromWordArt="0" anchor="b" anchorCtr="0" forceAA="0" compatLnSpc="1">
              <a:prstTxWarp prst="textNoShape">
                <a:avLst/>
              </a:prstTxWarp>
              <a:noAutofit/>
            </a:bodyPr>
            <a:lstStyle/>
            <a:p>
              <a:pPr marL="0" marR="0" lvl="0" indent="0" algn="ctr" defTabSz="931816"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52"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 name="Freeform 132"/>
            <p:cNvSpPr>
              <a:spLocks noEditPoints="1"/>
            </p:cNvSpPr>
            <p:nvPr/>
          </p:nvSpPr>
          <p:spPr bwMode="black">
            <a:xfrm>
              <a:off x="10923037" y="1481079"/>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26" tIns="34964" rIns="69926" bIns="34964" numCol="1" anchor="t" anchorCtr="0" compatLnSpc="1">
              <a:prstTxWarp prst="textNoShape">
                <a:avLst/>
              </a:prstTxWarp>
            </a:bodyPr>
            <a:lstStyle/>
            <a:p>
              <a:pPr marL="0" marR="0" lvl="0" indent="0" algn="l" defTabSz="932085" rtl="0" eaLnBrk="1" fontAlgn="auto" latinLnBrk="0" hangingPunct="1">
                <a:lnSpc>
                  <a:spcPct val="100000"/>
                </a:lnSpc>
                <a:spcBef>
                  <a:spcPts val="0"/>
                </a:spcBef>
                <a:spcAft>
                  <a:spcPts val="0"/>
                </a:spcAft>
                <a:buClrTx/>
                <a:buSzTx/>
                <a:buFontTx/>
                <a:buNone/>
                <a:tabLst/>
                <a:defRPr/>
              </a:pPr>
              <a:endParaRPr kumimoji="0" lang="en-US" sz="1938" b="0" i="0" u="none" strike="noStrike" kern="1200" cap="none" spc="0" normalizeH="0" baseline="0" noProof="0">
                <a:ln>
                  <a:noFill/>
                </a:ln>
                <a:solidFill>
                  <a:srgbClr val="000000"/>
                </a:solidFill>
                <a:effectLst/>
                <a:uLnTx/>
                <a:uFillTx/>
                <a:latin typeface="Segoe UI Semilight"/>
                <a:ea typeface="+mn-ea"/>
                <a:cs typeface="+mn-cs"/>
              </a:endParaRPr>
            </a:p>
          </p:txBody>
        </p:sp>
      </p:grpSp>
      <p:grpSp>
        <p:nvGrpSpPr>
          <p:cNvPr id="8" name="Group 7"/>
          <p:cNvGrpSpPr/>
          <p:nvPr/>
        </p:nvGrpSpPr>
        <p:grpSpPr>
          <a:xfrm>
            <a:off x="662577" y="953016"/>
            <a:ext cx="379829" cy="619140"/>
            <a:chOff x="691216" y="2411245"/>
            <a:chExt cx="372612" cy="607219"/>
          </a:xfrm>
        </p:grpSpPr>
        <p:sp>
          <p:nvSpPr>
            <p:cNvPr id="9" name="Oval 8"/>
            <p:cNvSpPr/>
            <p:nvPr/>
          </p:nvSpPr>
          <p:spPr bwMode="auto">
            <a:xfrm>
              <a:off x="763662" y="2484521"/>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6" tIns="34964" rIns="34964" bIns="69926" numCol="1" spcCol="0" rtlCol="0" fromWordArt="0" anchor="b" anchorCtr="0" forceAA="0" compatLnSpc="1">
              <a:prstTxWarp prst="textNoShape">
                <a:avLst/>
              </a:prstTxWarp>
              <a:noAutofit/>
            </a:bodyPr>
            <a:lstStyle/>
            <a:p>
              <a:pPr marL="0" marR="0" lvl="0" indent="0" algn="ctr" defTabSz="931816"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52"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 name="Freeform 132"/>
            <p:cNvSpPr>
              <a:spLocks noEditPoints="1"/>
            </p:cNvSpPr>
            <p:nvPr/>
          </p:nvSpPr>
          <p:spPr bwMode="black">
            <a:xfrm>
              <a:off x="691216" y="2411245"/>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26" tIns="34964" rIns="69926" bIns="34964" numCol="1" anchor="t" anchorCtr="0" compatLnSpc="1">
              <a:prstTxWarp prst="textNoShape">
                <a:avLst/>
              </a:prstTxWarp>
            </a:bodyPr>
            <a:lstStyle/>
            <a:p>
              <a:pPr marL="0" marR="0" lvl="0" indent="0" algn="l" defTabSz="932085" rtl="0" eaLnBrk="1" fontAlgn="auto" latinLnBrk="0" hangingPunct="1">
                <a:lnSpc>
                  <a:spcPct val="100000"/>
                </a:lnSpc>
                <a:spcBef>
                  <a:spcPts val="0"/>
                </a:spcBef>
                <a:spcAft>
                  <a:spcPts val="0"/>
                </a:spcAft>
                <a:buClrTx/>
                <a:buSzTx/>
                <a:buFontTx/>
                <a:buNone/>
                <a:tabLst/>
                <a:defRPr/>
              </a:pPr>
              <a:endParaRPr kumimoji="0" lang="en-US" sz="1938" b="0" i="0" u="none" strike="noStrike" kern="1200" cap="none" spc="0" normalizeH="0" baseline="0" noProof="0">
                <a:ln>
                  <a:noFill/>
                </a:ln>
                <a:solidFill>
                  <a:srgbClr val="000000"/>
                </a:solidFill>
                <a:effectLst/>
                <a:uLnTx/>
                <a:uFillTx/>
                <a:latin typeface="Segoe UI Semilight"/>
                <a:ea typeface="+mn-ea"/>
                <a:cs typeface="+mn-cs"/>
              </a:endParaRPr>
            </a:p>
          </p:txBody>
        </p:sp>
      </p:grpSp>
      <p:grpSp>
        <p:nvGrpSpPr>
          <p:cNvPr id="11" name="Group 10"/>
          <p:cNvGrpSpPr/>
          <p:nvPr/>
        </p:nvGrpSpPr>
        <p:grpSpPr>
          <a:xfrm>
            <a:off x="3151946" y="1775762"/>
            <a:ext cx="235833" cy="384420"/>
            <a:chOff x="691216" y="2411245"/>
            <a:chExt cx="372612" cy="607219"/>
          </a:xfrm>
        </p:grpSpPr>
        <p:sp>
          <p:nvSpPr>
            <p:cNvPr id="12" name="Oval 11"/>
            <p:cNvSpPr/>
            <p:nvPr/>
          </p:nvSpPr>
          <p:spPr bwMode="auto">
            <a:xfrm>
              <a:off x="763662" y="2484521"/>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6" tIns="34964" rIns="34964" bIns="69926" numCol="1" spcCol="0" rtlCol="0" fromWordArt="0" anchor="b" anchorCtr="0" forceAA="0" compatLnSpc="1">
              <a:prstTxWarp prst="textNoShape">
                <a:avLst/>
              </a:prstTxWarp>
              <a:noAutofit/>
            </a:bodyPr>
            <a:lstStyle/>
            <a:p>
              <a:pPr marL="0" marR="0" lvl="0" indent="0" algn="ctr" defTabSz="931816"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52"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Freeform 132"/>
            <p:cNvSpPr>
              <a:spLocks noEditPoints="1"/>
            </p:cNvSpPr>
            <p:nvPr/>
          </p:nvSpPr>
          <p:spPr bwMode="black">
            <a:xfrm>
              <a:off x="691216" y="2411245"/>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26" tIns="34964" rIns="69926" bIns="34964" numCol="1" anchor="t" anchorCtr="0" compatLnSpc="1">
              <a:prstTxWarp prst="textNoShape">
                <a:avLst/>
              </a:prstTxWarp>
            </a:bodyPr>
            <a:lstStyle/>
            <a:p>
              <a:pPr marL="0" marR="0" lvl="0" indent="0" algn="l" defTabSz="932085" rtl="0" eaLnBrk="1" fontAlgn="auto" latinLnBrk="0" hangingPunct="1">
                <a:lnSpc>
                  <a:spcPct val="100000"/>
                </a:lnSpc>
                <a:spcBef>
                  <a:spcPts val="0"/>
                </a:spcBef>
                <a:spcAft>
                  <a:spcPts val="0"/>
                </a:spcAft>
                <a:buClrTx/>
                <a:buSzTx/>
                <a:buFontTx/>
                <a:buNone/>
                <a:tabLst/>
                <a:defRPr/>
              </a:pPr>
              <a:endParaRPr kumimoji="0" lang="en-US" sz="1938" b="0" i="0" u="none" strike="noStrike" kern="1200" cap="none" spc="0" normalizeH="0" baseline="0" noProof="0">
                <a:ln>
                  <a:noFill/>
                </a:ln>
                <a:solidFill>
                  <a:srgbClr val="000000"/>
                </a:solidFill>
                <a:effectLst/>
                <a:uLnTx/>
                <a:uFillTx/>
                <a:latin typeface="Segoe UI Semilight"/>
                <a:ea typeface="+mn-ea"/>
                <a:cs typeface="+mn-cs"/>
              </a:endParaRPr>
            </a:p>
          </p:txBody>
        </p:sp>
      </p:grpSp>
      <p:grpSp>
        <p:nvGrpSpPr>
          <p:cNvPr id="14" name="Group 13"/>
          <p:cNvGrpSpPr/>
          <p:nvPr/>
        </p:nvGrpSpPr>
        <p:grpSpPr>
          <a:xfrm>
            <a:off x="7359366" y="877197"/>
            <a:ext cx="235833" cy="384420"/>
            <a:chOff x="691216" y="2411245"/>
            <a:chExt cx="372612" cy="607219"/>
          </a:xfrm>
        </p:grpSpPr>
        <p:sp>
          <p:nvSpPr>
            <p:cNvPr id="15" name="Oval 14"/>
            <p:cNvSpPr/>
            <p:nvPr/>
          </p:nvSpPr>
          <p:spPr bwMode="auto">
            <a:xfrm>
              <a:off x="763662" y="2484521"/>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6" tIns="34964" rIns="34964" bIns="69926" numCol="1" spcCol="0" rtlCol="0" fromWordArt="0" anchor="b" anchorCtr="0" forceAA="0" compatLnSpc="1">
              <a:prstTxWarp prst="textNoShape">
                <a:avLst/>
              </a:prstTxWarp>
              <a:noAutofit/>
            </a:bodyPr>
            <a:lstStyle/>
            <a:p>
              <a:pPr marL="0" marR="0" lvl="0" indent="0" algn="ctr" defTabSz="931816"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52"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6" name="Freeform 132"/>
            <p:cNvSpPr>
              <a:spLocks noEditPoints="1"/>
            </p:cNvSpPr>
            <p:nvPr/>
          </p:nvSpPr>
          <p:spPr bwMode="black">
            <a:xfrm>
              <a:off x="691216" y="2411245"/>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26" tIns="34964" rIns="69926" bIns="34964" numCol="1" anchor="t" anchorCtr="0" compatLnSpc="1">
              <a:prstTxWarp prst="textNoShape">
                <a:avLst/>
              </a:prstTxWarp>
            </a:bodyPr>
            <a:lstStyle/>
            <a:p>
              <a:pPr marL="0" marR="0" lvl="0" indent="0" algn="l" defTabSz="932085" rtl="0" eaLnBrk="1" fontAlgn="auto" latinLnBrk="0" hangingPunct="1">
                <a:lnSpc>
                  <a:spcPct val="100000"/>
                </a:lnSpc>
                <a:spcBef>
                  <a:spcPts val="0"/>
                </a:spcBef>
                <a:spcAft>
                  <a:spcPts val="0"/>
                </a:spcAft>
                <a:buClrTx/>
                <a:buSzTx/>
                <a:buFontTx/>
                <a:buNone/>
                <a:tabLst/>
                <a:defRPr/>
              </a:pPr>
              <a:endParaRPr kumimoji="0" lang="en-US" sz="1938" b="0" i="0" u="none" strike="noStrike" kern="1200" cap="none" spc="0" normalizeH="0" baseline="0" noProof="0">
                <a:ln>
                  <a:noFill/>
                </a:ln>
                <a:solidFill>
                  <a:srgbClr val="000000"/>
                </a:solidFill>
                <a:effectLst/>
                <a:uLnTx/>
                <a:uFillTx/>
                <a:latin typeface="Segoe UI Semilight"/>
                <a:ea typeface="+mn-ea"/>
                <a:cs typeface="+mn-cs"/>
              </a:endParaRPr>
            </a:p>
          </p:txBody>
        </p:sp>
      </p:grpSp>
      <p:grpSp>
        <p:nvGrpSpPr>
          <p:cNvPr id="17" name="Group 16"/>
          <p:cNvGrpSpPr/>
          <p:nvPr/>
        </p:nvGrpSpPr>
        <p:grpSpPr>
          <a:xfrm>
            <a:off x="11556081" y="2802186"/>
            <a:ext cx="235833" cy="384420"/>
            <a:chOff x="691216" y="2411245"/>
            <a:chExt cx="372612" cy="607219"/>
          </a:xfrm>
        </p:grpSpPr>
        <p:sp>
          <p:nvSpPr>
            <p:cNvPr id="18" name="Oval 17"/>
            <p:cNvSpPr/>
            <p:nvPr/>
          </p:nvSpPr>
          <p:spPr bwMode="auto">
            <a:xfrm>
              <a:off x="763662" y="2484521"/>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6" tIns="34964" rIns="34964" bIns="69926" numCol="1" spcCol="0" rtlCol="0" fromWordArt="0" anchor="b" anchorCtr="0" forceAA="0" compatLnSpc="1">
              <a:prstTxWarp prst="textNoShape">
                <a:avLst/>
              </a:prstTxWarp>
              <a:noAutofit/>
            </a:bodyPr>
            <a:lstStyle/>
            <a:p>
              <a:pPr marL="0" marR="0" lvl="0" indent="0" algn="ctr" defTabSz="931816"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52"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9" name="Freeform 132"/>
            <p:cNvSpPr>
              <a:spLocks noEditPoints="1"/>
            </p:cNvSpPr>
            <p:nvPr/>
          </p:nvSpPr>
          <p:spPr bwMode="black">
            <a:xfrm>
              <a:off x="691216" y="2411245"/>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26" tIns="34964" rIns="69926" bIns="34964" numCol="1" anchor="t" anchorCtr="0" compatLnSpc="1">
              <a:prstTxWarp prst="textNoShape">
                <a:avLst/>
              </a:prstTxWarp>
            </a:bodyPr>
            <a:lstStyle/>
            <a:p>
              <a:pPr marL="0" marR="0" lvl="0" indent="0" algn="l" defTabSz="932085" rtl="0" eaLnBrk="1" fontAlgn="auto" latinLnBrk="0" hangingPunct="1">
                <a:lnSpc>
                  <a:spcPct val="100000"/>
                </a:lnSpc>
                <a:spcBef>
                  <a:spcPts val="0"/>
                </a:spcBef>
                <a:spcAft>
                  <a:spcPts val="0"/>
                </a:spcAft>
                <a:buClrTx/>
                <a:buSzTx/>
                <a:buFontTx/>
                <a:buNone/>
                <a:tabLst/>
                <a:defRPr/>
              </a:pPr>
              <a:endParaRPr kumimoji="0" lang="en-US" sz="1938" b="0" i="0" u="none" strike="noStrike" kern="1200" cap="none" spc="0" normalizeH="0" baseline="0" noProof="0">
                <a:ln>
                  <a:noFill/>
                </a:ln>
                <a:solidFill>
                  <a:srgbClr val="000000"/>
                </a:solidFill>
                <a:effectLst/>
                <a:uLnTx/>
                <a:uFillTx/>
                <a:latin typeface="Segoe UI Semilight"/>
                <a:ea typeface="+mn-ea"/>
                <a:cs typeface="+mn-cs"/>
              </a:endParaRPr>
            </a:p>
          </p:txBody>
        </p:sp>
      </p:grpSp>
      <p:sp>
        <p:nvSpPr>
          <p:cNvPr id="20" name="Title 1"/>
          <p:cNvSpPr txBox="1">
            <a:spLocks/>
          </p:cNvSpPr>
          <p:nvPr/>
        </p:nvSpPr>
        <p:spPr>
          <a:xfrm>
            <a:off x="4145137" y="1967371"/>
            <a:ext cx="2393707" cy="57634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GB" sz="4080" b="0" i="0" u="none" strike="noStrike" kern="1200" cap="none" spc="-100" normalizeH="0" baseline="0" noProof="0" dirty="0">
                <a:ln w="3175">
                  <a:noFill/>
                </a:ln>
                <a:solidFill>
                  <a:srgbClr val="FFFFFF"/>
                </a:solidFill>
                <a:effectLst/>
                <a:uLnTx/>
                <a:uFillTx/>
                <a:latin typeface="Segoe UI Light" pitchFamily="34" charset="0"/>
                <a:ea typeface="+mn-ea"/>
                <a:cs typeface="Arial" charset="0"/>
              </a:rPr>
              <a:t>I work here</a:t>
            </a:r>
          </a:p>
        </p:txBody>
      </p:sp>
      <p:grpSp>
        <p:nvGrpSpPr>
          <p:cNvPr id="21" name="Group 20">
            <a:extLst>
              <a:ext uri="{FF2B5EF4-FFF2-40B4-BE49-F238E27FC236}">
                <a16:creationId xmlns:a16="http://schemas.microsoft.com/office/drawing/2014/main" id="{2D8325BD-2A91-44ED-8E8D-ABC4A9252E8D}"/>
              </a:ext>
            </a:extLst>
          </p:cNvPr>
          <p:cNvGrpSpPr/>
          <p:nvPr/>
        </p:nvGrpSpPr>
        <p:grpSpPr>
          <a:xfrm>
            <a:off x="7623518" y="1027731"/>
            <a:ext cx="235833" cy="384420"/>
            <a:chOff x="691216" y="2411245"/>
            <a:chExt cx="372612" cy="607219"/>
          </a:xfrm>
        </p:grpSpPr>
        <p:sp>
          <p:nvSpPr>
            <p:cNvPr id="22" name="Oval 21">
              <a:extLst>
                <a:ext uri="{FF2B5EF4-FFF2-40B4-BE49-F238E27FC236}">
                  <a16:creationId xmlns:a16="http://schemas.microsoft.com/office/drawing/2014/main" id="{0C56306B-7A03-474C-8A05-695AC1EA8D5D}"/>
                </a:ext>
              </a:extLst>
            </p:cNvPr>
            <p:cNvSpPr/>
            <p:nvPr/>
          </p:nvSpPr>
          <p:spPr bwMode="auto">
            <a:xfrm>
              <a:off x="763662" y="2484521"/>
              <a:ext cx="229384" cy="229384"/>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6" tIns="34964" rIns="34964" bIns="69926" numCol="1" spcCol="0" rtlCol="0" fromWordArt="0" anchor="b" anchorCtr="0" forceAA="0" compatLnSpc="1">
              <a:prstTxWarp prst="textNoShape">
                <a:avLst/>
              </a:prstTxWarp>
              <a:noAutofit/>
            </a:bodyPr>
            <a:lstStyle/>
            <a:p>
              <a:pPr marL="0" marR="0" lvl="0" indent="0" algn="ctr" defTabSz="931816" rtl="0" eaLnBrk="1" fontAlgn="base" latinLnBrk="0" hangingPunct="1">
                <a:lnSpc>
                  <a:spcPct val="100000"/>
                </a:lnSpc>
                <a:spcBef>
                  <a:spcPct val="0"/>
                </a:spcBef>
                <a:spcAft>
                  <a:spcPct val="0"/>
                </a:spcAft>
                <a:buClrTx/>
                <a:buSzTx/>
                <a:buFontTx/>
                <a:buNone/>
                <a:tabLst/>
                <a:defRPr/>
              </a:pPr>
              <a:endParaRPr kumimoji="0" lang="en-US" sz="1938" b="0" i="0" u="none" strike="noStrike" kern="1200" cap="none" spc="-52" normalizeH="0" baseline="0" noProof="0" dirty="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23" name="Freeform 132">
              <a:extLst>
                <a:ext uri="{FF2B5EF4-FFF2-40B4-BE49-F238E27FC236}">
                  <a16:creationId xmlns:a16="http://schemas.microsoft.com/office/drawing/2014/main" id="{3E4BB631-6A60-4A11-B4BC-98458168C687}"/>
                </a:ext>
              </a:extLst>
            </p:cNvPr>
            <p:cNvSpPr>
              <a:spLocks noEditPoints="1"/>
            </p:cNvSpPr>
            <p:nvPr/>
          </p:nvSpPr>
          <p:spPr bwMode="black">
            <a:xfrm>
              <a:off x="691216" y="2411245"/>
              <a:ext cx="372612" cy="607219"/>
            </a:xfrm>
            <a:custGeom>
              <a:avLst/>
              <a:gdLst>
                <a:gd name="T0" fmla="*/ 42 w 49"/>
                <a:gd name="T1" fmla="*/ 7 h 80"/>
                <a:gd name="T2" fmla="*/ 25 w 49"/>
                <a:gd name="T3" fmla="*/ 0 h 80"/>
                <a:gd name="T4" fmla="*/ 8 w 49"/>
                <a:gd name="T5" fmla="*/ 7 h 80"/>
                <a:gd name="T6" fmla="*/ 0 w 49"/>
                <a:gd name="T7" fmla="*/ 24 h 80"/>
                <a:gd name="T8" fmla="*/ 4 w 49"/>
                <a:gd name="T9" fmla="*/ 39 h 80"/>
                <a:gd name="T10" fmla="*/ 16 w 49"/>
                <a:gd name="T11" fmla="*/ 55 h 80"/>
                <a:gd name="T12" fmla="*/ 23 w 49"/>
                <a:gd name="T13" fmla="*/ 80 h 80"/>
                <a:gd name="T14" fmla="*/ 27 w 49"/>
                <a:gd name="T15" fmla="*/ 80 h 80"/>
                <a:gd name="T16" fmla="*/ 37 w 49"/>
                <a:gd name="T17" fmla="*/ 49 h 80"/>
                <a:gd name="T18" fmla="*/ 45 w 49"/>
                <a:gd name="T19" fmla="*/ 39 h 80"/>
                <a:gd name="T20" fmla="*/ 49 w 49"/>
                <a:gd name="T21" fmla="*/ 24 h 80"/>
                <a:gd name="T22" fmla="*/ 42 w 49"/>
                <a:gd name="T23" fmla="*/ 7 h 80"/>
                <a:gd name="T24" fmla="*/ 25 w 49"/>
                <a:gd name="T25" fmla="*/ 37 h 80"/>
                <a:gd name="T26" fmla="*/ 13 w 49"/>
                <a:gd name="T27" fmla="*/ 25 h 80"/>
                <a:gd name="T28" fmla="*/ 25 w 49"/>
                <a:gd name="T29" fmla="*/ 14 h 80"/>
                <a:gd name="T30" fmla="*/ 36 w 49"/>
                <a:gd name="T31" fmla="*/ 25 h 80"/>
                <a:gd name="T32" fmla="*/ 25 w 49"/>
                <a:gd name="T33" fmla="*/ 3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80">
                  <a:moveTo>
                    <a:pt x="42" y="7"/>
                  </a:moveTo>
                  <a:cubicBezTo>
                    <a:pt x="37" y="3"/>
                    <a:pt x="31" y="0"/>
                    <a:pt x="25" y="0"/>
                  </a:cubicBezTo>
                  <a:cubicBezTo>
                    <a:pt x="18" y="0"/>
                    <a:pt x="12" y="3"/>
                    <a:pt x="8" y="7"/>
                  </a:cubicBezTo>
                  <a:cubicBezTo>
                    <a:pt x="3" y="12"/>
                    <a:pt x="0" y="18"/>
                    <a:pt x="0" y="24"/>
                  </a:cubicBezTo>
                  <a:cubicBezTo>
                    <a:pt x="0" y="30"/>
                    <a:pt x="2" y="35"/>
                    <a:pt x="4" y="39"/>
                  </a:cubicBezTo>
                  <a:cubicBezTo>
                    <a:pt x="8" y="45"/>
                    <a:pt x="12" y="49"/>
                    <a:pt x="16" y="55"/>
                  </a:cubicBezTo>
                  <a:cubicBezTo>
                    <a:pt x="20" y="61"/>
                    <a:pt x="23" y="68"/>
                    <a:pt x="23" y="80"/>
                  </a:cubicBezTo>
                  <a:cubicBezTo>
                    <a:pt x="27" y="80"/>
                    <a:pt x="27" y="80"/>
                    <a:pt x="27" y="80"/>
                  </a:cubicBezTo>
                  <a:cubicBezTo>
                    <a:pt x="27" y="64"/>
                    <a:pt x="32" y="56"/>
                    <a:pt x="37" y="49"/>
                  </a:cubicBezTo>
                  <a:cubicBezTo>
                    <a:pt x="40" y="46"/>
                    <a:pt x="43" y="43"/>
                    <a:pt x="45" y="39"/>
                  </a:cubicBezTo>
                  <a:cubicBezTo>
                    <a:pt x="48" y="35"/>
                    <a:pt x="49" y="30"/>
                    <a:pt x="49" y="24"/>
                  </a:cubicBezTo>
                  <a:cubicBezTo>
                    <a:pt x="49" y="18"/>
                    <a:pt x="46" y="12"/>
                    <a:pt x="42" y="7"/>
                  </a:cubicBezTo>
                  <a:close/>
                  <a:moveTo>
                    <a:pt x="25" y="37"/>
                  </a:moveTo>
                  <a:cubicBezTo>
                    <a:pt x="18" y="37"/>
                    <a:pt x="13" y="31"/>
                    <a:pt x="13" y="25"/>
                  </a:cubicBezTo>
                  <a:cubicBezTo>
                    <a:pt x="13" y="19"/>
                    <a:pt x="18" y="14"/>
                    <a:pt x="25" y="14"/>
                  </a:cubicBezTo>
                  <a:cubicBezTo>
                    <a:pt x="31" y="14"/>
                    <a:pt x="36" y="19"/>
                    <a:pt x="36" y="25"/>
                  </a:cubicBezTo>
                  <a:cubicBezTo>
                    <a:pt x="36" y="31"/>
                    <a:pt x="31" y="37"/>
                    <a:pt x="25" y="37"/>
                  </a:cubicBezTo>
                  <a:close/>
                </a:path>
              </a:pathLst>
            </a:custGeom>
            <a:solidFill>
              <a:srgbClr val="000000"/>
            </a:solidFill>
            <a:ln>
              <a:noFill/>
            </a:ln>
            <a:extLst/>
          </p:spPr>
          <p:txBody>
            <a:bodyPr vert="horz" wrap="square" lIns="69926" tIns="34964" rIns="69926" bIns="34964" numCol="1" anchor="t" anchorCtr="0" compatLnSpc="1">
              <a:prstTxWarp prst="textNoShape">
                <a:avLst/>
              </a:prstTxWarp>
            </a:bodyPr>
            <a:lstStyle/>
            <a:p>
              <a:pPr marL="0" marR="0" lvl="0" indent="0" algn="l" defTabSz="932085" rtl="0" eaLnBrk="1" fontAlgn="auto" latinLnBrk="0" hangingPunct="1">
                <a:lnSpc>
                  <a:spcPct val="100000"/>
                </a:lnSpc>
                <a:spcBef>
                  <a:spcPts val="0"/>
                </a:spcBef>
                <a:spcAft>
                  <a:spcPts val="0"/>
                </a:spcAft>
                <a:buClrTx/>
                <a:buSzTx/>
                <a:buFontTx/>
                <a:buNone/>
                <a:tabLst/>
                <a:defRPr/>
              </a:pPr>
              <a:endParaRPr kumimoji="0" lang="en-US" sz="1938" b="0" i="0" u="none" strike="noStrike" kern="1200" cap="none" spc="0" normalizeH="0" baseline="0" noProof="0">
                <a:ln>
                  <a:noFill/>
                </a:ln>
                <a:solidFill>
                  <a:srgbClr val="000000"/>
                </a:solidFill>
                <a:effectLst/>
                <a:uLnTx/>
                <a:uFillTx/>
                <a:latin typeface="Segoe UI Semilight"/>
                <a:ea typeface="+mn-ea"/>
                <a:cs typeface="+mn-cs"/>
              </a:endParaRPr>
            </a:p>
          </p:txBody>
        </p:sp>
      </p:grpSp>
    </p:spTree>
    <p:extLst>
      <p:ext uri="{BB962C8B-B14F-4D97-AF65-F5344CB8AC3E}">
        <p14:creationId xmlns:p14="http://schemas.microsoft.com/office/powerpoint/2010/main" val="107709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EC5D8-A553-4FB4-80CD-0720C022EF3E}"/>
              </a:ext>
            </a:extLst>
          </p:cNvPr>
          <p:cNvSpPr>
            <a:spLocks noGrp="1"/>
          </p:cNvSpPr>
          <p:nvPr>
            <p:ph type="title"/>
          </p:nvPr>
        </p:nvSpPr>
        <p:spPr>
          <a:xfrm>
            <a:off x="-46459" y="2489150"/>
            <a:ext cx="5441315" cy="849463"/>
          </a:xfrm>
        </p:spPr>
        <p:txBody>
          <a:bodyPr/>
          <a:lstStyle/>
          <a:p>
            <a:pPr algn="ctr"/>
            <a:r>
              <a:rPr lang="en-GB" dirty="0"/>
              <a:t>#</a:t>
            </a:r>
            <a:r>
              <a:rPr lang="en-GB" dirty="0" err="1"/>
              <a:t>SpringIntoDevOps</a:t>
            </a:r>
            <a:endParaRPr lang="en-GB" dirty="0"/>
          </a:p>
        </p:txBody>
      </p:sp>
      <p:pic>
        <p:nvPicPr>
          <p:cNvPr id="8" name="Picture Placeholder 7" descr="A lush green field with Brian the Build Bunny peaking out">
            <a:extLst>
              <a:ext uri="{FF2B5EF4-FFF2-40B4-BE49-F238E27FC236}">
                <a16:creationId xmlns:a16="http://schemas.microsoft.com/office/drawing/2014/main" id="{81091158-4932-4D4B-B1C9-0D0F4803A7B7}"/>
              </a:ext>
            </a:extLst>
          </p:cNvPr>
          <p:cNvPicPr>
            <a:picLocks noGrp="1" noChangeAspect="1"/>
          </p:cNvPicPr>
          <p:nvPr>
            <p:ph type="pic" sz="quarter" idx="10"/>
          </p:nvPr>
        </p:nvPicPr>
        <p:blipFill>
          <a:blip r:embed="rId3"/>
          <a:srcRect l="12491" r="12491"/>
          <a:stretch>
            <a:fillRect/>
          </a:stretch>
        </p:blipFill>
        <p:spPr/>
      </p:pic>
      <p:sp>
        <p:nvSpPr>
          <p:cNvPr id="9" name="TextBox 8">
            <a:extLst>
              <a:ext uri="{FF2B5EF4-FFF2-40B4-BE49-F238E27FC236}">
                <a16:creationId xmlns:a16="http://schemas.microsoft.com/office/drawing/2014/main" id="{AC53E0C5-EEC1-4171-BB05-0611127816CC}"/>
              </a:ext>
            </a:extLst>
          </p:cNvPr>
          <p:cNvSpPr txBox="1"/>
          <p:nvPr/>
        </p:nvSpPr>
        <p:spPr>
          <a:xfrm>
            <a:off x="618099" y="6305574"/>
            <a:ext cx="4776757"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D2D2D2">
                    <a:lumMod val="75000"/>
                  </a:srgbClr>
                </a:solidFill>
                <a:effectLst/>
                <a:uLnTx/>
                <a:uFillTx/>
                <a:latin typeface="Segoe UI Semilight"/>
                <a:ea typeface="+mn-ea"/>
                <a:cs typeface="+mn-cs"/>
              </a:rPr>
              <a:t>https://aka.ms/SpringIntoDevOps</a:t>
            </a:r>
          </a:p>
        </p:txBody>
      </p:sp>
    </p:spTree>
    <p:extLst>
      <p:ext uri="{BB962C8B-B14F-4D97-AF65-F5344CB8AC3E}">
        <p14:creationId xmlns:p14="http://schemas.microsoft.com/office/powerpoint/2010/main" val="146604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1314AD6B-B095-4A63-B497-E71667BA1B5E}"/>
              </a:ext>
            </a:extLst>
          </p:cNvPr>
          <p:cNvCxnSpPr>
            <a:cxnSpLocks/>
            <a:stCxn id="58" idx="3"/>
            <a:endCxn id="60" idx="1"/>
          </p:cNvCxnSpPr>
          <p:nvPr/>
        </p:nvCxnSpPr>
        <p:spPr>
          <a:xfrm>
            <a:off x="3208063" y="2368081"/>
            <a:ext cx="234847"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F891AED-E8EA-40A6-A77B-A9E56C2C5D43}"/>
              </a:ext>
            </a:extLst>
          </p:cNvPr>
          <p:cNvCxnSpPr>
            <a:cxnSpLocks/>
            <a:stCxn id="60" idx="3"/>
            <a:endCxn id="66" idx="1"/>
          </p:cNvCxnSpPr>
          <p:nvPr/>
        </p:nvCxnSpPr>
        <p:spPr>
          <a:xfrm>
            <a:off x="5123871" y="2368081"/>
            <a:ext cx="244515"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E0433BA-8186-4BA6-A94B-C0A995CAD7D9}"/>
              </a:ext>
            </a:extLst>
          </p:cNvPr>
          <p:cNvCxnSpPr>
            <a:cxnSpLocks/>
            <a:stCxn id="66" idx="3"/>
            <a:endCxn id="95" idx="1"/>
          </p:cNvCxnSpPr>
          <p:nvPr/>
        </p:nvCxnSpPr>
        <p:spPr>
          <a:xfrm>
            <a:off x="7049347" y="2368081"/>
            <a:ext cx="231661"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BC72B7F-9231-42D1-9AA4-EED233CFDEEB}"/>
              </a:ext>
            </a:extLst>
          </p:cNvPr>
          <p:cNvCxnSpPr>
            <a:cxnSpLocks/>
            <a:stCxn id="95" idx="3"/>
            <a:endCxn id="31" idx="1"/>
          </p:cNvCxnSpPr>
          <p:nvPr/>
        </p:nvCxnSpPr>
        <p:spPr>
          <a:xfrm>
            <a:off x="8961969" y="2368081"/>
            <a:ext cx="713003" cy="0"/>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0A23250-CE4B-4678-902C-0D39D43F6C16}"/>
              </a:ext>
            </a:extLst>
          </p:cNvPr>
          <p:cNvCxnSpPr>
            <a:cxnSpLocks/>
            <a:endCxn id="7" idx="0"/>
          </p:cNvCxnSpPr>
          <p:nvPr/>
        </p:nvCxnSpPr>
        <p:spPr>
          <a:xfrm>
            <a:off x="2768369" y="3154663"/>
            <a:ext cx="0" cy="2204675"/>
          </a:xfrm>
          <a:prstGeom prst="line">
            <a:avLst/>
          </a:prstGeom>
          <a:ln w="3810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6461E6F-D7B4-418E-8100-7A63B36F379F}"/>
              </a:ext>
            </a:extLst>
          </p:cNvPr>
          <p:cNvSpPr/>
          <p:nvPr/>
        </p:nvSpPr>
        <p:spPr bwMode="auto">
          <a:xfrm>
            <a:off x="823835" y="1571969"/>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SOURCE CONTROL</a:t>
            </a:r>
          </a:p>
        </p:txBody>
      </p:sp>
      <p:sp>
        <p:nvSpPr>
          <p:cNvPr id="60" name="Rectangle 59">
            <a:extLst>
              <a:ext uri="{FF2B5EF4-FFF2-40B4-BE49-F238E27FC236}">
                <a16:creationId xmlns:a16="http://schemas.microsoft.com/office/drawing/2014/main" id="{465718C1-34FF-4AB8-AE45-C821717C4702}"/>
              </a:ext>
            </a:extLst>
          </p:cNvPr>
          <p:cNvSpPr/>
          <p:nvPr/>
        </p:nvSpPr>
        <p:spPr bwMode="auto">
          <a:xfrm>
            <a:off x="3442910" y="1571969"/>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BUILD</a:t>
            </a:r>
          </a:p>
        </p:txBody>
      </p:sp>
      <p:sp>
        <p:nvSpPr>
          <p:cNvPr id="2" name="Title 1">
            <a:extLst>
              <a:ext uri="{FF2B5EF4-FFF2-40B4-BE49-F238E27FC236}">
                <a16:creationId xmlns:a16="http://schemas.microsoft.com/office/drawing/2014/main" id="{315BEDC9-CCDC-4239-BFB1-CDD6C9658223}"/>
              </a:ext>
            </a:extLst>
          </p:cNvPr>
          <p:cNvSpPr>
            <a:spLocks noGrp="1"/>
          </p:cNvSpPr>
          <p:nvPr>
            <p:ph type="title"/>
          </p:nvPr>
        </p:nvSpPr>
        <p:spPr>
          <a:xfrm>
            <a:off x="97557" y="112886"/>
            <a:ext cx="11887200" cy="1181862"/>
          </a:xfrm>
        </p:spPr>
        <p:txBody>
          <a:bodyPr/>
          <a:lstStyle/>
          <a:p>
            <a:r>
              <a:rPr lang="en-GB" dirty="0"/>
              <a:t>Continuous Delivery</a:t>
            </a:r>
          </a:p>
        </p:txBody>
      </p:sp>
      <p:grpSp>
        <p:nvGrpSpPr>
          <p:cNvPr id="6" name="Group 5">
            <a:extLst>
              <a:ext uri="{FF2B5EF4-FFF2-40B4-BE49-F238E27FC236}">
                <a16:creationId xmlns:a16="http://schemas.microsoft.com/office/drawing/2014/main" id="{6D3C7F56-93BA-41E3-8493-6C3CC3B0A7FB}"/>
              </a:ext>
            </a:extLst>
          </p:cNvPr>
          <p:cNvGrpSpPr/>
          <p:nvPr/>
        </p:nvGrpSpPr>
        <p:grpSpPr>
          <a:xfrm>
            <a:off x="1784899" y="5359338"/>
            <a:ext cx="1939570" cy="1118749"/>
            <a:chOff x="940119" y="5293964"/>
            <a:chExt cx="1940093" cy="1119051"/>
          </a:xfrm>
        </p:grpSpPr>
        <p:sp>
          <p:nvSpPr>
            <p:cNvPr id="7" name="Rectangle 154">
              <a:extLst>
                <a:ext uri="{FF2B5EF4-FFF2-40B4-BE49-F238E27FC236}">
                  <a16:creationId xmlns:a16="http://schemas.microsoft.com/office/drawing/2014/main" id="{CB26866E-F5BE-4012-9FA7-F97584B1C847}"/>
                </a:ext>
              </a:extLst>
            </p:cNvPr>
            <p:cNvSpPr>
              <a:spLocks noChangeArrowheads="1"/>
            </p:cNvSpPr>
            <p:nvPr/>
          </p:nvSpPr>
          <p:spPr bwMode="auto">
            <a:xfrm>
              <a:off x="1171231" y="5293964"/>
              <a:ext cx="1505245" cy="1027824"/>
            </a:xfrm>
            <a:prstGeom prst="rect">
              <a:avLst/>
            </a:prstGeom>
            <a:solidFill>
              <a:schemeClr val="bg2">
                <a:lumMod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8" name="Rectangle 156">
              <a:extLst>
                <a:ext uri="{FF2B5EF4-FFF2-40B4-BE49-F238E27FC236}">
                  <a16:creationId xmlns:a16="http://schemas.microsoft.com/office/drawing/2014/main" id="{8254C9AA-0722-4FA5-BFE1-4B4771E849E1}"/>
                </a:ext>
              </a:extLst>
            </p:cNvPr>
            <p:cNvSpPr>
              <a:spLocks noChangeArrowheads="1"/>
            </p:cNvSpPr>
            <p:nvPr/>
          </p:nvSpPr>
          <p:spPr bwMode="auto">
            <a:xfrm>
              <a:off x="1224447" y="5359343"/>
              <a:ext cx="1398813" cy="897066"/>
            </a:xfrm>
            <a:prstGeom prst="rect">
              <a:avLst/>
            </a:prstGeom>
            <a:solidFill>
              <a:schemeClr val="tx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9" name="Freeform 158">
              <a:extLst>
                <a:ext uri="{FF2B5EF4-FFF2-40B4-BE49-F238E27FC236}">
                  <a16:creationId xmlns:a16="http://schemas.microsoft.com/office/drawing/2014/main" id="{1BA2F039-A115-4E4A-8A25-8573152F78F4}"/>
                </a:ext>
              </a:extLst>
            </p:cNvPr>
            <p:cNvSpPr>
              <a:spLocks/>
            </p:cNvSpPr>
            <p:nvPr/>
          </p:nvSpPr>
          <p:spPr bwMode="auto">
            <a:xfrm>
              <a:off x="940119" y="6336991"/>
              <a:ext cx="1940093" cy="76024"/>
            </a:xfrm>
            <a:custGeom>
              <a:avLst/>
              <a:gdLst>
                <a:gd name="T0" fmla="*/ 0 w 1454"/>
                <a:gd name="T1" fmla="*/ 0 h 57"/>
                <a:gd name="T2" fmla="*/ 0 w 1454"/>
                <a:gd name="T3" fmla="*/ 4 h 57"/>
                <a:gd name="T4" fmla="*/ 53 w 1454"/>
                <a:gd name="T5" fmla="*/ 57 h 57"/>
                <a:gd name="T6" fmla="*/ 1400 w 1454"/>
                <a:gd name="T7" fmla="*/ 57 h 57"/>
                <a:gd name="T8" fmla="*/ 1454 w 1454"/>
                <a:gd name="T9" fmla="*/ 4 h 57"/>
                <a:gd name="T10" fmla="*/ 1454 w 1454"/>
                <a:gd name="T11" fmla="*/ 0 h 57"/>
                <a:gd name="T12" fmla="*/ 0 w 1454"/>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454" h="57">
                  <a:moveTo>
                    <a:pt x="0" y="0"/>
                  </a:moveTo>
                  <a:cubicBezTo>
                    <a:pt x="0" y="4"/>
                    <a:pt x="0" y="4"/>
                    <a:pt x="0" y="4"/>
                  </a:cubicBezTo>
                  <a:cubicBezTo>
                    <a:pt x="0" y="33"/>
                    <a:pt x="24" y="57"/>
                    <a:pt x="53" y="57"/>
                  </a:cubicBezTo>
                  <a:cubicBezTo>
                    <a:pt x="1400" y="57"/>
                    <a:pt x="1400" y="57"/>
                    <a:pt x="1400" y="57"/>
                  </a:cubicBezTo>
                  <a:cubicBezTo>
                    <a:pt x="1430" y="57"/>
                    <a:pt x="1454" y="33"/>
                    <a:pt x="1454" y="4"/>
                  </a:cubicBezTo>
                  <a:cubicBezTo>
                    <a:pt x="1454" y="0"/>
                    <a:pt x="1454" y="0"/>
                    <a:pt x="1454" y="0"/>
                  </a:cubicBezTo>
                  <a:lnTo>
                    <a:pt x="0" y="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marL="0" marR="0" lvl="0" indent="0" algn="l" defTabSz="9324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Semilight"/>
                <a:ea typeface="+mn-ea"/>
                <a:cs typeface="+mn-cs"/>
              </a:endParaRPr>
            </a:p>
          </p:txBody>
        </p:sp>
      </p:grpSp>
      <p:grpSp>
        <p:nvGrpSpPr>
          <p:cNvPr id="72" name="Group 71">
            <a:extLst>
              <a:ext uri="{FF2B5EF4-FFF2-40B4-BE49-F238E27FC236}">
                <a16:creationId xmlns:a16="http://schemas.microsoft.com/office/drawing/2014/main" id="{6A38213C-EA0C-4A63-AB52-940C0AF17FA0}"/>
              </a:ext>
            </a:extLst>
          </p:cNvPr>
          <p:cNvGrpSpPr/>
          <p:nvPr/>
        </p:nvGrpSpPr>
        <p:grpSpPr>
          <a:xfrm>
            <a:off x="3668946" y="2065584"/>
            <a:ext cx="1175522" cy="952200"/>
            <a:chOff x="4035596" y="2092847"/>
            <a:chExt cx="1175522" cy="952200"/>
          </a:xfrm>
        </p:grpSpPr>
        <p:pic>
          <p:nvPicPr>
            <p:cNvPr id="10" name="Picture 28">
              <a:extLst>
                <a:ext uri="{FF2B5EF4-FFF2-40B4-BE49-F238E27FC236}">
                  <a16:creationId xmlns:a16="http://schemas.microsoft.com/office/drawing/2014/main" id="{07162EBE-F1D0-40C4-9854-8D2AFF95454D}"/>
                </a:ext>
              </a:extLst>
            </p:cNvPr>
            <p:cNvPicPr>
              <a:picLocks noChangeAspect="1"/>
            </p:cNvPicPr>
            <p:nvPr/>
          </p:nvPicPr>
          <p:blipFill rotWithShape="1">
            <a:blip r:embed="rId3">
              <a:extLst>
                <a:ext uri="{28A0092B-C50C-407E-A947-70E740481C1C}">
                  <a14:useLocalDpi xmlns:a14="http://schemas.microsoft.com/office/drawing/2010/main" val="0"/>
                </a:ext>
              </a:extLst>
            </a:blip>
            <a:srcRect b="35075"/>
            <a:stretch/>
          </p:blipFill>
          <p:spPr bwMode="auto">
            <a:xfrm>
              <a:off x="4035596" y="2092847"/>
              <a:ext cx="1025153" cy="88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Accepted DEV">
              <a:extLst>
                <a:ext uri="{FF2B5EF4-FFF2-40B4-BE49-F238E27FC236}">
                  <a16:creationId xmlns:a16="http://schemas.microsoft.com/office/drawing/2014/main" id="{39CB0166-C521-4DCC-A179-58399CBE952D}"/>
                </a:ext>
              </a:extLst>
            </p:cNvPr>
            <p:cNvGrpSpPr/>
            <p:nvPr/>
          </p:nvGrpSpPr>
          <p:grpSpPr>
            <a:xfrm>
              <a:off x="4754389" y="2588318"/>
              <a:ext cx="456729" cy="456729"/>
              <a:chOff x="4382751" y="3909289"/>
              <a:chExt cx="456852" cy="456852"/>
            </a:xfrm>
          </p:grpSpPr>
          <p:sp>
            <p:nvSpPr>
              <p:cNvPr id="12" name="Accepted">
                <a:extLst>
                  <a:ext uri="{FF2B5EF4-FFF2-40B4-BE49-F238E27FC236}">
                    <a16:creationId xmlns:a16="http://schemas.microsoft.com/office/drawing/2014/main" id="{5A8D40B3-A1B3-466C-8D28-9C1538FE5380}"/>
                  </a:ext>
                </a:extLst>
              </p:cNvPr>
              <p:cNvSpPr/>
              <p:nvPr/>
            </p:nvSpPr>
            <p:spPr bwMode="auto">
              <a:xfrm>
                <a:off x="4382751" y="3909289"/>
                <a:ext cx="456852" cy="456852"/>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200" rtl="0" eaLnBrk="1" fontAlgn="base" latinLnBrk="0" hangingPunct="1">
                  <a:lnSpc>
                    <a:spcPct val="90000"/>
                  </a:lnSpc>
                  <a:spcBef>
                    <a:spcPct val="0"/>
                  </a:spcBef>
                  <a:spcAft>
                    <a:spcPct val="0"/>
                  </a:spcAft>
                  <a:buClrTx/>
                  <a:buSzTx/>
                  <a:buFontTx/>
                  <a:buNone/>
                  <a:tabLst/>
                  <a:defRPr/>
                </a:pPr>
                <a:endParaRPr kumimoji="0" lang="en-US" sz="28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 name="Freeform 26">
                <a:extLst>
                  <a:ext uri="{FF2B5EF4-FFF2-40B4-BE49-F238E27FC236}">
                    <a16:creationId xmlns:a16="http://schemas.microsoft.com/office/drawing/2014/main" id="{F77C7FDA-A117-4145-A746-7CC81BCB9457}"/>
                  </a:ext>
                </a:extLst>
              </p:cNvPr>
              <p:cNvSpPr>
                <a:spLocks/>
              </p:cNvSpPr>
              <p:nvPr/>
            </p:nvSpPr>
            <p:spPr bwMode="auto">
              <a:xfrm>
                <a:off x="4460627" y="4004450"/>
                <a:ext cx="301100" cy="266531"/>
              </a:xfrm>
              <a:custGeom>
                <a:avLst/>
                <a:gdLst>
                  <a:gd name="T0" fmla="*/ 1202 w 1202"/>
                  <a:gd name="T1" fmla="*/ 175 h 1064"/>
                  <a:gd name="T2" fmla="*/ 975 w 1202"/>
                  <a:gd name="T3" fmla="*/ 0 h 1064"/>
                  <a:gd name="T4" fmla="*/ 458 w 1202"/>
                  <a:gd name="T5" fmla="*/ 676 h 1064"/>
                  <a:gd name="T6" fmla="*/ 163 w 1202"/>
                  <a:gd name="T7" fmla="*/ 449 h 1064"/>
                  <a:gd name="T8" fmla="*/ 0 w 1202"/>
                  <a:gd name="T9" fmla="*/ 662 h 1064"/>
                  <a:gd name="T10" fmla="*/ 522 w 1202"/>
                  <a:gd name="T11" fmla="*/ 1064 h 1064"/>
                  <a:gd name="T12" fmla="*/ 685 w 1202"/>
                  <a:gd name="T13" fmla="*/ 851 h 1064"/>
                  <a:gd name="T14" fmla="*/ 685 w 1202"/>
                  <a:gd name="T15" fmla="*/ 851 h 1064"/>
                  <a:gd name="T16" fmla="*/ 1202 w 1202"/>
                  <a:gd name="T17" fmla="*/ 175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2" h="1064">
                    <a:moveTo>
                      <a:pt x="1202" y="175"/>
                    </a:moveTo>
                    <a:lnTo>
                      <a:pt x="975" y="0"/>
                    </a:lnTo>
                    <a:lnTo>
                      <a:pt x="458" y="676"/>
                    </a:lnTo>
                    <a:lnTo>
                      <a:pt x="163" y="449"/>
                    </a:lnTo>
                    <a:lnTo>
                      <a:pt x="0" y="662"/>
                    </a:lnTo>
                    <a:lnTo>
                      <a:pt x="522" y="1064"/>
                    </a:lnTo>
                    <a:lnTo>
                      <a:pt x="685" y="851"/>
                    </a:lnTo>
                    <a:lnTo>
                      <a:pt x="685" y="851"/>
                    </a:lnTo>
                    <a:lnTo>
                      <a:pt x="1202" y="175"/>
                    </a:lnTo>
                    <a:close/>
                  </a:path>
                </a:pathLst>
              </a:custGeom>
              <a:solidFill>
                <a:srgbClr val="92D050"/>
              </a:solidFill>
              <a:ln>
                <a:noFill/>
              </a:ln>
            </p:spPr>
            <p:txBody>
              <a:bodyPr vert="horz" wrap="square" lIns="91415" tIns="45707" rIns="91415" bIns="45707" numCol="1" anchor="t" anchorCtr="0" compatLnSpc="1">
                <a:prstTxWarp prst="textNoShape">
                  <a:avLst/>
                </a:prstTxWarp>
              </a:bodyPr>
              <a:lstStyle/>
              <a:p>
                <a:pPr marL="0" marR="0" lvl="0" indent="0" algn="l" defTabSz="913918"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Segoe UI Semilight"/>
                  <a:ea typeface="+mn-ea"/>
                  <a:cs typeface="+mn-cs"/>
                </a:endParaRPr>
              </a:p>
            </p:txBody>
          </p:sp>
        </p:grpSp>
      </p:grpSp>
      <p:pic>
        <p:nvPicPr>
          <p:cNvPr id="19" name="Picture 18">
            <a:extLst>
              <a:ext uri="{FF2B5EF4-FFF2-40B4-BE49-F238E27FC236}">
                <a16:creationId xmlns:a16="http://schemas.microsoft.com/office/drawing/2014/main" id="{844B875C-145E-4DC6-8F66-36A34871B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05" y="4204229"/>
            <a:ext cx="1405957" cy="2516459"/>
          </a:xfrm>
          <a:prstGeom prst="rect">
            <a:avLst/>
          </a:prstGeom>
        </p:spPr>
      </p:pic>
      <p:sp>
        <p:nvSpPr>
          <p:cNvPr id="20" name="TextBox 19">
            <a:extLst>
              <a:ext uri="{FF2B5EF4-FFF2-40B4-BE49-F238E27FC236}">
                <a16:creationId xmlns:a16="http://schemas.microsoft.com/office/drawing/2014/main" id="{CD3F9CE0-12A5-4487-AEC7-51A17D822854}"/>
              </a:ext>
            </a:extLst>
          </p:cNvPr>
          <p:cNvSpPr txBox="1"/>
          <p:nvPr/>
        </p:nvSpPr>
        <p:spPr>
          <a:xfrm>
            <a:off x="1352441" y="5252115"/>
            <a:ext cx="328574"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solidFill>
                  <a:srgbClr val="FFFFFF"/>
                </a:solidFill>
                <a:effectLst/>
                <a:uLnTx/>
                <a:uFillTx/>
                <a:latin typeface="Segoe UI Semilight"/>
                <a:ea typeface="+mn-ea"/>
                <a:cs typeface="+mn-cs"/>
              </a:rPr>
              <a:t>DEV</a:t>
            </a:r>
          </a:p>
        </p:txBody>
      </p:sp>
      <p:pic>
        <p:nvPicPr>
          <p:cNvPr id="21" name="Picture 20">
            <a:extLst>
              <a:ext uri="{FF2B5EF4-FFF2-40B4-BE49-F238E27FC236}">
                <a16:creationId xmlns:a16="http://schemas.microsoft.com/office/drawing/2014/main" id="{0DE5C37F-7100-4F30-8DD6-F0EA33729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9965" y="4488629"/>
            <a:ext cx="1095754" cy="2151068"/>
          </a:xfrm>
          <a:prstGeom prst="rect">
            <a:avLst/>
          </a:prstGeom>
        </p:spPr>
      </p:pic>
      <p:sp>
        <p:nvSpPr>
          <p:cNvPr id="22" name="TextBox 21">
            <a:extLst>
              <a:ext uri="{FF2B5EF4-FFF2-40B4-BE49-F238E27FC236}">
                <a16:creationId xmlns:a16="http://schemas.microsoft.com/office/drawing/2014/main" id="{DE4DF518-2838-4767-B85A-E5DCF1B971BB}"/>
              </a:ext>
            </a:extLst>
          </p:cNvPr>
          <p:cNvSpPr txBox="1"/>
          <p:nvPr/>
        </p:nvSpPr>
        <p:spPr>
          <a:xfrm>
            <a:off x="3888994" y="5252115"/>
            <a:ext cx="330177" cy="193746"/>
          </a:xfrm>
          <a:prstGeom prst="rect">
            <a:avLst/>
          </a:prstGeom>
          <a:noFill/>
        </p:spPr>
        <p:txBody>
          <a:bodyPr wrap="none" lIns="0" tIns="0" rIns="0" bIns="0" rtlCol="0">
            <a:spAutoFit/>
          </a:bodyPr>
          <a:lstStyle/>
          <a:p>
            <a:pPr marL="0" marR="0" lvl="0" indent="0" algn="l" defTabSz="932470" rtl="0" eaLnBrk="1" fontAlgn="auto" latinLnBrk="0" hangingPunct="1">
              <a:lnSpc>
                <a:spcPct val="90000"/>
              </a:lnSpc>
              <a:spcBef>
                <a:spcPts val="0"/>
              </a:spcBef>
              <a:spcAft>
                <a:spcPts val="600"/>
              </a:spcAft>
              <a:buClrTx/>
              <a:buSzTx/>
              <a:buFontTx/>
              <a:buNone/>
              <a:tabLst/>
              <a:defRPr/>
            </a:pPr>
            <a:r>
              <a:rPr kumimoji="0" lang="en-US" sz="13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Semilight"/>
                <a:ea typeface="+mn-ea"/>
                <a:cs typeface="+mn-cs"/>
              </a:rPr>
              <a:t>OPS</a:t>
            </a:r>
          </a:p>
        </p:txBody>
      </p:sp>
      <p:grpSp>
        <p:nvGrpSpPr>
          <p:cNvPr id="23" name="Group 22">
            <a:extLst>
              <a:ext uri="{FF2B5EF4-FFF2-40B4-BE49-F238E27FC236}">
                <a16:creationId xmlns:a16="http://schemas.microsoft.com/office/drawing/2014/main" id="{74EC57E8-099E-4911-AE49-BE6BA223C07F}"/>
              </a:ext>
            </a:extLst>
          </p:cNvPr>
          <p:cNvGrpSpPr/>
          <p:nvPr/>
        </p:nvGrpSpPr>
        <p:grpSpPr>
          <a:xfrm>
            <a:off x="2551725" y="5616104"/>
            <a:ext cx="434280" cy="450531"/>
            <a:chOff x="1707792" y="5550508"/>
            <a:chExt cx="434335" cy="450589"/>
          </a:xfrm>
        </p:grpSpPr>
        <p:grpSp>
          <p:nvGrpSpPr>
            <p:cNvPr id="24" name="Group 23">
              <a:extLst>
                <a:ext uri="{FF2B5EF4-FFF2-40B4-BE49-F238E27FC236}">
                  <a16:creationId xmlns:a16="http://schemas.microsoft.com/office/drawing/2014/main" id="{C364674C-116A-4ECD-A615-F592B72EBD8E}"/>
                </a:ext>
              </a:extLst>
            </p:cNvPr>
            <p:cNvGrpSpPr/>
            <p:nvPr/>
          </p:nvGrpSpPr>
          <p:grpSpPr>
            <a:xfrm>
              <a:off x="1707792" y="5550508"/>
              <a:ext cx="433342" cy="450589"/>
              <a:chOff x="652595" y="2571201"/>
              <a:chExt cx="609169" cy="633414"/>
            </a:xfrm>
          </p:grpSpPr>
          <p:sp>
            <p:nvSpPr>
              <p:cNvPr id="26" name="Freeform 11">
                <a:extLst>
                  <a:ext uri="{FF2B5EF4-FFF2-40B4-BE49-F238E27FC236}">
                    <a16:creationId xmlns:a16="http://schemas.microsoft.com/office/drawing/2014/main" id="{19493BF7-82AE-466D-A78D-687A240AA3E2}"/>
                  </a:ext>
                </a:extLst>
              </p:cNvPr>
              <p:cNvSpPr>
                <a:spLocks/>
              </p:cNvSpPr>
              <p:nvPr/>
            </p:nvSpPr>
            <p:spPr bwMode="auto">
              <a:xfrm>
                <a:off x="652595" y="2571201"/>
                <a:ext cx="609169" cy="633414"/>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7" name="Freeform 6">
                <a:extLst>
                  <a:ext uri="{FF2B5EF4-FFF2-40B4-BE49-F238E27FC236}">
                    <a16:creationId xmlns:a16="http://schemas.microsoft.com/office/drawing/2014/main" id="{557FA163-5502-4B4E-93FF-34D285D2696B}"/>
                  </a:ext>
                </a:extLst>
              </p:cNvPr>
              <p:cNvSpPr>
                <a:spLocks/>
              </p:cNvSpPr>
              <p:nvPr/>
            </p:nvSpPr>
            <p:spPr bwMode="auto">
              <a:xfrm>
                <a:off x="828249" y="2734135"/>
                <a:ext cx="107771" cy="333265"/>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sp>
            <p:nvSpPr>
              <p:cNvPr id="28" name="Freeform 7">
                <a:extLst>
                  <a:ext uri="{FF2B5EF4-FFF2-40B4-BE49-F238E27FC236}">
                    <a16:creationId xmlns:a16="http://schemas.microsoft.com/office/drawing/2014/main" id="{57B4B6AB-6C4F-4FA4-96E2-F7471AA31731}"/>
                  </a:ext>
                </a:extLst>
              </p:cNvPr>
              <p:cNvSpPr>
                <a:spLocks/>
              </p:cNvSpPr>
              <p:nvPr/>
            </p:nvSpPr>
            <p:spPr bwMode="auto">
              <a:xfrm>
                <a:off x="1000685" y="2734135"/>
                <a:ext cx="107771" cy="333265"/>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389" tIns="45694" rIns="91389" bIns="45694" numCol="1" anchor="t" anchorCtr="0" compatLnSpc="1">
                <a:prstTxWarp prst="textNoShape">
                  <a:avLst/>
                </a:prstTxWarp>
              </a:bodyPr>
              <a:lstStyle/>
              <a:p>
                <a:pPr marL="0" marR="0" lvl="0" indent="0" algn="l" defTabSz="932112"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Semilight"/>
                  <a:ea typeface="+mn-ea"/>
                  <a:cs typeface="+mn-cs"/>
                </a:endParaRPr>
              </a:p>
            </p:txBody>
          </p:sp>
        </p:grpSp>
        <p:sp>
          <p:nvSpPr>
            <p:cNvPr id="25" name="Freeform 12">
              <a:extLst>
                <a:ext uri="{FF2B5EF4-FFF2-40B4-BE49-F238E27FC236}">
                  <a16:creationId xmlns:a16="http://schemas.microsoft.com/office/drawing/2014/main" id="{6419FCBF-A754-4125-B908-44B86A3F293A}"/>
                </a:ext>
              </a:extLst>
            </p:cNvPr>
            <p:cNvSpPr>
              <a:spLocks/>
            </p:cNvSpPr>
            <p:nvPr/>
          </p:nvSpPr>
          <p:spPr bwMode="auto">
            <a:xfrm>
              <a:off x="2052638" y="5550508"/>
              <a:ext cx="89489" cy="85748"/>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FFFFFF"/>
                </a:solidFill>
                <a:effectLst/>
                <a:uLnTx/>
                <a:uFillTx/>
                <a:latin typeface="Segoe UI Semilight"/>
                <a:ea typeface="+mn-ea"/>
                <a:cs typeface="+mn-cs"/>
              </a:endParaRPr>
            </a:p>
          </p:txBody>
        </p:sp>
      </p:grpSp>
      <p:grpSp>
        <p:nvGrpSpPr>
          <p:cNvPr id="83" name="Group 82">
            <a:extLst>
              <a:ext uri="{FF2B5EF4-FFF2-40B4-BE49-F238E27FC236}">
                <a16:creationId xmlns:a16="http://schemas.microsoft.com/office/drawing/2014/main" id="{0CB90710-1665-4100-938C-EC954834840B}"/>
              </a:ext>
            </a:extLst>
          </p:cNvPr>
          <p:cNvGrpSpPr/>
          <p:nvPr/>
        </p:nvGrpSpPr>
        <p:grpSpPr>
          <a:xfrm>
            <a:off x="9674972" y="5215163"/>
            <a:ext cx="2384228" cy="1592224"/>
            <a:chOff x="9674972" y="4990400"/>
            <a:chExt cx="2384228" cy="1592224"/>
          </a:xfrm>
        </p:grpSpPr>
        <p:sp>
          <p:nvSpPr>
            <p:cNvPr id="33" name="Rectangle 32">
              <a:extLst>
                <a:ext uri="{FF2B5EF4-FFF2-40B4-BE49-F238E27FC236}">
                  <a16:creationId xmlns:a16="http://schemas.microsoft.com/office/drawing/2014/main" id="{2D582B89-7FFE-4A4C-A4A2-378B495BC7DD}"/>
                </a:ext>
              </a:extLst>
            </p:cNvPr>
            <p:cNvSpPr/>
            <p:nvPr/>
          </p:nvSpPr>
          <p:spPr bwMode="auto">
            <a:xfrm>
              <a:off x="9674972" y="4990400"/>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PRODUCTION</a:t>
              </a:r>
            </a:p>
          </p:txBody>
        </p:sp>
        <p:sp>
          <p:nvSpPr>
            <p:cNvPr id="36" name="APP 3">
              <a:extLst>
                <a:ext uri="{FF2B5EF4-FFF2-40B4-BE49-F238E27FC236}">
                  <a16:creationId xmlns:a16="http://schemas.microsoft.com/office/drawing/2014/main" id="{B3F722B3-0F65-4A7F-850F-CDA0029336F2}"/>
                </a:ext>
              </a:extLst>
            </p:cNvPr>
            <p:cNvSpPr>
              <a:spLocks noEditPoints="1"/>
            </p:cNvSpPr>
            <p:nvPr/>
          </p:nvSpPr>
          <p:spPr bwMode="auto">
            <a:xfrm>
              <a:off x="10988934" y="5555666"/>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grpSp>
        <p:nvGrpSpPr>
          <p:cNvPr id="85" name="Group 84">
            <a:extLst>
              <a:ext uri="{FF2B5EF4-FFF2-40B4-BE49-F238E27FC236}">
                <a16:creationId xmlns:a16="http://schemas.microsoft.com/office/drawing/2014/main" id="{67A4469A-F404-4D36-9165-AE9C0C495186}"/>
              </a:ext>
            </a:extLst>
          </p:cNvPr>
          <p:cNvGrpSpPr/>
          <p:nvPr/>
        </p:nvGrpSpPr>
        <p:grpSpPr>
          <a:xfrm>
            <a:off x="9674972" y="1571969"/>
            <a:ext cx="2384228" cy="1592224"/>
            <a:chOff x="9674972" y="1562533"/>
            <a:chExt cx="2384228" cy="1592224"/>
          </a:xfrm>
        </p:grpSpPr>
        <p:sp>
          <p:nvSpPr>
            <p:cNvPr id="31" name="Rectangle 30">
              <a:extLst>
                <a:ext uri="{FF2B5EF4-FFF2-40B4-BE49-F238E27FC236}">
                  <a16:creationId xmlns:a16="http://schemas.microsoft.com/office/drawing/2014/main" id="{AB816BA9-6E5C-449F-BE7E-00CFC7D23FA3}"/>
                </a:ext>
              </a:extLst>
            </p:cNvPr>
            <p:cNvSpPr/>
            <p:nvPr/>
          </p:nvSpPr>
          <p:spPr bwMode="auto">
            <a:xfrm>
              <a:off x="9674972" y="1562533"/>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DEVELOPMENT</a:t>
              </a:r>
            </a:p>
          </p:txBody>
        </p:sp>
        <p:sp>
          <p:nvSpPr>
            <p:cNvPr id="34" name="APP 1">
              <a:extLst>
                <a:ext uri="{FF2B5EF4-FFF2-40B4-BE49-F238E27FC236}">
                  <a16:creationId xmlns:a16="http://schemas.microsoft.com/office/drawing/2014/main" id="{0CE691A0-49A4-456F-B402-0C0B74EF2B50}"/>
                </a:ext>
              </a:extLst>
            </p:cNvPr>
            <p:cNvSpPr>
              <a:spLocks noEditPoints="1"/>
            </p:cNvSpPr>
            <p:nvPr/>
          </p:nvSpPr>
          <p:spPr bwMode="auto">
            <a:xfrm>
              <a:off x="10988934" y="2128949"/>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37" name="CODE 2" descr="Down:  CODE 2">
              <a:extLst>
                <a:ext uri="{FF2B5EF4-FFF2-40B4-BE49-F238E27FC236}">
                  <a16:creationId xmlns:a16="http://schemas.microsoft.com/office/drawing/2014/main" id="{151B65D0-3392-407D-8036-0E4994627B1C}"/>
                </a:ext>
              </a:extLst>
            </p:cNvPr>
            <p:cNvGrpSpPr/>
            <p:nvPr/>
          </p:nvGrpSpPr>
          <p:grpSpPr>
            <a:xfrm>
              <a:off x="10081715" y="2233697"/>
              <a:ext cx="538060" cy="560813"/>
              <a:chOff x="2328300" y="3506767"/>
              <a:chExt cx="551703" cy="575034"/>
            </a:xfrm>
          </p:grpSpPr>
          <p:sp>
            <p:nvSpPr>
              <p:cNvPr id="38" name="AutoShape 3">
                <a:extLst>
                  <a:ext uri="{FF2B5EF4-FFF2-40B4-BE49-F238E27FC236}">
                    <a16:creationId xmlns:a16="http://schemas.microsoft.com/office/drawing/2014/main" id="{9910DC45-7ADF-4116-80D4-579A0F958B4B}"/>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39" name="Group 38">
                <a:extLst>
                  <a:ext uri="{FF2B5EF4-FFF2-40B4-BE49-F238E27FC236}">
                    <a16:creationId xmlns:a16="http://schemas.microsoft.com/office/drawing/2014/main" id="{9118F71A-780C-43F3-B883-F138E240D170}"/>
                  </a:ext>
                </a:extLst>
              </p:cNvPr>
              <p:cNvGrpSpPr/>
              <p:nvPr/>
            </p:nvGrpSpPr>
            <p:grpSpPr>
              <a:xfrm>
                <a:off x="2328300" y="3506767"/>
                <a:ext cx="551703" cy="575034"/>
                <a:chOff x="3937001" y="4448175"/>
                <a:chExt cx="638175" cy="665163"/>
              </a:xfrm>
            </p:grpSpPr>
            <p:grpSp>
              <p:nvGrpSpPr>
                <p:cNvPr id="40" name="Group 10">
                  <a:extLst>
                    <a:ext uri="{FF2B5EF4-FFF2-40B4-BE49-F238E27FC236}">
                      <a16:creationId xmlns:a16="http://schemas.microsoft.com/office/drawing/2014/main" id="{AF4DC261-474B-430E-A265-45CB986AC722}"/>
                    </a:ext>
                  </a:extLst>
                </p:cNvPr>
                <p:cNvGrpSpPr>
                  <a:grpSpLocks noChangeAspect="1"/>
                </p:cNvGrpSpPr>
                <p:nvPr/>
              </p:nvGrpSpPr>
              <p:grpSpPr bwMode="auto">
                <a:xfrm>
                  <a:off x="3937001" y="4448175"/>
                  <a:ext cx="638175" cy="665163"/>
                  <a:chOff x="2480" y="2802"/>
                  <a:chExt cx="402" cy="419"/>
                </a:xfrm>
              </p:grpSpPr>
              <p:sp>
                <p:nvSpPr>
                  <p:cNvPr id="44" name="AutoShape 9">
                    <a:extLst>
                      <a:ext uri="{FF2B5EF4-FFF2-40B4-BE49-F238E27FC236}">
                        <a16:creationId xmlns:a16="http://schemas.microsoft.com/office/drawing/2014/main" id="{C7B8D93D-6193-458C-B10A-E4A34DC82968}"/>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5" name="Freeform 11">
                    <a:extLst>
                      <a:ext uri="{FF2B5EF4-FFF2-40B4-BE49-F238E27FC236}">
                        <a16:creationId xmlns:a16="http://schemas.microsoft.com/office/drawing/2014/main" id="{1C80EF9C-0E44-49A9-9857-C23FB29787FB}"/>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 name="Freeform 12">
                    <a:extLst>
                      <a:ext uri="{FF2B5EF4-FFF2-40B4-BE49-F238E27FC236}">
                        <a16:creationId xmlns:a16="http://schemas.microsoft.com/office/drawing/2014/main" id="{287EE01F-9B6C-49C3-BA29-3D95A8D42722}"/>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41" name="Group 40">
                  <a:extLst>
                    <a:ext uri="{FF2B5EF4-FFF2-40B4-BE49-F238E27FC236}">
                      <a16:creationId xmlns:a16="http://schemas.microsoft.com/office/drawing/2014/main" id="{1B379DF8-F3C4-4220-97A5-B0150A34B190}"/>
                    </a:ext>
                  </a:extLst>
                </p:cNvPr>
                <p:cNvGrpSpPr/>
                <p:nvPr/>
              </p:nvGrpSpPr>
              <p:grpSpPr>
                <a:xfrm>
                  <a:off x="4120302" y="4618868"/>
                  <a:ext cx="293550" cy="349134"/>
                  <a:chOff x="4662074" y="4335997"/>
                  <a:chExt cx="234105" cy="278433"/>
                </a:xfrm>
              </p:grpSpPr>
              <p:sp>
                <p:nvSpPr>
                  <p:cNvPr id="42" name="Freeform 6">
                    <a:extLst>
                      <a:ext uri="{FF2B5EF4-FFF2-40B4-BE49-F238E27FC236}">
                        <a16:creationId xmlns:a16="http://schemas.microsoft.com/office/drawing/2014/main" id="{429BB2BB-2A35-47FC-AEC9-C7967AAE03CA}"/>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43" name="Freeform 7">
                    <a:extLst>
                      <a:ext uri="{FF2B5EF4-FFF2-40B4-BE49-F238E27FC236}">
                        <a16:creationId xmlns:a16="http://schemas.microsoft.com/office/drawing/2014/main" id="{4525A9DB-0555-4B34-9F47-5D9471568269}"/>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grpSp>
        <p:nvGrpSpPr>
          <p:cNvPr id="84" name="Group 83">
            <a:extLst>
              <a:ext uri="{FF2B5EF4-FFF2-40B4-BE49-F238E27FC236}">
                <a16:creationId xmlns:a16="http://schemas.microsoft.com/office/drawing/2014/main" id="{8744410C-A4CA-43AF-A5E6-B9772ABFA48B}"/>
              </a:ext>
            </a:extLst>
          </p:cNvPr>
          <p:cNvGrpSpPr/>
          <p:nvPr/>
        </p:nvGrpSpPr>
        <p:grpSpPr>
          <a:xfrm>
            <a:off x="9674972" y="3388848"/>
            <a:ext cx="2384228" cy="1592224"/>
            <a:chOff x="9674972" y="3276467"/>
            <a:chExt cx="2384228" cy="1592224"/>
          </a:xfrm>
        </p:grpSpPr>
        <p:sp>
          <p:nvSpPr>
            <p:cNvPr id="32" name="Rectangle 31">
              <a:extLst>
                <a:ext uri="{FF2B5EF4-FFF2-40B4-BE49-F238E27FC236}">
                  <a16:creationId xmlns:a16="http://schemas.microsoft.com/office/drawing/2014/main" id="{61B0029C-033A-4D6C-A0DE-254ADE801BF9}"/>
                </a:ext>
              </a:extLst>
            </p:cNvPr>
            <p:cNvSpPr/>
            <p:nvPr/>
          </p:nvSpPr>
          <p:spPr bwMode="auto">
            <a:xfrm>
              <a:off x="9674972" y="3276467"/>
              <a:ext cx="2384228"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STAGING</a:t>
              </a:r>
            </a:p>
          </p:txBody>
        </p:sp>
        <p:sp>
          <p:nvSpPr>
            <p:cNvPr id="35" name="APP 2">
              <a:extLst>
                <a:ext uri="{FF2B5EF4-FFF2-40B4-BE49-F238E27FC236}">
                  <a16:creationId xmlns:a16="http://schemas.microsoft.com/office/drawing/2014/main" id="{7880229E-1BA8-4D41-9A18-65AD5BE41E2B}"/>
                </a:ext>
              </a:extLst>
            </p:cNvPr>
            <p:cNvSpPr>
              <a:spLocks noEditPoints="1"/>
            </p:cNvSpPr>
            <p:nvPr/>
          </p:nvSpPr>
          <p:spPr bwMode="auto">
            <a:xfrm>
              <a:off x="10988934" y="383467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grpSp>
          <p:nvGrpSpPr>
            <p:cNvPr id="47" name="CODE 2" descr="Down:  CODE 2">
              <a:extLst>
                <a:ext uri="{FF2B5EF4-FFF2-40B4-BE49-F238E27FC236}">
                  <a16:creationId xmlns:a16="http://schemas.microsoft.com/office/drawing/2014/main" id="{F05C712B-F0ED-4F78-B9FD-A019B14FCA3D}"/>
                </a:ext>
              </a:extLst>
            </p:cNvPr>
            <p:cNvGrpSpPr/>
            <p:nvPr/>
          </p:nvGrpSpPr>
          <p:grpSpPr>
            <a:xfrm>
              <a:off x="10081715" y="3980840"/>
              <a:ext cx="538060" cy="560813"/>
              <a:chOff x="2328300" y="3506767"/>
              <a:chExt cx="551703" cy="575034"/>
            </a:xfrm>
          </p:grpSpPr>
          <p:sp>
            <p:nvSpPr>
              <p:cNvPr id="48" name="AutoShape 3">
                <a:extLst>
                  <a:ext uri="{FF2B5EF4-FFF2-40B4-BE49-F238E27FC236}">
                    <a16:creationId xmlns:a16="http://schemas.microsoft.com/office/drawing/2014/main" id="{60EC109C-CE5B-4390-B065-ED97773211A3}"/>
                  </a:ext>
                </a:extLst>
              </p:cNvPr>
              <p:cNvSpPr>
                <a:spLocks noChangeAspect="1" noChangeArrowheads="1" noTextEdit="1"/>
              </p:cNvSpPr>
              <p:nvPr/>
            </p:nvSpPr>
            <p:spPr bwMode="auto">
              <a:xfrm>
                <a:off x="2330370" y="3507272"/>
                <a:ext cx="543013" cy="55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49" name="Group 48">
                <a:extLst>
                  <a:ext uri="{FF2B5EF4-FFF2-40B4-BE49-F238E27FC236}">
                    <a16:creationId xmlns:a16="http://schemas.microsoft.com/office/drawing/2014/main" id="{3E984957-7048-49BF-A27B-51072C7A9465}"/>
                  </a:ext>
                </a:extLst>
              </p:cNvPr>
              <p:cNvGrpSpPr/>
              <p:nvPr/>
            </p:nvGrpSpPr>
            <p:grpSpPr>
              <a:xfrm>
                <a:off x="2328300" y="3506767"/>
                <a:ext cx="551703" cy="575034"/>
                <a:chOff x="3937001" y="4448175"/>
                <a:chExt cx="638175" cy="665163"/>
              </a:xfrm>
            </p:grpSpPr>
            <p:grpSp>
              <p:nvGrpSpPr>
                <p:cNvPr id="50" name="Group 10">
                  <a:extLst>
                    <a:ext uri="{FF2B5EF4-FFF2-40B4-BE49-F238E27FC236}">
                      <a16:creationId xmlns:a16="http://schemas.microsoft.com/office/drawing/2014/main" id="{5D15D2E7-1F21-444E-AB80-32CE88A92ED5}"/>
                    </a:ext>
                  </a:extLst>
                </p:cNvPr>
                <p:cNvGrpSpPr>
                  <a:grpSpLocks noChangeAspect="1"/>
                </p:cNvGrpSpPr>
                <p:nvPr/>
              </p:nvGrpSpPr>
              <p:grpSpPr bwMode="auto">
                <a:xfrm>
                  <a:off x="3937001" y="4448175"/>
                  <a:ext cx="638175" cy="665163"/>
                  <a:chOff x="2480" y="2802"/>
                  <a:chExt cx="402" cy="419"/>
                </a:xfrm>
              </p:grpSpPr>
              <p:sp>
                <p:nvSpPr>
                  <p:cNvPr id="54" name="AutoShape 9">
                    <a:extLst>
                      <a:ext uri="{FF2B5EF4-FFF2-40B4-BE49-F238E27FC236}">
                        <a16:creationId xmlns:a16="http://schemas.microsoft.com/office/drawing/2014/main" id="{F707552F-DB00-4B2A-8336-956A4D7AB713}"/>
                      </a:ext>
                    </a:extLst>
                  </p:cNvPr>
                  <p:cNvSpPr>
                    <a:spLocks noChangeAspect="1" noChangeArrowheads="1" noTextEdit="1"/>
                  </p:cNvSpPr>
                  <p:nvPr/>
                </p:nvSpPr>
                <p:spPr bwMode="auto">
                  <a:xfrm>
                    <a:off x="2481" y="2802"/>
                    <a:ext cx="40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5" name="Freeform 11">
                    <a:extLst>
                      <a:ext uri="{FF2B5EF4-FFF2-40B4-BE49-F238E27FC236}">
                        <a16:creationId xmlns:a16="http://schemas.microsoft.com/office/drawing/2014/main" id="{23C72D6C-A939-4C51-9776-66EEEC6D13F9}"/>
                      </a:ext>
                    </a:extLst>
                  </p:cNvPr>
                  <p:cNvSpPr>
                    <a:spLocks/>
                  </p:cNvSpPr>
                  <p:nvPr/>
                </p:nvSpPr>
                <p:spPr bwMode="auto">
                  <a:xfrm>
                    <a:off x="2480" y="2802"/>
                    <a:ext cx="402" cy="418"/>
                  </a:xfrm>
                  <a:custGeom>
                    <a:avLst/>
                    <a:gdLst>
                      <a:gd name="T0" fmla="*/ 67 w 644"/>
                      <a:gd name="T1" fmla="*/ 0 h 671"/>
                      <a:gd name="T2" fmla="*/ 0 w 644"/>
                      <a:gd name="T3" fmla="*/ 68 h 671"/>
                      <a:gd name="T4" fmla="*/ 0 w 644"/>
                      <a:gd name="T5" fmla="*/ 603 h 671"/>
                      <a:gd name="T6" fmla="*/ 67 w 644"/>
                      <a:gd name="T7" fmla="*/ 671 h 671"/>
                      <a:gd name="T8" fmla="*/ 576 w 644"/>
                      <a:gd name="T9" fmla="*/ 671 h 671"/>
                      <a:gd name="T10" fmla="*/ 644 w 644"/>
                      <a:gd name="T11" fmla="*/ 603 h 671"/>
                      <a:gd name="T12" fmla="*/ 644 w 644"/>
                      <a:gd name="T13" fmla="*/ 193 h 671"/>
                      <a:gd name="T14" fmla="*/ 644 w 644"/>
                      <a:gd name="T15" fmla="*/ 127 h 671"/>
                      <a:gd name="T16" fmla="*/ 515 w 644"/>
                      <a:gd name="T17" fmla="*/ 0 h 671"/>
                      <a:gd name="T18" fmla="*/ 445 w 644"/>
                      <a:gd name="T19" fmla="*/ 0 h 671"/>
                      <a:gd name="T20" fmla="*/ 67 w 644"/>
                      <a:gd name="T2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671">
                        <a:moveTo>
                          <a:pt x="67" y="0"/>
                        </a:moveTo>
                        <a:cubicBezTo>
                          <a:pt x="30" y="0"/>
                          <a:pt x="0" y="30"/>
                          <a:pt x="0" y="68"/>
                        </a:cubicBezTo>
                        <a:cubicBezTo>
                          <a:pt x="0" y="603"/>
                          <a:pt x="0" y="603"/>
                          <a:pt x="0" y="603"/>
                        </a:cubicBezTo>
                        <a:cubicBezTo>
                          <a:pt x="0" y="641"/>
                          <a:pt x="30" y="671"/>
                          <a:pt x="67" y="671"/>
                        </a:cubicBezTo>
                        <a:cubicBezTo>
                          <a:pt x="576" y="671"/>
                          <a:pt x="576" y="671"/>
                          <a:pt x="576" y="671"/>
                        </a:cubicBezTo>
                        <a:cubicBezTo>
                          <a:pt x="613" y="671"/>
                          <a:pt x="644" y="641"/>
                          <a:pt x="644" y="603"/>
                        </a:cubicBezTo>
                        <a:cubicBezTo>
                          <a:pt x="644" y="193"/>
                          <a:pt x="644" y="193"/>
                          <a:pt x="644" y="193"/>
                        </a:cubicBezTo>
                        <a:cubicBezTo>
                          <a:pt x="644" y="156"/>
                          <a:pt x="644" y="127"/>
                          <a:pt x="644" y="127"/>
                        </a:cubicBezTo>
                        <a:cubicBezTo>
                          <a:pt x="515" y="0"/>
                          <a:pt x="515" y="0"/>
                          <a:pt x="515" y="0"/>
                        </a:cubicBezTo>
                        <a:cubicBezTo>
                          <a:pt x="515" y="0"/>
                          <a:pt x="482" y="0"/>
                          <a:pt x="445" y="0"/>
                        </a:cubicBezTo>
                        <a:lnTo>
                          <a:pt x="6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6" name="Freeform 12">
                    <a:extLst>
                      <a:ext uri="{FF2B5EF4-FFF2-40B4-BE49-F238E27FC236}">
                        <a16:creationId xmlns:a16="http://schemas.microsoft.com/office/drawing/2014/main" id="{6C5AF1F9-32E1-4007-B2F7-4CCA12607798}"/>
                      </a:ext>
                    </a:extLst>
                  </p:cNvPr>
                  <p:cNvSpPr>
                    <a:spLocks/>
                  </p:cNvSpPr>
                  <p:nvPr/>
                </p:nvSpPr>
                <p:spPr bwMode="auto">
                  <a:xfrm>
                    <a:off x="2801" y="2802"/>
                    <a:ext cx="81" cy="79"/>
                  </a:xfrm>
                  <a:custGeom>
                    <a:avLst/>
                    <a:gdLst>
                      <a:gd name="T0" fmla="*/ 81 w 81"/>
                      <a:gd name="T1" fmla="*/ 79 h 79"/>
                      <a:gd name="T2" fmla="*/ 0 w 81"/>
                      <a:gd name="T3" fmla="*/ 0 h 79"/>
                      <a:gd name="T4" fmla="*/ 0 w 81"/>
                      <a:gd name="T5" fmla="*/ 79 h 79"/>
                      <a:gd name="T6" fmla="*/ 81 w 81"/>
                      <a:gd name="T7" fmla="*/ 79 h 79"/>
                    </a:gdLst>
                    <a:ahLst/>
                    <a:cxnLst>
                      <a:cxn ang="0">
                        <a:pos x="T0" y="T1"/>
                      </a:cxn>
                      <a:cxn ang="0">
                        <a:pos x="T2" y="T3"/>
                      </a:cxn>
                      <a:cxn ang="0">
                        <a:pos x="T4" y="T5"/>
                      </a:cxn>
                      <a:cxn ang="0">
                        <a:pos x="T6" y="T7"/>
                      </a:cxn>
                    </a:cxnLst>
                    <a:rect l="0" t="0" r="r" b="b"/>
                    <a:pathLst>
                      <a:path w="81" h="79">
                        <a:moveTo>
                          <a:pt x="81" y="79"/>
                        </a:moveTo>
                        <a:lnTo>
                          <a:pt x="0" y="0"/>
                        </a:lnTo>
                        <a:lnTo>
                          <a:pt x="0" y="79"/>
                        </a:lnTo>
                        <a:lnTo>
                          <a:pt x="81" y="79"/>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1" name="Group 50">
                  <a:extLst>
                    <a:ext uri="{FF2B5EF4-FFF2-40B4-BE49-F238E27FC236}">
                      <a16:creationId xmlns:a16="http://schemas.microsoft.com/office/drawing/2014/main" id="{00EA6EF2-DFDD-4197-AA91-3769230CE9B9}"/>
                    </a:ext>
                  </a:extLst>
                </p:cNvPr>
                <p:cNvGrpSpPr/>
                <p:nvPr/>
              </p:nvGrpSpPr>
              <p:grpSpPr>
                <a:xfrm>
                  <a:off x="4120302" y="4618868"/>
                  <a:ext cx="293550" cy="349134"/>
                  <a:chOff x="4662074" y="4335997"/>
                  <a:chExt cx="234105" cy="278433"/>
                </a:xfrm>
              </p:grpSpPr>
              <p:sp>
                <p:nvSpPr>
                  <p:cNvPr id="52" name="Freeform 6">
                    <a:extLst>
                      <a:ext uri="{FF2B5EF4-FFF2-40B4-BE49-F238E27FC236}">
                        <a16:creationId xmlns:a16="http://schemas.microsoft.com/office/drawing/2014/main" id="{5BC56F14-8256-4132-A1D9-CEE757F44783}"/>
                      </a:ext>
                    </a:extLst>
                  </p:cNvPr>
                  <p:cNvSpPr>
                    <a:spLocks/>
                  </p:cNvSpPr>
                  <p:nvPr/>
                </p:nvSpPr>
                <p:spPr bwMode="auto">
                  <a:xfrm>
                    <a:off x="4662074" y="4335997"/>
                    <a:ext cx="90040" cy="278433"/>
                  </a:xfrm>
                  <a:custGeom>
                    <a:avLst/>
                    <a:gdLst>
                      <a:gd name="T0" fmla="*/ 23 w 86"/>
                      <a:gd name="T1" fmla="*/ 56 h 265"/>
                      <a:gd name="T2" fmla="*/ 23 w 86"/>
                      <a:gd name="T3" fmla="*/ 90 h 265"/>
                      <a:gd name="T4" fmla="*/ 0 w 86"/>
                      <a:gd name="T5" fmla="*/ 119 h 265"/>
                      <a:gd name="T6" fmla="*/ 0 w 86"/>
                      <a:gd name="T7" fmla="*/ 146 h 265"/>
                      <a:gd name="T8" fmla="*/ 23 w 86"/>
                      <a:gd name="T9" fmla="*/ 174 h 265"/>
                      <a:gd name="T10" fmla="*/ 23 w 86"/>
                      <a:gd name="T11" fmla="*/ 210 h 265"/>
                      <a:gd name="T12" fmla="*/ 36 w 86"/>
                      <a:gd name="T13" fmla="*/ 251 h 265"/>
                      <a:gd name="T14" fmla="*/ 86 w 86"/>
                      <a:gd name="T15" fmla="*/ 265 h 265"/>
                      <a:gd name="T16" fmla="*/ 86 w 86"/>
                      <a:gd name="T17" fmla="*/ 237 h 265"/>
                      <a:gd name="T18" fmla="*/ 67 w 86"/>
                      <a:gd name="T19" fmla="*/ 231 h 265"/>
                      <a:gd name="T20" fmla="*/ 62 w 86"/>
                      <a:gd name="T21" fmla="*/ 210 h 265"/>
                      <a:gd name="T22" fmla="*/ 62 w 86"/>
                      <a:gd name="T23" fmla="*/ 179 h 265"/>
                      <a:gd name="T24" fmla="*/ 39 w 86"/>
                      <a:gd name="T25" fmla="*/ 133 h 265"/>
                      <a:gd name="T26" fmla="*/ 39 w 86"/>
                      <a:gd name="T27" fmla="*/ 132 h 265"/>
                      <a:gd name="T28" fmla="*/ 62 w 86"/>
                      <a:gd name="T29" fmla="*/ 87 h 265"/>
                      <a:gd name="T30" fmla="*/ 62 w 86"/>
                      <a:gd name="T31" fmla="*/ 55 h 265"/>
                      <a:gd name="T32" fmla="*/ 86 w 86"/>
                      <a:gd name="T33" fmla="*/ 28 h 265"/>
                      <a:gd name="T34" fmla="*/ 86 w 86"/>
                      <a:gd name="T35" fmla="*/ 0 h 265"/>
                      <a:gd name="T36" fmla="*/ 36 w 86"/>
                      <a:gd name="T37" fmla="*/ 14 h 265"/>
                      <a:gd name="T38" fmla="*/ 23 w 86"/>
                      <a:gd name="T39" fmla="*/ 5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65">
                        <a:moveTo>
                          <a:pt x="23" y="56"/>
                        </a:moveTo>
                        <a:lnTo>
                          <a:pt x="23" y="90"/>
                        </a:lnTo>
                        <a:cubicBezTo>
                          <a:pt x="23" y="109"/>
                          <a:pt x="16" y="119"/>
                          <a:pt x="0" y="119"/>
                        </a:cubicBezTo>
                        <a:lnTo>
                          <a:pt x="0" y="146"/>
                        </a:lnTo>
                        <a:cubicBezTo>
                          <a:pt x="16" y="146"/>
                          <a:pt x="23" y="156"/>
                          <a:pt x="23" y="174"/>
                        </a:cubicBezTo>
                        <a:lnTo>
                          <a:pt x="23" y="210"/>
                        </a:lnTo>
                        <a:cubicBezTo>
                          <a:pt x="23" y="229"/>
                          <a:pt x="27" y="243"/>
                          <a:pt x="36" y="251"/>
                        </a:cubicBezTo>
                        <a:cubicBezTo>
                          <a:pt x="45" y="260"/>
                          <a:pt x="62" y="265"/>
                          <a:pt x="86" y="265"/>
                        </a:cubicBezTo>
                        <a:lnTo>
                          <a:pt x="86" y="237"/>
                        </a:lnTo>
                        <a:cubicBezTo>
                          <a:pt x="77" y="237"/>
                          <a:pt x="71" y="235"/>
                          <a:pt x="67" y="231"/>
                        </a:cubicBezTo>
                        <a:cubicBezTo>
                          <a:pt x="64" y="227"/>
                          <a:pt x="62" y="220"/>
                          <a:pt x="62" y="210"/>
                        </a:cubicBezTo>
                        <a:lnTo>
                          <a:pt x="62" y="179"/>
                        </a:lnTo>
                        <a:cubicBezTo>
                          <a:pt x="62" y="154"/>
                          <a:pt x="54" y="139"/>
                          <a:pt x="39" y="133"/>
                        </a:cubicBezTo>
                        <a:lnTo>
                          <a:pt x="39" y="132"/>
                        </a:lnTo>
                        <a:cubicBezTo>
                          <a:pt x="54" y="126"/>
                          <a:pt x="62" y="111"/>
                          <a:pt x="62" y="87"/>
                        </a:cubicBezTo>
                        <a:lnTo>
                          <a:pt x="62" y="55"/>
                        </a:lnTo>
                        <a:cubicBezTo>
                          <a:pt x="62" y="37"/>
                          <a:pt x="70" y="28"/>
                          <a:pt x="86" y="28"/>
                        </a:cubicBezTo>
                        <a:lnTo>
                          <a:pt x="86" y="0"/>
                        </a:lnTo>
                        <a:cubicBezTo>
                          <a:pt x="62" y="0"/>
                          <a:pt x="46" y="5"/>
                          <a:pt x="36" y="14"/>
                        </a:cubicBezTo>
                        <a:cubicBezTo>
                          <a:pt x="28" y="23"/>
                          <a:pt x="23" y="37"/>
                          <a:pt x="23" y="56"/>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sp>
                <p:nvSpPr>
                  <p:cNvPr id="53" name="Freeform 7">
                    <a:extLst>
                      <a:ext uri="{FF2B5EF4-FFF2-40B4-BE49-F238E27FC236}">
                        <a16:creationId xmlns:a16="http://schemas.microsoft.com/office/drawing/2014/main" id="{05577E8E-9BFF-4375-AF29-E6E10D657E8F}"/>
                      </a:ext>
                    </a:extLst>
                  </p:cNvPr>
                  <p:cNvSpPr>
                    <a:spLocks/>
                  </p:cNvSpPr>
                  <p:nvPr/>
                </p:nvSpPr>
                <p:spPr bwMode="auto">
                  <a:xfrm>
                    <a:off x="4806139" y="4335997"/>
                    <a:ext cx="90040" cy="278433"/>
                  </a:xfrm>
                  <a:custGeom>
                    <a:avLst/>
                    <a:gdLst>
                      <a:gd name="T0" fmla="*/ 62 w 85"/>
                      <a:gd name="T1" fmla="*/ 90 h 265"/>
                      <a:gd name="T2" fmla="*/ 62 w 85"/>
                      <a:gd name="T3" fmla="*/ 56 h 265"/>
                      <a:gd name="T4" fmla="*/ 50 w 85"/>
                      <a:gd name="T5" fmla="*/ 15 h 265"/>
                      <a:gd name="T6" fmla="*/ 0 w 85"/>
                      <a:gd name="T7" fmla="*/ 0 h 265"/>
                      <a:gd name="T8" fmla="*/ 0 w 85"/>
                      <a:gd name="T9" fmla="*/ 28 h 265"/>
                      <a:gd name="T10" fmla="*/ 24 w 85"/>
                      <a:gd name="T11" fmla="*/ 55 h 265"/>
                      <a:gd name="T12" fmla="*/ 24 w 85"/>
                      <a:gd name="T13" fmla="*/ 85 h 265"/>
                      <a:gd name="T14" fmla="*/ 47 w 85"/>
                      <a:gd name="T15" fmla="*/ 132 h 265"/>
                      <a:gd name="T16" fmla="*/ 47 w 85"/>
                      <a:gd name="T17" fmla="*/ 133 h 265"/>
                      <a:gd name="T18" fmla="*/ 24 w 85"/>
                      <a:gd name="T19" fmla="*/ 178 h 265"/>
                      <a:gd name="T20" fmla="*/ 24 w 85"/>
                      <a:gd name="T21" fmla="*/ 210 h 265"/>
                      <a:gd name="T22" fmla="*/ 19 w 85"/>
                      <a:gd name="T23" fmla="*/ 231 h 265"/>
                      <a:gd name="T24" fmla="*/ 0 w 85"/>
                      <a:gd name="T25" fmla="*/ 237 h 265"/>
                      <a:gd name="T26" fmla="*/ 0 w 85"/>
                      <a:gd name="T27" fmla="*/ 265 h 265"/>
                      <a:gd name="T28" fmla="*/ 50 w 85"/>
                      <a:gd name="T29" fmla="*/ 251 h 265"/>
                      <a:gd name="T30" fmla="*/ 62 w 85"/>
                      <a:gd name="T31" fmla="*/ 209 h 265"/>
                      <a:gd name="T32" fmla="*/ 62 w 85"/>
                      <a:gd name="T33" fmla="*/ 174 h 265"/>
                      <a:gd name="T34" fmla="*/ 85 w 85"/>
                      <a:gd name="T35" fmla="*/ 146 h 265"/>
                      <a:gd name="T36" fmla="*/ 85 w 85"/>
                      <a:gd name="T37" fmla="*/ 119 h 265"/>
                      <a:gd name="T38" fmla="*/ 62 w 85"/>
                      <a:gd name="T39" fmla="*/ 9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65">
                        <a:moveTo>
                          <a:pt x="62" y="90"/>
                        </a:moveTo>
                        <a:lnTo>
                          <a:pt x="62" y="56"/>
                        </a:lnTo>
                        <a:cubicBezTo>
                          <a:pt x="62" y="37"/>
                          <a:pt x="58" y="23"/>
                          <a:pt x="50" y="15"/>
                        </a:cubicBezTo>
                        <a:cubicBezTo>
                          <a:pt x="40" y="5"/>
                          <a:pt x="23" y="0"/>
                          <a:pt x="0" y="0"/>
                        </a:cubicBezTo>
                        <a:lnTo>
                          <a:pt x="0" y="28"/>
                        </a:lnTo>
                        <a:cubicBezTo>
                          <a:pt x="16" y="28"/>
                          <a:pt x="24" y="37"/>
                          <a:pt x="24" y="55"/>
                        </a:cubicBezTo>
                        <a:lnTo>
                          <a:pt x="24" y="85"/>
                        </a:lnTo>
                        <a:cubicBezTo>
                          <a:pt x="24" y="110"/>
                          <a:pt x="32" y="126"/>
                          <a:pt x="47" y="132"/>
                        </a:cubicBezTo>
                        <a:lnTo>
                          <a:pt x="47" y="133"/>
                        </a:lnTo>
                        <a:cubicBezTo>
                          <a:pt x="32" y="139"/>
                          <a:pt x="24" y="154"/>
                          <a:pt x="24" y="178"/>
                        </a:cubicBezTo>
                        <a:lnTo>
                          <a:pt x="24" y="210"/>
                        </a:lnTo>
                        <a:cubicBezTo>
                          <a:pt x="24" y="219"/>
                          <a:pt x="22" y="226"/>
                          <a:pt x="19" y="231"/>
                        </a:cubicBezTo>
                        <a:cubicBezTo>
                          <a:pt x="15" y="235"/>
                          <a:pt x="9" y="237"/>
                          <a:pt x="0" y="237"/>
                        </a:cubicBezTo>
                        <a:lnTo>
                          <a:pt x="0" y="265"/>
                        </a:lnTo>
                        <a:cubicBezTo>
                          <a:pt x="24" y="265"/>
                          <a:pt x="41" y="260"/>
                          <a:pt x="50" y="251"/>
                        </a:cubicBezTo>
                        <a:cubicBezTo>
                          <a:pt x="58" y="242"/>
                          <a:pt x="62" y="229"/>
                          <a:pt x="62" y="209"/>
                        </a:cubicBezTo>
                        <a:lnTo>
                          <a:pt x="62" y="174"/>
                        </a:lnTo>
                        <a:cubicBezTo>
                          <a:pt x="62" y="156"/>
                          <a:pt x="70" y="146"/>
                          <a:pt x="85" y="146"/>
                        </a:cubicBezTo>
                        <a:lnTo>
                          <a:pt x="85" y="119"/>
                        </a:lnTo>
                        <a:cubicBezTo>
                          <a:pt x="70" y="119"/>
                          <a:pt x="62" y="109"/>
                          <a:pt x="62" y="90"/>
                        </a:cubicBezTo>
                        <a:close/>
                      </a:path>
                    </a:pathLst>
                  </a:custGeom>
                  <a:solidFill>
                    <a:schemeClr val="bg1"/>
                  </a:solidFill>
                  <a:ln w="0">
                    <a:noFill/>
                    <a:prstDash val="solid"/>
                    <a:round/>
                    <a:headEnd/>
                    <a:tailEnd/>
                  </a:ln>
                </p:spPr>
                <p:txBody>
                  <a:bodyPr vert="horz" wrap="square" lIns="91402" tIns="45700" rIns="91402" bIns="45700" numCol="1" anchor="t" anchorCtr="0" compatLnSpc="1">
                    <a:prstTxWarp prst="textNoShape">
                      <a:avLst/>
                    </a:prstTxWarp>
                  </a:bodyPr>
                  <a:lstStyle/>
                  <a:p>
                    <a:pPr marL="0" marR="0" lvl="0" indent="0" algn="l" defTabSz="932291"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latin typeface="Segoe UI Semilight"/>
                      <a:ea typeface="+mn-ea"/>
                      <a:cs typeface="+mn-cs"/>
                    </a:endParaRPr>
                  </a:p>
                </p:txBody>
              </p:sp>
            </p:grpSp>
          </p:grpSp>
        </p:grpSp>
      </p:grpSp>
      <p:sp>
        <p:nvSpPr>
          <p:cNvPr id="66" name="Rectangle 65">
            <a:extLst>
              <a:ext uri="{FF2B5EF4-FFF2-40B4-BE49-F238E27FC236}">
                <a16:creationId xmlns:a16="http://schemas.microsoft.com/office/drawing/2014/main" id="{ED204D90-779B-417F-AED9-0029D1D8536B}"/>
              </a:ext>
            </a:extLst>
          </p:cNvPr>
          <p:cNvSpPr/>
          <p:nvPr/>
        </p:nvSpPr>
        <p:spPr bwMode="auto">
          <a:xfrm>
            <a:off x="5368386" y="1571969"/>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TEST</a:t>
            </a:r>
          </a:p>
        </p:txBody>
      </p:sp>
      <p:pic>
        <p:nvPicPr>
          <p:cNvPr id="16" name="Test">
            <a:extLst>
              <a:ext uri="{FF2B5EF4-FFF2-40B4-BE49-F238E27FC236}">
                <a16:creationId xmlns:a16="http://schemas.microsoft.com/office/drawing/2014/main" id="{E63E0260-5D07-4CA0-A824-ED88BDF4AB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8097" y="2279845"/>
            <a:ext cx="621538" cy="633724"/>
          </a:xfrm>
          <a:prstGeom prst="rect">
            <a:avLst/>
          </a:prstGeom>
        </p:spPr>
      </p:pic>
      <p:cxnSp>
        <p:nvCxnSpPr>
          <p:cNvPr id="76" name="Straight Arrow Connector 75">
            <a:extLst>
              <a:ext uri="{FF2B5EF4-FFF2-40B4-BE49-F238E27FC236}">
                <a16:creationId xmlns:a16="http://schemas.microsoft.com/office/drawing/2014/main" id="{D226417C-8EF1-49A7-9D9E-F10D3D98B7AF}"/>
              </a:ext>
            </a:extLst>
          </p:cNvPr>
          <p:cNvCxnSpPr>
            <a:cxnSpLocks/>
            <a:stCxn id="31" idx="2"/>
            <a:endCxn id="32" idx="0"/>
          </p:cNvCxnSpPr>
          <p:nvPr/>
        </p:nvCxnSpPr>
        <p:spPr>
          <a:xfrm>
            <a:off x="10867086" y="3164193"/>
            <a:ext cx="0" cy="224655"/>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E8314B3-22DB-4106-899E-3E8931734CEE}"/>
              </a:ext>
            </a:extLst>
          </p:cNvPr>
          <p:cNvCxnSpPr>
            <a:cxnSpLocks/>
            <a:stCxn id="32" idx="2"/>
            <a:endCxn id="33" idx="0"/>
          </p:cNvCxnSpPr>
          <p:nvPr/>
        </p:nvCxnSpPr>
        <p:spPr>
          <a:xfrm>
            <a:off x="10867086" y="4981072"/>
            <a:ext cx="0" cy="234091"/>
          </a:xfrm>
          <a:prstGeom prst="straightConnector1">
            <a:avLst/>
          </a:prstGeom>
          <a:ln w="31750" cap="sq">
            <a:solidFill>
              <a:schemeClr val="bg1"/>
            </a:solidFill>
            <a:miter lim="800000"/>
            <a:headEnd type="none"/>
            <a:tailEnd type="arrow" w="lg" len="sm"/>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4FAD1533-17F5-41DE-84F8-5C3956AF2BD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35753" y="2162299"/>
            <a:ext cx="724985" cy="724985"/>
          </a:xfrm>
          <a:prstGeom prst="rect">
            <a:avLst/>
          </a:prstGeom>
        </p:spPr>
      </p:pic>
      <p:sp>
        <p:nvSpPr>
          <p:cNvPr id="92" name="Flowchart: Magnetic Disk 91">
            <a:extLst>
              <a:ext uri="{FF2B5EF4-FFF2-40B4-BE49-F238E27FC236}">
                <a16:creationId xmlns:a16="http://schemas.microsoft.com/office/drawing/2014/main" id="{EF02035B-D0BB-4148-BE35-32DF071B2E66}"/>
              </a:ext>
            </a:extLst>
          </p:cNvPr>
          <p:cNvSpPr/>
          <p:nvPr/>
        </p:nvSpPr>
        <p:spPr bwMode="auto">
          <a:xfrm>
            <a:off x="1156860" y="2138614"/>
            <a:ext cx="757588" cy="772356"/>
          </a:xfrm>
          <a:prstGeom prst="flowChartMagneticDisk">
            <a:avLst/>
          </a:prstGeom>
          <a:solidFill>
            <a:srgbClr val="BFBFBF"/>
          </a:solidFill>
          <a:ln w="38100">
            <a:solidFill>
              <a:srgbClr val="00206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Segoe UI" panose="020B0502040204020203" pitchFamily="34" charset="0"/>
                <a:ea typeface="Segoe UI" panose="020B0502040204020203" pitchFamily="34" charset="0"/>
                <a:cs typeface="Segoe UI" panose="020B0502040204020203" pitchFamily="34" charset="0"/>
              </a:rPr>
              <a:t>TFVC</a:t>
            </a:r>
          </a:p>
        </p:txBody>
      </p:sp>
      <p:sp>
        <p:nvSpPr>
          <p:cNvPr id="95" name="Rectangle 94">
            <a:extLst>
              <a:ext uri="{FF2B5EF4-FFF2-40B4-BE49-F238E27FC236}">
                <a16:creationId xmlns:a16="http://schemas.microsoft.com/office/drawing/2014/main" id="{99D03D5D-0A63-46AA-A8CC-3310998CE725}"/>
              </a:ext>
            </a:extLst>
          </p:cNvPr>
          <p:cNvSpPr/>
          <p:nvPr/>
        </p:nvSpPr>
        <p:spPr bwMode="auto">
          <a:xfrm>
            <a:off x="7281008" y="1571969"/>
            <a:ext cx="1680961" cy="1592224"/>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marL="0" marR="0" lvl="0" indent="0" algn="ctr" defTabSz="932021" rtl="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rPr>
              <a:t>PACKAGE</a:t>
            </a:r>
          </a:p>
        </p:txBody>
      </p:sp>
      <p:sp>
        <p:nvSpPr>
          <p:cNvPr id="106" name="APP 3">
            <a:extLst>
              <a:ext uri="{FF2B5EF4-FFF2-40B4-BE49-F238E27FC236}">
                <a16:creationId xmlns:a16="http://schemas.microsoft.com/office/drawing/2014/main" id="{B4EA7442-F4BC-46FA-BCB6-8D9D0A0A1BF3}"/>
              </a:ext>
            </a:extLst>
          </p:cNvPr>
          <p:cNvSpPr>
            <a:spLocks noEditPoints="1"/>
          </p:cNvSpPr>
          <p:nvPr/>
        </p:nvSpPr>
        <p:spPr bwMode="auto">
          <a:xfrm>
            <a:off x="7768367" y="2123784"/>
            <a:ext cx="796841" cy="822282"/>
          </a:xfrm>
          <a:custGeom>
            <a:avLst/>
            <a:gdLst>
              <a:gd name="T0" fmla="*/ 364 w 371"/>
              <a:gd name="T1" fmla="*/ 103 h 383"/>
              <a:gd name="T2" fmla="*/ 216 w 371"/>
              <a:gd name="T3" fmla="*/ 3 h 383"/>
              <a:gd name="T4" fmla="*/ 203 w 371"/>
              <a:gd name="T5" fmla="*/ 1 h 383"/>
              <a:gd name="T6" fmla="*/ 13 w 371"/>
              <a:gd name="T7" fmla="*/ 50 h 383"/>
              <a:gd name="T8" fmla="*/ 0 w 371"/>
              <a:gd name="T9" fmla="*/ 66 h 383"/>
              <a:gd name="T10" fmla="*/ 0 w 371"/>
              <a:gd name="T11" fmla="*/ 243 h 383"/>
              <a:gd name="T12" fmla="*/ 5 w 371"/>
              <a:gd name="T13" fmla="*/ 255 h 383"/>
              <a:gd name="T14" fmla="*/ 125 w 371"/>
              <a:gd name="T15" fmla="*/ 379 h 383"/>
              <a:gd name="T16" fmla="*/ 137 w 371"/>
              <a:gd name="T17" fmla="*/ 383 h 383"/>
              <a:gd name="T18" fmla="*/ 142 w 371"/>
              <a:gd name="T19" fmla="*/ 383 h 383"/>
              <a:gd name="T20" fmla="*/ 351 w 371"/>
              <a:gd name="T21" fmla="*/ 310 h 383"/>
              <a:gd name="T22" fmla="*/ 362 w 371"/>
              <a:gd name="T23" fmla="*/ 296 h 383"/>
              <a:gd name="T24" fmla="*/ 371 w 371"/>
              <a:gd name="T25" fmla="*/ 117 h 383"/>
              <a:gd name="T26" fmla="*/ 364 w 371"/>
              <a:gd name="T27" fmla="*/ 103 h 383"/>
              <a:gd name="T28" fmla="*/ 204 w 371"/>
              <a:gd name="T29" fmla="*/ 34 h 383"/>
              <a:gd name="T30" fmla="*/ 321 w 371"/>
              <a:gd name="T31" fmla="*/ 113 h 383"/>
              <a:gd name="T32" fmla="*/ 251 w 371"/>
              <a:gd name="T33" fmla="*/ 134 h 383"/>
              <a:gd name="T34" fmla="*/ 139 w 371"/>
              <a:gd name="T35" fmla="*/ 51 h 383"/>
              <a:gd name="T36" fmla="*/ 204 w 371"/>
              <a:gd name="T37" fmla="*/ 34 h 383"/>
              <a:gd name="T38" fmla="*/ 143 w 371"/>
              <a:gd name="T39" fmla="*/ 167 h 383"/>
              <a:gd name="T40" fmla="*/ 42 w 371"/>
              <a:gd name="T41" fmla="*/ 76 h 383"/>
              <a:gd name="T42" fmla="*/ 113 w 371"/>
              <a:gd name="T43" fmla="*/ 58 h 383"/>
              <a:gd name="T44" fmla="*/ 225 w 371"/>
              <a:gd name="T45" fmla="*/ 142 h 383"/>
              <a:gd name="T46" fmla="*/ 143 w 371"/>
              <a:gd name="T47" fmla="*/ 167 h 383"/>
              <a:gd name="T48" fmla="*/ 33 w 371"/>
              <a:gd name="T49" fmla="*/ 237 h 383"/>
              <a:gd name="T50" fmla="*/ 33 w 371"/>
              <a:gd name="T51" fmla="*/ 96 h 383"/>
              <a:gd name="T52" fmla="*/ 130 w 371"/>
              <a:gd name="T53" fmla="*/ 184 h 383"/>
              <a:gd name="T54" fmla="*/ 130 w 371"/>
              <a:gd name="T55" fmla="*/ 338 h 383"/>
              <a:gd name="T56" fmla="*/ 33 w 371"/>
              <a:gd name="T57" fmla="*/ 237 h 383"/>
              <a:gd name="T58" fmla="*/ 152 w 371"/>
              <a:gd name="T59" fmla="*/ 345 h 383"/>
              <a:gd name="T60" fmla="*/ 152 w 371"/>
              <a:gd name="T61" fmla="*/ 187 h 383"/>
              <a:gd name="T62" fmla="*/ 338 w 371"/>
              <a:gd name="T63" fmla="*/ 130 h 383"/>
              <a:gd name="T64" fmla="*/ 330 w 371"/>
              <a:gd name="T65" fmla="*/ 283 h 383"/>
              <a:gd name="T66" fmla="*/ 152 w 371"/>
              <a:gd name="T67" fmla="*/ 34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1" h="383">
                <a:moveTo>
                  <a:pt x="364" y="103"/>
                </a:moveTo>
                <a:cubicBezTo>
                  <a:pt x="216" y="3"/>
                  <a:pt x="216" y="3"/>
                  <a:pt x="216" y="3"/>
                </a:cubicBezTo>
                <a:cubicBezTo>
                  <a:pt x="213" y="1"/>
                  <a:pt x="208" y="0"/>
                  <a:pt x="203" y="1"/>
                </a:cubicBezTo>
                <a:cubicBezTo>
                  <a:pt x="13" y="50"/>
                  <a:pt x="13" y="50"/>
                  <a:pt x="13" y="50"/>
                </a:cubicBezTo>
                <a:cubicBezTo>
                  <a:pt x="5" y="52"/>
                  <a:pt x="0" y="58"/>
                  <a:pt x="0" y="66"/>
                </a:cubicBezTo>
                <a:cubicBezTo>
                  <a:pt x="0" y="243"/>
                  <a:pt x="0" y="243"/>
                  <a:pt x="0" y="243"/>
                </a:cubicBezTo>
                <a:cubicBezTo>
                  <a:pt x="0" y="248"/>
                  <a:pt x="2" y="252"/>
                  <a:pt x="5" y="255"/>
                </a:cubicBezTo>
                <a:cubicBezTo>
                  <a:pt x="125" y="379"/>
                  <a:pt x="125" y="379"/>
                  <a:pt x="125" y="379"/>
                </a:cubicBezTo>
                <a:cubicBezTo>
                  <a:pt x="128" y="382"/>
                  <a:pt x="132" y="383"/>
                  <a:pt x="137" y="383"/>
                </a:cubicBezTo>
                <a:cubicBezTo>
                  <a:pt x="138" y="383"/>
                  <a:pt x="140" y="383"/>
                  <a:pt x="142" y="383"/>
                </a:cubicBezTo>
                <a:cubicBezTo>
                  <a:pt x="351" y="310"/>
                  <a:pt x="351" y="310"/>
                  <a:pt x="351" y="310"/>
                </a:cubicBezTo>
                <a:cubicBezTo>
                  <a:pt x="357" y="308"/>
                  <a:pt x="362" y="302"/>
                  <a:pt x="362" y="296"/>
                </a:cubicBezTo>
                <a:cubicBezTo>
                  <a:pt x="371" y="117"/>
                  <a:pt x="371" y="117"/>
                  <a:pt x="371" y="117"/>
                </a:cubicBezTo>
                <a:cubicBezTo>
                  <a:pt x="371" y="112"/>
                  <a:pt x="369" y="106"/>
                  <a:pt x="364" y="103"/>
                </a:cubicBezTo>
                <a:close/>
                <a:moveTo>
                  <a:pt x="204" y="34"/>
                </a:moveTo>
                <a:cubicBezTo>
                  <a:pt x="321" y="113"/>
                  <a:pt x="321" y="113"/>
                  <a:pt x="321" y="113"/>
                </a:cubicBezTo>
                <a:cubicBezTo>
                  <a:pt x="251" y="134"/>
                  <a:pt x="251" y="134"/>
                  <a:pt x="251" y="134"/>
                </a:cubicBezTo>
                <a:cubicBezTo>
                  <a:pt x="139" y="51"/>
                  <a:pt x="139" y="51"/>
                  <a:pt x="139" y="51"/>
                </a:cubicBezTo>
                <a:lnTo>
                  <a:pt x="204" y="34"/>
                </a:lnTo>
                <a:close/>
                <a:moveTo>
                  <a:pt x="143" y="167"/>
                </a:moveTo>
                <a:cubicBezTo>
                  <a:pt x="42" y="76"/>
                  <a:pt x="42" y="76"/>
                  <a:pt x="42" y="76"/>
                </a:cubicBezTo>
                <a:cubicBezTo>
                  <a:pt x="113" y="58"/>
                  <a:pt x="113" y="58"/>
                  <a:pt x="113" y="58"/>
                </a:cubicBezTo>
                <a:cubicBezTo>
                  <a:pt x="225" y="142"/>
                  <a:pt x="225" y="142"/>
                  <a:pt x="225" y="142"/>
                </a:cubicBezTo>
                <a:lnTo>
                  <a:pt x="143" y="167"/>
                </a:lnTo>
                <a:close/>
                <a:moveTo>
                  <a:pt x="33" y="237"/>
                </a:moveTo>
                <a:cubicBezTo>
                  <a:pt x="33" y="96"/>
                  <a:pt x="33" y="96"/>
                  <a:pt x="33" y="96"/>
                </a:cubicBezTo>
                <a:cubicBezTo>
                  <a:pt x="130" y="184"/>
                  <a:pt x="130" y="184"/>
                  <a:pt x="130" y="184"/>
                </a:cubicBezTo>
                <a:cubicBezTo>
                  <a:pt x="130" y="338"/>
                  <a:pt x="130" y="338"/>
                  <a:pt x="130" y="338"/>
                </a:cubicBezTo>
                <a:lnTo>
                  <a:pt x="33" y="237"/>
                </a:lnTo>
                <a:close/>
                <a:moveTo>
                  <a:pt x="152" y="345"/>
                </a:moveTo>
                <a:cubicBezTo>
                  <a:pt x="152" y="187"/>
                  <a:pt x="152" y="187"/>
                  <a:pt x="152" y="187"/>
                </a:cubicBezTo>
                <a:cubicBezTo>
                  <a:pt x="338" y="130"/>
                  <a:pt x="338" y="130"/>
                  <a:pt x="338" y="130"/>
                </a:cubicBezTo>
                <a:cubicBezTo>
                  <a:pt x="330" y="283"/>
                  <a:pt x="330" y="283"/>
                  <a:pt x="330" y="283"/>
                </a:cubicBezTo>
                <a:lnTo>
                  <a:pt x="152" y="345"/>
                </a:lnTo>
                <a:close/>
              </a:path>
            </a:pathLst>
          </a:custGeom>
          <a:solidFill>
            <a:schemeClr val="bg1"/>
          </a:solidFill>
          <a:ln>
            <a:noFill/>
          </a:ln>
        </p:spPr>
        <p:txBody>
          <a:bodyPr vert="horz" wrap="square" lIns="91402" tIns="45700" rIns="91402" bIns="45700" numCol="1" anchor="t" anchorCtr="0" compatLnSpc="1">
            <a:prstTxWarp prst="textNoShape">
              <a:avLst/>
            </a:prstTxWarp>
          </a:bodyPr>
          <a:lstStyle/>
          <a:p>
            <a:pPr marL="0" marR="0" lvl="0" indent="0" algn="l" defTabSz="913742" rtl="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a:ln>
                <a:noFill/>
              </a:ln>
              <a:solidFill>
                <a:srgbClr val="000000"/>
              </a:solidFill>
              <a:effectLst/>
              <a:uLnTx/>
              <a:uFillTx/>
              <a:latin typeface="Segoe UI Semilight"/>
              <a:ea typeface="+mn-ea"/>
              <a:cs typeface="+mn-cs"/>
            </a:endParaRPr>
          </a:p>
        </p:txBody>
      </p:sp>
    </p:spTree>
    <p:extLst>
      <p:ext uri="{BB962C8B-B14F-4D97-AF65-F5344CB8AC3E}">
        <p14:creationId xmlns:p14="http://schemas.microsoft.com/office/powerpoint/2010/main" val="3267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3B9D3600-BA2F-499E-9B74-B0493B08579C}"/>
    </a:ext>
  </a:extLst>
</a:theme>
</file>

<file path=ppt/theme/theme2.xml><?xml version="1.0" encoding="utf-8"?>
<a:theme xmlns:a="http://schemas.openxmlformats.org/drawingml/2006/main" name="5-50111_Build 2017_DARK GRAY TEMPLATE">
  <a:themeElements>
    <a:clrScheme name="Build 2017 Colors (Dark Gray)">
      <a:dk1>
        <a:srgbClr val="505050"/>
      </a:dk1>
      <a:lt1>
        <a:srgbClr val="FFFFFF"/>
      </a:lt1>
      <a:dk2>
        <a:srgbClr val="0078D7"/>
      </a:dk2>
      <a:lt2>
        <a:srgbClr val="EAEAEA"/>
      </a:lt2>
      <a:accent1>
        <a:srgbClr val="0078D7"/>
      </a:accent1>
      <a:accent2>
        <a:srgbClr val="00BCF2"/>
      </a:accent2>
      <a:accent3>
        <a:srgbClr val="EAEAEA"/>
      </a:accent3>
      <a:accent4>
        <a:srgbClr val="002050"/>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potx" id="{5417D3E2-C3A5-48BF-8802-FB8B38AE9E9C}" vid="{D138E69B-724A-4446-A2DA-FF3B08B1663E}"/>
    </a:ext>
  </a:extLst>
</a:theme>
</file>

<file path=ppt/theme/theme3.xml><?xml version="1.0" encoding="utf-8"?>
<a:theme xmlns:a="http://schemas.openxmlformats.org/drawingml/2006/main" name="1_5-50111_Build 2017_LIGHT GRAY TEMPLATE">
  <a:themeElements>
    <a:clrScheme name="Build 2017 Colors">
      <a:dk1>
        <a:srgbClr val="505050"/>
      </a:dk1>
      <a:lt1>
        <a:srgbClr val="FFFFFF"/>
      </a:lt1>
      <a:dk2>
        <a:srgbClr val="0078D7"/>
      </a:dk2>
      <a:lt2>
        <a:srgbClr val="EAEAEA"/>
      </a:lt2>
      <a:accent1>
        <a:srgbClr val="0078D7"/>
      </a:accent1>
      <a:accent2>
        <a:srgbClr val="00BCF2"/>
      </a:accent2>
      <a:accent3>
        <a:srgbClr val="505050"/>
      </a:accent3>
      <a:accent4>
        <a:srgbClr val="002050"/>
      </a:accent4>
      <a:accent5>
        <a:srgbClr val="FFB900"/>
      </a:accent5>
      <a:accent6>
        <a:srgbClr val="D2D2D2"/>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2017_Template [Read-Only]" id="{6F4885E9-16BF-45DA-8043-52AF389A1A37}" vid="{06FBAB65-A9D9-4EC4-8519-C553F3EA738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_ip_UnifiedCompliancePolicyUIAction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d12e2661e9634d9aa98bbb375f31aced>
    <Event_x0020_Start_x0020_Date xmlns="01c77077-aee4-4b5f-bd4e-9cd40a6fff29">2017-05-10T07:00:00+00:00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iaa5f83406f94009a0f6a3e890699ff7>
    <External_x0020_Speaker xmlns="01c77077-aee4-4b5f-bd4e-9cd40a6fff29">Martin Woodward</External_x0020_Speaker>
    <m6878b9dd7994da4ba144f95347d99c6 xmlns="01c77077-aee4-4b5f-bd4e-9cd40a6fff29">
      <Terms xmlns="http://schemas.microsoft.com/office/infopath/2007/PartnerControls"/>
    </m6878b9dd7994da4ba144f95347d99c6>
    <Presentation_x0020_Date xmlns="01c77077-aee4-4b5f-bd4e-9cd40a6fff29">2017-05-10T07:00:00+00:00</Presentation_x0020_Date>
    <fc15c16204564de583b4c942b10d19ec xmlns="01c77077-aee4-4b5f-bd4e-9cd40a6fff29">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_ip_UnifiedCompliancePolicyProperties xmlns="http://schemas.microsoft.com/sharepoint/v3" xsi:nil="true"/>
    <Session_x0020_Code xmlns="01c77077-aee4-4b5f-bd4e-9cd40a6fff29">B8028</Session_x0020_Code>
    <Event_x0020_End_x0020_Date xmlns="01c77077-aee4-4b5f-bd4e-9cd40a6fff29">2017-05-12T07:00:00+00:00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NumberofDownloads xmlns="230e9df3-be65-4c73-a93b-d1236ebd677e" xsi:nil="true"/>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2017</TermName>
          <TermId xmlns="http://schemas.microsoft.com/office/infopath/2007/PartnerControls">0407fc0d-d203-4d0a-848e-0398e286e7e2</TermId>
        </TermInfo>
      </Terms>
    </TaxKeywordTaxHTField>
    <TaxCatchAll xmlns="230e9df3-be65-4c73-a93b-d1236ebd677e">
      <Value>47</Value>
      <Value>53</Value>
      <Value>52</Value>
      <Value>316</Value>
      <Value>315</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6" ma:contentTypeDescription="" ma:contentTypeScope="" ma:versionID="d383a91d1b86d4650368c84defa1a2c1">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2cfdfd5a193d92c0d7e2d70576dfb5fb"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element ref="ns1:_ip_UnifiedCompliancePolicyProperties" minOccurs="0"/>
                <xsd:element ref="ns1:_ip_UnifiedCompliancePolicyUIAction"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element name="LastSharedByUser" ma:index="43" nillable="true" ma:displayName="Last Shared By User" ma:description="" ma:internalName="LastSharedByUser" ma:readOnly="true">
      <xsd:simpleType>
        <xsd:restriction base="dms:Note">
          <xsd:maxLength value="255"/>
        </xsd:restriction>
      </xsd:simpleType>
    </xsd:element>
    <xsd:element name="LastSharedByTime" ma:index="4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230e9df3-be65-4c73-a93b-d1236ebd677e"/>
    <ds:schemaRef ds:uri="8ff673fc-3231-4e3a-893b-6d7f7cd32766"/>
    <ds:schemaRef ds:uri="http://schemas.microsoft.com/sharepoint/v3"/>
    <ds:schemaRef ds:uri="01c77077-aee4-4b5f-bd4e-9cd40a6fff29"/>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A408956B-D258-40C7-8C24-091EC53E3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Microsoft_Build2017_Template</Template>
  <TotalTime>2</TotalTime>
  <Words>1940</Words>
  <Application>Microsoft Office PowerPoint</Application>
  <PresentationFormat>Custom</PresentationFormat>
  <Paragraphs>402</Paragraphs>
  <Slides>37</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vt:lpstr>
      <vt:lpstr>Consolas</vt:lpstr>
      <vt:lpstr>Segoe Light</vt:lpstr>
      <vt:lpstr>Segoe UI</vt:lpstr>
      <vt:lpstr>Segoe UI Light</vt:lpstr>
      <vt:lpstr>Segoe UI Semilight</vt:lpstr>
      <vt:lpstr>Wingdings</vt:lpstr>
      <vt:lpstr>5-50111_Build 2017_LIGHT GRAY TEMPLATE</vt:lpstr>
      <vt:lpstr>5-50111_Build 2017_DARK GRAY TEMPLATE</vt:lpstr>
      <vt:lpstr>1_5-50111_Build 2017_LIGHT GRAY TEMPLATE</vt:lpstr>
      <vt:lpstr>PowerPoint Presentation</vt:lpstr>
      <vt:lpstr>Continuous Delivery on Microsoft Azure</vt:lpstr>
      <vt:lpstr>Martin Woodward</vt:lpstr>
      <vt:lpstr>PowerPoint Presentation</vt:lpstr>
      <vt:lpstr>PowerPoint Presentation</vt:lpstr>
      <vt:lpstr>PowerPoint Presentation</vt:lpstr>
      <vt:lpstr>PowerPoint Presentation</vt:lpstr>
      <vt:lpstr>#SpringIntoDevOps</vt:lpstr>
      <vt:lpstr>Continuous Delivery</vt:lpstr>
      <vt:lpstr>Continuous Delivery</vt:lpstr>
      <vt:lpstr>Continuous Delivery</vt:lpstr>
      <vt:lpstr>Some CI Options with Azure</vt:lpstr>
      <vt:lpstr>CI Using Azure VM Agents</vt:lpstr>
      <vt:lpstr>PowerPoint Presentation</vt:lpstr>
      <vt:lpstr>Jenkins Azure VM Plugin</vt:lpstr>
      <vt:lpstr>Continuous Delivery</vt:lpstr>
      <vt:lpstr>Continuous Delivery</vt:lpstr>
      <vt:lpstr>Continuous Delivery</vt:lpstr>
      <vt:lpstr>Continuous Delivery</vt:lpstr>
      <vt:lpstr>Continuous Delivery</vt:lpstr>
      <vt:lpstr>Continuous Delivery with VSTS</vt:lpstr>
      <vt:lpstr>Continuous Delivery with VSTS</vt:lpstr>
      <vt:lpstr>Demo</vt:lpstr>
      <vt:lpstr>Azure WebApps CI/CD with VSTS</vt:lpstr>
      <vt:lpstr>VSTS Deployment Groups Preview</vt:lpstr>
      <vt:lpstr>Deployment Agent</vt:lpstr>
      <vt:lpstr>Demo</vt:lpstr>
      <vt:lpstr>Azure IaaS DevOps with VSTS</vt:lpstr>
      <vt:lpstr>Demo</vt:lpstr>
      <vt:lpstr>Container DevOps with VSTS</vt:lpstr>
      <vt:lpstr>Looking Ahead</vt:lpstr>
      <vt:lpstr>Key Trends in CD</vt:lpstr>
      <vt:lpstr>Configuration as Code</vt:lpstr>
      <vt:lpstr>Pipeline as Code</vt:lpstr>
      <vt:lpstr>Summary</vt:lpstr>
      <vt:lpstr>Thank you!</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delivery on Microsoft Azure</dc:title>
  <dc:subject>Microsoft Build 2017</dc:subject>
  <dc:creator>MS Events</dc:creator>
  <cp:keywords>Microsoft Build 2017</cp:keywords>
  <dc:description>Template: Mitchell Derrey, Silver Fox Productions_x000d_
Formatting: _x000d_
Audience Type:</dc:description>
  <cp:lastModifiedBy>Caitlyn Ryan</cp:lastModifiedBy>
  <cp:revision>2</cp:revision>
  <dcterms:created xsi:type="dcterms:W3CDTF">2017-05-10T18:52:41Z</dcterms:created>
  <dcterms:modified xsi:type="dcterms:W3CDTF">2017-05-11T14:36:15Z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53;#Washington State Convention and Trade Center|2ebf141d-f871-4cc9-bf08-f87f112ab464</vt:lpwstr>
  </property>
  <property fmtid="{D5CDD505-2E9C-101B-9397-08002B2CF9AE}" pid="7" name="Track">
    <vt:lpwstr/>
  </property>
  <property fmtid="{D5CDD505-2E9C-101B-9397-08002B2CF9AE}" pid="8" name="Event Location">
    <vt:lpwstr>52;#Seattle|54f46ed2-c77e-4a59-b182-a4171fdb0d11</vt:lpwstr>
  </property>
  <property fmtid="{D5CDD505-2E9C-101B-9397-08002B2CF9AE}" pid="9" name="Campaign">
    <vt:lpwstr/>
  </property>
  <property fmtid="{D5CDD505-2E9C-101B-9397-08002B2CF9AE}" pid="10" name="IsMyDocuments">
    <vt:bool>true</vt:bool>
  </property>
  <property fmtid="{D5CDD505-2E9C-101B-9397-08002B2CF9AE}" pid="11" name="TaxKeyword">
    <vt:lpwstr>315;#Microsoft Build 2017|0407fc0d-d203-4d0a-848e-0398e286e7e2</vt:lpwstr>
  </property>
  <property fmtid="{D5CDD505-2E9C-101B-9397-08002B2CF9AE}" pid="12" name="Audience1">
    <vt:lpwstr>316;#developers|8e4a08dc-5d95-4156-ab65-f22579a1592a</vt:lpwstr>
  </property>
  <property fmtid="{D5CDD505-2E9C-101B-9397-08002B2CF9AE}" pid="13" name="Event Name">
    <vt:lpwstr>47;#Build|58542b36-5bf5-46a6-a53f-a41fb7a73785</vt:lpwstr>
  </property>
</Properties>
</file>