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 id="2147484515" r:id="rId6"/>
  </p:sldMasterIdLst>
  <p:notesMasterIdLst>
    <p:notesMasterId r:id="rId39"/>
  </p:notesMasterIdLst>
  <p:handoutMasterIdLst>
    <p:handoutMasterId r:id="rId40"/>
  </p:handoutMasterIdLst>
  <p:sldIdLst>
    <p:sldId id="1559" r:id="rId7"/>
    <p:sldId id="1560" r:id="rId8"/>
    <p:sldId id="1561" r:id="rId9"/>
    <p:sldId id="1562" r:id="rId10"/>
    <p:sldId id="1563" r:id="rId11"/>
    <p:sldId id="1564" r:id="rId12"/>
    <p:sldId id="1565" r:id="rId13"/>
    <p:sldId id="1566" r:id="rId14"/>
    <p:sldId id="1568" r:id="rId15"/>
    <p:sldId id="1569" r:id="rId16"/>
    <p:sldId id="1570" r:id="rId17"/>
    <p:sldId id="1571" r:id="rId18"/>
    <p:sldId id="1572" r:id="rId19"/>
    <p:sldId id="1573" r:id="rId20"/>
    <p:sldId id="1574" r:id="rId21"/>
    <p:sldId id="1575" r:id="rId22"/>
    <p:sldId id="1576" r:id="rId23"/>
    <p:sldId id="1577" r:id="rId24"/>
    <p:sldId id="1578" r:id="rId25"/>
    <p:sldId id="1579" r:id="rId26"/>
    <p:sldId id="1580" r:id="rId27"/>
    <p:sldId id="1581" r:id="rId28"/>
    <p:sldId id="1582" r:id="rId29"/>
    <p:sldId id="1583" r:id="rId30"/>
    <p:sldId id="1584" r:id="rId31"/>
    <p:sldId id="1585" r:id="rId32"/>
    <p:sldId id="1586" r:id="rId33"/>
    <p:sldId id="1587" r:id="rId34"/>
    <p:sldId id="1588" r:id="rId35"/>
    <p:sldId id="1589" r:id="rId36"/>
    <p:sldId id="1590" r:id="rId37"/>
    <p:sldId id="1591"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Light Gray Template" id="{E1C8FB21-FF75-44A0-8090-B2FB240B014B}">
          <p14:sldIdLst>
            <p14:sldId id="1559"/>
            <p14:sldId id="1560"/>
            <p14:sldId id="1561"/>
            <p14:sldId id="1562"/>
            <p14:sldId id="1563"/>
            <p14:sldId id="1564"/>
            <p14:sldId id="1565"/>
            <p14:sldId id="1566"/>
            <p14:sldId id="1568"/>
            <p14:sldId id="1569"/>
            <p14:sldId id="1570"/>
            <p14:sldId id="1571"/>
            <p14:sldId id="1572"/>
            <p14:sldId id="1573"/>
            <p14:sldId id="1574"/>
            <p14:sldId id="1575"/>
            <p14:sldId id="1576"/>
            <p14:sldId id="1577"/>
            <p14:sldId id="1578"/>
            <p14:sldId id="1579"/>
            <p14:sldId id="1580"/>
            <p14:sldId id="1581"/>
            <p14:sldId id="1582"/>
            <p14:sldId id="1583"/>
            <p14:sldId id="1584"/>
            <p14:sldId id="1585"/>
            <p14:sldId id="1586"/>
            <p14:sldId id="1587"/>
            <p14:sldId id="1588"/>
            <p14:sldId id="1589"/>
            <p14:sldId id="1590"/>
            <p14:sldId id="15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2136" autoAdjust="0"/>
  </p:normalViewPr>
  <p:slideViewPr>
    <p:cSldViewPr>
      <p:cViewPr varScale="1">
        <p:scale>
          <a:sx n="63" d="100"/>
          <a:sy n="63" d="100"/>
        </p:scale>
        <p:origin x="138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5/11/2017 7:13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5/11/2017 7:13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60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85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85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2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52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54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5" name="Footer Placeholder 4"/>
          <p:cNvSpPr>
            <a:spLocks noGrp="1"/>
          </p:cNvSpPr>
          <p:nvPr>
            <p:ph type="ftr" sz="quarter" idx="4"/>
          </p:nvPr>
        </p:nvSpPr>
        <p:spPr>
          <a:xfrm>
            <a:off x="0" y="8964871"/>
            <a:ext cx="3094096" cy="473559"/>
          </a:xfrm>
          <a:prstGeom prst="rect">
            <a:avLst/>
          </a:prstGeom>
        </p:spPr>
        <p:txBody>
          <a:bodyPr lIns="92958" tIns="46479" rIns="92958" bIns="46479"/>
          <a:lstStyle/>
          <a:p>
            <a:pPr marL="0" marR="0" lvl="0" indent="0" algn="l" defTabSz="95005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5005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1444" name="Date Placeholder 5"/>
          <p:cNvSpPr>
            <a:spLocks noGrp="1"/>
          </p:cNvSpPr>
          <p:nvPr>
            <p:ph type="dt" sz="quarter" idx="1"/>
          </p:nvPr>
        </p:nvSpPr>
        <p:spPr bwMode="auto">
          <a:xfrm>
            <a:off x="3956550" y="0"/>
            <a:ext cx="3026833" cy="46418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marL="0" marR="0" lvl="0" indent="0" algn="r" defTabSz="947332" rtl="0" eaLnBrk="1" fontAlgn="base" latinLnBrk="0" hangingPunct="1">
              <a:lnSpc>
                <a:spcPct val="100000"/>
              </a:lnSpc>
              <a:spcBef>
                <a:spcPct val="0"/>
              </a:spcBef>
              <a:spcAft>
                <a:spcPct val="0"/>
              </a:spcAft>
              <a:buClrTx/>
              <a:buSzTx/>
              <a:buFontTx/>
              <a:buNone/>
              <a:tabLst/>
              <a:defRPr/>
            </a:pPr>
            <a:fld id="{77B339E5-2C5A-964E-A324-80E05A226C75}" type="datetime1">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47332" rtl="0" eaLnBrk="1" fontAlgn="base" latinLnBrk="0" hangingPunct="1">
                <a:lnSpc>
                  <a:spcPct val="100000"/>
                </a:lnSpc>
                <a:spcBef>
                  <a:spcPct val="0"/>
                </a:spcBef>
                <a:spcAft>
                  <a:spcPct val="0"/>
                </a:spcAft>
                <a:buClrTx/>
                <a:buSzTx/>
                <a:buFontTx/>
                <a:buNone/>
                <a:tabLst/>
                <a:defRPr/>
              </a:pPr>
              <a:t>5/11/2017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445"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5283" indent="-290493">
              <a:defRPr>
                <a:solidFill>
                  <a:schemeClr val="tx1"/>
                </a:solidFill>
                <a:latin typeface="Segoe UI" charset="0"/>
                <a:ea typeface="ＭＳ Ｐゴシック" charset="0"/>
              </a:defRPr>
            </a:lvl2pPr>
            <a:lvl3pPr marL="1161974" indent="-232395">
              <a:defRPr>
                <a:solidFill>
                  <a:schemeClr val="tx1"/>
                </a:solidFill>
                <a:latin typeface="Segoe UI" charset="0"/>
                <a:ea typeface="ＭＳ Ｐゴシック" charset="0"/>
              </a:defRPr>
            </a:lvl3pPr>
            <a:lvl4pPr marL="1626763" indent="-232395">
              <a:defRPr>
                <a:solidFill>
                  <a:schemeClr val="tx1"/>
                </a:solidFill>
                <a:latin typeface="Segoe UI" charset="0"/>
                <a:ea typeface="ＭＳ Ｐゴシック" charset="0"/>
              </a:defRPr>
            </a:lvl4pPr>
            <a:lvl5pPr marL="2091553" indent="-232395">
              <a:defRPr>
                <a:solidFill>
                  <a:schemeClr val="tx1"/>
                </a:solidFill>
                <a:latin typeface="Segoe UI" charset="0"/>
                <a:ea typeface="ＭＳ Ｐゴシック" charset="0"/>
              </a:defRPr>
            </a:lvl5pPr>
            <a:lvl6pPr marL="2556342" indent="-232395" defTabSz="947332" fontAlgn="base">
              <a:spcBef>
                <a:spcPct val="0"/>
              </a:spcBef>
              <a:spcAft>
                <a:spcPct val="0"/>
              </a:spcAft>
              <a:defRPr>
                <a:solidFill>
                  <a:schemeClr val="tx1"/>
                </a:solidFill>
                <a:latin typeface="Segoe UI" charset="0"/>
                <a:ea typeface="ＭＳ Ｐゴシック" charset="0"/>
              </a:defRPr>
            </a:lvl6pPr>
            <a:lvl7pPr marL="3021132" indent="-232395" defTabSz="947332" fontAlgn="base">
              <a:spcBef>
                <a:spcPct val="0"/>
              </a:spcBef>
              <a:spcAft>
                <a:spcPct val="0"/>
              </a:spcAft>
              <a:defRPr>
                <a:solidFill>
                  <a:schemeClr val="tx1"/>
                </a:solidFill>
                <a:latin typeface="Segoe UI" charset="0"/>
                <a:ea typeface="ＭＳ Ｐゴシック" charset="0"/>
              </a:defRPr>
            </a:lvl7pPr>
            <a:lvl8pPr marL="3485921" indent="-232395" defTabSz="947332" fontAlgn="base">
              <a:spcBef>
                <a:spcPct val="0"/>
              </a:spcBef>
              <a:spcAft>
                <a:spcPct val="0"/>
              </a:spcAft>
              <a:defRPr>
                <a:solidFill>
                  <a:schemeClr val="tx1"/>
                </a:solidFill>
                <a:latin typeface="Segoe UI" charset="0"/>
                <a:ea typeface="ＭＳ Ｐゴシック" charset="0"/>
              </a:defRPr>
            </a:lvl8pPr>
            <a:lvl9pPr marL="3950711" indent="-232395" defTabSz="947332" fontAlgn="base">
              <a:spcBef>
                <a:spcPct val="0"/>
              </a:spcBef>
              <a:spcAft>
                <a:spcPct val="0"/>
              </a:spcAft>
              <a:defRPr>
                <a:solidFill>
                  <a:schemeClr val="tx1"/>
                </a:solidFill>
                <a:latin typeface="Segoe UI" charset="0"/>
                <a:ea typeface="ＭＳ Ｐゴシック" charset="0"/>
              </a:defRPr>
            </a:lvl9pPr>
          </a:lstStyle>
          <a:p>
            <a:pPr marL="0" marR="0" lvl="0" indent="0" algn="r" defTabSz="947332" rtl="0" eaLnBrk="1" fontAlgn="base" latinLnBrk="0" hangingPunct="1">
              <a:lnSpc>
                <a:spcPct val="100000"/>
              </a:lnSpc>
              <a:spcBef>
                <a:spcPct val="0"/>
              </a:spcBef>
              <a:spcAft>
                <a:spcPct val="0"/>
              </a:spcAft>
              <a:buClrTx/>
              <a:buSzTx/>
              <a:buFontTx/>
              <a:buNone/>
              <a:tabLst/>
              <a:defRPr/>
            </a:pPr>
            <a:fld id="{1A6394F6-822C-1448-96C9-DC8FB41C7165}"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47332"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140739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9975795E-3CDA-46E2-AC41-D74FD33909B5}"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5/11/2017 7:13 AM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590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9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94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98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21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0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49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30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14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4954142B-F383-4DC8-A79D-A26D030BA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6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5/11/2017 7:13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0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5/11/2017 7:13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493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70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45482D94-7A46-41C6-A35D-B992A50F21FB}"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6450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672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06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65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0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94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51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600" rtl="0" eaLnBrk="1" fontAlgn="auto" latinLnBrk="0" hangingPunct="1">
              <a:lnSpc>
                <a:spcPct val="100000"/>
              </a:lnSpc>
              <a:spcBef>
                <a:spcPts val="0"/>
              </a:spcBef>
              <a:spcAft>
                <a:spcPts val="0"/>
              </a:spcAft>
              <a:buClrTx/>
              <a:buSzTx/>
              <a:buFontTx/>
              <a:buNone/>
              <a:tabLst/>
              <a:defRPr/>
            </a:pPr>
            <a:fld id="{8FFF7E09-31D4-4768-889F-593817483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3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88881" marR="0" lvl="0" indent="0" algn="l" defTabSz="9418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7:13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3442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934061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40511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78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55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Click to 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15983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Click to 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133839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8006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2385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849768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57613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9823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2854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087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746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190846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9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373881173"/>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88">
          <p15:clr>
            <a:srgbClr val="C35EA4"/>
          </p15:clr>
        </p15:guide>
        <p15:guide id="17" pos="7546">
          <p15:clr>
            <a:srgbClr val="C35EA4"/>
          </p15:clr>
        </p15:guide>
        <p15:guide id="25" orient="horz" pos="302">
          <p15:clr>
            <a:srgbClr val="C35EA4"/>
          </p15:clr>
        </p15:guide>
        <p15:guide id="26" orient="horz" pos="4104">
          <p15:clr>
            <a:srgbClr val="C35EA4"/>
          </p15:clr>
        </p15:guide>
        <p15:guide id="27" orient="horz" pos="763">
          <p15:clr>
            <a:srgbClr val="C35EA4"/>
          </p15:clr>
        </p15:guide>
        <p15:guide id="28" pos="391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24.xml"/><Relationship Id="rId16" Type="http://schemas.openxmlformats.org/officeDocument/2006/relationships/image" Target="../media/image78.png"/><Relationship Id="rId1" Type="http://schemas.openxmlformats.org/officeDocument/2006/relationships/slideLayout" Target="../slideLayouts/slideLayout38.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hyperlink" Target="http://www.internetofyourthings.com/" TargetMode="External"/><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hyperlink" Target="http://www.windowsondevic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jpeg"/><Relationship Id="rId21" Type="http://schemas.openxmlformats.org/officeDocument/2006/relationships/image" Target="../media/image27.gif"/><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jpe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4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86.jpg"/><Relationship Id="rId5" Type="http://schemas.microsoft.com/office/2007/relationships/hdphoto" Target="../media/hdphoto1.wdp"/><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4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a:extLst/>
          </p:cNvPr>
          <p:cNvSpPr/>
          <p:nvPr/>
        </p:nvSpPr>
        <p:spPr bwMode="auto">
          <a:xfrm>
            <a:off x="892358" y="986848"/>
            <a:ext cx="5665219" cy="5665217"/>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3" name="Oval 62">
            <a:extLst/>
          </p:cNvPr>
          <p:cNvSpPr/>
          <p:nvPr/>
        </p:nvSpPr>
        <p:spPr bwMode="auto">
          <a:xfrm>
            <a:off x="5872396" y="986848"/>
            <a:ext cx="5665219" cy="5665217"/>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2" name="Title 1"/>
          <p:cNvSpPr>
            <a:spLocks noGrp="1"/>
          </p:cNvSpPr>
          <p:nvPr>
            <p:ph type="title"/>
          </p:nvPr>
        </p:nvSpPr>
        <p:spPr/>
        <p:txBody>
          <a:bodyPr/>
          <a:lstStyle/>
          <a:p>
            <a:r>
              <a:rPr lang="en-US" dirty="0" err="1"/>
              <a:t>IoT</a:t>
            </a:r>
            <a:r>
              <a:rPr lang="en-US" dirty="0"/>
              <a:t> protection stack</a:t>
            </a:r>
            <a:br>
              <a:rPr lang="en-US" dirty="0"/>
            </a:br>
            <a:endParaRPr lang="en-US" sz="3200" dirty="0">
              <a:solidFill>
                <a:schemeClr val="tx2"/>
              </a:solidFill>
              <a:latin typeface="+mn-lt"/>
            </a:endParaRPr>
          </a:p>
        </p:txBody>
      </p:sp>
      <p:sp>
        <p:nvSpPr>
          <p:cNvPr id="84" name="Rectangle 83"/>
          <p:cNvSpPr/>
          <p:nvPr/>
        </p:nvSpPr>
        <p:spPr>
          <a:xfrm>
            <a:off x="457200" y="6528954"/>
            <a:ext cx="1897955" cy="123111"/>
          </a:xfrm>
          <a:prstGeom prst="rect">
            <a:avLst/>
          </a:prstGeom>
        </p:spPr>
        <p:txBody>
          <a:bodyPr wrap="none" lIns="0" tIns="0" rIns="0" bIns="0">
            <a:spAutoFit/>
          </a:bodyPr>
          <a:lstStyle/>
          <a:p>
            <a:pPr marL="0" marR="0" lvl="0" indent="0" algn="l" defTabSz="895910" rtl="0" eaLnBrk="1" fontAlgn="auto" latinLnBrk="0" hangingPunct="1">
              <a:lnSpc>
                <a:spcPct val="100000"/>
              </a:lnSpc>
              <a:spcBef>
                <a:spcPts val="0"/>
              </a:spcBef>
              <a:spcAft>
                <a:spcPts val="687"/>
              </a:spcAft>
              <a:buClrTx/>
              <a:buSzTx/>
              <a:buFontTx/>
              <a:buNone/>
              <a:tabLst/>
              <a:defRPr/>
            </a:pPr>
            <a:r>
              <a:rPr kumimoji="0" lang="en-US" sz="800" b="0" i="0" u="none" strike="noStrike" kern="1200" cap="none" spc="0" normalizeH="0" baseline="0" noProof="0" dirty="0">
                <a:ln>
                  <a:noFill/>
                </a:ln>
                <a:solidFill>
                  <a:srgbClr val="505050"/>
                </a:solidFill>
                <a:effectLst/>
                <a:uLnTx/>
                <a:uFillTx/>
                <a:latin typeface="Segoe UI Semilight"/>
                <a:ea typeface="+mn-ea"/>
                <a:cs typeface="+mn-cs"/>
              </a:rPr>
              <a:t>*Only available on Windows IoT Enterprise</a:t>
            </a:r>
          </a:p>
        </p:txBody>
      </p:sp>
      <p:sp>
        <p:nvSpPr>
          <p:cNvPr id="144" name="Rectangle 143"/>
          <p:cNvSpPr/>
          <p:nvPr/>
        </p:nvSpPr>
        <p:spPr>
          <a:xfrm>
            <a:off x="9228963" y="4171589"/>
            <a:ext cx="2240280" cy="1708787"/>
          </a:xfrm>
          <a:prstGeom prst="rect">
            <a:avLst/>
          </a:prstGeom>
          <a:noFill/>
          <a:ln w="57150">
            <a:noFill/>
          </a:ln>
        </p:spPr>
        <p:txBody>
          <a:bodyPr vert="horz" wrap="square" lIns="87833" tIns="43917" rIns="87833" bIns="43917" numCol="1" anchor="t" anchorCtr="0" compatLnSpc="1">
            <a:prstTxWarp prst="textNoShape">
              <a:avLst/>
            </a:prstTxWarp>
          </a:bodyPr>
          <a:lstStyle/>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Device Management</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Device Recovery</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Device-specific</a:t>
            </a:r>
            <a:br>
              <a:rPr kumimoji="0" lang="en-US" sz="1300" b="0" i="0" u="none" strike="noStrike" kern="1200" cap="none" spc="0" normalizeH="0" baseline="0" noProof="0" dirty="0">
                <a:ln>
                  <a:noFill/>
                </a:ln>
                <a:solidFill>
                  <a:prstClr val="black"/>
                </a:solidFill>
                <a:effectLst/>
                <a:uLnTx/>
                <a:uFillTx/>
                <a:latin typeface="Segoe UI Semilight"/>
                <a:ea typeface="+mn-ea"/>
                <a:cs typeface="+mn-cs"/>
              </a:rPr>
            </a:b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repudiation</a:t>
            </a:r>
          </a:p>
        </p:txBody>
      </p:sp>
      <p:sp>
        <p:nvSpPr>
          <p:cNvPr id="145" name="Rectangle 144"/>
          <p:cNvSpPr/>
          <p:nvPr/>
        </p:nvSpPr>
        <p:spPr>
          <a:xfrm>
            <a:off x="960730" y="4171589"/>
            <a:ext cx="2240280" cy="1708787"/>
          </a:xfrm>
          <a:prstGeom prst="rect">
            <a:avLst/>
          </a:prstGeom>
          <a:noFill/>
          <a:ln w="57150">
            <a:noFill/>
          </a:ln>
        </p:spPr>
        <p:txBody>
          <a:bodyPr vert="horz" wrap="square" lIns="87833" tIns="43917" rIns="87833" bIns="43917" numCol="1" anchor="t" anchorCtr="0" compatLnSpc="1">
            <a:prstTxWarp prst="textNoShape">
              <a:avLst/>
            </a:prstTxWarp>
          </a:bodyPr>
          <a:lstStyle/>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Trusted Platform Module (TPM)</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Windows Device Health Attestation*</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Secure Boot</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BitLocker</a:t>
            </a:r>
          </a:p>
        </p:txBody>
      </p:sp>
      <p:sp>
        <p:nvSpPr>
          <p:cNvPr id="146" name="Rectangle 145"/>
          <p:cNvSpPr/>
          <p:nvPr/>
        </p:nvSpPr>
        <p:spPr>
          <a:xfrm>
            <a:off x="3011706" y="4171589"/>
            <a:ext cx="2240280" cy="1708787"/>
          </a:xfrm>
          <a:prstGeom prst="rect">
            <a:avLst/>
          </a:prstGeom>
          <a:noFill/>
          <a:ln w="57150">
            <a:noFill/>
          </a:ln>
        </p:spPr>
        <p:txBody>
          <a:bodyPr vert="horz" wrap="square" lIns="87833" tIns="43917" rIns="87833" bIns="43917" numCol="1" anchor="t" anchorCtr="0" compatLnSpc="1">
            <a:prstTxWarp prst="textNoShape">
              <a:avLst/>
            </a:prstTxWarp>
          </a:bodyPr>
          <a:lstStyle/>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Windows as a Service</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Device Guard</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Windows Firewall</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Windows Defender*</a:t>
            </a:r>
          </a:p>
        </p:txBody>
      </p:sp>
      <p:sp>
        <p:nvSpPr>
          <p:cNvPr id="147" name="Rectangle 146"/>
          <p:cNvSpPr/>
          <p:nvPr/>
        </p:nvSpPr>
        <p:spPr>
          <a:xfrm>
            <a:off x="5098098" y="4171590"/>
            <a:ext cx="2240280" cy="482029"/>
          </a:xfrm>
          <a:prstGeom prst="rect">
            <a:avLst/>
          </a:prstGeom>
          <a:solidFill>
            <a:srgbClr val="EAEAEA"/>
          </a:solidFill>
          <a:ln w="57150">
            <a:noFill/>
          </a:ln>
        </p:spPr>
        <p:txBody>
          <a:bodyPr vert="horz" wrap="square" lIns="87833" tIns="43917" rIns="87833" bIns="43917" numCol="1" anchor="t" anchorCtr="0" compatLnSpc="1">
            <a:prstTxWarp prst="textNoShape">
              <a:avLst/>
            </a:prstTxWarp>
          </a:bodyPr>
          <a:lstStyle/>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X.509/TLS-Based Handshake and Encryption</a:t>
            </a:r>
          </a:p>
        </p:txBody>
      </p:sp>
      <p:sp>
        <p:nvSpPr>
          <p:cNvPr id="148" name="Rectangle 147"/>
          <p:cNvSpPr/>
          <p:nvPr/>
        </p:nvSpPr>
        <p:spPr>
          <a:xfrm>
            <a:off x="7172209" y="4171589"/>
            <a:ext cx="2240280" cy="1708787"/>
          </a:xfrm>
          <a:prstGeom prst="rect">
            <a:avLst/>
          </a:prstGeom>
          <a:noFill/>
          <a:ln w="57150">
            <a:noFill/>
          </a:ln>
        </p:spPr>
        <p:txBody>
          <a:bodyPr vert="horz" wrap="square" lIns="87833" tIns="43917" rIns="87833" bIns="43917" numCol="1" anchor="t" anchorCtr="0" compatLnSpc="1">
            <a:prstTxWarp prst="textNoShape">
              <a:avLst/>
            </a:prstTxWarp>
          </a:bodyPr>
          <a:lstStyle/>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Encryption at Rest</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Azure Active Directory</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Key Vault</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Policy-Based Access Control</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IP- based blocking </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Secure Device Registration</a:t>
            </a:r>
          </a:p>
          <a:p>
            <a:pPr marL="0" marR="0" lvl="0" indent="0" algn="ctr" defTabSz="913728" rtl="0" eaLnBrk="1" fontAlgn="auto" latinLnBrk="0" hangingPunct="1">
              <a:lnSpc>
                <a:spcPct val="100000"/>
              </a:lnSpc>
              <a:spcBef>
                <a:spcPts val="0"/>
              </a:spcBef>
              <a:spcAft>
                <a:spcPts val="701"/>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Semilight"/>
                <a:ea typeface="+mn-ea"/>
                <a:cs typeface="+mn-cs"/>
              </a:rPr>
              <a:t>Standards-based best practices </a:t>
            </a:r>
          </a:p>
        </p:txBody>
      </p:sp>
      <p:grpSp>
        <p:nvGrpSpPr>
          <p:cNvPr id="5" name="Group 4"/>
          <p:cNvGrpSpPr/>
          <p:nvPr/>
        </p:nvGrpSpPr>
        <p:grpSpPr>
          <a:xfrm>
            <a:off x="1087437" y="2425700"/>
            <a:ext cx="10261600" cy="1687256"/>
            <a:chOff x="1087437" y="2425700"/>
            <a:chExt cx="10261600" cy="1687256"/>
          </a:xfrm>
        </p:grpSpPr>
        <p:sp>
          <p:nvSpPr>
            <p:cNvPr id="12" name="Oval 11"/>
            <p:cNvSpPr/>
            <p:nvPr/>
          </p:nvSpPr>
          <p:spPr bwMode="auto">
            <a:xfrm>
              <a:off x="5687205" y="2425700"/>
              <a:ext cx="1062064" cy="1062064"/>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3" name="Group 2"/>
            <p:cNvGrpSpPr/>
            <p:nvPr/>
          </p:nvGrpSpPr>
          <p:grpSpPr>
            <a:xfrm>
              <a:off x="1087437" y="2481014"/>
              <a:ext cx="10261600" cy="1631942"/>
              <a:chOff x="457200" y="2280556"/>
              <a:chExt cx="11522074" cy="1832400"/>
            </a:xfrm>
          </p:grpSpPr>
          <p:grpSp>
            <p:nvGrpSpPr>
              <p:cNvPr id="44" name="Group 43"/>
              <p:cNvGrpSpPr/>
              <p:nvPr/>
            </p:nvGrpSpPr>
            <p:grpSpPr>
              <a:xfrm>
                <a:off x="976078" y="2280556"/>
                <a:ext cx="10481734" cy="1202562"/>
                <a:chOff x="976078" y="1924956"/>
                <a:chExt cx="10481734" cy="1202562"/>
              </a:xfrm>
            </p:grpSpPr>
            <p:sp>
              <p:nvSpPr>
                <p:cNvPr id="7" name="Arc 6"/>
                <p:cNvSpPr/>
                <p:nvPr/>
              </p:nvSpPr>
              <p:spPr>
                <a:xfrm>
                  <a:off x="976078" y="1924956"/>
                  <a:ext cx="1202598" cy="1202562"/>
                </a:xfrm>
                <a:prstGeom prst="arc">
                  <a:avLst>
                    <a:gd name="adj1" fmla="val 21534016"/>
                    <a:gd name="adj2" fmla="val 16261752"/>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27" name="Arc 126"/>
                <p:cNvSpPr/>
                <p:nvPr/>
              </p:nvSpPr>
              <p:spPr>
                <a:xfrm>
                  <a:off x="3299325" y="1924956"/>
                  <a:ext cx="1202598" cy="1202562"/>
                </a:xfrm>
                <a:prstGeom prst="arc">
                  <a:avLst>
                    <a:gd name="adj1" fmla="val 21519098"/>
                    <a:gd name="adj2" fmla="val 10840734"/>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28" name="Arc 127"/>
                <p:cNvSpPr/>
                <p:nvPr/>
              </p:nvSpPr>
              <p:spPr>
                <a:xfrm>
                  <a:off x="5622573" y="1924956"/>
                  <a:ext cx="1202598" cy="1202562"/>
                </a:xfrm>
                <a:prstGeom prst="arc">
                  <a:avLst>
                    <a:gd name="adj1" fmla="val 10893703"/>
                    <a:gd name="adj2" fmla="val 21515196"/>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29" name="Arc 128"/>
                <p:cNvSpPr/>
                <p:nvPr/>
              </p:nvSpPr>
              <p:spPr>
                <a:xfrm>
                  <a:off x="7945821" y="1924956"/>
                  <a:ext cx="1202598" cy="1202562"/>
                </a:xfrm>
                <a:prstGeom prst="arc">
                  <a:avLst>
                    <a:gd name="adj1" fmla="val 21519463"/>
                    <a:gd name="adj2" fmla="val 1079956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0" name="Arc 129"/>
                <p:cNvSpPr/>
                <p:nvPr/>
              </p:nvSpPr>
              <p:spPr>
                <a:xfrm>
                  <a:off x="10255214" y="1924956"/>
                  <a:ext cx="1202598" cy="1202562"/>
                </a:xfrm>
                <a:prstGeom prst="arc">
                  <a:avLst>
                    <a:gd name="adj1" fmla="val 10928020"/>
                    <a:gd name="adj2" fmla="val 5381379"/>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cxnSp>
              <p:nvCxnSpPr>
                <p:cNvPr id="42" name="Straight Connector 41"/>
                <p:cNvCxnSpPr>
                  <a:cxnSpLocks/>
                </p:cNvCxnSpPr>
                <p:nvPr/>
              </p:nvCxnSpPr>
              <p:spPr>
                <a:xfrm>
                  <a:off x="2185603"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a:off x="4508851"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p:cNvCxnSpPr>
                <p:nvPr/>
              </p:nvCxnSpPr>
              <p:spPr>
                <a:xfrm>
                  <a:off x="6832099" y="2514128"/>
                  <a:ext cx="1113722"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cxnSpLocks/>
                </p:cNvCxnSpPr>
                <p:nvPr/>
              </p:nvCxnSpPr>
              <p:spPr>
                <a:xfrm>
                  <a:off x="9155345" y="2514128"/>
                  <a:ext cx="1099869" cy="0"/>
                </a:xfrm>
                <a:prstGeom prst="line">
                  <a:avLst/>
                </a:prstGeom>
                <a:ln w="19050" cap="rnd">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0371322" y="2394061"/>
                <a:ext cx="975552" cy="975552"/>
                <a:chOff x="10508512" y="2366150"/>
                <a:chExt cx="701171" cy="701172"/>
              </a:xfrm>
            </p:grpSpPr>
            <p:sp>
              <p:nvSpPr>
                <p:cNvPr id="102" name="Oval 101"/>
                <p:cNvSpPr/>
                <p:nvPr/>
              </p:nvSpPr>
              <p:spPr bwMode="auto">
                <a:xfrm>
                  <a:off x="10508512" y="2366150"/>
                  <a:ext cx="701171" cy="701172"/>
                </a:xfrm>
                <a:prstGeom prst="ellipse">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marL="0" marR="0" lvl="0" indent="0" algn="ctr" defTabSz="91400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3" name="Freeform 177"/>
                <p:cNvSpPr>
                  <a:spLocks/>
                </p:cNvSpPr>
                <p:nvPr/>
              </p:nvSpPr>
              <p:spPr bwMode="auto">
                <a:xfrm>
                  <a:off x="10739759" y="2524180"/>
                  <a:ext cx="238677" cy="385112"/>
                </a:xfrm>
                <a:custGeom>
                  <a:avLst/>
                  <a:gdLst>
                    <a:gd name="T0" fmla="*/ 36 w 102"/>
                    <a:gd name="T1" fmla="*/ 0 h 180"/>
                    <a:gd name="T2" fmla="*/ 0 w 102"/>
                    <a:gd name="T3" fmla="*/ 95 h 180"/>
                    <a:gd name="T4" fmla="*/ 43 w 102"/>
                    <a:gd name="T5" fmla="*/ 95 h 180"/>
                    <a:gd name="T6" fmla="*/ 0 w 102"/>
                    <a:gd name="T7" fmla="*/ 180 h 180"/>
                    <a:gd name="T8" fmla="*/ 102 w 102"/>
                    <a:gd name="T9" fmla="*/ 57 h 180"/>
                    <a:gd name="T10" fmla="*/ 45 w 102"/>
                    <a:gd name="T11" fmla="*/ 57 h 180"/>
                    <a:gd name="T12" fmla="*/ 81 w 102"/>
                    <a:gd name="T13" fmla="*/ 0 h 180"/>
                    <a:gd name="T14" fmla="*/ 36 w 102"/>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80">
                      <a:moveTo>
                        <a:pt x="36" y="0"/>
                      </a:moveTo>
                      <a:lnTo>
                        <a:pt x="0" y="95"/>
                      </a:lnTo>
                      <a:lnTo>
                        <a:pt x="43" y="95"/>
                      </a:lnTo>
                      <a:lnTo>
                        <a:pt x="0" y="180"/>
                      </a:lnTo>
                      <a:lnTo>
                        <a:pt x="102" y="57"/>
                      </a:lnTo>
                      <a:lnTo>
                        <a:pt x="45" y="57"/>
                      </a:lnTo>
                      <a:lnTo>
                        <a:pt x="81" y="0"/>
                      </a:lnTo>
                      <a:lnTo>
                        <a:pt x="36" y="0"/>
                      </a:ln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8" name="Group 7"/>
              <p:cNvGrpSpPr/>
              <p:nvPr/>
            </p:nvGrpSpPr>
            <p:grpSpPr>
              <a:xfrm>
                <a:off x="1089602" y="2394061"/>
                <a:ext cx="975552" cy="975552"/>
                <a:chOff x="1226792" y="2348397"/>
                <a:chExt cx="701171" cy="701172"/>
              </a:xfrm>
            </p:grpSpPr>
            <p:sp>
              <p:nvSpPr>
                <p:cNvPr id="105" name="Oval 104"/>
                <p:cNvSpPr/>
                <p:nvPr/>
              </p:nvSpPr>
              <p:spPr bwMode="auto">
                <a:xfrm>
                  <a:off x="1226792" y="2348397"/>
                  <a:ext cx="701171" cy="701172"/>
                </a:xfrm>
                <a:prstGeom prst="ellipse">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marL="0" marR="0" lvl="0" indent="0" algn="ctr" defTabSz="91400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06" name="Group 105"/>
                <p:cNvGrpSpPr/>
                <p:nvPr/>
              </p:nvGrpSpPr>
              <p:grpSpPr>
                <a:xfrm>
                  <a:off x="1455757" y="2486726"/>
                  <a:ext cx="253702" cy="389007"/>
                  <a:chOff x="7198185" y="1881461"/>
                  <a:chExt cx="166688" cy="255587"/>
                </a:xfrm>
              </p:grpSpPr>
              <p:sp>
                <p:nvSpPr>
                  <p:cNvPr id="107" name="Freeform 112"/>
                  <p:cNvSpPr>
                    <a:spLocks/>
                  </p:cNvSpPr>
                  <p:nvPr/>
                </p:nvSpPr>
                <p:spPr bwMode="auto">
                  <a:xfrm>
                    <a:off x="7214060" y="1881461"/>
                    <a:ext cx="134938" cy="112713"/>
                  </a:xfrm>
                  <a:custGeom>
                    <a:avLst/>
                    <a:gdLst>
                      <a:gd name="T0" fmla="*/ 36 w 36"/>
                      <a:gd name="T1" fmla="*/ 30 h 30"/>
                      <a:gd name="T2" fmla="*/ 36 w 36"/>
                      <a:gd name="T3" fmla="*/ 17 h 30"/>
                      <a:gd name="T4" fmla="*/ 36 w 36"/>
                      <a:gd name="T5" fmla="*/ 17 h 30"/>
                      <a:gd name="T6" fmla="*/ 18 w 36"/>
                      <a:gd name="T7" fmla="*/ 0 h 30"/>
                      <a:gd name="T8" fmla="*/ 0 w 36"/>
                      <a:gd name="T9" fmla="*/ 17 h 30"/>
                      <a:gd name="T10" fmla="*/ 0 w 36"/>
                      <a:gd name="T11" fmla="*/ 20 h 30"/>
                      <a:gd name="T12" fmla="*/ 0 w 3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30"/>
                        </a:moveTo>
                        <a:cubicBezTo>
                          <a:pt x="36" y="17"/>
                          <a:pt x="36" y="17"/>
                          <a:pt x="36" y="17"/>
                        </a:cubicBezTo>
                        <a:cubicBezTo>
                          <a:pt x="36" y="17"/>
                          <a:pt x="36" y="17"/>
                          <a:pt x="36" y="17"/>
                        </a:cubicBezTo>
                        <a:cubicBezTo>
                          <a:pt x="36" y="7"/>
                          <a:pt x="28" y="0"/>
                          <a:pt x="18" y="0"/>
                        </a:cubicBezTo>
                        <a:cubicBezTo>
                          <a:pt x="8" y="0"/>
                          <a:pt x="0" y="7"/>
                          <a:pt x="0" y="17"/>
                        </a:cubicBezTo>
                        <a:cubicBezTo>
                          <a:pt x="0" y="17"/>
                          <a:pt x="0" y="20"/>
                          <a:pt x="0" y="20"/>
                        </a:cubicBezTo>
                        <a:cubicBezTo>
                          <a:pt x="0" y="30"/>
                          <a:pt x="0" y="30"/>
                          <a:pt x="0" y="30"/>
                        </a:cubicBez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1077" b="1" i="0" u="none" strike="noStrike" kern="0" cap="none" spc="0" normalizeH="0" baseline="0" noProof="0">
                      <a:ln>
                        <a:noFill/>
                      </a:ln>
                      <a:solidFill>
                        <a:srgbClr val="FFFFFF"/>
                      </a:solidFill>
                      <a:effectLst/>
                      <a:uLnTx/>
                      <a:uFillTx/>
                      <a:latin typeface="Segoe UI Semilight"/>
                      <a:ea typeface="+mn-ea"/>
                      <a:cs typeface="+mn-cs"/>
                    </a:endParaRPr>
                  </a:p>
                </p:txBody>
              </p:sp>
              <p:sp>
                <p:nvSpPr>
                  <p:cNvPr id="108" name="Freeform 113"/>
                  <p:cNvSpPr>
                    <a:spLocks noEditPoints="1"/>
                  </p:cNvSpPr>
                  <p:nvPr/>
                </p:nvSpPr>
                <p:spPr bwMode="auto">
                  <a:xfrm>
                    <a:off x="7198185" y="2016398"/>
                    <a:ext cx="166688" cy="120650"/>
                  </a:xfrm>
                  <a:custGeom>
                    <a:avLst/>
                    <a:gdLst>
                      <a:gd name="T0" fmla="*/ 42 w 44"/>
                      <a:gd name="T1" fmla="*/ 0 h 32"/>
                      <a:gd name="T2" fmla="*/ 2 w 44"/>
                      <a:gd name="T3" fmla="*/ 0 h 32"/>
                      <a:gd name="T4" fmla="*/ 0 w 44"/>
                      <a:gd name="T5" fmla="*/ 2 h 32"/>
                      <a:gd name="T6" fmla="*/ 0 w 44"/>
                      <a:gd name="T7" fmla="*/ 30 h 32"/>
                      <a:gd name="T8" fmla="*/ 2 w 44"/>
                      <a:gd name="T9" fmla="*/ 32 h 32"/>
                      <a:gd name="T10" fmla="*/ 42 w 44"/>
                      <a:gd name="T11" fmla="*/ 32 h 32"/>
                      <a:gd name="T12" fmla="*/ 44 w 44"/>
                      <a:gd name="T13" fmla="*/ 30 h 32"/>
                      <a:gd name="T14" fmla="*/ 44 w 44"/>
                      <a:gd name="T15" fmla="*/ 2 h 32"/>
                      <a:gd name="T16" fmla="*/ 42 w 44"/>
                      <a:gd name="T17" fmla="*/ 0 h 32"/>
                      <a:gd name="T18" fmla="*/ 23 w 44"/>
                      <a:gd name="T19" fmla="*/ 15 h 32"/>
                      <a:gd name="T20" fmla="*/ 24 w 44"/>
                      <a:gd name="T21" fmla="*/ 20 h 32"/>
                      <a:gd name="T22" fmla="*/ 24 w 44"/>
                      <a:gd name="T23" fmla="*/ 21 h 32"/>
                      <a:gd name="T24" fmla="*/ 23 w 44"/>
                      <a:gd name="T25" fmla="*/ 21 h 32"/>
                      <a:gd name="T26" fmla="*/ 21 w 44"/>
                      <a:gd name="T27" fmla="*/ 21 h 32"/>
                      <a:gd name="T28" fmla="*/ 20 w 44"/>
                      <a:gd name="T29" fmla="*/ 21 h 32"/>
                      <a:gd name="T30" fmla="*/ 20 w 44"/>
                      <a:gd name="T31" fmla="*/ 20 h 32"/>
                      <a:gd name="T32" fmla="*/ 21 w 44"/>
                      <a:gd name="T33" fmla="*/ 15 h 32"/>
                      <a:gd name="T34" fmla="*/ 18 w 44"/>
                      <a:gd name="T35" fmla="*/ 12 h 32"/>
                      <a:gd name="T36" fmla="*/ 22 w 44"/>
                      <a:gd name="T37" fmla="*/ 8 h 32"/>
                      <a:gd name="T38" fmla="*/ 26 w 44"/>
                      <a:gd name="T39" fmla="*/ 12 h 32"/>
                      <a:gd name="T40" fmla="*/ 23 w 44"/>
                      <a:gd name="T4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
                        <a:moveTo>
                          <a:pt x="42" y="0"/>
                        </a:moveTo>
                        <a:cubicBezTo>
                          <a:pt x="2" y="0"/>
                          <a:pt x="2" y="0"/>
                          <a:pt x="2" y="0"/>
                        </a:cubicBezTo>
                        <a:cubicBezTo>
                          <a:pt x="1" y="0"/>
                          <a:pt x="0" y="1"/>
                          <a:pt x="0" y="2"/>
                        </a:cubicBezTo>
                        <a:cubicBezTo>
                          <a:pt x="0" y="30"/>
                          <a:pt x="0" y="30"/>
                          <a:pt x="0" y="30"/>
                        </a:cubicBezTo>
                        <a:cubicBezTo>
                          <a:pt x="0" y="31"/>
                          <a:pt x="1" y="32"/>
                          <a:pt x="2" y="32"/>
                        </a:cubicBezTo>
                        <a:cubicBezTo>
                          <a:pt x="42" y="32"/>
                          <a:pt x="42" y="32"/>
                          <a:pt x="42" y="32"/>
                        </a:cubicBezTo>
                        <a:cubicBezTo>
                          <a:pt x="43" y="32"/>
                          <a:pt x="44" y="31"/>
                          <a:pt x="44" y="30"/>
                        </a:cubicBezTo>
                        <a:cubicBezTo>
                          <a:pt x="44" y="2"/>
                          <a:pt x="44" y="2"/>
                          <a:pt x="44" y="2"/>
                        </a:cubicBezTo>
                        <a:cubicBezTo>
                          <a:pt x="44" y="1"/>
                          <a:pt x="43" y="0"/>
                          <a:pt x="42" y="0"/>
                        </a:cubicBezTo>
                        <a:close/>
                        <a:moveTo>
                          <a:pt x="23" y="15"/>
                        </a:moveTo>
                        <a:cubicBezTo>
                          <a:pt x="24" y="20"/>
                          <a:pt x="24" y="20"/>
                          <a:pt x="24" y="20"/>
                        </a:cubicBezTo>
                        <a:cubicBezTo>
                          <a:pt x="24" y="20"/>
                          <a:pt x="24" y="21"/>
                          <a:pt x="24" y="21"/>
                        </a:cubicBezTo>
                        <a:cubicBezTo>
                          <a:pt x="24" y="21"/>
                          <a:pt x="24" y="21"/>
                          <a:pt x="23" y="21"/>
                        </a:cubicBezTo>
                        <a:cubicBezTo>
                          <a:pt x="21" y="21"/>
                          <a:pt x="21" y="21"/>
                          <a:pt x="21" y="21"/>
                        </a:cubicBezTo>
                        <a:cubicBezTo>
                          <a:pt x="20" y="21"/>
                          <a:pt x="20" y="21"/>
                          <a:pt x="20" y="21"/>
                        </a:cubicBezTo>
                        <a:cubicBezTo>
                          <a:pt x="20" y="21"/>
                          <a:pt x="20" y="20"/>
                          <a:pt x="20" y="20"/>
                        </a:cubicBezTo>
                        <a:cubicBezTo>
                          <a:pt x="21" y="15"/>
                          <a:pt x="21" y="15"/>
                          <a:pt x="21" y="15"/>
                        </a:cubicBezTo>
                        <a:cubicBezTo>
                          <a:pt x="19" y="14"/>
                          <a:pt x="18" y="13"/>
                          <a:pt x="18" y="12"/>
                        </a:cubicBezTo>
                        <a:cubicBezTo>
                          <a:pt x="18" y="10"/>
                          <a:pt x="20" y="8"/>
                          <a:pt x="22" y="8"/>
                        </a:cubicBezTo>
                        <a:cubicBezTo>
                          <a:pt x="24" y="8"/>
                          <a:pt x="26" y="10"/>
                          <a:pt x="26" y="12"/>
                        </a:cubicBezTo>
                        <a:cubicBezTo>
                          <a:pt x="26" y="13"/>
                          <a:pt x="25" y="14"/>
                          <a:pt x="23" y="15"/>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1077" b="1" i="0" u="none" strike="noStrike" kern="0" cap="none" spc="0" normalizeH="0" baseline="0" noProof="0">
                      <a:ln>
                        <a:noFill/>
                      </a:ln>
                      <a:solidFill>
                        <a:srgbClr val="FFFFFF"/>
                      </a:solidFill>
                      <a:effectLst/>
                      <a:uLnTx/>
                      <a:uFillTx/>
                      <a:latin typeface="Segoe UI Semilight"/>
                      <a:ea typeface="+mn-ea"/>
                      <a:cs typeface="+mn-cs"/>
                    </a:endParaRPr>
                  </a:p>
                </p:txBody>
              </p:sp>
            </p:grpSp>
          </p:grpSp>
          <p:grpSp>
            <p:nvGrpSpPr>
              <p:cNvPr id="10" name="Group 9"/>
              <p:cNvGrpSpPr/>
              <p:nvPr/>
            </p:nvGrpSpPr>
            <p:grpSpPr>
              <a:xfrm>
                <a:off x="5730461" y="2394061"/>
                <a:ext cx="975552" cy="975552"/>
                <a:chOff x="5867651" y="2348397"/>
                <a:chExt cx="701171" cy="701172"/>
              </a:xfrm>
            </p:grpSpPr>
            <p:sp>
              <p:nvSpPr>
                <p:cNvPr id="110" name="Oval 109"/>
                <p:cNvSpPr/>
                <p:nvPr/>
              </p:nvSpPr>
              <p:spPr bwMode="auto">
                <a:xfrm>
                  <a:off x="5867651" y="2348397"/>
                  <a:ext cx="701171" cy="701172"/>
                </a:xfrm>
                <a:prstGeom prst="ellipse">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marL="0" marR="0" lvl="0" indent="0" algn="ctr" defTabSz="91400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11" name="Group 110"/>
                <p:cNvGrpSpPr/>
                <p:nvPr/>
              </p:nvGrpSpPr>
              <p:grpSpPr>
                <a:xfrm>
                  <a:off x="6050194" y="2522795"/>
                  <a:ext cx="336087" cy="352333"/>
                  <a:chOff x="7463658" y="4062450"/>
                  <a:chExt cx="370689" cy="392494"/>
                </a:xfrm>
              </p:grpSpPr>
              <p:sp>
                <p:nvSpPr>
                  <p:cNvPr id="112" name="Oval 340"/>
                  <p:cNvSpPr>
                    <a:spLocks noChangeArrowheads="1"/>
                  </p:cNvSpPr>
                  <p:nvPr/>
                </p:nvSpPr>
                <p:spPr bwMode="auto">
                  <a:xfrm>
                    <a:off x="7607578" y="4186739"/>
                    <a:ext cx="82860" cy="80680"/>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3" name="Oval 341"/>
                  <p:cNvSpPr>
                    <a:spLocks noChangeArrowheads="1"/>
                  </p:cNvSpPr>
                  <p:nvPr/>
                </p:nvSpPr>
                <p:spPr bwMode="auto">
                  <a:xfrm>
                    <a:off x="7701341" y="4335015"/>
                    <a:ext cx="23986" cy="26166"/>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4" name="Line 342"/>
                  <p:cNvSpPr>
                    <a:spLocks noChangeShapeType="1"/>
                  </p:cNvSpPr>
                  <p:nvPr/>
                </p:nvSpPr>
                <p:spPr bwMode="auto">
                  <a:xfrm>
                    <a:off x="7690437" y="4206363"/>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5" name="Line 343"/>
                  <p:cNvSpPr>
                    <a:spLocks noChangeShapeType="1"/>
                  </p:cNvSpPr>
                  <p:nvPr/>
                </p:nvSpPr>
                <p:spPr bwMode="auto">
                  <a:xfrm>
                    <a:off x="7690437" y="4247794"/>
                    <a:ext cx="102485"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6" name="Freeform 512"/>
                  <p:cNvSpPr>
                    <a:spLocks/>
                  </p:cNvSpPr>
                  <p:nvPr/>
                </p:nvSpPr>
                <p:spPr bwMode="auto">
                  <a:xfrm>
                    <a:off x="7463658" y="4062450"/>
                    <a:ext cx="370689" cy="392494"/>
                  </a:xfrm>
                  <a:custGeom>
                    <a:avLst/>
                    <a:gdLst>
                      <a:gd name="T0" fmla="*/ 70 w 72"/>
                      <a:gd name="T1" fmla="*/ 0 h 76"/>
                      <a:gd name="T2" fmla="*/ 7 w 72"/>
                      <a:gd name="T3" fmla="*/ 0 h 76"/>
                      <a:gd name="T4" fmla="*/ 5 w 72"/>
                      <a:gd name="T5" fmla="*/ 2 h 76"/>
                      <a:gd name="T6" fmla="*/ 2 w 72"/>
                      <a:gd name="T7" fmla="*/ 5 h 76"/>
                      <a:gd name="T8" fmla="*/ 0 w 72"/>
                      <a:gd name="T9" fmla="*/ 7 h 76"/>
                      <a:gd name="T10" fmla="*/ 0 w 72"/>
                      <a:gd name="T11" fmla="*/ 17 h 76"/>
                      <a:gd name="T12" fmla="*/ 2 w 72"/>
                      <a:gd name="T13" fmla="*/ 19 h 76"/>
                      <a:gd name="T14" fmla="*/ 5 w 72"/>
                      <a:gd name="T15" fmla="*/ 21 h 76"/>
                      <a:gd name="T16" fmla="*/ 5 w 72"/>
                      <a:gd name="T17" fmla="*/ 55 h 76"/>
                      <a:gd name="T18" fmla="*/ 2 w 72"/>
                      <a:gd name="T19" fmla="*/ 57 h 76"/>
                      <a:gd name="T20" fmla="*/ 0 w 72"/>
                      <a:gd name="T21" fmla="*/ 59 h 76"/>
                      <a:gd name="T22" fmla="*/ 0 w 72"/>
                      <a:gd name="T23" fmla="*/ 69 h 76"/>
                      <a:gd name="T24" fmla="*/ 2 w 72"/>
                      <a:gd name="T25" fmla="*/ 71 h 76"/>
                      <a:gd name="T26" fmla="*/ 5 w 72"/>
                      <a:gd name="T27" fmla="*/ 74 h 76"/>
                      <a:gd name="T28" fmla="*/ 7 w 72"/>
                      <a:gd name="T29" fmla="*/ 76 h 76"/>
                      <a:gd name="T30" fmla="*/ 70 w 72"/>
                      <a:gd name="T31" fmla="*/ 76 h 76"/>
                      <a:gd name="T32" fmla="*/ 72 w 72"/>
                      <a:gd name="T33" fmla="*/ 74 h 76"/>
                      <a:gd name="T34" fmla="*/ 72 w 72"/>
                      <a:gd name="T35" fmla="*/ 2 h 76"/>
                      <a:gd name="T36" fmla="*/ 70 w 7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6">
                        <a:moveTo>
                          <a:pt x="70" y="0"/>
                        </a:moveTo>
                        <a:cubicBezTo>
                          <a:pt x="7" y="0"/>
                          <a:pt x="7" y="0"/>
                          <a:pt x="7" y="0"/>
                        </a:cubicBezTo>
                        <a:cubicBezTo>
                          <a:pt x="6" y="0"/>
                          <a:pt x="5" y="1"/>
                          <a:pt x="5" y="2"/>
                        </a:cubicBezTo>
                        <a:cubicBezTo>
                          <a:pt x="5" y="4"/>
                          <a:pt x="4" y="5"/>
                          <a:pt x="2" y="5"/>
                        </a:cubicBezTo>
                        <a:cubicBezTo>
                          <a:pt x="1" y="5"/>
                          <a:pt x="0" y="6"/>
                          <a:pt x="0" y="7"/>
                        </a:cubicBezTo>
                        <a:cubicBezTo>
                          <a:pt x="0" y="17"/>
                          <a:pt x="0" y="17"/>
                          <a:pt x="0" y="17"/>
                        </a:cubicBezTo>
                        <a:cubicBezTo>
                          <a:pt x="0" y="18"/>
                          <a:pt x="1" y="19"/>
                          <a:pt x="2" y="19"/>
                        </a:cubicBezTo>
                        <a:cubicBezTo>
                          <a:pt x="4" y="19"/>
                          <a:pt x="5" y="20"/>
                          <a:pt x="5" y="21"/>
                        </a:cubicBezTo>
                        <a:cubicBezTo>
                          <a:pt x="5" y="55"/>
                          <a:pt x="5" y="55"/>
                          <a:pt x="5" y="55"/>
                        </a:cubicBezTo>
                        <a:cubicBezTo>
                          <a:pt x="5" y="56"/>
                          <a:pt x="4" y="57"/>
                          <a:pt x="2" y="57"/>
                        </a:cubicBezTo>
                        <a:cubicBezTo>
                          <a:pt x="1" y="57"/>
                          <a:pt x="0" y="58"/>
                          <a:pt x="0" y="59"/>
                        </a:cubicBezTo>
                        <a:cubicBezTo>
                          <a:pt x="0" y="69"/>
                          <a:pt x="0" y="69"/>
                          <a:pt x="0" y="69"/>
                        </a:cubicBezTo>
                        <a:cubicBezTo>
                          <a:pt x="0" y="70"/>
                          <a:pt x="1" y="71"/>
                          <a:pt x="2" y="71"/>
                        </a:cubicBezTo>
                        <a:cubicBezTo>
                          <a:pt x="4" y="71"/>
                          <a:pt x="5" y="72"/>
                          <a:pt x="5" y="74"/>
                        </a:cubicBezTo>
                        <a:cubicBezTo>
                          <a:pt x="5" y="75"/>
                          <a:pt x="6" y="76"/>
                          <a:pt x="7" y="76"/>
                        </a:cubicBezTo>
                        <a:cubicBezTo>
                          <a:pt x="70" y="76"/>
                          <a:pt x="70" y="76"/>
                          <a:pt x="70" y="76"/>
                        </a:cubicBezTo>
                        <a:cubicBezTo>
                          <a:pt x="71" y="76"/>
                          <a:pt x="72" y="75"/>
                          <a:pt x="72" y="74"/>
                        </a:cubicBezTo>
                        <a:cubicBezTo>
                          <a:pt x="72" y="2"/>
                          <a:pt x="72" y="2"/>
                          <a:pt x="72" y="2"/>
                        </a:cubicBezTo>
                        <a:cubicBezTo>
                          <a:pt x="72" y="1"/>
                          <a:pt x="71" y="0"/>
                          <a:pt x="70" y="0"/>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7" name="Freeform 513"/>
                  <p:cNvSpPr>
                    <a:spLocks/>
                  </p:cNvSpPr>
                  <p:nvPr/>
                </p:nvSpPr>
                <p:spPr bwMode="auto">
                  <a:xfrm>
                    <a:off x="7524706" y="4103878"/>
                    <a:ext cx="268205" cy="309634"/>
                  </a:xfrm>
                  <a:custGeom>
                    <a:avLst/>
                    <a:gdLst>
                      <a:gd name="T0" fmla="*/ 52 w 52"/>
                      <a:gd name="T1" fmla="*/ 58 h 60"/>
                      <a:gd name="T2" fmla="*/ 50 w 52"/>
                      <a:gd name="T3" fmla="*/ 60 h 60"/>
                      <a:gd name="T4" fmla="*/ 2 w 52"/>
                      <a:gd name="T5" fmla="*/ 60 h 60"/>
                      <a:gd name="T6" fmla="*/ 0 w 52"/>
                      <a:gd name="T7" fmla="*/ 58 h 60"/>
                      <a:gd name="T8" fmla="*/ 0 w 52"/>
                      <a:gd name="T9" fmla="*/ 2 h 60"/>
                      <a:gd name="T10" fmla="*/ 2 w 52"/>
                      <a:gd name="T11" fmla="*/ 0 h 60"/>
                      <a:gd name="T12" fmla="*/ 50 w 52"/>
                      <a:gd name="T13" fmla="*/ 0 h 60"/>
                      <a:gd name="T14" fmla="*/ 52 w 52"/>
                      <a:gd name="T15" fmla="*/ 2 h 60"/>
                      <a:gd name="T16" fmla="*/ 52 w 52"/>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0">
                        <a:moveTo>
                          <a:pt x="52" y="58"/>
                        </a:moveTo>
                        <a:cubicBezTo>
                          <a:pt x="52" y="59"/>
                          <a:pt x="51" y="60"/>
                          <a:pt x="50" y="60"/>
                        </a:cubicBezTo>
                        <a:cubicBezTo>
                          <a:pt x="2" y="60"/>
                          <a:pt x="2" y="60"/>
                          <a:pt x="2" y="60"/>
                        </a:cubicBezTo>
                        <a:cubicBezTo>
                          <a:pt x="1" y="60"/>
                          <a:pt x="0" y="59"/>
                          <a:pt x="0" y="58"/>
                        </a:cubicBezTo>
                        <a:cubicBezTo>
                          <a:pt x="0" y="2"/>
                          <a:pt x="0" y="2"/>
                          <a:pt x="0" y="2"/>
                        </a:cubicBezTo>
                        <a:cubicBezTo>
                          <a:pt x="0" y="1"/>
                          <a:pt x="1" y="0"/>
                          <a:pt x="2" y="0"/>
                        </a:cubicBezTo>
                        <a:cubicBezTo>
                          <a:pt x="50" y="0"/>
                          <a:pt x="50" y="0"/>
                          <a:pt x="50" y="0"/>
                        </a:cubicBezTo>
                        <a:cubicBezTo>
                          <a:pt x="51" y="0"/>
                          <a:pt x="52" y="1"/>
                          <a:pt x="52" y="2"/>
                        </a:cubicBezTo>
                        <a:lnTo>
                          <a:pt x="52" y="58"/>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FFFFFF"/>
                      </a:solidFill>
                      <a:effectLst/>
                      <a:uLnTx/>
                      <a:uFillTx/>
                      <a:latin typeface="Segoe UI Semilight"/>
                      <a:ea typeface="+mn-ea"/>
                      <a:cs typeface="+mn-cs"/>
                    </a:endParaRPr>
                  </a:p>
                </p:txBody>
              </p:sp>
            </p:grpSp>
          </p:grpSp>
          <p:grpSp>
            <p:nvGrpSpPr>
              <p:cNvPr id="9" name="Group 8"/>
              <p:cNvGrpSpPr/>
              <p:nvPr/>
            </p:nvGrpSpPr>
            <p:grpSpPr>
              <a:xfrm>
                <a:off x="3410031" y="2394061"/>
                <a:ext cx="975552" cy="975552"/>
                <a:chOff x="3547221" y="2348397"/>
                <a:chExt cx="701171" cy="701172"/>
              </a:xfrm>
            </p:grpSpPr>
            <p:sp>
              <p:nvSpPr>
                <p:cNvPr id="119" name="Oval 118"/>
                <p:cNvSpPr/>
                <p:nvPr/>
              </p:nvSpPr>
              <p:spPr bwMode="auto">
                <a:xfrm>
                  <a:off x="3547221" y="2348397"/>
                  <a:ext cx="701171" cy="701172"/>
                </a:xfrm>
                <a:prstGeom prst="ellipse">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marL="0" marR="0" lvl="0" indent="0" algn="ctr" defTabSz="91400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20" name="Group 119"/>
                <p:cNvGrpSpPr/>
                <p:nvPr/>
              </p:nvGrpSpPr>
              <p:grpSpPr>
                <a:xfrm>
                  <a:off x="3740044" y="2530948"/>
                  <a:ext cx="315528" cy="371577"/>
                  <a:chOff x="1778470" y="6292845"/>
                  <a:chExt cx="241300" cy="284163"/>
                </a:xfrm>
              </p:grpSpPr>
              <p:sp>
                <p:nvSpPr>
                  <p:cNvPr id="121" name="Freeform 79"/>
                  <p:cNvSpPr>
                    <a:spLocks/>
                  </p:cNvSpPr>
                  <p:nvPr/>
                </p:nvSpPr>
                <p:spPr bwMode="auto">
                  <a:xfrm>
                    <a:off x="1778470" y="6292845"/>
                    <a:ext cx="241300" cy="284163"/>
                  </a:xfrm>
                  <a:custGeom>
                    <a:avLst/>
                    <a:gdLst>
                      <a:gd name="T0" fmla="*/ 63 w 64"/>
                      <a:gd name="T1" fmla="*/ 4 h 76"/>
                      <a:gd name="T2" fmla="*/ 64 w 64"/>
                      <a:gd name="T3" fmla="*/ 6 h 76"/>
                      <a:gd name="T4" fmla="*/ 64 w 64"/>
                      <a:gd name="T5" fmla="*/ 38 h 76"/>
                      <a:gd name="T6" fmla="*/ 33 w 64"/>
                      <a:gd name="T7" fmla="*/ 76 h 76"/>
                      <a:gd name="T8" fmla="*/ 31 w 64"/>
                      <a:gd name="T9" fmla="*/ 76 h 76"/>
                      <a:gd name="T10" fmla="*/ 0 w 64"/>
                      <a:gd name="T11" fmla="*/ 38 h 76"/>
                      <a:gd name="T12" fmla="*/ 0 w 64"/>
                      <a:gd name="T13" fmla="*/ 6 h 76"/>
                      <a:gd name="T14" fmla="*/ 1 w 64"/>
                      <a:gd name="T15" fmla="*/ 4 h 76"/>
                      <a:gd name="T16" fmla="*/ 32 w 64"/>
                      <a:gd name="T17" fmla="*/ 0 h 76"/>
                      <a:gd name="T18" fmla="*/ 63 w 64"/>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6">
                        <a:moveTo>
                          <a:pt x="63" y="4"/>
                        </a:moveTo>
                        <a:cubicBezTo>
                          <a:pt x="64" y="4"/>
                          <a:pt x="64" y="5"/>
                          <a:pt x="64" y="6"/>
                        </a:cubicBezTo>
                        <a:cubicBezTo>
                          <a:pt x="64" y="6"/>
                          <a:pt x="64" y="29"/>
                          <a:pt x="64" y="38"/>
                        </a:cubicBezTo>
                        <a:cubicBezTo>
                          <a:pt x="64" y="57"/>
                          <a:pt x="33" y="76"/>
                          <a:pt x="33" y="76"/>
                        </a:cubicBezTo>
                        <a:cubicBezTo>
                          <a:pt x="32" y="76"/>
                          <a:pt x="32" y="76"/>
                          <a:pt x="31" y="76"/>
                        </a:cubicBezTo>
                        <a:cubicBezTo>
                          <a:pt x="31" y="76"/>
                          <a:pt x="0" y="57"/>
                          <a:pt x="0" y="38"/>
                        </a:cubicBezTo>
                        <a:cubicBezTo>
                          <a:pt x="0" y="29"/>
                          <a:pt x="0" y="6"/>
                          <a:pt x="0" y="6"/>
                        </a:cubicBezTo>
                        <a:cubicBezTo>
                          <a:pt x="0" y="5"/>
                          <a:pt x="0" y="4"/>
                          <a:pt x="1" y="4"/>
                        </a:cubicBezTo>
                        <a:cubicBezTo>
                          <a:pt x="1" y="4"/>
                          <a:pt x="6" y="0"/>
                          <a:pt x="32" y="0"/>
                        </a:cubicBezTo>
                        <a:cubicBezTo>
                          <a:pt x="58" y="0"/>
                          <a:pt x="63" y="4"/>
                          <a:pt x="63" y="4"/>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505050"/>
                      </a:solidFill>
                      <a:effectLst/>
                      <a:uLnTx/>
                      <a:uFillTx/>
                      <a:latin typeface="Segoe UI Semilight"/>
                      <a:ea typeface="+mn-ea"/>
                      <a:cs typeface="+mn-cs"/>
                    </a:endParaRPr>
                  </a:p>
                </p:txBody>
              </p:sp>
              <p:sp>
                <p:nvSpPr>
                  <p:cNvPr id="122" name="Freeform 80"/>
                  <p:cNvSpPr>
                    <a:spLocks/>
                  </p:cNvSpPr>
                  <p:nvPr/>
                </p:nvSpPr>
                <p:spPr bwMode="auto">
                  <a:xfrm>
                    <a:off x="1808633" y="6321423"/>
                    <a:ext cx="153988" cy="147638"/>
                  </a:xfrm>
                  <a:custGeom>
                    <a:avLst/>
                    <a:gdLst>
                      <a:gd name="T0" fmla="*/ 41 w 41"/>
                      <a:gd name="T1" fmla="*/ 1 h 39"/>
                      <a:gd name="T2" fmla="*/ 24 w 41"/>
                      <a:gd name="T3" fmla="*/ 0 h 39"/>
                      <a:gd name="T4" fmla="*/ 0 w 41"/>
                      <a:gd name="T5" fmla="*/ 4 h 39"/>
                      <a:gd name="T6" fmla="*/ 0 w 41"/>
                      <a:gd name="T7" fmla="*/ 29 h 39"/>
                      <a:gd name="T8" fmla="*/ 4 w 41"/>
                      <a:gd name="T9" fmla="*/ 39 h 39"/>
                      <a:gd name="T10" fmla="*/ 23 w 41"/>
                      <a:gd name="T11" fmla="*/ 22 h 39"/>
                      <a:gd name="T12" fmla="*/ 41 w 41"/>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41" y="1"/>
                        </a:moveTo>
                        <a:cubicBezTo>
                          <a:pt x="37" y="1"/>
                          <a:pt x="32" y="0"/>
                          <a:pt x="24" y="0"/>
                        </a:cubicBezTo>
                        <a:cubicBezTo>
                          <a:pt x="5" y="0"/>
                          <a:pt x="0" y="4"/>
                          <a:pt x="0" y="4"/>
                        </a:cubicBezTo>
                        <a:cubicBezTo>
                          <a:pt x="0" y="4"/>
                          <a:pt x="0" y="21"/>
                          <a:pt x="0" y="29"/>
                        </a:cubicBezTo>
                        <a:cubicBezTo>
                          <a:pt x="0" y="32"/>
                          <a:pt x="1" y="36"/>
                          <a:pt x="4" y="39"/>
                        </a:cubicBezTo>
                        <a:cubicBezTo>
                          <a:pt x="4" y="39"/>
                          <a:pt x="6" y="39"/>
                          <a:pt x="23" y="22"/>
                        </a:cubicBezTo>
                        <a:cubicBezTo>
                          <a:pt x="40" y="5"/>
                          <a:pt x="41" y="1"/>
                          <a:pt x="41" y="1"/>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505050"/>
                      </a:solidFill>
                      <a:effectLst/>
                      <a:uLnTx/>
                      <a:uFillTx/>
                      <a:latin typeface="Segoe UI Semilight"/>
                      <a:ea typeface="+mn-ea"/>
                      <a:cs typeface="+mn-cs"/>
                    </a:endParaRPr>
                  </a:p>
                </p:txBody>
              </p:sp>
              <p:sp>
                <p:nvSpPr>
                  <p:cNvPr id="123" name="Freeform 81"/>
                  <p:cNvSpPr>
                    <a:spLocks/>
                  </p:cNvSpPr>
                  <p:nvPr/>
                </p:nvSpPr>
                <p:spPr bwMode="auto">
                  <a:xfrm>
                    <a:off x="1846731" y="6351586"/>
                    <a:ext cx="142875" cy="184150"/>
                  </a:xfrm>
                  <a:custGeom>
                    <a:avLst/>
                    <a:gdLst>
                      <a:gd name="T0" fmla="*/ 0 w 38"/>
                      <a:gd name="T1" fmla="*/ 38 h 49"/>
                      <a:gd name="T2" fmla="*/ 14 w 38"/>
                      <a:gd name="T3" fmla="*/ 49 h 49"/>
                      <a:gd name="T4" fmla="*/ 38 w 38"/>
                      <a:gd name="T5" fmla="*/ 21 h 49"/>
                      <a:gd name="T6" fmla="*/ 38 w 38"/>
                      <a:gd name="T7" fmla="*/ 0 h 49"/>
                      <a:gd name="T8" fmla="*/ 19 w 38"/>
                      <a:gd name="T9" fmla="*/ 21 h 49"/>
                      <a:gd name="T10" fmla="*/ 0 w 38"/>
                      <a:gd name="T11" fmla="*/ 38 h 49"/>
                    </a:gdLst>
                    <a:ahLst/>
                    <a:cxnLst>
                      <a:cxn ang="0">
                        <a:pos x="T0" y="T1"/>
                      </a:cxn>
                      <a:cxn ang="0">
                        <a:pos x="T2" y="T3"/>
                      </a:cxn>
                      <a:cxn ang="0">
                        <a:pos x="T4" y="T5"/>
                      </a:cxn>
                      <a:cxn ang="0">
                        <a:pos x="T6" y="T7"/>
                      </a:cxn>
                      <a:cxn ang="0">
                        <a:pos x="T8" y="T9"/>
                      </a:cxn>
                      <a:cxn ang="0">
                        <a:pos x="T10" y="T11"/>
                      </a:cxn>
                    </a:cxnLst>
                    <a:rect l="0" t="0" r="r" b="b"/>
                    <a:pathLst>
                      <a:path w="38" h="49">
                        <a:moveTo>
                          <a:pt x="0" y="38"/>
                        </a:moveTo>
                        <a:cubicBezTo>
                          <a:pt x="6" y="45"/>
                          <a:pt x="14" y="49"/>
                          <a:pt x="14" y="49"/>
                        </a:cubicBezTo>
                        <a:cubicBezTo>
                          <a:pt x="14" y="49"/>
                          <a:pt x="38" y="35"/>
                          <a:pt x="38" y="21"/>
                        </a:cubicBezTo>
                        <a:cubicBezTo>
                          <a:pt x="38" y="16"/>
                          <a:pt x="38" y="6"/>
                          <a:pt x="38" y="0"/>
                        </a:cubicBezTo>
                        <a:cubicBezTo>
                          <a:pt x="38" y="0"/>
                          <a:pt x="36" y="5"/>
                          <a:pt x="19" y="21"/>
                        </a:cubicBezTo>
                        <a:cubicBezTo>
                          <a:pt x="3" y="37"/>
                          <a:pt x="0" y="38"/>
                          <a:pt x="0" y="38"/>
                        </a:cubicBezTo>
                        <a:close/>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29" tIns="44815" rIns="89629" bIns="44815" numCol="1" anchor="t" anchorCtr="0" compatLnSpc="1">
                    <a:prstTxWarp prst="textNoShape">
                      <a:avLst/>
                    </a:prstTxWarp>
                  </a:bodyPr>
                  <a:lstStyle/>
                  <a:p>
                    <a:pPr marL="0" marR="0" lvl="0" indent="0" algn="l" defTabSz="896465"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a:ln>
                        <a:noFill/>
                      </a:ln>
                      <a:solidFill>
                        <a:srgbClr val="505050"/>
                      </a:solidFill>
                      <a:effectLst/>
                      <a:uLnTx/>
                      <a:uFillTx/>
                      <a:latin typeface="Segoe UI Semilight"/>
                      <a:ea typeface="+mn-ea"/>
                      <a:cs typeface="+mn-cs"/>
                    </a:endParaRPr>
                  </a:p>
                </p:txBody>
              </p:sp>
            </p:grpSp>
          </p:grpSp>
          <p:sp>
            <p:nvSpPr>
              <p:cNvPr id="124" name="Oval 123"/>
              <p:cNvSpPr/>
              <p:nvPr/>
            </p:nvSpPr>
            <p:spPr bwMode="auto">
              <a:xfrm>
                <a:off x="8050891" y="2394061"/>
                <a:ext cx="975552" cy="975552"/>
              </a:xfrm>
              <a:prstGeom prst="ellipse">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marL="0" marR="0" lvl="0" indent="0" algn="ctr" defTabSz="91400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4" name="TextBox 133"/>
              <p:cNvSpPr txBox="1"/>
              <p:nvPr/>
            </p:nvSpPr>
            <p:spPr>
              <a:xfrm>
                <a:off x="9738919" y="3518540"/>
                <a:ext cx="2240355" cy="594415"/>
              </a:xfrm>
              <a:prstGeom prst="rect">
                <a:avLst/>
              </a:prstGeom>
            </p:spPr>
            <p:txBody>
              <a:bodyPr vert="horz" wrap="square" lIns="91413" tIns="91413" rIns="91413" bIns="91413" rtlCol="0" anchor="ctr">
                <a:noAutofit/>
              </a:bodyPr>
              <a:lstStyle/>
              <a:p>
                <a:pPr marL="0" marR="0" lvl="0" indent="0" algn="ctr" defTabSz="8959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Response</a:t>
                </a:r>
              </a:p>
            </p:txBody>
          </p:sp>
          <p:sp>
            <p:nvSpPr>
              <p:cNvPr id="135" name="TextBox 134"/>
              <p:cNvSpPr txBox="1"/>
              <p:nvPr/>
            </p:nvSpPr>
            <p:spPr>
              <a:xfrm>
                <a:off x="457200" y="3627450"/>
                <a:ext cx="2240353" cy="376595"/>
              </a:xfrm>
              <a:prstGeom prst="rect">
                <a:avLst/>
              </a:prstGeom>
            </p:spPr>
            <p:txBody>
              <a:bodyPr vert="horz" wrap="square" lIns="91413" tIns="91413" rIns="91413" bIns="91413" rtlCol="0" anchor="ctr">
                <a:noAutofit/>
              </a:bodyPr>
              <a:lstStyle/>
              <a:p>
                <a:pPr marL="0" marR="0" lvl="0" indent="0" algn="ctr" defTabSz="932196"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Device </a:t>
                </a:r>
                <a:b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b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protection</a:t>
                </a:r>
              </a:p>
            </p:txBody>
          </p:sp>
          <p:sp>
            <p:nvSpPr>
              <p:cNvPr id="136" name="TextBox 135"/>
              <p:cNvSpPr txBox="1"/>
              <p:nvPr/>
            </p:nvSpPr>
            <p:spPr>
              <a:xfrm>
                <a:off x="2777630" y="3627450"/>
                <a:ext cx="2240280" cy="374904"/>
              </a:xfrm>
              <a:prstGeom prst="rect">
                <a:avLst/>
              </a:prstGeom>
            </p:spPr>
            <p:txBody>
              <a:bodyPr vert="horz" wrap="square" lIns="91413" tIns="91413" rIns="91413" bIns="91413" rtlCol="0" anchor="ctr">
                <a:noAutofit/>
              </a:bodyPr>
              <a:lstStyle/>
              <a:p>
                <a:pPr marL="0" marR="0" lvl="0" indent="0" algn="ctr" defTabSz="932196"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Threat </a:t>
                </a:r>
                <a:b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b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resistance</a:t>
                </a:r>
              </a:p>
            </p:txBody>
          </p:sp>
          <p:sp>
            <p:nvSpPr>
              <p:cNvPr id="137" name="TextBox 136"/>
              <p:cNvSpPr txBox="1"/>
              <p:nvPr/>
            </p:nvSpPr>
            <p:spPr>
              <a:xfrm>
                <a:off x="5229728" y="3518541"/>
                <a:ext cx="1977019" cy="594415"/>
              </a:xfrm>
              <a:prstGeom prst="rect">
                <a:avLst/>
              </a:prstGeom>
              <a:solidFill>
                <a:srgbClr val="EAEAEA"/>
              </a:solidFill>
            </p:spPr>
            <p:txBody>
              <a:bodyPr vert="horz" wrap="square" lIns="91413" tIns="91413" rIns="91413" bIns="91413" rtlCol="0" anchor="ctr">
                <a:noAutofit/>
              </a:bodyPr>
              <a:lstStyle/>
              <a:p>
                <a:pPr marL="0" marR="0" lvl="0" indent="0" algn="ctr" defTabSz="950735" rtl="0" eaLnBrk="1" fontAlgn="auto" latinLnBrk="0" hangingPunct="1">
                  <a:lnSpc>
                    <a:spcPct val="90000"/>
                  </a:lnSpc>
                  <a:spcBef>
                    <a:spcPts val="0"/>
                  </a:spcBef>
                  <a:spcAft>
                    <a:spcPts val="612"/>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Data protection in-motion</a:t>
                </a:r>
              </a:p>
            </p:txBody>
          </p:sp>
          <p:sp>
            <p:nvSpPr>
              <p:cNvPr id="138" name="TextBox 137"/>
              <p:cNvSpPr txBox="1"/>
              <p:nvPr/>
            </p:nvSpPr>
            <p:spPr>
              <a:xfrm>
                <a:off x="7418488" y="3627450"/>
                <a:ext cx="2240355" cy="376595"/>
              </a:xfrm>
              <a:prstGeom prst="rect">
                <a:avLst/>
              </a:prstGeom>
            </p:spPr>
            <p:txBody>
              <a:bodyPr vert="horz" wrap="square" lIns="91413" tIns="91413" rIns="91413" bIns="91413" rtlCol="0" anchor="ctr">
                <a:noAutofit/>
              </a:bodyPr>
              <a:lstStyle/>
              <a:p>
                <a:pPr marL="0" marR="0" lvl="0" indent="0" algn="ctr" defTabSz="950735" rtl="0" eaLnBrk="1" fontAlgn="auto" latinLnBrk="0" hangingPunct="1">
                  <a:lnSpc>
                    <a:spcPct val="90000"/>
                  </a:lnSpc>
                  <a:spcBef>
                    <a:spcPts val="0"/>
                  </a:spcBef>
                  <a:spcAft>
                    <a:spcPts val="612"/>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Cloud </a:t>
                </a:r>
                <a:b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br>
                <a:r>
                  <a:rPr kumimoji="0" lang="en-US" sz="1800" b="0" i="0" u="none" strike="noStrike" kern="1200" cap="none" spc="0" normalizeH="0" baseline="0" noProof="0" dirty="0">
                    <a:ln>
                      <a:noFill/>
                    </a:ln>
                    <a:solidFill>
                      <a:srgbClr val="0078D7"/>
                    </a:solidFill>
                    <a:effectLst/>
                    <a:uLnTx/>
                    <a:uFillTx/>
                    <a:latin typeface="Segoe UI Semilight"/>
                    <a:ea typeface="Segoe UI" pitchFamily="34" charset="0"/>
                    <a:cs typeface="Segoe UI Semibold" panose="020B0702040204020203" pitchFamily="34" charset="0"/>
                  </a:rPr>
                  <a:t>security</a:t>
                </a:r>
              </a:p>
            </p:txBody>
          </p:sp>
          <p:grpSp>
            <p:nvGrpSpPr>
              <p:cNvPr id="47" name="Group 4"/>
              <p:cNvGrpSpPr>
                <a:grpSpLocks noChangeAspect="1"/>
              </p:cNvGrpSpPr>
              <p:nvPr/>
            </p:nvGrpSpPr>
            <p:grpSpPr bwMode="auto">
              <a:xfrm>
                <a:off x="8284091" y="2607208"/>
                <a:ext cx="509154" cy="549258"/>
                <a:chOff x="4980" y="1040"/>
                <a:chExt cx="584" cy="630"/>
              </a:xfrm>
            </p:grpSpPr>
            <p:sp>
              <p:nvSpPr>
                <p:cNvPr id="1024" name="Freeform 5"/>
                <p:cNvSpPr>
                  <a:spLocks/>
                </p:cNvSpPr>
                <p:nvPr/>
              </p:nvSpPr>
              <p:spPr bwMode="auto">
                <a:xfrm>
                  <a:off x="4980" y="1040"/>
                  <a:ext cx="584" cy="527"/>
                </a:xfrm>
                <a:custGeom>
                  <a:avLst/>
                  <a:gdLst>
                    <a:gd name="T0" fmla="*/ 37 w 216"/>
                    <a:gd name="T1" fmla="*/ 194 h 194"/>
                    <a:gd name="T2" fmla="*/ 51 w 216"/>
                    <a:gd name="T3" fmla="*/ 194 h 194"/>
                    <a:gd name="T4" fmla="*/ 51 w 216"/>
                    <a:gd name="T5" fmla="*/ 147 h 194"/>
                    <a:gd name="T6" fmla="*/ 31 w 216"/>
                    <a:gd name="T7" fmla="*/ 147 h 194"/>
                    <a:gd name="T8" fmla="*/ 1 w 216"/>
                    <a:gd name="T9" fmla="*/ 112 h 194"/>
                    <a:gd name="T10" fmla="*/ 26 w 216"/>
                    <a:gd name="T11" fmla="*/ 72 h 194"/>
                    <a:gd name="T12" fmla="*/ 68 w 216"/>
                    <a:gd name="T13" fmla="*/ 48 h 194"/>
                    <a:gd name="T14" fmla="*/ 149 w 216"/>
                    <a:gd name="T15" fmla="*/ 21 h 194"/>
                    <a:gd name="T16" fmla="*/ 186 w 216"/>
                    <a:gd name="T17" fmla="*/ 78 h 194"/>
                    <a:gd name="T18" fmla="*/ 214 w 216"/>
                    <a:gd name="T19" fmla="*/ 114 h 194"/>
                    <a:gd name="T20" fmla="*/ 176 w 216"/>
                    <a:gd name="T21"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94">
                      <a:moveTo>
                        <a:pt x="37" y="194"/>
                      </a:moveTo>
                      <a:cubicBezTo>
                        <a:pt x="51" y="194"/>
                        <a:pt x="51" y="194"/>
                        <a:pt x="51" y="194"/>
                      </a:cubicBezTo>
                      <a:cubicBezTo>
                        <a:pt x="51" y="147"/>
                        <a:pt x="51" y="147"/>
                        <a:pt x="51" y="147"/>
                      </a:cubicBezTo>
                      <a:cubicBezTo>
                        <a:pt x="31" y="147"/>
                        <a:pt x="31" y="147"/>
                        <a:pt x="31" y="147"/>
                      </a:cubicBezTo>
                      <a:cubicBezTo>
                        <a:pt x="31" y="147"/>
                        <a:pt x="2" y="142"/>
                        <a:pt x="1" y="112"/>
                      </a:cubicBezTo>
                      <a:cubicBezTo>
                        <a:pt x="0" y="81"/>
                        <a:pt x="26" y="72"/>
                        <a:pt x="26" y="72"/>
                      </a:cubicBezTo>
                      <a:cubicBezTo>
                        <a:pt x="26" y="72"/>
                        <a:pt x="33" y="37"/>
                        <a:pt x="68" y="48"/>
                      </a:cubicBezTo>
                      <a:cubicBezTo>
                        <a:pt x="68" y="48"/>
                        <a:pt x="100" y="0"/>
                        <a:pt x="149" y="21"/>
                      </a:cubicBezTo>
                      <a:cubicBezTo>
                        <a:pt x="193" y="39"/>
                        <a:pt x="186" y="78"/>
                        <a:pt x="186" y="78"/>
                      </a:cubicBezTo>
                      <a:cubicBezTo>
                        <a:pt x="186" y="78"/>
                        <a:pt x="216" y="85"/>
                        <a:pt x="214" y="114"/>
                      </a:cubicBezTo>
                      <a:cubicBezTo>
                        <a:pt x="212" y="143"/>
                        <a:pt x="176" y="147"/>
                        <a:pt x="176" y="147"/>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25" name="Freeform 6"/>
                <p:cNvSpPr>
                  <a:spLocks/>
                </p:cNvSpPr>
                <p:nvPr/>
              </p:nvSpPr>
              <p:spPr bwMode="auto">
                <a:xfrm>
                  <a:off x="5150" y="1442"/>
                  <a:ext cx="65" cy="152"/>
                </a:xfrm>
                <a:custGeom>
                  <a:avLst/>
                  <a:gdLst>
                    <a:gd name="T0" fmla="*/ 0 w 65"/>
                    <a:gd name="T1" fmla="*/ 0 h 152"/>
                    <a:gd name="T2" fmla="*/ 65 w 65"/>
                    <a:gd name="T3" fmla="*/ 0 h 152"/>
                    <a:gd name="T4" fmla="*/ 65 w 65"/>
                    <a:gd name="T5" fmla="*/ 152 h 152"/>
                  </a:gdLst>
                  <a:ahLst/>
                  <a:cxnLst>
                    <a:cxn ang="0">
                      <a:pos x="T0" y="T1"/>
                    </a:cxn>
                    <a:cxn ang="0">
                      <a:pos x="T2" y="T3"/>
                    </a:cxn>
                    <a:cxn ang="0">
                      <a:pos x="T4" y="T5"/>
                    </a:cxn>
                  </a:cxnLst>
                  <a:rect l="0" t="0" r="r" b="b"/>
                  <a:pathLst>
                    <a:path w="65" h="152">
                      <a:moveTo>
                        <a:pt x="0" y="0"/>
                      </a:moveTo>
                      <a:lnTo>
                        <a:pt x="65" y="0"/>
                      </a:lnTo>
                      <a:lnTo>
                        <a:pt x="65" y="15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27" name="Freeform 7"/>
                <p:cNvSpPr>
                  <a:spLocks/>
                </p:cNvSpPr>
                <p:nvPr/>
              </p:nvSpPr>
              <p:spPr bwMode="auto">
                <a:xfrm>
                  <a:off x="5258" y="1442"/>
                  <a:ext cx="62" cy="155"/>
                </a:xfrm>
                <a:custGeom>
                  <a:avLst/>
                  <a:gdLst>
                    <a:gd name="T0" fmla="*/ 0 w 62"/>
                    <a:gd name="T1" fmla="*/ 0 h 155"/>
                    <a:gd name="T2" fmla="*/ 62 w 62"/>
                    <a:gd name="T3" fmla="*/ 0 h 155"/>
                    <a:gd name="T4" fmla="*/ 62 w 62"/>
                    <a:gd name="T5" fmla="*/ 155 h 155"/>
                  </a:gdLst>
                  <a:ahLst/>
                  <a:cxnLst>
                    <a:cxn ang="0">
                      <a:pos x="T0" y="T1"/>
                    </a:cxn>
                    <a:cxn ang="0">
                      <a:pos x="T2" y="T3"/>
                    </a:cxn>
                    <a:cxn ang="0">
                      <a:pos x="T4" y="T5"/>
                    </a:cxn>
                  </a:cxnLst>
                  <a:rect l="0" t="0" r="r" b="b"/>
                  <a:pathLst>
                    <a:path w="62" h="155">
                      <a:moveTo>
                        <a:pt x="0" y="0"/>
                      </a:moveTo>
                      <a:lnTo>
                        <a:pt x="62" y="0"/>
                      </a:lnTo>
                      <a:lnTo>
                        <a:pt x="62" y="15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28" name="Freeform 8"/>
                <p:cNvSpPr>
                  <a:spLocks/>
                </p:cNvSpPr>
                <p:nvPr/>
              </p:nvSpPr>
              <p:spPr bwMode="auto">
                <a:xfrm>
                  <a:off x="5355" y="1442"/>
                  <a:ext cx="106" cy="125"/>
                </a:xfrm>
                <a:custGeom>
                  <a:avLst/>
                  <a:gdLst>
                    <a:gd name="T0" fmla="*/ 0 w 106"/>
                    <a:gd name="T1" fmla="*/ 0 h 125"/>
                    <a:gd name="T2" fmla="*/ 68 w 106"/>
                    <a:gd name="T3" fmla="*/ 0 h 125"/>
                    <a:gd name="T4" fmla="*/ 68 w 106"/>
                    <a:gd name="T5" fmla="*/ 125 h 125"/>
                    <a:gd name="T6" fmla="*/ 106 w 106"/>
                    <a:gd name="T7" fmla="*/ 125 h 125"/>
                  </a:gdLst>
                  <a:ahLst/>
                  <a:cxnLst>
                    <a:cxn ang="0">
                      <a:pos x="T0" y="T1"/>
                    </a:cxn>
                    <a:cxn ang="0">
                      <a:pos x="T2" y="T3"/>
                    </a:cxn>
                    <a:cxn ang="0">
                      <a:pos x="T4" y="T5"/>
                    </a:cxn>
                    <a:cxn ang="0">
                      <a:pos x="T6" y="T7"/>
                    </a:cxn>
                  </a:cxnLst>
                  <a:rect l="0" t="0" r="r" b="b"/>
                  <a:pathLst>
                    <a:path w="106" h="125">
                      <a:moveTo>
                        <a:pt x="0" y="0"/>
                      </a:moveTo>
                      <a:lnTo>
                        <a:pt x="68" y="0"/>
                      </a:lnTo>
                      <a:lnTo>
                        <a:pt x="68" y="125"/>
                      </a:lnTo>
                      <a:lnTo>
                        <a:pt x="106" y="125"/>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29" name="Freeform 9"/>
                <p:cNvSpPr>
                  <a:spLocks/>
                </p:cNvSpPr>
                <p:nvPr/>
              </p:nvSpPr>
              <p:spPr bwMode="auto">
                <a:xfrm>
                  <a:off x="5315" y="1130"/>
                  <a:ext cx="94" cy="49"/>
                </a:xfrm>
                <a:custGeom>
                  <a:avLst/>
                  <a:gdLst>
                    <a:gd name="T0" fmla="*/ 0 w 35"/>
                    <a:gd name="T1" fmla="*/ 0 h 18"/>
                    <a:gd name="T2" fmla="*/ 35 w 35"/>
                    <a:gd name="T3" fmla="*/ 18 h 18"/>
                  </a:gdLst>
                  <a:ahLst/>
                  <a:cxnLst>
                    <a:cxn ang="0">
                      <a:pos x="T0" y="T1"/>
                    </a:cxn>
                    <a:cxn ang="0">
                      <a:pos x="T2" y="T3"/>
                    </a:cxn>
                  </a:cxnLst>
                  <a:rect l="0" t="0" r="r" b="b"/>
                  <a:pathLst>
                    <a:path w="35" h="18">
                      <a:moveTo>
                        <a:pt x="0" y="0"/>
                      </a:moveTo>
                      <a:cubicBezTo>
                        <a:pt x="0" y="0"/>
                        <a:pt x="31" y="4"/>
                        <a:pt x="35"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0" name="Freeform 10"/>
                <p:cNvSpPr>
                  <a:spLocks/>
                </p:cNvSpPr>
                <p:nvPr/>
              </p:nvSpPr>
              <p:spPr bwMode="auto">
                <a:xfrm>
                  <a:off x="5428" y="1206"/>
                  <a:ext cx="11" cy="49"/>
                </a:xfrm>
                <a:custGeom>
                  <a:avLst/>
                  <a:gdLst>
                    <a:gd name="T0" fmla="*/ 0 w 4"/>
                    <a:gd name="T1" fmla="*/ 0 h 18"/>
                    <a:gd name="T2" fmla="*/ 3 w 4"/>
                    <a:gd name="T3" fmla="*/ 18 h 18"/>
                  </a:gdLst>
                  <a:ahLst/>
                  <a:cxnLst>
                    <a:cxn ang="0">
                      <a:pos x="T0" y="T1"/>
                    </a:cxn>
                    <a:cxn ang="0">
                      <a:pos x="T2" y="T3"/>
                    </a:cxn>
                  </a:cxnLst>
                  <a:rect l="0" t="0" r="r" b="b"/>
                  <a:pathLst>
                    <a:path w="4" h="18">
                      <a:moveTo>
                        <a:pt x="0" y="0"/>
                      </a:moveTo>
                      <a:cubicBezTo>
                        <a:pt x="0" y="0"/>
                        <a:pt x="4" y="9"/>
                        <a:pt x="3" y="1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1" name="Oval 11"/>
                <p:cNvSpPr>
                  <a:spLocks noChangeArrowheads="1"/>
                </p:cNvSpPr>
                <p:nvPr/>
              </p:nvSpPr>
              <p:spPr bwMode="auto">
                <a:xfrm>
                  <a:off x="5009" y="1529"/>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2" name="Oval 12"/>
                <p:cNvSpPr>
                  <a:spLocks noChangeArrowheads="1"/>
                </p:cNvSpPr>
                <p:nvPr/>
              </p:nvSpPr>
              <p:spPr bwMode="auto">
                <a:xfrm>
                  <a:off x="5180" y="1594"/>
                  <a:ext cx="73" cy="70"/>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3" name="Oval 13"/>
                <p:cNvSpPr>
                  <a:spLocks noChangeArrowheads="1"/>
                </p:cNvSpPr>
                <p:nvPr/>
              </p:nvSpPr>
              <p:spPr bwMode="auto">
                <a:xfrm>
                  <a:off x="5282" y="1597"/>
                  <a:ext cx="73" cy="73"/>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4" name="Oval 14"/>
                <p:cNvSpPr>
                  <a:spLocks noChangeArrowheads="1"/>
                </p:cNvSpPr>
                <p:nvPr/>
              </p:nvSpPr>
              <p:spPr bwMode="auto">
                <a:xfrm>
                  <a:off x="5461" y="1531"/>
                  <a:ext cx="73" cy="74"/>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sp>
        <p:nvSpPr>
          <p:cNvPr id="64" name="Freeform: Shape 63">
            <a:extLst/>
          </p:cNvPr>
          <p:cNvSpPr/>
          <p:nvPr/>
        </p:nvSpPr>
        <p:spPr bwMode="auto">
          <a:xfrm flipV="1">
            <a:off x="8183819" y="1404915"/>
            <a:ext cx="1042372" cy="574609"/>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rgbClr val="EAEAEA"/>
          </a:solid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grpSp>
        <p:nvGrpSpPr>
          <p:cNvPr id="65" name="Group 64">
            <a:extLst/>
          </p:cNvPr>
          <p:cNvGrpSpPr/>
          <p:nvPr/>
        </p:nvGrpSpPr>
        <p:grpSpPr>
          <a:xfrm>
            <a:off x="3258638" y="1393635"/>
            <a:ext cx="837398" cy="741362"/>
            <a:chOff x="2887579" y="350018"/>
            <a:chExt cx="837398" cy="741362"/>
          </a:xfrm>
        </p:grpSpPr>
        <p:sp useBgFill="1">
          <p:nvSpPr>
            <p:cNvPr id="66" name="Rectangle 65">
              <a:extLst/>
            </p:cNvPr>
            <p:cNvSpPr/>
            <p:nvPr/>
          </p:nvSpPr>
          <p:spPr bwMode="auto">
            <a:xfrm>
              <a:off x="2887579" y="587141"/>
              <a:ext cx="837398" cy="42351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7" name="Freeform 5">
              <a:extLst/>
            </p:cNvPr>
            <p:cNvSpPr>
              <a:spLocks noEditPoints="1"/>
            </p:cNvSpPr>
            <p:nvPr/>
          </p:nvSpPr>
          <p:spPr bwMode="auto">
            <a:xfrm>
              <a:off x="2966003" y="350018"/>
              <a:ext cx="684213" cy="741362"/>
            </a:xfrm>
            <a:custGeom>
              <a:avLst/>
              <a:gdLst>
                <a:gd name="T0" fmla="*/ 326 w 431"/>
                <a:gd name="T1" fmla="*/ 164 h 467"/>
                <a:gd name="T2" fmla="*/ 326 w 431"/>
                <a:gd name="T3" fmla="*/ 467 h 467"/>
                <a:gd name="T4" fmla="*/ 263 w 431"/>
                <a:gd name="T5" fmla="*/ 467 h 467"/>
                <a:gd name="T6" fmla="*/ 263 w 431"/>
                <a:gd name="T7" fmla="*/ 363 h 467"/>
                <a:gd name="T8" fmla="*/ 198 w 431"/>
                <a:gd name="T9" fmla="*/ 363 h 467"/>
                <a:gd name="T10" fmla="*/ 198 w 431"/>
                <a:gd name="T11" fmla="*/ 467 h 467"/>
                <a:gd name="T12" fmla="*/ 132 w 431"/>
                <a:gd name="T13" fmla="*/ 467 h 467"/>
                <a:gd name="T14" fmla="*/ 132 w 431"/>
                <a:gd name="T15" fmla="*/ 164 h 467"/>
                <a:gd name="T16" fmla="*/ 230 w 431"/>
                <a:gd name="T17" fmla="*/ 164 h 467"/>
                <a:gd name="T18" fmla="*/ 326 w 431"/>
                <a:gd name="T19" fmla="*/ 164 h 467"/>
                <a:gd name="T20" fmla="*/ 230 w 431"/>
                <a:gd name="T21" fmla="*/ 164 h 467"/>
                <a:gd name="T22" fmla="*/ 230 w 431"/>
                <a:gd name="T23" fmla="*/ 100 h 467"/>
                <a:gd name="T24" fmla="*/ 0 w 431"/>
                <a:gd name="T25" fmla="*/ 100 h 467"/>
                <a:gd name="T26" fmla="*/ 0 w 431"/>
                <a:gd name="T27" fmla="*/ 467 h 467"/>
                <a:gd name="T28" fmla="*/ 431 w 431"/>
                <a:gd name="T29" fmla="*/ 467 h 467"/>
                <a:gd name="T30" fmla="*/ 431 w 431"/>
                <a:gd name="T31" fmla="*/ 134 h 467"/>
                <a:gd name="T32" fmla="*/ 292 w 431"/>
                <a:gd name="T33" fmla="*/ 0 h 467"/>
                <a:gd name="T34" fmla="*/ 292 w 431"/>
                <a:gd name="T35" fmla="*/ 164 h 467"/>
                <a:gd name="T36" fmla="*/ 68 w 431"/>
                <a:gd name="T37" fmla="*/ 164 h 467"/>
                <a:gd name="T38" fmla="*/ 62 w 431"/>
                <a:gd name="T39" fmla="*/ 164 h 467"/>
                <a:gd name="T40" fmla="*/ 62 w 431"/>
                <a:gd name="T41" fmla="*/ 169 h 467"/>
                <a:gd name="T42" fmla="*/ 68 w 431"/>
                <a:gd name="T43" fmla="*/ 169 h 467"/>
                <a:gd name="T44" fmla="*/ 68 w 431"/>
                <a:gd name="T45" fmla="*/ 164 h 467"/>
                <a:gd name="T46" fmla="*/ 68 w 431"/>
                <a:gd name="T47" fmla="*/ 230 h 467"/>
                <a:gd name="T48" fmla="*/ 62 w 431"/>
                <a:gd name="T49" fmla="*/ 230 h 467"/>
                <a:gd name="T50" fmla="*/ 62 w 431"/>
                <a:gd name="T51" fmla="*/ 236 h 467"/>
                <a:gd name="T52" fmla="*/ 68 w 431"/>
                <a:gd name="T53" fmla="*/ 236 h 467"/>
                <a:gd name="T54" fmla="*/ 68 w 431"/>
                <a:gd name="T55" fmla="*/ 230 h 467"/>
                <a:gd name="T56" fmla="*/ 68 w 431"/>
                <a:gd name="T57" fmla="*/ 295 h 467"/>
                <a:gd name="T58" fmla="*/ 62 w 431"/>
                <a:gd name="T59" fmla="*/ 295 h 467"/>
                <a:gd name="T60" fmla="*/ 62 w 431"/>
                <a:gd name="T61" fmla="*/ 301 h 467"/>
                <a:gd name="T62" fmla="*/ 68 w 431"/>
                <a:gd name="T63" fmla="*/ 301 h 467"/>
                <a:gd name="T64" fmla="*/ 68 w 431"/>
                <a:gd name="T65" fmla="*/ 295 h 467"/>
                <a:gd name="T66" fmla="*/ 68 w 431"/>
                <a:gd name="T67" fmla="*/ 361 h 467"/>
                <a:gd name="T68" fmla="*/ 62 w 431"/>
                <a:gd name="T69" fmla="*/ 361 h 467"/>
                <a:gd name="T70" fmla="*/ 62 w 431"/>
                <a:gd name="T71" fmla="*/ 367 h 467"/>
                <a:gd name="T72" fmla="*/ 68 w 431"/>
                <a:gd name="T73" fmla="*/ 367 h 467"/>
                <a:gd name="T74" fmla="*/ 68 w 431"/>
                <a:gd name="T75" fmla="*/ 361 h 467"/>
                <a:gd name="T76" fmla="*/ 68 w 431"/>
                <a:gd name="T77" fmla="*/ 427 h 467"/>
                <a:gd name="T78" fmla="*/ 62 w 431"/>
                <a:gd name="T79" fmla="*/ 427 h 467"/>
                <a:gd name="T80" fmla="*/ 62 w 431"/>
                <a:gd name="T81" fmla="*/ 433 h 467"/>
                <a:gd name="T82" fmla="*/ 68 w 431"/>
                <a:gd name="T83" fmla="*/ 433 h 467"/>
                <a:gd name="T84" fmla="*/ 68 w 431"/>
                <a:gd name="T85" fmla="*/ 427 h 467"/>
                <a:gd name="T86" fmla="*/ 199 w 431"/>
                <a:gd name="T87" fmla="*/ 230 h 467"/>
                <a:gd name="T88" fmla="*/ 193 w 431"/>
                <a:gd name="T89" fmla="*/ 230 h 467"/>
                <a:gd name="T90" fmla="*/ 193 w 431"/>
                <a:gd name="T91" fmla="*/ 236 h 467"/>
                <a:gd name="T92" fmla="*/ 199 w 431"/>
                <a:gd name="T93" fmla="*/ 236 h 467"/>
                <a:gd name="T94" fmla="*/ 199 w 431"/>
                <a:gd name="T95" fmla="*/ 230 h 467"/>
                <a:gd name="T96" fmla="*/ 199 w 431"/>
                <a:gd name="T97" fmla="*/ 297 h 467"/>
                <a:gd name="T98" fmla="*/ 193 w 431"/>
                <a:gd name="T99" fmla="*/ 297 h 467"/>
                <a:gd name="T100" fmla="*/ 193 w 431"/>
                <a:gd name="T101" fmla="*/ 301 h 467"/>
                <a:gd name="T102" fmla="*/ 199 w 431"/>
                <a:gd name="T103" fmla="*/ 301 h 467"/>
                <a:gd name="T104" fmla="*/ 199 w 431"/>
                <a:gd name="T105" fmla="*/ 297 h 467"/>
                <a:gd name="T106" fmla="*/ 265 w 431"/>
                <a:gd name="T107" fmla="*/ 230 h 467"/>
                <a:gd name="T108" fmla="*/ 259 w 431"/>
                <a:gd name="T109" fmla="*/ 230 h 467"/>
                <a:gd name="T110" fmla="*/ 259 w 431"/>
                <a:gd name="T111" fmla="*/ 236 h 467"/>
                <a:gd name="T112" fmla="*/ 265 w 431"/>
                <a:gd name="T113" fmla="*/ 236 h 467"/>
                <a:gd name="T114" fmla="*/ 265 w 431"/>
                <a:gd name="T115" fmla="*/ 230 h 467"/>
                <a:gd name="T116" fmla="*/ 265 w 431"/>
                <a:gd name="T117" fmla="*/ 297 h 467"/>
                <a:gd name="T118" fmla="*/ 259 w 431"/>
                <a:gd name="T119" fmla="*/ 297 h 467"/>
                <a:gd name="T120" fmla="*/ 259 w 431"/>
                <a:gd name="T121" fmla="*/ 301 h 467"/>
                <a:gd name="T122" fmla="*/ 265 w 431"/>
                <a:gd name="T123" fmla="*/ 301 h 467"/>
                <a:gd name="T124" fmla="*/ 265 w 431"/>
                <a:gd name="T125" fmla="*/ 29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467">
                  <a:moveTo>
                    <a:pt x="326" y="164"/>
                  </a:moveTo>
                  <a:lnTo>
                    <a:pt x="326" y="467"/>
                  </a:lnTo>
                  <a:lnTo>
                    <a:pt x="263" y="467"/>
                  </a:lnTo>
                  <a:lnTo>
                    <a:pt x="263" y="363"/>
                  </a:lnTo>
                  <a:lnTo>
                    <a:pt x="198" y="363"/>
                  </a:lnTo>
                  <a:lnTo>
                    <a:pt x="198" y="467"/>
                  </a:lnTo>
                  <a:lnTo>
                    <a:pt x="132" y="467"/>
                  </a:lnTo>
                  <a:lnTo>
                    <a:pt x="132" y="164"/>
                  </a:lnTo>
                  <a:lnTo>
                    <a:pt x="230" y="164"/>
                  </a:lnTo>
                  <a:lnTo>
                    <a:pt x="326" y="164"/>
                  </a:lnTo>
                  <a:moveTo>
                    <a:pt x="230" y="164"/>
                  </a:moveTo>
                  <a:lnTo>
                    <a:pt x="230" y="100"/>
                  </a:lnTo>
                  <a:lnTo>
                    <a:pt x="0" y="100"/>
                  </a:lnTo>
                  <a:lnTo>
                    <a:pt x="0" y="467"/>
                  </a:lnTo>
                  <a:moveTo>
                    <a:pt x="431" y="467"/>
                  </a:moveTo>
                  <a:lnTo>
                    <a:pt x="431" y="134"/>
                  </a:lnTo>
                  <a:lnTo>
                    <a:pt x="292" y="0"/>
                  </a:lnTo>
                  <a:lnTo>
                    <a:pt x="292" y="164"/>
                  </a:lnTo>
                  <a:moveTo>
                    <a:pt x="68" y="164"/>
                  </a:moveTo>
                  <a:lnTo>
                    <a:pt x="62" y="164"/>
                  </a:lnTo>
                  <a:lnTo>
                    <a:pt x="62" y="169"/>
                  </a:lnTo>
                  <a:lnTo>
                    <a:pt x="68" y="169"/>
                  </a:lnTo>
                  <a:lnTo>
                    <a:pt x="68" y="164"/>
                  </a:lnTo>
                  <a:moveTo>
                    <a:pt x="68" y="230"/>
                  </a:moveTo>
                  <a:lnTo>
                    <a:pt x="62" y="230"/>
                  </a:lnTo>
                  <a:lnTo>
                    <a:pt x="62" y="236"/>
                  </a:lnTo>
                  <a:lnTo>
                    <a:pt x="68" y="236"/>
                  </a:lnTo>
                  <a:lnTo>
                    <a:pt x="68" y="230"/>
                  </a:lnTo>
                  <a:moveTo>
                    <a:pt x="68" y="295"/>
                  </a:moveTo>
                  <a:lnTo>
                    <a:pt x="62" y="295"/>
                  </a:lnTo>
                  <a:lnTo>
                    <a:pt x="62" y="301"/>
                  </a:lnTo>
                  <a:lnTo>
                    <a:pt x="68" y="301"/>
                  </a:lnTo>
                  <a:lnTo>
                    <a:pt x="68" y="295"/>
                  </a:lnTo>
                  <a:moveTo>
                    <a:pt x="68" y="361"/>
                  </a:moveTo>
                  <a:lnTo>
                    <a:pt x="62" y="361"/>
                  </a:lnTo>
                  <a:lnTo>
                    <a:pt x="62" y="367"/>
                  </a:lnTo>
                  <a:lnTo>
                    <a:pt x="68" y="367"/>
                  </a:lnTo>
                  <a:lnTo>
                    <a:pt x="68" y="361"/>
                  </a:lnTo>
                  <a:moveTo>
                    <a:pt x="68" y="427"/>
                  </a:moveTo>
                  <a:lnTo>
                    <a:pt x="62" y="427"/>
                  </a:lnTo>
                  <a:lnTo>
                    <a:pt x="62" y="433"/>
                  </a:lnTo>
                  <a:lnTo>
                    <a:pt x="68" y="433"/>
                  </a:lnTo>
                  <a:lnTo>
                    <a:pt x="68" y="427"/>
                  </a:lnTo>
                  <a:moveTo>
                    <a:pt x="199" y="230"/>
                  </a:moveTo>
                  <a:lnTo>
                    <a:pt x="193" y="230"/>
                  </a:lnTo>
                  <a:lnTo>
                    <a:pt x="193" y="236"/>
                  </a:lnTo>
                  <a:lnTo>
                    <a:pt x="199" y="236"/>
                  </a:lnTo>
                  <a:lnTo>
                    <a:pt x="199" y="230"/>
                  </a:lnTo>
                  <a:moveTo>
                    <a:pt x="199" y="297"/>
                  </a:moveTo>
                  <a:lnTo>
                    <a:pt x="193" y="297"/>
                  </a:lnTo>
                  <a:lnTo>
                    <a:pt x="193" y="301"/>
                  </a:lnTo>
                  <a:lnTo>
                    <a:pt x="199" y="301"/>
                  </a:lnTo>
                  <a:lnTo>
                    <a:pt x="199" y="297"/>
                  </a:lnTo>
                  <a:moveTo>
                    <a:pt x="265" y="230"/>
                  </a:moveTo>
                  <a:lnTo>
                    <a:pt x="259" y="230"/>
                  </a:lnTo>
                  <a:lnTo>
                    <a:pt x="259" y="236"/>
                  </a:lnTo>
                  <a:lnTo>
                    <a:pt x="265" y="236"/>
                  </a:lnTo>
                  <a:lnTo>
                    <a:pt x="265" y="230"/>
                  </a:lnTo>
                  <a:moveTo>
                    <a:pt x="265" y="297"/>
                  </a:moveTo>
                  <a:lnTo>
                    <a:pt x="259" y="297"/>
                  </a:lnTo>
                  <a:lnTo>
                    <a:pt x="259" y="301"/>
                  </a:lnTo>
                  <a:lnTo>
                    <a:pt x="265" y="301"/>
                  </a:lnTo>
                  <a:lnTo>
                    <a:pt x="265" y="297"/>
                  </a:lnTo>
                </a:path>
              </a:pathLst>
            </a:custGeom>
            <a:solidFill>
              <a:srgbClr val="EAEAEA"/>
            </a:solidFill>
            <a:ln w="22225"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spTree>
    <p:extLst>
      <p:ext uri="{BB962C8B-B14F-4D97-AF65-F5344CB8AC3E}">
        <p14:creationId xmlns:p14="http://schemas.microsoft.com/office/powerpoint/2010/main" val="32722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62"/>
                                        </p:tgtEl>
                                      </p:cBhvr>
                                      <p:by x="0" y="0"/>
                                    </p:animScale>
                                  </p:childTnLst>
                                </p:cTn>
                              </p:par>
                              <p:par>
                                <p:cTn id="9" presetID="1" presetClass="entr" presetSubtype="0" fill="hold" grpId="0" nodeType="withEffect">
                                  <p:stCondLst>
                                    <p:cond delay="100"/>
                                  </p:stCondLst>
                                  <p:childTnLst>
                                    <p:set>
                                      <p:cBhvr>
                                        <p:cTn id="10" dur="1" fill="hold">
                                          <p:stCondLst>
                                            <p:cond delay="499"/>
                                          </p:stCondLst>
                                        </p:cTn>
                                        <p:tgtEl>
                                          <p:spTgt spid="63"/>
                                        </p:tgtEl>
                                        <p:attrNameLst>
                                          <p:attrName>style.visibility</p:attrName>
                                        </p:attrNameLst>
                                      </p:cBhvr>
                                      <p:to>
                                        <p:strVal val="visible"/>
                                      </p:to>
                                    </p:set>
                                  </p:childTnLst>
                                </p:cTn>
                              </p:par>
                              <p:par>
                                <p:cTn id="11" presetID="6" presetClass="emph" presetSubtype="0" accel="100000" autoRev="1" fill="hold" grpId="1" nodeType="withEffect">
                                  <p:stCondLst>
                                    <p:cond delay="100"/>
                                  </p:stCondLst>
                                  <p:childTnLst>
                                    <p:animScale>
                                      <p:cBhvr>
                                        <p:cTn id="12" dur="500" fill="hold"/>
                                        <p:tgtEl>
                                          <p:spTgt spid="63"/>
                                        </p:tgtEl>
                                      </p:cBhvr>
                                      <p:by x="0" y="0"/>
                                    </p:animScale>
                                  </p:childTnLst>
                                </p:cTn>
                              </p:par>
                              <p:par>
                                <p:cTn id="13" presetID="10" presetClass="entr" presetSubtype="0" fill="hold" nodeType="withEffect">
                                  <p:stCondLst>
                                    <p:cond delay="7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42" presetClass="path" presetSubtype="0" decel="100000" fill="hold" nodeType="withEffect">
                                  <p:stCondLst>
                                    <p:cond delay="700"/>
                                  </p:stCondLst>
                                  <p:childTnLst>
                                    <p:animMotion origin="layout" path="M -4.41409E-6 3.8493E-6 L -4.41409E-6 0.02564 " pathEditMode="relative" rAng="0" ptsTypes="AA">
                                      <p:cBhvr>
                                        <p:cTn id="17" dur="500" spd="-100000" fill="hold"/>
                                        <p:tgtEl>
                                          <p:spTgt spid="65"/>
                                        </p:tgtEl>
                                        <p:attrNameLst>
                                          <p:attrName>ppt_x</p:attrName>
                                          <p:attrName>ppt_y</p:attrName>
                                        </p:attrNameLst>
                                      </p:cBhvr>
                                      <p:rCtr x="0" y="1271"/>
                                    </p:animMotion>
                                  </p:childTnLst>
                                </p:cTn>
                              </p:par>
                              <p:par>
                                <p:cTn id="18" presetID="10" presetClass="entr" presetSubtype="0" fill="hold" grpId="0" nodeType="withEffect">
                                  <p:stCondLst>
                                    <p:cond delay="8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42" presetClass="path" presetSubtype="0" decel="100000" fill="hold" grpId="1" nodeType="withEffect">
                                  <p:stCondLst>
                                    <p:cond delay="800"/>
                                  </p:stCondLst>
                                  <p:childTnLst>
                                    <p:animMotion origin="layout" path="M 2.11897E-6 -2.80527E-6 L 2.11897E-6 0.02565 " pathEditMode="relative" rAng="0" ptsTypes="AA">
                                      <p:cBhvr>
                                        <p:cTn id="22" dur="500" spd="-100000" fill="hold"/>
                                        <p:tgtEl>
                                          <p:spTgt spid="64"/>
                                        </p:tgtEl>
                                        <p:attrNameLst>
                                          <p:attrName>ppt_x</p:attrName>
                                          <p:attrName>ppt_y</p:attrName>
                                        </p:attrNameLst>
                                      </p:cBhvr>
                                      <p:rCtr x="0" y="1271"/>
                                    </p:animMotion>
                                  </p:childTnLst>
                                </p:cTn>
                              </p:par>
                            </p:childTnLst>
                          </p:cTn>
                        </p:par>
                        <p:par>
                          <p:cTn id="23" fill="hold">
                            <p:stCondLst>
                              <p:cond delay="13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42" presetClass="path" presetSubtype="0" accel="50000" decel="50000" fill="hold" nodeType="withEffect">
                                  <p:stCondLst>
                                    <p:cond delay="0"/>
                                  </p:stCondLst>
                                  <p:childTnLst>
                                    <p:animMotion origin="layout" path="M 0 2.7054E-6 L 0 0.0261 " pathEditMode="relative" rAng="0" ptsTypes="AA">
                                      <p:cBhvr>
                                        <p:cTn id="28" dur="500" spd="-100000" fill="hold"/>
                                        <p:tgtEl>
                                          <p:spTgt spid="5"/>
                                        </p:tgtEl>
                                        <p:attrNameLst>
                                          <p:attrName>ppt_x</p:attrName>
                                          <p:attrName>ppt_y</p:attrName>
                                        </p:attrNameLst>
                                      </p:cBhvr>
                                      <p:rCtr x="0" y="1294"/>
                                    </p:animMotion>
                                  </p:childTnLst>
                                </p:cTn>
                              </p:par>
                            </p:childTnLst>
                          </p:cTn>
                        </p:par>
                        <p:par>
                          <p:cTn id="29" fill="hold">
                            <p:stCondLst>
                              <p:cond delay="1800"/>
                            </p:stCondLst>
                            <p:childTnLst>
                              <p:par>
                                <p:cTn id="30" presetID="10" presetClass="entr" presetSubtype="0" fill="hold" grpId="0" nodeType="after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500"/>
                                        <p:tgtEl>
                                          <p:spTgt spid="147"/>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48"/>
                                        </p:tgtEl>
                                        <p:attrNameLst>
                                          <p:attrName>style.visibility</p:attrName>
                                        </p:attrNameLst>
                                      </p:cBhvr>
                                      <p:to>
                                        <p:strVal val="visible"/>
                                      </p:to>
                                    </p:set>
                                    <p:animEffect transition="in" filter="fade">
                                      <p:cBhvr>
                                        <p:cTn id="41" dur="500"/>
                                        <p:tgtEl>
                                          <p:spTgt spid="148"/>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144" grpId="0"/>
      <p:bldP spid="145" grpId="0"/>
      <p:bldP spid="146" grpId="0"/>
      <p:bldP spid="147" grpId="0" animBg="1"/>
      <p:bldP spid="148" grpId="0"/>
      <p:bldP spid="64" grpId="0" animBg="1"/>
      <p:bldP spid="6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t>
            </a:r>
            <a:r>
              <a:rPr lang="en-US" dirty="0" err="1"/>
              <a:t>IoT</a:t>
            </a:r>
            <a:r>
              <a:rPr lang="en-US" dirty="0"/>
              <a:t> Suite</a:t>
            </a:r>
          </a:p>
        </p:txBody>
      </p:sp>
      <p:sp>
        <p:nvSpPr>
          <p:cNvPr id="6" name="Rectangle 5"/>
          <p:cNvSpPr/>
          <p:nvPr/>
        </p:nvSpPr>
        <p:spPr>
          <a:xfrm>
            <a:off x="1404760" y="1447293"/>
            <a:ext cx="3451959"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Device Connectivity &amp; Management</a:t>
            </a:r>
          </a:p>
        </p:txBody>
      </p:sp>
      <p:sp>
        <p:nvSpPr>
          <p:cNvPr id="7" name="Freeform 128"/>
          <p:cNvSpPr>
            <a:spLocks noEditPoints="1"/>
          </p:cNvSpPr>
          <p:nvPr/>
        </p:nvSpPr>
        <p:spPr bwMode="auto">
          <a:xfrm>
            <a:off x="711873" y="2055319"/>
            <a:ext cx="547051" cy="349246"/>
          </a:xfrm>
          <a:custGeom>
            <a:avLst/>
            <a:gdLst>
              <a:gd name="T0" fmla="*/ 9590 w 15821"/>
              <a:gd name="T1" fmla="*/ 2934 h 10024"/>
              <a:gd name="T2" fmla="*/ 10601 w 15821"/>
              <a:gd name="T3" fmla="*/ 3946 h 10024"/>
              <a:gd name="T4" fmla="*/ 9590 w 15821"/>
              <a:gd name="T5" fmla="*/ 4957 h 10024"/>
              <a:gd name="T6" fmla="*/ 9078 w 15821"/>
              <a:gd name="T7" fmla="*/ 4817 h 10024"/>
              <a:gd name="T8" fmla="*/ 7329 w 15821"/>
              <a:gd name="T9" fmla="*/ 6782 h 10024"/>
              <a:gd name="T10" fmla="*/ 7372 w 15821"/>
              <a:gd name="T11" fmla="*/ 7072 h 10024"/>
              <a:gd name="T12" fmla="*/ 6361 w 15821"/>
              <a:gd name="T13" fmla="*/ 8083 h 10024"/>
              <a:gd name="T14" fmla="*/ 5349 w 15821"/>
              <a:gd name="T15" fmla="*/ 7072 h 10024"/>
              <a:gd name="T16" fmla="*/ 5370 w 15821"/>
              <a:gd name="T17" fmla="*/ 6869 h 10024"/>
              <a:gd name="T18" fmla="*/ 2767 w 15821"/>
              <a:gd name="T19" fmla="*/ 5302 h 10024"/>
              <a:gd name="T20" fmla="*/ 2166 w 15821"/>
              <a:gd name="T21" fmla="*/ 5607 h 10024"/>
              <a:gd name="T22" fmla="*/ 1529 w 15821"/>
              <a:gd name="T23" fmla="*/ 8144 h 10024"/>
              <a:gd name="T24" fmla="*/ 2023 w 15821"/>
              <a:gd name="T25" fmla="*/ 9012 h 10024"/>
              <a:gd name="T26" fmla="*/ 1012 w 15821"/>
              <a:gd name="T27" fmla="*/ 10024 h 10024"/>
              <a:gd name="T28" fmla="*/ 0 w 15821"/>
              <a:gd name="T29" fmla="*/ 9012 h 10024"/>
              <a:gd name="T30" fmla="*/ 940 w 15821"/>
              <a:gd name="T31" fmla="*/ 8005 h 10024"/>
              <a:gd name="T32" fmla="*/ 1569 w 15821"/>
              <a:gd name="T33" fmla="*/ 5500 h 10024"/>
              <a:gd name="T34" fmla="*/ 1026 w 15821"/>
              <a:gd name="T35" fmla="*/ 4605 h 10024"/>
              <a:gd name="T36" fmla="*/ 2037 w 15821"/>
              <a:gd name="T37" fmla="*/ 3594 h 10024"/>
              <a:gd name="T38" fmla="*/ 3049 w 15821"/>
              <a:gd name="T39" fmla="*/ 4605 h 10024"/>
              <a:gd name="T40" fmla="*/ 3036 w 15821"/>
              <a:gd name="T41" fmla="*/ 4758 h 10024"/>
              <a:gd name="T42" fmla="*/ 5666 w 15821"/>
              <a:gd name="T43" fmla="*/ 6340 h 10024"/>
              <a:gd name="T44" fmla="*/ 6361 w 15821"/>
              <a:gd name="T45" fmla="*/ 6061 h 10024"/>
              <a:gd name="T46" fmla="*/ 6973 w 15821"/>
              <a:gd name="T47" fmla="*/ 6272 h 10024"/>
              <a:gd name="T48" fmla="*/ 8670 w 15821"/>
              <a:gd name="T49" fmla="*/ 4364 h 10024"/>
              <a:gd name="T50" fmla="*/ 8578 w 15821"/>
              <a:gd name="T51" fmla="*/ 3946 h 10024"/>
              <a:gd name="T52" fmla="*/ 9590 w 15821"/>
              <a:gd name="T53" fmla="*/ 2934 h 10024"/>
              <a:gd name="T54" fmla="*/ 10634 w 15821"/>
              <a:gd name="T55" fmla="*/ 2877 h 10024"/>
              <a:gd name="T56" fmla="*/ 10922 w 15821"/>
              <a:gd name="T57" fmla="*/ 3409 h 10024"/>
              <a:gd name="T58" fmla="*/ 10687 w 15821"/>
              <a:gd name="T59" fmla="*/ 3536 h 10024"/>
              <a:gd name="T60" fmla="*/ 10399 w 15821"/>
              <a:gd name="T61" fmla="*/ 3004 h 10024"/>
              <a:gd name="T62" fmla="*/ 10634 w 15821"/>
              <a:gd name="T63" fmla="*/ 2877 h 10024"/>
              <a:gd name="T64" fmla="*/ 11443 w 15821"/>
              <a:gd name="T65" fmla="*/ 2468 h 10024"/>
              <a:gd name="T66" fmla="*/ 11731 w 15821"/>
              <a:gd name="T67" fmla="*/ 3000 h 10024"/>
              <a:gd name="T68" fmla="*/ 11317 w 15821"/>
              <a:gd name="T69" fmla="*/ 3224 h 10024"/>
              <a:gd name="T70" fmla="*/ 11029 w 15821"/>
              <a:gd name="T71" fmla="*/ 2692 h 10024"/>
              <a:gd name="T72" fmla="*/ 11443 w 15821"/>
              <a:gd name="T73" fmla="*/ 2468 h 10024"/>
              <a:gd name="T74" fmla="*/ 12332 w 15821"/>
              <a:gd name="T75" fmla="*/ 1974 h 10024"/>
              <a:gd name="T76" fmla="*/ 12620 w 15821"/>
              <a:gd name="T77" fmla="*/ 2506 h 10024"/>
              <a:gd name="T78" fmla="*/ 12145 w 15821"/>
              <a:gd name="T79" fmla="*/ 2763 h 10024"/>
              <a:gd name="T80" fmla="*/ 11857 w 15821"/>
              <a:gd name="T81" fmla="*/ 2231 h 10024"/>
              <a:gd name="T82" fmla="*/ 12332 w 15821"/>
              <a:gd name="T83" fmla="*/ 1974 h 10024"/>
              <a:gd name="T84" fmla="*/ 13168 w 15821"/>
              <a:gd name="T85" fmla="*/ 1562 h 10024"/>
              <a:gd name="T86" fmla="*/ 13456 w 15821"/>
              <a:gd name="T87" fmla="*/ 2095 h 10024"/>
              <a:gd name="T88" fmla="*/ 12928 w 15821"/>
              <a:gd name="T89" fmla="*/ 2380 h 10024"/>
              <a:gd name="T90" fmla="*/ 12640 w 15821"/>
              <a:gd name="T91" fmla="*/ 1848 h 10024"/>
              <a:gd name="T92" fmla="*/ 13168 w 15821"/>
              <a:gd name="T93" fmla="*/ 1562 h 10024"/>
              <a:gd name="T94" fmla="*/ 14607 w 15821"/>
              <a:gd name="T95" fmla="*/ 607 h 10024"/>
              <a:gd name="T96" fmla="*/ 14000 w 15821"/>
              <a:gd name="T97" fmla="*/ 1214 h 10024"/>
              <a:gd name="T98" fmla="*/ 14607 w 15821"/>
              <a:gd name="T99" fmla="*/ 1820 h 10024"/>
              <a:gd name="T100" fmla="*/ 15214 w 15821"/>
              <a:gd name="T101" fmla="*/ 1214 h 10024"/>
              <a:gd name="T102" fmla="*/ 14607 w 15821"/>
              <a:gd name="T103" fmla="*/ 607 h 10024"/>
              <a:gd name="T104" fmla="*/ 14607 w 15821"/>
              <a:gd name="T105" fmla="*/ 0 h 10024"/>
              <a:gd name="T106" fmla="*/ 15821 w 15821"/>
              <a:gd name="T107" fmla="*/ 1214 h 10024"/>
              <a:gd name="T108" fmla="*/ 14607 w 15821"/>
              <a:gd name="T109" fmla="*/ 2427 h 10024"/>
              <a:gd name="T110" fmla="*/ 13394 w 15821"/>
              <a:gd name="T111" fmla="*/ 1214 h 10024"/>
              <a:gd name="T112" fmla="*/ 14607 w 15821"/>
              <a:gd name="T113" fmla="*/ 0 h 10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21" h="10024">
                <a:moveTo>
                  <a:pt x="9590" y="2934"/>
                </a:moveTo>
                <a:cubicBezTo>
                  <a:pt x="10148" y="2934"/>
                  <a:pt x="10601" y="3387"/>
                  <a:pt x="10601" y="3946"/>
                </a:cubicBezTo>
                <a:cubicBezTo>
                  <a:pt x="10601" y="4504"/>
                  <a:pt x="10148" y="4957"/>
                  <a:pt x="9590" y="4957"/>
                </a:cubicBezTo>
                <a:cubicBezTo>
                  <a:pt x="9403" y="4957"/>
                  <a:pt x="9227" y="4906"/>
                  <a:pt x="9078" y="4817"/>
                </a:cubicBezTo>
                <a:lnTo>
                  <a:pt x="7329" y="6782"/>
                </a:lnTo>
                <a:cubicBezTo>
                  <a:pt x="7357" y="6874"/>
                  <a:pt x="7372" y="6971"/>
                  <a:pt x="7372" y="7072"/>
                </a:cubicBezTo>
                <a:cubicBezTo>
                  <a:pt x="7372" y="7631"/>
                  <a:pt x="6919" y="8083"/>
                  <a:pt x="6361" y="8083"/>
                </a:cubicBezTo>
                <a:cubicBezTo>
                  <a:pt x="5802" y="8083"/>
                  <a:pt x="5349" y="7631"/>
                  <a:pt x="5349" y="7072"/>
                </a:cubicBezTo>
                <a:cubicBezTo>
                  <a:pt x="5349" y="7002"/>
                  <a:pt x="5356" y="6934"/>
                  <a:pt x="5370" y="6869"/>
                </a:cubicBezTo>
                <a:lnTo>
                  <a:pt x="2767" y="5302"/>
                </a:lnTo>
                <a:cubicBezTo>
                  <a:pt x="2612" y="5467"/>
                  <a:pt x="2402" y="5578"/>
                  <a:pt x="2166" y="5607"/>
                </a:cubicBezTo>
                <a:lnTo>
                  <a:pt x="1529" y="8144"/>
                </a:lnTo>
                <a:cubicBezTo>
                  <a:pt x="1825" y="8320"/>
                  <a:pt x="2023" y="8643"/>
                  <a:pt x="2023" y="9012"/>
                </a:cubicBezTo>
                <a:cubicBezTo>
                  <a:pt x="2023" y="9571"/>
                  <a:pt x="1570" y="10024"/>
                  <a:pt x="1012" y="10024"/>
                </a:cubicBezTo>
                <a:cubicBezTo>
                  <a:pt x="453" y="10024"/>
                  <a:pt x="0" y="9571"/>
                  <a:pt x="0" y="9012"/>
                </a:cubicBezTo>
                <a:cubicBezTo>
                  <a:pt x="0" y="8478"/>
                  <a:pt x="415" y="8040"/>
                  <a:pt x="940" y="8005"/>
                </a:cubicBezTo>
                <a:lnTo>
                  <a:pt x="1569" y="5500"/>
                </a:lnTo>
                <a:cubicBezTo>
                  <a:pt x="1246" y="5332"/>
                  <a:pt x="1026" y="4994"/>
                  <a:pt x="1026" y="4605"/>
                </a:cubicBezTo>
                <a:cubicBezTo>
                  <a:pt x="1026" y="4046"/>
                  <a:pt x="1479" y="3594"/>
                  <a:pt x="2037" y="3594"/>
                </a:cubicBezTo>
                <a:cubicBezTo>
                  <a:pt x="2596" y="3594"/>
                  <a:pt x="3049" y="4046"/>
                  <a:pt x="3049" y="4605"/>
                </a:cubicBezTo>
                <a:cubicBezTo>
                  <a:pt x="3049" y="4657"/>
                  <a:pt x="3045" y="4708"/>
                  <a:pt x="3036" y="4758"/>
                </a:cubicBezTo>
                <a:lnTo>
                  <a:pt x="5666" y="6340"/>
                </a:lnTo>
                <a:cubicBezTo>
                  <a:pt x="5846" y="6167"/>
                  <a:pt x="6091" y="6061"/>
                  <a:pt x="6361" y="6061"/>
                </a:cubicBezTo>
                <a:cubicBezTo>
                  <a:pt x="6592" y="6061"/>
                  <a:pt x="6805" y="6138"/>
                  <a:pt x="6973" y="6272"/>
                </a:cubicBezTo>
                <a:lnTo>
                  <a:pt x="8670" y="4364"/>
                </a:lnTo>
                <a:cubicBezTo>
                  <a:pt x="8611" y="4237"/>
                  <a:pt x="8578" y="4095"/>
                  <a:pt x="8578" y="3946"/>
                </a:cubicBezTo>
                <a:cubicBezTo>
                  <a:pt x="8578" y="3387"/>
                  <a:pt x="9031" y="2934"/>
                  <a:pt x="9590" y="2934"/>
                </a:cubicBezTo>
                <a:close/>
                <a:moveTo>
                  <a:pt x="10634" y="2877"/>
                </a:moveTo>
                <a:lnTo>
                  <a:pt x="10922" y="3409"/>
                </a:lnTo>
                <a:lnTo>
                  <a:pt x="10687" y="3536"/>
                </a:lnTo>
                <a:lnTo>
                  <a:pt x="10399" y="3004"/>
                </a:lnTo>
                <a:lnTo>
                  <a:pt x="10634" y="2877"/>
                </a:lnTo>
                <a:close/>
                <a:moveTo>
                  <a:pt x="11443" y="2468"/>
                </a:moveTo>
                <a:lnTo>
                  <a:pt x="11731" y="3000"/>
                </a:lnTo>
                <a:lnTo>
                  <a:pt x="11317" y="3224"/>
                </a:lnTo>
                <a:lnTo>
                  <a:pt x="11029" y="2692"/>
                </a:lnTo>
                <a:lnTo>
                  <a:pt x="11443" y="2468"/>
                </a:lnTo>
                <a:close/>
                <a:moveTo>
                  <a:pt x="12332" y="1974"/>
                </a:moveTo>
                <a:lnTo>
                  <a:pt x="12620" y="2506"/>
                </a:lnTo>
                <a:lnTo>
                  <a:pt x="12145" y="2763"/>
                </a:lnTo>
                <a:lnTo>
                  <a:pt x="11857" y="2231"/>
                </a:lnTo>
                <a:lnTo>
                  <a:pt x="12332" y="1974"/>
                </a:lnTo>
                <a:close/>
                <a:moveTo>
                  <a:pt x="13168" y="1562"/>
                </a:moveTo>
                <a:lnTo>
                  <a:pt x="13456" y="2095"/>
                </a:lnTo>
                <a:lnTo>
                  <a:pt x="12928" y="2380"/>
                </a:lnTo>
                <a:lnTo>
                  <a:pt x="12640" y="1848"/>
                </a:lnTo>
                <a:lnTo>
                  <a:pt x="13168" y="1562"/>
                </a:lnTo>
                <a:close/>
                <a:moveTo>
                  <a:pt x="14607" y="607"/>
                </a:moveTo>
                <a:cubicBezTo>
                  <a:pt x="14272" y="607"/>
                  <a:pt x="14000" y="879"/>
                  <a:pt x="14000" y="1214"/>
                </a:cubicBezTo>
                <a:cubicBezTo>
                  <a:pt x="14000" y="1549"/>
                  <a:pt x="14272" y="1820"/>
                  <a:pt x="14607" y="1820"/>
                </a:cubicBezTo>
                <a:cubicBezTo>
                  <a:pt x="14942" y="1820"/>
                  <a:pt x="15214" y="1549"/>
                  <a:pt x="15214" y="1214"/>
                </a:cubicBezTo>
                <a:cubicBezTo>
                  <a:pt x="15214" y="879"/>
                  <a:pt x="14942" y="607"/>
                  <a:pt x="14607" y="607"/>
                </a:cubicBezTo>
                <a:close/>
                <a:moveTo>
                  <a:pt x="14607" y="0"/>
                </a:moveTo>
                <a:cubicBezTo>
                  <a:pt x="15277" y="0"/>
                  <a:pt x="15821" y="543"/>
                  <a:pt x="15821" y="1214"/>
                </a:cubicBezTo>
                <a:cubicBezTo>
                  <a:pt x="15821" y="1884"/>
                  <a:pt x="15277" y="2427"/>
                  <a:pt x="14607" y="2427"/>
                </a:cubicBezTo>
                <a:cubicBezTo>
                  <a:pt x="13937" y="2427"/>
                  <a:pt x="13394" y="1884"/>
                  <a:pt x="13394" y="1214"/>
                </a:cubicBezTo>
                <a:cubicBezTo>
                  <a:pt x="13394" y="543"/>
                  <a:pt x="13937" y="0"/>
                  <a:pt x="14607" y="0"/>
                </a:cubicBezTo>
                <a:close/>
              </a:path>
            </a:pathLst>
          </a:custGeom>
          <a:solidFill>
            <a:srgbClr val="0072C6"/>
          </a:solidFill>
          <a:ln w="0">
            <a:noFill/>
            <a:prstDash val="solid"/>
            <a:round/>
            <a:headEnd/>
            <a:tailEnd/>
          </a:ln>
        </p:spPr>
        <p:txBody>
          <a:bodyPr vert="horz" wrap="square" lIns="91414" tIns="45706" rIns="91414" bIns="45706"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a:ea typeface="+mn-ea"/>
              <a:cs typeface="+mn-cs"/>
            </a:endParaRPr>
          </a:p>
        </p:txBody>
      </p:sp>
      <p:sp>
        <p:nvSpPr>
          <p:cNvPr id="8" name="Rectangle 7"/>
          <p:cNvSpPr/>
          <p:nvPr/>
        </p:nvSpPr>
        <p:spPr>
          <a:xfrm>
            <a:off x="1404760" y="2057295"/>
            <a:ext cx="3862975"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Data Ingestion and Command &amp; Control</a:t>
            </a:r>
          </a:p>
        </p:txBody>
      </p:sp>
      <p:grpSp>
        <p:nvGrpSpPr>
          <p:cNvPr id="9" name="Group 8"/>
          <p:cNvGrpSpPr/>
          <p:nvPr/>
        </p:nvGrpSpPr>
        <p:grpSpPr>
          <a:xfrm>
            <a:off x="711872" y="2645270"/>
            <a:ext cx="503587" cy="424290"/>
            <a:chOff x="-1220314" y="1214336"/>
            <a:chExt cx="1108076" cy="927100"/>
          </a:xfrm>
          <a:solidFill>
            <a:srgbClr val="0072C6"/>
          </a:solidFill>
        </p:grpSpPr>
        <p:sp>
          <p:nvSpPr>
            <p:cNvPr id="51" name="Freeform 172"/>
            <p:cNvSpPr>
              <a:spLocks/>
            </p:cNvSpPr>
            <p:nvPr/>
          </p:nvSpPr>
          <p:spPr bwMode="auto">
            <a:xfrm>
              <a:off x="-1096484" y="1214336"/>
              <a:ext cx="860425" cy="927100"/>
            </a:xfrm>
            <a:custGeom>
              <a:avLst/>
              <a:gdLst>
                <a:gd name="T0" fmla="*/ 80 w 227"/>
                <a:gd name="T1" fmla="*/ 0 h 244"/>
                <a:gd name="T2" fmla="*/ 101 w 227"/>
                <a:gd name="T3" fmla="*/ 49 h 244"/>
                <a:gd name="T4" fmla="*/ 101 w 227"/>
                <a:gd name="T5" fmla="*/ 191 h 244"/>
                <a:gd name="T6" fmla="*/ 111 w 227"/>
                <a:gd name="T7" fmla="*/ 214 h 244"/>
                <a:gd name="T8" fmla="*/ 123 w 227"/>
                <a:gd name="T9" fmla="*/ 192 h 244"/>
                <a:gd name="T10" fmla="*/ 124 w 227"/>
                <a:gd name="T11" fmla="*/ 90 h 244"/>
                <a:gd name="T12" fmla="*/ 148 w 227"/>
                <a:gd name="T13" fmla="*/ 57 h 244"/>
                <a:gd name="T14" fmla="*/ 189 w 227"/>
                <a:gd name="T15" fmla="*/ 69 h 244"/>
                <a:gd name="T16" fmla="*/ 196 w 227"/>
                <a:gd name="T17" fmla="*/ 91 h 244"/>
                <a:gd name="T18" fmla="*/ 197 w 227"/>
                <a:gd name="T19" fmla="*/ 131 h 244"/>
                <a:gd name="T20" fmla="*/ 226 w 227"/>
                <a:gd name="T21" fmla="*/ 166 h 244"/>
                <a:gd name="T22" fmla="*/ 227 w 227"/>
                <a:gd name="T23" fmla="*/ 184 h 244"/>
                <a:gd name="T24" fmla="*/ 172 w 227"/>
                <a:gd name="T25" fmla="*/ 148 h 244"/>
                <a:gd name="T26" fmla="*/ 171 w 227"/>
                <a:gd name="T27" fmla="*/ 102 h 244"/>
                <a:gd name="T28" fmla="*/ 165 w 227"/>
                <a:gd name="T29" fmla="*/ 82 h 244"/>
                <a:gd name="T30" fmla="*/ 149 w 227"/>
                <a:gd name="T31" fmla="*/ 104 h 244"/>
                <a:gd name="T32" fmla="*/ 148 w 227"/>
                <a:gd name="T33" fmla="*/ 206 h 244"/>
                <a:gd name="T34" fmla="*/ 123 w 227"/>
                <a:gd name="T35" fmla="*/ 240 h 244"/>
                <a:gd name="T36" fmla="*/ 82 w 227"/>
                <a:gd name="T37" fmla="*/ 225 h 244"/>
                <a:gd name="T38" fmla="*/ 76 w 227"/>
                <a:gd name="T39" fmla="*/ 199 h 244"/>
                <a:gd name="T40" fmla="*/ 75 w 227"/>
                <a:gd name="T41" fmla="*/ 49 h 244"/>
                <a:gd name="T42" fmla="*/ 65 w 227"/>
                <a:gd name="T43" fmla="*/ 26 h 244"/>
                <a:gd name="T44" fmla="*/ 53 w 227"/>
                <a:gd name="T45" fmla="*/ 44 h 244"/>
                <a:gd name="T46" fmla="*/ 52 w 227"/>
                <a:gd name="T47" fmla="*/ 88 h 244"/>
                <a:gd name="T48" fmla="*/ 2 w 227"/>
                <a:gd name="T49" fmla="*/ 125 h 244"/>
                <a:gd name="T50" fmla="*/ 0 w 227"/>
                <a:gd name="T51" fmla="*/ 109 h 244"/>
                <a:gd name="T52" fmla="*/ 27 w 227"/>
                <a:gd name="T53" fmla="*/ 69 h 244"/>
                <a:gd name="T54" fmla="*/ 27 w 227"/>
                <a:gd name="T55" fmla="*/ 49 h 244"/>
                <a:gd name="T56" fmla="*/ 48 w 227"/>
                <a:gd name="T57" fmla="*/ 0 h 244"/>
                <a:gd name="T58" fmla="*/ 80 w 227"/>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44">
                  <a:moveTo>
                    <a:pt x="80" y="0"/>
                  </a:moveTo>
                  <a:cubicBezTo>
                    <a:pt x="97" y="12"/>
                    <a:pt x="101" y="28"/>
                    <a:pt x="101" y="49"/>
                  </a:cubicBezTo>
                  <a:cubicBezTo>
                    <a:pt x="100" y="96"/>
                    <a:pt x="100" y="143"/>
                    <a:pt x="101" y="191"/>
                  </a:cubicBezTo>
                  <a:cubicBezTo>
                    <a:pt x="101" y="200"/>
                    <a:pt x="100" y="210"/>
                    <a:pt x="111" y="214"/>
                  </a:cubicBezTo>
                  <a:cubicBezTo>
                    <a:pt x="124" y="211"/>
                    <a:pt x="123" y="202"/>
                    <a:pt x="123" y="192"/>
                  </a:cubicBezTo>
                  <a:cubicBezTo>
                    <a:pt x="124" y="158"/>
                    <a:pt x="123" y="124"/>
                    <a:pt x="124" y="90"/>
                  </a:cubicBezTo>
                  <a:cubicBezTo>
                    <a:pt x="124" y="74"/>
                    <a:pt x="134" y="61"/>
                    <a:pt x="148" y="57"/>
                  </a:cubicBezTo>
                  <a:cubicBezTo>
                    <a:pt x="163" y="52"/>
                    <a:pt x="180" y="56"/>
                    <a:pt x="189" y="69"/>
                  </a:cubicBezTo>
                  <a:cubicBezTo>
                    <a:pt x="193" y="75"/>
                    <a:pt x="195" y="84"/>
                    <a:pt x="196" y="91"/>
                  </a:cubicBezTo>
                  <a:cubicBezTo>
                    <a:pt x="197" y="104"/>
                    <a:pt x="196" y="118"/>
                    <a:pt x="197" y="131"/>
                  </a:cubicBezTo>
                  <a:cubicBezTo>
                    <a:pt x="197" y="160"/>
                    <a:pt x="197" y="160"/>
                    <a:pt x="226" y="166"/>
                  </a:cubicBezTo>
                  <a:cubicBezTo>
                    <a:pt x="226" y="172"/>
                    <a:pt x="227" y="178"/>
                    <a:pt x="227" y="184"/>
                  </a:cubicBezTo>
                  <a:cubicBezTo>
                    <a:pt x="192" y="195"/>
                    <a:pt x="172" y="181"/>
                    <a:pt x="172" y="148"/>
                  </a:cubicBezTo>
                  <a:cubicBezTo>
                    <a:pt x="171" y="132"/>
                    <a:pt x="172" y="117"/>
                    <a:pt x="171" y="102"/>
                  </a:cubicBezTo>
                  <a:cubicBezTo>
                    <a:pt x="171" y="95"/>
                    <a:pt x="167" y="88"/>
                    <a:pt x="165" y="82"/>
                  </a:cubicBezTo>
                  <a:cubicBezTo>
                    <a:pt x="148" y="84"/>
                    <a:pt x="149" y="94"/>
                    <a:pt x="149" y="104"/>
                  </a:cubicBezTo>
                  <a:cubicBezTo>
                    <a:pt x="148" y="138"/>
                    <a:pt x="149" y="172"/>
                    <a:pt x="148" y="206"/>
                  </a:cubicBezTo>
                  <a:cubicBezTo>
                    <a:pt x="148" y="223"/>
                    <a:pt x="137" y="236"/>
                    <a:pt x="123" y="240"/>
                  </a:cubicBezTo>
                  <a:cubicBezTo>
                    <a:pt x="107" y="244"/>
                    <a:pt x="90" y="239"/>
                    <a:pt x="82" y="225"/>
                  </a:cubicBezTo>
                  <a:cubicBezTo>
                    <a:pt x="78" y="218"/>
                    <a:pt x="76" y="208"/>
                    <a:pt x="76" y="199"/>
                  </a:cubicBezTo>
                  <a:cubicBezTo>
                    <a:pt x="75" y="149"/>
                    <a:pt x="75" y="99"/>
                    <a:pt x="75" y="49"/>
                  </a:cubicBezTo>
                  <a:cubicBezTo>
                    <a:pt x="75" y="40"/>
                    <a:pt x="76" y="30"/>
                    <a:pt x="65" y="26"/>
                  </a:cubicBezTo>
                  <a:cubicBezTo>
                    <a:pt x="54" y="28"/>
                    <a:pt x="53" y="36"/>
                    <a:pt x="53" y="44"/>
                  </a:cubicBezTo>
                  <a:cubicBezTo>
                    <a:pt x="53" y="59"/>
                    <a:pt x="53" y="74"/>
                    <a:pt x="52" y="88"/>
                  </a:cubicBezTo>
                  <a:cubicBezTo>
                    <a:pt x="52" y="119"/>
                    <a:pt x="35" y="132"/>
                    <a:pt x="2" y="125"/>
                  </a:cubicBezTo>
                  <a:cubicBezTo>
                    <a:pt x="1" y="120"/>
                    <a:pt x="1" y="114"/>
                    <a:pt x="0" y="109"/>
                  </a:cubicBezTo>
                  <a:cubicBezTo>
                    <a:pt x="27" y="97"/>
                    <a:pt x="27" y="97"/>
                    <a:pt x="27" y="69"/>
                  </a:cubicBezTo>
                  <a:cubicBezTo>
                    <a:pt x="27" y="62"/>
                    <a:pt x="28" y="55"/>
                    <a:pt x="27" y="49"/>
                  </a:cubicBezTo>
                  <a:cubicBezTo>
                    <a:pt x="25" y="28"/>
                    <a:pt x="31" y="12"/>
                    <a:pt x="48" y="0"/>
                  </a:cubicBezTo>
                  <a:cubicBezTo>
                    <a:pt x="59" y="0"/>
                    <a:pt x="69" y="0"/>
                    <a:pt x="80" y="0"/>
                  </a:cubicBezTo>
                  <a:close/>
                </a:path>
              </a:pathLst>
            </a:custGeom>
            <a:grpFill/>
            <a:ln>
              <a:solidFill>
                <a:srgbClr val="0072C6"/>
              </a:solidFill>
            </a:ln>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FFFFFF"/>
                </a:solidFill>
                <a:effectLst/>
                <a:uLnTx/>
                <a:uFillTx/>
                <a:latin typeface="Segoe UI"/>
                <a:ea typeface="+mn-ea"/>
                <a:cs typeface="+mn-cs"/>
              </a:endParaRPr>
            </a:p>
          </p:txBody>
        </p:sp>
        <p:sp>
          <p:nvSpPr>
            <p:cNvPr id="52" name="Freeform 173"/>
            <p:cNvSpPr>
              <a:spLocks/>
            </p:cNvSpPr>
            <p:nvPr/>
          </p:nvSpPr>
          <p:spPr bwMode="auto">
            <a:xfrm>
              <a:off x="-197964" y="1792739"/>
              <a:ext cx="85726" cy="171449"/>
            </a:xfrm>
            <a:custGeom>
              <a:avLst/>
              <a:gdLst>
                <a:gd name="T0" fmla="*/ 23 w 23"/>
                <a:gd name="T1" fmla="*/ 26 h 45"/>
                <a:gd name="T2" fmla="*/ 0 w 23"/>
                <a:gd name="T3" fmla="*/ 45 h 45"/>
                <a:gd name="T4" fmla="*/ 0 w 23"/>
                <a:gd name="T5" fmla="*/ 0 h 45"/>
                <a:gd name="T6" fmla="*/ 23 w 23"/>
                <a:gd name="T7" fmla="*/ 18 h 45"/>
                <a:gd name="T8" fmla="*/ 23 w 23"/>
                <a:gd name="T9" fmla="*/ 26 h 45"/>
              </a:gdLst>
              <a:ahLst/>
              <a:cxnLst>
                <a:cxn ang="0">
                  <a:pos x="T0" y="T1"/>
                </a:cxn>
                <a:cxn ang="0">
                  <a:pos x="T2" y="T3"/>
                </a:cxn>
                <a:cxn ang="0">
                  <a:pos x="T4" y="T5"/>
                </a:cxn>
                <a:cxn ang="0">
                  <a:pos x="T6" y="T7"/>
                </a:cxn>
                <a:cxn ang="0">
                  <a:pos x="T8" y="T9"/>
                </a:cxn>
              </a:cxnLst>
              <a:rect l="0" t="0" r="r" b="b"/>
              <a:pathLst>
                <a:path w="23" h="45">
                  <a:moveTo>
                    <a:pt x="23" y="26"/>
                  </a:moveTo>
                  <a:cubicBezTo>
                    <a:pt x="16" y="32"/>
                    <a:pt x="9" y="37"/>
                    <a:pt x="0" y="45"/>
                  </a:cubicBezTo>
                  <a:cubicBezTo>
                    <a:pt x="0" y="29"/>
                    <a:pt x="0" y="16"/>
                    <a:pt x="0" y="0"/>
                  </a:cubicBezTo>
                  <a:cubicBezTo>
                    <a:pt x="8" y="7"/>
                    <a:pt x="16" y="12"/>
                    <a:pt x="23" y="18"/>
                  </a:cubicBezTo>
                  <a:cubicBezTo>
                    <a:pt x="23" y="21"/>
                    <a:pt x="23" y="23"/>
                    <a:pt x="23" y="26"/>
                  </a:cubicBezTo>
                  <a:close/>
                </a:path>
              </a:pathLst>
            </a:custGeom>
            <a:grpFill/>
            <a:ln>
              <a:solidFill>
                <a:srgbClr val="0072C6"/>
              </a:solidFill>
            </a:ln>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53" name="Freeform 174"/>
            <p:cNvSpPr>
              <a:spLocks/>
            </p:cNvSpPr>
            <p:nvPr/>
          </p:nvSpPr>
          <p:spPr bwMode="auto">
            <a:xfrm>
              <a:off x="-1220314" y="1554611"/>
              <a:ext cx="90490" cy="185737"/>
            </a:xfrm>
            <a:custGeom>
              <a:avLst/>
              <a:gdLst>
                <a:gd name="T0" fmla="*/ 24 w 24"/>
                <a:gd name="T1" fmla="*/ 0 h 49"/>
                <a:gd name="T2" fmla="*/ 24 w 24"/>
                <a:gd name="T3" fmla="*/ 49 h 49"/>
                <a:gd name="T4" fmla="*/ 0 w 24"/>
                <a:gd name="T5" fmla="*/ 26 h 49"/>
                <a:gd name="T6" fmla="*/ 24 w 24"/>
                <a:gd name="T7" fmla="*/ 0 h 49"/>
              </a:gdLst>
              <a:ahLst/>
              <a:cxnLst>
                <a:cxn ang="0">
                  <a:pos x="T0" y="T1"/>
                </a:cxn>
                <a:cxn ang="0">
                  <a:pos x="T2" y="T3"/>
                </a:cxn>
                <a:cxn ang="0">
                  <a:pos x="T4" y="T5"/>
                </a:cxn>
                <a:cxn ang="0">
                  <a:pos x="T6" y="T7"/>
                </a:cxn>
              </a:cxnLst>
              <a:rect l="0" t="0" r="r" b="b"/>
              <a:pathLst>
                <a:path w="24" h="49">
                  <a:moveTo>
                    <a:pt x="24" y="0"/>
                  </a:moveTo>
                  <a:cubicBezTo>
                    <a:pt x="24" y="18"/>
                    <a:pt x="24" y="31"/>
                    <a:pt x="24" y="49"/>
                  </a:cubicBezTo>
                  <a:cubicBezTo>
                    <a:pt x="15" y="40"/>
                    <a:pt x="8" y="34"/>
                    <a:pt x="0" y="26"/>
                  </a:cubicBezTo>
                  <a:cubicBezTo>
                    <a:pt x="7" y="18"/>
                    <a:pt x="14" y="11"/>
                    <a:pt x="24" y="0"/>
                  </a:cubicBezTo>
                  <a:close/>
                </a:path>
              </a:pathLst>
            </a:custGeom>
            <a:grpFill/>
            <a:ln>
              <a:solidFill>
                <a:srgbClr val="0072C6"/>
              </a:solidFill>
            </a:ln>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grpSp>
      <p:sp>
        <p:nvSpPr>
          <p:cNvPr id="10" name="Rectangle 9"/>
          <p:cNvSpPr/>
          <p:nvPr/>
        </p:nvSpPr>
        <p:spPr>
          <a:xfrm>
            <a:off x="1404760" y="2684768"/>
            <a:ext cx="3857091"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Stream Processing &amp; Predictive Analytics</a:t>
            </a:r>
          </a:p>
        </p:txBody>
      </p:sp>
      <p:sp>
        <p:nvSpPr>
          <p:cNvPr id="11" name="AutoShape 2"/>
          <p:cNvSpPr>
            <a:spLocks/>
          </p:cNvSpPr>
          <p:nvPr/>
        </p:nvSpPr>
        <p:spPr bwMode="auto">
          <a:xfrm rot="1127529">
            <a:off x="777511" y="3319264"/>
            <a:ext cx="501540" cy="490508"/>
          </a:xfrm>
          <a:custGeom>
            <a:avLst/>
            <a:gdLst/>
            <a:ahLst/>
            <a:cxnLst/>
            <a:rect l="0" t="0" r="r" b="b"/>
            <a:pathLst>
              <a:path w="19837" h="19072">
                <a:moveTo>
                  <a:pt x="16824" y="1727"/>
                </a:moveTo>
                <a:cubicBezTo>
                  <a:pt x="13199" y="-1264"/>
                  <a:pt x="8645" y="-216"/>
                  <a:pt x="5479" y="3679"/>
                </a:cubicBezTo>
                <a:lnTo>
                  <a:pt x="4021" y="2476"/>
                </a:lnTo>
                <a:lnTo>
                  <a:pt x="4108" y="8088"/>
                </a:lnTo>
                <a:lnTo>
                  <a:pt x="9280" y="6816"/>
                </a:lnTo>
                <a:lnTo>
                  <a:pt x="7858" y="5643"/>
                </a:lnTo>
                <a:cubicBezTo>
                  <a:pt x="10275" y="2785"/>
                  <a:pt x="13657" y="2350"/>
                  <a:pt x="15815" y="4130"/>
                </a:cubicBezTo>
                <a:cubicBezTo>
                  <a:pt x="19382" y="7074"/>
                  <a:pt x="19366" y="12363"/>
                  <a:pt x="17724" y="14587"/>
                </a:cubicBezTo>
                <a:lnTo>
                  <a:pt x="17911" y="14740"/>
                </a:lnTo>
                <a:cubicBezTo>
                  <a:pt x="20567" y="11143"/>
                  <a:pt x="20718" y="4941"/>
                  <a:pt x="16824" y="1727"/>
                </a:cubicBezTo>
                <a:close/>
                <a:moveTo>
                  <a:pt x="10556" y="12256"/>
                </a:moveTo>
                <a:lnTo>
                  <a:pt x="11978" y="13429"/>
                </a:lnTo>
                <a:cubicBezTo>
                  <a:pt x="9561" y="16286"/>
                  <a:pt x="6179" y="16722"/>
                  <a:pt x="4022" y="14941"/>
                </a:cubicBezTo>
                <a:cubicBezTo>
                  <a:pt x="454" y="11998"/>
                  <a:pt x="470" y="6708"/>
                  <a:pt x="2112" y="4485"/>
                </a:cubicBezTo>
                <a:lnTo>
                  <a:pt x="1925" y="4331"/>
                </a:lnTo>
                <a:cubicBezTo>
                  <a:pt x="-731" y="7928"/>
                  <a:pt x="-882" y="14131"/>
                  <a:pt x="3012" y="17345"/>
                </a:cubicBezTo>
                <a:cubicBezTo>
                  <a:pt x="6637" y="20336"/>
                  <a:pt x="11191" y="19288"/>
                  <a:pt x="14357" y="15392"/>
                </a:cubicBezTo>
                <a:lnTo>
                  <a:pt x="15815" y="16596"/>
                </a:lnTo>
                <a:lnTo>
                  <a:pt x="15728" y="10983"/>
                </a:lnTo>
                <a:cubicBezTo>
                  <a:pt x="15728" y="10983"/>
                  <a:pt x="10556" y="12256"/>
                  <a:pt x="10556" y="12256"/>
                </a:cubicBezTo>
                <a:close/>
                <a:moveTo>
                  <a:pt x="10556" y="12256"/>
                </a:moveTo>
              </a:path>
            </a:pathLst>
          </a:custGeom>
          <a:solidFill>
            <a:srgbClr val="0072C6"/>
          </a:solidFill>
          <a:ln>
            <a:noFill/>
          </a:ln>
          <a:extLst/>
        </p:spPr>
        <p:txBody>
          <a:bodyPr lIns="0" tIns="0" rIns="0" bIns="0"/>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FFFFFF"/>
              </a:solidFill>
              <a:effectLst/>
              <a:uLnTx/>
              <a:uFillTx/>
              <a:latin typeface="Segoe UI"/>
              <a:ea typeface="+mn-ea"/>
              <a:cs typeface="+mn-cs"/>
            </a:endParaRPr>
          </a:p>
        </p:txBody>
      </p:sp>
      <p:sp>
        <p:nvSpPr>
          <p:cNvPr id="12" name="Rectangle 11"/>
          <p:cNvSpPr/>
          <p:nvPr/>
        </p:nvSpPr>
        <p:spPr>
          <a:xfrm>
            <a:off x="1404760" y="3391872"/>
            <a:ext cx="3644551"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Workflow Automation and Integration</a:t>
            </a:r>
          </a:p>
        </p:txBody>
      </p:sp>
      <p:grpSp>
        <p:nvGrpSpPr>
          <p:cNvPr id="3" name="Group 2"/>
          <p:cNvGrpSpPr/>
          <p:nvPr/>
        </p:nvGrpSpPr>
        <p:grpSpPr>
          <a:xfrm>
            <a:off x="711873" y="4013180"/>
            <a:ext cx="467184" cy="368211"/>
            <a:chOff x="711873" y="4013180"/>
            <a:chExt cx="467184" cy="368211"/>
          </a:xfrm>
        </p:grpSpPr>
        <p:sp>
          <p:nvSpPr>
            <p:cNvPr id="45" name="Freeform 166"/>
            <p:cNvSpPr>
              <a:spLocks noEditPoints="1"/>
            </p:cNvSpPr>
            <p:nvPr/>
          </p:nvSpPr>
          <p:spPr bwMode="auto">
            <a:xfrm>
              <a:off x="711873" y="4013180"/>
              <a:ext cx="467184" cy="261589"/>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46" name="Freeform 167"/>
            <p:cNvSpPr>
              <a:spLocks/>
            </p:cNvSpPr>
            <p:nvPr/>
          </p:nvSpPr>
          <p:spPr bwMode="auto">
            <a:xfrm>
              <a:off x="835298" y="4273953"/>
              <a:ext cx="214705" cy="10743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47" name="Freeform 168"/>
            <p:cNvSpPr>
              <a:spLocks/>
            </p:cNvSpPr>
            <p:nvPr/>
          </p:nvSpPr>
          <p:spPr bwMode="auto">
            <a:xfrm>
              <a:off x="1009085" y="4111738"/>
              <a:ext cx="111992" cy="113445"/>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48" name="Freeform 169"/>
            <p:cNvSpPr>
              <a:spLocks/>
            </p:cNvSpPr>
            <p:nvPr/>
          </p:nvSpPr>
          <p:spPr bwMode="auto">
            <a:xfrm>
              <a:off x="778308" y="4087436"/>
              <a:ext cx="164343" cy="132130"/>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49" name="Freeform 170"/>
            <p:cNvSpPr>
              <a:spLocks/>
            </p:cNvSpPr>
            <p:nvPr/>
          </p:nvSpPr>
          <p:spPr bwMode="auto">
            <a:xfrm>
              <a:off x="914371" y="4100299"/>
              <a:ext cx="9277" cy="114779"/>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50" name="Freeform 171"/>
            <p:cNvSpPr>
              <a:spLocks/>
            </p:cNvSpPr>
            <p:nvPr/>
          </p:nvSpPr>
          <p:spPr bwMode="auto">
            <a:xfrm>
              <a:off x="892633" y="4121654"/>
              <a:ext cx="9277" cy="88754"/>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solidFill>
              <a:srgbClr val="0072C6"/>
            </a:solid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grpSp>
      <p:sp>
        <p:nvSpPr>
          <p:cNvPr id="14" name="Rectangle 13"/>
          <p:cNvSpPr/>
          <p:nvPr/>
        </p:nvSpPr>
        <p:spPr>
          <a:xfrm>
            <a:off x="1404760" y="4032051"/>
            <a:ext cx="2852927"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Dashboards and Visualization</a:t>
            </a:r>
          </a:p>
        </p:txBody>
      </p:sp>
      <p:sp>
        <p:nvSpPr>
          <p:cNvPr id="61" name="Oval 60"/>
          <p:cNvSpPr/>
          <p:nvPr/>
        </p:nvSpPr>
        <p:spPr bwMode="auto">
          <a:xfrm>
            <a:off x="7686346" y="5165857"/>
            <a:ext cx="316845" cy="316846"/>
          </a:xfrm>
          <a:prstGeom prst="ellipse">
            <a:avLst/>
          </a:prstGeom>
          <a:solidFill>
            <a:srgbClr val="F8F8F8"/>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9" name="Group 18"/>
          <p:cNvGrpSpPr/>
          <p:nvPr/>
        </p:nvGrpSpPr>
        <p:grpSpPr>
          <a:xfrm>
            <a:off x="711873" y="1396970"/>
            <a:ext cx="505638" cy="445941"/>
            <a:chOff x="6516612" y="1727835"/>
            <a:chExt cx="495769" cy="437237"/>
          </a:xfrm>
        </p:grpSpPr>
        <p:grpSp>
          <p:nvGrpSpPr>
            <p:cNvPr id="20" name="Group 19"/>
            <p:cNvGrpSpPr/>
            <p:nvPr/>
          </p:nvGrpSpPr>
          <p:grpSpPr>
            <a:xfrm>
              <a:off x="6516612" y="1803042"/>
              <a:ext cx="495769" cy="362030"/>
              <a:chOff x="6516612" y="1803042"/>
              <a:chExt cx="495769" cy="362030"/>
            </a:xfrm>
          </p:grpSpPr>
          <p:sp>
            <p:nvSpPr>
              <p:cNvPr id="23" name="Round Same Side Corner Rectangle 11"/>
              <p:cNvSpPr>
                <a:spLocks noChangeAspect="1"/>
              </p:cNvSpPr>
              <p:nvPr/>
            </p:nvSpPr>
            <p:spPr>
              <a:xfrm>
                <a:off x="6516612"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4" name="Round Same Side Corner Rectangle 11"/>
              <p:cNvSpPr>
                <a:spLocks noChangeAspect="1"/>
              </p:cNvSpPr>
              <p:nvPr/>
            </p:nvSpPr>
            <p:spPr>
              <a:xfrm>
                <a:off x="6685729"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5" name="Round Same Side Corner Rectangle 11"/>
              <p:cNvSpPr>
                <a:spLocks noChangeAspect="1"/>
              </p:cNvSpPr>
              <p:nvPr/>
            </p:nvSpPr>
            <p:spPr>
              <a:xfrm>
                <a:off x="6855966" y="2052014"/>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6" name="Round Same Side Corner Rectangle 11"/>
              <p:cNvSpPr>
                <a:spLocks noChangeAspect="1"/>
              </p:cNvSpPr>
              <p:nvPr/>
            </p:nvSpPr>
            <p:spPr>
              <a:xfrm>
                <a:off x="6685729"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7" name="Round Same Side Corner Rectangle 11"/>
              <p:cNvSpPr>
                <a:spLocks noChangeAspect="1"/>
              </p:cNvSpPr>
              <p:nvPr/>
            </p:nvSpPr>
            <p:spPr>
              <a:xfrm>
                <a:off x="6855966" y="1927528"/>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8" name="Round Same Side Corner Rectangle 11"/>
              <p:cNvSpPr>
                <a:spLocks noChangeAspect="1"/>
              </p:cNvSpPr>
              <p:nvPr/>
            </p:nvSpPr>
            <p:spPr>
              <a:xfrm>
                <a:off x="6685729"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sp>
            <p:nvSpPr>
              <p:cNvPr id="29" name="Round Same Side Corner Rectangle 11"/>
              <p:cNvSpPr>
                <a:spLocks noChangeAspect="1"/>
              </p:cNvSpPr>
              <p:nvPr/>
            </p:nvSpPr>
            <p:spPr>
              <a:xfrm>
                <a:off x="6855966" y="1803042"/>
                <a:ext cx="156415" cy="11305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rgbClr val="0072C6"/>
              </a:solidFill>
              <a:ln w="25400"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rgbClr val="008272"/>
                  </a:solidFill>
                  <a:effectLst/>
                  <a:uLnTx/>
                  <a:uFillTx/>
                  <a:latin typeface="Segoe"/>
                  <a:ea typeface="+mn-ea"/>
                  <a:cs typeface="+mn-cs"/>
                </a:endParaRPr>
              </a:p>
            </p:txBody>
          </p:sp>
        </p:grpSp>
        <p:sp>
          <p:nvSpPr>
            <p:cNvPr id="21" name="Isosceles Triangle 20"/>
            <p:cNvSpPr/>
            <p:nvPr/>
          </p:nvSpPr>
          <p:spPr bwMode="auto">
            <a:xfrm rot="5400000">
              <a:off x="6540088" y="1704359"/>
              <a:ext cx="431596" cy="478548"/>
            </a:xfrm>
            <a:prstGeom prst="triangle">
              <a:avLst>
                <a:gd name="adj" fmla="val 0"/>
              </a:avLst>
            </a:prstGeom>
            <a:solidFill>
              <a:srgbClr val="F8F8F8"/>
            </a:solidFill>
            <a:ln w="9525" cap="flat" cmpd="sng" algn="ctr">
              <a:no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2" name="Straight Arrow Connector 21"/>
            <p:cNvCxnSpPr/>
            <p:nvPr/>
          </p:nvCxnSpPr>
          <p:spPr>
            <a:xfrm flipV="1">
              <a:off x="6516612" y="1727835"/>
              <a:ext cx="478548" cy="431596"/>
            </a:xfrm>
            <a:prstGeom prst="straightConnector1">
              <a:avLst/>
            </a:prstGeom>
            <a:noFill/>
            <a:ln w="28575" cap="flat" cmpd="sng" algn="ctr">
              <a:solidFill>
                <a:srgbClr val="0072C6"/>
              </a:solidFill>
              <a:prstDash val="solid"/>
              <a:headEnd type="none"/>
              <a:tailEnd type="triangle" w="sm" len="sm"/>
            </a:ln>
            <a:effectLst/>
          </p:spPr>
        </p:cxnSp>
      </p:grpSp>
      <p:grpSp>
        <p:nvGrpSpPr>
          <p:cNvPr id="75" name="Group 74"/>
          <p:cNvGrpSpPr/>
          <p:nvPr/>
        </p:nvGrpSpPr>
        <p:grpSpPr>
          <a:xfrm>
            <a:off x="1404760" y="4680400"/>
            <a:ext cx="2355912" cy="1385688"/>
            <a:chOff x="2611181" y="4937992"/>
            <a:chExt cx="2355912" cy="1385688"/>
          </a:xfrm>
        </p:grpSpPr>
        <p:sp>
          <p:nvSpPr>
            <p:cNvPr id="15" name="Rectangle 14"/>
            <p:cNvSpPr/>
            <p:nvPr/>
          </p:nvSpPr>
          <p:spPr>
            <a:xfrm>
              <a:off x="2611181" y="4937992"/>
              <a:ext cx="2355912" cy="350330"/>
            </a:xfrm>
            <a:prstGeom prst="rect">
              <a:avLst/>
            </a:prstGeom>
          </p:spPr>
          <p:txBody>
            <a:bodyPr wrap="non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1836"/>
                </a:spcBef>
                <a:spcAft>
                  <a:spcPts val="0"/>
                </a:spcAft>
                <a:buClrTx/>
                <a:buSzTx/>
                <a:buFontTx/>
                <a:buNone/>
                <a:tabLst/>
                <a:defRPr/>
              </a:pPr>
              <a:r>
                <a:rPr kumimoji="0" lang="en-US" sz="1632" b="0" i="0" u="none" strike="noStrike" kern="0" cap="none" spc="-30" normalizeH="0" baseline="0" noProof="0" dirty="0">
                  <a:ln>
                    <a:noFill/>
                  </a:ln>
                  <a:solidFill>
                    <a:sysClr val="windowText" lastClr="000000"/>
                  </a:solidFill>
                  <a:effectLst/>
                  <a:uLnTx/>
                  <a:uFillTx/>
                  <a:latin typeface="Segoe UI"/>
                  <a:ea typeface="+mn-ea"/>
                  <a:cs typeface="Segoe UI" panose="020B0502040204020203" pitchFamily="34" charset="0"/>
                </a:rPr>
                <a:t>Preconfigured Solutions</a:t>
              </a:r>
            </a:p>
          </p:txBody>
        </p:sp>
        <p:sp>
          <p:nvSpPr>
            <p:cNvPr id="16" name="Rectangle 15"/>
            <p:cNvSpPr/>
            <p:nvPr/>
          </p:nvSpPr>
          <p:spPr>
            <a:xfrm>
              <a:off x="3045045" y="5740576"/>
              <a:ext cx="1876008" cy="219740"/>
            </a:xfrm>
            <a:prstGeom prst="rect">
              <a:avLst/>
            </a:prstGeom>
            <a:solidFill>
              <a:srgbClr val="EAEAEA"/>
            </a:solidFill>
          </p:spPr>
          <p:txBody>
            <a:bodyPr wrap="square" lIns="9326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0843" rtl="0" eaLnBrk="1" fontAlgn="base" latinLnBrk="0" hangingPunct="1">
                <a:lnSpc>
                  <a:spcPct val="100000"/>
                </a:lnSpc>
                <a:spcBef>
                  <a:spcPct val="0"/>
                </a:spcBef>
                <a:spcAft>
                  <a:spcPts val="0"/>
                </a:spcAft>
                <a:buClrTx/>
                <a:buSzTx/>
                <a:buFontTx/>
                <a:buNone/>
                <a:tabLst/>
                <a:defRPr/>
              </a:pPr>
              <a:r>
                <a:rPr kumimoji="0" lang="en-US" sz="1428" b="0" i="0" u="none" strike="noStrike" kern="0" cap="none" spc="-32" normalizeH="0" baseline="0" noProof="0" dirty="0">
                  <a:ln>
                    <a:noFill/>
                  </a:ln>
                  <a:solidFill>
                    <a:sysClr val="windowText" lastClr="000000"/>
                  </a:solidFill>
                  <a:effectLst/>
                  <a:uLnTx/>
                  <a:uFillTx/>
                  <a:latin typeface="Segoe UI"/>
                  <a:ea typeface="+mn-ea"/>
                  <a:cs typeface="+mn-cs"/>
                </a:rPr>
                <a:t>Predictive maintenance</a:t>
              </a:r>
            </a:p>
          </p:txBody>
        </p:sp>
        <p:sp>
          <p:nvSpPr>
            <p:cNvPr id="17" name="Rectangle 16"/>
            <p:cNvSpPr/>
            <p:nvPr/>
          </p:nvSpPr>
          <p:spPr>
            <a:xfrm>
              <a:off x="3045046" y="5373093"/>
              <a:ext cx="1876008" cy="224114"/>
            </a:xfrm>
            <a:prstGeom prst="rect">
              <a:avLst/>
            </a:prstGeom>
            <a:solidFill>
              <a:srgbClr val="EAEAEA"/>
            </a:solidFill>
          </p:spPr>
          <p:txBody>
            <a:bodyPr wrap="square" lIns="9326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0843" rtl="0" eaLnBrk="1" fontAlgn="base" latinLnBrk="0" hangingPunct="1">
                <a:lnSpc>
                  <a:spcPct val="100000"/>
                </a:lnSpc>
                <a:spcBef>
                  <a:spcPct val="0"/>
                </a:spcBef>
                <a:spcAft>
                  <a:spcPts val="0"/>
                </a:spcAft>
                <a:buClrTx/>
                <a:buSzTx/>
                <a:buFontTx/>
                <a:buNone/>
                <a:tabLst/>
                <a:defRPr/>
              </a:pPr>
              <a:r>
                <a:rPr kumimoji="0" lang="en-US" sz="1428" b="0" i="0" u="none" strike="noStrike" kern="0" cap="none" spc="-32" normalizeH="0" baseline="0" noProof="0" dirty="0">
                  <a:ln>
                    <a:noFill/>
                  </a:ln>
                  <a:solidFill>
                    <a:sysClr val="windowText" lastClr="000000"/>
                  </a:solidFill>
                  <a:effectLst/>
                  <a:uLnTx/>
                  <a:uFillTx/>
                  <a:latin typeface="Segoe UI"/>
                  <a:ea typeface="+mn-ea"/>
                  <a:cs typeface="+mn-cs"/>
                </a:rPr>
                <a:t>Remote monitoring </a:t>
              </a:r>
            </a:p>
          </p:txBody>
        </p:sp>
        <p:sp>
          <p:nvSpPr>
            <p:cNvPr id="58" name="Rectangle 57"/>
            <p:cNvSpPr/>
            <p:nvPr/>
          </p:nvSpPr>
          <p:spPr>
            <a:xfrm>
              <a:off x="3029812" y="6099566"/>
              <a:ext cx="1876008" cy="224114"/>
            </a:xfrm>
            <a:prstGeom prst="rect">
              <a:avLst/>
            </a:prstGeom>
            <a:solidFill>
              <a:srgbClr val="EAEAEA"/>
            </a:solidFill>
          </p:spPr>
          <p:txBody>
            <a:bodyPr wrap="square" lIns="9326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0843" rtl="0" eaLnBrk="1" fontAlgn="base" latinLnBrk="0" hangingPunct="1">
                <a:lnSpc>
                  <a:spcPct val="100000"/>
                </a:lnSpc>
                <a:spcBef>
                  <a:spcPct val="0"/>
                </a:spcBef>
                <a:spcAft>
                  <a:spcPts val="0"/>
                </a:spcAft>
                <a:buClrTx/>
                <a:buSzTx/>
                <a:buFontTx/>
                <a:buNone/>
                <a:tabLst/>
                <a:defRPr/>
              </a:pPr>
              <a:r>
                <a:rPr kumimoji="0" lang="en-US" sz="1428" b="0" i="0" u="none" strike="noStrike" kern="0" cap="none" spc="-32" normalizeH="0" baseline="0" noProof="0" dirty="0">
                  <a:ln>
                    <a:noFill/>
                  </a:ln>
                  <a:solidFill>
                    <a:sysClr val="windowText" lastClr="000000"/>
                  </a:solidFill>
                  <a:effectLst/>
                  <a:uLnTx/>
                  <a:uFillTx/>
                  <a:latin typeface="Segoe UI"/>
                  <a:ea typeface="+mn-ea"/>
                  <a:cs typeface="+mn-cs"/>
                </a:rPr>
                <a:t>Connected factory</a:t>
              </a:r>
            </a:p>
          </p:txBody>
        </p:sp>
      </p:grpSp>
      <p:pic>
        <p:nvPicPr>
          <p:cNvPr id="54" name="Picture 53"/>
          <p:cNvPicPr>
            <a:picLocks noChangeAspect="1"/>
          </p:cNvPicPr>
          <p:nvPr/>
        </p:nvPicPr>
        <p:blipFill rotWithShape="1">
          <a:blip r:embed="rId3" cstate="print">
            <a:extLst>
              <a:ext uri="{28A0092B-C50C-407E-A947-70E740481C1C}">
                <a14:useLocalDpi xmlns:a14="http://schemas.microsoft.com/office/drawing/2010/main"/>
              </a:ext>
            </a:extLst>
          </a:blip>
          <a:srcRect r="-97025"/>
          <a:stretch/>
        </p:blipFill>
        <p:spPr>
          <a:xfrm>
            <a:off x="5994374" y="1201405"/>
            <a:ext cx="9118174" cy="5140763"/>
          </a:xfrm>
          <a:prstGeom prst="rect">
            <a:avLst/>
          </a:prstGeom>
        </p:spPr>
      </p:pic>
      <p:sp>
        <p:nvSpPr>
          <p:cNvPr id="70" name="Oval 69"/>
          <p:cNvSpPr/>
          <p:nvPr/>
        </p:nvSpPr>
        <p:spPr bwMode="auto">
          <a:xfrm>
            <a:off x="7684966" y="5522270"/>
            <a:ext cx="316845" cy="316846"/>
          </a:xfrm>
          <a:prstGeom prst="ellipse">
            <a:avLst/>
          </a:prstGeom>
          <a:solidFill>
            <a:srgbClr val="F8F8F8"/>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4" name="Group 73"/>
          <p:cNvGrpSpPr/>
          <p:nvPr/>
        </p:nvGrpSpPr>
        <p:grpSpPr>
          <a:xfrm>
            <a:off x="750438" y="4639546"/>
            <a:ext cx="1076191" cy="1496431"/>
            <a:chOff x="750438" y="4639546"/>
            <a:chExt cx="1076191" cy="1496431"/>
          </a:xfrm>
        </p:grpSpPr>
        <p:sp>
          <p:nvSpPr>
            <p:cNvPr id="30" name="Arrow: Bent 498"/>
            <p:cNvSpPr/>
            <p:nvPr/>
          </p:nvSpPr>
          <p:spPr bwMode="auto">
            <a:xfrm rot="16200000">
              <a:off x="1081138" y="4825077"/>
              <a:ext cx="214174" cy="643120"/>
            </a:xfrm>
            <a:prstGeom prst="bentArrow">
              <a:avLst>
                <a:gd name="adj1" fmla="val 25000"/>
                <a:gd name="adj2" fmla="val 0"/>
                <a:gd name="adj3" fmla="val 25000"/>
                <a:gd name="adj4" fmla="val 27215"/>
              </a:avLst>
            </a:prstGeom>
            <a:solidFill>
              <a:srgbClr val="0072C6"/>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Freeform 152"/>
            <p:cNvSpPr>
              <a:spLocks noChangeAspect="1"/>
            </p:cNvSpPr>
            <p:nvPr/>
          </p:nvSpPr>
          <p:spPr bwMode="auto">
            <a:xfrm>
              <a:off x="1063072" y="4854924"/>
              <a:ext cx="177078" cy="181347"/>
            </a:xfrm>
            <a:custGeom>
              <a:avLst/>
              <a:gdLst>
                <a:gd name="connsiteX0" fmla="*/ 91440 w 182880"/>
                <a:gd name="connsiteY0" fmla="*/ 21069 h 182880"/>
                <a:gd name="connsiteX1" fmla="*/ 91440 w 182880"/>
                <a:gd name="connsiteY1" fmla="*/ 91441 h 182880"/>
                <a:gd name="connsiteX2" fmla="*/ 160020 w 182880"/>
                <a:gd name="connsiteY2" fmla="*/ 91441 h 182880"/>
                <a:gd name="connsiteX3" fmla="*/ 91440 w 182880"/>
                <a:gd name="connsiteY3" fmla="*/ 161813 h 182880"/>
                <a:gd name="connsiteX4" fmla="*/ 22860 w 182880"/>
                <a:gd name="connsiteY4" fmla="*/ 91441 h 182880"/>
                <a:gd name="connsiteX5" fmla="*/ 91440 w 182880"/>
                <a:gd name="connsiteY5" fmla="*/ 21069 h 182880"/>
                <a:gd name="connsiteX6" fmla="*/ 99868 w 182880"/>
                <a:gd name="connsiteY6" fmla="*/ 15106 h 182880"/>
                <a:gd name="connsiteX7" fmla="*/ 166754 w 182880"/>
                <a:gd name="connsiteY7" fmla="*/ 84439 h 182880"/>
                <a:gd name="connsiteX8" fmla="*/ 98178 w 182880"/>
                <a:gd name="connsiteY8" fmla="*/ 83665 h 182880"/>
                <a:gd name="connsiteX9" fmla="*/ 99868 w 182880"/>
                <a:gd name="connsiteY9" fmla="*/ 15106 h 182880"/>
                <a:gd name="connsiteX10" fmla="*/ 91440 w 182880"/>
                <a:gd name="connsiteY10" fmla="*/ 7121 h 182880"/>
                <a:gd name="connsiteX11" fmla="*/ 7121 w 182880"/>
                <a:gd name="connsiteY11" fmla="*/ 91440 h 182880"/>
                <a:gd name="connsiteX12" fmla="*/ 91440 w 182880"/>
                <a:gd name="connsiteY12" fmla="*/ 175759 h 182880"/>
                <a:gd name="connsiteX13" fmla="*/ 175759 w 182880"/>
                <a:gd name="connsiteY13" fmla="*/ 91440 h 182880"/>
                <a:gd name="connsiteX14" fmla="*/ 91440 w 182880"/>
                <a:gd name="connsiteY14" fmla="*/ 7121 h 182880"/>
                <a:gd name="connsiteX15" fmla="*/ 91440 w 182880"/>
                <a:gd name="connsiteY15" fmla="*/ 0 h 182880"/>
                <a:gd name="connsiteX16" fmla="*/ 182880 w 182880"/>
                <a:gd name="connsiteY16" fmla="*/ 91440 h 182880"/>
                <a:gd name="connsiteX17" fmla="*/ 91440 w 182880"/>
                <a:gd name="connsiteY17" fmla="*/ 182880 h 182880"/>
                <a:gd name="connsiteX18" fmla="*/ 0 w 182880"/>
                <a:gd name="connsiteY18" fmla="*/ 91440 h 182880"/>
                <a:gd name="connsiteX19" fmla="*/ 91440 w 182880"/>
                <a:gd name="connsiteY1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 h="182880">
                  <a:moveTo>
                    <a:pt x="91440" y="21069"/>
                  </a:moveTo>
                  <a:lnTo>
                    <a:pt x="91440" y="91441"/>
                  </a:lnTo>
                  <a:lnTo>
                    <a:pt x="160020" y="91441"/>
                  </a:lnTo>
                  <a:cubicBezTo>
                    <a:pt x="160020" y="130306"/>
                    <a:pt x="129316" y="161813"/>
                    <a:pt x="91440" y="161813"/>
                  </a:cubicBezTo>
                  <a:cubicBezTo>
                    <a:pt x="53564" y="161813"/>
                    <a:pt x="22860" y="130306"/>
                    <a:pt x="22860" y="91441"/>
                  </a:cubicBezTo>
                  <a:cubicBezTo>
                    <a:pt x="22860" y="52576"/>
                    <a:pt x="53564" y="21069"/>
                    <a:pt x="91440" y="21069"/>
                  </a:cubicBezTo>
                  <a:close/>
                  <a:moveTo>
                    <a:pt x="99868" y="15106"/>
                  </a:moveTo>
                  <a:cubicBezTo>
                    <a:pt x="137375" y="16031"/>
                    <a:pt x="167177" y="46923"/>
                    <a:pt x="166754" y="84439"/>
                  </a:cubicBezTo>
                  <a:lnTo>
                    <a:pt x="98178" y="83665"/>
                  </a:lnTo>
                  <a:cubicBezTo>
                    <a:pt x="98741" y="60812"/>
                    <a:pt x="99305" y="37959"/>
                    <a:pt x="99868" y="15106"/>
                  </a:cubicBezTo>
                  <a:close/>
                  <a:moveTo>
                    <a:pt x="91440" y="7121"/>
                  </a:moveTo>
                  <a:cubicBezTo>
                    <a:pt x="44872" y="7121"/>
                    <a:pt x="7121" y="44872"/>
                    <a:pt x="7121" y="91440"/>
                  </a:cubicBezTo>
                  <a:cubicBezTo>
                    <a:pt x="7121" y="138008"/>
                    <a:pt x="44872" y="175759"/>
                    <a:pt x="91440" y="175759"/>
                  </a:cubicBezTo>
                  <a:cubicBezTo>
                    <a:pt x="138008" y="175759"/>
                    <a:pt x="175759" y="138008"/>
                    <a:pt x="175759" y="91440"/>
                  </a:cubicBezTo>
                  <a:cubicBezTo>
                    <a:pt x="175759" y="44872"/>
                    <a:pt x="138008" y="7121"/>
                    <a:pt x="91440" y="7121"/>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rgbClr val="0072C6"/>
            </a:solidFill>
            <a:ln w="9525" cap="flat" cmpd="sng" algn="ctr">
              <a:noFill/>
              <a:prstDash val="solid"/>
              <a:headEnd type="none" w="med" len="med"/>
              <a:tailEnd type="none" w="med" len="med"/>
            </a:ln>
            <a:effectLst/>
          </p:spPr>
          <p:txBody>
            <a:bodyPr rot="0" spcFirstLastPara="0" vert="horz" wrap="square" lIns="95103" tIns="47551" rIns="47551" bIns="95103"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660"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52"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2" name="MEASUREMENT &amp; VERIFICATION"/>
            <p:cNvSpPr>
              <a:spLocks noChangeAspect="1"/>
            </p:cNvSpPr>
            <p:nvPr/>
          </p:nvSpPr>
          <p:spPr bwMode="auto">
            <a:xfrm>
              <a:off x="1082738" y="4680400"/>
              <a:ext cx="193239" cy="134053"/>
            </a:xfrm>
            <a:custGeom>
              <a:avLst/>
              <a:gdLst/>
              <a:ahLst/>
              <a:cxnLst/>
              <a:rect l="l" t="t" r="r" b="b"/>
              <a:pathLst>
                <a:path w="572573" h="387858">
                  <a:moveTo>
                    <a:pt x="242040" y="130004"/>
                  </a:moveTo>
                  <a:lnTo>
                    <a:pt x="325022" y="130004"/>
                  </a:lnTo>
                  <a:cubicBezTo>
                    <a:pt x="336480" y="130004"/>
                    <a:pt x="345768" y="139292"/>
                    <a:pt x="345768" y="150750"/>
                  </a:cubicBezTo>
                  <a:lnTo>
                    <a:pt x="345768" y="310446"/>
                  </a:lnTo>
                  <a:cubicBezTo>
                    <a:pt x="345768" y="321904"/>
                    <a:pt x="336480" y="331192"/>
                    <a:pt x="325022" y="331192"/>
                  </a:cubicBezTo>
                  <a:lnTo>
                    <a:pt x="242040" y="331192"/>
                  </a:lnTo>
                  <a:cubicBezTo>
                    <a:pt x="230582" y="331192"/>
                    <a:pt x="221294" y="321904"/>
                    <a:pt x="221294" y="310446"/>
                  </a:cubicBezTo>
                  <a:lnTo>
                    <a:pt x="221294" y="150750"/>
                  </a:lnTo>
                  <a:cubicBezTo>
                    <a:pt x="221294" y="139292"/>
                    <a:pt x="230582" y="130004"/>
                    <a:pt x="242040" y="130004"/>
                  </a:cubicBezTo>
                  <a:close/>
                  <a:moveTo>
                    <a:pt x="87949" y="64705"/>
                  </a:moveTo>
                  <a:lnTo>
                    <a:pt x="170931" y="64705"/>
                  </a:lnTo>
                  <a:cubicBezTo>
                    <a:pt x="182389" y="64705"/>
                    <a:pt x="191677" y="73993"/>
                    <a:pt x="191677" y="85451"/>
                  </a:cubicBezTo>
                  <a:lnTo>
                    <a:pt x="191677" y="310446"/>
                  </a:lnTo>
                  <a:cubicBezTo>
                    <a:pt x="191677" y="321904"/>
                    <a:pt x="182389" y="331192"/>
                    <a:pt x="170931" y="331192"/>
                  </a:cubicBezTo>
                  <a:lnTo>
                    <a:pt x="87949" y="331192"/>
                  </a:lnTo>
                  <a:cubicBezTo>
                    <a:pt x="76491" y="331192"/>
                    <a:pt x="67203" y="321904"/>
                    <a:pt x="67203" y="310446"/>
                  </a:cubicBezTo>
                  <a:lnTo>
                    <a:pt x="67203" y="85451"/>
                  </a:lnTo>
                  <a:cubicBezTo>
                    <a:pt x="67203" y="73993"/>
                    <a:pt x="76491" y="64705"/>
                    <a:pt x="87949" y="64705"/>
                  </a:cubicBezTo>
                  <a:close/>
                  <a:moveTo>
                    <a:pt x="396132" y="12043"/>
                  </a:moveTo>
                  <a:lnTo>
                    <a:pt x="479114" y="12043"/>
                  </a:lnTo>
                  <a:cubicBezTo>
                    <a:pt x="490572" y="12043"/>
                    <a:pt x="499860" y="21331"/>
                    <a:pt x="499860" y="32789"/>
                  </a:cubicBezTo>
                  <a:lnTo>
                    <a:pt x="499860" y="310446"/>
                  </a:lnTo>
                  <a:cubicBezTo>
                    <a:pt x="499860" y="321904"/>
                    <a:pt x="490572" y="331192"/>
                    <a:pt x="479114" y="331192"/>
                  </a:cubicBezTo>
                  <a:lnTo>
                    <a:pt x="396132" y="331192"/>
                  </a:lnTo>
                  <a:cubicBezTo>
                    <a:pt x="384674" y="331192"/>
                    <a:pt x="375386" y="321904"/>
                    <a:pt x="375386" y="310446"/>
                  </a:cubicBezTo>
                  <a:lnTo>
                    <a:pt x="375386" y="32789"/>
                  </a:lnTo>
                  <a:cubicBezTo>
                    <a:pt x="375386" y="21331"/>
                    <a:pt x="384674" y="12043"/>
                    <a:pt x="396132" y="12043"/>
                  </a:cubicBezTo>
                  <a:close/>
                  <a:moveTo>
                    <a:pt x="2443" y="0"/>
                  </a:moveTo>
                  <a:lnTo>
                    <a:pt x="39362" y="0"/>
                  </a:lnTo>
                  <a:lnTo>
                    <a:pt x="39362" y="278103"/>
                  </a:lnTo>
                  <a:cubicBezTo>
                    <a:pt x="39362" y="346299"/>
                    <a:pt x="49363" y="356299"/>
                    <a:pt x="115165" y="353906"/>
                  </a:cubicBezTo>
                  <a:cubicBezTo>
                    <a:pt x="180967" y="351513"/>
                    <a:pt x="420104" y="353906"/>
                    <a:pt x="572573" y="353906"/>
                  </a:cubicBezTo>
                  <a:lnTo>
                    <a:pt x="572573" y="387858"/>
                  </a:lnTo>
                  <a:lnTo>
                    <a:pt x="76866" y="387858"/>
                  </a:lnTo>
                  <a:cubicBezTo>
                    <a:pt x="20638" y="387858"/>
                    <a:pt x="3456" y="377856"/>
                    <a:pt x="1063" y="312055"/>
                  </a:cubicBezTo>
                  <a:cubicBezTo>
                    <a:pt x="-1330" y="246254"/>
                    <a:pt x="1063" y="109922"/>
                    <a:pt x="1063" y="8855"/>
                  </a:cubicBezTo>
                  <a:close/>
                </a:path>
              </a:pathLst>
            </a:custGeom>
            <a:solidFill>
              <a:srgbClr val="0072C6"/>
            </a:solidFill>
            <a:ln w="9525" cap="flat" cmpd="sng" algn="ctr">
              <a:noFill/>
              <a:prstDash val="solid"/>
              <a:headEnd type="none" w="med" len="med"/>
              <a:tailEnd type="none" w="med" len="med"/>
            </a:ln>
            <a:effectLst/>
          </p:spPr>
          <p:txBody>
            <a:bodyPr rot="0" spcFirstLastPara="0" vert="horz" wrap="square" lIns="95103" tIns="47551" rIns="47551" bIns="95103"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660"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52"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3" name="Rounded Rectangle 154"/>
            <p:cNvSpPr/>
            <p:nvPr/>
          </p:nvSpPr>
          <p:spPr bwMode="auto">
            <a:xfrm>
              <a:off x="750438" y="4639546"/>
              <a:ext cx="297212" cy="404525"/>
            </a:xfrm>
            <a:prstGeom prst="roundRect">
              <a:avLst>
                <a:gd name="adj" fmla="val 10809"/>
              </a:avLst>
            </a:prstGeom>
            <a:solidFill>
              <a:srgbClr val="0072C6"/>
            </a:solidFill>
            <a:ln w="9525" cap="flat" cmpd="sng" algn="ctr">
              <a:noFill/>
              <a:prstDash val="solid"/>
              <a:headEnd type="none" w="med" len="med"/>
              <a:tailEnd type="none" w="med" len="med"/>
            </a:ln>
            <a:effectLst/>
          </p:spPr>
          <p:txBody>
            <a:bodyPr rot="0" spcFirstLastPara="0" vert="horz" wrap="square" lIns="95103" tIns="47551" rIns="47551" bIns="95103"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660"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52"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4" name="MAINTENANCE MANAGEMENT"/>
            <p:cNvSpPr>
              <a:spLocks noChangeAspect="1"/>
            </p:cNvSpPr>
            <p:nvPr/>
          </p:nvSpPr>
          <p:spPr bwMode="auto">
            <a:xfrm>
              <a:off x="755086" y="4660656"/>
              <a:ext cx="263612" cy="210053"/>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103" tIns="47551" rIns="47551" bIns="95103"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660"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2"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5" name="MAINTENANCE MANAGEMENT"/>
            <p:cNvSpPr>
              <a:spLocks noChangeAspect="1"/>
            </p:cNvSpPr>
            <p:nvPr/>
          </p:nvSpPr>
          <p:spPr bwMode="auto">
            <a:xfrm>
              <a:off x="784283" y="4833300"/>
              <a:ext cx="263612" cy="210053"/>
            </a:xfrm>
            <a:custGeom>
              <a:avLst/>
              <a:gdLst/>
              <a:ahLst/>
              <a:cxnLst/>
              <a:rect l="l" t="t" r="r" b="b"/>
              <a:pathLst>
                <a:path w="656786" h="511028">
                  <a:moveTo>
                    <a:pt x="207142" y="234489"/>
                  </a:moveTo>
                  <a:cubicBezTo>
                    <a:pt x="229991" y="234489"/>
                    <a:pt x="248513" y="253006"/>
                    <a:pt x="248513" y="275849"/>
                  </a:cubicBezTo>
                  <a:cubicBezTo>
                    <a:pt x="248513" y="298691"/>
                    <a:pt x="229991" y="317209"/>
                    <a:pt x="207142" y="317209"/>
                  </a:cubicBezTo>
                  <a:cubicBezTo>
                    <a:pt x="184294" y="317209"/>
                    <a:pt x="165771" y="298691"/>
                    <a:pt x="165771" y="275849"/>
                  </a:cubicBezTo>
                  <a:cubicBezTo>
                    <a:pt x="165771" y="253006"/>
                    <a:pt x="184294" y="234489"/>
                    <a:pt x="207142" y="234489"/>
                  </a:cubicBezTo>
                  <a:close/>
                  <a:moveTo>
                    <a:pt x="207142" y="193129"/>
                  </a:moveTo>
                  <a:cubicBezTo>
                    <a:pt x="161445" y="193129"/>
                    <a:pt x="124400" y="230164"/>
                    <a:pt x="124400" y="275849"/>
                  </a:cubicBezTo>
                  <a:cubicBezTo>
                    <a:pt x="124400" y="321534"/>
                    <a:pt x="161445" y="358569"/>
                    <a:pt x="207142" y="358569"/>
                  </a:cubicBezTo>
                  <a:cubicBezTo>
                    <a:pt x="252839" y="358569"/>
                    <a:pt x="289884" y="321534"/>
                    <a:pt x="289884" y="275849"/>
                  </a:cubicBezTo>
                  <a:cubicBezTo>
                    <a:pt x="289884" y="230164"/>
                    <a:pt x="252839" y="193129"/>
                    <a:pt x="207142" y="193129"/>
                  </a:cubicBezTo>
                  <a:close/>
                  <a:moveTo>
                    <a:pt x="528546" y="108396"/>
                  </a:moveTo>
                  <a:cubicBezTo>
                    <a:pt x="542255" y="108396"/>
                    <a:pt x="553369" y="119507"/>
                    <a:pt x="553369" y="133213"/>
                  </a:cubicBezTo>
                  <a:cubicBezTo>
                    <a:pt x="553369" y="146918"/>
                    <a:pt x="542255" y="158029"/>
                    <a:pt x="528546" y="158029"/>
                  </a:cubicBezTo>
                  <a:cubicBezTo>
                    <a:pt x="514837" y="158029"/>
                    <a:pt x="503724" y="146918"/>
                    <a:pt x="503724" y="133213"/>
                  </a:cubicBezTo>
                  <a:cubicBezTo>
                    <a:pt x="503724" y="119507"/>
                    <a:pt x="514837" y="108396"/>
                    <a:pt x="528546" y="108396"/>
                  </a:cubicBezTo>
                  <a:close/>
                  <a:moveTo>
                    <a:pt x="528546" y="83580"/>
                  </a:moveTo>
                  <a:cubicBezTo>
                    <a:pt x="501128" y="83580"/>
                    <a:pt x="478901" y="105801"/>
                    <a:pt x="478901" y="133213"/>
                  </a:cubicBezTo>
                  <a:cubicBezTo>
                    <a:pt x="478901" y="160624"/>
                    <a:pt x="501128" y="182845"/>
                    <a:pt x="528546" y="182845"/>
                  </a:cubicBezTo>
                  <a:cubicBezTo>
                    <a:pt x="555964" y="182845"/>
                    <a:pt x="578191" y="160624"/>
                    <a:pt x="578191" y="133213"/>
                  </a:cubicBezTo>
                  <a:cubicBezTo>
                    <a:pt x="578191" y="105801"/>
                    <a:pt x="555964" y="83580"/>
                    <a:pt x="528546" y="83580"/>
                  </a:cubicBezTo>
                  <a:close/>
                  <a:moveTo>
                    <a:pt x="231599" y="53828"/>
                  </a:moveTo>
                  <a:lnTo>
                    <a:pt x="241004" y="97315"/>
                  </a:lnTo>
                  <a:lnTo>
                    <a:pt x="285678" y="112594"/>
                  </a:lnTo>
                  <a:lnTo>
                    <a:pt x="312717" y="83211"/>
                  </a:lnTo>
                  <a:lnTo>
                    <a:pt x="353864" y="111419"/>
                  </a:lnTo>
                  <a:lnTo>
                    <a:pt x="338581" y="152555"/>
                  </a:lnTo>
                  <a:lnTo>
                    <a:pt x="360918" y="185464"/>
                  </a:lnTo>
                  <a:lnTo>
                    <a:pt x="406767" y="185464"/>
                  </a:lnTo>
                  <a:lnTo>
                    <a:pt x="420875" y="237178"/>
                  </a:lnTo>
                  <a:lnTo>
                    <a:pt x="389133" y="261860"/>
                  </a:lnTo>
                  <a:lnTo>
                    <a:pt x="389133" y="300646"/>
                  </a:lnTo>
                  <a:lnTo>
                    <a:pt x="418524" y="327678"/>
                  </a:lnTo>
                  <a:lnTo>
                    <a:pt x="407943" y="374691"/>
                  </a:lnTo>
                  <a:lnTo>
                    <a:pt x="357391" y="375866"/>
                  </a:lnTo>
                  <a:lnTo>
                    <a:pt x="339757" y="404074"/>
                  </a:lnTo>
                  <a:lnTo>
                    <a:pt x="350337" y="447561"/>
                  </a:lnTo>
                  <a:lnTo>
                    <a:pt x="312717" y="475769"/>
                  </a:lnTo>
                  <a:lnTo>
                    <a:pt x="278624" y="448736"/>
                  </a:lnTo>
                  <a:lnTo>
                    <a:pt x="241004" y="465191"/>
                  </a:lnTo>
                  <a:lnTo>
                    <a:pt x="232774" y="506327"/>
                  </a:lnTo>
                  <a:lnTo>
                    <a:pt x="184574" y="511028"/>
                  </a:lnTo>
                  <a:lnTo>
                    <a:pt x="172817" y="460489"/>
                  </a:lnTo>
                  <a:lnTo>
                    <a:pt x="134022" y="448736"/>
                  </a:lnTo>
                  <a:lnTo>
                    <a:pt x="101104" y="475769"/>
                  </a:lnTo>
                  <a:lnTo>
                    <a:pt x="68186" y="446385"/>
                  </a:lnTo>
                  <a:lnTo>
                    <a:pt x="79943" y="407600"/>
                  </a:lnTo>
                  <a:lnTo>
                    <a:pt x="55255" y="374691"/>
                  </a:lnTo>
                  <a:lnTo>
                    <a:pt x="9405" y="373516"/>
                  </a:lnTo>
                  <a:lnTo>
                    <a:pt x="0" y="327678"/>
                  </a:lnTo>
                  <a:lnTo>
                    <a:pt x="36444" y="308873"/>
                  </a:lnTo>
                  <a:lnTo>
                    <a:pt x="35269" y="263035"/>
                  </a:lnTo>
                  <a:lnTo>
                    <a:pt x="0" y="233652"/>
                  </a:lnTo>
                  <a:lnTo>
                    <a:pt x="12932" y="190165"/>
                  </a:lnTo>
                  <a:lnTo>
                    <a:pt x="56430" y="191341"/>
                  </a:lnTo>
                  <a:lnTo>
                    <a:pt x="81118" y="164308"/>
                  </a:lnTo>
                  <a:lnTo>
                    <a:pt x="65835" y="111419"/>
                  </a:lnTo>
                  <a:lnTo>
                    <a:pt x="99928" y="84386"/>
                  </a:lnTo>
                  <a:lnTo>
                    <a:pt x="139900" y="111419"/>
                  </a:lnTo>
                  <a:lnTo>
                    <a:pt x="172817" y="99666"/>
                  </a:lnTo>
                  <a:lnTo>
                    <a:pt x="185749" y="55003"/>
                  </a:lnTo>
                  <a:close/>
                  <a:moveTo>
                    <a:pt x="543220" y="0"/>
                  </a:moveTo>
                  <a:lnTo>
                    <a:pt x="548863" y="26092"/>
                  </a:lnTo>
                  <a:lnTo>
                    <a:pt x="575668" y="35260"/>
                  </a:lnTo>
                  <a:lnTo>
                    <a:pt x="591891" y="17630"/>
                  </a:lnTo>
                  <a:lnTo>
                    <a:pt x="616580" y="34555"/>
                  </a:lnTo>
                  <a:lnTo>
                    <a:pt x="607410" y="59236"/>
                  </a:lnTo>
                  <a:lnTo>
                    <a:pt x="620812" y="78982"/>
                  </a:lnTo>
                  <a:lnTo>
                    <a:pt x="648321" y="78982"/>
                  </a:lnTo>
                  <a:lnTo>
                    <a:pt x="656786" y="110010"/>
                  </a:lnTo>
                  <a:lnTo>
                    <a:pt x="637741" y="124819"/>
                  </a:lnTo>
                  <a:lnTo>
                    <a:pt x="637741" y="148091"/>
                  </a:lnTo>
                  <a:lnTo>
                    <a:pt x="655375" y="164310"/>
                  </a:lnTo>
                  <a:lnTo>
                    <a:pt x="649027" y="192518"/>
                  </a:lnTo>
                  <a:lnTo>
                    <a:pt x="618696" y="193223"/>
                  </a:lnTo>
                  <a:lnTo>
                    <a:pt x="608115" y="210148"/>
                  </a:lnTo>
                  <a:lnTo>
                    <a:pt x="614463" y="236240"/>
                  </a:lnTo>
                  <a:lnTo>
                    <a:pt x="591891" y="253164"/>
                  </a:lnTo>
                  <a:lnTo>
                    <a:pt x="571435" y="236945"/>
                  </a:lnTo>
                  <a:lnTo>
                    <a:pt x="548863" y="246818"/>
                  </a:lnTo>
                  <a:lnTo>
                    <a:pt x="543926" y="271499"/>
                  </a:lnTo>
                  <a:lnTo>
                    <a:pt x="515005" y="274320"/>
                  </a:lnTo>
                  <a:lnTo>
                    <a:pt x="507951" y="243997"/>
                  </a:lnTo>
                  <a:lnTo>
                    <a:pt x="484674" y="236945"/>
                  </a:lnTo>
                  <a:lnTo>
                    <a:pt x="464923" y="253164"/>
                  </a:lnTo>
                  <a:lnTo>
                    <a:pt x="445173" y="235535"/>
                  </a:lnTo>
                  <a:lnTo>
                    <a:pt x="452227" y="212263"/>
                  </a:lnTo>
                  <a:lnTo>
                    <a:pt x="437414" y="192518"/>
                  </a:lnTo>
                  <a:lnTo>
                    <a:pt x="409904" y="191813"/>
                  </a:lnTo>
                  <a:lnTo>
                    <a:pt x="404261" y="164310"/>
                  </a:lnTo>
                  <a:lnTo>
                    <a:pt x="426128" y="153027"/>
                  </a:lnTo>
                  <a:lnTo>
                    <a:pt x="425422" y="125524"/>
                  </a:lnTo>
                  <a:lnTo>
                    <a:pt x="404261" y="107895"/>
                  </a:lnTo>
                  <a:lnTo>
                    <a:pt x="412020" y="81802"/>
                  </a:lnTo>
                  <a:lnTo>
                    <a:pt x="438119" y="82508"/>
                  </a:lnTo>
                  <a:lnTo>
                    <a:pt x="452932" y="66288"/>
                  </a:lnTo>
                  <a:lnTo>
                    <a:pt x="443762" y="34555"/>
                  </a:lnTo>
                  <a:lnTo>
                    <a:pt x="464218" y="18335"/>
                  </a:lnTo>
                  <a:lnTo>
                    <a:pt x="488201" y="34555"/>
                  </a:lnTo>
                  <a:lnTo>
                    <a:pt x="507951" y="27503"/>
                  </a:lnTo>
                  <a:lnTo>
                    <a:pt x="515711" y="705"/>
                  </a:lnTo>
                  <a:close/>
                </a:path>
              </a:pathLst>
            </a:custGeom>
            <a:solidFill>
              <a:srgbClr val="FFFFFF"/>
            </a:solidFill>
            <a:ln w="9525" cap="flat" cmpd="sng" algn="ctr">
              <a:noFill/>
              <a:prstDash val="solid"/>
              <a:headEnd type="none" w="med" len="med"/>
              <a:tailEnd type="none" w="med" len="med"/>
            </a:ln>
            <a:effectLst/>
          </p:spPr>
          <p:txBody>
            <a:bodyPr rot="0" spcFirstLastPara="0" vert="horz" wrap="square" lIns="95103" tIns="47551" rIns="47551" bIns="95103"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660"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2"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6" name="Arrow: Bent 570"/>
            <p:cNvSpPr/>
            <p:nvPr/>
          </p:nvSpPr>
          <p:spPr bwMode="auto">
            <a:xfrm rot="16200000">
              <a:off x="900083" y="5009936"/>
              <a:ext cx="576291" cy="643120"/>
            </a:xfrm>
            <a:prstGeom prst="bentArrow">
              <a:avLst>
                <a:gd name="adj1" fmla="val 25000"/>
                <a:gd name="adj2" fmla="val 0"/>
                <a:gd name="adj3" fmla="val 25000"/>
                <a:gd name="adj4" fmla="val 8139"/>
              </a:avLst>
            </a:prstGeom>
            <a:solidFill>
              <a:srgbClr val="0072C6"/>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Oval 42"/>
            <p:cNvSpPr/>
            <p:nvPr/>
          </p:nvSpPr>
          <p:spPr bwMode="auto">
            <a:xfrm>
              <a:off x="1508176" y="5450018"/>
              <a:ext cx="316845" cy="316846"/>
            </a:xfrm>
            <a:prstGeom prst="ellipse">
              <a:avLst/>
            </a:prstGeom>
            <a:solidFill>
              <a:srgbClr val="F8F8F8"/>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Freeform 165"/>
            <p:cNvSpPr>
              <a:spLocks noChangeAspect="1"/>
            </p:cNvSpPr>
            <p:nvPr/>
          </p:nvSpPr>
          <p:spPr bwMode="auto">
            <a:xfrm>
              <a:off x="1557702" y="5515871"/>
              <a:ext cx="217797" cy="185143"/>
            </a:xfrm>
            <a:custGeom>
              <a:avLst/>
              <a:gdLst/>
              <a:ahLst/>
              <a:cxnLst/>
              <a:rect l="l" t="t" r="r" b="b"/>
              <a:pathLst>
                <a:path w="2462411" h="2085380">
                  <a:moveTo>
                    <a:pt x="2017567" y="197"/>
                  </a:moveTo>
                  <a:cubicBezTo>
                    <a:pt x="2031757" y="533"/>
                    <a:pt x="2047670" y="1301"/>
                    <a:pt x="2065696" y="2530"/>
                  </a:cubicBezTo>
                  <a:lnTo>
                    <a:pt x="2068154" y="59065"/>
                  </a:lnTo>
                  <a:lnTo>
                    <a:pt x="1876425" y="213923"/>
                  </a:lnTo>
                  <a:lnTo>
                    <a:pt x="1959999" y="572801"/>
                  </a:lnTo>
                  <a:lnTo>
                    <a:pt x="2272174" y="644084"/>
                  </a:lnTo>
                  <a:lnTo>
                    <a:pt x="2419657" y="452355"/>
                  </a:lnTo>
                  <a:lnTo>
                    <a:pt x="2451612" y="464646"/>
                  </a:lnTo>
                  <a:cubicBezTo>
                    <a:pt x="2478651" y="546582"/>
                    <a:pt x="2446696" y="584271"/>
                    <a:pt x="2444238" y="644084"/>
                  </a:cubicBezTo>
                  <a:cubicBezTo>
                    <a:pt x="2401632" y="759614"/>
                    <a:pt x="2339360" y="784193"/>
                    <a:pt x="2250051" y="835813"/>
                  </a:cubicBezTo>
                  <a:lnTo>
                    <a:pt x="1846928" y="860394"/>
                  </a:lnTo>
                  <a:lnTo>
                    <a:pt x="1521144" y="1208772"/>
                  </a:lnTo>
                  <a:lnTo>
                    <a:pt x="2106869" y="1737309"/>
                  </a:lnTo>
                  <a:cubicBezTo>
                    <a:pt x="2129914" y="1783090"/>
                    <a:pt x="2152957" y="1833788"/>
                    <a:pt x="2119466" y="1886943"/>
                  </a:cubicBezTo>
                  <a:lnTo>
                    <a:pt x="1938184" y="2055628"/>
                  </a:lnTo>
                  <a:cubicBezTo>
                    <a:pt x="1901108" y="2087583"/>
                    <a:pt x="1849284" y="2102332"/>
                    <a:pt x="1804834" y="2055628"/>
                  </a:cubicBezTo>
                  <a:lnTo>
                    <a:pt x="1285812" y="1460424"/>
                  </a:lnTo>
                  <a:lnTo>
                    <a:pt x="748174" y="2035349"/>
                  </a:lnTo>
                  <a:cubicBezTo>
                    <a:pt x="694916" y="2071401"/>
                    <a:pt x="639200" y="2077955"/>
                    <a:pt x="595774" y="2047639"/>
                  </a:cubicBezTo>
                  <a:lnTo>
                    <a:pt x="445832" y="1895239"/>
                  </a:lnTo>
                  <a:cubicBezTo>
                    <a:pt x="421251" y="1854271"/>
                    <a:pt x="408961" y="1776433"/>
                    <a:pt x="467954" y="1720717"/>
                  </a:cubicBezTo>
                  <a:lnTo>
                    <a:pt x="1063835" y="1205866"/>
                  </a:lnTo>
                  <a:lnTo>
                    <a:pt x="573958" y="644084"/>
                  </a:lnTo>
                  <a:lnTo>
                    <a:pt x="452284" y="760228"/>
                  </a:lnTo>
                  <a:lnTo>
                    <a:pt x="452284" y="884053"/>
                  </a:lnTo>
                  <a:lnTo>
                    <a:pt x="257175" y="959638"/>
                  </a:lnTo>
                  <a:lnTo>
                    <a:pt x="0" y="706151"/>
                  </a:lnTo>
                  <a:lnTo>
                    <a:pt x="80809" y="607828"/>
                  </a:lnTo>
                  <a:lnTo>
                    <a:pt x="292510" y="559895"/>
                  </a:lnTo>
                  <a:lnTo>
                    <a:pt x="299884" y="474478"/>
                  </a:lnTo>
                  <a:lnTo>
                    <a:pt x="661834" y="169678"/>
                  </a:lnTo>
                  <a:cubicBezTo>
                    <a:pt x="849159" y="80163"/>
                    <a:pt x="1019278" y="79140"/>
                    <a:pt x="1223809" y="188728"/>
                  </a:cubicBezTo>
                  <a:lnTo>
                    <a:pt x="1204759" y="264928"/>
                  </a:lnTo>
                  <a:cubicBezTo>
                    <a:pt x="1050925" y="232973"/>
                    <a:pt x="867594" y="284593"/>
                    <a:pt x="728509" y="493528"/>
                  </a:cubicBezTo>
                  <a:lnTo>
                    <a:pt x="1295808" y="1005437"/>
                  </a:lnTo>
                  <a:lnTo>
                    <a:pt x="1642909" y="705536"/>
                  </a:lnTo>
                  <a:lnTo>
                    <a:pt x="1696986" y="231130"/>
                  </a:lnTo>
                  <a:cubicBezTo>
                    <a:pt x="1722386" y="137723"/>
                    <a:pt x="1762534" y="110685"/>
                    <a:pt x="1839554" y="46775"/>
                  </a:cubicBezTo>
                  <a:cubicBezTo>
                    <a:pt x="1903362" y="16664"/>
                    <a:pt x="1918237" y="-2156"/>
                    <a:pt x="2017567" y="197"/>
                  </a:cubicBezTo>
                  <a:close/>
                </a:path>
              </a:pathLst>
            </a:custGeom>
            <a:solidFill>
              <a:srgbClr val="0072C6"/>
            </a:solidFill>
            <a:ln w="9525" cap="flat" cmpd="sng" algn="ctr">
              <a:noFill/>
              <a:prstDash val="solid"/>
              <a:headEnd type="none" w="med" len="med"/>
              <a:tailEnd type="none" w="med" len="med"/>
            </a:ln>
            <a:effectLst/>
          </p:spPr>
          <p:txBody>
            <a:bodyPr rot="0" spcFirstLastPara="0" vert="horz" wrap="square" lIns="95117" tIns="47558" rIns="47558" bIns="95117" numCol="1" spcCol="0" rtlCol="0" fromWordArt="0" anchor="b"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0843"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52" normalizeH="0" baseline="0" noProof="0" dirty="0" err="1">
                <a:ln>
                  <a:noFill/>
                </a:ln>
                <a:solidFill>
                  <a:srgbClr val="505050"/>
                </a:solidFill>
                <a:effectLst/>
                <a:uLnTx/>
                <a:uFillTx/>
                <a:latin typeface="Segoe UI"/>
                <a:ea typeface="Segoe UI" pitchFamily="34" charset="0"/>
                <a:cs typeface="Segoe UI" pitchFamily="34" charset="0"/>
              </a:endParaRPr>
            </a:p>
          </p:txBody>
        </p:sp>
        <p:grpSp>
          <p:nvGrpSpPr>
            <p:cNvPr id="38" name="Group 37"/>
            <p:cNvGrpSpPr/>
            <p:nvPr/>
          </p:nvGrpSpPr>
          <p:grpSpPr>
            <a:xfrm>
              <a:off x="1509784" y="5073593"/>
              <a:ext cx="316845" cy="316845"/>
              <a:chOff x="8541769" y="5859059"/>
              <a:chExt cx="310661" cy="310661"/>
            </a:xfrm>
          </p:grpSpPr>
          <p:sp>
            <p:nvSpPr>
              <p:cNvPr id="39" name="Oval 38"/>
              <p:cNvSpPr/>
              <p:nvPr/>
            </p:nvSpPr>
            <p:spPr bwMode="auto">
              <a:xfrm>
                <a:off x="8541769" y="5859059"/>
                <a:ext cx="310661" cy="310661"/>
              </a:xfrm>
              <a:prstGeom prst="ellipse">
                <a:avLst/>
              </a:prstGeom>
              <a:solidFill>
                <a:srgbClr val="F8F8F8"/>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0" name="Group 39"/>
              <p:cNvGrpSpPr/>
              <p:nvPr/>
            </p:nvGrpSpPr>
            <p:grpSpPr>
              <a:xfrm>
                <a:off x="8568339" y="5920528"/>
                <a:ext cx="257522" cy="187722"/>
                <a:chOff x="4516530" y="2545585"/>
                <a:chExt cx="1143001" cy="804867"/>
              </a:xfrm>
              <a:solidFill>
                <a:srgbClr val="FFFFFF">
                  <a:lumMod val="50000"/>
                </a:srgbClr>
              </a:solidFill>
            </p:grpSpPr>
            <p:sp>
              <p:nvSpPr>
                <p:cNvPr id="41" name="Freeform 162"/>
                <p:cNvSpPr>
                  <a:spLocks/>
                </p:cNvSpPr>
                <p:nvPr/>
              </p:nvSpPr>
              <p:spPr bwMode="auto">
                <a:xfrm>
                  <a:off x="4516530" y="2545585"/>
                  <a:ext cx="1143001" cy="634999"/>
                </a:xfrm>
                <a:custGeom>
                  <a:avLst/>
                  <a:gdLst>
                    <a:gd name="T0" fmla="*/ 432 w 514"/>
                    <a:gd name="T1" fmla="*/ 74 h 286"/>
                    <a:gd name="T2" fmla="*/ 426 w 514"/>
                    <a:gd name="T3" fmla="*/ 71 h 286"/>
                    <a:gd name="T4" fmla="*/ 424 w 514"/>
                    <a:gd name="T5" fmla="*/ 70 h 286"/>
                    <a:gd name="T6" fmla="*/ 418 w 514"/>
                    <a:gd name="T7" fmla="*/ 67 h 286"/>
                    <a:gd name="T8" fmla="*/ 0 w 514"/>
                    <a:gd name="T9" fmla="*/ 136 h 286"/>
                    <a:gd name="T10" fmla="*/ 150 w 514"/>
                    <a:gd name="T11" fmla="*/ 286 h 286"/>
                    <a:gd name="T12" fmla="*/ 287 w 514"/>
                    <a:gd name="T13" fmla="*/ 245 h 286"/>
                    <a:gd name="T14" fmla="*/ 310 w 514"/>
                    <a:gd name="T15" fmla="*/ 251 h 286"/>
                    <a:gd name="T16" fmla="*/ 319 w 514"/>
                    <a:gd name="T17" fmla="*/ 255 h 286"/>
                    <a:gd name="T18" fmla="*/ 364 w 514"/>
                    <a:gd name="T19" fmla="*/ 286 h 286"/>
                    <a:gd name="T20" fmla="*/ 514 w 514"/>
                    <a:gd name="T21" fmla="*/ 136 h 286"/>
                    <a:gd name="T22" fmla="*/ 432 w 514"/>
                    <a:gd name="T23" fmla="*/ 7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286">
                      <a:moveTo>
                        <a:pt x="432" y="74"/>
                      </a:moveTo>
                      <a:cubicBezTo>
                        <a:pt x="430" y="73"/>
                        <a:pt x="428" y="72"/>
                        <a:pt x="426" y="71"/>
                      </a:cubicBezTo>
                      <a:cubicBezTo>
                        <a:pt x="425" y="71"/>
                        <a:pt x="424" y="70"/>
                        <a:pt x="424" y="70"/>
                      </a:cubicBezTo>
                      <a:cubicBezTo>
                        <a:pt x="422" y="69"/>
                        <a:pt x="420" y="68"/>
                        <a:pt x="418" y="67"/>
                      </a:cubicBezTo>
                      <a:cubicBezTo>
                        <a:pt x="282" y="0"/>
                        <a:pt x="113" y="23"/>
                        <a:pt x="0" y="136"/>
                      </a:cubicBezTo>
                      <a:cubicBezTo>
                        <a:pt x="150" y="286"/>
                        <a:pt x="150" y="286"/>
                        <a:pt x="150" y="286"/>
                      </a:cubicBezTo>
                      <a:cubicBezTo>
                        <a:pt x="187" y="249"/>
                        <a:pt x="239" y="235"/>
                        <a:pt x="287" y="245"/>
                      </a:cubicBezTo>
                      <a:cubicBezTo>
                        <a:pt x="295" y="246"/>
                        <a:pt x="302" y="248"/>
                        <a:pt x="310" y="251"/>
                      </a:cubicBezTo>
                      <a:cubicBezTo>
                        <a:pt x="313" y="252"/>
                        <a:pt x="316" y="253"/>
                        <a:pt x="319" y="255"/>
                      </a:cubicBezTo>
                      <a:cubicBezTo>
                        <a:pt x="335" y="262"/>
                        <a:pt x="351" y="272"/>
                        <a:pt x="364" y="286"/>
                      </a:cubicBezTo>
                      <a:cubicBezTo>
                        <a:pt x="514" y="136"/>
                        <a:pt x="514" y="136"/>
                        <a:pt x="514" y="136"/>
                      </a:cubicBezTo>
                      <a:cubicBezTo>
                        <a:pt x="489" y="111"/>
                        <a:pt x="461" y="91"/>
                        <a:pt x="432" y="74"/>
                      </a:cubicBezTo>
                      <a:close/>
                    </a:path>
                  </a:pathLst>
                </a:custGeom>
                <a:solidFill>
                  <a:srgbClr val="0072C6"/>
                </a:solidFill>
                <a:ln>
                  <a:noFill/>
                </a:ln>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2" name="Freeform 163"/>
                <p:cNvSpPr>
                  <a:spLocks/>
                </p:cNvSpPr>
                <p:nvPr/>
              </p:nvSpPr>
              <p:spPr bwMode="auto">
                <a:xfrm>
                  <a:off x="4991188" y="2694813"/>
                  <a:ext cx="468314" cy="655639"/>
                </a:xfrm>
                <a:custGeom>
                  <a:avLst/>
                  <a:gdLst>
                    <a:gd name="T0" fmla="*/ 211 w 211"/>
                    <a:gd name="T1" fmla="*/ 3 h 295"/>
                    <a:gd name="T2" fmla="*/ 205 w 211"/>
                    <a:gd name="T3" fmla="*/ 0 h 295"/>
                    <a:gd name="T4" fmla="*/ 74 w 211"/>
                    <a:gd name="T5" fmla="*/ 178 h 295"/>
                    <a:gd name="T6" fmla="*/ 42 w 211"/>
                    <a:gd name="T7" fmla="*/ 221 h 295"/>
                    <a:gd name="T8" fmla="*/ 38 w 211"/>
                    <a:gd name="T9" fmla="*/ 220 h 295"/>
                    <a:gd name="T10" fmla="*/ 0 w 211"/>
                    <a:gd name="T11" fmla="*/ 258 h 295"/>
                    <a:gd name="T12" fmla="*/ 38 w 211"/>
                    <a:gd name="T13" fmla="*/ 295 h 295"/>
                    <a:gd name="T14" fmla="*/ 75 w 211"/>
                    <a:gd name="T15" fmla="*/ 258 h 295"/>
                    <a:gd name="T16" fmla="*/ 66 w 211"/>
                    <a:gd name="T17" fmla="*/ 233 h 295"/>
                    <a:gd name="T18" fmla="*/ 97 w 211"/>
                    <a:gd name="T19" fmla="*/ 184 h 295"/>
                    <a:gd name="T20" fmla="*/ 211 w 211"/>
                    <a:gd name="T21" fmla="*/ 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5">
                      <a:moveTo>
                        <a:pt x="211" y="3"/>
                      </a:moveTo>
                      <a:cubicBezTo>
                        <a:pt x="209" y="2"/>
                        <a:pt x="207" y="1"/>
                        <a:pt x="205" y="0"/>
                      </a:cubicBezTo>
                      <a:cubicBezTo>
                        <a:pt x="74" y="178"/>
                        <a:pt x="74" y="178"/>
                        <a:pt x="74" y="178"/>
                      </a:cubicBezTo>
                      <a:cubicBezTo>
                        <a:pt x="42" y="221"/>
                        <a:pt x="42" y="221"/>
                        <a:pt x="42" y="221"/>
                      </a:cubicBezTo>
                      <a:cubicBezTo>
                        <a:pt x="41" y="220"/>
                        <a:pt x="39" y="220"/>
                        <a:pt x="38" y="220"/>
                      </a:cubicBezTo>
                      <a:cubicBezTo>
                        <a:pt x="17" y="220"/>
                        <a:pt x="0" y="237"/>
                        <a:pt x="0" y="258"/>
                      </a:cubicBezTo>
                      <a:cubicBezTo>
                        <a:pt x="0" y="278"/>
                        <a:pt x="17" y="295"/>
                        <a:pt x="38" y="295"/>
                      </a:cubicBezTo>
                      <a:cubicBezTo>
                        <a:pt x="58" y="295"/>
                        <a:pt x="75" y="278"/>
                        <a:pt x="75" y="258"/>
                      </a:cubicBezTo>
                      <a:cubicBezTo>
                        <a:pt x="75" y="248"/>
                        <a:pt x="72" y="240"/>
                        <a:pt x="66" y="233"/>
                      </a:cubicBezTo>
                      <a:cubicBezTo>
                        <a:pt x="97" y="184"/>
                        <a:pt x="97" y="184"/>
                        <a:pt x="97" y="184"/>
                      </a:cubicBezTo>
                      <a:lnTo>
                        <a:pt x="211" y="3"/>
                      </a:lnTo>
                      <a:close/>
                    </a:path>
                  </a:pathLst>
                </a:custGeom>
                <a:solidFill>
                  <a:srgbClr val="505050"/>
                </a:solidFill>
                <a:ln w="3175">
                  <a:solidFill>
                    <a:srgbClr val="FFFFFF"/>
                  </a:solidFill>
                </a:ln>
              </p:spPr>
              <p:txBody>
                <a:bodyPr vert="horz" wrap="square" lIns="95117" tIns="47558" rIns="95117" bIns="4755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a:ln>
                      <a:noFill/>
                    </a:ln>
                    <a:solidFill>
                      <a:sysClr val="windowText" lastClr="000000"/>
                    </a:solidFill>
                    <a:effectLst/>
                    <a:uLnTx/>
                    <a:uFillTx/>
                    <a:latin typeface="Segoe UI"/>
                    <a:ea typeface="+mn-ea"/>
                    <a:cs typeface="+mn-cs"/>
                  </a:endParaRPr>
                </a:p>
              </p:txBody>
            </p:sp>
          </p:grpSp>
        </p:grpSp>
        <p:sp>
          <p:nvSpPr>
            <p:cNvPr id="59" name="Arrow: Bent 498"/>
            <p:cNvSpPr/>
            <p:nvPr/>
          </p:nvSpPr>
          <p:spPr bwMode="auto">
            <a:xfrm rot="16200000">
              <a:off x="905635" y="5363366"/>
              <a:ext cx="561962" cy="643120"/>
            </a:xfrm>
            <a:prstGeom prst="bentArrow">
              <a:avLst>
                <a:gd name="adj1" fmla="val 25000"/>
                <a:gd name="adj2" fmla="val 0"/>
                <a:gd name="adj3" fmla="val 25000"/>
                <a:gd name="adj4" fmla="val 27215"/>
              </a:avLst>
            </a:prstGeom>
            <a:solidFill>
              <a:srgbClr val="0072C6"/>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3" name="Group 72"/>
            <p:cNvGrpSpPr/>
            <p:nvPr/>
          </p:nvGrpSpPr>
          <p:grpSpPr>
            <a:xfrm>
              <a:off x="1506796" y="5819131"/>
              <a:ext cx="316845" cy="316846"/>
              <a:chOff x="1506796" y="5819131"/>
              <a:chExt cx="316845" cy="316846"/>
            </a:xfrm>
          </p:grpSpPr>
          <p:sp>
            <p:nvSpPr>
              <p:cNvPr id="71" name="Oval 70"/>
              <p:cNvSpPr/>
              <p:nvPr/>
            </p:nvSpPr>
            <p:spPr bwMode="auto">
              <a:xfrm>
                <a:off x="1506796" y="5819131"/>
                <a:ext cx="316845" cy="316846"/>
              </a:xfrm>
              <a:prstGeom prst="ellipse">
                <a:avLst/>
              </a:prstGeom>
              <a:solidFill>
                <a:srgbClr val="F8F8F8"/>
              </a:solidFill>
              <a:ln w="9525" cap="flat" cmpd="sng" algn="ctr">
                <a:solidFill>
                  <a:srgbClr val="0072C6"/>
                </a:solidFill>
                <a:prstDash val="solid"/>
                <a:headEnd type="none" w="med" len="med"/>
                <a:tailEnd type="none" w="med" len="med"/>
              </a:ln>
              <a:effectLst/>
            </p:spPr>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2" name="Group 61"/>
              <p:cNvGrpSpPr/>
              <p:nvPr/>
            </p:nvGrpSpPr>
            <p:grpSpPr>
              <a:xfrm>
                <a:off x="1547599" y="5883518"/>
                <a:ext cx="236619" cy="198132"/>
                <a:chOff x="-2530484" y="585787"/>
                <a:chExt cx="1119191" cy="911228"/>
              </a:xfrm>
              <a:solidFill>
                <a:srgbClr val="0072C6"/>
              </a:solidFill>
            </p:grpSpPr>
            <p:sp>
              <p:nvSpPr>
                <p:cNvPr id="63" name="Freeform 77"/>
                <p:cNvSpPr>
                  <a:spLocks noEditPoints="1"/>
                </p:cNvSpPr>
                <p:nvPr/>
              </p:nvSpPr>
              <p:spPr bwMode="auto">
                <a:xfrm>
                  <a:off x="-2530484" y="585787"/>
                  <a:ext cx="1119191"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64" name="Freeform 78"/>
                <p:cNvSpPr>
                  <a:spLocks/>
                </p:cNvSpPr>
                <p:nvPr/>
              </p:nvSpPr>
              <p:spPr bwMode="auto">
                <a:xfrm>
                  <a:off x="-2212985" y="1241428"/>
                  <a:ext cx="514350" cy="255587"/>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65" name="Freeform 79"/>
                <p:cNvSpPr>
                  <a:spLocks/>
                </p:cNvSpPr>
                <p:nvPr/>
              </p:nvSpPr>
              <p:spPr bwMode="auto">
                <a:xfrm>
                  <a:off x="-1876433" y="752475"/>
                  <a:ext cx="268289" cy="269876"/>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FFFFFF"/>
                    </a:solidFill>
                    <a:effectLst/>
                    <a:uLnTx/>
                    <a:uFillTx/>
                    <a:latin typeface="Segoe UI"/>
                    <a:ea typeface="+mn-ea"/>
                    <a:cs typeface="+mn-cs"/>
                  </a:endParaRPr>
                </a:p>
              </p:txBody>
            </p:sp>
            <p:sp>
              <p:nvSpPr>
                <p:cNvPr id="66" name="Freeform 80"/>
                <p:cNvSpPr>
                  <a:spLocks/>
                </p:cNvSpPr>
                <p:nvPr/>
              </p:nvSpPr>
              <p:spPr bwMode="auto">
                <a:xfrm>
                  <a:off x="-2349507" y="752475"/>
                  <a:ext cx="393701" cy="314327"/>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67" name="Freeform 81"/>
                <p:cNvSpPr>
                  <a:spLocks/>
                </p:cNvSpPr>
                <p:nvPr/>
              </p:nvSpPr>
              <p:spPr bwMode="auto">
                <a:xfrm>
                  <a:off x="-2027251" y="736602"/>
                  <a:ext cx="22224"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68" name="Freeform 82"/>
                <p:cNvSpPr>
                  <a:spLocks/>
                </p:cNvSpPr>
                <p:nvPr/>
              </p:nvSpPr>
              <p:spPr bwMode="auto">
                <a:xfrm>
                  <a:off x="-2087565" y="798514"/>
                  <a:ext cx="22224"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grpSp>
        </p:grpSp>
      </p:grpSp>
    </p:spTree>
    <p:extLst>
      <p:ext uri="{BB962C8B-B14F-4D97-AF65-F5344CB8AC3E}">
        <p14:creationId xmlns:p14="http://schemas.microsoft.com/office/powerpoint/2010/main" val="31995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0" presetClass="entr" presetSubtype="0"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10" presetClass="entr" presetSubtype="0" fill="hold" nodeType="withEffect">
                                  <p:stCondLst>
                                    <p:cond delay="4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0" presetClass="entr" presetSubtype="0" fill="hold" nodeType="withEffect">
                                  <p:stCondLst>
                                    <p:cond delay="50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22" presetClass="entr" presetSubtype="8" fill="hold" nodeType="withEffect">
                                  <p:stCondLst>
                                    <p:cond delay="5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animBg="1"/>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a:t>
            </a:r>
          </a:p>
        </p:txBody>
      </p:sp>
      <p:sp>
        <p:nvSpPr>
          <p:cNvPr id="6" name="Rectangle 5"/>
          <p:cNvSpPr/>
          <p:nvPr/>
        </p:nvSpPr>
        <p:spPr bwMode="auto">
          <a:xfrm>
            <a:off x="4812714" y="0"/>
            <a:ext cx="7623761" cy="699452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685800" rIns="457200" bIns="68580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Getting started with Azure </a:t>
            </a:r>
            <a:r>
              <a:rPr kumimoji="0" lang="en-US" sz="40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IoT</a:t>
            </a: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 Suite and Windows 10 </a:t>
            </a:r>
            <a:r>
              <a:rPr kumimoji="0" lang="en-US" sz="40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IoT</a:t>
            </a: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 Core</a:t>
            </a:r>
          </a:p>
          <a:p>
            <a:pPr marL="0" marR="0" lvl="0" indent="0" algn="l" defTabSz="932742" rtl="0" eaLnBrk="1" fontAlgn="auto" latinLnBrk="0" hangingPunct="1">
              <a:lnSpc>
                <a:spcPct val="110000"/>
              </a:lnSpc>
              <a:spcBef>
                <a:spcPct val="20000"/>
              </a:spcBef>
              <a:spcAft>
                <a:spcPts val="0"/>
              </a:spcAft>
              <a:buClrTx/>
              <a:buSzPct val="90000"/>
              <a:buFontTx/>
              <a:buNone/>
              <a:tabLst/>
              <a:defRPr/>
            </a:pPr>
            <a:endParaRPr kumimoji="0" lang="en-US" sz="3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a:t>
            </a:r>
            <a:r>
              <a:rPr kumimoji="0" lang="en-US" sz="2400" b="0" i="1"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Light"/>
                <a:ea typeface="+mn-ea"/>
                <a:cs typeface="+mn-cs"/>
              </a:rPr>
              <a:t>IoT</a:t>
            </a: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 Suite</a:t>
            </a:r>
          </a:p>
        </p:txBody>
      </p:sp>
    </p:spTree>
    <p:extLst>
      <p:ext uri="{BB962C8B-B14F-4D97-AF65-F5344CB8AC3E}">
        <p14:creationId xmlns:p14="http://schemas.microsoft.com/office/powerpoint/2010/main" val="16137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loud"/>
          <p:cNvSpPr>
            <a:spLocks noChangeAspect="1"/>
          </p:cNvSpPr>
          <p:nvPr/>
        </p:nvSpPr>
        <p:spPr>
          <a:xfrm>
            <a:off x="4500879" y="1127759"/>
            <a:ext cx="6641153" cy="3767945"/>
          </a:xfrm>
          <a:custGeom>
            <a:avLst/>
            <a:gdLst>
              <a:gd name="connsiteX0" fmla="*/ 1250518 w 1888055"/>
              <a:gd name="connsiteY0" fmla="*/ 0 h 1164260"/>
              <a:gd name="connsiteX1" fmla="*/ 1589570 w 1888055"/>
              <a:gd name="connsiteY1" fmla="*/ 339052 h 1164260"/>
              <a:gd name="connsiteX2" fmla="*/ 1589570 w 1888055"/>
              <a:gd name="connsiteY2" fmla="*/ 377117 h 1164260"/>
              <a:gd name="connsiteX3" fmla="*/ 1583859 w 1888055"/>
              <a:gd name="connsiteY3" fmla="*/ 433775 h 1164260"/>
              <a:gd name="connsiteX4" fmla="*/ 1593835 w 1888055"/>
              <a:gd name="connsiteY4" fmla="*/ 434780 h 1164260"/>
              <a:gd name="connsiteX5" fmla="*/ 1888055 w 1888055"/>
              <a:gd name="connsiteY5" fmla="*/ 795777 h 1164260"/>
              <a:gd name="connsiteX6" fmla="*/ 1519572 w 1888055"/>
              <a:gd name="connsiteY6" fmla="*/ 1164260 h 1164260"/>
              <a:gd name="connsiteX7" fmla="*/ 368483 w 1888055"/>
              <a:gd name="connsiteY7" fmla="*/ 1164260 h 1164260"/>
              <a:gd name="connsiteX8" fmla="*/ 0 w 1888055"/>
              <a:gd name="connsiteY8" fmla="*/ 795777 h 1164260"/>
              <a:gd name="connsiteX9" fmla="*/ 368483 w 1888055"/>
              <a:gd name="connsiteY9" fmla="*/ 427294 h 1164260"/>
              <a:gd name="connsiteX10" fmla="*/ 394054 w 1888055"/>
              <a:gd name="connsiteY10" fmla="*/ 427294 h 1164260"/>
              <a:gd name="connsiteX11" fmla="*/ 403956 w 1888055"/>
              <a:gd name="connsiteY11" fmla="*/ 395393 h 1164260"/>
              <a:gd name="connsiteX12" fmla="*/ 733901 w 1888055"/>
              <a:gd name="connsiteY12" fmla="*/ 176691 h 1164260"/>
              <a:gd name="connsiteX13" fmla="*/ 746153 w 1888055"/>
              <a:gd name="connsiteY13" fmla="*/ 176691 h 1164260"/>
              <a:gd name="connsiteX14" fmla="*/ 852637 w 1888055"/>
              <a:gd name="connsiteY14" fmla="*/ 192790 h 1164260"/>
              <a:gd name="connsiteX15" fmla="*/ 930871 w 1888055"/>
              <a:gd name="connsiteY15" fmla="*/ 230399 h 1164260"/>
              <a:gd name="connsiteX16" fmla="*/ 938111 w 1888055"/>
              <a:gd name="connsiteY16" fmla="*/ 207078 h 1164260"/>
              <a:gd name="connsiteX17" fmla="*/ 1250518 w 1888055"/>
              <a:gd name="connsiteY17" fmla="*/ 0 h 116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8055" h="1164260">
                <a:moveTo>
                  <a:pt x="1250518" y="0"/>
                </a:moveTo>
                <a:cubicBezTo>
                  <a:pt x="1437771" y="0"/>
                  <a:pt x="1589570" y="151799"/>
                  <a:pt x="1589570" y="339052"/>
                </a:cubicBezTo>
                <a:lnTo>
                  <a:pt x="1589570" y="377117"/>
                </a:lnTo>
                <a:lnTo>
                  <a:pt x="1583859" y="433775"/>
                </a:lnTo>
                <a:lnTo>
                  <a:pt x="1593835" y="434780"/>
                </a:lnTo>
                <a:cubicBezTo>
                  <a:pt x="1761746" y="469140"/>
                  <a:pt x="1888055" y="617708"/>
                  <a:pt x="1888055" y="795777"/>
                </a:cubicBezTo>
                <a:cubicBezTo>
                  <a:pt x="1888055" y="999285"/>
                  <a:pt x="1723080" y="1164260"/>
                  <a:pt x="1519572" y="1164260"/>
                </a:cubicBezTo>
                <a:lnTo>
                  <a:pt x="368483" y="1164260"/>
                </a:lnTo>
                <a:cubicBezTo>
                  <a:pt x="164975" y="1164260"/>
                  <a:pt x="0" y="999285"/>
                  <a:pt x="0" y="795777"/>
                </a:cubicBezTo>
                <a:cubicBezTo>
                  <a:pt x="0" y="592269"/>
                  <a:pt x="164975" y="427294"/>
                  <a:pt x="368483" y="427294"/>
                </a:cubicBezTo>
                <a:lnTo>
                  <a:pt x="394054" y="427294"/>
                </a:lnTo>
                <a:lnTo>
                  <a:pt x="403956" y="395393"/>
                </a:lnTo>
                <a:cubicBezTo>
                  <a:pt x="458316" y="266871"/>
                  <a:pt x="585578" y="176691"/>
                  <a:pt x="733901" y="176691"/>
                </a:cubicBezTo>
                <a:lnTo>
                  <a:pt x="746153" y="176691"/>
                </a:lnTo>
                <a:cubicBezTo>
                  <a:pt x="783234" y="176691"/>
                  <a:pt x="818999" y="182327"/>
                  <a:pt x="852637" y="192790"/>
                </a:cubicBezTo>
                <a:lnTo>
                  <a:pt x="930871" y="230399"/>
                </a:lnTo>
                <a:lnTo>
                  <a:pt x="938111" y="207078"/>
                </a:lnTo>
                <a:cubicBezTo>
                  <a:pt x="989582" y="85387"/>
                  <a:pt x="1110079" y="0"/>
                  <a:pt x="1250518" y="0"/>
                </a:cubicBezTo>
                <a:close/>
              </a:path>
            </a:pathLst>
          </a:custGeom>
          <a:solidFill>
            <a:srgbClr val="EAEAEA"/>
          </a:solidFill>
          <a:ln w="25400">
            <a:solidFill>
              <a:srgbClr val="59B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5" name="Title 4"/>
          <p:cNvSpPr>
            <a:spLocks noGrp="1"/>
          </p:cNvSpPr>
          <p:nvPr>
            <p:ph type="title"/>
          </p:nvPr>
        </p:nvSpPr>
        <p:spPr/>
        <p:txBody>
          <a:bodyPr/>
          <a:lstStyle/>
          <a:p>
            <a:r>
              <a:rPr lang="en-US" dirty="0"/>
              <a:t>Easier to provision devices at scale</a:t>
            </a:r>
            <a:br>
              <a:rPr lang="en-US" dirty="0"/>
            </a:br>
            <a:endParaRPr lang="en-US" dirty="0"/>
          </a:p>
        </p:txBody>
      </p:sp>
      <p:sp>
        <p:nvSpPr>
          <p:cNvPr id="6" name="Text Placeholder 5"/>
          <p:cNvSpPr>
            <a:spLocks noGrp="1"/>
          </p:cNvSpPr>
          <p:nvPr>
            <p:ph type="body" sz="quarter" idx="10"/>
          </p:nvPr>
        </p:nvSpPr>
        <p:spPr>
          <a:xfrm>
            <a:off x="378165" y="1385873"/>
            <a:ext cx="7965753" cy="2954655"/>
          </a:xfrm>
        </p:spPr>
        <p:txBody>
          <a:bodyPr/>
          <a:lstStyle/>
          <a:p>
            <a:r>
              <a:rPr lang="en-US" sz="2400" b="1" dirty="0"/>
              <a:t>IoT Hub Device Provisioning Service </a:t>
            </a:r>
          </a:p>
          <a:p>
            <a:r>
              <a:rPr lang="en-US" sz="2400" dirty="0"/>
              <a:t>Enables IoT devices to </a:t>
            </a:r>
            <a:r>
              <a:rPr lang="en-US" sz="2400" dirty="0">
                <a:solidFill>
                  <a:schemeClr val="accent1"/>
                </a:solidFill>
              </a:rPr>
              <a:t>receive provisioning </a:t>
            </a:r>
          </a:p>
          <a:p>
            <a:r>
              <a:rPr lang="en-US" sz="2400" dirty="0">
                <a:solidFill>
                  <a:schemeClr val="accent1"/>
                </a:solidFill>
              </a:rPr>
              <a:t>information automatically </a:t>
            </a:r>
          </a:p>
          <a:p>
            <a:r>
              <a:rPr lang="en-US" sz="2400" dirty="0">
                <a:solidFill>
                  <a:schemeClr val="accent1"/>
                </a:solidFill>
              </a:rPr>
              <a:t>without manual interaction</a:t>
            </a:r>
            <a:r>
              <a:rPr lang="en-US" sz="2400" dirty="0"/>
              <a:t> </a:t>
            </a:r>
          </a:p>
          <a:p>
            <a:r>
              <a:rPr lang="en-US" sz="2400" dirty="0"/>
              <a:t>when the device </a:t>
            </a:r>
          </a:p>
          <a:p>
            <a:r>
              <a:rPr lang="en-US" sz="2400" dirty="0"/>
              <a:t>first connects </a:t>
            </a:r>
          </a:p>
          <a:p>
            <a:r>
              <a:rPr lang="en-US" sz="2400" dirty="0"/>
              <a:t>to a network. </a:t>
            </a:r>
          </a:p>
        </p:txBody>
      </p:sp>
      <p:sp>
        <p:nvSpPr>
          <p:cNvPr id="8" name="TextBox 7">
            <a:extLst>
              <a:ext uri="{FF2B5EF4-FFF2-40B4-BE49-F238E27FC236}">
                <a16:creationId xmlns:a16="http://schemas.microsoft.com/office/drawing/2014/main" id="{287D4D61-E02E-437A-8613-8945DDB9092A}"/>
              </a:ext>
            </a:extLst>
          </p:cNvPr>
          <p:cNvSpPr txBox="1"/>
          <p:nvPr/>
        </p:nvSpPr>
        <p:spPr>
          <a:xfrm>
            <a:off x="8324991" y="2707038"/>
            <a:ext cx="1989661" cy="584775"/>
          </a:xfrm>
          <a:prstGeom prst="rect">
            <a:avLst/>
          </a:prstGeom>
          <a:noFill/>
        </p:spPr>
        <p:txBody>
          <a:bodyPr wrap="squar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Azure IoT Hub </a:t>
            </a:r>
          </a:p>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p:txBody>
      </p:sp>
      <p:pic>
        <p:nvPicPr>
          <p:cNvPr id="11" name="Picture 10" descr="Original file ‎ (SVG file, nominally 760 × 360 pixels, file size: 8 ...">
            <a:extLst>
              <a:ext uri="{FF2B5EF4-FFF2-40B4-BE49-F238E27FC236}">
                <a16:creationId xmlns:a16="http://schemas.microsoft.com/office/drawing/2014/main" id="{AED7C1CC-A332-4E5A-8F4F-82D67D2F8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21101" y="5675570"/>
            <a:ext cx="1692105" cy="801107"/>
          </a:xfrm>
          <a:prstGeom prst="rect">
            <a:avLst/>
          </a:prstGeom>
        </p:spPr>
      </p:pic>
      <p:cxnSp>
        <p:nvCxnSpPr>
          <p:cNvPr id="12" name="Straight Arrow Connector 11">
            <a:extLst>
              <a:ext uri="{FF2B5EF4-FFF2-40B4-BE49-F238E27FC236}">
                <a16:creationId xmlns:a16="http://schemas.microsoft.com/office/drawing/2014/main" id="{7623C778-2B3C-4245-BC1C-149B7ADFE983}"/>
              </a:ext>
            </a:extLst>
          </p:cNvPr>
          <p:cNvCxnSpPr>
            <a:cxnSpLocks/>
          </p:cNvCxnSpPr>
          <p:nvPr/>
        </p:nvCxnSpPr>
        <p:spPr>
          <a:xfrm flipV="1">
            <a:off x="4046371" y="6478147"/>
            <a:ext cx="6248548" cy="3349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0B52B2-4DCF-4776-BB86-2F025F5A4D1C}"/>
              </a:ext>
            </a:extLst>
          </p:cNvPr>
          <p:cNvSpPr txBox="1"/>
          <p:nvPr/>
        </p:nvSpPr>
        <p:spPr>
          <a:xfrm>
            <a:off x="6322894" y="6572462"/>
            <a:ext cx="1013419" cy="338554"/>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Semibold" panose="020B0702040204020203" pitchFamily="34" charset="0"/>
                <a:ea typeface="+mn-ea"/>
                <a:cs typeface="Segoe UI Semibold" panose="020B0702040204020203" pitchFamily="34" charset="0"/>
              </a:rPr>
              <a:t>Shipping</a:t>
            </a:r>
          </a:p>
        </p:txBody>
      </p:sp>
      <p:grpSp>
        <p:nvGrpSpPr>
          <p:cNvPr id="20" name="Group 19">
            <a:extLst>
              <a:ext uri="{FF2B5EF4-FFF2-40B4-BE49-F238E27FC236}">
                <a16:creationId xmlns:a16="http://schemas.microsoft.com/office/drawing/2014/main" id="{6F1AC7BC-61B9-4DD6-831C-2F1F6B190643}"/>
              </a:ext>
            </a:extLst>
          </p:cNvPr>
          <p:cNvGrpSpPr/>
          <p:nvPr/>
        </p:nvGrpSpPr>
        <p:grpSpPr>
          <a:xfrm>
            <a:off x="6440177" y="4416266"/>
            <a:ext cx="3781473" cy="1529196"/>
            <a:chOff x="4872895" y="3993380"/>
            <a:chExt cx="4599389" cy="1540282"/>
          </a:xfrm>
        </p:grpSpPr>
        <p:cxnSp>
          <p:nvCxnSpPr>
            <p:cNvPr id="21" name="Straight Arrow Connector 20">
              <a:extLst>
                <a:ext uri="{FF2B5EF4-FFF2-40B4-BE49-F238E27FC236}">
                  <a16:creationId xmlns:a16="http://schemas.microsoft.com/office/drawing/2014/main" id="{4E890669-8055-4AEE-BBB4-970173DDB38C}"/>
                </a:ext>
              </a:extLst>
            </p:cNvPr>
            <p:cNvCxnSpPr>
              <a:cxnSpLocks/>
            </p:cNvCxnSpPr>
            <p:nvPr/>
          </p:nvCxnSpPr>
          <p:spPr>
            <a:xfrm>
              <a:off x="4872895" y="3993380"/>
              <a:ext cx="4599389" cy="15402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29EE80-A811-4F70-92A1-1A1467070E92}"/>
                </a:ext>
              </a:extLst>
            </p:cNvPr>
            <p:cNvSpPr txBox="1"/>
            <p:nvPr/>
          </p:nvSpPr>
          <p:spPr>
            <a:xfrm rot="1241812">
              <a:off x="5929868" y="4449025"/>
              <a:ext cx="2599065" cy="341057"/>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URL, Device Name, </a:t>
              </a:r>
              <a:r>
                <a:rPr kumimoji="0" lang="en-US" sz="1400" b="0" i="0" u="none" strike="noStrike" kern="1200" cap="none" spc="0" normalizeH="0" baseline="0" noProof="0" dirty="0" err="1">
                  <a:ln>
                    <a:noFill/>
                  </a:ln>
                  <a:solidFill>
                    <a:srgbClr val="505050"/>
                  </a:solidFill>
                  <a:effectLst/>
                  <a:uLnTx/>
                  <a:uFillTx/>
                  <a:latin typeface="Segoe UI" panose="020B0502040204020203" pitchFamily="34" charset="0"/>
                  <a:ea typeface="+mn-ea"/>
                  <a:cs typeface="Segoe UI" panose="020B0502040204020203" pitchFamily="34" charset="0"/>
                </a:rPr>
                <a:t>SymKey</a:t>
              </a:r>
              <a:endParaRPr kumimoji="0" lang="en-US" sz="14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endParaRPr>
            </a:p>
          </p:txBody>
        </p:sp>
      </p:grpSp>
      <p:pic>
        <p:nvPicPr>
          <p:cNvPr id="31" name="Picture 30" descr="Factory | Free Stock Photo | Illustration of a blue factory | # 15356">
            <a:extLst>
              <a:ext uri="{FF2B5EF4-FFF2-40B4-BE49-F238E27FC236}">
                <a16:creationId xmlns:a16="http://schemas.microsoft.com/office/drawing/2014/main" id="{AA272E09-204A-4687-85EB-79A5CD2A0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116" y="5526089"/>
            <a:ext cx="1166911" cy="1166912"/>
          </a:xfrm>
          <a:prstGeom prst="rect">
            <a:avLst/>
          </a:prstGeom>
        </p:spPr>
      </p:pic>
      <p:sp>
        <p:nvSpPr>
          <p:cNvPr id="32" name="TextBox 31">
            <a:extLst>
              <a:ext uri="{FF2B5EF4-FFF2-40B4-BE49-F238E27FC236}">
                <a16:creationId xmlns:a16="http://schemas.microsoft.com/office/drawing/2014/main" id="{77F923D3-C701-4846-AAA3-F96AA95FF897}"/>
              </a:ext>
            </a:extLst>
          </p:cNvPr>
          <p:cNvSpPr txBox="1"/>
          <p:nvPr/>
        </p:nvSpPr>
        <p:spPr>
          <a:xfrm>
            <a:off x="1678907" y="6618596"/>
            <a:ext cx="1606080" cy="369332"/>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Manufacturer</a:t>
            </a:r>
          </a:p>
        </p:txBody>
      </p:sp>
      <p:grpSp>
        <p:nvGrpSpPr>
          <p:cNvPr id="33" name="Group 32">
            <a:extLst>
              <a:ext uri="{FF2B5EF4-FFF2-40B4-BE49-F238E27FC236}">
                <a16:creationId xmlns:a16="http://schemas.microsoft.com/office/drawing/2014/main" id="{1A1506CD-D576-4051-8D0E-46D8BADC6943}"/>
              </a:ext>
            </a:extLst>
          </p:cNvPr>
          <p:cNvGrpSpPr/>
          <p:nvPr/>
        </p:nvGrpSpPr>
        <p:grpSpPr>
          <a:xfrm>
            <a:off x="3199032" y="6123777"/>
            <a:ext cx="713027" cy="713027"/>
            <a:chOff x="2724193" y="3925668"/>
            <a:chExt cx="790128" cy="790128"/>
          </a:xfrm>
        </p:grpSpPr>
        <p:pic>
          <p:nvPicPr>
            <p:cNvPr id="34" name="Graphic 45" descr="Projector screen">
              <a:extLst>
                <a:ext uri="{FF2B5EF4-FFF2-40B4-BE49-F238E27FC236}">
                  <a16:creationId xmlns:a16="http://schemas.microsoft.com/office/drawing/2014/main" id="{5AF2E8C0-ACB6-49FB-AB7C-0DE9AFA974F7}"/>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724193" y="3925668"/>
              <a:ext cx="790128" cy="790128"/>
            </a:xfrm>
            <a:prstGeom prst="rect">
              <a:avLst/>
            </a:prstGeom>
          </p:spPr>
        </p:pic>
        <p:sp>
          <p:nvSpPr>
            <p:cNvPr id="35" name="TextBox 34">
              <a:extLst>
                <a:ext uri="{FF2B5EF4-FFF2-40B4-BE49-F238E27FC236}">
                  <a16:creationId xmlns:a16="http://schemas.microsoft.com/office/drawing/2014/main" id="{456E1AB8-86F0-469C-ABC4-4A7A7D27DDB1}"/>
                </a:ext>
              </a:extLst>
            </p:cNvPr>
            <p:cNvSpPr txBox="1"/>
            <p:nvPr/>
          </p:nvSpPr>
          <p:spPr>
            <a:xfrm>
              <a:off x="2812309" y="4108020"/>
              <a:ext cx="698925" cy="272845"/>
            </a:xfrm>
            <a:prstGeom prst="rect">
              <a:avLst/>
            </a:prstGeom>
            <a:noFill/>
          </p:spPr>
          <p:txBody>
            <a:bodyPr wrap="squar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123ABC</a:t>
              </a:r>
            </a:p>
          </p:txBody>
        </p:sp>
      </p:grpSp>
      <p:sp>
        <p:nvSpPr>
          <p:cNvPr id="42" name="TextBox 41">
            <a:extLst>
              <a:ext uri="{FF2B5EF4-FFF2-40B4-BE49-F238E27FC236}">
                <a16:creationId xmlns:a16="http://schemas.microsoft.com/office/drawing/2014/main" id="{9D69CF97-D8D0-4065-9A76-96144BA05A9D}"/>
              </a:ext>
            </a:extLst>
          </p:cNvPr>
          <p:cNvSpPr txBox="1"/>
          <p:nvPr/>
        </p:nvSpPr>
        <p:spPr>
          <a:xfrm>
            <a:off x="5258858" y="2681162"/>
            <a:ext cx="2292242" cy="584775"/>
          </a:xfrm>
          <a:prstGeom prst="rect">
            <a:avLst/>
          </a:prstGeom>
          <a:noFill/>
        </p:spPr>
        <p:txBody>
          <a:bodyPr wrap="squar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Azure IoT Hub Device </a:t>
            </a:r>
            <a:r>
              <a:rPr kumimoji="0" lang="en-US" sz="16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Provisioning service</a:t>
            </a:r>
            <a:endParaRPr kumimoji="0" lang="en-US" sz="16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p:txBody>
      </p:sp>
      <p:sp>
        <p:nvSpPr>
          <p:cNvPr id="44" name="Flowchart: Multidocument 43">
            <a:extLst>
              <a:ext uri="{FF2B5EF4-FFF2-40B4-BE49-F238E27FC236}">
                <a16:creationId xmlns:a16="http://schemas.microsoft.com/office/drawing/2014/main" id="{7832AF2D-304B-41A8-BADB-D79E35DCA07C}"/>
              </a:ext>
            </a:extLst>
          </p:cNvPr>
          <p:cNvSpPr/>
          <p:nvPr/>
        </p:nvSpPr>
        <p:spPr>
          <a:xfrm>
            <a:off x="5546576" y="3328963"/>
            <a:ext cx="1002947" cy="9682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73"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45" name="Group 44">
            <a:extLst>
              <a:ext uri="{FF2B5EF4-FFF2-40B4-BE49-F238E27FC236}">
                <a16:creationId xmlns:a16="http://schemas.microsoft.com/office/drawing/2014/main" id="{F8EA9033-0753-4E9B-AFB8-4660D3352146}"/>
              </a:ext>
            </a:extLst>
          </p:cNvPr>
          <p:cNvGrpSpPr/>
          <p:nvPr/>
        </p:nvGrpSpPr>
        <p:grpSpPr>
          <a:xfrm>
            <a:off x="5587027" y="3623182"/>
            <a:ext cx="993122" cy="782489"/>
            <a:chOff x="2201680" y="1489824"/>
            <a:chExt cx="1113906" cy="917420"/>
          </a:xfrm>
        </p:grpSpPr>
        <p:sp>
          <p:nvSpPr>
            <p:cNvPr id="46" name="Flowchart: Document 45">
              <a:extLst>
                <a:ext uri="{FF2B5EF4-FFF2-40B4-BE49-F238E27FC236}">
                  <a16:creationId xmlns:a16="http://schemas.microsoft.com/office/drawing/2014/main" id="{AA38467F-4CC3-4856-A3FB-D37E9EEF1A31}"/>
                </a:ext>
              </a:extLst>
            </p:cNvPr>
            <p:cNvSpPr/>
            <p:nvPr/>
          </p:nvSpPr>
          <p:spPr>
            <a:xfrm>
              <a:off x="2248244" y="1489824"/>
              <a:ext cx="1067342" cy="91742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918" b="0" i="0" u="none" strike="noStrike" kern="1200" cap="none" spc="0" normalizeH="0" baseline="0" noProof="0" dirty="0">
                  <a:ln>
                    <a:noFill/>
                  </a:ln>
                  <a:solidFill>
                    <a:srgbClr val="FFFFFF"/>
                  </a:solidFill>
                  <a:effectLst/>
                  <a:uLnTx/>
                  <a:uFillTx/>
                  <a:latin typeface="Segoe UI Semilight"/>
                  <a:ea typeface="+mn-ea"/>
                  <a:cs typeface="+mn-cs"/>
                </a:rPr>
                <a:t>Service: Contoso.com</a:t>
              </a:r>
            </a:p>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918" b="0" i="0" u="none" strike="noStrike" kern="1200" cap="none" spc="0" normalizeH="0" baseline="0" noProof="0" dirty="0">
                  <a:ln>
                    <a:noFill/>
                  </a:ln>
                  <a:solidFill>
                    <a:srgbClr val="FFFFFF"/>
                  </a:solidFill>
                  <a:effectLst/>
                  <a:uLnTx/>
                  <a:uFillTx/>
                  <a:latin typeface="Segoe UI Semilight"/>
                  <a:ea typeface="+mn-ea"/>
                  <a:cs typeface="+mn-cs"/>
                </a:rPr>
                <a:t>HW ID:</a:t>
              </a:r>
            </a:p>
          </p:txBody>
        </p:sp>
        <p:sp>
          <p:nvSpPr>
            <p:cNvPr id="47" name="TextBox 46">
              <a:extLst>
                <a:ext uri="{FF2B5EF4-FFF2-40B4-BE49-F238E27FC236}">
                  <a16:creationId xmlns:a16="http://schemas.microsoft.com/office/drawing/2014/main" id="{58D19C57-EBB4-42C4-92F1-548B06FFDCC2}"/>
                </a:ext>
              </a:extLst>
            </p:cNvPr>
            <p:cNvSpPr txBox="1"/>
            <p:nvPr/>
          </p:nvSpPr>
          <p:spPr>
            <a:xfrm>
              <a:off x="2201680" y="2000389"/>
              <a:ext cx="861583" cy="360850"/>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CF2"/>
                  </a:solidFill>
                  <a:effectLst/>
                  <a:uLnTx/>
                  <a:uFillTx/>
                  <a:latin typeface="Segoe UI Semilight"/>
                  <a:ea typeface="+mn-ea"/>
                  <a:cs typeface="+mn-cs"/>
                </a:rPr>
                <a:t>123ABC</a:t>
              </a:r>
            </a:p>
          </p:txBody>
        </p:sp>
      </p:grpSp>
      <p:sp>
        <p:nvSpPr>
          <p:cNvPr id="48" name="Cylinder 76">
            <a:extLst>
              <a:ext uri="{FF2B5EF4-FFF2-40B4-BE49-F238E27FC236}">
                <a16:creationId xmlns:a16="http://schemas.microsoft.com/office/drawing/2014/main" id="{9563788D-6296-4773-B156-AB5C66904CAD}"/>
              </a:ext>
            </a:extLst>
          </p:cNvPr>
          <p:cNvSpPr/>
          <p:nvPr/>
        </p:nvSpPr>
        <p:spPr>
          <a:xfrm>
            <a:off x="6697269" y="3660837"/>
            <a:ext cx="345911" cy="47655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73"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14" name="Group 13">
            <a:extLst>
              <a:ext uri="{FF2B5EF4-FFF2-40B4-BE49-F238E27FC236}">
                <a16:creationId xmlns:a16="http://schemas.microsoft.com/office/drawing/2014/main" id="{DB3858A4-049D-4062-89F7-D8D3166C4204}"/>
              </a:ext>
            </a:extLst>
          </p:cNvPr>
          <p:cNvGrpSpPr/>
          <p:nvPr/>
        </p:nvGrpSpPr>
        <p:grpSpPr>
          <a:xfrm>
            <a:off x="1843628" y="4444975"/>
            <a:ext cx="3544232" cy="1424683"/>
            <a:chOff x="939121" y="4073538"/>
            <a:chExt cx="3927475" cy="1578736"/>
          </a:xfrm>
        </p:grpSpPr>
        <p:cxnSp>
          <p:nvCxnSpPr>
            <p:cNvPr id="15" name="Straight Arrow Connector 14">
              <a:extLst>
                <a:ext uri="{FF2B5EF4-FFF2-40B4-BE49-F238E27FC236}">
                  <a16:creationId xmlns:a16="http://schemas.microsoft.com/office/drawing/2014/main" id="{A9A535CB-B644-4343-96A3-7DDD9C594DE7}"/>
                </a:ext>
              </a:extLst>
            </p:cNvPr>
            <p:cNvCxnSpPr>
              <a:cxnSpLocks/>
            </p:cNvCxnSpPr>
            <p:nvPr/>
          </p:nvCxnSpPr>
          <p:spPr>
            <a:xfrm flipV="1">
              <a:off x="2590897" y="4073538"/>
              <a:ext cx="2275699" cy="157873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6D12BF-1063-4513-BE0E-1F80D9DA9E7E}"/>
                </a:ext>
              </a:extLst>
            </p:cNvPr>
            <p:cNvSpPr txBox="1"/>
            <p:nvPr/>
          </p:nvSpPr>
          <p:spPr>
            <a:xfrm>
              <a:off x="939121" y="4665889"/>
              <a:ext cx="2245518" cy="589318"/>
            </a:xfrm>
            <a:prstGeom prst="rect">
              <a:avLst/>
            </a:prstGeom>
            <a:noFill/>
          </p:spPr>
          <p:txBody>
            <a:bodyPr wrap="squar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HW with ID  “123ABC”</a:t>
              </a:r>
            </a:p>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was produced</a:t>
              </a:r>
            </a:p>
          </p:txBody>
        </p:sp>
      </p:grpSp>
      <p:sp>
        <p:nvSpPr>
          <p:cNvPr id="49" name="Flowchart: Connector 48">
            <a:extLst>
              <a:ext uri="{FF2B5EF4-FFF2-40B4-BE49-F238E27FC236}">
                <a16:creationId xmlns:a16="http://schemas.microsoft.com/office/drawing/2014/main" id="{2405BE23-E897-497C-AE83-2CD5F3C7F661}"/>
              </a:ext>
            </a:extLst>
          </p:cNvPr>
          <p:cNvSpPr/>
          <p:nvPr/>
        </p:nvSpPr>
        <p:spPr>
          <a:xfrm>
            <a:off x="3113076" y="5934620"/>
            <a:ext cx="171911" cy="189103"/>
          </a:xfrm>
          <a:prstGeom prst="flowChartConnector">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light"/>
                <a:ea typeface="+mn-ea"/>
                <a:cs typeface="+mn-cs"/>
              </a:rPr>
              <a:t>1</a:t>
            </a:r>
          </a:p>
        </p:txBody>
      </p:sp>
      <p:grpSp>
        <p:nvGrpSpPr>
          <p:cNvPr id="37" name="Group 36">
            <a:extLst>
              <a:ext uri="{FF2B5EF4-FFF2-40B4-BE49-F238E27FC236}">
                <a16:creationId xmlns:a16="http://schemas.microsoft.com/office/drawing/2014/main" id="{0B9F517B-8BB3-4630-9F8A-3871396AE5B0}"/>
              </a:ext>
            </a:extLst>
          </p:cNvPr>
          <p:cNvGrpSpPr/>
          <p:nvPr/>
        </p:nvGrpSpPr>
        <p:grpSpPr>
          <a:xfrm>
            <a:off x="10429006" y="6123777"/>
            <a:ext cx="713027" cy="713027"/>
            <a:chOff x="2724193" y="3925668"/>
            <a:chExt cx="790128" cy="790128"/>
          </a:xfrm>
        </p:grpSpPr>
        <p:pic>
          <p:nvPicPr>
            <p:cNvPr id="38" name="Graphic 51" descr="Projector screen">
              <a:extLst>
                <a:ext uri="{FF2B5EF4-FFF2-40B4-BE49-F238E27FC236}">
                  <a16:creationId xmlns:a16="http://schemas.microsoft.com/office/drawing/2014/main" id="{5BCABB1A-5D59-45EF-B4D7-BF89B283E6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4193" y="3925668"/>
              <a:ext cx="790128" cy="790128"/>
            </a:xfrm>
            <a:prstGeom prst="rect">
              <a:avLst/>
            </a:prstGeom>
          </p:spPr>
        </p:pic>
        <p:sp>
          <p:nvSpPr>
            <p:cNvPr id="39" name="TextBox 38">
              <a:extLst>
                <a:ext uri="{FF2B5EF4-FFF2-40B4-BE49-F238E27FC236}">
                  <a16:creationId xmlns:a16="http://schemas.microsoft.com/office/drawing/2014/main" id="{07FAC222-0083-45FF-B069-02B91370F97B}"/>
                </a:ext>
              </a:extLst>
            </p:cNvPr>
            <p:cNvSpPr txBox="1"/>
            <p:nvPr/>
          </p:nvSpPr>
          <p:spPr>
            <a:xfrm>
              <a:off x="2770090" y="4108020"/>
              <a:ext cx="698925" cy="272845"/>
            </a:xfrm>
            <a:prstGeom prst="rect">
              <a:avLst/>
            </a:prstGeom>
            <a:noFill/>
          </p:spPr>
          <p:txBody>
            <a:bodyPr wrap="squar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123ABC</a:t>
              </a:r>
            </a:p>
          </p:txBody>
        </p:sp>
      </p:grpSp>
      <p:sp>
        <p:nvSpPr>
          <p:cNvPr id="50" name="Flowchart: Connector 49">
            <a:extLst>
              <a:ext uri="{FF2B5EF4-FFF2-40B4-BE49-F238E27FC236}">
                <a16:creationId xmlns:a16="http://schemas.microsoft.com/office/drawing/2014/main" id="{166A63B9-8612-4730-892F-FD2773D8411D}"/>
              </a:ext>
            </a:extLst>
          </p:cNvPr>
          <p:cNvSpPr/>
          <p:nvPr/>
        </p:nvSpPr>
        <p:spPr>
          <a:xfrm>
            <a:off x="10342980" y="6084552"/>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light"/>
                <a:ea typeface="+mn-ea"/>
                <a:cs typeface="+mn-cs"/>
              </a:rPr>
              <a:t>2</a:t>
            </a:r>
          </a:p>
        </p:txBody>
      </p:sp>
      <p:grpSp>
        <p:nvGrpSpPr>
          <p:cNvPr id="62" name="Group 61">
            <a:extLst>
              <a:ext uri="{FF2B5EF4-FFF2-40B4-BE49-F238E27FC236}">
                <a16:creationId xmlns:a16="http://schemas.microsoft.com/office/drawing/2014/main" id="{20388DB7-C935-4713-ABF7-4766DED850B3}"/>
              </a:ext>
            </a:extLst>
          </p:cNvPr>
          <p:cNvGrpSpPr/>
          <p:nvPr/>
        </p:nvGrpSpPr>
        <p:grpSpPr>
          <a:xfrm>
            <a:off x="9186958" y="4444975"/>
            <a:ext cx="2928331" cy="1424684"/>
            <a:chOff x="8509432" y="4106637"/>
            <a:chExt cx="2975937" cy="1763022"/>
          </a:xfrm>
        </p:grpSpPr>
        <p:grpSp>
          <p:nvGrpSpPr>
            <p:cNvPr id="23" name="Group 22">
              <a:extLst>
                <a:ext uri="{FF2B5EF4-FFF2-40B4-BE49-F238E27FC236}">
                  <a16:creationId xmlns:a16="http://schemas.microsoft.com/office/drawing/2014/main" id="{F6FBB309-5ED4-4DAC-BFA5-C9AC9132A5C6}"/>
                </a:ext>
              </a:extLst>
            </p:cNvPr>
            <p:cNvGrpSpPr/>
            <p:nvPr/>
          </p:nvGrpSpPr>
          <p:grpSpPr>
            <a:xfrm>
              <a:off x="8509432" y="4106637"/>
              <a:ext cx="2975937" cy="1763022"/>
              <a:chOff x="7642020" y="3846553"/>
              <a:chExt cx="3138344" cy="1953659"/>
            </a:xfrm>
          </p:grpSpPr>
          <p:cxnSp>
            <p:nvCxnSpPr>
              <p:cNvPr id="24" name="Straight Arrow Connector 23">
                <a:extLst>
                  <a:ext uri="{FF2B5EF4-FFF2-40B4-BE49-F238E27FC236}">
                    <a16:creationId xmlns:a16="http://schemas.microsoft.com/office/drawing/2014/main" id="{C5A38ACA-2520-4160-991E-1239192EBF2F}"/>
                  </a:ext>
                </a:extLst>
              </p:cNvPr>
              <p:cNvCxnSpPr>
                <a:cxnSpLocks/>
              </p:cNvCxnSpPr>
              <p:nvPr/>
            </p:nvCxnSpPr>
            <p:spPr>
              <a:xfrm flipH="1" flipV="1">
                <a:off x="7642020" y="3846553"/>
                <a:ext cx="1173302" cy="1953659"/>
              </a:xfrm>
              <a:prstGeom prst="straightConnector1">
                <a:avLst/>
              </a:prstGeom>
              <a:ln w="190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D29229-F808-4D6E-A360-82CDA4A06F03}"/>
                  </a:ext>
                </a:extLst>
              </p:cNvPr>
              <p:cNvSpPr txBox="1"/>
              <p:nvPr/>
            </p:nvSpPr>
            <p:spPr>
              <a:xfrm>
                <a:off x="8468142" y="4666785"/>
                <a:ext cx="2312222" cy="589317"/>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I am “</a:t>
                </a:r>
                <a:r>
                  <a:rPr kumimoji="0" lang="en-US" sz="1428" b="0" i="0" u="none" strike="noStrike" kern="1200" cap="none" spc="0" normalizeH="0" baseline="0" noProof="0" dirty="0" err="1">
                    <a:ln>
                      <a:noFill/>
                    </a:ln>
                    <a:solidFill>
                      <a:srgbClr val="505050"/>
                    </a:solidFill>
                    <a:effectLst/>
                    <a:uLnTx/>
                    <a:uFillTx/>
                    <a:latin typeface="Segoe UI" panose="020B0502040204020203" pitchFamily="34" charset="0"/>
                    <a:ea typeface="+mn-ea"/>
                    <a:cs typeface="Segoe UI" panose="020B0502040204020203" pitchFamily="34" charset="0"/>
                  </a:rPr>
                  <a:t>DigitalSign</a:t>
                </a:r>
                <a:r>
                  <a:rPr kumimoji="0" lang="en-US" sz="1428"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(Key)”: </a:t>
                </a:r>
              </a:p>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[Data] &amp; [DM] </a:t>
                </a:r>
              </a:p>
            </p:txBody>
          </p:sp>
        </p:grpSp>
        <p:sp>
          <p:nvSpPr>
            <p:cNvPr id="52" name="Flowchart: Connector 51">
              <a:extLst>
                <a:ext uri="{FF2B5EF4-FFF2-40B4-BE49-F238E27FC236}">
                  <a16:creationId xmlns:a16="http://schemas.microsoft.com/office/drawing/2014/main" id="{F1780B97-9024-4784-B6C7-D52E73B027A1}"/>
                </a:ext>
              </a:extLst>
            </p:cNvPr>
            <p:cNvSpPr/>
            <p:nvPr/>
          </p:nvSpPr>
          <p:spPr>
            <a:xfrm>
              <a:off x="9106763" y="4725725"/>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light"/>
                  <a:ea typeface="+mn-ea"/>
                  <a:cs typeface="+mn-cs"/>
                </a:rPr>
                <a:t>4</a:t>
              </a:r>
            </a:p>
          </p:txBody>
        </p:sp>
      </p:grpSp>
      <p:grpSp>
        <p:nvGrpSpPr>
          <p:cNvPr id="17" name="Group 16">
            <a:extLst>
              <a:ext uri="{FF2B5EF4-FFF2-40B4-BE49-F238E27FC236}">
                <a16:creationId xmlns:a16="http://schemas.microsoft.com/office/drawing/2014/main" id="{A411C888-496B-4D43-A215-0691E82C8E47}"/>
              </a:ext>
            </a:extLst>
          </p:cNvPr>
          <p:cNvGrpSpPr/>
          <p:nvPr/>
        </p:nvGrpSpPr>
        <p:grpSpPr>
          <a:xfrm>
            <a:off x="6256995" y="4495761"/>
            <a:ext cx="3945984" cy="1587486"/>
            <a:chOff x="4162408" y="4390919"/>
            <a:chExt cx="5219730" cy="1459071"/>
          </a:xfrm>
        </p:grpSpPr>
        <p:cxnSp>
          <p:nvCxnSpPr>
            <p:cNvPr id="18" name="Straight Arrow Connector 17">
              <a:extLst>
                <a:ext uri="{FF2B5EF4-FFF2-40B4-BE49-F238E27FC236}">
                  <a16:creationId xmlns:a16="http://schemas.microsoft.com/office/drawing/2014/main" id="{AB2C4201-AA81-4057-AC39-09EA72A81349}"/>
                </a:ext>
              </a:extLst>
            </p:cNvPr>
            <p:cNvCxnSpPr>
              <a:cxnSpLocks/>
            </p:cNvCxnSpPr>
            <p:nvPr/>
          </p:nvCxnSpPr>
          <p:spPr>
            <a:xfrm flipH="1" flipV="1">
              <a:off x="4162408" y="4390919"/>
              <a:ext cx="5219730" cy="145907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A6F507-A99E-4136-9FF8-1E0DBDA0F239}"/>
                </a:ext>
              </a:extLst>
            </p:cNvPr>
            <p:cNvSpPr txBox="1"/>
            <p:nvPr/>
          </p:nvSpPr>
          <p:spPr>
            <a:xfrm rot="1253185">
              <a:off x="6803520" y="5363593"/>
              <a:ext cx="1904689" cy="312073"/>
            </a:xfrm>
            <a:prstGeom prst="rect">
              <a:avLst/>
            </a:prstGeom>
            <a:noFill/>
          </p:spPr>
          <p:txBody>
            <a:bodyPr wrap="none" rtlCol="0">
              <a:spAutoFit/>
            </a:bodyPr>
            <a:lstStyle>
              <a:defPPr>
                <a:defRPr lang="en-US"/>
              </a:defPPr>
              <a:lvl1pPr>
                <a:defRPr sz="1400"/>
              </a:lvl1p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solidFill>
                    <a:srgbClr val="505050"/>
                  </a:solidFill>
                  <a:effectLst/>
                  <a:uLnTx/>
                  <a:uFillTx/>
                  <a:latin typeface="Segoe UI Semilight"/>
                  <a:ea typeface="+mn-ea"/>
                  <a:cs typeface="+mn-cs"/>
                </a:rPr>
                <a:t>I am device  “123ABC”</a:t>
              </a:r>
            </a:p>
          </p:txBody>
        </p:sp>
      </p:grpSp>
      <p:sp>
        <p:nvSpPr>
          <p:cNvPr id="29" name="Rectangle 28">
            <a:extLst>
              <a:ext uri="{FF2B5EF4-FFF2-40B4-BE49-F238E27FC236}">
                <a16:creationId xmlns:a16="http://schemas.microsoft.com/office/drawing/2014/main" id="{FDED082B-20A6-492E-AF1C-0524F757F9C1}"/>
              </a:ext>
            </a:extLst>
          </p:cNvPr>
          <p:cNvSpPr/>
          <p:nvPr/>
        </p:nvSpPr>
        <p:spPr>
          <a:xfrm>
            <a:off x="8824721" y="3518467"/>
            <a:ext cx="1511745" cy="469103"/>
          </a:xfrm>
          <a:prstGeom prst="rect">
            <a:avLst/>
          </a:prstGeom>
        </p:spPr>
        <p:txBody>
          <a:bodyPr wrap="square">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Device ID: </a:t>
            </a:r>
          </a:p>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505050"/>
                </a:solidFill>
                <a:effectLst/>
                <a:uLnTx/>
                <a:uFillTx/>
                <a:latin typeface="Segoe UI" panose="020B0502040204020203" pitchFamily="34" charset="0"/>
                <a:ea typeface="+mn-ea"/>
                <a:cs typeface="Segoe UI" panose="020B0502040204020203" pitchFamily="34" charset="0"/>
              </a:rPr>
              <a:t>DigitalSign</a:t>
            </a:r>
            <a:r>
              <a:rPr kumimoji="0" lang="en-US" sz="12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(Key)</a:t>
            </a:r>
          </a:p>
        </p:txBody>
      </p:sp>
      <p:grpSp>
        <p:nvGrpSpPr>
          <p:cNvPr id="65" name="Group 64">
            <a:extLst>
              <a:ext uri="{FF2B5EF4-FFF2-40B4-BE49-F238E27FC236}">
                <a16:creationId xmlns:a16="http://schemas.microsoft.com/office/drawing/2014/main" id="{0D478121-9336-4EA3-B025-DD3E8B9F56B7}"/>
              </a:ext>
            </a:extLst>
          </p:cNvPr>
          <p:cNvGrpSpPr/>
          <p:nvPr/>
        </p:nvGrpSpPr>
        <p:grpSpPr>
          <a:xfrm>
            <a:off x="5575510" y="3596732"/>
            <a:ext cx="3382418" cy="988312"/>
            <a:chOff x="3645274" y="4122479"/>
            <a:chExt cx="3382418" cy="988312"/>
          </a:xfrm>
        </p:grpSpPr>
        <p:sp>
          <p:nvSpPr>
            <p:cNvPr id="51" name="Flowchart: Connector 50">
              <a:extLst>
                <a:ext uri="{FF2B5EF4-FFF2-40B4-BE49-F238E27FC236}">
                  <a16:creationId xmlns:a16="http://schemas.microsoft.com/office/drawing/2014/main" id="{351D08CD-BC11-46A2-B916-808D6D9785B8}"/>
                </a:ext>
              </a:extLst>
            </p:cNvPr>
            <p:cNvSpPr/>
            <p:nvPr/>
          </p:nvSpPr>
          <p:spPr>
            <a:xfrm>
              <a:off x="5164573" y="4396932"/>
              <a:ext cx="171911" cy="18910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light"/>
                  <a:ea typeface="+mn-ea"/>
                  <a:cs typeface="+mn-cs"/>
                </a:rPr>
                <a:t>3</a:t>
              </a:r>
            </a:p>
          </p:txBody>
        </p:sp>
        <p:sp>
          <p:nvSpPr>
            <p:cNvPr id="80" name="Arc 79"/>
            <p:cNvSpPr/>
            <p:nvPr/>
          </p:nvSpPr>
          <p:spPr>
            <a:xfrm rot="21186987">
              <a:off x="3645274" y="4122479"/>
              <a:ext cx="3382418" cy="988312"/>
            </a:xfrm>
            <a:prstGeom prst="arc">
              <a:avLst>
                <a:gd name="adj1" fmla="val 14304324"/>
                <a:gd name="adj2" fmla="val 21280430"/>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grpSp>
      <p:pic>
        <p:nvPicPr>
          <p:cNvPr id="3" name="Graphic 2" descr="Store">
            <a:extLst>
              <a:ext uri="{FF2B5EF4-FFF2-40B4-BE49-F238E27FC236}">
                <a16:creationId xmlns:a16="http://schemas.microsoft.com/office/drawing/2014/main" id="{BF19567E-8FFD-43DE-AD32-D7C58A7514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81796" y="5816455"/>
            <a:ext cx="914400" cy="914400"/>
          </a:xfrm>
          <a:prstGeom prst="rect">
            <a:avLst/>
          </a:prstGeom>
        </p:spPr>
      </p:pic>
      <p:sp>
        <p:nvSpPr>
          <p:cNvPr id="2" name="Rectangle 1"/>
          <p:cNvSpPr/>
          <p:nvPr/>
        </p:nvSpPr>
        <p:spPr bwMode="auto">
          <a:xfrm>
            <a:off x="5258858" y="2681162"/>
            <a:ext cx="2127886" cy="1852771"/>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solidFill>
                  <a:srgbClr val="59B4D9"/>
                </a:solid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8" name="Rectangle 57"/>
          <p:cNvSpPr/>
          <p:nvPr/>
        </p:nvSpPr>
        <p:spPr bwMode="auto">
          <a:xfrm>
            <a:off x="8255879" y="2681162"/>
            <a:ext cx="2127886" cy="1852771"/>
          </a:xfrm>
          <a:prstGeom prst="rect">
            <a:avLst/>
          </a:prstGeom>
          <a:noFill/>
          <a:ln w="19050">
            <a:solidFill>
              <a:srgbClr val="67B9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solidFill>
                  <a:srgbClr val="59B4D9"/>
                </a:solid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60" name="TextBox 59">
            <a:extLst>
              <a:ext uri="{FF2B5EF4-FFF2-40B4-BE49-F238E27FC236}">
                <a16:creationId xmlns:a16="http://schemas.microsoft.com/office/drawing/2014/main" id="{77F923D3-C701-4846-AAA3-F96AA95FF897}"/>
              </a:ext>
            </a:extLst>
          </p:cNvPr>
          <p:cNvSpPr txBox="1"/>
          <p:nvPr/>
        </p:nvSpPr>
        <p:spPr>
          <a:xfrm>
            <a:off x="11081796" y="6613760"/>
            <a:ext cx="1194814" cy="369332"/>
          </a:xfrm>
          <a:prstGeom prst="rect">
            <a:avLst/>
          </a:prstGeom>
          <a:noFill/>
        </p:spPr>
        <p:txBody>
          <a:bodyPr wrap="none" rtlCol="0">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Customer</a:t>
            </a:r>
          </a:p>
        </p:txBody>
      </p:sp>
      <p:pic>
        <p:nvPicPr>
          <p:cNvPr id="43" name="Picture 42">
            <a:extLst>
              <a:ext uri="{FF2B5EF4-FFF2-40B4-BE49-F238E27FC236}">
                <a16:creationId xmlns:a16="http://schemas.microsoft.com/office/drawing/2014/main" id="{5B7FCAA3-4946-41A0-BC61-1E3F050937F6}"/>
              </a:ext>
            </a:extLst>
          </p:cNvPr>
          <p:cNvPicPr>
            <a:picLocks noChangeAspect="1"/>
          </p:cNvPicPr>
          <p:nvPr/>
        </p:nvPicPr>
        <p:blipFill>
          <a:blip r:embed="rId9"/>
          <a:stretch>
            <a:fillRect/>
          </a:stretch>
        </p:blipFill>
        <p:spPr>
          <a:xfrm>
            <a:off x="3179695" y="5300502"/>
            <a:ext cx="268151" cy="225587"/>
          </a:xfrm>
          <a:prstGeom prst="rect">
            <a:avLst/>
          </a:prstGeom>
        </p:spPr>
      </p:pic>
    </p:spTree>
    <p:extLst>
      <p:ext uri="{BB962C8B-B14F-4D97-AF65-F5344CB8AC3E}">
        <p14:creationId xmlns:p14="http://schemas.microsoft.com/office/powerpoint/2010/main" val="35685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xit" presetSubtype="0" fill="hold" nodeType="withEffect">
                                  <p:stCondLst>
                                    <p:cond delay="0"/>
                                  </p:stCondLst>
                                  <p:childTnLst>
                                    <p:animEffect transition="out" filter="fade">
                                      <p:cBhvr>
                                        <p:cTn id="73" dur="500"/>
                                        <p:tgtEl>
                                          <p:spTgt spid="33"/>
                                        </p:tgtEl>
                                      </p:cBhvr>
                                    </p:animEffect>
                                    <p:set>
                                      <p:cBhvr>
                                        <p:cTn id="74" dur="1" fill="hold">
                                          <p:stCondLst>
                                            <p:cond delay="499"/>
                                          </p:stCondLst>
                                        </p:cTn>
                                        <p:tgtEl>
                                          <p:spTgt spid="33"/>
                                        </p:tgtEl>
                                        <p:attrNameLst>
                                          <p:attrName>style.visibility</p:attrName>
                                        </p:attrNameLst>
                                      </p:cBhvr>
                                      <p:to>
                                        <p:strVal val="hidden"/>
                                      </p:to>
                                    </p:set>
                                  </p:childTnLst>
                                </p:cTn>
                              </p:par>
                            </p:childTnLst>
                          </p:cTn>
                        </p:par>
                        <p:par>
                          <p:cTn id="75" fill="hold">
                            <p:stCondLst>
                              <p:cond delay="500"/>
                            </p:stCondLst>
                            <p:childTnLst>
                              <p:par>
                                <p:cTn id="76" presetID="42" presetClass="path" presetSubtype="0" accel="50000" decel="50000" fill="hold" nodeType="afterEffect">
                                  <p:stCondLst>
                                    <p:cond delay="0"/>
                                  </p:stCondLst>
                                  <p:childTnLst>
                                    <p:animMotion origin="layout" path="M -2.81593E-6 1.7113E-6 L 0.34912 0.00113 " pathEditMode="relative" rAng="0" ptsTypes="AA">
                                      <p:cBhvr>
                                        <p:cTn id="77" dur="2000" fill="hold"/>
                                        <p:tgtEl>
                                          <p:spTgt spid="11"/>
                                        </p:tgtEl>
                                        <p:attrNameLst>
                                          <p:attrName>ppt_x</p:attrName>
                                          <p:attrName>ppt_y</p:attrName>
                                        </p:attrNameLst>
                                      </p:cBhvr>
                                      <p:rCtr x="17450" y="45"/>
                                    </p:animMotion>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500"/>
                                        <p:tgtEl>
                                          <p:spTgt spid="6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5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8" grpId="0"/>
      <p:bldP spid="13" grpId="0"/>
      <p:bldP spid="13" grpId="1"/>
      <p:bldP spid="32" grpId="0"/>
      <p:bldP spid="42" grpId="0"/>
      <p:bldP spid="44" grpId="0" animBg="1"/>
      <p:bldP spid="48" grpId="0" animBg="1"/>
      <p:bldP spid="49" grpId="0" animBg="1"/>
      <p:bldP spid="50" grpId="0" animBg="1"/>
      <p:bldP spid="29" grpId="0"/>
      <p:bldP spid="2" grpId="0" animBg="1"/>
      <p:bldP spid="58"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a:t>
            </a:r>
          </a:p>
        </p:txBody>
      </p:sp>
      <p:sp>
        <p:nvSpPr>
          <p:cNvPr id="8" name="Rectangle 7"/>
          <p:cNvSpPr/>
          <p:nvPr/>
        </p:nvSpPr>
        <p:spPr bwMode="auto">
          <a:xfrm>
            <a:off x="4812714" y="0"/>
            <a:ext cx="7623761" cy="699452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685800" rIns="457200" bIns="68580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Easier to provision devices at scale</a:t>
            </a:r>
          </a:p>
          <a:p>
            <a:pPr marL="0" marR="0" lvl="0" indent="0" algn="l" defTabSz="932742" rtl="0" eaLnBrk="1" fontAlgn="auto" latinLnBrk="0" hangingPunct="1">
              <a:lnSpc>
                <a:spcPct val="110000"/>
              </a:lnSpc>
              <a:spcBef>
                <a:spcPct val="20000"/>
              </a:spcBef>
              <a:spcAft>
                <a:spcPts val="0"/>
              </a:spcAft>
              <a:buClrTx/>
              <a:buSzPct val="90000"/>
              <a:buFontTx/>
              <a:buNone/>
              <a:tabLst/>
              <a:defRPr/>
            </a:pPr>
            <a:endParaRPr kumimoji="0" lang="en-US" sz="3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a:t>
            </a:r>
            <a:r>
              <a:rPr kumimoji="0" lang="en-US" sz="2400" b="0" i="1"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Light"/>
                <a:ea typeface="+mn-ea"/>
                <a:cs typeface="+mn-cs"/>
              </a:rPr>
              <a:t>IoT</a:t>
            </a: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 Device Provisioning </a:t>
            </a:r>
            <a:r>
              <a:rPr kumimoji="0" lang="en-US" sz="2400" b="0" i="1" u="none" strike="noStrike" kern="1200" cap="none" spc="0" normalizeH="0" baseline="0" noProof="0">
                <a:ln>
                  <a:noFill/>
                </a:ln>
                <a:gradFill>
                  <a:gsLst>
                    <a:gs pos="1250">
                      <a:srgbClr val="505050"/>
                    </a:gs>
                    <a:gs pos="100000">
                      <a:srgbClr val="505050"/>
                    </a:gs>
                  </a:gsLst>
                  <a:lin ang="5400000" scaled="0"/>
                </a:gradFill>
                <a:effectLst/>
                <a:uLnTx/>
                <a:uFillTx/>
                <a:latin typeface="Segoe UI Light"/>
                <a:ea typeface="+mn-ea"/>
                <a:cs typeface="+mn-cs"/>
              </a:rPr>
              <a:t>Service </a:t>
            </a:r>
            <a:endPar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a:ln>
                  <a:noFill/>
                </a:ln>
                <a:gradFill>
                  <a:gsLst>
                    <a:gs pos="1250">
                      <a:srgbClr val="505050"/>
                    </a:gs>
                    <a:gs pos="100000">
                      <a:srgbClr val="505050"/>
                    </a:gs>
                  </a:gsLst>
                  <a:lin ang="5400000" scaled="0"/>
                </a:gradFill>
                <a:effectLst/>
                <a:uLnTx/>
                <a:uFillTx/>
                <a:latin typeface="Segoe UI Light"/>
                <a:ea typeface="+mn-ea"/>
                <a:cs typeface="+mn-cs"/>
              </a:rPr>
              <a:t>&amp; </a:t>
            </a: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Windows 10 </a:t>
            </a:r>
            <a:r>
              <a:rPr kumimoji="0" lang="en-US" sz="2400" b="0" i="1"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Light"/>
                <a:ea typeface="+mn-ea"/>
                <a:cs typeface="+mn-cs"/>
              </a:rPr>
              <a:t>IoT</a:t>
            </a:r>
            <a:endPar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58998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25" y="101311"/>
            <a:ext cx="11889564" cy="917575"/>
          </a:xfrm>
        </p:spPr>
        <p:txBody>
          <a:bodyPr/>
          <a:lstStyle/>
          <a:p>
            <a:pPr lvl="0"/>
            <a:r>
              <a:rPr lang="en-US" dirty="0">
                <a:gradFill>
                  <a:gsLst>
                    <a:gs pos="1250">
                      <a:srgbClr val="505050"/>
                    </a:gs>
                    <a:gs pos="100000">
                      <a:srgbClr val="505050"/>
                    </a:gs>
                  </a:gsLst>
                  <a:lin ang="5400000" scaled="0"/>
                </a:gradFill>
              </a:rPr>
              <a:t>Easier to find insights from your IoT data</a:t>
            </a:r>
            <a:endParaRPr lang="en-US" dirty="0"/>
          </a:p>
        </p:txBody>
      </p:sp>
      <p:sp>
        <p:nvSpPr>
          <p:cNvPr id="3" name="Text Placeholder 2"/>
          <p:cNvSpPr>
            <a:spLocks noGrp="1"/>
          </p:cNvSpPr>
          <p:nvPr>
            <p:ph type="body" sz="quarter" idx="10"/>
          </p:nvPr>
        </p:nvSpPr>
        <p:spPr>
          <a:xfrm>
            <a:off x="457200" y="1332346"/>
            <a:ext cx="11531599" cy="5244513"/>
          </a:xfrm>
        </p:spPr>
        <p:txBody>
          <a:bodyPr/>
          <a:lstStyle/>
          <a:p>
            <a:pPr lvl="0"/>
            <a:r>
              <a:rPr lang="en-US" sz="2800" dirty="0"/>
              <a:t>Cold Path: Azure Machine Learning</a:t>
            </a:r>
          </a:p>
          <a:p>
            <a:pPr lvl="1"/>
            <a:r>
              <a:rPr lang="en-US" sz="2000" dirty="0"/>
              <a:t>Build powerful, cloud-based machine learning applications</a:t>
            </a:r>
          </a:p>
          <a:p>
            <a:pPr lvl="1"/>
            <a:r>
              <a:rPr lang="en-US" sz="2000" dirty="0"/>
              <a:t>Quickly create and deploy analytics models with ready-to-use algorithms libraries</a:t>
            </a:r>
          </a:p>
          <a:p>
            <a:pPr lvl="1"/>
            <a:r>
              <a:rPr lang="en-US" sz="2000" dirty="0"/>
              <a:t>Includes hundreds of R and Python build-in packages in addition to supporting custom code.</a:t>
            </a:r>
          </a:p>
          <a:p>
            <a:pPr marL="228600" lvl="1" indent="0">
              <a:buNone/>
            </a:pPr>
            <a:r>
              <a:rPr lang="en-US" sz="2000" dirty="0"/>
              <a:t> </a:t>
            </a:r>
          </a:p>
          <a:p>
            <a:pPr lvl="0"/>
            <a:r>
              <a:rPr lang="en-US" sz="2800" dirty="0"/>
              <a:t>Hot Path: Azure Stream Analytics</a:t>
            </a:r>
          </a:p>
          <a:p>
            <a:pPr lvl="1"/>
            <a:r>
              <a:rPr lang="en-US" sz="2000" dirty="0"/>
              <a:t>Analyze real-time and on demand data to power intelligent actions</a:t>
            </a:r>
          </a:p>
          <a:p>
            <a:pPr lvl="1"/>
            <a:r>
              <a:rPr lang="en-US" sz="2000" dirty="0"/>
              <a:t>Easy to set up with SQL-like language</a:t>
            </a:r>
          </a:p>
          <a:p>
            <a:pPr lvl="1"/>
            <a:r>
              <a:rPr lang="en-US" sz="2000" dirty="0"/>
              <a:t>Connects directly to Azure IoT Hub for stream ingestion and hot path analysis</a:t>
            </a:r>
          </a:p>
          <a:p>
            <a:pPr marL="228600" lvl="1" indent="0">
              <a:buNone/>
            </a:pPr>
            <a:endParaRPr lang="en-US" sz="2000" dirty="0"/>
          </a:p>
          <a:p>
            <a:pPr lvl="0"/>
            <a:r>
              <a:rPr lang="en-US" sz="2800" dirty="0"/>
              <a:t>Warm Path: Azure Time Series Insights</a:t>
            </a:r>
          </a:p>
          <a:p>
            <a:pPr lvl="1"/>
            <a:r>
              <a:rPr lang="en-US" sz="2000" dirty="0"/>
              <a:t>Visualize IoT time series data in near real time</a:t>
            </a:r>
          </a:p>
          <a:p>
            <a:pPr lvl="1"/>
            <a:r>
              <a:rPr lang="en-US" sz="2000" dirty="0"/>
              <a:t>Easy to get started with no up-front data modeling required</a:t>
            </a:r>
          </a:p>
          <a:p>
            <a:pPr lvl="1"/>
            <a:r>
              <a:rPr lang="en-US" sz="2000" dirty="0"/>
              <a:t>Customize your own solution via REST query APIs</a:t>
            </a:r>
          </a:p>
        </p:txBody>
      </p:sp>
    </p:spTree>
    <p:extLst>
      <p:ext uri="{BB962C8B-B14F-4D97-AF65-F5344CB8AC3E}">
        <p14:creationId xmlns:p14="http://schemas.microsoft.com/office/powerpoint/2010/main" val="2119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189809" y="60953"/>
            <a:ext cx="10407905" cy="917444"/>
          </a:xfrm>
          <a:prstGeom prst="rect">
            <a:avLst/>
          </a:prstGeom>
        </p:spPr>
        <p:txBody>
          <a:bodyPr vert="horz" wrap="square" lIns="0" tIns="91440" rIns="146304" bIns="91440" rtlCol="0" anchor="t">
            <a:noAutofit/>
          </a:bodyPr>
          <a:lstStyle>
            <a:defPPr>
              <a:defRPr lang="en-US"/>
            </a:defPPr>
            <a:lvl1pPr>
              <a:lnSpc>
                <a:spcPct val="90000"/>
              </a:lnSpc>
              <a:spcBef>
                <a:spcPct val="0"/>
              </a:spcBef>
              <a:buNone/>
              <a:defRPr sz="4000" b="0" cap="none" spc="-102" baseline="0">
                <a:ln w="3175">
                  <a:noFill/>
                </a:ln>
                <a:gradFill>
                  <a:gsLst>
                    <a:gs pos="2655">
                      <a:schemeClr val="tx1"/>
                    </a:gs>
                    <a:gs pos="31000">
                      <a:schemeClr val="tx1"/>
                    </a:gs>
                  </a:gsLst>
                  <a:lin ang="5400000" scaled="0"/>
                </a:gradFill>
                <a:effectLst/>
                <a:latin typeface="+mj-lt"/>
                <a:cs typeface="Segoe UI" pitchFamily="34" charset="0"/>
              </a:defRPr>
            </a:lvl1pPr>
          </a:lstStyle>
          <a:p>
            <a:pPr marL="0" marR="0" lvl="0" indent="0" algn="l" defTabSz="9326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655">
                      <a:srgbClr val="505050"/>
                    </a:gs>
                    <a:gs pos="31000">
                      <a:srgbClr val="505050"/>
                    </a:gs>
                  </a:gsLst>
                  <a:lin ang="5400000" scaled="0"/>
                </a:gradFill>
                <a:effectLst/>
                <a:uLnTx/>
                <a:uFillTx/>
                <a:latin typeface="Segoe UI Light"/>
                <a:ea typeface="+mn-ea"/>
                <a:cs typeface="Segoe UI" pitchFamily="34" charset="0"/>
              </a:rPr>
              <a:t>Introducing</a:t>
            </a:r>
            <a:r>
              <a:rPr kumimoji="0" lang="en-US" sz="4000" b="0" i="0" u="none" strike="noStrike" kern="1200" cap="none" spc="-102" normalizeH="0" baseline="0" noProof="0">
                <a:ln w="3175">
                  <a:noFill/>
                </a:ln>
                <a:gradFill>
                  <a:gsLst>
                    <a:gs pos="2655">
                      <a:srgbClr val="505050"/>
                    </a:gs>
                    <a:gs pos="31000">
                      <a:srgbClr val="505050"/>
                    </a:gs>
                  </a:gsLst>
                  <a:lin ang="5400000" scaled="0"/>
                </a:gradFill>
                <a:effectLst/>
                <a:uLnTx/>
                <a:uFillTx/>
                <a:latin typeface="Segoe UI Light"/>
                <a:ea typeface="+mn-ea"/>
                <a:cs typeface="Segoe UI" pitchFamily="34" charset="0"/>
              </a:rPr>
              <a:t>: Azure </a:t>
            </a:r>
            <a:r>
              <a:rPr kumimoji="0" lang="en-US" sz="4000" b="0" i="0" u="none" strike="noStrike" kern="1200" cap="none" spc="-102" normalizeH="0" baseline="0" noProof="0" dirty="0">
                <a:ln w="3175">
                  <a:noFill/>
                </a:ln>
                <a:gradFill>
                  <a:gsLst>
                    <a:gs pos="2655">
                      <a:srgbClr val="505050"/>
                    </a:gs>
                    <a:gs pos="31000">
                      <a:srgbClr val="505050"/>
                    </a:gs>
                  </a:gsLst>
                  <a:lin ang="5400000" scaled="0"/>
                </a:gradFill>
                <a:effectLst/>
                <a:uLnTx/>
                <a:uFillTx/>
                <a:latin typeface="Segoe UI Light"/>
                <a:ea typeface="+mn-ea"/>
                <a:cs typeface="Segoe UI" pitchFamily="34" charset="0"/>
              </a:rPr>
              <a:t>Time Series Insights</a:t>
            </a:r>
            <a:br>
              <a:rPr kumimoji="0" sz="4000" b="0" i="0" u="none" strike="noStrike" kern="1200" cap="none" spc="-102" normalizeH="0" baseline="0" noProof="0" dirty="0">
                <a:ln w="3175">
                  <a:noFill/>
                </a:ln>
                <a:gradFill>
                  <a:gsLst>
                    <a:gs pos="2655">
                      <a:srgbClr val="505050"/>
                    </a:gs>
                    <a:gs pos="31000">
                      <a:srgbClr val="505050"/>
                    </a:gs>
                  </a:gsLst>
                  <a:lin ang="5400000" scaled="0"/>
                </a:gradFill>
                <a:effectLst/>
                <a:uLnTx/>
                <a:uFillTx/>
                <a:latin typeface="Segoe UI Light"/>
                <a:ea typeface="+mn-ea"/>
                <a:cs typeface="Segoe UI" pitchFamily="34" charset="0"/>
              </a:rPr>
            </a:br>
            <a:br>
              <a:rPr kumimoji="0" sz="4000" b="0" i="0" u="none" strike="noStrike" kern="1200" cap="none" spc="-102" normalizeH="0" baseline="0" noProof="0" dirty="0">
                <a:ln w="3175">
                  <a:noFill/>
                </a:ln>
                <a:gradFill>
                  <a:gsLst>
                    <a:gs pos="2655">
                      <a:srgbClr val="505050"/>
                    </a:gs>
                    <a:gs pos="31000">
                      <a:srgbClr val="505050"/>
                    </a:gs>
                  </a:gsLst>
                  <a:lin ang="5400000" scaled="0"/>
                </a:gradFill>
                <a:effectLst/>
                <a:uLnTx/>
                <a:uFillTx/>
                <a:latin typeface="Segoe UI Light"/>
                <a:ea typeface="+mn-ea"/>
                <a:cs typeface="Segoe UI" pitchFamily="34" charset="0"/>
              </a:rPr>
            </a:br>
            <a:endParaRPr kumimoji="0" sz="4000" b="0" i="0" u="none" strike="noStrike" kern="1200" cap="none" spc="-102" normalizeH="0" baseline="0" noProof="0" dirty="0">
              <a:ln w="3175">
                <a:noFill/>
              </a:ln>
              <a:gradFill>
                <a:gsLst>
                  <a:gs pos="2655">
                    <a:srgbClr val="505050"/>
                  </a:gs>
                  <a:gs pos="31000">
                    <a:srgbClr val="505050"/>
                  </a:gs>
                </a:gsLst>
                <a:lin ang="5400000" scaled="0"/>
              </a:gradFill>
              <a:effectLst/>
              <a:uLnTx/>
              <a:uFillTx/>
              <a:latin typeface="Segoe UI Light"/>
              <a:ea typeface="+mn-ea"/>
              <a:cs typeface="Segoe UI" pitchFamily="34" charset="0"/>
            </a:endParaRPr>
          </a:p>
        </p:txBody>
      </p:sp>
      <p:pic>
        <p:nvPicPr>
          <p:cNvPr id="3" name="Picture 2"/>
          <p:cNvPicPr>
            <a:picLocks noChangeAspect="1"/>
          </p:cNvPicPr>
          <p:nvPr/>
        </p:nvPicPr>
        <p:blipFill>
          <a:blip r:embed="rId3"/>
          <a:stretch>
            <a:fillRect/>
          </a:stretch>
        </p:blipFill>
        <p:spPr>
          <a:xfrm>
            <a:off x="73546" y="893633"/>
            <a:ext cx="6184267" cy="2965026"/>
          </a:xfrm>
          <a:prstGeom prst="rect">
            <a:avLst/>
          </a:prstGeom>
        </p:spPr>
      </p:pic>
      <p:pic>
        <p:nvPicPr>
          <p:cNvPr id="71682" name="Picture 2" descr="image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75" y="4013175"/>
            <a:ext cx="6237300" cy="29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416824" y="4055501"/>
            <a:ext cx="5942190" cy="2927205"/>
          </a:xfrm>
          <a:prstGeom prst="rect">
            <a:avLst/>
          </a:prstGeom>
        </p:spPr>
      </p:pic>
      <p:pic>
        <p:nvPicPr>
          <p:cNvPr id="9" name="Picture 8"/>
          <p:cNvPicPr>
            <a:picLocks noChangeAspect="1"/>
          </p:cNvPicPr>
          <p:nvPr/>
        </p:nvPicPr>
        <p:blipFill>
          <a:blip r:embed="rId6"/>
          <a:stretch>
            <a:fillRect/>
          </a:stretch>
        </p:blipFill>
        <p:spPr>
          <a:xfrm>
            <a:off x="6416824" y="906124"/>
            <a:ext cx="5942191" cy="3033050"/>
          </a:xfrm>
          <a:prstGeom prst="rect">
            <a:avLst/>
          </a:prstGeom>
        </p:spPr>
      </p:pic>
    </p:spTree>
    <p:extLst>
      <p:ext uri="{BB962C8B-B14F-4D97-AF65-F5344CB8AC3E}">
        <p14:creationId xmlns:p14="http://schemas.microsoft.com/office/powerpoint/2010/main" val="151579769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a:t>
            </a:r>
          </a:p>
        </p:txBody>
      </p:sp>
      <p:sp>
        <p:nvSpPr>
          <p:cNvPr id="6" name="Rectangle 5"/>
          <p:cNvSpPr/>
          <p:nvPr/>
        </p:nvSpPr>
        <p:spPr bwMode="auto">
          <a:xfrm>
            <a:off x="4812714" y="0"/>
            <a:ext cx="7623761" cy="699452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685800" rIns="457200" bIns="68580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Easier to find insights from your </a:t>
            </a:r>
            <a:r>
              <a:rPr kumimoji="0" lang="en-US" sz="40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IoT</a:t>
            </a: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 devices</a:t>
            </a:r>
          </a:p>
          <a:p>
            <a:pPr marL="0" marR="0" lvl="0" indent="0" algn="l" defTabSz="932742" rtl="0" eaLnBrk="1" fontAlgn="auto" latinLnBrk="0" hangingPunct="1">
              <a:lnSpc>
                <a:spcPct val="110000"/>
              </a:lnSpc>
              <a:spcBef>
                <a:spcPct val="20000"/>
              </a:spcBef>
              <a:spcAft>
                <a:spcPts val="0"/>
              </a:spcAft>
              <a:buClrTx/>
              <a:buSzPct val="90000"/>
              <a:buFontTx/>
              <a:buNone/>
              <a:tabLst/>
              <a:defRPr/>
            </a:pPr>
            <a:endParaRPr kumimoji="0" lang="en-US" sz="3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Time Series Insights</a:t>
            </a:r>
          </a:p>
        </p:txBody>
      </p:sp>
    </p:spTree>
    <p:extLst>
      <p:ext uri="{BB962C8B-B14F-4D97-AF65-F5344CB8AC3E}">
        <p14:creationId xmlns:p14="http://schemas.microsoft.com/office/powerpoint/2010/main" val="103653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2149" y="2100876"/>
            <a:ext cx="3266503" cy="905248"/>
          </a:xfrm>
          <a:prstGeom prst="rect">
            <a:avLst/>
          </a:prstGeom>
        </p:spPr>
        <p:txBody>
          <a:bodyPr wrap="square" lIns="0" tIns="0" rIns="0" bIns="0" anchor="t">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Semilight"/>
                <a:ea typeface="+mn-ea"/>
                <a:cs typeface="+mn-cs"/>
              </a:rPr>
              <a:t>Group devices and control access according to your organization's needs</a:t>
            </a:r>
          </a:p>
        </p:txBody>
      </p:sp>
      <p:sp>
        <p:nvSpPr>
          <p:cNvPr id="3" name="Rectangle 2"/>
          <p:cNvSpPr/>
          <p:nvPr/>
        </p:nvSpPr>
        <p:spPr>
          <a:xfrm>
            <a:off x="8676703" y="4229023"/>
            <a:ext cx="3231950" cy="905248"/>
          </a:xfrm>
          <a:prstGeom prst="rect">
            <a:avLst/>
          </a:prstGeom>
        </p:spPr>
        <p:txBody>
          <a:bodyPr wrap="square" lIns="0" tIns="0" rIns="0" bIns="0" anchor="t">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Semilight"/>
                <a:ea typeface="+mn-ea"/>
                <a:cs typeface="+mn-cs"/>
              </a:rPr>
              <a:t>Securely authenticate devices, on-board for management and provision for service</a:t>
            </a:r>
          </a:p>
        </p:txBody>
      </p:sp>
      <p:sp>
        <p:nvSpPr>
          <p:cNvPr id="8" name="Rectangle 7"/>
          <p:cNvSpPr/>
          <p:nvPr/>
        </p:nvSpPr>
        <p:spPr>
          <a:xfrm>
            <a:off x="457201" y="4229023"/>
            <a:ext cx="3614698" cy="905248"/>
          </a:xfrm>
          <a:prstGeom prst="rect">
            <a:avLst/>
          </a:prstGeom>
        </p:spPr>
        <p:txBody>
          <a:bodyPr wrap="square" lIns="0" tIns="0" rIns="0" bIns="0" anchor="t">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Semilight"/>
                <a:ea typeface="+mn-ea"/>
                <a:cs typeface="+mn-cs"/>
              </a:rPr>
              <a:t>Monitor device inventory, health &amp; security while providing proactive remediation of issues</a:t>
            </a:r>
          </a:p>
        </p:txBody>
      </p:sp>
      <p:sp>
        <p:nvSpPr>
          <p:cNvPr id="9" name="Rectangle 8"/>
          <p:cNvSpPr/>
          <p:nvPr/>
        </p:nvSpPr>
        <p:spPr>
          <a:xfrm>
            <a:off x="457200" y="2156290"/>
            <a:ext cx="3456382" cy="905248"/>
          </a:xfrm>
          <a:prstGeom prst="rect">
            <a:avLst/>
          </a:prstGeom>
        </p:spPr>
        <p:txBody>
          <a:bodyPr wrap="square" lIns="0" tIns="0" rIns="0" bIns="0" anchor="t">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Semilight"/>
                <a:ea typeface="+mn-ea"/>
                <a:cs typeface="+mn-cs"/>
              </a:rPr>
              <a:t>Replace or decommission devices after failure, upgrade cycle or service lifetime</a:t>
            </a:r>
          </a:p>
        </p:txBody>
      </p:sp>
      <p:sp>
        <p:nvSpPr>
          <p:cNvPr id="6" name="Title 5"/>
          <p:cNvSpPr>
            <a:spLocks noGrp="1"/>
          </p:cNvSpPr>
          <p:nvPr>
            <p:ph type="title"/>
          </p:nvPr>
        </p:nvSpPr>
        <p:spPr/>
        <p:txBody>
          <a:bodyPr/>
          <a:lstStyle/>
          <a:p>
            <a:r>
              <a:rPr lang="en-US" dirty="0"/>
              <a:t>Easier to manage devices at scale</a:t>
            </a:r>
          </a:p>
        </p:txBody>
      </p:sp>
      <p:sp>
        <p:nvSpPr>
          <p:cNvPr id="41" name="Freeform 29"/>
          <p:cNvSpPr>
            <a:spLocks noEditPoints="1"/>
          </p:cNvSpPr>
          <p:nvPr/>
        </p:nvSpPr>
        <p:spPr bwMode="auto">
          <a:xfrm>
            <a:off x="8642149" y="3524425"/>
            <a:ext cx="652454" cy="654298"/>
          </a:xfrm>
          <a:custGeom>
            <a:avLst/>
            <a:gdLst>
              <a:gd name="T0" fmla="*/ 74 w 150"/>
              <a:gd name="T1" fmla="*/ 116 h 150"/>
              <a:gd name="T2" fmla="*/ 35 w 150"/>
              <a:gd name="T3" fmla="*/ 76 h 150"/>
              <a:gd name="T4" fmla="*/ 59 w 150"/>
              <a:gd name="T5" fmla="*/ 40 h 150"/>
              <a:gd name="T6" fmla="*/ 65 w 150"/>
              <a:gd name="T7" fmla="*/ 42 h 150"/>
              <a:gd name="T8" fmla="*/ 62 w 150"/>
              <a:gd name="T9" fmla="*/ 48 h 150"/>
              <a:gd name="T10" fmla="*/ 43 w 150"/>
              <a:gd name="T11" fmla="*/ 76 h 150"/>
              <a:gd name="T12" fmla="*/ 74 w 150"/>
              <a:gd name="T13" fmla="*/ 107 h 150"/>
              <a:gd name="T14" fmla="*/ 105 w 150"/>
              <a:gd name="T15" fmla="*/ 76 h 150"/>
              <a:gd name="T16" fmla="*/ 86 w 150"/>
              <a:gd name="T17" fmla="*/ 48 h 150"/>
              <a:gd name="T18" fmla="*/ 84 w 150"/>
              <a:gd name="T19" fmla="*/ 42 h 150"/>
              <a:gd name="T20" fmla="*/ 90 w 150"/>
              <a:gd name="T21" fmla="*/ 40 h 150"/>
              <a:gd name="T22" fmla="*/ 114 w 150"/>
              <a:gd name="T23" fmla="*/ 76 h 150"/>
              <a:gd name="T24" fmla="*/ 74 w 150"/>
              <a:gd name="T25" fmla="*/ 116 h 150"/>
              <a:gd name="T26" fmla="*/ 79 w 150"/>
              <a:gd name="T27" fmla="*/ 77 h 150"/>
              <a:gd name="T28" fmla="*/ 79 w 150"/>
              <a:gd name="T29" fmla="*/ 29 h 150"/>
              <a:gd name="T30" fmla="*/ 74 w 150"/>
              <a:gd name="T31" fmla="*/ 24 h 150"/>
              <a:gd name="T32" fmla="*/ 70 w 150"/>
              <a:gd name="T33" fmla="*/ 29 h 150"/>
              <a:gd name="T34" fmla="*/ 70 w 150"/>
              <a:gd name="T35" fmla="*/ 77 h 150"/>
              <a:gd name="T36" fmla="*/ 74 w 150"/>
              <a:gd name="T37" fmla="*/ 82 h 150"/>
              <a:gd name="T38" fmla="*/ 79 w 150"/>
              <a:gd name="T39" fmla="*/ 77 h 150"/>
              <a:gd name="T40" fmla="*/ 75 w 150"/>
              <a:gd name="T41" fmla="*/ 140 h 150"/>
              <a:gd name="T42" fmla="*/ 10 w 150"/>
              <a:gd name="T43" fmla="*/ 75 h 150"/>
              <a:gd name="T44" fmla="*/ 75 w 150"/>
              <a:gd name="T45" fmla="*/ 9 h 150"/>
              <a:gd name="T46" fmla="*/ 141 w 150"/>
              <a:gd name="T47" fmla="*/ 75 h 150"/>
              <a:gd name="T48" fmla="*/ 75 w 150"/>
              <a:gd name="T49" fmla="*/ 140 h 150"/>
              <a:gd name="T50" fmla="*/ 75 w 150"/>
              <a:gd name="T51" fmla="*/ 150 h 150"/>
              <a:gd name="T52" fmla="*/ 150 w 150"/>
              <a:gd name="T53" fmla="*/ 75 h 150"/>
              <a:gd name="T54" fmla="*/ 75 w 150"/>
              <a:gd name="T55" fmla="*/ 0 h 150"/>
              <a:gd name="T56" fmla="*/ 0 w 150"/>
              <a:gd name="T57" fmla="*/ 75 h 150"/>
              <a:gd name="T58" fmla="*/ 75 w 150"/>
              <a:gd name="T5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74" y="116"/>
                </a:moveTo>
                <a:cubicBezTo>
                  <a:pt x="52" y="116"/>
                  <a:pt x="35" y="98"/>
                  <a:pt x="35" y="76"/>
                </a:cubicBezTo>
                <a:cubicBezTo>
                  <a:pt x="35" y="60"/>
                  <a:pt x="44" y="46"/>
                  <a:pt x="59" y="40"/>
                </a:cubicBezTo>
                <a:cubicBezTo>
                  <a:pt x="61" y="39"/>
                  <a:pt x="64" y="40"/>
                  <a:pt x="65" y="42"/>
                </a:cubicBezTo>
                <a:cubicBezTo>
                  <a:pt x="65" y="44"/>
                  <a:pt x="64" y="47"/>
                  <a:pt x="62" y="48"/>
                </a:cubicBezTo>
                <a:cubicBezTo>
                  <a:pt x="51" y="52"/>
                  <a:pt x="43" y="64"/>
                  <a:pt x="43" y="76"/>
                </a:cubicBezTo>
                <a:cubicBezTo>
                  <a:pt x="43" y="93"/>
                  <a:pt x="57" y="107"/>
                  <a:pt x="74" y="107"/>
                </a:cubicBezTo>
                <a:cubicBezTo>
                  <a:pt x="91" y="107"/>
                  <a:pt x="105" y="93"/>
                  <a:pt x="105" y="76"/>
                </a:cubicBezTo>
                <a:cubicBezTo>
                  <a:pt x="105" y="64"/>
                  <a:pt x="98" y="52"/>
                  <a:pt x="86" y="48"/>
                </a:cubicBezTo>
                <a:cubicBezTo>
                  <a:pt x="84" y="47"/>
                  <a:pt x="83" y="44"/>
                  <a:pt x="84" y="42"/>
                </a:cubicBezTo>
                <a:cubicBezTo>
                  <a:pt x="85" y="40"/>
                  <a:pt x="87" y="39"/>
                  <a:pt x="90" y="40"/>
                </a:cubicBezTo>
                <a:cubicBezTo>
                  <a:pt x="104" y="46"/>
                  <a:pt x="114" y="60"/>
                  <a:pt x="114" y="76"/>
                </a:cubicBezTo>
                <a:cubicBezTo>
                  <a:pt x="114" y="98"/>
                  <a:pt x="96" y="116"/>
                  <a:pt x="74" y="116"/>
                </a:cubicBezTo>
                <a:close/>
                <a:moveTo>
                  <a:pt x="79" y="77"/>
                </a:moveTo>
                <a:cubicBezTo>
                  <a:pt x="79" y="29"/>
                  <a:pt x="79" y="29"/>
                  <a:pt x="79" y="29"/>
                </a:cubicBezTo>
                <a:cubicBezTo>
                  <a:pt x="79" y="26"/>
                  <a:pt x="77" y="24"/>
                  <a:pt x="74" y="24"/>
                </a:cubicBezTo>
                <a:cubicBezTo>
                  <a:pt x="72" y="24"/>
                  <a:pt x="70" y="26"/>
                  <a:pt x="70" y="29"/>
                </a:cubicBezTo>
                <a:cubicBezTo>
                  <a:pt x="70" y="77"/>
                  <a:pt x="70" y="77"/>
                  <a:pt x="70" y="77"/>
                </a:cubicBezTo>
                <a:cubicBezTo>
                  <a:pt x="70" y="80"/>
                  <a:pt x="72" y="82"/>
                  <a:pt x="74" y="82"/>
                </a:cubicBezTo>
                <a:cubicBezTo>
                  <a:pt x="77" y="82"/>
                  <a:pt x="79" y="80"/>
                  <a:pt x="79" y="77"/>
                </a:cubicBezTo>
                <a:close/>
                <a:moveTo>
                  <a:pt x="75" y="140"/>
                </a:moveTo>
                <a:cubicBezTo>
                  <a:pt x="39" y="140"/>
                  <a:pt x="10" y="111"/>
                  <a:pt x="10" y="75"/>
                </a:cubicBezTo>
                <a:cubicBezTo>
                  <a:pt x="10" y="39"/>
                  <a:pt x="39" y="9"/>
                  <a:pt x="75" y="9"/>
                </a:cubicBezTo>
                <a:cubicBezTo>
                  <a:pt x="111" y="9"/>
                  <a:pt x="141" y="39"/>
                  <a:pt x="141" y="75"/>
                </a:cubicBezTo>
                <a:cubicBezTo>
                  <a:pt x="141" y="111"/>
                  <a:pt x="111" y="140"/>
                  <a:pt x="75" y="140"/>
                </a:cubicBezTo>
                <a:moveTo>
                  <a:pt x="75" y="150"/>
                </a:moveTo>
                <a:cubicBezTo>
                  <a:pt x="117" y="150"/>
                  <a:pt x="150" y="116"/>
                  <a:pt x="150" y="75"/>
                </a:cubicBezTo>
                <a:cubicBezTo>
                  <a:pt x="150" y="33"/>
                  <a:pt x="117" y="0"/>
                  <a:pt x="75" y="0"/>
                </a:cubicBezTo>
                <a:cubicBezTo>
                  <a:pt x="34" y="0"/>
                  <a:pt x="0" y="33"/>
                  <a:pt x="0" y="75"/>
                </a:cubicBezTo>
                <a:cubicBezTo>
                  <a:pt x="0" y="116"/>
                  <a:pt x="34" y="150"/>
                  <a:pt x="75" y="15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4" name="Rectangle 3"/>
          <p:cNvSpPr/>
          <p:nvPr/>
        </p:nvSpPr>
        <p:spPr>
          <a:xfrm>
            <a:off x="4150995" y="5877414"/>
            <a:ext cx="4896225" cy="603499"/>
          </a:xfrm>
          <a:prstGeom prst="rect">
            <a:avLst/>
          </a:prstGeom>
        </p:spPr>
        <p:txBody>
          <a:bodyPr wrap="square" lIns="0" tIns="0" rIns="0" bIns="0" anchor="t">
            <a:sp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0" normalizeH="0" baseline="0" noProof="0" dirty="0">
                <a:ln>
                  <a:noFill/>
                </a:ln>
                <a:solidFill>
                  <a:srgbClr val="505050"/>
                </a:solidFill>
                <a:effectLst/>
                <a:uLnTx/>
                <a:uFillTx/>
                <a:latin typeface="Segoe UI Semilight"/>
                <a:ea typeface="+mn-ea"/>
                <a:cs typeface="+mn-cs"/>
              </a:rPr>
              <a:t>Provide updates, configuration &amp; applications to assign the purpose of each device</a:t>
            </a:r>
          </a:p>
        </p:txBody>
      </p:sp>
      <p:grpSp>
        <p:nvGrpSpPr>
          <p:cNvPr id="5" name="Group 4"/>
          <p:cNvGrpSpPr/>
          <p:nvPr/>
        </p:nvGrpSpPr>
        <p:grpSpPr>
          <a:xfrm>
            <a:off x="3389254" y="5852936"/>
            <a:ext cx="652454" cy="652454"/>
            <a:chOff x="2392609" y="6069744"/>
            <a:chExt cx="652454" cy="652454"/>
          </a:xfrm>
          <a:solidFill>
            <a:schemeClr val="accent2"/>
          </a:solidFill>
        </p:grpSpPr>
        <p:sp>
          <p:nvSpPr>
            <p:cNvPr id="55" name="Freeform 22"/>
            <p:cNvSpPr>
              <a:spLocks/>
            </p:cNvSpPr>
            <p:nvPr/>
          </p:nvSpPr>
          <p:spPr bwMode="auto">
            <a:xfrm>
              <a:off x="2634484" y="6193108"/>
              <a:ext cx="91250" cy="91250"/>
            </a:xfrm>
            <a:custGeom>
              <a:avLst/>
              <a:gdLst>
                <a:gd name="T0" fmla="*/ 46 w 47"/>
                <a:gd name="T1" fmla="*/ 24 h 47"/>
                <a:gd name="T2" fmla="*/ 45 w 47"/>
                <a:gd name="T3" fmla="*/ 24 h 47"/>
                <a:gd name="T4" fmla="*/ 39 w 47"/>
                <a:gd name="T5" fmla="*/ 39 h 47"/>
                <a:gd name="T6" fmla="*/ 24 w 47"/>
                <a:gd name="T7" fmla="*/ 45 h 47"/>
                <a:gd name="T8" fmla="*/ 9 w 47"/>
                <a:gd name="T9" fmla="*/ 39 h 47"/>
                <a:gd name="T10" fmla="*/ 3 w 47"/>
                <a:gd name="T11" fmla="*/ 24 h 47"/>
                <a:gd name="T12" fmla="*/ 9 w 47"/>
                <a:gd name="T13" fmla="*/ 9 h 47"/>
                <a:gd name="T14" fmla="*/ 24 w 47"/>
                <a:gd name="T15" fmla="*/ 3 h 47"/>
                <a:gd name="T16" fmla="*/ 39 w 47"/>
                <a:gd name="T17" fmla="*/ 9 h 47"/>
                <a:gd name="T18" fmla="*/ 45 w 47"/>
                <a:gd name="T19" fmla="*/ 24 h 47"/>
                <a:gd name="T20" fmla="*/ 46 w 47"/>
                <a:gd name="T21" fmla="*/ 24 h 47"/>
                <a:gd name="T22" fmla="*/ 47 w 47"/>
                <a:gd name="T23" fmla="*/ 24 h 47"/>
                <a:gd name="T24" fmla="*/ 24 w 47"/>
                <a:gd name="T25" fmla="*/ 0 h 47"/>
                <a:gd name="T26" fmla="*/ 0 w 47"/>
                <a:gd name="T27" fmla="*/ 24 h 47"/>
                <a:gd name="T28" fmla="*/ 24 w 47"/>
                <a:gd name="T29" fmla="*/ 47 h 47"/>
                <a:gd name="T30" fmla="*/ 47 w 47"/>
                <a:gd name="T31" fmla="*/ 24 h 47"/>
                <a:gd name="T32" fmla="*/ 46 w 47"/>
                <a:gd name="T3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46" y="24"/>
                  </a:moveTo>
                  <a:cubicBezTo>
                    <a:pt x="45" y="24"/>
                    <a:pt x="45" y="24"/>
                    <a:pt x="45" y="24"/>
                  </a:cubicBezTo>
                  <a:cubicBezTo>
                    <a:pt x="45" y="30"/>
                    <a:pt x="42" y="35"/>
                    <a:pt x="39" y="39"/>
                  </a:cubicBezTo>
                  <a:cubicBezTo>
                    <a:pt x="35" y="43"/>
                    <a:pt x="30" y="45"/>
                    <a:pt x="24" y="45"/>
                  </a:cubicBezTo>
                  <a:cubicBezTo>
                    <a:pt x="18" y="45"/>
                    <a:pt x="13" y="43"/>
                    <a:pt x="9" y="39"/>
                  </a:cubicBezTo>
                  <a:cubicBezTo>
                    <a:pt x="5" y="35"/>
                    <a:pt x="3" y="30"/>
                    <a:pt x="3" y="24"/>
                  </a:cubicBezTo>
                  <a:cubicBezTo>
                    <a:pt x="3" y="18"/>
                    <a:pt x="5" y="13"/>
                    <a:pt x="9" y="9"/>
                  </a:cubicBezTo>
                  <a:cubicBezTo>
                    <a:pt x="13" y="5"/>
                    <a:pt x="18" y="3"/>
                    <a:pt x="24" y="3"/>
                  </a:cubicBezTo>
                  <a:cubicBezTo>
                    <a:pt x="30" y="3"/>
                    <a:pt x="35" y="5"/>
                    <a:pt x="39" y="9"/>
                  </a:cubicBezTo>
                  <a:cubicBezTo>
                    <a:pt x="42" y="13"/>
                    <a:pt x="45" y="18"/>
                    <a:pt x="45" y="24"/>
                  </a:cubicBezTo>
                  <a:cubicBezTo>
                    <a:pt x="46" y="24"/>
                    <a:pt x="46" y="24"/>
                    <a:pt x="46" y="24"/>
                  </a:cubicBezTo>
                  <a:cubicBezTo>
                    <a:pt x="47" y="24"/>
                    <a:pt x="47" y="24"/>
                    <a:pt x="47" y="24"/>
                  </a:cubicBezTo>
                  <a:cubicBezTo>
                    <a:pt x="47" y="11"/>
                    <a:pt x="37" y="0"/>
                    <a:pt x="24" y="0"/>
                  </a:cubicBezTo>
                  <a:cubicBezTo>
                    <a:pt x="11" y="0"/>
                    <a:pt x="0" y="11"/>
                    <a:pt x="0" y="24"/>
                  </a:cubicBezTo>
                  <a:cubicBezTo>
                    <a:pt x="0" y="37"/>
                    <a:pt x="11" y="47"/>
                    <a:pt x="24" y="47"/>
                  </a:cubicBezTo>
                  <a:cubicBezTo>
                    <a:pt x="37" y="47"/>
                    <a:pt x="47" y="37"/>
                    <a:pt x="47" y="24"/>
                  </a:cubicBezTo>
                  <a:lnTo>
                    <a:pt x="4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56" name="Freeform 23"/>
            <p:cNvSpPr>
              <a:spLocks/>
            </p:cNvSpPr>
            <p:nvPr/>
          </p:nvSpPr>
          <p:spPr bwMode="auto">
            <a:xfrm>
              <a:off x="2602863" y="6163293"/>
              <a:ext cx="154492" cy="151781"/>
            </a:xfrm>
            <a:custGeom>
              <a:avLst/>
              <a:gdLst>
                <a:gd name="T0" fmla="*/ 78 w 79"/>
                <a:gd name="T1" fmla="*/ 39 h 78"/>
                <a:gd name="T2" fmla="*/ 76 w 79"/>
                <a:gd name="T3" fmla="*/ 39 h 78"/>
                <a:gd name="T4" fmla="*/ 66 w 79"/>
                <a:gd name="T5" fmla="*/ 65 h 78"/>
                <a:gd name="T6" fmla="*/ 40 w 79"/>
                <a:gd name="T7" fmla="*/ 75 h 78"/>
                <a:gd name="T8" fmla="*/ 14 w 79"/>
                <a:gd name="T9" fmla="*/ 65 h 78"/>
                <a:gd name="T10" fmla="*/ 3 w 79"/>
                <a:gd name="T11" fmla="*/ 39 h 78"/>
                <a:gd name="T12" fmla="*/ 14 w 79"/>
                <a:gd name="T13" fmla="*/ 13 h 78"/>
                <a:gd name="T14" fmla="*/ 40 w 79"/>
                <a:gd name="T15" fmla="*/ 2 h 78"/>
                <a:gd name="T16" fmla="*/ 66 w 79"/>
                <a:gd name="T17" fmla="*/ 13 h 78"/>
                <a:gd name="T18" fmla="*/ 76 w 79"/>
                <a:gd name="T19" fmla="*/ 39 h 78"/>
                <a:gd name="T20" fmla="*/ 78 w 79"/>
                <a:gd name="T21" fmla="*/ 39 h 78"/>
                <a:gd name="T22" fmla="*/ 79 w 79"/>
                <a:gd name="T23" fmla="*/ 39 h 78"/>
                <a:gd name="T24" fmla="*/ 40 w 79"/>
                <a:gd name="T25" fmla="*/ 0 h 78"/>
                <a:gd name="T26" fmla="*/ 0 w 79"/>
                <a:gd name="T27" fmla="*/ 39 h 78"/>
                <a:gd name="T28" fmla="*/ 40 w 79"/>
                <a:gd name="T29" fmla="*/ 78 h 78"/>
                <a:gd name="T30" fmla="*/ 79 w 79"/>
                <a:gd name="T31" fmla="*/ 39 h 78"/>
                <a:gd name="T32" fmla="*/ 78 w 79"/>
                <a:gd name="T33"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8">
                  <a:moveTo>
                    <a:pt x="78" y="39"/>
                  </a:moveTo>
                  <a:cubicBezTo>
                    <a:pt x="76" y="39"/>
                    <a:pt x="76" y="39"/>
                    <a:pt x="76" y="39"/>
                  </a:cubicBezTo>
                  <a:cubicBezTo>
                    <a:pt x="76" y="49"/>
                    <a:pt x="72" y="58"/>
                    <a:pt x="66" y="65"/>
                  </a:cubicBezTo>
                  <a:cubicBezTo>
                    <a:pt x="59" y="71"/>
                    <a:pt x="50" y="75"/>
                    <a:pt x="40" y="75"/>
                  </a:cubicBezTo>
                  <a:cubicBezTo>
                    <a:pt x="30" y="75"/>
                    <a:pt x="20" y="71"/>
                    <a:pt x="14" y="65"/>
                  </a:cubicBezTo>
                  <a:cubicBezTo>
                    <a:pt x="7" y="58"/>
                    <a:pt x="3" y="49"/>
                    <a:pt x="3" y="39"/>
                  </a:cubicBezTo>
                  <a:cubicBezTo>
                    <a:pt x="3" y="29"/>
                    <a:pt x="7" y="19"/>
                    <a:pt x="14" y="13"/>
                  </a:cubicBezTo>
                  <a:cubicBezTo>
                    <a:pt x="20" y="6"/>
                    <a:pt x="30" y="2"/>
                    <a:pt x="40" y="2"/>
                  </a:cubicBezTo>
                  <a:cubicBezTo>
                    <a:pt x="50" y="2"/>
                    <a:pt x="59" y="6"/>
                    <a:pt x="66" y="13"/>
                  </a:cubicBezTo>
                  <a:cubicBezTo>
                    <a:pt x="72" y="19"/>
                    <a:pt x="76" y="29"/>
                    <a:pt x="76" y="39"/>
                  </a:cubicBezTo>
                  <a:cubicBezTo>
                    <a:pt x="78" y="39"/>
                    <a:pt x="78" y="39"/>
                    <a:pt x="78" y="39"/>
                  </a:cubicBezTo>
                  <a:cubicBezTo>
                    <a:pt x="79" y="39"/>
                    <a:pt x="79" y="39"/>
                    <a:pt x="79" y="39"/>
                  </a:cubicBezTo>
                  <a:cubicBezTo>
                    <a:pt x="79" y="17"/>
                    <a:pt x="61" y="0"/>
                    <a:pt x="40" y="0"/>
                  </a:cubicBezTo>
                  <a:cubicBezTo>
                    <a:pt x="18" y="0"/>
                    <a:pt x="0" y="17"/>
                    <a:pt x="0" y="39"/>
                  </a:cubicBezTo>
                  <a:cubicBezTo>
                    <a:pt x="0" y="60"/>
                    <a:pt x="18" y="78"/>
                    <a:pt x="40" y="78"/>
                  </a:cubicBezTo>
                  <a:cubicBezTo>
                    <a:pt x="61" y="78"/>
                    <a:pt x="79" y="60"/>
                    <a:pt x="79" y="39"/>
                  </a:cubicBezTo>
                  <a:lnTo>
                    <a:pt x="7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57" name="Freeform 24"/>
            <p:cNvSpPr>
              <a:spLocks/>
            </p:cNvSpPr>
            <p:nvPr/>
          </p:nvSpPr>
          <p:spPr bwMode="auto">
            <a:xfrm>
              <a:off x="2599249" y="6218404"/>
              <a:ext cx="245742" cy="372227"/>
            </a:xfrm>
            <a:custGeom>
              <a:avLst/>
              <a:gdLst>
                <a:gd name="T0" fmla="*/ 126 w 126"/>
                <a:gd name="T1" fmla="*/ 134 h 192"/>
                <a:gd name="T2" fmla="*/ 126 w 126"/>
                <a:gd name="T3" fmla="*/ 129 h 192"/>
                <a:gd name="T4" fmla="*/ 126 w 126"/>
                <a:gd name="T5" fmla="*/ 129 h 192"/>
                <a:gd name="T6" fmla="*/ 126 w 126"/>
                <a:gd name="T7" fmla="*/ 109 h 192"/>
                <a:gd name="T8" fmla="*/ 126 w 126"/>
                <a:gd name="T9" fmla="*/ 82 h 192"/>
                <a:gd name="T10" fmla="*/ 126 w 126"/>
                <a:gd name="T11" fmla="*/ 82 h 192"/>
                <a:gd name="T12" fmla="*/ 114 w 126"/>
                <a:gd name="T13" fmla="*/ 70 h 192"/>
                <a:gd name="T14" fmla="*/ 102 w 126"/>
                <a:gd name="T15" fmla="*/ 82 h 192"/>
                <a:gd name="T16" fmla="*/ 102 w 126"/>
                <a:gd name="T17" fmla="*/ 76 h 192"/>
                <a:gd name="T18" fmla="*/ 90 w 126"/>
                <a:gd name="T19" fmla="*/ 64 h 192"/>
                <a:gd name="T20" fmla="*/ 78 w 126"/>
                <a:gd name="T21" fmla="*/ 76 h 192"/>
                <a:gd name="T22" fmla="*/ 78 w 126"/>
                <a:gd name="T23" fmla="*/ 70 h 192"/>
                <a:gd name="T24" fmla="*/ 65 w 126"/>
                <a:gd name="T25" fmla="*/ 58 h 192"/>
                <a:gd name="T26" fmla="*/ 53 w 126"/>
                <a:gd name="T27" fmla="*/ 70 h 192"/>
                <a:gd name="T28" fmla="*/ 53 w 126"/>
                <a:gd name="T29" fmla="*/ 12 h 192"/>
                <a:gd name="T30" fmla="*/ 41 w 126"/>
                <a:gd name="T31" fmla="*/ 0 h 192"/>
                <a:gd name="T32" fmla="*/ 29 w 126"/>
                <a:gd name="T33" fmla="*/ 12 h 192"/>
                <a:gd name="T34" fmla="*/ 29 w 126"/>
                <a:gd name="T35" fmla="*/ 82 h 192"/>
                <a:gd name="T36" fmla="*/ 29 w 126"/>
                <a:gd name="T37" fmla="*/ 116 h 192"/>
                <a:gd name="T38" fmla="*/ 24 w 126"/>
                <a:gd name="T39" fmla="*/ 123 h 192"/>
                <a:gd name="T40" fmla="*/ 24 w 126"/>
                <a:gd name="T41" fmla="*/ 93 h 192"/>
                <a:gd name="T42" fmla="*/ 12 w 126"/>
                <a:gd name="T43" fmla="*/ 81 h 192"/>
                <a:gd name="T44" fmla="*/ 0 w 126"/>
                <a:gd name="T45" fmla="*/ 81 h 192"/>
                <a:gd name="T46" fmla="*/ 0 w 126"/>
                <a:gd name="T47" fmla="*/ 93 h 192"/>
                <a:gd name="T48" fmla="*/ 0 w 126"/>
                <a:gd name="T49" fmla="*/ 129 h 192"/>
                <a:gd name="T50" fmla="*/ 0 w 126"/>
                <a:gd name="T51" fmla="*/ 129 h 192"/>
                <a:gd name="T52" fmla="*/ 0 w 126"/>
                <a:gd name="T53" fmla="*/ 129 h 192"/>
                <a:gd name="T54" fmla="*/ 63 w 126"/>
                <a:gd name="T55" fmla="*/ 192 h 192"/>
                <a:gd name="T56" fmla="*/ 126 w 126"/>
                <a:gd name="T57" fmla="*/ 136 h 192"/>
                <a:gd name="T58" fmla="*/ 126 w 126"/>
                <a:gd name="T59" fmla="*/ 136 h 192"/>
                <a:gd name="T60" fmla="*/ 126 w 126"/>
                <a:gd name="T61"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92">
                  <a:moveTo>
                    <a:pt x="126" y="134"/>
                  </a:moveTo>
                  <a:cubicBezTo>
                    <a:pt x="126" y="132"/>
                    <a:pt x="126" y="130"/>
                    <a:pt x="126" y="129"/>
                  </a:cubicBezTo>
                  <a:cubicBezTo>
                    <a:pt x="126" y="129"/>
                    <a:pt x="126" y="129"/>
                    <a:pt x="126" y="129"/>
                  </a:cubicBezTo>
                  <a:cubicBezTo>
                    <a:pt x="126" y="109"/>
                    <a:pt x="126" y="109"/>
                    <a:pt x="126" y="109"/>
                  </a:cubicBezTo>
                  <a:cubicBezTo>
                    <a:pt x="126" y="82"/>
                    <a:pt x="126" y="82"/>
                    <a:pt x="126" y="82"/>
                  </a:cubicBezTo>
                  <a:cubicBezTo>
                    <a:pt x="126" y="82"/>
                    <a:pt x="126" y="82"/>
                    <a:pt x="126" y="82"/>
                  </a:cubicBezTo>
                  <a:cubicBezTo>
                    <a:pt x="126" y="76"/>
                    <a:pt x="120" y="70"/>
                    <a:pt x="114" y="70"/>
                  </a:cubicBezTo>
                  <a:cubicBezTo>
                    <a:pt x="107" y="70"/>
                    <a:pt x="102" y="76"/>
                    <a:pt x="102" y="82"/>
                  </a:cubicBezTo>
                  <a:cubicBezTo>
                    <a:pt x="102" y="76"/>
                    <a:pt x="102" y="76"/>
                    <a:pt x="102" y="76"/>
                  </a:cubicBezTo>
                  <a:cubicBezTo>
                    <a:pt x="102" y="69"/>
                    <a:pt x="96" y="64"/>
                    <a:pt x="90" y="64"/>
                  </a:cubicBezTo>
                  <a:cubicBezTo>
                    <a:pt x="83" y="64"/>
                    <a:pt x="78" y="69"/>
                    <a:pt x="78" y="76"/>
                  </a:cubicBezTo>
                  <a:cubicBezTo>
                    <a:pt x="78" y="70"/>
                    <a:pt x="78" y="70"/>
                    <a:pt x="78" y="70"/>
                  </a:cubicBezTo>
                  <a:cubicBezTo>
                    <a:pt x="78" y="63"/>
                    <a:pt x="72" y="58"/>
                    <a:pt x="65" y="58"/>
                  </a:cubicBezTo>
                  <a:cubicBezTo>
                    <a:pt x="59" y="58"/>
                    <a:pt x="53" y="63"/>
                    <a:pt x="53" y="70"/>
                  </a:cubicBezTo>
                  <a:cubicBezTo>
                    <a:pt x="53" y="12"/>
                    <a:pt x="53" y="12"/>
                    <a:pt x="53" y="12"/>
                  </a:cubicBezTo>
                  <a:cubicBezTo>
                    <a:pt x="53" y="5"/>
                    <a:pt x="48" y="0"/>
                    <a:pt x="41" y="0"/>
                  </a:cubicBezTo>
                  <a:cubicBezTo>
                    <a:pt x="35" y="0"/>
                    <a:pt x="29" y="5"/>
                    <a:pt x="29" y="12"/>
                  </a:cubicBezTo>
                  <a:cubicBezTo>
                    <a:pt x="29" y="82"/>
                    <a:pt x="29" y="82"/>
                    <a:pt x="29" y="82"/>
                  </a:cubicBezTo>
                  <a:cubicBezTo>
                    <a:pt x="29" y="116"/>
                    <a:pt x="29" y="116"/>
                    <a:pt x="29" y="116"/>
                  </a:cubicBezTo>
                  <a:cubicBezTo>
                    <a:pt x="29" y="119"/>
                    <a:pt x="28" y="123"/>
                    <a:pt x="24" y="123"/>
                  </a:cubicBezTo>
                  <a:cubicBezTo>
                    <a:pt x="24" y="93"/>
                    <a:pt x="24" y="93"/>
                    <a:pt x="24" y="93"/>
                  </a:cubicBezTo>
                  <a:cubicBezTo>
                    <a:pt x="24" y="87"/>
                    <a:pt x="19" y="81"/>
                    <a:pt x="12" y="81"/>
                  </a:cubicBezTo>
                  <a:cubicBezTo>
                    <a:pt x="0" y="81"/>
                    <a:pt x="0" y="81"/>
                    <a:pt x="0" y="81"/>
                  </a:cubicBezTo>
                  <a:cubicBezTo>
                    <a:pt x="0" y="93"/>
                    <a:pt x="0" y="93"/>
                    <a:pt x="0" y="93"/>
                  </a:cubicBezTo>
                  <a:cubicBezTo>
                    <a:pt x="0" y="129"/>
                    <a:pt x="0" y="129"/>
                    <a:pt x="0" y="129"/>
                  </a:cubicBezTo>
                  <a:cubicBezTo>
                    <a:pt x="0" y="129"/>
                    <a:pt x="0" y="129"/>
                    <a:pt x="0" y="129"/>
                  </a:cubicBezTo>
                  <a:cubicBezTo>
                    <a:pt x="0" y="129"/>
                    <a:pt x="0" y="129"/>
                    <a:pt x="0" y="129"/>
                  </a:cubicBezTo>
                  <a:cubicBezTo>
                    <a:pt x="0" y="164"/>
                    <a:pt x="28" y="192"/>
                    <a:pt x="63" y="192"/>
                  </a:cubicBezTo>
                  <a:cubicBezTo>
                    <a:pt x="95" y="192"/>
                    <a:pt x="122" y="167"/>
                    <a:pt x="126" y="136"/>
                  </a:cubicBezTo>
                  <a:cubicBezTo>
                    <a:pt x="126" y="136"/>
                    <a:pt x="126" y="136"/>
                    <a:pt x="126" y="136"/>
                  </a:cubicBezTo>
                  <a:lnTo>
                    <a:pt x="126"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2" name="Freeform: Shape 71"/>
            <p:cNvSpPr/>
            <p:nvPr/>
          </p:nvSpPr>
          <p:spPr bwMode="auto">
            <a:xfrm>
              <a:off x="2392609" y="6069744"/>
              <a:ext cx="652454" cy="652454"/>
            </a:xfrm>
            <a:custGeom>
              <a:avLst/>
              <a:gdLst>
                <a:gd name="connsiteX0" fmla="*/ 1447345 w 2894692"/>
                <a:gd name="connsiteY0" fmla="*/ 180419 h 2894692"/>
                <a:gd name="connsiteX1" fmla="*/ 180419 w 2894692"/>
                <a:gd name="connsiteY1" fmla="*/ 1447345 h 2894692"/>
                <a:gd name="connsiteX2" fmla="*/ 1447345 w 2894692"/>
                <a:gd name="connsiteY2" fmla="*/ 2714271 h 2894692"/>
                <a:gd name="connsiteX3" fmla="*/ 2714271 w 2894692"/>
                <a:gd name="connsiteY3" fmla="*/ 1447345 h 2894692"/>
                <a:gd name="connsiteX4" fmla="*/ 1447345 w 2894692"/>
                <a:gd name="connsiteY4" fmla="*/ 180419 h 2894692"/>
                <a:gd name="connsiteX5" fmla="*/ 1447346 w 2894692"/>
                <a:gd name="connsiteY5" fmla="*/ 0 h 2894692"/>
                <a:gd name="connsiteX6" fmla="*/ 2894692 w 2894692"/>
                <a:gd name="connsiteY6" fmla="*/ 1447346 h 2894692"/>
                <a:gd name="connsiteX7" fmla="*/ 1447346 w 2894692"/>
                <a:gd name="connsiteY7" fmla="*/ 2894692 h 2894692"/>
                <a:gd name="connsiteX8" fmla="*/ 0 w 2894692"/>
                <a:gd name="connsiteY8" fmla="*/ 1447346 h 2894692"/>
                <a:gd name="connsiteX9" fmla="*/ 1447346 w 2894692"/>
                <a:gd name="connsiteY9" fmla="*/ 0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692" h="2894692">
                  <a:moveTo>
                    <a:pt x="1447345" y="180419"/>
                  </a:moveTo>
                  <a:cubicBezTo>
                    <a:pt x="747641" y="180419"/>
                    <a:pt x="180419" y="747641"/>
                    <a:pt x="180419" y="1447345"/>
                  </a:cubicBezTo>
                  <a:cubicBezTo>
                    <a:pt x="180419" y="2147049"/>
                    <a:pt x="747641" y="2714271"/>
                    <a:pt x="1447345" y="2714271"/>
                  </a:cubicBezTo>
                  <a:cubicBezTo>
                    <a:pt x="2147049" y="2714271"/>
                    <a:pt x="2714271" y="2147049"/>
                    <a:pt x="2714271" y="1447345"/>
                  </a:cubicBezTo>
                  <a:cubicBezTo>
                    <a:pt x="2714271" y="747641"/>
                    <a:pt x="2147049" y="180419"/>
                    <a:pt x="1447345" y="180419"/>
                  </a:cubicBezTo>
                  <a:close/>
                  <a:moveTo>
                    <a:pt x="1447346" y="0"/>
                  </a:moveTo>
                  <a:cubicBezTo>
                    <a:pt x="2246693" y="0"/>
                    <a:pt x="2894692" y="647999"/>
                    <a:pt x="2894692" y="1447346"/>
                  </a:cubicBezTo>
                  <a:cubicBezTo>
                    <a:pt x="2894692" y="2246693"/>
                    <a:pt x="2246693" y="2894692"/>
                    <a:pt x="1447346" y="2894692"/>
                  </a:cubicBezTo>
                  <a:cubicBezTo>
                    <a:pt x="647999" y="2894692"/>
                    <a:pt x="0" y="2246693"/>
                    <a:pt x="0" y="1447346"/>
                  </a:cubicBezTo>
                  <a:cubicBezTo>
                    <a:pt x="0" y="647999"/>
                    <a:pt x="647999" y="0"/>
                    <a:pt x="1447346"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73" name="Freeform 30"/>
          <p:cNvSpPr>
            <a:spLocks noEditPoints="1"/>
          </p:cNvSpPr>
          <p:nvPr/>
        </p:nvSpPr>
        <p:spPr bwMode="black">
          <a:xfrm>
            <a:off x="457200" y="3524425"/>
            <a:ext cx="656593" cy="656591"/>
          </a:xfrm>
          <a:custGeom>
            <a:avLst/>
            <a:gdLst>
              <a:gd name="T0" fmla="*/ 37 w 154"/>
              <a:gd name="T1" fmla="*/ 77 h 154"/>
              <a:gd name="T2" fmla="*/ 77 w 154"/>
              <a:gd name="T3" fmla="*/ 49 h 154"/>
              <a:gd name="T4" fmla="*/ 117 w 154"/>
              <a:gd name="T5" fmla="*/ 77 h 154"/>
              <a:gd name="T6" fmla="*/ 77 w 154"/>
              <a:gd name="T7" fmla="*/ 105 h 154"/>
              <a:gd name="T8" fmla="*/ 37 w 154"/>
              <a:gd name="T9" fmla="*/ 77 h 154"/>
              <a:gd name="T10" fmla="*/ 97 w 154"/>
              <a:gd name="T11" fmla="*/ 77 h 154"/>
              <a:gd name="T12" fmla="*/ 77 w 154"/>
              <a:gd name="T13" fmla="*/ 57 h 154"/>
              <a:gd name="T14" fmla="*/ 57 w 154"/>
              <a:gd name="T15" fmla="*/ 77 h 154"/>
              <a:gd name="T16" fmla="*/ 77 w 154"/>
              <a:gd name="T17" fmla="*/ 97 h 154"/>
              <a:gd name="T18" fmla="*/ 97 w 154"/>
              <a:gd name="T19" fmla="*/ 77 h 154"/>
              <a:gd name="T20" fmla="*/ 89 w 154"/>
              <a:gd name="T21" fmla="*/ 77 h 154"/>
              <a:gd name="T22" fmla="*/ 77 w 154"/>
              <a:gd name="T23" fmla="*/ 65 h 154"/>
              <a:gd name="T24" fmla="*/ 65 w 154"/>
              <a:gd name="T25" fmla="*/ 77 h 154"/>
              <a:gd name="T26" fmla="*/ 77 w 154"/>
              <a:gd name="T27" fmla="*/ 89 h 154"/>
              <a:gd name="T28" fmla="*/ 89 w 154"/>
              <a:gd name="T29" fmla="*/ 77 h 154"/>
              <a:gd name="T30" fmla="*/ 77 w 154"/>
              <a:gd name="T31" fmla="*/ 10 h 154"/>
              <a:gd name="T32" fmla="*/ 144 w 154"/>
              <a:gd name="T33" fmla="*/ 77 h 154"/>
              <a:gd name="T34" fmla="*/ 77 w 154"/>
              <a:gd name="T35" fmla="*/ 144 h 154"/>
              <a:gd name="T36" fmla="*/ 10 w 154"/>
              <a:gd name="T37" fmla="*/ 77 h 154"/>
              <a:gd name="T38" fmla="*/ 77 w 154"/>
              <a:gd name="T39" fmla="*/ 10 h 154"/>
              <a:gd name="T40" fmla="*/ 77 w 154"/>
              <a:gd name="T41" fmla="*/ 0 h 154"/>
              <a:gd name="T42" fmla="*/ 0 w 154"/>
              <a:gd name="T43" fmla="*/ 77 h 154"/>
              <a:gd name="T44" fmla="*/ 77 w 154"/>
              <a:gd name="T45" fmla="*/ 154 h 154"/>
              <a:gd name="T46" fmla="*/ 154 w 154"/>
              <a:gd name="T47" fmla="*/ 77 h 154"/>
              <a:gd name="T48" fmla="*/ 77 w 154"/>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4">
                <a:moveTo>
                  <a:pt x="37" y="77"/>
                </a:moveTo>
                <a:cubicBezTo>
                  <a:pt x="37" y="77"/>
                  <a:pt x="52" y="49"/>
                  <a:pt x="77" y="49"/>
                </a:cubicBezTo>
                <a:cubicBezTo>
                  <a:pt x="102" y="49"/>
                  <a:pt x="117" y="77"/>
                  <a:pt x="117" y="77"/>
                </a:cubicBezTo>
                <a:cubicBezTo>
                  <a:pt x="117" y="77"/>
                  <a:pt x="102" y="105"/>
                  <a:pt x="77" y="105"/>
                </a:cubicBezTo>
                <a:cubicBezTo>
                  <a:pt x="52" y="105"/>
                  <a:pt x="37" y="77"/>
                  <a:pt x="37" y="77"/>
                </a:cubicBezTo>
                <a:moveTo>
                  <a:pt x="97" y="77"/>
                </a:moveTo>
                <a:cubicBezTo>
                  <a:pt x="97" y="66"/>
                  <a:pt x="88" y="57"/>
                  <a:pt x="77" y="57"/>
                </a:cubicBezTo>
                <a:cubicBezTo>
                  <a:pt x="66" y="57"/>
                  <a:pt x="57" y="66"/>
                  <a:pt x="57" y="77"/>
                </a:cubicBezTo>
                <a:cubicBezTo>
                  <a:pt x="57" y="88"/>
                  <a:pt x="66" y="97"/>
                  <a:pt x="77" y="97"/>
                </a:cubicBezTo>
                <a:cubicBezTo>
                  <a:pt x="88" y="97"/>
                  <a:pt x="97" y="88"/>
                  <a:pt x="97" y="77"/>
                </a:cubicBezTo>
                <a:moveTo>
                  <a:pt x="89" y="77"/>
                </a:moveTo>
                <a:cubicBezTo>
                  <a:pt x="89" y="71"/>
                  <a:pt x="83" y="65"/>
                  <a:pt x="77" y="65"/>
                </a:cubicBezTo>
                <a:cubicBezTo>
                  <a:pt x="70" y="65"/>
                  <a:pt x="65" y="71"/>
                  <a:pt x="65" y="77"/>
                </a:cubicBezTo>
                <a:cubicBezTo>
                  <a:pt x="65" y="84"/>
                  <a:pt x="70" y="89"/>
                  <a:pt x="77" y="89"/>
                </a:cubicBezTo>
                <a:cubicBezTo>
                  <a:pt x="83" y="89"/>
                  <a:pt x="89" y="84"/>
                  <a:pt x="89" y="77"/>
                </a:cubicBezTo>
                <a:moveTo>
                  <a:pt x="77" y="10"/>
                </a:moveTo>
                <a:cubicBezTo>
                  <a:pt x="114" y="10"/>
                  <a:pt x="144" y="40"/>
                  <a:pt x="144" y="77"/>
                </a:cubicBezTo>
                <a:cubicBezTo>
                  <a:pt x="144" y="114"/>
                  <a:pt x="114" y="144"/>
                  <a:pt x="77" y="144"/>
                </a:cubicBezTo>
                <a:cubicBezTo>
                  <a:pt x="40" y="144"/>
                  <a:pt x="10" y="114"/>
                  <a:pt x="10" y="77"/>
                </a:cubicBezTo>
                <a:cubicBezTo>
                  <a:pt x="10" y="40"/>
                  <a:pt x="40" y="10"/>
                  <a:pt x="77" y="10"/>
                </a:cubicBezTo>
                <a:moveTo>
                  <a:pt x="77" y="0"/>
                </a:moveTo>
                <a:cubicBezTo>
                  <a:pt x="34" y="0"/>
                  <a:pt x="0" y="35"/>
                  <a:pt x="0" y="77"/>
                </a:cubicBezTo>
                <a:cubicBezTo>
                  <a:pt x="0" y="120"/>
                  <a:pt x="34" y="154"/>
                  <a:pt x="77" y="154"/>
                </a:cubicBezTo>
                <a:cubicBezTo>
                  <a:pt x="119" y="154"/>
                  <a:pt x="154" y="120"/>
                  <a:pt x="154" y="77"/>
                </a:cubicBezTo>
                <a:cubicBezTo>
                  <a:pt x="154" y="35"/>
                  <a:pt x="119" y="0"/>
                  <a:pt x="77" y="0"/>
                </a:cubicBezTo>
              </a:path>
            </a:pathLst>
          </a:custGeom>
          <a:solidFill>
            <a:srgbClr val="008272"/>
          </a:solidFill>
          <a:ln>
            <a:noFill/>
          </a:ln>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nvGrpSpPr>
          <p:cNvPr id="21" name="Group 20"/>
          <p:cNvGrpSpPr/>
          <p:nvPr/>
        </p:nvGrpSpPr>
        <p:grpSpPr>
          <a:xfrm>
            <a:off x="457200" y="1426627"/>
            <a:ext cx="652454" cy="652454"/>
            <a:chOff x="2119484" y="1738368"/>
            <a:chExt cx="652454" cy="652454"/>
          </a:xfrm>
          <a:solidFill>
            <a:srgbClr val="002050"/>
          </a:solidFill>
        </p:grpSpPr>
        <p:sp>
          <p:nvSpPr>
            <p:cNvPr id="75" name="Freeform: Shape 74"/>
            <p:cNvSpPr/>
            <p:nvPr/>
          </p:nvSpPr>
          <p:spPr bwMode="auto">
            <a:xfrm>
              <a:off x="2119484" y="1738368"/>
              <a:ext cx="652454" cy="652454"/>
            </a:xfrm>
            <a:custGeom>
              <a:avLst/>
              <a:gdLst>
                <a:gd name="connsiteX0" fmla="*/ 1447345 w 2894692"/>
                <a:gd name="connsiteY0" fmla="*/ 180419 h 2894692"/>
                <a:gd name="connsiteX1" fmla="*/ 180419 w 2894692"/>
                <a:gd name="connsiteY1" fmla="*/ 1447345 h 2894692"/>
                <a:gd name="connsiteX2" fmla="*/ 1447345 w 2894692"/>
                <a:gd name="connsiteY2" fmla="*/ 2714271 h 2894692"/>
                <a:gd name="connsiteX3" fmla="*/ 2714271 w 2894692"/>
                <a:gd name="connsiteY3" fmla="*/ 1447345 h 2894692"/>
                <a:gd name="connsiteX4" fmla="*/ 1447345 w 2894692"/>
                <a:gd name="connsiteY4" fmla="*/ 180419 h 2894692"/>
                <a:gd name="connsiteX5" fmla="*/ 1447346 w 2894692"/>
                <a:gd name="connsiteY5" fmla="*/ 0 h 2894692"/>
                <a:gd name="connsiteX6" fmla="*/ 2894692 w 2894692"/>
                <a:gd name="connsiteY6" fmla="*/ 1447346 h 2894692"/>
                <a:gd name="connsiteX7" fmla="*/ 1447346 w 2894692"/>
                <a:gd name="connsiteY7" fmla="*/ 2894692 h 2894692"/>
                <a:gd name="connsiteX8" fmla="*/ 0 w 2894692"/>
                <a:gd name="connsiteY8" fmla="*/ 1447346 h 2894692"/>
                <a:gd name="connsiteX9" fmla="*/ 1447346 w 2894692"/>
                <a:gd name="connsiteY9" fmla="*/ 0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692" h="2894692">
                  <a:moveTo>
                    <a:pt x="1447345" y="180419"/>
                  </a:moveTo>
                  <a:cubicBezTo>
                    <a:pt x="747641" y="180419"/>
                    <a:pt x="180419" y="747641"/>
                    <a:pt x="180419" y="1447345"/>
                  </a:cubicBezTo>
                  <a:cubicBezTo>
                    <a:pt x="180419" y="2147049"/>
                    <a:pt x="747641" y="2714271"/>
                    <a:pt x="1447345" y="2714271"/>
                  </a:cubicBezTo>
                  <a:cubicBezTo>
                    <a:pt x="2147049" y="2714271"/>
                    <a:pt x="2714271" y="2147049"/>
                    <a:pt x="2714271" y="1447345"/>
                  </a:cubicBezTo>
                  <a:cubicBezTo>
                    <a:pt x="2714271" y="747641"/>
                    <a:pt x="2147049" y="180419"/>
                    <a:pt x="1447345" y="180419"/>
                  </a:cubicBezTo>
                  <a:close/>
                  <a:moveTo>
                    <a:pt x="1447346" y="0"/>
                  </a:moveTo>
                  <a:cubicBezTo>
                    <a:pt x="2246693" y="0"/>
                    <a:pt x="2894692" y="647999"/>
                    <a:pt x="2894692" y="1447346"/>
                  </a:cubicBezTo>
                  <a:cubicBezTo>
                    <a:pt x="2894692" y="2246693"/>
                    <a:pt x="2246693" y="2894692"/>
                    <a:pt x="1447346" y="2894692"/>
                  </a:cubicBezTo>
                  <a:cubicBezTo>
                    <a:pt x="647999" y="2894692"/>
                    <a:pt x="0" y="2246693"/>
                    <a:pt x="0" y="1447346"/>
                  </a:cubicBezTo>
                  <a:cubicBezTo>
                    <a:pt x="0" y="647999"/>
                    <a:pt x="647999" y="0"/>
                    <a:pt x="1447346"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Freeform 5"/>
            <p:cNvSpPr>
              <a:spLocks/>
            </p:cNvSpPr>
            <p:nvPr/>
          </p:nvSpPr>
          <p:spPr bwMode="auto">
            <a:xfrm>
              <a:off x="2299333" y="1870794"/>
              <a:ext cx="292757" cy="387603"/>
            </a:xfrm>
            <a:custGeom>
              <a:avLst/>
              <a:gdLst>
                <a:gd name="T0" fmla="*/ 354 w 681"/>
                <a:gd name="T1" fmla="*/ 900 h 900"/>
                <a:gd name="T2" fmla="*/ 326 w 681"/>
                <a:gd name="T3" fmla="*/ 900 h 900"/>
                <a:gd name="T4" fmla="*/ 284 w 681"/>
                <a:gd name="T5" fmla="*/ 827 h 900"/>
                <a:gd name="T6" fmla="*/ 285 w 681"/>
                <a:gd name="T7" fmla="*/ 693 h 900"/>
                <a:gd name="T8" fmla="*/ 263 w 681"/>
                <a:gd name="T9" fmla="*/ 663 h 900"/>
                <a:gd name="T10" fmla="*/ 61 w 681"/>
                <a:gd name="T11" fmla="*/ 423 h 900"/>
                <a:gd name="T12" fmla="*/ 61 w 681"/>
                <a:gd name="T13" fmla="*/ 339 h 900"/>
                <a:gd name="T14" fmla="*/ 3 w 681"/>
                <a:gd name="T15" fmla="*/ 277 h 900"/>
                <a:gd name="T16" fmla="*/ 69 w 681"/>
                <a:gd name="T17" fmla="*/ 225 h 900"/>
                <a:gd name="T18" fmla="*/ 115 w 681"/>
                <a:gd name="T19" fmla="*/ 225 h 900"/>
                <a:gd name="T20" fmla="*/ 115 w 681"/>
                <a:gd name="T21" fmla="*/ 73 h 900"/>
                <a:gd name="T22" fmla="*/ 158 w 681"/>
                <a:gd name="T23" fmla="*/ 0 h 900"/>
                <a:gd name="T24" fmla="*/ 182 w 681"/>
                <a:gd name="T25" fmla="*/ 0 h 900"/>
                <a:gd name="T26" fmla="*/ 227 w 681"/>
                <a:gd name="T27" fmla="*/ 68 h 900"/>
                <a:gd name="T28" fmla="*/ 227 w 681"/>
                <a:gd name="T29" fmla="*/ 198 h 900"/>
                <a:gd name="T30" fmla="*/ 227 w 681"/>
                <a:gd name="T31" fmla="*/ 224 h 900"/>
                <a:gd name="T32" fmla="*/ 453 w 681"/>
                <a:gd name="T33" fmla="*/ 224 h 900"/>
                <a:gd name="T34" fmla="*/ 453 w 681"/>
                <a:gd name="T35" fmla="*/ 202 h 900"/>
                <a:gd name="T36" fmla="*/ 453 w 681"/>
                <a:gd name="T37" fmla="*/ 74 h 900"/>
                <a:gd name="T38" fmla="*/ 494 w 681"/>
                <a:gd name="T39" fmla="*/ 0 h 900"/>
                <a:gd name="T40" fmla="*/ 522 w 681"/>
                <a:gd name="T41" fmla="*/ 0 h 900"/>
                <a:gd name="T42" fmla="*/ 565 w 681"/>
                <a:gd name="T43" fmla="*/ 73 h 900"/>
                <a:gd name="T44" fmla="*/ 565 w 681"/>
                <a:gd name="T45" fmla="*/ 176 h 900"/>
                <a:gd name="T46" fmla="*/ 565 w 681"/>
                <a:gd name="T47" fmla="*/ 225 h 900"/>
                <a:gd name="T48" fmla="*/ 623 w 681"/>
                <a:gd name="T49" fmla="*/ 225 h 900"/>
                <a:gd name="T50" fmla="*/ 672 w 681"/>
                <a:gd name="T51" fmla="*/ 258 h 900"/>
                <a:gd name="T52" fmla="*/ 664 w 681"/>
                <a:gd name="T53" fmla="*/ 316 h 900"/>
                <a:gd name="T54" fmla="*/ 623 w 681"/>
                <a:gd name="T55" fmla="*/ 342 h 900"/>
                <a:gd name="T56" fmla="*/ 616 w 681"/>
                <a:gd name="T57" fmla="*/ 445 h 900"/>
                <a:gd name="T58" fmla="*/ 411 w 681"/>
                <a:gd name="T59" fmla="*/ 665 h 900"/>
                <a:gd name="T60" fmla="*/ 395 w 681"/>
                <a:gd name="T61" fmla="*/ 687 h 900"/>
                <a:gd name="T62" fmla="*/ 396 w 681"/>
                <a:gd name="T63" fmla="*/ 829 h 900"/>
                <a:gd name="T64" fmla="*/ 354 w 681"/>
                <a:gd name="T65"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1" h="900">
                  <a:moveTo>
                    <a:pt x="354" y="900"/>
                  </a:moveTo>
                  <a:cubicBezTo>
                    <a:pt x="345" y="900"/>
                    <a:pt x="335" y="900"/>
                    <a:pt x="326" y="900"/>
                  </a:cubicBezTo>
                  <a:cubicBezTo>
                    <a:pt x="294" y="886"/>
                    <a:pt x="283" y="861"/>
                    <a:pt x="284" y="827"/>
                  </a:cubicBezTo>
                  <a:cubicBezTo>
                    <a:pt x="286" y="782"/>
                    <a:pt x="284" y="737"/>
                    <a:pt x="285" y="693"/>
                  </a:cubicBezTo>
                  <a:cubicBezTo>
                    <a:pt x="286" y="675"/>
                    <a:pt x="280" y="668"/>
                    <a:pt x="263" y="663"/>
                  </a:cubicBezTo>
                  <a:cubicBezTo>
                    <a:pt x="152" y="633"/>
                    <a:pt x="72" y="538"/>
                    <a:pt x="61" y="423"/>
                  </a:cubicBezTo>
                  <a:cubicBezTo>
                    <a:pt x="59" y="395"/>
                    <a:pt x="61" y="366"/>
                    <a:pt x="61" y="339"/>
                  </a:cubicBezTo>
                  <a:cubicBezTo>
                    <a:pt x="21" y="331"/>
                    <a:pt x="0" y="307"/>
                    <a:pt x="3" y="277"/>
                  </a:cubicBezTo>
                  <a:cubicBezTo>
                    <a:pt x="6" y="244"/>
                    <a:pt x="30" y="225"/>
                    <a:pt x="69" y="225"/>
                  </a:cubicBezTo>
                  <a:cubicBezTo>
                    <a:pt x="84" y="225"/>
                    <a:pt x="99" y="225"/>
                    <a:pt x="115" y="225"/>
                  </a:cubicBezTo>
                  <a:cubicBezTo>
                    <a:pt x="115" y="172"/>
                    <a:pt x="116" y="122"/>
                    <a:pt x="115" y="73"/>
                  </a:cubicBezTo>
                  <a:cubicBezTo>
                    <a:pt x="114" y="38"/>
                    <a:pt x="125" y="13"/>
                    <a:pt x="158" y="0"/>
                  </a:cubicBezTo>
                  <a:cubicBezTo>
                    <a:pt x="166" y="0"/>
                    <a:pt x="174" y="0"/>
                    <a:pt x="182" y="0"/>
                  </a:cubicBezTo>
                  <a:cubicBezTo>
                    <a:pt x="215" y="11"/>
                    <a:pt x="228" y="34"/>
                    <a:pt x="227" y="68"/>
                  </a:cubicBezTo>
                  <a:cubicBezTo>
                    <a:pt x="225" y="112"/>
                    <a:pt x="227" y="155"/>
                    <a:pt x="227" y="198"/>
                  </a:cubicBezTo>
                  <a:cubicBezTo>
                    <a:pt x="227" y="207"/>
                    <a:pt x="227" y="215"/>
                    <a:pt x="227" y="224"/>
                  </a:cubicBezTo>
                  <a:cubicBezTo>
                    <a:pt x="303" y="224"/>
                    <a:pt x="377" y="224"/>
                    <a:pt x="453" y="224"/>
                  </a:cubicBezTo>
                  <a:cubicBezTo>
                    <a:pt x="453" y="216"/>
                    <a:pt x="453" y="209"/>
                    <a:pt x="453" y="202"/>
                  </a:cubicBezTo>
                  <a:cubicBezTo>
                    <a:pt x="453" y="159"/>
                    <a:pt x="455" y="116"/>
                    <a:pt x="453" y="74"/>
                  </a:cubicBezTo>
                  <a:cubicBezTo>
                    <a:pt x="451" y="39"/>
                    <a:pt x="462" y="14"/>
                    <a:pt x="494" y="0"/>
                  </a:cubicBezTo>
                  <a:cubicBezTo>
                    <a:pt x="503" y="0"/>
                    <a:pt x="513" y="0"/>
                    <a:pt x="522" y="0"/>
                  </a:cubicBezTo>
                  <a:cubicBezTo>
                    <a:pt x="555" y="13"/>
                    <a:pt x="567" y="38"/>
                    <a:pt x="565" y="73"/>
                  </a:cubicBezTo>
                  <a:cubicBezTo>
                    <a:pt x="563" y="107"/>
                    <a:pt x="565" y="142"/>
                    <a:pt x="565" y="176"/>
                  </a:cubicBezTo>
                  <a:cubicBezTo>
                    <a:pt x="565" y="192"/>
                    <a:pt x="565" y="208"/>
                    <a:pt x="565" y="225"/>
                  </a:cubicBezTo>
                  <a:cubicBezTo>
                    <a:pt x="586" y="225"/>
                    <a:pt x="605" y="225"/>
                    <a:pt x="623" y="225"/>
                  </a:cubicBezTo>
                  <a:cubicBezTo>
                    <a:pt x="646" y="227"/>
                    <a:pt x="663" y="238"/>
                    <a:pt x="672" y="258"/>
                  </a:cubicBezTo>
                  <a:cubicBezTo>
                    <a:pt x="681" y="279"/>
                    <a:pt x="680" y="300"/>
                    <a:pt x="664" y="316"/>
                  </a:cubicBezTo>
                  <a:cubicBezTo>
                    <a:pt x="653" y="327"/>
                    <a:pt x="638" y="333"/>
                    <a:pt x="623" y="342"/>
                  </a:cubicBezTo>
                  <a:cubicBezTo>
                    <a:pt x="621" y="375"/>
                    <a:pt x="623" y="411"/>
                    <a:pt x="616" y="445"/>
                  </a:cubicBezTo>
                  <a:cubicBezTo>
                    <a:pt x="592" y="559"/>
                    <a:pt x="523" y="632"/>
                    <a:pt x="411" y="665"/>
                  </a:cubicBezTo>
                  <a:cubicBezTo>
                    <a:pt x="399" y="668"/>
                    <a:pt x="395" y="674"/>
                    <a:pt x="395" y="687"/>
                  </a:cubicBezTo>
                  <a:cubicBezTo>
                    <a:pt x="396" y="734"/>
                    <a:pt x="394" y="782"/>
                    <a:pt x="396" y="829"/>
                  </a:cubicBezTo>
                  <a:cubicBezTo>
                    <a:pt x="397" y="863"/>
                    <a:pt x="385" y="886"/>
                    <a:pt x="354" y="90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grpSp>
        <p:nvGrpSpPr>
          <p:cNvPr id="10" name="Group 9"/>
          <p:cNvGrpSpPr/>
          <p:nvPr/>
        </p:nvGrpSpPr>
        <p:grpSpPr>
          <a:xfrm>
            <a:off x="3880525" y="1111189"/>
            <a:ext cx="4675425" cy="4666470"/>
            <a:chOff x="3503692" y="787916"/>
            <a:chExt cx="5429091" cy="5418692"/>
          </a:xfrm>
        </p:grpSpPr>
        <p:sp>
          <p:nvSpPr>
            <p:cNvPr id="69" name="Partial Circle 68"/>
            <p:cNvSpPr/>
            <p:nvPr/>
          </p:nvSpPr>
          <p:spPr>
            <a:xfrm>
              <a:off x="3961727" y="1075370"/>
              <a:ext cx="4643480" cy="4643480"/>
            </a:xfrm>
            <a:prstGeom prst="pie">
              <a:avLst>
                <a:gd name="adj1" fmla="val 16200000"/>
                <a:gd name="adj2" fmla="val 20520000"/>
              </a:avLst>
            </a:prstGeom>
            <a:solidFill>
              <a:schemeClr val="bg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0" name="Partial Circle 4"/>
            <p:cNvSpPr txBox="1"/>
            <p:nvPr/>
          </p:nvSpPr>
          <p:spPr>
            <a:xfrm>
              <a:off x="6166071" y="2126670"/>
              <a:ext cx="1928558" cy="45352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0" i="0" u="none" strike="noStrike" kern="1200" cap="small" spc="0" normalizeH="0" baseline="0" noProof="0" dirty="0">
                  <a:ln>
                    <a:noFill/>
                  </a:ln>
                  <a:solidFill>
                    <a:srgbClr val="0078D7"/>
                  </a:solidFill>
                  <a:effectLst/>
                  <a:uLnTx/>
                  <a:uFillTx/>
                  <a:latin typeface="Segoe UI Semilight"/>
                  <a:ea typeface="+mn-ea"/>
                  <a:cs typeface="+mn-cs"/>
                </a:rPr>
                <a:t>plan</a:t>
              </a:r>
            </a:p>
          </p:txBody>
        </p:sp>
        <p:sp>
          <p:nvSpPr>
            <p:cNvPr id="67" name="Partial Circle 66"/>
            <p:cNvSpPr/>
            <p:nvPr/>
          </p:nvSpPr>
          <p:spPr>
            <a:xfrm>
              <a:off x="4001528" y="1199196"/>
              <a:ext cx="4643480" cy="4643480"/>
            </a:xfrm>
            <a:prstGeom prst="pie">
              <a:avLst>
                <a:gd name="adj1" fmla="val 20520000"/>
                <a:gd name="adj2" fmla="val 3240000"/>
              </a:avLst>
            </a:prstGeom>
            <a:solidFill>
              <a:schemeClr val="bg1"/>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8" name="Partial Circle 6"/>
            <p:cNvSpPr txBox="1"/>
            <p:nvPr/>
          </p:nvSpPr>
          <p:spPr>
            <a:xfrm>
              <a:off x="6672322" y="3621660"/>
              <a:ext cx="1785700" cy="50391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0" i="0" u="none" strike="noStrike" kern="1200" cap="small" spc="0" normalizeH="0" baseline="0" noProof="0" dirty="0">
                  <a:ln>
                    <a:noFill/>
                  </a:ln>
                  <a:solidFill>
                    <a:srgbClr val="505050"/>
                  </a:solidFill>
                  <a:effectLst/>
                  <a:uLnTx/>
                  <a:uFillTx/>
                  <a:latin typeface="Segoe UI Semilight"/>
                  <a:ea typeface="+mn-ea"/>
                  <a:cs typeface="+mn-cs"/>
                </a:rPr>
                <a:t>provision</a:t>
              </a:r>
            </a:p>
          </p:txBody>
        </p:sp>
        <p:sp>
          <p:nvSpPr>
            <p:cNvPr id="65" name="Partial Circle 64"/>
            <p:cNvSpPr/>
            <p:nvPr/>
          </p:nvSpPr>
          <p:spPr>
            <a:xfrm>
              <a:off x="3896497" y="1275482"/>
              <a:ext cx="4643480" cy="4643480"/>
            </a:xfrm>
            <a:prstGeom prst="pie">
              <a:avLst>
                <a:gd name="adj1" fmla="val 3240000"/>
                <a:gd name="adj2" fmla="val 7560000"/>
              </a:avLst>
            </a:prstGeom>
            <a:solidFill>
              <a:schemeClr val="bg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6" name="Partial Circle 8"/>
            <p:cNvSpPr txBox="1"/>
            <p:nvPr/>
          </p:nvSpPr>
          <p:spPr>
            <a:xfrm>
              <a:off x="5361101" y="4867894"/>
              <a:ext cx="1714272" cy="554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0" i="0" u="none" strike="noStrike" kern="1200" cap="small" spc="0" normalizeH="0" baseline="0" noProof="0" dirty="0">
                  <a:ln>
                    <a:noFill/>
                  </a:ln>
                  <a:solidFill>
                    <a:srgbClr val="00BCF2"/>
                  </a:solidFill>
                  <a:effectLst/>
                  <a:uLnTx/>
                  <a:uFillTx/>
                  <a:latin typeface="Segoe UI Semilight"/>
                  <a:ea typeface="+mn-ea"/>
                  <a:cs typeface="+mn-cs"/>
                </a:rPr>
                <a:t>configure</a:t>
              </a:r>
            </a:p>
          </p:txBody>
        </p:sp>
        <p:sp>
          <p:nvSpPr>
            <p:cNvPr id="63" name="Partial Circle 62"/>
            <p:cNvSpPr/>
            <p:nvPr/>
          </p:nvSpPr>
          <p:spPr>
            <a:xfrm>
              <a:off x="3791466" y="1199196"/>
              <a:ext cx="4643480" cy="4643480"/>
            </a:xfrm>
            <a:prstGeom prst="pie">
              <a:avLst>
                <a:gd name="adj1" fmla="val 7560000"/>
                <a:gd name="adj2" fmla="val 11880000"/>
              </a:avLst>
            </a:prstGeom>
            <a:solidFill>
              <a:schemeClr val="bg1"/>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64" name="Partial Circle 10"/>
            <p:cNvSpPr txBox="1"/>
            <p:nvPr/>
          </p:nvSpPr>
          <p:spPr>
            <a:xfrm>
              <a:off x="3860480" y="3621660"/>
              <a:ext cx="1785700" cy="50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0" i="0" u="none" strike="noStrike" kern="1200" cap="small" spc="0" normalizeH="0" baseline="0" noProof="0" dirty="0">
                  <a:ln>
                    <a:noFill/>
                  </a:ln>
                  <a:solidFill>
                    <a:srgbClr val="008272"/>
                  </a:solidFill>
                  <a:effectLst/>
                  <a:uLnTx/>
                  <a:uFillTx/>
                  <a:latin typeface="Segoe UI Semilight"/>
                  <a:ea typeface="+mn-ea"/>
                  <a:cs typeface="+mn-cs"/>
                </a:rPr>
                <a:t>monitor</a:t>
              </a:r>
            </a:p>
          </p:txBody>
        </p:sp>
        <p:sp>
          <p:nvSpPr>
            <p:cNvPr id="52" name="Partial Circle 51"/>
            <p:cNvSpPr/>
            <p:nvPr/>
          </p:nvSpPr>
          <p:spPr>
            <a:xfrm>
              <a:off x="3831267" y="1075370"/>
              <a:ext cx="4643480" cy="4643480"/>
            </a:xfrm>
            <a:prstGeom prst="pie">
              <a:avLst>
                <a:gd name="adj1" fmla="val 11880000"/>
                <a:gd name="adj2" fmla="val 16200000"/>
              </a:avLst>
            </a:prstGeom>
            <a:solidFill>
              <a:schemeClr val="bg1"/>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3" name="Partial Circle 12"/>
            <p:cNvSpPr txBox="1"/>
            <p:nvPr/>
          </p:nvSpPr>
          <p:spPr>
            <a:xfrm>
              <a:off x="4341847" y="2126670"/>
              <a:ext cx="1928558" cy="453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0" i="0" u="none" strike="noStrike" kern="1200" cap="small" spc="0" normalizeH="0" baseline="0" noProof="0" dirty="0">
                  <a:ln>
                    <a:noFill/>
                  </a:ln>
                  <a:solidFill>
                    <a:srgbClr val="002050"/>
                  </a:solidFill>
                  <a:effectLst/>
                  <a:uLnTx/>
                  <a:uFillTx/>
                  <a:latin typeface="Segoe UI Semilight"/>
                  <a:ea typeface="+mn-ea"/>
                  <a:cs typeface="+mn-cs"/>
                </a:rPr>
                <a:t>retire</a:t>
              </a:r>
            </a:p>
          </p:txBody>
        </p:sp>
        <p:sp>
          <p:nvSpPr>
            <p:cNvPr id="47" name="Arrow: Circular 46"/>
            <p:cNvSpPr/>
            <p:nvPr/>
          </p:nvSpPr>
          <p:spPr>
            <a:xfrm>
              <a:off x="3674055" y="787916"/>
              <a:ext cx="5218387" cy="5218387"/>
            </a:xfrm>
            <a:prstGeom prst="circularArrow">
              <a:avLst>
                <a:gd name="adj1" fmla="val 5085"/>
                <a:gd name="adj2" fmla="val 327528"/>
                <a:gd name="adj3" fmla="val 20192361"/>
                <a:gd name="adj4" fmla="val 16200324"/>
                <a:gd name="adj5" fmla="val 5932"/>
              </a:avLst>
            </a:prstGeom>
            <a:solidFill>
              <a:schemeClr val="accent1"/>
            </a:solidFill>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hueOff val="0"/>
                <a:satOff val="0"/>
                <a:lumOff val="0"/>
                <a:alphaOff val="0"/>
              </a:schemeClr>
            </a:fontRef>
          </p:style>
        </p:sp>
        <p:sp>
          <p:nvSpPr>
            <p:cNvPr id="48" name="Arrow: Circular 47"/>
            <p:cNvSpPr/>
            <p:nvPr/>
          </p:nvSpPr>
          <p:spPr>
            <a:xfrm>
              <a:off x="3714396" y="911702"/>
              <a:ext cx="5218387" cy="5218387"/>
            </a:xfrm>
            <a:prstGeom prst="circularArrow">
              <a:avLst>
                <a:gd name="adj1" fmla="val 5085"/>
                <a:gd name="adj2" fmla="val 327528"/>
                <a:gd name="adj3" fmla="val 2912753"/>
                <a:gd name="adj4" fmla="val 20519953"/>
                <a:gd name="adj5" fmla="val 5932"/>
              </a:avLst>
            </a:prstGeom>
            <a:solidFill>
              <a:schemeClr val="accent3"/>
            </a:solidFill>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hueOff val="0"/>
                <a:satOff val="0"/>
                <a:lumOff val="0"/>
                <a:alphaOff val="0"/>
              </a:schemeClr>
            </a:fontRef>
          </p:style>
        </p:sp>
        <p:sp>
          <p:nvSpPr>
            <p:cNvPr id="49" name="Arrow: Circular 48"/>
            <p:cNvSpPr/>
            <p:nvPr/>
          </p:nvSpPr>
          <p:spPr>
            <a:xfrm>
              <a:off x="3609044" y="988221"/>
              <a:ext cx="5218387" cy="5218387"/>
            </a:xfrm>
            <a:prstGeom prst="circularArrow">
              <a:avLst>
                <a:gd name="adj1" fmla="val 5085"/>
                <a:gd name="adj2" fmla="val 327528"/>
                <a:gd name="adj3" fmla="val 7232777"/>
                <a:gd name="adj4" fmla="val 3239695"/>
                <a:gd name="adj5" fmla="val 5932"/>
              </a:avLst>
            </a:prstGeom>
            <a:solidFill>
              <a:schemeClr val="accent2"/>
            </a:solidFill>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hueOff val="0"/>
                <a:satOff val="0"/>
                <a:lumOff val="0"/>
                <a:alphaOff val="0"/>
              </a:schemeClr>
            </a:fontRef>
          </p:style>
        </p:sp>
        <p:sp>
          <p:nvSpPr>
            <p:cNvPr id="50" name="Arrow: Circular 49"/>
            <p:cNvSpPr/>
            <p:nvPr/>
          </p:nvSpPr>
          <p:spPr>
            <a:xfrm>
              <a:off x="3503692" y="911702"/>
              <a:ext cx="5218387" cy="5218387"/>
            </a:xfrm>
            <a:prstGeom prst="circularArrow">
              <a:avLst>
                <a:gd name="adj1" fmla="val 5085"/>
                <a:gd name="adj2" fmla="val 327528"/>
                <a:gd name="adj3" fmla="val 11552519"/>
                <a:gd name="adj4" fmla="val 7559718"/>
                <a:gd name="adj5" fmla="val 5932"/>
              </a:avLst>
            </a:prstGeom>
            <a:solidFill>
              <a:srgbClr val="008272"/>
            </a:solidFill>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hueOff val="0"/>
                <a:satOff val="0"/>
                <a:lumOff val="0"/>
                <a:alphaOff val="0"/>
              </a:schemeClr>
            </a:fontRef>
          </p:style>
        </p:sp>
        <p:sp>
          <p:nvSpPr>
            <p:cNvPr id="51" name="Arrow: Circular 50"/>
            <p:cNvSpPr/>
            <p:nvPr/>
          </p:nvSpPr>
          <p:spPr>
            <a:xfrm>
              <a:off x="3544033" y="787916"/>
              <a:ext cx="5218387" cy="5218387"/>
            </a:xfrm>
            <a:prstGeom prst="circularArrow">
              <a:avLst>
                <a:gd name="adj1" fmla="val 5085"/>
                <a:gd name="adj2" fmla="val 327528"/>
                <a:gd name="adj3" fmla="val 15872148"/>
                <a:gd name="adj4" fmla="val 11880111"/>
                <a:gd name="adj5" fmla="val 5932"/>
              </a:avLst>
            </a:prstGeom>
            <a:solidFill>
              <a:srgbClr val="002050"/>
            </a:solidFill>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hueOff val="0"/>
                <a:satOff val="0"/>
                <a:lumOff val="0"/>
                <a:alphaOff val="0"/>
              </a:schemeClr>
            </a:fontRef>
          </p:style>
        </p:sp>
      </p:grpSp>
      <p:grpSp>
        <p:nvGrpSpPr>
          <p:cNvPr id="22" name="Group 21"/>
          <p:cNvGrpSpPr/>
          <p:nvPr/>
        </p:nvGrpSpPr>
        <p:grpSpPr>
          <a:xfrm>
            <a:off x="8642149" y="1426514"/>
            <a:ext cx="652454" cy="652454"/>
            <a:chOff x="9886365" y="362386"/>
            <a:chExt cx="652454" cy="652454"/>
          </a:xfrm>
          <a:solidFill>
            <a:schemeClr val="accent1"/>
          </a:solidFill>
        </p:grpSpPr>
        <p:sp>
          <p:nvSpPr>
            <p:cNvPr id="76" name="Freeform: Shape 75"/>
            <p:cNvSpPr/>
            <p:nvPr/>
          </p:nvSpPr>
          <p:spPr bwMode="auto">
            <a:xfrm>
              <a:off x="9886365" y="362386"/>
              <a:ext cx="652454" cy="652454"/>
            </a:xfrm>
            <a:custGeom>
              <a:avLst/>
              <a:gdLst>
                <a:gd name="connsiteX0" fmla="*/ 1447345 w 2894692"/>
                <a:gd name="connsiteY0" fmla="*/ 180419 h 2894692"/>
                <a:gd name="connsiteX1" fmla="*/ 180419 w 2894692"/>
                <a:gd name="connsiteY1" fmla="*/ 1447345 h 2894692"/>
                <a:gd name="connsiteX2" fmla="*/ 1447345 w 2894692"/>
                <a:gd name="connsiteY2" fmla="*/ 2714271 h 2894692"/>
                <a:gd name="connsiteX3" fmla="*/ 2714271 w 2894692"/>
                <a:gd name="connsiteY3" fmla="*/ 1447345 h 2894692"/>
                <a:gd name="connsiteX4" fmla="*/ 1447345 w 2894692"/>
                <a:gd name="connsiteY4" fmla="*/ 180419 h 2894692"/>
                <a:gd name="connsiteX5" fmla="*/ 1447346 w 2894692"/>
                <a:gd name="connsiteY5" fmla="*/ 0 h 2894692"/>
                <a:gd name="connsiteX6" fmla="*/ 2894692 w 2894692"/>
                <a:gd name="connsiteY6" fmla="*/ 1447346 h 2894692"/>
                <a:gd name="connsiteX7" fmla="*/ 1447346 w 2894692"/>
                <a:gd name="connsiteY7" fmla="*/ 2894692 h 2894692"/>
                <a:gd name="connsiteX8" fmla="*/ 0 w 2894692"/>
                <a:gd name="connsiteY8" fmla="*/ 1447346 h 2894692"/>
                <a:gd name="connsiteX9" fmla="*/ 1447346 w 2894692"/>
                <a:gd name="connsiteY9" fmla="*/ 0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692" h="2894692">
                  <a:moveTo>
                    <a:pt x="1447345" y="180419"/>
                  </a:moveTo>
                  <a:cubicBezTo>
                    <a:pt x="747641" y="180419"/>
                    <a:pt x="180419" y="747641"/>
                    <a:pt x="180419" y="1447345"/>
                  </a:cubicBezTo>
                  <a:cubicBezTo>
                    <a:pt x="180419" y="2147049"/>
                    <a:pt x="747641" y="2714271"/>
                    <a:pt x="1447345" y="2714271"/>
                  </a:cubicBezTo>
                  <a:cubicBezTo>
                    <a:pt x="2147049" y="2714271"/>
                    <a:pt x="2714271" y="2147049"/>
                    <a:pt x="2714271" y="1447345"/>
                  </a:cubicBezTo>
                  <a:cubicBezTo>
                    <a:pt x="2714271" y="747641"/>
                    <a:pt x="2147049" y="180419"/>
                    <a:pt x="1447345" y="180419"/>
                  </a:cubicBezTo>
                  <a:close/>
                  <a:moveTo>
                    <a:pt x="1447346" y="0"/>
                  </a:moveTo>
                  <a:cubicBezTo>
                    <a:pt x="2246693" y="0"/>
                    <a:pt x="2894692" y="647999"/>
                    <a:pt x="2894692" y="1447346"/>
                  </a:cubicBezTo>
                  <a:cubicBezTo>
                    <a:pt x="2894692" y="2246693"/>
                    <a:pt x="2246693" y="2894692"/>
                    <a:pt x="1447346" y="2894692"/>
                  </a:cubicBezTo>
                  <a:cubicBezTo>
                    <a:pt x="647999" y="2894692"/>
                    <a:pt x="0" y="2246693"/>
                    <a:pt x="0" y="1447346"/>
                  </a:cubicBezTo>
                  <a:cubicBezTo>
                    <a:pt x="0" y="647999"/>
                    <a:pt x="647999" y="0"/>
                    <a:pt x="1447346"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7" name="Freeform 373"/>
            <p:cNvSpPr>
              <a:spLocks noEditPoints="1"/>
            </p:cNvSpPr>
            <p:nvPr/>
          </p:nvSpPr>
          <p:spPr bwMode="auto">
            <a:xfrm>
              <a:off x="10069417" y="496457"/>
              <a:ext cx="286351" cy="384313"/>
            </a:xfrm>
            <a:custGeom>
              <a:avLst/>
              <a:gdLst>
                <a:gd name="T0" fmla="*/ 451 w 471"/>
                <a:gd name="T1" fmla="*/ 78 h 627"/>
                <a:gd name="T2" fmla="*/ 412 w 471"/>
                <a:gd name="T3" fmla="*/ 78 h 627"/>
                <a:gd name="T4" fmla="*/ 412 w 471"/>
                <a:gd name="T5" fmla="*/ 117 h 627"/>
                <a:gd name="T6" fmla="*/ 432 w 471"/>
                <a:gd name="T7" fmla="*/ 117 h 627"/>
                <a:gd name="T8" fmla="*/ 432 w 471"/>
                <a:gd name="T9" fmla="*/ 431 h 627"/>
                <a:gd name="T10" fmla="*/ 275 w 471"/>
                <a:gd name="T11" fmla="*/ 431 h 627"/>
                <a:gd name="T12" fmla="*/ 275 w 471"/>
                <a:gd name="T13" fmla="*/ 588 h 627"/>
                <a:gd name="T14" fmla="*/ 39 w 471"/>
                <a:gd name="T15" fmla="*/ 588 h 627"/>
                <a:gd name="T16" fmla="*/ 39 w 471"/>
                <a:gd name="T17" fmla="*/ 117 h 627"/>
                <a:gd name="T18" fmla="*/ 59 w 471"/>
                <a:gd name="T19" fmla="*/ 117 h 627"/>
                <a:gd name="T20" fmla="*/ 59 w 471"/>
                <a:gd name="T21" fmla="*/ 78 h 627"/>
                <a:gd name="T22" fmla="*/ 20 w 471"/>
                <a:gd name="T23" fmla="*/ 78 h 627"/>
                <a:gd name="T24" fmla="*/ 0 w 471"/>
                <a:gd name="T25" fmla="*/ 98 h 627"/>
                <a:gd name="T26" fmla="*/ 0 w 471"/>
                <a:gd name="T27" fmla="*/ 608 h 627"/>
                <a:gd name="T28" fmla="*/ 20 w 471"/>
                <a:gd name="T29" fmla="*/ 627 h 627"/>
                <a:gd name="T30" fmla="*/ 329 w 471"/>
                <a:gd name="T31" fmla="*/ 627 h 627"/>
                <a:gd name="T32" fmla="*/ 471 w 471"/>
                <a:gd name="T33" fmla="*/ 485 h 627"/>
                <a:gd name="T34" fmla="*/ 471 w 471"/>
                <a:gd name="T35" fmla="*/ 98 h 627"/>
                <a:gd name="T36" fmla="*/ 451 w 471"/>
                <a:gd name="T37" fmla="*/ 78 h 627"/>
                <a:gd name="T38" fmla="*/ 314 w 471"/>
                <a:gd name="T39" fmla="*/ 588 h 627"/>
                <a:gd name="T40" fmla="*/ 314 w 471"/>
                <a:gd name="T41" fmla="*/ 470 h 627"/>
                <a:gd name="T42" fmla="*/ 432 w 471"/>
                <a:gd name="T43" fmla="*/ 470 h 627"/>
                <a:gd name="T44" fmla="*/ 314 w 471"/>
                <a:gd name="T45" fmla="*/ 588 h 627"/>
                <a:gd name="T46" fmla="*/ 392 w 471"/>
                <a:gd name="T47" fmla="*/ 78 h 627"/>
                <a:gd name="T48" fmla="*/ 314 w 471"/>
                <a:gd name="T49" fmla="*/ 78 h 627"/>
                <a:gd name="T50" fmla="*/ 314 w 471"/>
                <a:gd name="T51" fmla="*/ 39 h 627"/>
                <a:gd name="T52" fmla="*/ 275 w 471"/>
                <a:gd name="T53" fmla="*/ 0 h 627"/>
                <a:gd name="T54" fmla="*/ 196 w 471"/>
                <a:gd name="T55" fmla="*/ 0 h 627"/>
                <a:gd name="T56" fmla="*/ 157 w 471"/>
                <a:gd name="T57" fmla="*/ 39 h 627"/>
                <a:gd name="T58" fmla="*/ 157 w 471"/>
                <a:gd name="T59" fmla="*/ 78 h 627"/>
                <a:gd name="T60" fmla="*/ 79 w 471"/>
                <a:gd name="T61" fmla="*/ 78 h 627"/>
                <a:gd name="T62" fmla="*/ 79 w 471"/>
                <a:gd name="T63" fmla="*/ 157 h 627"/>
                <a:gd name="T64" fmla="*/ 392 w 471"/>
                <a:gd name="T65" fmla="*/ 157 h 627"/>
                <a:gd name="T66" fmla="*/ 392 w 471"/>
                <a:gd name="T67" fmla="*/ 78 h 627"/>
                <a:gd name="T68" fmla="*/ 275 w 471"/>
                <a:gd name="T69" fmla="*/ 78 h 627"/>
                <a:gd name="T70" fmla="*/ 196 w 471"/>
                <a:gd name="T71" fmla="*/ 78 h 627"/>
                <a:gd name="T72" fmla="*/ 196 w 471"/>
                <a:gd name="T73" fmla="*/ 39 h 627"/>
                <a:gd name="T74" fmla="*/ 196 w 471"/>
                <a:gd name="T75" fmla="*/ 39 h 627"/>
                <a:gd name="T76" fmla="*/ 275 w 471"/>
                <a:gd name="T77" fmla="*/ 39 h 627"/>
                <a:gd name="T78" fmla="*/ 275 w 471"/>
                <a:gd name="T79" fmla="*/ 39 h 627"/>
                <a:gd name="T80" fmla="*/ 275 w 471"/>
                <a:gd name="T81" fmla="*/ 7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1" h="627">
                  <a:moveTo>
                    <a:pt x="451" y="78"/>
                  </a:moveTo>
                  <a:cubicBezTo>
                    <a:pt x="412" y="78"/>
                    <a:pt x="412" y="78"/>
                    <a:pt x="412" y="78"/>
                  </a:cubicBezTo>
                  <a:cubicBezTo>
                    <a:pt x="412" y="117"/>
                    <a:pt x="412" y="117"/>
                    <a:pt x="412" y="117"/>
                  </a:cubicBezTo>
                  <a:cubicBezTo>
                    <a:pt x="432" y="117"/>
                    <a:pt x="432" y="117"/>
                    <a:pt x="432" y="117"/>
                  </a:cubicBezTo>
                  <a:cubicBezTo>
                    <a:pt x="432" y="431"/>
                    <a:pt x="432" y="431"/>
                    <a:pt x="432" y="431"/>
                  </a:cubicBezTo>
                  <a:cubicBezTo>
                    <a:pt x="275" y="431"/>
                    <a:pt x="275" y="431"/>
                    <a:pt x="275" y="431"/>
                  </a:cubicBezTo>
                  <a:cubicBezTo>
                    <a:pt x="275" y="588"/>
                    <a:pt x="275" y="588"/>
                    <a:pt x="275" y="588"/>
                  </a:cubicBezTo>
                  <a:cubicBezTo>
                    <a:pt x="39" y="588"/>
                    <a:pt x="39" y="588"/>
                    <a:pt x="39" y="588"/>
                  </a:cubicBezTo>
                  <a:cubicBezTo>
                    <a:pt x="39" y="117"/>
                    <a:pt x="39" y="117"/>
                    <a:pt x="39" y="117"/>
                  </a:cubicBezTo>
                  <a:cubicBezTo>
                    <a:pt x="59" y="117"/>
                    <a:pt x="59" y="117"/>
                    <a:pt x="59" y="117"/>
                  </a:cubicBezTo>
                  <a:cubicBezTo>
                    <a:pt x="59" y="78"/>
                    <a:pt x="59" y="78"/>
                    <a:pt x="59" y="78"/>
                  </a:cubicBezTo>
                  <a:cubicBezTo>
                    <a:pt x="20" y="78"/>
                    <a:pt x="20" y="78"/>
                    <a:pt x="20" y="78"/>
                  </a:cubicBezTo>
                  <a:cubicBezTo>
                    <a:pt x="9" y="78"/>
                    <a:pt x="0" y="87"/>
                    <a:pt x="0" y="98"/>
                  </a:cubicBezTo>
                  <a:cubicBezTo>
                    <a:pt x="0" y="608"/>
                    <a:pt x="0" y="608"/>
                    <a:pt x="0" y="608"/>
                  </a:cubicBezTo>
                  <a:cubicBezTo>
                    <a:pt x="0" y="618"/>
                    <a:pt x="9" y="627"/>
                    <a:pt x="20" y="627"/>
                  </a:cubicBezTo>
                  <a:cubicBezTo>
                    <a:pt x="329" y="627"/>
                    <a:pt x="329" y="627"/>
                    <a:pt x="329" y="627"/>
                  </a:cubicBezTo>
                  <a:cubicBezTo>
                    <a:pt x="471" y="485"/>
                    <a:pt x="471" y="485"/>
                    <a:pt x="471" y="485"/>
                  </a:cubicBezTo>
                  <a:cubicBezTo>
                    <a:pt x="471" y="98"/>
                    <a:pt x="471" y="98"/>
                    <a:pt x="471" y="98"/>
                  </a:cubicBezTo>
                  <a:cubicBezTo>
                    <a:pt x="471" y="87"/>
                    <a:pt x="462" y="78"/>
                    <a:pt x="451" y="78"/>
                  </a:cubicBezTo>
                  <a:close/>
                  <a:moveTo>
                    <a:pt x="314" y="588"/>
                  </a:moveTo>
                  <a:cubicBezTo>
                    <a:pt x="314" y="470"/>
                    <a:pt x="314" y="470"/>
                    <a:pt x="314" y="470"/>
                  </a:cubicBezTo>
                  <a:cubicBezTo>
                    <a:pt x="432" y="470"/>
                    <a:pt x="432" y="470"/>
                    <a:pt x="432" y="470"/>
                  </a:cubicBezTo>
                  <a:lnTo>
                    <a:pt x="314" y="588"/>
                  </a:lnTo>
                  <a:close/>
                  <a:moveTo>
                    <a:pt x="392" y="78"/>
                  </a:moveTo>
                  <a:cubicBezTo>
                    <a:pt x="314" y="78"/>
                    <a:pt x="314" y="78"/>
                    <a:pt x="314" y="78"/>
                  </a:cubicBezTo>
                  <a:cubicBezTo>
                    <a:pt x="314" y="39"/>
                    <a:pt x="314" y="39"/>
                    <a:pt x="314" y="39"/>
                  </a:cubicBezTo>
                  <a:cubicBezTo>
                    <a:pt x="314" y="17"/>
                    <a:pt x="296" y="0"/>
                    <a:pt x="275" y="0"/>
                  </a:cubicBezTo>
                  <a:cubicBezTo>
                    <a:pt x="196" y="0"/>
                    <a:pt x="196" y="0"/>
                    <a:pt x="196" y="0"/>
                  </a:cubicBezTo>
                  <a:cubicBezTo>
                    <a:pt x="175" y="0"/>
                    <a:pt x="157" y="17"/>
                    <a:pt x="157" y="39"/>
                  </a:cubicBezTo>
                  <a:cubicBezTo>
                    <a:pt x="157" y="78"/>
                    <a:pt x="157" y="78"/>
                    <a:pt x="157" y="78"/>
                  </a:cubicBezTo>
                  <a:cubicBezTo>
                    <a:pt x="79" y="78"/>
                    <a:pt x="79" y="78"/>
                    <a:pt x="79" y="78"/>
                  </a:cubicBezTo>
                  <a:cubicBezTo>
                    <a:pt x="79" y="157"/>
                    <a:pt x="79" y="157"/>
                    <a:pt x="79" y="157"/>
                  </a:cubicBezTo>
                  <a:cubicBezTo>
                    <a:pt x="392" y="157"/>
                    <a:pt x="392" y="157"/>
                    <a:pt x="392" y="157"/>
                  </a:cubicBezTo>
                  <a:lnTo>
                    <a:pt x="392" y="78"/>
                  </a:lnTo>
                  <a:close/>
                  <a:moveTo>
                    <a:pt x="275" y="78"/>
                  </a:moveTo>
                  <a:cubicBezTo>
                    <a:pt x="196" y="78"/>
                    <a:pt x="196" y="78"/>
                    <a:pt x="196" y="78"/>
                  </a:cubicBezTo>
                  <a:cubicBezTo>
                    <a:pt x="196" y="39"/>
                    <a:pt x="196" y="39"/>
                    <a:pt x="196" y="39"/>
                  </a:cubicBezTo>
                  <a:cubicBezTo>
                    <a:pt x="196" y="39"/>
                    <a:pt x="196" y="39"/>
                    <a:pt x="196" y="39"/>
                  </a:cubicBezTo>
                  <a:cubicBezTo>
                    <a:pt x="275" y="39"/>
                    <a:pt x="275" y="39"/>
                    <a:pt x="275" y="39"/>
                  </a:cubicBezTo>
                  <a:cubicBezTo>
                    <a:pt x="275" y="39"/>
                    <a:pt x="275" y="39"/>
                    <a:pt x="275" y="39"/>
                  </a:cubicBezTo>
                  <a:lnTo>
                    <a:pt x="27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spTree>
    <p:extLst>
      <p:ext uri="{BB962C8B-B14F-4D97-AF65-F5344CB8AC3E}">
        <p14:creationId xmlns:p14="http://schemas.microsoft.com/office/powerpoint/2010/main" val="615368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53" presetClass="entr" presetSubtype="16"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21" presetClass="entr" presetSubtype="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41" grpId="0" animBg="1"/>
      <p:bldP spid="4" grpId="0"/>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38500" y="2234016"/>
            <a:ext cx="2658700" cy="409063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05050"/>
                </a:solidFill>
                <a:effectLst/>
                <a:uLnTx/>
                <a:uFillTx/>
                <a:latin typeface="Segoe UI Light"/>
                <a:ea typeface="+mn-ea"/>
                <a:cs typeface="+mn-cs"/>
              </a:rPr>
              <a:t>IoT Device</a:t>
            </a:r>
          </a:p>
        </p:txBody>
      </p:sp>
      <p:sp>
        <p:nvSpPr>
          <p:cNvPr id="43" name="Rectangle 42"/>
          <p:cNvSpPr/>
          <p:nvPr/>
        </p:nvSpPr>
        <p:spPr>
          <a:xfrm>
            <a:off x="592404" y="2792637"/>
            <a:ext cx="2135225" cy="33992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1" i="0" u="none" strike="noStrike" kern="0" cap="none" spc="0" normalizeH="0" baseline="0" noProof="0" dirty="0">
                <a:ln>
                  <a:noFill/>
                </a:ln>
                <a:solidFill>
                  <a:sysClr val="windowText" lastClr="000000"/>
                </a:solidFill>
                <a:effectLst/>
                <a:uLnTx/>
                <a:uFillTx/>
                <a:latin typeface="Segoe UI Light"/>
                <a:ea typeface="+mn-ea"/>
                <a:cs typeface="+mn-cs"/>
              </a:rPr>
              <a:t>Device Twin</a:t>
            </a:r>
          </a:p>
        </p:txBody>
      </p:sp>
      <p:sp>
        <p:nvSpPr>
          <p:cNvPr id="45" name="Rectangle 44"/>
          <p:cNvSpPr/>
          <p:nvPr/>
        </p:nvSpPr>
        <p:spPr>
          <a:xfrm>
            <a:off x="893371" y="5632247"/>
            <a:ext cx="1524101" cy="457046"/>
          </a:xfrm>
          <a:prstGeom prst="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Methods</a:t>
            </a:r>
          </a:p>
        </p:txBody>
      </p:sp>
      <p:sp>
        <p:nvSpPr>
          <p:cNvPr id="46" name="Rectangle 45"/>
          <p:cNvSpPr/>
          <p:nvPr/>
        </p:nvSpPr>
        <p:spPr>
          <a:xfrm>
            <a:off x="775252" y="3251271"/>
            <a:ext cx="1809463" cy="166223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Properties</a:t>
            </a:r>
          </a:p>
        </p:txBody>
      </p:sp>
      <p:sp>
        <p:nvSpPr>
          <p:cNvPr id="47" name="Rectangle 46"/>
          <p:cNvSpPr/>
          <p:nvPr/>
        </p:nvSpPr>
        <p:spPr>
          <a:xfrm>
            <a:off x="891806" y="3674421"/>
            <a:ext cx="1525666" cy="472993"/>
          </a:xfrm>
          <a:prstGeom prst="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Desired</a:t>
            </a:r>
          </a:p>
        </p:txBody>
      </p:sp>
      <p:sp>
        <p:nvSpPr>
          <p:cNvPr id="48" name="Rectangle 47"/>
          <p:cNvSpPr/>
          <p:nvPr/>
        </p:nvSpPr>
        <p:spPr>
          <a:xfrm>
            <a:off x="893371" y="4337781"/>
            <a:ext cx="1525666" cy="479749"/>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Reported</a:t>
            </a:r>
          </a:p>
        </p:txBody>
      </p:sp>
      <p:sp>
        <p:nvSpPr>
          <p:cNvPr id="2" name="Title 1"/>
          <p:cNvSpPr>
            <a:spLocks noGrp="1"/>
          </p:cNvSpPr>
          <p:nvPr>
            <p:ph type="title"/>
          </p:nvPr>
        </p:nvSpPr>
        <p:spPr>
          <a:xfrm>
            <a:off x="273925" y="101311"/>
            <a:ext cx="11889564" cy="917575"/>
          </a:xfrm>
        </p:spPr>
        <p:txBody>
          <a:bodyPr/>
          <a:lstStyle/>
          <a:p>
            <a:pPr lvl="0"/>
            <a:r>
              <a:rPr lang="en-US" dirty="0">
                <a:gradFill>
                  <a:gsLst>
                    <a:gs pos="1250">
                      <a:srgbClr val="505050"/>
                    </a:gs>
                    <a:gs pos="100000">
                      <a:srgbClr val="505050"/>
                    </a:gs>
                  </a:gsLst>
                  <a:lin ang="5400000" scaled="0"/>
                </a:gradFill>
              </a:rPr>
              <a:t>Easier to manage devices at scale</a:t>
            </a:r>
            <a:br>
              <a:rPr lang="en-US" dirty="0">
                <a:gradFill>
                  <a:gsLst>
                    <a:gs pos="1250">
                      <a:srgbClr val="505050"/>
                    </a:gs>
                    <a:gs pos="100000">
                      <a:srgbClr val="505050"/>
                    </a:gs>
                  </a:gsLst>
                  <a:lin ang="5400000" scaled="0"/>
                </a:gradFill>
              </a:rPr>
            </a:br>
            <a:endParaRPr lang="en-US" dirty="0"/>
          </a:p>
        </p:txBody>
      </p:sp>
      <p:sp>
        <p:nvSpPr>
          <p:cNvPr id="3" name="Text Placeholder 2"/>
          <p:cNvSpPr>
            <a:spLocks noGrp="1"/>
          </p:cNvSpPr>
          <p:nvPr>
            <p:ph type="body" sz="quarter" idx="10"/>
          </p:nvPr>
        </p:nvSpPr>
        <p:spPr>
          <a:xfrm>
            <a:off x="273925" y="1018886"/>
            <a:ext cx="4206703" cy="960263"/>
          </a:xfrm>
        </p:spPr>
        <p:txBody>
          <a:bodyPr/>
          <a:lstStyle/>
          <a:p>
            <a:pPr marL="0" indent="0">
              <a:buNone/>
            </a:pPr>
            <a:r>
              <a:rPr lang="en-US" sz="2800" dirty="0"/>
              <a:t>Azure IoT Hub Device Management</a:t>
            </a:r>
          </a:p>
        </p:txBody>
      </p:sp>
      <p:sp>
        <p:nvSpPr>
          <p:cNvPr id="8" name="Rectangle 7"/>
          <p:cNvSpPr/>
          <p:nvPr/>
        </p:nvSpPr>
        <p:spPr>
          <a:xfrm>
            <a:off x="5795433" y="1399032"/>
            <a:ext cx="4551389" cy="552172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05050"/>
                </a:solidFill>
                <a:effectLst/>
                <a:uLnTx/>
                <a:uFillTx/>
                <a:latin typeface="Segoe UI Light"/>
                <a:ea typeface="+mn-ea"/>
                <a:cs typeface="+mn-cs"/>
              </a:rPr>
              <a:t>IoT Hub</a:t>
            </a:r>
          </a:p>
        </p:txBody>
      </p:sp>
      <p:sp>
        <p:nvSpPr>
          <p:cNvPr id="9" name="Rectangle 8"/>
          <p:cNvSpPr/>
          <p:nvPr/>
        </p:nvSpPr>
        <p:spPr>
          <a:xfrm>
            <a:off x="6227471" y="2792637"/>
            <a:ext cx="2135225" cy="33992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1" i="0" u="none" strike="noStrike" kern="0" cap="none" spc="0" normalizeH="0" baseline="0" noProof="0" dirty="0">
                <a:ln>
                  <a:noFill/>
                </a:ln>
                <a:solidFill>
                  <a:sysClr val="windowText" lastClr="000000"/>
                </a:solidFill>
                <a:effectLst/>
                <a:uLnTx/>
                <a:uFillTx/>
                <a:latin typeface="Segoe UI Light"/>
                <a:ea typeface="+mn-ea"/>
                <a:cs typeface="+mn-cs"/>
              </a:rPr>
              <a:t>Device Twin</a:t>
            </a:r>
          </a:p>
        </p:txBody>
      </p:sp>
      <p:sp>
        <p:nvSpPr>
          <p:cNvPr id="10" name="Rectangle 9"/>
          <p:cNvSpPr/>
          <p:nvPr/>
        </p:nvSpPr>
        <p:spPr>
          <a:xfrm>
            <a:off x="6528438" y="5010824"/>
            <a:ext cx="1524101" cy="502554"/>
          </a:xfrm>
          <a:prstGeom prst="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Tags</a:t>
            </a:r>
          </a:p>
        </p:txBody>
      </p:sp>
      <p:sp>
        <p:nvSpPr>
          <p:cNvPr id="11" name="Rectangle 10"/>
          <p:cNvSpPr/>
          <p:nvPr/>
        </p:nvSpPr>
        <p:spPr>
          <a:xfrm>
            <a:off x="6528438" y="5632247"/>
            <a:ext cx="1524101" cy="457046"/>
          </a:xfrm>
          <a:prstGeom prst="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Methods</a:t>
            </a:r>
          </a:p>
        </p:txBody>
      </p:sp>
      <p:sp>
        <p:nvSpPr>
          <p:cNvPr id="12" name="Rectangle 11"/>
          <p:cNvSpPr/>
          <p:nvPr/>
        </p:nvSpPr>
        <p:spPr>
          <a:xfrm>
            <a:off x="6227471" y="2138049"/>
            <a:ext cx="2135225" cy="5000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Telemetry</a:t>
            </a:r>
          </a:p>
        </p:txBody>
      </p:sp>
      <p:sp>
        <p:nvSpPr>
          <p:cNvPr id="13" name="Rectangle 12"/>
          <p:cNvSpPr/>
          <p:nvPr/>
        </p:nvSpPr>
        <p:spPr>
          <a:xfrm>
            <a:off x="6410319" y="3251271"/>
            <a:ext cx="1809463" cy="166223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Properties</a:t>
            </a:r>
          </a:p>
        </p:txBody>
      </p:sp>
      <p:sp>
        <p:nvSpPr>
          <p:cNvPr id="14" name="Rectangle 13"/>
          <p:cNvSpPr/>
          <p:nvPr/>
        </p:nvSpPr>
        <p:spPr>
          <a:xfrm>
            <a:off x="6526873" y="3674421"/>
            <a:ext cx="1525666" cy="472993"/>
          </a:xfrm>
          <a:prstGeom prst="rect">
            <a:avLst/>
          </a:prstGeom>
          <a:solidFill>
            <a:schemeClr val="bg1">
              <a:lumMod val="6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Desired</a:t>
            </a:r>
          </a:p>
        </p:txBody>
      </p:sp>
      <p:sp>
        <p:nvSpPr>
          <p:cNvPr id="15" name="Rectangle 14"/>
          <p:cNvSpPr/>
          <p:nvPr/>
        </p:nvSpPr>
        <p:spPr>
          <a:xfrm>
            <a:off x="6528438" y="4337781"/>
            <a:ext cx="1525666" cy="479749"/>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Reported</a:t>
            </a:r>
          </a:p>
        </p:txBody>
      </p:sp>
      <p:cxnSp>
        <p:nvCxnSpPr>
          <p:cNvPr id="16" name="Straight Arrow Connector 15"/>
          <p:cNvCxnSpPr>
            <a:cxnSpLocks/>
          </p:cNvCxnSpPr>
          <p:nvPr/>
        </p:nvCxnSpPr>
        <p:spPr>
          <a:xfrm flipH="1">
            <a:off x="8063609" y="3895621"/>
            <a:ext cx="2604390" cy="570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8064796" y="5288374"/>
            <a:ext cx="260439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endCxn id="47" idx="3"/>
          </p:cNvCxnSpPr>
          <p:nvPr/>
        </p:nvCxnSpPr>
        <p:spPr>
          <a:xfrm flipH="1">
            <a:off x="2417472" y="3895621"/>
            <a:ext cx="4098332" cy="1529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424414" y="4589789"/>
            <a:ext cx="4119499" cy="629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056300" y="4589789"/>
            <a:ext cx="2585802"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8052539" y="5742977"/>
            <a:ext cx="260439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2417472" y="5742977"/>
            <a:ext cx="4091608"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424414" y="5942432"/>
            <a:ext cx="4102459"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8052539" y="5942432"/>
            <a:ext cx="261546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2997200" y="2388060"/>
            <a:ext cx="3230271" cy="52024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8362696" y="2388059"/>
            <a:ext cx="2294233"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681886" y="2082454"/>
            <a:ext cx="1431069"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Telemetry channel</a:t>
            </a:r>
          </a:p>
        </p:txBody>
      </p:sp>
      <p:sp>
        <p:nvSpPr>
          <p:cNvPr id="28" name="TextBox 27"/>
          <p:cNvSpPr txBox="1"/>
          <p:nvPr/>
        </p:nvSpPr>
        <p:spPr>
          <a:xfrm>
            <a:off x="10681886" y="3539126"/>
            <a:ext cx="1859738"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Cloud owned, device visible</a:t>
            </a:r>
          </a:p>
        </p:txBody>
      </p:sp>
      <p:sp>
        <p:nvSpPr>
          <p:cNvPr id="29" name="TextBox 28"/>
          <p:cNvSpPr txBox="1"/>
          <p:nvPr/>
        </p:nvSpPr>
        <p:spPr>
          <a:xfrm>
            <a:off x="10667999" y="4261225"/>
            <a:ext cx="1859738"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Device owned, cloud visible</a:t>
            </a:r>
          </a:p>
        </p:txBody>
      </p:sp>
      <p:sp>
        <p:nvSpPr>
          <p:cNvPr id="30" name="TextBox 29"/>
          <p:cNvSpPr txBox="1"/>
          <p:nvPr/>
        </p:nvSpPr>
        <p:spPr>
          <a:xfrm>
            <a:off x="10612689" y="4985862"/>
            <a:ext cx="1998132"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Cloud only, </a:t>
            </a:r>
          </a:p>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device metadata</a:t>
            </a:r>
          </a:p>
        </p:txBody>
      </p:sp>
      <p:sp>
        <p:nvSpPr>
          <p:cNvPr id="31" name="TextBox 30"/>
          <p:cNvSpPr txBox="1"/>
          <p:nvPr/>
        </p:nvSpPr>
        <p:spPr>
          <a:xfrm>
            <a:off x="10642102" y="5567938"/>
            <a:ext cx="1899521"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Cloud initiated C2D with response</a:t>
            </a:r>
          </a:p>
        </p:txBody>
      </p:sp>
      <p:sp>
        <p:nvSpPr>
          <p:cNvPr id="32" name="Rectangle 31"/>
          <p:cNvSpPr/>
          <p:nvPr/>
        </p:nvSpPr>
        <p:spPr>
          <a:xfrm>
            <a:off x="6222093" y="6324653"/>
            <a:ext cx="2135225" cy="5000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Light"/>
                <a:ea typeface="+mn-ea"/>
                <a:cs typeface="+mn-cs"/>
              </a:rPr>
              <a:t>Commands</a:t>
            </a:r>
          </a:p>
        </p:txBody>
      </p:sp>
      <p:sp>
        <p:nvSpPr>
          <p:cNvPr id="33" name="TextBox 32"/>
          <p:cNvSpPr txBox="1"/>
          <p:nvPr/>
        </p:nvSpPr>
        <p:spPr>
          <a:xfrm>
            <a:off x="10667999" y="6290360"/>
            <a:ext cx="1899521" cy="584775"/>
          </a:xfrm>
          <a:prstGeom prst="rect">
            <a:avLst/>
          </a:prstGeom>
          <a:noFill/>
        </p:spPr>
        <p:txBody>
          <a:bodyPr wrap="square" rtlCol="0">
            <a:spAutoFit/>
          </a:bodyPr>
          <a:lstStyle/>
          <a:p>
            <a:pPr marL="0" marR="0" lvl="0" indent="0" algn="l" defTabSz="91422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05050"/>
                </a:solidFill>
                <a:effectLst/>
                <a:uLnTx/>
                <a:uFillTx/>
                <a:latin typeface="Segoe UI Light"/>
                <a:ea typeface="+mn-ea"/>
                <a:cs typeface="+mn-cs"/>
              </a:rPr>
              <a:t>Cloud initiated C2D message</a:t>
            </a:r>
          </a:p>
        </p:txBody>
      </p:sp>
      <p:cxnSp>
        <p:nvCxnSpPr>
          <p:cNvPr id="34" name="Straight Arrow Connector 33"/>
          <p:cNvCxnSpPr>
            <a:cxnSpLocks/>
          </p:cNvCxnSpPr>
          <p:nvPr/>
        </p:nvCxnSpPr>
        <p:spPr>
          <a:xfrm flipH="1">
            <a:off x="8357318" y="6574663"/>
            <a:ext cx="2324568"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flipH="1" flipV="1">
            <a:off x="2981533" y="6175466"/>
            <a:ext cx="3240561" cy="40728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2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par>
                                <p:cTn id="100" presetID="10" presetClass="entr" presetSubtype="0"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par>
                                <p:cTn id="109" presetID="10" presetClass="entr" presetSubtype="0"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9" grpId="0" animBg="1"/>
      <p:bldP spid="10" grpId="0" animBg="1"/>
      <p:bldP spid="11" grpId="0" animBg="1"/>
      <p:bldP spid="12" grpId="0" animBg="1"/>
      <p:bldP spid="13" grpId="0" animBg="1"/>
      <p:bldP spid="14" grpId="0" animBg="1"/>
      <p:bldP spid="15" grpId="0" animBg="1"/>
      <p:bldP spid="27" grpId="0"/>
      <p:bldP spid="28" grpId="0"/>
      <p:bldP spid="29" grpId="0"/>
      <p:bldP spid="30" grpId="0"/>
      <p:bldP spid="31"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1" y="2125678"/>
            <a:ext cx="10033729" cy="1828786"/>
          </a:xfrm>
        </p:spPr>
        <p:txBody>
          <a:bodyPr/>
          <a:lstStyle/>
          <a:p>
            <a:r>
              <a:rPr lang="en-US" dirty="0"/>
              <a:t>Connected Intelligent Things with Windows </a:t>
            </a:r>
            <a:r>
              <a:rPr lang="en-US" dirty="0" err="1"/>
              <a:t>IoT</a:t>
            </a:r>
            <a:r>
              <a:rPr lang="en-US" dirty="0"/>
              <a:t> and Azure </a:t>
            </a:r>
            <a:r>
              <a:rPr lang="en-US" dirty="0" err="1"/>
              <a:t>IoT</a:t>
            </a:r>
            <a:r>
              <a:rPr lang="en-US" dirty="0"/>
              <a:t> </a:t>
            </a:r>
          </a:p>
        </p:txBody>
      </p:sp>
      <p:sp>
        <p:nvSpPr>
          <p:cNvPr id="3" name="Subtitle 2"/>
          <p:cNvSpPr>
            <a:spLocks noGrp="1"/>
          </p:cNvSpPr>
          <p:nvPr>
            <p:ph type="body" sz="quarter" idx="12"/>
          </p:nvPr>
        </p:nvSpPr>
        <p:spPr>
          <a:xfrm>
            <a:off x="274701" y="4773204"/>
            <a:ext cx="10098024" cy="1828007"/>
          </a:xfrm>
        </p:spPr>
        <p:txBody>
          <a:bodyPr/>
          <a:lstStyle/>
          <a:p>
            <a:endParaRPr lang="en-US" i="1" dirty="0"/>
          </a:p>
          <a:p>
            <a:r>
              <a:rPr lang="en-US" sz="2400" dirty="0">
                <a:latin typeface="Segoe UI" panose="020B0502040204020203" pitchFamily="34" charset="0"/>
                <a:cs typeface="Segoe UI" panose="020B0502040204020203" pitchFamily="34" charset="0"/>
              </a:rPr>
              <a:t>Sam George</a:t>
            </a:r>
            <a:r>
              <a:rPr lang="en-US" sz="2400" dirty="0"/>
              <a:t> </a:t>
            </a:r>
            <a:r>
              <a:rPr lang="en-US" sz="1800" dirty="0"/>
              <a:t>/ </a:t>
            </a:r>
            <a:r>
              <a:rPr lang="en-US" sz="1800" dirty="0">
                <a:latin typeface="+mj-lt"/>
              </a:rPr>
              <a:t>Partner Director of Program Management, Azure </a:t>
            </a:r>
            <a:r>
              <a:rPr lang="en-US" sz="1800" dirty="0" err="1">
                <a:latin typeface="+mj-lt"/>
              </a:rPr>
              <a:t>IoT</a:t>
            </a:r>
            <a:endParaRPr lang="en-US" sz="2400" dirty="0">
              <a:latin typeface="+mj-lt"/>
            </a:endParaRPr>
          </a:p>
          <a:p>
            <a:r>
              <a:rPr lang="en-US" sz="2400" dirty="0">
                <a:latin typeface="Segoe UI" panose="020B0502040204020203" pitchFamily="34" charset="0"/>
                <a:cs typeface="Segoe UI" panose="020B0502040204020203" pitchFamily="34" charset="0"/>
              </a:rPr>
              <a:t>Rushmi Malaviarachchi</a:t>
            </a:r>
            <a:r>
              <a:rPr lang="en-US" sz="2400" dirty="0">
                <a:latin typeface="+mj-lt"/>
              </a:rPr>
              <a:t> </a:t>
            </a:r>
            <a:r>
              <a:rPr lang="en-US" sz="1800" dirty="0">
                <a:latin typeface="+mj-lt"/>
              </a:rPr>
              <a:t>/ Partner Group Program Manager, Windows </a:t>
            </a:r>
            <a:r>
              <a:rPr lang="en-US" sz="1800" dirty="0" err="1">
                <a:latin typeface="+mj-lt"/>
              </a:rPr>
              <a:t>IoT</a:t>
            </a:r>
            <a:endParaRPr lang="en-US" sz="2400" dirty="0">
              <a:latin typeface="+mj-lt"/>
            </a:endParaRPr>
          </a:p>
        </p:txBody>
      </p:sp>
      <p:sp>
        <p:nvSpPr>
          <p:cNvPr id="8" name="Text Placeholder 7"/>
          <p:cNvSpPr>
            <a:spLocks noGrp="1"/>
          </p:cNvSpPr>
          <p:nvPr>
            <p:ph type="body" sz="quarter" idx="15"/>
          </p:nvPr>
        </p:nvSpPr>
        <p:spPr/>
        <p:txBody>
          <a:bodyPr/>
          <a:lstStyle/>
          <a:p>
            <a:r>
              <a:rPr lang="en-US" dirty="0"/>
              <a:t>B8024</a:t>
            </a:r>
          </a:p>
        </p:txBody>
      </p:sp>
    </p:spTree>
    <p:extLst>
      <p:ext uri="{BB962C8B-B14F-4D97-AF65-F5344CB8AC3E}">
        <p14:creationId xmlns:p14="http://schemas.microsoft.com/office/powerpoint/2010/main" val="17188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25" y="101311"/>
            <a:ext cx="11889564" cy="917575"/>
          </a:xfrm>
        </p:spPr>
        <p:txBody>
          <a:bodyPr/>
          <a:lstStyle/>
          <a:p>
            <a:pPr lvl="0"/>
            <a:r>
              <a:rPr lang="en-US" dirty="0">
                <a:gradFill>
                  <a:gsLst>
                    <a:gs pos="1250">
                      <a:srgbClr val="505050"/>
                    </a:gs>
                    <a:gs pos="100000">
                      <a:srgbClr val="505050"/>
                    </a:gs>
                  </a:gsLst>
                  <a:lin ang="5400000" scaled="0"/>
                </a:gradFill>
              </a:rPr>
              <a:t>Easier to manage devices at scale</a:t>
            </a:r>
            <a:br>
              <a:rPr lang="en-US" dirty="0">
                <a:gradFill>
                  <a:gsLst>
                    <a:gs pos="1250">
                      <a:srgbClr val="505050"/>
                    </a:gs>
                    <a:gs pos="100000">
                      <a:srgbClr val="505050"/>
                    </a:gs>
                  </a:gsLst>
                  <a:lin ang="5400000" scaled="0"/>
                </a:gradFill>
              </a:rPr>
            </a:br>
            <a:endParaRPr lang="en-US" dirty="0"/>
          </a:p>
        </p:txBody>
      </p:sp>
      <p:sp>
        <p:nvSpPr>
          <p:cNvPr id="37" name="Rectangle 36"/>
          <p:cNvSpPr/>
          <p:nvPr/>
        </p:nvSpPr>
        <p:spPr>
          <a:xfrm>
            <a:off x="4396989" y="1606850"/>
            <a:ext cx="4551389" cy="525023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05050"/>
                </a:solidFill>
                <a:effectLst/>
                <a:uLnTx/>
                <a:uFillTx/>
                <a:latin typeface="Segoe UI Light"/>
                <a:ea typeface="+mn-ea"/>
                <a:cs typeface="+mn-cs"/>
              </a:rPr>
              <a:t>IoT Hub</a:t>
            </a:r>
          </a:p>
        </p:txBody>
      </p:sp>
      <p:sp>
        <p:nvSpPr>
          <p:cNvPr id="38" name="Rectangle 37"/>
          <p:cNvSpPr/>
          <p:nvPr/>
        </p:nvSpPr>
        <p:spPr>
          <a:xfrm>
            <a:off x="4606960" y="27461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39" name="Rectangle 38"/>
          <p:cNvSpPr/>
          <p:nvPr/>
        </p:nvSpPr>
        <p:spPr>
          <a:xfrm>
            <a:off x="4759360" y="28985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0" name="Rectangle 39"/>
          <p:cNvSpPr/>
          <p:nvPr/>
        </p:nvSpPr>
        <p:spPr>
          <a:xfrm>
            <a:off x="4911760" y="30509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1" name="Rectangle 40"/>
          <p:cNvSpPr/>
          <p:nvPr/>
        </p:nvSpPr>
        <p:spPr>
          <a:xfrm>
            <a:off x="5064160" y="32033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2" name="Rectangle 41"/>
          <p:cNvSpPr/>
          <p:nvPr/>
        </p:nvSpPr>
        <p:spPr>
          <a:xfrm>
            <a:off x="5216560" y="33557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3" name="Rectangle 42"/>
          <p:cNvSpPr/>
          <p:nvPr/>
        </p:nvSpPr>
        <p:spPr>
          <a:xfrm>
            <a:off x="5368960" y="35081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4" name="Rectangle 43"/>
          <p:cNvSpPr/>
          <p:nvPr/>
        </p:nvSpPr>
        <p:spPr>
          <a:xfrm>
            <a:off x="5521360" y="36605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5" name="Rectangle 44"/>
          <p:cNvSpPr/>
          <p:nvPr/>
        </p:nvSpPr>
        <p:spPr>
          <a:xfrm>
            <a:off x="5673760" y="38129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6" name="Rectangle 45"/>
          <p:cNvSpPr/>
          <p:nvPr/>
        </p:nvSpPr>
        <p:spPr>
          <a:xfrm>
            <a:off x="5826160" y="39653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7" name="Rectangle 46"/>
          <p:cNvSpPr/>
          <p:nvPr/>
        </p:nvSpPr>
        <p:spPr>
          <a:xfrm>
            <a:off x="5978560" y="41177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8" name="Rectangle 47"/>
          <p:cNvSpPr/>
          <p:nvPr/>
        </p:nvSpPr>
        <p:spPr>
          <a:xfrm>
            <a:off x="6130960" y="42701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49" name="Rectangle 48"/>
          <p:cNvSpPr/>
          <p:nvPr/>
        </p:nvSpPr>
        <p:spPr>
          <a:xfrm>
            <a:off x="6283360" y="44225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0" name="Rectangle 49"/>
          <p:cNvSpPr/>
          <p:nvPr/>
        </p:nvSpPr>
        <p:spPr>
          <a:xfrm>
            <a:off x="6435760" y="45749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1" name="Rectangle 50"/>
          <p:cNvSpPr/>
          <p:nvPr/>
        </p:nvSpPr>
        <p:spPr>
          <a:xfrm>
            <a:off x="6588160" y="47273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2" name="Rectangle 51"/>
          <p:cNvSpPr/>
          <p:nvPr/>
        </p:nvSpPr>
        <p:spPr>
          <a:xfrm>
            <a:off x="6740560" y="48797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3" name="Rectangle 52"/>
          <p:cNvSpPr/>
          <p:nvPr/>
        </p:nvSpPr>
        <p:spPr>
          <a:xfrm>
            <a:off x="6892960" y="50321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4" name="Rectangle 53"/>
          <p:cNvSpPr/>
          <p:nvPr/>
        </p:nvSpPr>
        <p:spPr>
          <a:xfrm>
            <a:off x="7045360" y="51845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5" name="Rectangle 54"/>
          <p:cNvSpPr/>
          <p:nvPr/>
        </p:nvSpPr>
        <p:spPr>
          <a:xfrm>
            <a:off x="7197760" y="53369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6" name="Rectangle 55"/>
          <p:cNvSpPr/>
          <p:nvPr/>
        </p:nvSpPr>
        <p:spPr>
          <a:xfrm>
            <a:off x="7350160" y="54893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7" name="Rectangle 56"/>
          <p:cNvSpPr/>
          <p:nvPr/>
        </p:nvSpPr>
        <p:spPr>
          <a:xfrm>
            <a:off x="7502560" y="5641715"/>
            <a:ext cx="1029202" cy="6754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Device Twin</a:t>
            </a:r>
          </a:p>
        </p:txBody>
      </p:sp>
      <p:sp>
        <p:nvSpPr>
          <p:cNvPr id="58" name="Rectangle 57"/>
          <p:cNvSpPr/>
          <p:nvPr/>
        </p:nvSpPr>
        <p:spPr>
          <a:xfrm>
            <a:off x="10033561" y="1633075"/>
            <a:ext cx="2213567" cy="17555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Jobs</a:t>
            </a:r>
          </a:p>
          <a:p>
            <a:pPr marL="0" marR="0" lvl="0" indent="0" algn="ctr" defTabSz="91422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rPr>
              <a:t>Schedule and Broadcast Device Twin Changes</a:t>
            </a:r>
          </a:p>
          <a:p>
            <a:pPr marL="0" marR="0" lvl="0" indent="0" algn="ctr" defTabSz="91422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rPr>
              <a:t>Set Desired Properties, Tags, Call Methods</a:t>
            </a:r>
          </a:p>
        </p:txBody>
      </p:sp>
      <p:sp>
        <p:nvSpPr>
          <p:cNvPr id="59" name="Rectangle 58"/>
          <p:cNvSpPr/>
          <p:nvPr/>
        </p:nvSpPr>
        <p:spPr>
          <a:xfrm>
            <a:off x="10032765" y="4031150"/>
            <a:ext cx="2213567" cy="2133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rPr>
              <a:t>Queries</a:t>
            </a:r>
          </a:p>
          <a:p>
            <a:pPr marL="0" marR="0" lvl="0" indent="0" algn="ctr" defTabSz="91422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rPr>
              <a:t>Query Across </a:t>
            </a:r>
          </a:p>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rPr>
              <a:t>Device Twin State</a:t>
            </a:r>
          </a:p>
          <a:p>
            <a:pPr marL="0" marR="0" lvl="0" indent="0" algn="ctr" defTabSz="914224"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endParaRPr>
          </a:p>
          <a:p>
            <a:pPr marL="0" marR="0" lvl="0" indent="0" algn="ctr" defTabSz="91422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Semilight"/>
                <a:ea typeface="+mn-ea"/>
                <a:cs typeface="+mn-cs"/>
              </a:rPr>
              <a:t>For Business Logic, Reporting and Compliance</a:t>
            </a:r>
          </a:p>
        </p:txBody>
      </p:sp>
      <p:cxnSp>
        <p:nvCxnSpPr>
          <p:cNvPr id="60" name="Straight Arrow Connector 59"/>
          <p:cNvCxnSpPr/>
          <p:nvPr/>
        </p:nvCxnSpPr>
        <p:spPr>
          <a:xfrm flipH="1">
            <a:off x="6950361" y="2572463"/>
            <a:ext cx="2931228" cy="60089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007762" y="2563494"/>
            <a:ext cx="2873229" cy="75764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102761" y="2568584"/>
            <a:ext cx="2778230" cy="9026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197760" y="2556174"/>
            <a:ext cx="2683231" cy="104629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350160" y="2554233"/>
            <a:ext cx="2531429" cy="117947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502560" y="2568741"/>
            <a:ext cx="2284030" cy="13286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7657574" y="2585064"/>
            <a:ext cx="2168630" cy="145344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7844958" y="4317541"/>
            <a:ext cx="2075391" cy="3221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902360" y="4333806"/>
            <a:ext cx="2035406" cy="1315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7997358" y="4351279"/>
            <a:ext cx="1900678" cy="2641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8092358" y="4333806"/>
            <a:ext cx="1827991" cy="4128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8244758" y="4366293"/>
            <a:ext cx="1653278" cy="51159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8397157" y="4333830"/>
            <a:ext cx="1556264" cy="7077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552171" y="4333830"/>
            <a:ext cx="1408762" cy="84886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 Placeholder 2"/>
          <p:cNvSpPr txBox="1">
            <a:spLocks/>
          </p:cNvSpPr>
          <p:nvPr/>
        </p:nvSpPr>
        <p:spPr>
          <a:xfrm>
            <a:off x="273925" y="1018886"/>
            <a:ext cx="4206703" cy="2296013"/>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IoT Hub Device Management</a:t>
            </a:r>
          </a:p>
          <a:p>
            <a:pPr marL="228600" marR="0" lvl="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Support any OS</a:t>
            </a:r>
          </a:p>
          <a:p>
            <a:pPr marL="228600" marR="0" lvl="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8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Windows 10 IoT Core libraries make this easy</a:t>
            </a:r>
          </a:p>
        </p:txBody>
      </p:sp>
    </p:spTree>
    <p:extLst>
      <p:ext uri="{BB962C8B-B14F-4D97-AF65-F5344CB8AC3E}">
        <p14:creationId xmlns:p14="http://schemas.microsoft.com/office/powerpoint/2010/main" val="55506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a:t>
            </a:r>
          </a:p>
        </p:txBody>
      </p:sp>
      <p:sp>
        <p:nvSpPr>
          <p:cNvPr id="7" name="Rectangle 6"/>
          <p:cNvSpPr/>
          <p:nvPr/>
        </p:nvSpPr>
        <p:spPr bwMode="auto">
          <a:xfrm>
            <a:off x="4812714" y="0"/>
            <a:ext cx="7623761" cy="699452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685800" rIns="457200" bIns="68580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Easier to manage devices at scale</a:t>
            </a:r>
          </a:p>
          <a:p>
            <a:pPr marL="0" marR="0" lvl="0" indent="0" algn="l" defTabSz="932742" rtl="0" eaLnBrk="1" fontAlgn="auto" latinLnBrk="0" hangingPunct="1">
              <a:lnSpc>
                <a:spcPct val="110000"/>
              </a:lnSpc>
              <a:spcBef>
                <a:spcPct val="20000"/>
              </a:spcBef>
              <a:spcAft>
                <a:spcPts val="0"/>
              </a:spcAft>
              <a:buClrTx/>
              <a:buSzPct val="90000"/>
              <a:buFontTx/>
              <a:buNone/>
              <a:tabLst/>
              <a:defRPr/>
            </a:pPr>
            <a:endParaRPr kumimoji="0" lang="en-US" sz="3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a:t>
            </a:r>
            <a:r>
              <a:rPr kumimoji="0" lang="en-US" sz="2400" b="0" i="1"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Light"/>
                <a:ea typeface="+mn-ea"/>
                <a:cs typeface="+mn-cs"/>
              </a:rPr>
              <a:t>IoT</a:t>
            </a: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 Suite Remote Monitoring + configuration service providers in Windows 10 </a:t>
            </a:r>
            <a:r>
              <a:rPr kumimoji="0" lang="en-US" sz="2400" b="0" i="1"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Light"/>
                <a:ea typeface="+mn-ea"/>
                <a:cs typeface="+mn-cs"/>
              </a:rPr>
              <a:t>IoT</a:t>
            </a: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 Core.</a:t>
            </a:r>
          </a:p>
        </p:txBody>
      </p:sp>
    </p:spTree>
    <p:extLst>
      <p:ext uri="{BB962C8B-B14F-4D97-AF65-F5344CB8AC3E}">
        <p14:creationId xmlns:p14="http://schemas.microsoft.com/office/powerpoint/2010/main" val="101287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09" y="2496999"/>
            <a:ext cx="8672856" cy="2000527"/>
          </a:xfrm>
        </p:spPr>
        <p:txBody>
          <a:bodyPr anchor="ctr"/>
          <a:lstStyle/>
          <a:p>
            <a:pPr algn="ctr"/>
            <a:r>
              <a:rPr lang="en-US" sz="13800" dirty="0"/>
              <a:t>What if… ?</a:t>
            </a:r>
          </a:p>
        </p:txBody>
      </p:sp>
    </p:spTree>
    <p:extLst>
      <p:ext uri="{BB962C8B-B14F-4D97-AF65-F5344CB8AC3E}">
        <p14:creationId xmlns:p14="http://schemas.microsoft.com/office/powerpoint/2010/main" val="25427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5972" y="2795532"/>
            <a:ext cx="10144531" cy="1403461"/>
          </a:xfrm>
          <a:prstGeom prst="rect">
            <a:avLst/>
          </a:prstGeom>
          <a:noFill/>
        </p:spPr>
        <p:txBody>
          <a:bodyPr wrap="square" lIns="182880" tIns="146304" rIns="182880" bIns="146304" rtlCol="0" anchor="ctr">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8000" b="0" i="0" u="none" strike="noStrike" kern="1200" cap="none" spc="-300" normalizeH="0" baseline="0" noProof="0" dirty="0">
                <a:ln>
                  <a:noFill/>
                </a:ln>
                <a:solidFill>
                  <a:srgbClr val="505050"/>
                </a:solidFill>
                <a:effectLst/>
                <a:uLnTx/>
                <a:uFillTx/>
                <a:latin typeface="Tahoma" panose="020B0604030504040204" pitchFamily="34" charset="0"/>
                <a:ea typeface="Tahoma" panose="020B0604030504040204" pitchFamily="34" charset="0"/>
                <a:cs typeface="Tahoma" panose="020B0604030504040204" pitchFamily="34" charset="0"/>
              </a:rPr>
              <a:t>(╯°□°)╯︵ ┻━┻ </a:t>
            </a:r>
            <a:endParaRPr kumimoji="0" lang="en-US" sz="9600" b="0" i="0" u="none" strike="noStrike" kern="1200" cap="none" spc="-300" normalizeH="0" baseline="0" noProof="0" dirty="0">
              <a:ln>
                <a:noFill/>
              </a:ln>
              <a:solidFill>
                <a:srgbClr val="505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01472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p:cNvGrpSpPr/>
          <p:nvPr/>
        </p:nvGrpSpPr>
        <p:grpSpPr>
          <a:xfrm>
            <a:off x="4377200" y="338138"/>
            <a:ext cx="8059275" cy="179389175"/>
            <a:chOff x="-10790887" y="-41634823"/>
            <a:chExt cx="8059275" cy="1793891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887" y="-41634823"/>
              <a:ext cx="4010585" cy="88594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887" y="-32775337"/>
              <a:ext cx="6697010" cy="252352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0887" y="5434771"/>
              <a:ext cx="7154273" cy="1464196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0887" y="-7540090"/>
              <a:ext cx="3105583" cy="210531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887" y="-5434771"/>
              <a:ext cx="4448796" cy="1086954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0887" y="23163270"/>
              <a:ext cx="2295845" cy="201958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0887" y="45816881"/>
              <a:ext cx="6420746" cy="979306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0887" y="55609948"/>
              <a:ext cx="6754168" cy="1313680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90887" y="106603255"/>
              <a:ext cx="6820852" cy="20233924"/>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90887" y="68746756"/>
              <a:ext cx="6362700" cy="8124825"/>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90887" y="129885604"/>
              <a:ext cx="8059275" cy="786874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90887" y="20076739"/>
              <a:ext cx="4944165" cy="3086531"/>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90887" y="25182852"/>
              <a:ext cx="4182059" cy="12784334"/>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90887" y="37967186"/>
              <a:ext cx="5630061" cy="7849695"/>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90887" y="76871581"/>
              <a:ext cx="7887801" cy="29731674"/>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90887" y="126837179"/>
              <a:ext cx="4925112" cy="3048425"/>
            </a:xfrm>
            <a:prstGeom prst="rect">
              <a:avLst/>
            </a:prstGeom>
          </p:spPr>
        </p:pic>
      </p:grpSp>
      <p:sp>
        <p:nvSpPr>
          <p:cNvPr id="22" name="Title 1"/>
          <p:cNvSpPr>
            <a:spLocks noGrp="1"/>
          </p:cNvSpPr>
          <p:nvPr>
            <p:ph type="title"/>
          </p:nvPr>
        </p:nvSpPr>
        <p:spPr>
          <a:xfrm>
            <a:off x="377837" y="304712"/>
            <a:ext cx="11735118" cy="917575"/>
          </a:xfrm>
        </p:spPr>
        <p:txBody>
          <a:bodyPr/>
          <a:lstStyle/>
          <a:p>
            <a:r>
              <a:rPr lang="en-US" dirty="0"/>
              <a:t>Properties</a:t>
            </a:r>
          </a:p>
        </p:txBody>
      </p:sp>
      <p:sp>
        <p:nvSpPr>
          <p:cNvPr id="23" name="Text Placeholder 1"/>
          <p:cNvSpPr>
            <a:spLocks noGrp="1"/>
          </p:cNvSpPr>
          <p:nvPr>
            <p:ph type="body" sz="quarter" idx="10"/>
          </p:nvPr>
        </p:nvSpPr>
        <p:spPr>
          <a:xfrm>
            <a:off x="274703" y="1211287"/>
            <a:ext cx="3992498" cy="3668697"/>
          </a:xfrm>
        </p:spPr>
        <p:txBody>
          <a:bodyPr/>
          <a:lstStyle/>
          <a:p>
            <a:pPr marL="0" indent="0">
              <a:spcBef>
                <a:spcPts val="3000"/>
              </a:spcBef>
              <a:buNone/>
            </a:pPr>
            <a:endParaRPr lang="en-US" sz="2800" dirty="0"/>
          </a:p>
          <a:p>
            <a:pPr marL="0" indent="0">
              <a:spcBef>
                <a:spcPts val="3000"/>
              </a:spcBef>
              <a:buNone/>
            </a:pPr>
            <a:r>
              <a:rPr lang="en-US" sz="2800" dirty="0"/>
              <a:t>Here are </a:t>
            </a:r>
            <a:r>
              <a:rPr lang="en-US" sz="2800" i="1" dirty="0"/>
              <a:t>some</a:t>
            </a:r>
            <a:r>
              <a:rPr lang="en-US" sz="2800" dirty="0"/>
              <a:t> of the management properties that Windows 10 </a:t>
            </a:r>
            <a:r>
              <a:rPr lang="en-US" sz="2800" dirty="0" err="1"/>
              <a:t>IoT</a:t>
            </a:r>
            <a:r>
              <a:rPr lang="en-US" sz="2800" dirty="0"/>
              <a:t> Core exposes for you.</a:t>
            </a:r>
          </a:p>
          <a:p>
            <a:pPr marL="0" indent="0">
              <a:spcBef>
                <a:spcPts val="3000"/>
              </a:spcBef>
              <a:buNone/>
            </a:pPr>
            <a:r>
              <a:rPr lang="en-US" sz="2800" dirty="0"/>
              <a:t>You can remain focused on your app.</a:t>
            </a:r>
          </a:p>
        </p:txBody>
      </p:sp>
    </p:spTree>
    <p:extLst>
      <p:ext uri="{BB962C8B-B14F-4D97-AF65-F5344CB8AC3E}">
        <p14:creationId xmlns:p14="http://schemas.microsoft.com/office/powerpoint/2010/main" val="412623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7.65892E-8 4.22606E-6 L 7.65892E-8 -24.83682 " pathEditMode="relative" rAng="0" ptsTypes="AA">
                                      <p:cBhvr>
                                        <p:cTn id="6" dur="10000" fill="hold"/>
                                        <p:tgtEl>
                                          <p:spTgt spid="21"/>
                                        </p:tgtEl>
                                        <p:attrNameLst>
                                          <p:attrName>ppt_x</p:attrName>
                                          <p:attrName>ppt_y</p:attrName>
                                        </p:attrNameLst>
                                      </p:cBhvr>
                                      <p:rCtr x="0" y="-124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a:t>
            </a:r>
          </a:p>
        </p:txBody>
      </p:sp>
      <p:sp>
        <p:nvSpPr>
          <p:cNvPr id="6" name="Rectangle 5"/>
          <p:cNvSpPr/>
          <p:nvPr/>
        </p:nvSpPr>
        <p:spPr bwMode="auto">
          <a:xfrm>
            <a:off x="4812714" y="0"/>
            <a:ext cx="7623761" cy="699452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685800" rIns="457200" bIns="68580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panose="020B0502040204020203" pitchFamily="34" charset="0"/>
                <a:ea typeface="+mn-ea"/>
                <a:cs typeface="Segoe UI" panose="020B0502040204020203" pitchFamily="34" charset="0"/>
              </a:rPr>
              <a:t>Easier to infuse devices with intelligence</a:t>
            </a:r>
            <a:endParaRPr kumimoji="0" lang="en-US" sz="4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endParaRPr kumimoji="0" lang="en-US" sz="36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110000"/>
              </a:lnSpc>
              <a:spcBef>
                <a:spcPct val="20000"/>
              </a:spcBef>
              <a:spcAft>
                <a:spcPts val="0"/>
              </a:spcAft>
              <a:buClrTx/>
              <a:buSzPct val="90000"/>
              <a:buFontTx/>
              <a:buNone/>
              <a:tabLst/>
              <a:defRPr/>
            </a:pPr>
            <a:r>
              <a:rPr kumimoji="0" lang="en-US" sz="2400" b="0" i="1"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Edge computing with cloud machine learning, computer vision, and Cognitive Toolkit</a:t>
            </a:r>
          </a:p>
        </p:txBody>
      </p:sp>
    </p:spTree>
    <p:extLst>
      <p:ext uri="{BB962C8B-B14F-4D97-AF65-F5344CB8AC3E}">
        <p14:creationId xmlns:p14="http://schemas.microsoft.com/office/powerpoint/2010/main" val="162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0" name="Rectangle 199">
            <a:extLst/>
          </p:cNvPr>
          <p:cNvSpPr/>
          <p:nvPr/>
        </p:nvSpPr>
        <p:spPr bwMode="auto">
          <a:xfrm>
            <a:off x="2683024" y="4756433"/>
            <a:ext cx="1273699" cy="71538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0" name="Group 9">
            <a:extLst>
              <a:ext uri="{FF2B5EF4-FFF2-40B4-BE49-F238E27FC236}">
                <a16:creationId xmlns:a16="http://schemas.microsoft.com/office/drawing/2014/main" id="{477AE602-67CC-4415-8CE0-F3AA9241A98F}"/>
              </a:ext>
            </a:extLst>
          </p:cNvPr>
          <p:cNvGrpSpPr/>
          <p:nvPr/>
        </p:nvGrpSpPr>
        <p:grpSpPr>
          <a:xfrm>
            <a:off x="7388012" y="1709672"/>
            <a:ext cx="1740355" cy="1740355"/>
            <a:chOff x="7388012" y="1709672"/>
            <a:chExt cx="1740355" cy="1740355"/>
          </a:xfrm>
        </p:grpSpPr>
        <p:sp>
          <p:nvSpPr>
            <p:cNvPr id="79" name="Oval 78">
              <a:extLst>
                <a:ext uri="{FF2B5EF4-FFF2-40B4-BE49-F238E27FC236}">
                  <a16:creationId xmlns:a16="http://schemas.microsoft.com/office/drawing/2014/main" id="{D90D4F16-F9A8-4387-93A8-A45F35AEDED9}"/>
                </a:ext>
              </a:extLst>
            </p:cNvPr>
            <p:cNvSpPr/>
            <p:nvPr/>
          </p:nvSpPr>
          <p:spPr bwMode="auto">
            <a:xfrm>
              <a:off x="7388012" y="1709672"/>
              <a:ext cx="1740355" cy="1740355"/>
            </a:xfrm>
            <a:custGeom>
              <a:avLst/>
              <a:gdLst>
                <a:gd name="connsiteX0" fmla="*/ 0 w 3480710"/>
                <a:gd name="connsiteY0" fmla="*/ 1740355 h 3480710"/>
                <a:gd name="connsiteX1" fmla="*/ 1740355 w 3480710"/>
                <a:gd name="connsiteY1" fmla="*/ 0 h 3480710"/>
                <a:gd name="connsiteX2" fmla="*/ 3480710 w 3480710"/>
                <a:gd name="connsiteY2" fmla="*/ 1740355 h 3480710"/>
                <a:gd name="connsiteX3" fmla="*/ 1740355 w 3480710"/>
                <a:gd name="connsiteY3" fmla="*/ 3480710 h 3480710"/>
                <a:gd name="connsiteX4" fmla="*/ 0 w 3480710"/>
                <a:gd name="connsiteY4" fmla="*/ 1740355 h 3480710"/>
                <a:gd name="connsiteX0" fmla="*/ 3480710 w 3572150"/>
                <a:gd name="connsiteY0" fmla="*/ 1740355 h 3480710"/>
                <a:gd name="connsiteX1" fmla="*/ 1740355 w 3572150"/>
                <a:gd name="connsiteY1" fmla="*/ 3480710 h 3480710"/>
                <a:gd name="connsiteX2" fmla="*/ 0 w 3572150"/>
                <a:gd name="connsiteY2" fmla="*/ 1740355 h 3480710"/>
                <a:gd name="connsiteX3" fmla="*/ 1740355 w 3572150"/>
                <a:gd name="connsiteY3" fmla="*/ 0 h 3480710"/>
                <a:gd name="connsiteX4" fmla="*/ 3572150 w 3572150"/>
                <a:gd name="connsiteY4" fmla="*/ 1831795 h 3480710"/>
                <a:gd name="connsiteX0" fmla="*/ 3480710 w 3480710"/>
                <a:gd name="connsiteY0" fmla="*/ 1740355 h 3480710"/>
                <a:gd name="connsiteX1" fmla="*/ 1740355 w 3480710"/>
                <a:gd name="connsiteY1" fmla="*/ 3480710 h 3480710"/>
                <a:gd name="connsiteX2" fmla="*/ 0 w 3480710"/>
                <a:gd name="connsiteY2" fmla="*/ 1740355 h 3480710"/>
                <a:gd name="connsiteX3" fmla="*/ 1740355 w 3480710"/>
                <a:gd name="connsiteY3" fmla="*/ 0 h 3480710"/>
                <a:gd name="connsiteX0" fmla="*/ 1740355 w 1740355"/>
                <a:gd name="connsiteY0" fmla="*/ 3480710 h 3480710"/>
                <a:gd name="connsiteX1" fmla="*/ 0 w 1740355"/>
                <a:gd name="connsiteY1" fmla="*/ 1740355 h 3480710"/>
                <a:gd name="connsiteX2" fmla="*/ 1740355 w 1740355"/>
                <a:gd name="connsiteY2" fmla="*/ 0 h 3480710"/>
                <a:gd name="connsiteX0" fmla="*/ 0 w 1740355"/>
                <a:gd name="connsiteY0" fmla="*/ 1740355 h 1740355"/>
                <a:gd name="connsiteX1" fmla="*/ 1740355 w 1740355"/>
                <a:gd name="connsiteY1" fmla="*/ 0 h 1740355"/>
              </a:gdLst>
              <a:ahLst/>
              <a:cxnLst>
                <a:cxn ang="0">
                  <a:pos x="connsiteX0" y="connsiteY0"/>
                </a:cxn>
                <a:cxn ang="0">
                  <a:pos x="connsiteX1" y="connsiteY1"/>
                </a:cxn>
              </a:cxnLst>
              <a:rect l="l" t="t" r="r" b="b"/>
              <a:pathLst>
                <a:path w="1740355" h="1740355">
                  <a:moveTo>
                    <a:pt x="0" y="1740355"/>
                  </a:moveTo>
                  <a:cubicBezTo>
                    <a:pt x="0" y="779183"/>
                    <a:pt x="779183" y="0"/>
                    <a:pt x="1740355" y="0"/>
                  </a:cubicBezTo>
                </a:path>
              </a:pathLst>
            </a:custGeom>
            <a:noFill/>
            <a:ln w="12700">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232" name="Rectangle 221">
              <a:extLst>
                <a:ext uri="{FF2B5EF4-FFF2-40B4-BE49-F238E27FC236}">
                  <a16:creationId xmlns:a16="http://schemas.microsoft.com/office/drawing/2014/main" id="{18708DBF-87F7-470B-BFB7-E11A96AAC215}"/>
                </a:ext>
              </a:extLst>
            </p:cNvPr>
            <p:cNvSpPr/>
            <p:nvPr/>
          </p:nvSpPr>
          <p:spPr bwMode="auto">
            <a:xfrm rot="5400000">
              <a:off x="7738109" y="2265338"/>
              <a:ext cx="116937" cy="116937"/>
            </a:xfrm>
            <a:custGeom>
              <a:avLst/>
              <a:gdLst>
                <a:gd name="connsiteX0" fmla="*/ 0 w 436880"/>
                <a:gd name="connsiteY0" fmla="*/ 0 h 436880"/>
                <a:gd name="connsiteX1" fmla="*/ 436880 w 436880"/>
                <a:gd name="connsiteY1" fmla="*/ 0 h 436880"/>
                <a:gd name="connsiteX2" fmla="*/ 436880 w 436880"/>
                <a:gd name="connsiteY2" fmla="*/ 436880 h 436880"/>
                <a:gd name="connsiteX3" fmla="*/ 0 w 436880"/>
                <a:gd name="connsiteY3" fmla="*/ 436880 h 436880"/>
                <a:gd name="connsiteX4" fmla="*/ 0 w 436880"/>
                <a:gd name="connsiteY4" fmla="*/ 0 h 436880"/>
                <a:gd name="connsiteX0" fmla="*/ 436880 w 528320"/>
                <a:gd name="connsiteY0" fmla="*/ 436880 h 528320"/>
                <a:gd name="connsiteX1" fmla="*/ 0 w 528320"/>
                <a:gd name="connsiteY1" fmla="*/ 436880 h 528320"/>
                <a:gd name="connsiteX2" fmla="*/ 0 w 528320"/>
                <a:gd name="connsiteY2" fmla="*/ 0 h 528320"/>
                <a:gd name="connsiteX3" fmla="*/ 436880 w 528320"/>
                <a:gd name="connsiteY3" fmla="*/ 0 h 528320"/>
                <a:gd name="connsiteX4" fmla="*/ 528320 w 528320"/>
                <a:gd name="connsiteY4" fmla="*/ 528320 h 528320"/>
                <a:gd name="connsiteX0" fmla="*/ 436880 w 436880"/>
                <a:gd name="connsiteY0" fmla="*/ 436880 h 436880"/>
                <a:gd name="connsiteX1" fmla="*/ 0 w 436880"/>
                <a:gd name="connsiteY1" fmla="*/ 436880 h 436880"/>
                <a:gd name="connsiteX2" fmla="*/ 0 w 436880"/>
                <a:gd name="connsiteY2" fmla="*/ 0 h 436880"/>
                <a:gd name="connsiteX3" fmla="*/ 436880 w 436880"/>
                <a:gd name="connsiteY3" fmla="*/ 0 h 436880"/>
                <a:gd name="connsiteX0" fmla="*/ 0 w 436880"/>
                <a:gd name="connsiteY0" fmla="*/ 436880 h 436880"/>
                <a:gd name="connsiteX1" fmla="*/ 0 w 436880"/>
                <a:gd name="connsiteY1" fmla="*/ 0 h 436880"/>
                <a:gd name="connsiteX2" fmla="*/ 436880 w 436880"/>
                <a:gd name="connsiteY2" fmla="*/ 0 h 436880"/>
              </a:gdLst>
              <a:ahLst/>
              <a:cxnLst>
                <a:cxn ang="0">
                  <a:pos x="connsiteX0" y="connsiteY0"/>
                </a:cxn>
                <a:cxn ang="0">
                  <a:pos x="connsiteX1" y="connsiteY1"/>
                </a:cxn>
                <a:cxn ang="0">
                  <a:pos x="connsiteX2" y="connsiteY2"/>
                </a:cxn>
              </a:cxnLst>
              <a:rect l="l" t="t" r="r" b="b"/>
              <a:pathLst>
                <a:path w="436880" h="436880">
                  <a:moveTo>
                    <a:pt x="0" y="436880"/>
                  </a:moveTo>
                  <a:lnTo>
                    <a:pt x="0" y="0"/>
                  </a:lnTo>
                  <a:lnTo>
                    <a:pt x="436880" y="0"/>
                  </a:lnTo>
                </a:path>
              </a:pathLst>
            </a:custGeom>
            <a:noFill/>
            <a:ln w="1270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grpSp>
      <p:sp>
        <p:nvSpPr>
          <p:cNvPr id="4" name="Oval 3">
            <a:extLst>
              <a:ext uri="{FF2B5EF4-FFF2-40B4-BE49-F238E27FC236}">
                <a16:creationId xmlns:a16="http://schemas.microsoft.com/office/drawing/2014/main" id="{6002A4BA-296B-40B3-9DF6-BBD592471EE3}"/>
              </a:ext>
            </a:extLst>
          </p:cNvPr>
          <p:cNvSpPr/>
          <p:nvPr/>
        </p:nvSpPr>
        <p:spPr bwMode="auto">
          <a:xfrm>
            <a:off x="611806" y="753725"/>
            <a:ext cx="5392606" cy="5392604"/>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 name="Oval 4">
            <a:extLst>
              <a:ext uri="{FF2B5EF4-FFF2-40B4-BE49-F238E27FC236}">
                <a16:creationId xmlns:a16="http://schemas.microsoft.com/office/drawing/2014/main" id="{BBF77969-6F12-42D9-83CD-7C02AF49C707}"/>
              </a:ext>
            </a:extLst>
          </p:cNvPr>
          <p:cNvSpPr/>
          <p:nvPr/>
        </p:nvSpPr>
        <p:spPr bwMode="auto">
          <a:xfrm>
            <a:off x="6432064" y="753725"/>
            <a:ext cx="5392606" cy="5392604"/>
          </a:xfrm>
          <a:prstGeom prst="ellipse">
            <a:avLst/>
          </a:prstGeom>
          <a:noFill/>
          <a:ln w="12700">
            <a:solidFill>
              <a:schemeClr val="bg1">
                <a:lumMod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grpSp>
        <p:nvGrpSpPr>
          <p:cNvPr id="2" name="Group 1">
            <a:extLst>
              <a:ext uri="{FF2B5EF4-FFF2-40B4-BE49-F238E27FC236}">
                <a16:creationId xmlns:a16="http://schemas.microsoft.com/office/drawing/2014/main" id="{CD872FF4-E45C-4EA8-85A6-BD289EB076ED}"/>
              </a:ext>
            </a:extLst>
          </p:cNvPr>
          <p:cNvGrpSpPr/>
          <p:nvPr/>
        </p:nvGrpSpPr>
        <p:grpSpPr>
          <a:xfrm>
            <a:off x="2889410" y="350018"/>
            <a:ext cx="837398" cy="741362"/>
            <a:chOff x="2887579" y="350018"/>
            <a:chExt cx="837398" cy="741362"/>
          </a:xfrm>
        </p:grpSpPr>
        <p:sp useBgFill="1">
          <p:nvSpPr>
            <p:cNvPr id="25" name="Rectangle 24">
              <a:extLst>
                <a:ext uri="{FF2B5EF4-FFF2-40B4-BE49-F238E27FC236}">
                  <a16:creationId xmlns:a16="http://schemas.microsoft.com/office/drawing/2014/main" id="{C96B7150-00CC-49EB-A271-F51669A21157}"/>
                </a:ext>
              </a:extLst>
            </p:cNvPr>
            <p:cNvSpPr/>
            <p:nvPr/>
          </p:nvSpPr>
          <p:spPr bwMode="auto">
            <a:xfrm>
              <a:off x="2887579" y="587141"/>
              <a:ext cx="837398" cy="42351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4" name="Freeform 5">
              <a:extLst>
                <a:ext uri="{FF2B5EF4-FFF2-40B4-BE49-F238E27FC236}">
                  <a16:creationId xmlns:a16="http://schemas.microsoft.com/office/drawing/2014/main" id="{FEF73282-6898-4E49-8FD5-610CD1660C67}"/>
                </a:ext>
              </a:extLst>
            </p:cNvPr>
            <p:cNvSpPr>
              <a:spLocks noEditPoints="1"/>
            </p:cNvSpPr>
            <p:nvPr/>
          </p:nvSpPr>
          <p:spPr bwMode="auto">
            <a:xfrm>
              <a:off x="2966003" y="350018"/>
              <a:ext cx="684213" cy="741362"/>
            </a:xfrm>
            <a:custGeom>
              <a:avLst/>
              <a:gdLst>
                <a:gd name="T0" fmla="*/ 326 w 431"/>
                <a:gd name="T1" fmla="*/ 164 h 467"/>
                <a:gd name="T2" fmla="*/ 326 w 431"/>
                <a:gd name="T3" fmla="*/ 467 h 467"/>
                <a:gd name="T4" fmla="*/ 263 w 431"/>
                <a:gd name="T5" fmla="*/ 467 h 467"/>
                <a:gd name="T6" fmla="*/ 263 w 431"/>
                <a:gd name="T7" fmla="*/ 363 h 467"/>
                <a:gd name="T8" fmla="*/ 198 w 431"/>
                <a:gd name="T9" fmla="*/ 363 h 467"/>
                <a:gd name="T10" fmla="*/ 198 w 431"/>
                <a:gd name="T11" fmla="*/ 467 h 467"/>
                <a:gd name="T12" fmla="*/ 132 w 431"/>
                <a:gd name="T13" fmla="*/ 467 h 467"/>
                <a:gd name="T14" fmla="*/ 132 w 431"/>
                <a:gd name="T15" fmla="*/ 164 h 467"/>
                <a:gd name="T16" fmla="*/ 230 w 431"/>
                <a:gd name="T17" fmla="*/ 164 h 467"/>
                <a:gd name="T18" fmla="*/ 326 w 431"/>
                <a:gd name="T19" fmla="*/ 164 h 467"/>
                <a:gd name="T20" fmla="*/ 230 w 431"/>
                <a:gd name="T21" fmla="*/ 164 h 467"/>
                <a:gd name="T22" fmla="*/ 230 w 431"/>
                <a:gd name="T23" fmla="*/ 100 h 467"/>
                <a:gd name="T24" fmla="*/ 0 w 431"/>
                <a:gd name="T25" fmla="*/ 100 h 467"/>
                <a:gd name="T26" fmla="*/ 0 w 431"/>
                <a:gd name="T27" fmla="*/ 467 h 467"/>
                <a:gd name="T28" fmla="*/ 431 w 431"/>
                <a:gd name="T29" fmla="*/ 467 h 467"/>
                <a:gd name="T30" fmla="*/ 431 w 431"/>
                <a:gd name="T31" fmla="*/ 134 h 467"/>
                <a:gd name="T32" fmla="*/ 292 w 431"/>
                <a:gd name="T33" fmla="*/ 0 h 467"/>
                <a:gd name="T34" fmla="*/ 292 w 431"/>
                <a:gd name="T35" fmla="*/ 164 h 467"/>
                <a:gd name="T36" fmla="*/ 68 w 431"/>
                <a:gd name="T37" fmla="*/ 164 h 467"/>
                <a:gd name="T38" fmla="*/ 62 w 431"/>
                <a:gd name="T39" fmla="*/ 164 h 467"/>
                <a:gd name="T40" fmla="*/ 62 w 431"/>
                <a:gd name="T41" fmla="*/ 169 h 467"/>
                <a:gd name="T42" fmla="*/ 68 w 431"/>
                <a:gd name="T43" fmla="*/ 169 h 467"/>
                <a:gd name="T44" fmla="*/ 68 w 431"/>
                <a:gd name="T45" fmla="*/ 164 h 467"/>
                <a:gd name="T46" fmla="*/ 68 w 431"/>
                <a:gd name="T47" fmla="*/ 230 h 467"/>
                <a:gd name="T48" fmla="*/ 62 w 431"/>
                <a:gd name="T49" fmla="*/ 230 h 467"/>
                <a:gd name="T50" fmla="*/ 62 w 431"/>
                <a:gd name="T51" fmla="*/ 236 h 467"/>
                <a:gd name="T52" fmla="*/ 68 w 431"/>
                <a:gd name="T53" fmla="*/ 236 h 467"/>
                <a:gd name="T54" fmla="*/ 68 w 431"/>
                <a:gd name="T55" fmla="*/ 230 h 467"/>
                <a:gd name="T56" fmla="*/ 68 w 431"/>
                <a:gd name="T57" fmla="*/ 295 h 467"/>
                <a:gd name="T58" fmla="*/ 62 w 431"/>
                <a:gd name="T59" fmla="*/ 295 h 467"/>
                <a:gd name="T60" fmla="*/ 62 w 431"/>
                <a:gd name="T61" fmla="*/ 301 h 467"/>
                <a:gd name="T62" fmla="*/ 68 w 431"/>
                <a:gd name="T63" fmla="*/ 301 h 467"/>
                <a:gd name="T64" fmla="*/ 68 w 431"/>
                <a:gd name="T65" fmla="*/ 295 h 467"/>
                <a:gd name="T66" fmla="*/ 68 w 431"/>
                <a:gd name="T67" fmla="*/ 361 h 467"/>
                <a:gd name="T68" fmla="*/ 62 w 431"/>
                <a:gd name="T69" fmla="*/ 361 h 467"/>
                <a:gd name="T70" fmla="*/ 62 w 431"/>
                <a:gd name="T71" fmla="*/ 367 h 467"/>
                <a:gd name="T72" fmla="*/ 68 w 431"/>
                <a:gd name="T73" fmla="*/ 367 h 467"/>
                <a:gd name="T74" fmla="*/ 68 w 431"/>
                <a:gd name="T75" fmla="*/ 361 h 467"/>
                <a:gd name="T76" fmla="*/ 68 w 431"/>
                <a:gd name="T77" fmla="*/ 427 h 467"/>
                <a:gd name="T78" fmla="*/ 62 w 431"/>
                <a:gd name="T79" fmla="*/ 427 h 467"/>
                <a:gd name="T80" fmla="*/ 62 w 431"/>
                <a:gd name="T81" fmla="*/ 433 h 467"/>
                <a:gd name="T82" fmla="*/ 68 w 431"/>
                <a:gd name="T83" fmla="*/ 433 h 467"/>
                <a:gd name="T84" fmla="*/ 68 w 431"/>
                <a:gd name="T85" fmla="*/ 427 h 467"/>
                <a:gd name="T86" fmla="*/ 199 w 431"/>
                <a:gd name="T87" fmla="*/ 230 h 467"/>
                <a:gd name="T88" fmla="*/ 193 w 431"/>
                <a:gd name="T89" fmla="*/ 230 h 467"/>
                <a:gd name="T90" fmla="*/ 193 w 431"/>
                <a:gd name="T91" fmla="*/ 236 h 467"/>
                <a:gd name="T92" fmla="*/ 199 w 431"/>
                <a:gd name="T93" fmla="*/ 236 h 467"/>
                <a:gd name="T94" fmla="*/ 199 w 431"/>
                <a:gd name="T95" fmla="*/ 230 h 467"/>
                <a:gd name="T96" fmla="*/ 199 w 431"/>
                <a:gd name="T97" fmla="*/ 297 h 467"/>
                <a:gd name="T98" fmla="*/ 193 w 431"/>
                <a:gd name="T99" fmla="*/ 297 h 467"/>
                <a:gd name="T100" fmla="*/ 193 w 431"/>
                <a:gd name="T101" fmla="*/ 301 h 467"/>
                <a:gd name="T102" fmla="*/ 199 w 431"/>
                <a:gd name="T103" fmla="*/ 301 h 467"/>
                <a:gd name="T104" fmla="*/ 199 w 431"/>
                <a:gd name="T105" fmla="*/ 297 h 467"/>
                <a:gd name="T106" fmla="*/ 265 w 431"/>
                <a:gd name="T107" fmla="*/ 230 h 467"/>
                <a:gd name="T108" fmla="*/ 259 w 431"/>
                <a:gd name="T109" fmla="*/ 230 h 467"/>
                <a:gd name="T110" fmla="*/ 259 w 431"/>
                <a:gd name="T111" fmla="*/ 236 h 467"/>
                <a:gd name="T112" fmla="*/ 265 w 431"/>
                <a:gd name="T113" fmla="*/ 236 h 467"/>
                <a:gd name="T114" fmla="*/ 265 w 431"/>
                <a:gd name="T115" fmla="*/ 230 h 467"/>
                <a:gd name="T116" fmla="*/ 265 w 431"/>
                <a:gd name="T117" fmla="*/ 297 h 467"/>
                <a:gd name="T118" fmla="*/ 259 w 431"/>
                <a:gd name="T119" fmla="*/ 297 h 467"/>
                <a:gd name="T120" fmla="*/ 259 w 431"/>
                <a:gd name="T121" fmla="*/ 301 h 467"/>
                <a:gd name="T122" fmla="*/ 265 w 431"/>
                <a:gd name="T123" fmla="*/ 301 h 467"/>
                <a:gd name="T124" fmla="*/ 265 w 431"/>
                <a:gd name="T125" fmla="*/ 29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 h="467">
                  <a:moveTo>
                    <a:pt x="326" y="164"/>
                  </a:moveTo>
                  <a:lnTo>
                    <a:pt x="326" y="467"/>
                  </a:lnTo>
                  <a:lnTo>
                    <a:pt x="263" y="467"/>
                  </a:lnTo>
                  <a:lnTo>
                    <a:pt x="263" y="363"/>
                  </a:lnTo>
                  <a:lnTo>
                    <a:pt x="198" y="363"/>
                  </a:lnTo>
                  <a:lnTo>
                    <a:pt x="198" y="467"/>
                  </a:lnTo>
                  <a:lnTo>
                    <a:pt x="132" y="467"/>
                  </a:lnTo>
                  <a:lnTo>
                    <a:pt x="132" y="164"/>
                  </a:lnTo>
                  <a:lnTo>
                    <a:pt x="230" y="164"/>
                  </a:lnTo>
                  <a:lnTo>
                    <a:pt x="326" y="164"/>
                  </a:lnTo>
                  <a:moveTo>
                    <a:pt x="230" y="164"/>
                  </a:moveTo>
                  <a:lnTo>
                    <a:pt x="230" y="100"/>
                  </a:lnTo>
                  <a:lnTo>
                    <a:pt x="0" y="100"/>
                  </a:lnTo>
                  <a:lnTo>
                    <a:pt x="0" y="467"/>
                  </a:lnTo>
                  <a:moveTo>
                    <a:pt x="431" y="467"/>
                  </a:moveTo>
                  <a:lnTo>
                    <a:pt x="431" y="134"/>
                  </a:lnTo>
                  <a:lnTo>
                    <a:pt x="292" y="0"/>
                  </a:lnTo>
                  <a:lnTo>
                    <a:pt x="292" y="164"/>
                  </a:lnTo>
                  <a:moveTo>
                    <a:pt x="68" y="164"/>
                  </a:moveTo>
                  <a:lnTo>
                    <a:pt x="62" y="164"/>
                  </a:lnTo>
                  <a:lnTo>
                    <a:pt x="62" y="169"/>
                  </a:lnTo>
                  <a:lnTo>
                    <a:pt x="68" y="169"/>
                  </a:lnTo>
                  <a:lnTo>
                    <a:pt x="68" y="164"/>
                  </a:lnTo>
                  <a:moveTo>
                    <a:pt x="68" y="230"/>
                  </a:moveTo>
                  <a:lnTo>
                    <a:pt x="62" y="230"/>
                  </a:lnTo>
                  <a:lnTo>
                    <a:pt x="62" y="236"/>
                  </a:lnTo>
                  <a:lnTo>
                    <a:pt x="68" y="236"/>
                  </a:lnTo>
                  <a:lnTo>
                    <a:pt x="68" y="230"/>
                  </a:lnTo>
                  <a:moveTo>
                    <a:pt x="68" y="295"/>
                  </a:moveTo>
                  <a:lnTo>
                    <a:pt x="62" y="295"/>
                  </a:lnTo>
                  <a:lnTo>
                    <a:pt x="62" y="301"/>
                  </a:lnTo>
                  <a:lnTo>
                    <a:pt x="68" y="301"/>
                  </a:lnTo>
                  <a:lnTo>
                    <a:pt x="68" y="295"/>
                  </a:lnTo>
                  <a:moveTo>
                    <a:pt x="68" y="361"/>
                  </a:moveTo>
                  <a:lnTo>
                    <a:pt x="62" y="361"/>
                  </a:lnTo>
                  <a:lnTo>
                    <a:pt x="62" y="367"/>
                  </a:lnTo>
                  <a:lnTo>
                    <a:pt x="68" y="367"/>
                  </a:lnTo>
                  <a:lnTo>
                    <a:pt x="68" y="361"/>
                  </a:lnTo>
                  <a:moveTo>
                    <a:pt x="68" y="427"/>
                  </a:moveTo>
                  <a:lnTo>
                    <a:pt x="62" y="427"/>
                  </a:lnTo>
                  <a:lnTo>
                    <a:pt x="62" y="433"/>
                  </a:lnTo>
                  <a:lnTo>
                    <a:pt x="68" y="433"/>
                  </a:lnTo>
                  <a:lnTo>
                    <a:pt x="68" y="427"/>
                  </a:lnTo>
                  <a:moveTo>
                    <a:pt x="199" y="230"/>
                  </a:moveTo>
                  <a:lnTo>
                    <a:pt x="193" y="230"/>
                  </a:lnTo>
                  <a:lnTo>
                    <a:pt x="193" y="236"/>
                  </a:lnTo>
                  <a:lnTo>
                    <a:pt x="199" y="236"/>
                  </a:lnTo>
                  <a:lnTo>
                    <a:pt x="199" y="230"/>
                  </a:lnTo>
                  <a:moveTo>
                    <a:pt x="199" y="297"/>
                  </a:moveTo>
                  <a:lnTo>
                    <a:pt x="193" y="297"/>
                  </a:lnTo>
                  <a:lnTo>
                    <a:pt x="193" y="301"/>
                  </a:lnTo>
                  <a:lnTo>
                    <a:pt x="199" y="301"/>
                  </a:lnTo>
                  <a:lnTo>
                    <a:pt x="199" y="297"/>
                  </a:lnTo>
                  <a:moveTo>
                    <a:pt x="265" y="230"/>
                  </a:moveTo>
                  <a:lnTo>
                    <a:pt x="259" y="230"/>
                  </a:lnTo>
                  <a:lnTo>
                    <a:pt x="259" y="236"/>
                  </a:lnTo>
                  <a:lnTo>
                    <a:pt x="265" y="236"/>
                  </a:lnTo>
                  <a:lnTo>
                    <a:pt x="265" y="230"/>
                  </a:lnTo>
                  <a:moveTo>
                    <a:pt x="265" y="297"/>
                  </a:moveTo>
                  <a:lnTo>
                    <a:pt x="259" y="297"/>
                  </a:lnTo>
                  <a:lnTo>
                    <a:pt x="259" y="301"/>
                  </a:lnTo>
                  <a:lnTo>
                    <a:pt x="265" y="301"/>
                  </a:lnTo>
                  <a:lnTo>
                    <a:pt x="265" y="297"/>
                  </a:lnTo>
                </a:path>
              </a:pathLst>
            </a:custGeom>
            <a:solidFill>
              <a:srgbClr val="EAEAEA"/>
            </a:solidFill>
            <a:ln w="22225" cap="flat">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sp>
        <p:nvSpPr>
          <p:cNvPr id="31" name="Rectangle 30">
            <a:extLst>
              <a:ext uri="{FF2B5EF4-FFF2-40B4-BE49-F238E27FC236}">
                <a16:creationId xmlns:a16="http://schemas.microsoft.com/office/drawing/2014/main" id="{87EDE0A8-DE54-45F8-A923-A82FD4CB3887}"/>
              </a:ext>
            </a:extLst>
          </p:cNvPr>
          <p:cNvSpPr/>
          <p:nvPr/>
        </p:nvSpPr>
        <p:spPr bwMode="auto">
          <a:xfrm>
            <a:off x="1669779" y="3272379"/>
            <a:ext cx="3276660"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Light"/>
                <a:ea typeface="Segoe UI" panose="020B0502040204020203" pitchFamily="34" charset="0"/>
                <a:cs typeface="Segoe UI Semilight" panose="020B0402040204020203" pitchFamily="34" charset="0"/>
              </a:rPr>
              <a:t>Edge device</a:t>
            </a:r>
          </a:p>
        </p:txBody>
      </p:sp>
      <p:grpSp>
        <p:nvGrpSpPr>
          <p:cNvPr id="27" name="Group 26"/>
          <p:cNvGrpSpPr/>
          <p:nvPr/>
        </p:nvGrpSpPr>
        <p:grpSpPr>
          <a:xfrm>
            <a:off x="2329372" y="3824850"/>
            <a:ext cx="1957474" cy="1466694"/>
            <a:chOff x="2329372" y="3824850"/>
            <a:chExt cx="1957474" cy="1466694"/>
          </a:xfrm>
        </p:grpSpPr>
        <p:grpSp>
          <p:nvGrpSpPr>
            <p:cNvPr id="29" name="Group 28"/>
            <p:cNvGrpSpPr/>
            <p:nvPr/>
          </p:nvGrpSpPr>
          <p:grpSpPr>
            <a:xfrm>
              <a:off x="2939011" y="3824850"/>
              <a:ext cx="738197" cy="935185"/>
              <a:chOff x="4088890" y="3883656"/>
              <a:chExt cx="738197" cy="935185"/>
            </a:xfrm>
          </p:grpSpPr>
          <p:grpSp>
            <p:nvGrpSpPr>
              <p:cNvPr id="9" name="Group 8"/>
              <p:cNvGrpSpPr/>
              <p:nvPr/>
            </p:nvGrpSpPr>
            <p:grpSpPr>
              <a:xfrm>
                <a:off x="4105368" y="4173017"/>
                <a:ext cx="116991" cy="85684"/>
                <a:chOff x="4105368" y="4128429"/>
                <a:chExt cx="116991" cy="85684"/>
              </a:xfrm>
            </p:grpSpPr>
            <p:sp>
              <p:nvSpPr>
                <p:cNvPr id="111" name="Rectangle 45">
                  <a:extLst>
                    <a:ext uri="{FF2B5EF4-FFF2-40B4-BE49-F238E27FC236}">
                      <a16:creationId xmlns:a16="http://schemas.microsoft.com/office/drawing/2014/main" id="{D3023CF6-F1D7-4641-830A-3206CBED3C6F}"/>
                    </a:ext>
                  </a:extLst>
                </p:cNvPr>
                <p:cNvSpPr>
                  <a:spLocks noChangeArrowheads="1"/>
                </p:cNvSpPr>
                <p:nvPr/>
              </p:nvSpPr>
              <p:spPr bwMode="auto">
                <a:xfrm>
                  <a:off x="4105368" y="4128429"/>
                  <a:ext cx="116991" cy="85684"/>
                </a:xfrm>
                <a:prstGeom prst="rect">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12" name="Rectangle 46">
                  <a:extLst>
                    <a:ext uri="{FF2B5EF4-FFF2-40B4-BE49-F238E27FC236}">
                      <a16:creationId xmlns:a16="http://schemas.microsoft.com/office/drawing/2014/main" id="{FBD1D95B-1D3D-4F95-8545-2C9F73BBA2DD}"/>
                    </a:ext>
                  </a:extLst>
                </p:cNvPr>
                <p:cNvSpPr>
                  <a:spLocks noChangeArrowheads="1"/>
                </p:cNvSpPr>
                <p:nvPr/>
              </p:nvSpPr>
              <p:spPr bwMode="auto">
                <a:xfrm>
                  <a:off x="4182812" y="4128429"/>
                  <a:ext cx="39546" cy="85684"/>
                </a:xfrm>
                <a:prstGeom prst="rect">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sp>
            <p:nvSpPr>
              <p:cNvPr id="87" name="Freeform 21">
                <a:extLst>
                  <a:ext uri="{FF2B5EF4-FFF2-40B4-BE49-F238E27FC236}">
                    <a16:creationId xmlns:a16="http://schemas.microsoft.com/office/drawing/2014/main" id="{B38278D9-1611-491C-B5BB-358E8DE88922}"/>
                  </a:ext>
                </a:extLst>
              </p:cNvPr>
              <p:cNvSpPr>
                <a:spLocks/>
              </p:cNvSpPr>
              <p:nvPr/>
            </p:nvSpPr>
            <p:spPr bwMode="auto">
              <a:xfrm>
                <a:off x="4159744" y="4302268"/>
                <a:ext cx="593194" cy="262818"/>
              </a:xfrm>
              <a:custGeom>
                <a:avLst/>
                <a:gdLst>
                  <a:gd name="T0" fmla="*/ 0 w 360"/>
                  <a:gd name="T1" fmla="*/ 0 h 191"/>
                  <a:gd name="T2" fmla="*/ 0 w 360"/>
                  <a:gd name="T3" fmla="*/ 191 h 191"/>
                  <a:gd name="T4" fmla="*/ 360 w 360"/>
                  <a:gd name="T5" fmla="*/ 191 h 191"/>
                  <a:gd name="T6" fmla="*/ 360 w 360"/>
                  <a:gd name="T7" fmla="*/ 0 h 191"/>
                </a:gdLst>
                <a:ahLst/>
                <a:cxnLst>
                  <a:cxn ang="0">
                    <a:pos x="T0" y="T1"/>
                  </a:cxn>
                  <a:cxn ang="0">
                    <a:pos x="T2" y="T3"/>
                  </a:cxn>
                  <a:cxn ang="0">
                    <a:pos x="T4" y="T5"/>
                  </a:cxn>
                  <a:cxn ang="0">
                    <a:pos x="T6" y="T7"/>
                  </a:cxn>
                </a:cxnLst>
                <a:rect l="0" t="0" r="r" b="b"/>
                <a:pathLst>
                  <a:path w="360" h="191">
                    <a:moveTo>
                      <a:pt x="0" y="0"/>
                    </a:moveTo>
                    <a:lnTo>
                      <a:pt x="0" y="191"/>
                    </a:lnTo>
                    <a:lnTo>
                      <a:pt x="360" y="191"/>
                    </a:lnTo>
                    <a:lnTo>
                      <a:pt x="360" y="0"/>
                    </a:ln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88" name="Freeform 22">
                <a:extLst>
                  <a:ext uri="{FF2B5EF4-FFF2-40B4-BE49-F238E27FC236}">
                    <a16:creationId xmlns:a16="http://schemas.microsoft.com/office/drawing/2014/main" id="{1E8245A6-5FF5-4680-88B5-53522374DB71}"/>
                  </a:ext>
                </a:extLst>
              </p:cNvPr>
              <p:cNvSpPr>
                <a:spLocks/>
              </p:cNvSpPr>
              <p:nvPr/>
            </p:nvSpPr>
            <p:spPr bwMode="auto">
              <a:xfrm>
                <a:off x="4088890" y="4360764"/>
                <a:ext cx="39546" cy="204322"/>
              </a:xfrm>
              <a:custGeom>
                <a:avLst/>
                <a:gdLst>
                  <a:gd name="T0" fmla="*/ 24 w 24"/>
                  <a:gd name="T1" fmla="*/ 0 h 124"/>
                  <a:gd name="T2" fmla="*/ 24 w 24"/>
                  <a:gd name="T3" fmla="*/ 124 h 124"/>
                  <a:gd name="T4" fmla="*/ 0 w 24"/>
                  <a:gd name="T5" fmla="*/ 124 h 124"/>
                </a:gdLst>
                <a:ahLst/>
                <a:cxnLst>
                  <a:cxn ang="0">
                    <a:pos x="T0" y="T1"/>
                  </a:cxn>
                  <a:cxn ang="0">
                    <a:pos x="T2" y="T3"/>
                  </a:cxn>
                  <a:cxn ang="0">
                    <a:pos x="T4" y="T5"/>
                  </a:cxn>
                </a:cxnLst>
                <a:rect l="0" t="0" r="r" b="b"/>
                <a:pathLst>
                  <a:path w="24" h="124">
                    <a:moveTo>
                      <a:pt x="24" y="0"/>
                    </a:moveTo>
                    <a:lnTo>
                      <a:pt x="24" y="124"/>
                    </a:lnTo>
                    <a:lnTo>
                      <a:pt x="0" y="124"/>
                    </a:ln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89" name="Freeform 23">
                <a:extLst>
                  <a:ext uri="{FF2B5EF4-FFF2-40B4-BE49-F238E27FC236}">
                    <a16:creationId xmlns:a16="http://schemas.microsoft.com/office/drawing/2014/main" id="{1B01A236-18FD-4638-9210-01E9B0FB4CFD}"/>
                  </a:ext>
                </a:extLst>
              </p:cNvPr>
              <p:cNvSpPr>
                <a:spLocks/>
              </p:cNvSpPr>
              <p:nvPr/>
            </p:nvSpPr>
            <p:spPr bwMode="auto">
              <a:xfrm>
                <a:off x="4784245" y="4360764"/>
                <a:ext cx="42842" cy="204322"/>
              </a:xfrm>
              <a:custGeom>
                <a:avLst/>
                <a:gdLst>
                  <a:gd name="T0" fmla="*/ 0 w 26"/>
                  <a:gd name="T1" fmla="*/ 0 h 124"/>
                  <a:gd name="T2" fmla="*/ 0 w 26"/>
                  <a:gd name="T3" fmla="*/ 124 h 124"/>
                  <a:gd name="T4" fmla="*/ 26 w 26"/>
                  <a:gd name="T5" fmla="*/ 124 h 124"/>
                </a:gdLst>
                <a:ahLst/>
                <a:cxnLst>
                  <a:cxn ang="0">
                    <a:pos x="T0" y="T1"/>
                  </a:cxn>
                  <a:cxn ang="0">
                    <a:pos x="T2" y="T3"/>
                  </a:cxn>
                  <a:cxn ang="0">
                    <a:pos x="T4" y="T5"/>
                  </a:cxn>
                </a:cxnLst>
                <a:rect l="0" t="0" r="r" b="b"/>
                <a:pathLst>
                  <a:path w="26" h="124">
                    <a:moveTo>
                      <a:pt x="0" y="0"/>
                    </a:moveTo>
                    <a:lnTo>
                      <a:pt x="0" y="124"/>
                    </a:lnTo>
                    <a:lnTo>
                      <a:pt x="26" y="124"/>
                    </a:ln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90" name="Line 24">
                <a:extLst>
                  <a:ext uri="{FF2B5EF4-FFF2-40B4-BE49-F238E27FC236}">
                    <a16:creationId xmlns:a16="http://schemas.microsoft.com/office/drawing/2014/main" id="{70C935DE-6F72-48A1-8390-F7DEA6FD6604}"/>
                  </a:ext>
                </a:extLst>
              </p:cNvPr>
              <p:cNvSpPr>
                <a:spLocks noChangeShapeType="1"/>
              </p:cNvSpPr>
              <p:nvPr/>
            </p:nvSpPr>
            <p:spPr bwMode="auto">
              <a:xfrm>
                <a:off x="4167983" y="4466220"/>
                <a:ext cx="576716"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91" name="Line 25">
                <a:extLst>
                  <a:ext uri="{FF2B5EF4-FFF2-40B4-BE49-F238E27FC236}">
                    <a16:creationId xmlns:a16="http://schemas.microsoft.com/office/drawing/2014/main" id="{0C44E157-1552-4FFA-8700-F641EA1CC5FA}"/>
                  </a:ext>
                </a:extLst>
              </p:cNvPr>
              <p:cNvSpPr>
                <a:spLocks noChangeShapeType="1"/>
              </p:cNvSpPr>
              <p:nvPr/>
            </p:nvSpPr>
            <p:spPr bwMode="auto">
              <a:xfrm>
                <a:off x="4097298" y="4131836"/>
                <a:ext cx="129451"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93" name="Line 27">
                <a:extLst>
                  <a:ext uri="{FF2B5EF4-FFF2-40B4-BE49-F238E27FC236}">
                    <a16:creationId xmlns:a16="http://schemas.microsoft.com/office/drawing/2014/main" id="{30FEEB36-673C-427A-B3B0-8F994B9B2163}"/>
                  </a:ext>
                </a:extLst>
              </p:cNvPr>
              <p:cNvSpPr>
                <a:spLocks noChangeShapeType="1"/>
              </p:cNvSpPr>
              <p:nvPr/>
            </p:nvSpPr>
            <p:spPr bwMode="auto">
              <a:xfrm rot="16200000">
                <a:off x="4618645" y="4193515"/>
                <a:ext cx="268585"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sp>
            <p:nvSpPr>
              <p:cNvPr id="98" name="Rectangle 32">
                <a:extLst>
                  <a:ext uri="{FF2B5EF4-FFF2-40B4-BE49-F238E27FC236}">
                    <a16:creationId xmlns:a16="http://schemas.microsoft.com/office/drawing/2014/main" id="{767A0D8B-F374-468E-B794-33FE8D212799}"/>
                  </a:ext>
                </a:extLst>
              </p:cNvPr>
              <p:cNvSpPr>
                <a:spLocks noChangeArrowheads="1"/>
              </p:cNvSpPr>
              <p:nvPr/>
            </p:nvSpPr>
            <p:spPr bwMode="auto">
              <a:xfrm>
                <a:off x="4647481" y="4117719"/>
                <a:ext cx="54376" cy="240573"/>
              </a:xfrm>
              <a:prstGeom prst="rect">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3" name="Freeform 37">
                <a:extLst>
                  <a:ext uri="{FF2B5EF4-FFF2-40B4-BE49-F238E27FC236}">
                    <a16:creationId xmlns:a16="http://schemas.microsoft.com/office/drawing/2014/main" id="{6BA0A907-CF9B-4630-9FB0-D7D3884F9848}"/>
                  </a:ext>
                </a:extLst>
              </p:cNvPr>
              <p:cNvSpPr>
                <a:spLocks/>
              </p:cNvSpPr>
              <p:nvPr/>
            </p:nvSpPr>
            <p:spPr bwMode="auto">
              <a:xfrm>
                <a:off x="4102072" y="4632644"/>
                <a:ext cx="708537" cy="186197"/>
              </a:xfrm>
              <a:custGeom>
                <a:avLst/>
                <a:gdLst>
                  <a:gd name="T0" fmla="*/ 19 w 430"/>
                  <a:gd name="T1" fmla="*/ 0 h 113"/>
                  <a:gd name="T2" fmla="*/ 411 w 430"/>
                  <a:gd name="T3" fmla="*/ 0 h 113"/>
                  <a:gd name="T4" fmla="*/ 411 w 430"/>
                  <a:gd name="T5" fmla="*/ 70 h 113"/>
                  <a:gd name="T6" fmla="*/ 430 w 430"/>
                  <a:gd name="T7" fmla="*/ 89 h 113"/>
                  <a:gd name="T8" fmla="*/ 430 w 430"/>
                  <a:gd name="T9" fmla="*/ 113 h 113"/>
                  <a:gd name="T10" fmla="*/ 345 w 430"/>
                  <a:gd name="T11" fmla="*/ 113 h 113"/>
                  <a:gd name="T12" fmla="*/ 318 w 430"/>
                  <a:gd name="T13" fmla="*/ 88 h 113"/>
                  <a:gd name="T14" fmla="*/ 109 w 430"/>
                  <a:gd name="T15" fmla="*/ 88 h 113"/>
                  <a:gd name="T16" fmla="*/ 83 w 430"/>
                  <a:gd name="T17" fmla="*/ 113 h 113"/>
                  <a:gd name="T18" fmla="*/ 0 w 430"/>
                  <a:gd name="T19" fmla="*/ 113 h 113"/>
                  <a:gd name="T20" fmla="*/ 0 w 430"/>
                  <a:gd name="T21" fmla="*/ 86 h 113"/>
                  <a:gd name="T22" fmla="*/ 16 w 430"/>
                  <a:gd name="T23" fmla="*/ 70 h 113"/>
                  <a:gd name="T24" fmla="*/ 16 w 430"/>
                  <a:gd name="T25" fmla="*/ 0 h 113"/>
                  <a:gd name="T26" fmla="*/ 19 w 430"/>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0" h="113">
                    <a:moveTo>
                      <a:pt x="19" y="0"/>
                    </a:moveTo>
                    <a:lnTo>
                      <a:pt x="411" y="0"/>
                    </a:lnTo>
                    <a:lnTo>
                      <a:pt x="411" y="70"/>
                    </a:lnTo>
                    <a:lnTo>
                      <a:pt x="430" y="89"/>
                    </a:lnTo>
                    <a:lnTo>
                      <a:pt x="430" y="113"/>
                    </a:lnTo>
                    <a:lnTo>
                      <a:pt x="345" y="113"/>
                    </a:lnTo>
                    <a:lnTo>
                      <a:pt x="318" y="88"/>
                    </a:lnTo>
                    <a:lnTo>
                      <a:pt x="109" y="88"/>
                    </a:lnTo>
                    <a:lnTo>
                      <a:pt x="83" y="113"/>
                    </a:lnTo>
                    <a:lnTo>
                      <a:pt x="0" y="113"/>
                    </a:lnTo>
                    <a:lnTo>
                      <a:pt x="0" y="86"/>
                    </a:lnTo>
                    <a:lnTo>
                      <a:pt x="16" y="70"/>
                    </a:lnTo>
                    <a:lnTo>
                      <a:pt x="16" y="0"/>
                    </a:lnTo>
                    <a:lnTo>
                      <a:pt x="19" y="0"/>
                    </a:lnTo>
                    <a:close/>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4" name="Line 38">
                <a:extLst>
                  <a:ext uri="{FF2B5EF4-FFF2-40B4-BE49-F238E27FC236}">
                    <a16:creationId xmlns:a16="http://schemas.microsoft.com/office/drawing/2014/main" id="{DD063B53-CFF5-4946-B7EB-28CD8BF09438}"/>
                  </a:ext>
                </a:extLst>
              </p:cNvPr>
              <p:cNvSpPr>
                <a:spLocks noChangeShapeType="1"/>
              </p:cNvSpPr>
              <p:nvPr/>
            </p:nvSpPr>
            <p:spPr bwMode="auto">
              <a:xfrm>
                <a:off x="4176221" y="4667247"/>
                <a:ext cx="0" cy="64263"/>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5" name="Line 39">
                <a:extLst>
                  <a:ext uri="{FF2B5EF4-FFF2-40B4-BE49-F238E27FC236}">
                    <a16:creationId xmlns:a16="http://schemas.microsoft.com/office/drawing/2014/main" id="{465FD6BA-AD65-4878-AF36-BF8BACB672D7}"/>
                  </a:ext>
                </a:extLst>
              </p:cNvPr>
              <p:cNvSpPr>
                <a:spLocks noChangeShapeType="1"/>
              </p:cNvSpPr>
              <p:nvPr/>
            </p:nvSpPr>
            <p:spPr bwMode="auto">
              <a:xfrm>
                <a:off x="4219063" y="4667247"/>
                <a:ext cx="0" cy="64263"/>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6" name="Line 40">
                <a:extLst>
                  <a:ext uri="{FF2B5EF4-FFF2-40B4-BE49-F238E27FC236}">
                    <a16:creationId xmlns:a16="http://schemas.microsoft.com/office/drawing/2014/main" id="{DEEDCAD4-8E0F-46B2-B5DD-56A514F563DE}"/>
                  </a:ext>
                </a:extLst>
              </p:cNvPr>
              <p:cNvSpPr>
                <a:spLocks noChangeShapeType="1"/>
              </p:cNvSpPr>
              <p:nvPr/>
            </p:nvSpPr>
            <p:spPr bwMode="auto">
              <a:xfrm>
                <a:off x="4261905" y="4667247"/>
                <a:ext cx="0" cy="64263"/>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7" name="Oval 41">
                <a:extLst>
                  <a:ext uri="{FF2B5EF4-FFF2-40B4-BE49-F238E27FC236}">
                    <a16:creationId xmlns:a16="http://schemas.microsoft.com/office/drawing/2014/main" id="{1CE4C0C4-F6C9-4601-9477-F92DAD191B69}"/>
                  </a:ext>
                </a:extLst>
              </p:cNvPr>
              <p:cNvSpPr>
                <a:spLocks noChangeArrowheads="1"/>
              </p:cNvSpPr>
              <p:nvPr/>
            </p:nvSpPr>
            <p:spPr bwMode="auto">
              <a:xfrm>
                <a:off x="4215768" y="4509062"/>
                <a:ext cx="18125" cy="16478"/>
              </a:xfrm>
              <a:prstGeom prst="ellips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8" name="Oval 42">
                <a:extLst>
                  <a:ext uri="{FF2B5EF4-FFF2-40B4-BE49-F238E27FC236}">
                    <a16:creationId xmlns:a16="http://schemas.microsoft.com/office/drawing/2014/main" id="{D38B56BE-0163-4FF6-B373-6F382FB626CF}"/>
                  </a:ext>
                </a:extLst>
              </p:cNvPr>
              <p:cNvSpPr>
                <a:spLocks noChangeArrowheads="1"/>
              </p:cNvSpPr>
              <p:nvPr/>
            </p:nvSpPr>
            <p:spPr bwMode="auto">
              <a:xfrm>
                <a:off x="4273439" y="4509062"/>
                <a:ext cx="16478" cy="16478"/>
              </a:xfrm>
              <a:prstGeom prst="ellips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09" name="Oval 43">
                <a:extLst>
                  <a:ext uri="{FF2B5EF4-FFF2-40B4-BE49-F238E27FC236}">
                    <a16:creationId xmlns:a16="http://schemas.microsoft.com/office/drawing/2014/main" id="{B03A14FB-EDE4-4EF0-81DB-4AC843F7C693}"/>
                  </a:ext>
                </a:extLst>
              </p:cNvPr>
              <p:cNvSpPr>
                <a:spLocks noChangeArrowheads="1"/>
              </p:cNvSpPr>
              <p:nvPr/>
            </p:nvSpPr>
            <p:spPr bwMode="auto">
              <a:xfrm>
                <a:off x="4631003" y="4695259"/>
                <a:ext cx="16478" cy="16478"/>
              </a:xfrm>
              <a:prstGeom prst="ellips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10" name="Oval 44">
                <a:extLst>
                  <a:ext uri="{FF2B5EF4-FFF2-40B4-BE49-F238E27FC236}">
                    <a16:creationId xmlns:a16="http://schemas.microsoft.com/office/drawing/2014/main" id="{A409A4F7-8FB8-4F6B-BF72-B792D2783F02}"/>
                  </a:ext>
                </a:extLst>
              </p:cNvPr>
              <p:cNvSpPr>
                <a:spLocks noChangeArrowheads="1"/>
              </p:cNvSpPr>
              <p:nvPr/>
            </p:nvSpPr>
            <p:spPr bwMode="auto">
              <a:xfrm>
                <a:off x="4688675" y="4695259"/>
                <a:ext cx="16478" cy="16478"/>
              </a:xfrm>
              <a:prstGeom prst="ellips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nvGrpSpPr>
              <p:cNvPr id="28" name="Group 27"/>
              <p:cNvGrpSpPr/>
              <p:nvPr/>
            </p:nvGrpSpPr>
            <p:grpSpPr>
              <a:xfrm>
                <a:off x="4316281" y="3883656"/>
                <a:ext cx="278472" cy="205970"/>
                <a:chOff x="4316281" y="3779104"/>
                <a:chExt cx="278472" cy="205970"/>
              </a:xfrm>
            </p:grpSpPr>
            <p:sp>
              <p:nvSpPr>
                <p:cNvPr id="113" name="Oval 47">
                  <a:extLst>
                    <a:ext uri="{FF2B5EF4-FFF2-40B4-BE49-F238E27FC236}">
                      <a16:creationId xmlns:a16="http://schemas.microsoft.com/office/drawing/2014/main" id="{1727F7AA-29C1-49DB-B0C3-D884BB03BE2D}"/>
                    </a:ext>
                  </a:extLst>
                </p:cNvPr>
                <p:cNvSpPr>
                  <a:spLocks noChangeArrowheads="1"/>
                </p:cNvSpPr>
                <p:nvPr/>
              </p:nvSpPr>
              <p:spPr bwMode="auto">
                <a:xfrm>
                  <a:off x="4431624" y="3937289"/>
                  <a:ext cx="49433" cy="47785"/>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14" name="Freeform 48">
                  <a:extLst>
                    <a:ext uri="{FF2B5EF4-FFF2-40B4-BE49-F238E27FC236}">
                      <a16:creationId xmlns:a16="http://schemas.microsoft.com/office/drawing/2014/main" id="{FC5CC916-F17A-4643-A809-26900B7679A0}"/>
                    </a:ext>
                  </a:extLst>
                </p:cNvPr>
                <p:cNvSpPr>
                  <a:spLocks/>
                </p:cNvSpPr>
                <p:nvPr/>
              </p:nvSpPr>
              <p:spPr bwMode="auto">
                <a:xfrm>
                  <a:off x="4387135" y="3886208"/>
                  <a:ext cx="138412" cy="42842"/>
                </a:xfrm>
                <a:custGeom>
                  <a:avLst/>
                  <a:gdLst>
                    <a:gd name="T0" fmla="*/ 0 w 49"/>
                    <a:gd name="T1" fmla="*/ 15 h 15"/>
                    <a:gd name="T2" fmla="*/ 24 w 49"/>
                    <a:gd name="T3" fmla="*/ 0 h 15"/>
                    <a:gd name="T4" fmla="*/ 49 w 49"/>
                    <a:gd name="T5" fmla="*/ 15 h 15"/>
                  </a:gdLst>
                  <a:ahLst/>
                  <a:cxnLst>
                    <a:cxn ang="0">
                      <a:pos x="T0" y="T1"/>
                    </a:cxn>
                    <a:cxn ang="0">
                      <a:pos x="T2" y="T3"/>
                    </a:cxn>
                    <a:cxn ang="0">
                      <a:pos x="T4" y="T5"/>
                    </a:cxn>
                  </a:cxnLst>
                  <a:rect l="0" t="0" r="r" b="b"/>
                  <a:pathLst>
                    <a:path w="49" h="15">
                      <a:moveTo>
                        <a:pt x="0" y="15"/>
                      </a:moveTo>
                      <a:cubicBezTo>
                        <a:pt x="4" y="6"/>
                        <a:pt x="14" y="0"/>
                        <a:pt x="24" y="0"/>
                      </a:cubicBezTo>
                      <a:cubicBezTo>
                        <a:pt x="35" y="0"/>
                        <a:pt x="44" y="6"/>
                        <a:pt x="49" y="15"/>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15" name="Freeform 49">
                  <a:extLst>
                    <a:ext uri="{FF2B5EF4-FFF2-40B4-BE49-F238E27FC236}">
                      <a16:creationId xmlns:a16="http://schemas.microsoft.com/office/drawing/2014/main" id="{8AF6623B-ED2F-485D-B659-D8D06BC6009D}"/>
                    </a:ext>
                  </a:extLst>
                </p:cNvPr>
                <p:cNvSpPr>
                  <a:spLocks/>
                </p:cNvSpPr>
                <p:nvPr/>
              </p:nvSpPr>
              <p:spPr bwMode="auto">
                <a:xfrm>
                  <a:off x="4349236" y="3828537"/>
                  <a:ext cx="214209" cy="57672"/>
                </a:xfrm>
                <a:custGeom>
                  <a:avLst/>
                  <a:gdLst>
                    <a:gd name="T0" fmla="*/ 0 w 75"/>
                    <a:gd name="T1" fmla="*/ 19 h 20"/>
                    <a:gd name="T2" fmla="*/ 37 w 75"/>
                    <a:gd name="T3" fmla="*/ 0 h 20"/>
                    <a:gd name="T4" fmla="*/ 75 w 75"/>
                    <a:gd name="T5" fmla="*/ 20 h 20"/>
                  </a:gdLst>
                  <a:ahLst/>
                  <a:cxnLst>
                    <a:cxn ang="0">
                      <a:pos x="T0" y="T1"/>
                    </a:cxn>
                    <a:cxn ang="0">
                      <a:pos x="T2" y="T3"/>
                    </a:cxn>
                    <a:cxn ang="0">
                      <a:pos x="T4" y="T5"/>
                    </a:cxn>
                  </a:cxnLst>
                  <a:rect l="0" t="0" r="r" b="b"/>
                  <a:pathLst>
                    <a:path w="75" h="20">
                      <a:moveTo>
                        <a:pt x="0" y="19"/>
                      </a:moveTo>
                      <a:cubicBezTo>
                        <a:pt x="9" y="8"/>
                        <a:pt x="22" y="0"/>
                        <a:pt x="37" y="0"/>
                      </a:cubicBezTo>
                      <a:cubicBezTo>
                        <a:pt x="53" y="0"/>
                        <a:pt x="67" y="8"/>
                        <a:pt x="75" y="2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16" name="Freeform 50">
                  <a:extLst>
                    <a:ext uri="{FF2B5EF4-FFF2-40B4-BE49-F238E27FC236}">
                      <a16:creationId xmlns:a16="http://schemas.microsoft.com/office/drawing/2014/main" id="{C3860830-71D4-4F15-B4DB-80F0BDC1BA47}"/>
                    </a:ext>
                  </a:extLst>
                </p:cNvPr>
                <p:cNvSpPr>
                  <a:spLocks/>
                </p:cNvSpPr>
                <p:nvPr/>
              </p:nvSpPr>
              <p:spPr bwMode="auto">
                <a:xfrm>
                  <a:off x="4316281" y="3779104"/>
                  <a:ext cx="278472" cy="64263"/>
                </a:xfrm>
                <a:custGeom>
                  <a:avLst/>
                  <a:gdLst>
                    <a:gd name="T0" fmla="*/ 0 w 98"/>
                    <a:gd name="T1" fmla="*/ 23 h 23"/>
                    <a:gd name="T2" fmla="*/ 49 w 98"/>
                    <a:gd name="T3" fmla="*/ 0 h 23"/>
                    <a:gd name="T4" fmla="*/ 98 w 98"/>
                    <a:gd name="T5" fmla="*/ 23 h 23"/>
                  </a:gdLst>
                  <a:ahLst/>
                  <a:cxnLst>
                    <a:cxn ang="0">
                      <a:pos x="T0" y="T1"/>
                    </a:cxn>
                    <a:cxn ang="0">
                      <a:pos x="T2" y="T3"/>
                    </a:cxn>
                    <a:cxn ang="0">
                      <a:pos x="T4" y="T5"/>
                    </a:cxn>
                  </a:cxnLst>
                  <a:rect l="0" t="0" r="r" b="b"/>
                  <a:pathLst>
                    <a:path w="98" h="23">
                      <a:moveTo>
                        <a:pt x="0" y="23"/>
                      </a:moveTo>
                      <a:cubicBezTo>
                        <a:pt x="12" y="9"/>
                        <a:pt x="30" y="0"/>
                        <a:pt x="49" y="0"/>
                      </a:cubicBezTo>
                      <a:cubicBezTo>
                        <a:pt x="69" y="0"/>
                        <a:pt x="86" y="9"/>
                        <a:pt x="98" y="23"/>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grpSp>
        <p:sp>
          <p:nvSpPr>
            <p:cNvPr id="169" name="Rectangle 168"/>
            <p:cNvSpPr/>
            <p:nvPr/>
          </p:nvSpPr>
          <p:spPr>
            <a:xfrm>
              <a:off x="2329372" y="4829879"/>
              <a:ext cx="1957474" cy="461665"/>
            </a:xfrm>
            <a:prstGeom prst="rect">
              <a:avLst/>
            </a:prstGeom>
          </p:spPr>
          <p:txBody>
            <a:bodyPr wrap="square">
              <a:sp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05050"/>
                  </a:solidFill>
                  <a:effectLst/>
                  <a:uLnTx/>
                  <a:uFillTx/>
                  <a:latin typeface="Segoe UI Light"/>
                  <a:ea typeface="+mn-ea"/>
                  <a:cs typeface="+mn-cs"/>
                </a:rPr>
                <a:t>✊ </a:t>
              </a:r>
              <a:r>
                <a:rPr kumimoji="0" lang="en-US" sz="2400" b="0" i="0" u="none" strike="noStrike" kern="1200" cap="none" spc="0" normalizeH="0" baseline="0" noProof="0" dirty="0">
                  <a:ln>
                    <a:noFill/>
                  </a:ln>
                  <a:solidFill>
                    <a:srgbClr val="505050"/>
                  </a:solidFill>
                  <a:effectLst/>
                  <a:uLnTx/>
                  <a:uFillTx/>
                  <a:latin typeface="Segoe UI Semilight"/>
                  <a:ea typeface="+mn-ea"/>
                  <a:cs typeface="+mn-cs"/>
                </a:rPr>
                <a:t>✋ ✌️</a:t>
              </a:r>
              <a:endParaRPr kumimoji="0" lang="en-US" sz="24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192" name="Group 191"/>
          <p:cNvGrpSpPr/>
          <p:nvPr/>
        </p:nvGrpSpPr>
        <p:grpSpPr>
          <a:xfrm>
            <a:off x="8629750" y="3984202"/>
            <a:ext cx="997235" cy="715741"/>
            <a:chOff x="8629750" y="4510930"/>
            <a:chExt cx="997235" cy="715741"/>
          </a:xfrm>
        </p:grpSpPr>
        <p:sp>
          <p:nvSpPr>
            <p:cNvPr id="193" name="Rectangle 192">
              <a:extLst/>
            </p:cNvPr>
            <p:cNvSpPr/>
            <p:nvPr/>
          </p:nvSpPr>
          <p:spPr bwMode="auto">
            <a:xfrm>
              <a:off x="8629750" y="4871374"/>
              <a:ext cx="997235"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Web </a:t>
              </a:r>
              <a:br>
                <a:rPr kumimoji="0" lang="en-US" sz="14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4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Dashboard</a:t>
              </a:r>
            </a:p>
          </p:txBody>
        </p:sp>
        <p:grpSp>
          <p:nvGrpSpPr>
            <p:cNvPr id="197" name="Group 196"/>
            <p:cNvGrpSpPr/>
            <p:nvPr/>
          </p:nvGrpSpPr>
          <p:grpSpPr>
            <a:xfrm>
              <a:off x="8907126" y="4510930"/>
              <a:ext cx="442473" cy="377122"/>
              <a:chOff x="8907126" y="4510930"/>
              <a:chExt cx="442473" cy="377122"/>
            </a:xfrm>
          </p:grpSpPr>
          <p:sp>
            <p:nvSpPr>
              <p:cNvPr id="199" name="Line 11">
                <a:extLst/>
              </p:cNvPr>
              <p:cNvSpPr>
                <a:spLocks noChangeShapeType="1"/>
              </p:cNvSpPr>
              <p:nvPr/>
            </p:nvSpPr>
            <p:spPr bwMode="auto">
              <a:xfrm>
                <a:off x="8959060" y="4666770"/>
                <a:ext cx="270929" cy="0"/>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02" name="Line 11">
                <a:extLst/>
              </p:cNvPr>
              <p:cNvSpPr>
                <a:spLocks noChangeShapeType="1"/>
              </p:cNvSpPr>
              <p:nvPr/>
            </p:nvSpPr>
            <p:spPr bwMode="auto">
              <a:xfrm>
                <a:off x="8959060" y="4742805"/>
                <a:ext cx="270929" cy="0"/>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04" name="Line 11">
                <a:extLst/>
              </p:cNvPr>
              <p:cNvSpPr>
                <a:spLocks noChangeShapeType="1"/>
              </p:cNvSpPr>
              <p:nvPr/>
            </p:nvSpPr>
            <p:spPr bwMode="auto">
              <a:xfrm>
                <a:off x="8959060" y="4818841"/>
                <a:ext cx="270929" cy="0"/>
              </a:xfrm>
              <a:prstGeom prst="lin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05" name="Freeform 10">
                <a:extLst/>
              </p:cNvPr>
              <p:cNvSpPr>
                <a:spLocks/>
              </p:cNvSpPr>
              <p:nvPr/>
            </p:nvSpPr>
            <p:spPr bwMode="auto">
              <a:xfrm>
                <a:off x="8907126" y="4510930"/>
                <a:ext cx="442472" cy="377122"/>
              </a:xfrm>
              <a:custGeom>
                <a:avLst/>
                <a:gdLst>
                  <a:gd name="T0" fmla="*/ 126 w 325"/>
                  <a:gd name="T1" fmla="*/ 0 h 277"/>
                  <a:gd name="T2" fmla="*/ 325 w 325"/>
                  <a:gd name="T3" fmla="*/ 0 h 277"/>
                  <a:gd name="T4" fmla="*/ 325 w 325"/>
                  <a:gd name="T5" fmla="*/ 277 h 277"/>
                  <a:gd name="T6" fmla="*/ 0 w 325"/>
                  <a:gd name="T7" fmla="*/ 277 h 277"/>
                  <a:gd name="T8" fmla="*/ 0 w 325"/>
                  <a:gd name="T9" fmla="*/ 0 h 277"/>
                  <a:gd name="T10" fmla="*/ 0 w 325"/>
                  <a:gd name="T11" fmla="*/ 0 h 277"/>
                  <a:gd name="T12" fmla="*/ 69 w 325"/>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325" h="277">
                    <a:moveTo>
                      <a:pt x="126" y="0"/>
                    </a:moveTo>
                    <a:lnTo>
                      <a:pt x="325" y="0"/>
                    </a:lnTo>
                    <a:lnTo>
                      <a:pt x="325" y="277"/>
                    </a:lnTo>
                    <a:lnTo>
                      <a:pt x="0" y="277"/>
                    </a:lnTo>
                    <a:lnTo>
                      <a:pt x="0" y="0"/>
                    </a:lnTo>
                    <a:lnTo>
                      <a:pt x="0" y="0"/>
                    </a:lnTo>
                    <a:lnTo>
                      <a:pt x="69" y="0"/>
                    </a:ln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sp>
            <p:nvSpPr>
              <p:cNvPr id="210" name="Line 11">
                <a:extLst/>
              </p:cNvPr>
              <p:cNvSpPr>
                <a:spLocks noChangeShapeType="1"/>
              </p:cNvSpPr>
              <p:nvPr/>
            </p:nvSpPr>
            <p:spPr bwMode="auto">
              <a:xfrm>
                <a:off x="8907127" y="4595340"/>
                <a:ext cx="442472"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12" name="Oval 15">
                <a:extLst/>
              </p:cNvPr>
              <p:cNvSpPr>
                <a:spLocks noChangeArrowheads="1"/>
              </p:cNvSpPr>
              <p:nvPr/>
            </p:nvSpPr>
            <p:spPr bwMode="auto">
              <a:xfrm>
                <a:off x="9148103" y="4546328"/>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13" name="Oval 15">
                <a:extLst/>
              </p:cNvPr>
              <p:cNvSpPr>
                <a:spLocks noChangeArrowheads="1"/>
              </p:cNvSpPr>
              <p:nvPr/>
            </p:nvSpPr>
            <p:spPr bwMode="auto">
              <a:xfrm>
                <a:off x="9218898" y="4546328"/>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14" name="Oval 15">
                <a:extLst/>
              </p:cNvPr>
              <p:cNvSpPr>
                <a:spLocks noChangeArrowheads="1"/>
              </p:cNvSpPr>
              <p:nvPr/>
            </p:nvSpPr>
            <p:spPr bwMode="auto">
              <a:xfrm>
                <a:off x="9289694" y="4546328"/>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15" name="Line 11">
                <a:extLst/>
              </p:cNvPr>
              <p:cNvSpPr>
                <a:spLocks noChangeShapeType="1"/>
              </p:cNvSpPr>
              <p:nvPr/>
            </p:nvSpPr>
            <p:spPr bwMode="auto">
              <a:xfrm>
                <a:off x="8907126" y="4510930"/>
                <a:ext cx="442472"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16" name="Line 11">
                <a:extLst/>
              </p:cNvPr>
              <p:cNvSpPr>
                <a:spLocks noChangeShapeType="1"/>
              </p:cNvSpPr>
              <p:nvPr/>
            </p:nvSpPr>
            <p:spPr bwMode="auto">
              <a:xfrm>
                <a:off x="8959061" y="4553135"/>
                <a:ext cx="123028"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grpSp>
      </p:grpSp>
      <p:sp>
        <p:nvSpPr>
          <p:cNvPr id="218" name="Rectangle 217">
            <a:extLst/>
          </p:cNvPr>
          <p:cNvSpPr/>
          <p:nvPr/>
        </p:nvSpPr>
        <p:spPr bwMode="auto">
          <a:xfrm>
            <a:off x="7490037" y="3272379"/>
            <a:ext cx="3276660"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Light"/>
                <a:ea typeface="Segoe UI" panose="020B0502040204020203" pitchFamily="34" charset="0"/>
                <a:cs typeface="Segoe UI Semilight" panose="020B0402040204020203" pitchFamily="34" charset="0"/>
              </a:rPr>
              <a:t>Azure</a:t>
            </a:r>
          </a:p>
        </p:txBody>
      </p:sp>
      <p:sp useBgFill="1">
        <p:nvSpPr>
          <p:cNvPr id="236" name="Rectangle 235">
            <a:extLst/>
          </p:cNvPr>
          <p:cNvSpPr/>
          <p:nvPr/>
        </p:nvSpPr>
        <p:spPr bwMode="auto">
          <a:xfrm>
            <a:off x="8552461" y="590697"/>
            <a:ext cx="1192536" cy="42351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Freeform: Shape 6">
            <a:extLst>
              <a:ext uri="{FF2B5EF4-FFF2-40B4-BE49-F238E27FC236}">
                <a16:creationId xmlns:a16="http://schemas.microsoft.com/office/drawing/2014/main" id="{B913E2FE-E8B2-453E-8C1A-20A8475CF69D}"/>
              </a:ext>
            </a:extLst>
          </p:cNvPr>
          <p:cNvSpPr/>
          <p:nvPr/>
        </p:nvSpPr>
        <p:spPr bwMode="auto">
          <a:xfrm flipV="1">
            <a:off x="8607181" y="481263"/>
            <a:ext cx="1042372" cy="574609"/>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rgbClr val="EAEAEA"/>
          </a:solid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grpSp>
        <p:nvGrpSpPr>
          <p:cNvPr id="21" name="Group 20"/>
          <p:cNvGrpSpPr/>
          <p:nvPr/>
        </p:nvGrpSpPr>
        <p:grpSpPr>
          <a:xfrm>
            <a:off x="856612" y="2179390"/>
            <a:ext cx="1253829" cy="1372888"/>
            <a:chOff x="856612" y="2065089"/>
            <a:chExt cx="1253829" cy="1372888"/>
          </a:xfrm>
        </p:grpSpPr>
        <p:grpSp>
          <p:nvGrpSpPr>
            <p:cNvPr id="155" name="Group 154"/>
            <p:cNvGrpSpPr/>
            <p:nvPr/>
          </p:nvGrpSpPr>
          <p:grpSpPr>
            <a:xfrm>
              <a:off x="984909" y="2065089"/>
              <a:ext cx="997235" cy="1372888"/>
              <a:chOff x="1293849" y="1463050"/>
              <a:chExt cx="997235" cy="1372888"/>
            </a:xfrm>
          </p:grpSpPr>
          <p:grpSp>
            <p:nvGrpSpPr>
              <p:cNvPr id="156" name="Group 155"/>
              <p:cNvGrpSpPr/>
              <p:nvPr/>
            </p:nvGrpSpPr>
            <p:grpSpPr>
              <a:xfrm>
                <a:off x="1389387" y="1463050"/>
                <a:ext cx="806158" cy="1372888"/>
                <a:chOff x="1415987" y="3396039"/>
                <a:chExt cx="914400" cy="1557224"/>
              </a:xfrm>
            </p:grpSpPr>
            <p:grpSp>
              <p:nvGrpSpPr>
                <p:cNvPr id="158" name="Group 157"/>
                <p:cNvGrpSpPr/>
                <p:nvPr/>
              </p:nvGrpSpPr>
              <p:grpSpPr>
                <a:xfrm>
                  <a:off x="1415987" y="3396039"/>
                  <a:ext cx="914400" cy="1557224"/>
                  <a:chOff x="1415987" y="3396039"/>
                  <a:chExt cx="914400" cy="1557224"/>
                </a:xfrm>
              </p:grpSpPr>
              <p:sp>
                <p:nvSpPr>
                  <p:cNvPr id="161" name="Arc 160"/>
                  <p:cNvSpPr/>
                  <p:nvPr/>
                </p:nvSpPr>
                <p:spPr>
                  <a:xfrm rot="18900000">
                    <a:off x="1415987" y="4038863"/>
                    <a:ext cx="914400" cy="914400"/>
                  </a:xfrm>
                  <a:prstGeom prst="arc">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62" name="Arc 161"/>
                  <p:cNvSpPr/>
                  <p:nvPr/>
                </p:nvSpPr>
                <p:spPr>
                  <a:xfrm rot="8100000">
                    <a:off x="1415987" y="3396039"/>
                    <a:ext cx="914400" cy="914400"/>
                  </a:xfrm>
                  <a:prstGeom prst="arc">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grpSp>
            <p:sp>
              <p:nvSpPr>
                <p:cNvPr id="159" name="Oval 158"/>
                <p:cNvSpPr/>
                <p:nvPr/>
              </p:nvSpPr>
              <p:spPr bwMode="auto">
                <a:xfrm>
                  <a:off x="1751912" y="4053376"/>
                  <a:ext cx="242550" cy="242550"/>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505050"/>
                    </a:solidFill>
                    <a:effectLst/>
                    <a:uLnTx/>
                    <a:uFillTx/>
                    <a:latin typeface="Segoe UI Semilight"/>
                    <a:ea typeface="+mn-ea"/>
                    <a:cs typeface="+mn-cs"/>
                  </a:endParaRPr>
                </a:p>
              </p:txBody>
            </p:sp>
            <p:sp>
              <p:nvSpPr>
                <p:cNvPr id="160" name="Oval 159"/>
                <p:cNvSpPr/>
                <p:nvPr/>
              </p:nvSpPr>
              <p:spPr bwMode="auto">
                <a:xfrm flipH="1">
                  <a:off x="1826990" y="4128454"/>
                  <a:ext cx="92394" cy="92394"/>
                </a:xfrm>
                <a:prstGeom prst="ellipse">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157" name="Rectangle 156">
                <a:extLst/>
              </p:cNvPr>
              <p:cNvSpPr/>
              <p:nvPr/>
            </p:nvSpPr>
            <p:spPr bwMode="auto">
              <a:xfrm>
                <a:off x="1293849" y="2281204"/>
                <a:ext cx="997235"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Camera</a:t>
                </a:r>
              </a:p>
            </p:txBody>
          </p:sp>
        </p:grpSp>
        <p:sp>
          <p:nvSpPr>
            <p:cNvPr id="3" name="TextBox 2"/>
            <p:cNvSpPr txBox="1"/>
            <p:nvPr/>
          </p:nvSpPr>
          <p:spPr>
            <a:xfrm>
              <a:off x="856612" y="2196195"/>
              <a:ext cx="1253829" cy="4893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INPUT</a:t>
              </a:r>
            </a:p>
          </p:txBody>
        </p:sp>
      </p:grpSp>
      <p:grpSp>
        <p:nvGrpSpPr>
          <p:cNvPr id="20" name="Group 19"/>
          <p:cNvGrpSpPr/>
          <p:nvPr/>
        </p:nvGrpSpPr>
        <p:grpSpPr>
          <a:xfrm>
            <a:off x="2026042" y="1539835"/>
            <a:ext cx="1414624" cy="1348588"/>
            <a:chOff x="2026042" y="1435925"/>
            <a:chExt cx="1414624" cy="1348588"/>
          </a:xfrm>
        </p:grpSpPr>
        <p:grpSp>
          <p:nvGrpSpPr>
            <p:cNvPr id="163" name="Group 162"/>
            <p:cNvGrpSpPr/>
            <p:nvPr/>
          </p:nvGrpSpPr>
          <p:grpSpPr>
            <a:xfrm>
              <a:off x="2234737" y="2030458"/>
              <a:ext cx="997235" cy="754055"/>
              <a:chOff x="2289609" y="1918006"/>
              <a:chExt cx="997235" cy="754055"/>
            </a:xfrm>
          </p:grpSpPr>
          <p:pic>
            <p:nvPicPr>
              <p:cNvPr id="164" name="Picture 163"/>
              <p:cNvPicPr>
                <a:picLocks noChangeAspect="1"/>
              </p:cNvPicPr>
              <p:nvPr/>
            </p:nvPicPr>
            <p:blipFill rotWithShape="1">
              <a:blip r:embed="rId3">
                <a:extLst>
                  <a:ext uri="{28A0092B-C50C-407E-A947-70E740481C1C}">
                    <a14:useLocalDpi xmlns:a14="http://schemas.microsoft.com/office/drawing/2010/main" val="0"/>
                  </a:ext>
                </a:extLst>
              </a:blip>
              <a:srcRect b="22514"/>
              <a:stretch/>
            </p:blipFill>
            <p:spPr>
              <a:xfrm>
                <a:off x="2540776" y="1918006"/>
                <a:ext cx="494902" cy="462978"/>
              </a:xfrm>
              <a:prstGeom prst="rect">
                <a:avLst/>
              </a:prstGeom>
            </p:spPr>
          </p:pic>
          <p:sp>
            <p:nvSpPr>
              <p:cNvPr id="165" name="Rectangle 164">
                <a:extLst/>
              </p:cNvPr>
              <p:cNvSpPr/>
              <p:nvPr/>
            </p:nvSpPr>
            <p:spPr bwMode="auto">
              <a:xfrm>
                <a:off x="2289609" y="2316764"/>
                <a:ext cx="997235"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OpenCV</a:t>
                </a:r>
              </a:p>
            </p:txBody>
          </p:sp>
        </p:grpSp>
        <p:sp>
          <p:nvSpPr>
            <p:cNvPr id="118" name="TextBox 117"/>
            <p:cNvSpPr txBox="1"/>
            <p:nvPr/>
          </p:nvSpPr>
          <p:spPr>
            <a:xfrm>
              <a:off x="2026042" y="1435925"/>
              <a:ext cx="1414624" cy="6832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IMAGE</a:t>
              </a:r>
            </a:p>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PROCESSING</a:t>
              </a:r>
            </a:p>
          </p:txBody>
        </p:sp>
      </p:grpSp>
      <p:grpSp>
        <p:nvGrpSpPr>
          <p:cNvPr id="19" name="Group 18"/>
          <p:cNvGrpSpPr/>
          <p:nvPr/>
        </p:nvGrpSpPr>
        <p:grpSpPr>
          <a:xfrm>
            <a:off x="3164116" y="1550226"/>
            <a:ext cx="1414624" cy="1348588"/>
            <a:chOff x="3164116" y="1435925"/>
            <a:chExt cx="1414624" cy="1348588"/>
          </a:xfrm>
        </p:grpSpPr>
        <p:grpSp>
          <p:nvGrpSpPr>
            <p:cNvPr id="145" name="Group 144"/>
            <p:cNvGrpSpPr/>
            <p:nvPr/>
          </p:nvGrpSpPr>
          <p:grpSpPr>
            <a:xfrm>
              <a:off x="3372811" y="2073385"/>
              <a:ext cx="997235" cy="711128"/>
              <a:chOff x="3285369" y="1960933"/>
              <a:chExt cx="997235" cy="711128"/>
            </a:xfrm>
          </p:grpSpPr>
          <p:sp>
            <p:nvSpPr>
              <p:cNvPr id="146" name="Rectangle 145">
                <a:extLst/>
              </p:cNvPr>
              <p:cNvSpPr/>
              <p:nvPr/>
            </p:nvSpPr>
            <p:spPr bwMode="auto">
              <a:xfrm>
                <a:off x="3285369" y="2316764"/>
                <a:ext cx="997235" cy="3552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UWP</a:t>
                </a:r>
              </a:p>
            </p:txBody>
          </p:sp>
          <p:grpSp>
            <p:nvGrpSpPr>
              <p:cNvPr id="147" name="Group 146"/>
              <p:cNvGrpSpPr/>
              <p:nvPr/>
            </p:nvGrpSpPr>
            <p:grpSpPr>
              <a:xfrm>
                <a:off x="3562750" y="1960933"/>
                <a:ext cx="442472" cy="377122"/>
                <a:chOff x="3428979" y="1932312"/>
                <a:chExt cx="442472" cy="377122"/>
              </a:xfrm>
            </p:grpSpPr>
            <p:sp>
              <p:nvSpPr>
                <p:cNvPr id="148" name="Freeform 10">
                  <a:extLst/>
                </p:cNvPr>
                <p:cNvSpPr>
                  <a:spLocks/>
                </p:cNvSpPr>
                <p:nvPr/>
              </p:nvSpPr>
              <p:spPr bwMode="auto">
                <a:xfrm>
                  <a:off x="3428979" y="1932312"/>
                  <a:ext cx="442472" cy="377122"/>
                </a:xfrm>
                <a:custGeom>
                  <a:avLst/>
                  <a:gdLst>
                    <a:gd name="T0" fmla="*/ 126 w 325"/>
                    <a:gd name="T1" fmla="*/ 0 h 277"/>
                    <a:gd name="T2" fmla="*/ 325 w 325"/>
                    <a:gd name="T3" fmla="*/ 0 h 277"/>
                    <a:gd name="T4" fmla="*/ 325 w 325"/>
                    <a:gd name="T5" fmla="*/ 277 h 277"/>
                    <a:gd name="T6" fmla="*/ 0 w 325"/>
                    <a:gd name="T7" fmla="*/ 277 h 277"/>
                    <a:gd name="T8" fmla="*/ 0 w 325"/>
                    <a:gd name="T9" fmla="*/ 0 h 277"/>
                    <a:gd name="T10" fmla="*/ 0 w 325"/>
                    <a:gd name="T11" fmla="*/ 0 h 277"/>
                    <a:gd name="T12" fmla="*/ 69 w 325"/>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325" h="277">
                      <a:moveTo>
                        <a:pt x="126" y="0"/>
                      </a:moveTo>
                      <a:lnTo>
                        <a:pt x="325" y="0"/>
                      </a:lnTo>
                      <a:lnTo>
                        <a:pt x="325" y="277"/>
                      </a:lnTo>
                      <a:lnTo>
                        <a:pt x="0" y="277"/>
                      </a:lnTo>
                      <a:lnTo>
                        <a:pt x="0" y="0"/>
                      </a:lnTo>
                      <a:lnTo>
                        <a:pt x="0" y="0"/>
                      </a:lnTo>
                      <a:lnTo>
                        <a:pt x="69" y="0"/>
                      </a:ln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05050"/>
                    </a:solidFill>
                    <a:effectLst/>
                    <a:uLnTx/>
                    <a:uFillTx/>
                    <a:latin typeface="Segoe UI Semilight"/>
                    <a:ea typeface="+mn-ea"/>
                    <a:cs typeface="+mn-cs"/>
                  </a:endParaRPr>
                </a:p>
              </p:txBody>
            </p:sp>
            <p:sp>
              <p:nvSpPr>
                <p:cNvPr id="149" name="Line 11">
                  <a:extLst/>
                </p:cNvPr>
                <p:cNvSpPr>
                  <a:spLocks noChangeShapeType="1"/>
                </p:cNvSpPr>
                <p:nvPr/>
              </p:nvSpPr>
              <p:spPr bwMode="auto">
                <a:xfrm>
                  <a:off x="3517473" y="2016722"/>
                  <a:ext cx="353978"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50" name="Line 12">
                  <a:extLst/>
                </p:cNvPr>
                <p:cNvSpPr>
                  <a:spLocks noChangeShapeType="1"/>
                </p:cNvSpPr>
                <p:nvPr/>
              </p:nvSpPr>
              <p:spPr bwMode="auto">
                <a:xfrm>
                  <a:off x="3428979" y="2016722"/>
                  <a:ext cx="88494"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51" name="Oval 15">
                  <a:extLst/>
                </p:cNvPr>
                <p:cNvSpPr>
                  <a:spLocks noChangeArrowheads="1"/>
                </p:cNvSpPr>
                <p:nvPr/>
              </p:nvSpPr>
              <p:spPr bwMode="auto">
                <a:xfrm>
                  <a:off x="3669956" y="1967710"/>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52" name="Line 11">
                  <a:extLst/>
                </p:cNvPr>
                <p:cNvSpPr>
                  <a:spLocks noChangeShapeType="1"/>
                </p:cNvSpPr>
                <p:nvPr/>
              </p:nvSpPr>
              <p:spPr bwMode="auto">
                <a:xfrm>
                  <a:off x="3457569" y="1932312"/>
                  <a:ext cx="353978" cy="0"/>
                </a:xfrm>
                <a:prstGeom prst="line">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53" name="Oval 15">
                  <a:extLst/>
                </p:cNvPr>
                <p:cNvSpPr>
                  <a:spLocks noChangeArrowheads="1"/>
                </p:cNvSpPr>
                <p:nvPr/>
              </p:nvSpPr>
              <p:spPr bwMode="auto">
                <a:xfrm>
                  <a:off x="3811547" y="1967710"/>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54" name="Oval 15">
                  <a:extLst/>
                </p:cNvPr>
                <p:cNvSpPr>
                  <a:spLocks noChangeArrowheads="1"/>
                </p:cNvSpPr>
                <p:nvPr/>
              </p:nvSpPr>
              <p:spPr bwMode="auto">
                <a:xfrm>
                  <a:off x="3740752" y="1967710"/>
                  <a:ext cx="12253" cy="12253"/>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grpSp>
        </p:grpSp>
        <p:sp>
          <p:nvSpPr>
            <p:cNvPr id="119" name="TextBox 118"/>
            <p:cNvSpPr txBox="1"/>
            <p:nvPr/>
          </p:nvSpPr>
          <p:spPr>
            <a:xfrm>
              <a:off x="3164116" y="1435925"/>
              <a:ext cx="1414624" cy="6832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GAME</a:t>
              </a:r>
            </a:p>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PLAY</a:t>
              </a:r>
            </a:p>
          </p:txBody>
        </p:sp>
      </p:grpSp>
      <p:grpSp>
        <p:nvGrpSpPr>
          <p:cNvPr id="22" name="Group 21"/>
          <p:cNvGrpSpPr/>
          <p:nvPr/>
        </p:nvGrpSpPr>
        <p:grpSpPr>
          <a:xfrm>
            <a:off x="4186186" y="2116597"/>
            <a:ext cx="1637587" cy="1435157"/>
            <a:chOff x="4186186" y="2002296"/>
            <a:chExt cx="1637587" cy="1435157"/>
          </a:xfrm>
        </p:grpSpPr>
        <p:grpSp>
          <p:nvGrpSpPr>
            <p:cNvPr id="129" name="Group 128"/>
            <p:cNvGrpSpPr/>
            <p:nvPr/>
          </p:nvGrpSpPr>
          <p:grpSpPr>
            <a:xfrm>
              <a:off x="4506363" y="2616756"/>
              <a:ext cx="997235" cy="820697"/>
              <a:chOff x="4281130" y="1999283"/>
              <a:chExt cx="997235" cy="820697"/>
            </a:xfrm>
          </p:grpSpPr>
          <p:sp useBgFill="1">
            <p:nvSpPr>
              <p:cNvPr id="130" name="Rectangle 129">
                <a:extLst/>
              </p:cNvPr>
              <p:cNvSpPr/>
              <p:nvPr/>
            </p:nvSpPr>
            <p:spPr bwMode="auto">
              <a:xfrm>
                <a:off x="4281130" y="2316764"/>
                <a:ext cx="997235" cy="50321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Cognitive</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Toolkit</a:t>
                </a:r>
              </a:p>
            </p:txBody>
          </p:sp>
          <p:grpSp>
            <p:nvGrpSpPr>
              <p:cNvPr id="131" name="Group 130"/>
              <p:cNvGrpSpPr/>
              <p:nvPr/>
            </p:nvGrpSpPr>
            <p:grpSpPr>
              <a:xfrm>
                <a:off x="4500790" y="1999283"/>
                <a:ext cx="557915" cy="300423"/>
                <a:chOff x="1750496" y="3873694"/>
                <a:chExt cx="557915" cy="300423"/>
              </a:xfrm>
            </p:grpSpPr>
            <p:sp>
              <p:nvSpPr>
                <p:cNvPr id="132" name="Oval 31">
                  <a:extLst/>
                </p:cNvPr>
                <p:cNvSpPr>
                  <a:spLocks noChangeArrowheads="1"/>
                </p:cNvSpPr>
                <p:nvPr/>
              </p:nvSpPr>
              <p:spPr bwMode="auto">
                <a:xfrm>
                  <a:off x="2223532" y="4008471"/>
                  <a:ext cx="51641" cy="51640"/>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3" name="Oval 32">
                  <a:extLst/>
                </p:cNvPr>
                <p:cNvSpPr>
                  <a:spLocks noChangeArrowheads="1"/>
                </p:cNvSpPr>
                <p:nvPr/>
              </p:nvSpPr>
              <p:spPr bwMode="auto">
                <a:xfrm>
                  <a:off x="2077690" y="4051599"/>
                  <a:ext cx="51641" cy="51640"/>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4" name="Freeform 33">
                  <a:extLst/>
                </p:cNvPr>
                <p:cNvSpPr>
                  <a:spLocks/>
                </p:cNvSpPr>
                <p:nvPr/>
              </p:nvSpPr>
              <p:spPr bwMode="auto">
                <a:xfrm>
                  <a:off x="1817784" y="4060111"/>
                  <a:ext cx="51641" cy="101011"/>
                </a:xfrm>
                <a:custGeom>
                  <a:avLst/>
                  <a:gdLst>
                    <a:gd name="T0" fmla="*/ 36 w 36"/>
                    <a:gd name="T1" fmla="*/ 70 h 70"/>
                    <a:gd name="T2" fmla="*/ 36 w 36"/>
                    <a:gd name="T3" fmla="*/ 10 h 70"/>
                    <a:gd name="T4" fmla="*/ 26 w 36"/>
                    <a:gd name="T5" fmla="*/ 0 h 70"/>
                    <a:gd name="T6" fmla="*/ 0 w 36"/>
                    <a:gd name="T7" fmla="*/ 0 h 70"/>
                  </a:gdLst>
                  <a:ahLst/>
                  <a:cxnLst>
                    <a:cxn ang="0">
                      <a:pos x="T0" y="T1"/>
                    </a:cxn>
                    <a:cxn ang="0">
                      <a:pos x="T2" y="T3"/>
                    </a:cxn>
                    <a:cxn ang="0">
                      <a:pos x="T4" y="T5"/>
                    </a:cxn>
                    <a:cxn ang="0">
                      <a:pos x="T6" y="T7"/>
                    </a:cxn>
                  </a:cxnLst>
                  <a:rect l="0" t="0" r="r" b="b"/>
                  <a:pathLst>
                    <a:path w="36" h="70">
                      <a:moveTo>
                        <a:pt x="36" y="70"/>
                      </a:moveTo>
                      <a:cubicBezTo>
                        <a:pt x="36" y="10"/>
                        <a:pt x="36" y="10"/>
                        <a:pt x="36" y="10"/>
                      </a:cubicBezTo>
                      <a:cubicBezTo>
                        <a:pt x="36" y="10"/>
                        <a:pt x="31" y="0"/>
                        <a:pt x="26" y="0"/>
                      </a:cubicBezTo>
                      <a:cubicBezTo>
                        <a:pt x="26" y="0"/>
                        <a:pt x="26"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5" name="Freeform 34">
                  <a:extLst/>
                </p:cNvPr>
                <p:cNvSpPr>
                  <a:spLocks/>
                </p:cNvSpPr>
                <p:nvPr/>
              </p:nvSpPr>
              <p:spPr bwMode="auto">
                <a:xfrm>
                  <a:off x="1981218" y="3930726"/>
                  <a:ext cx="61855" cy="242291"/>
                </a:xfrm>
                <a:custGeom>
                  <a:avLst/>
                  <a:gdLst>
                    <a:gd name="T0" fmla="*/ 43 w 43"/>
                    <a:gd name="T1" fmla="*/ 181 h 181"/>
                    <a:gd name="T2" fmla="*/ 43 w 43"/>
                    <a:gd name="T3" fmla="*/ 9 h 181"/>
                    <a:gd name="T4" fmla="*/ 33 w 43"/>
                    <a:gd name="T5" fmla="*/ 0 h 181"/>
                    <a:gd name="T6" fmla="*/ 0 w 43"/>
                    <a:gd name="T7" fmla="*/ 0 h 181"/>
                  </a:gdLst>
                  <a:ahLst/>
                  <a:cxnLst>
                    <a:cxn ang="0">
                      <a:pos x="T0" y="T1"/>
                    </a:cxn>
                    <a:cxn ang="0">
                      <a:pos x="T2" y="T3"/>
                    </a:cxn>
                    <a:cxn ang="0">
                      <a:pos x="T4" y="T5"/>
                    </a:cxn>
                    <a:cxn ang="0">
                      <a:pos x="T6" y="T7"/>
                    </a:cxn>
                  </a:cxnLst>
                  <a:rect l="0" t="0" r="r" b="b"/>
                  <a:pathLst>
                    <a:path w="43" h="181">
                      <a:moveTo>
                        <a:pt x="43" y="181"/>
                      </a:moveTo>
                      <a:cubicBezTo>
                        <a:pt x="43" y="181"/>
                        <a:pt x="43" y="181"/>
                        <a:pt x="43" y="9"/>
                      </a:cubicBezTo>
                      <a:cubicBezTo>
                        <a:pt x="43" y="3"/>
                        <a:pt x="39" y="0"/>
                        <a:pt x="33" y="0"/>
                      </a:cubicBezTo>
                      <a:cubicBezTo>
                        <a:pt x="33" y="0"/>
                        <a:pt x="33"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6" name="Oval 35">
                  <a:extLst/>
                </p:cNvPr>
                <p:cNvSpPr>
                  <a:spLocks noChangeArrowheads="1"/>
                </p:cNvSpPr>
                <p:nvPr/>
              </p:nvSpPr>
              <p:spPr bwMode="auto">
                <a:xfrm>
                  <a:off x="1929577" y="3904622"/>
                  <a:ext cx="51641" cy="52208"/>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7" name="Oval 36">
                  <a:extLst/>
                </p:cNvPr>
                <p:cNvSpPr>
                  <a:spLocks noChangeArrowheads="1"/>
                </p:cNvSpPr>
                <p:nvPr/>
              </p:nvSpPr>
              <p:spPr bwMode="auto">
                <a:xfrm>
                  <a:off x="2103226" y="3913134"/>
                  <a:ext cx="51641" cy="52208"/>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8" name="Oval 37">
                  <a:extLst/>
                </p:cNvPr>
                <p:cNvSpPr>
                  <a:spLocks noChangeArrowheads="1"/>
                </p:cNvSpPr>
                <p:nvPr/>
              </p:nvSpPr>
              <p:spPr bwMode="auto">
                <a:xfrm>
                  <a:off x="1921065" y="4060111"/>
                  <a:ext cx="51641" cy="52208"/>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39" name="Oval 38">
                  <a:extLst/>
                </p:cNvPr>
                <p:cNvSpPr>
                  <a:spLocks noChangeArrowheads="1"/>
                </p:cNvSpPr>
                <p:nvPr/>
              </p:nvSpPr>
              <p:spPr bwMode="auto">
                <a:xfrm>
                  <a:off x="1766143" y="4034575"/>
                  <a:ext cx="51641" cy="51640"/>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40" name="Freeform 39">
                  <a:extLst/>
                </p:cNvPr>
                <p:cNvSpPr>
                  <a:spLocks/>
                </p:cNvSpPr>
                <p:nvPr/>
              </p:nvSpPr>
              <p:spPr bwMode="auto">
                <a:xfrm>
                  <a:off x="2043073" y="3965342"/>
                  <a:ext cx="86257" cy="25537"/>
                </a:xfrm>
                <a:custGeom>
                  <a:avLst/>
                  <a:gdLst>
                    <a:gd name="T0" fmla="*/ 0 w 60"/>
                    <a:gd name="T1" fmla="*/ 18 h 18"/>
                    <a:gd name="T2" fmla="*/ 49 w 60"/>
                    <a:gd name="T3" fmla="*/ 18 h 18"/>
                    <a:gd name="T4" fmla="*/ 60 w 60"/>
                    <a:gd name="T5" fmla="*/ 9 h 18"/>
                    <a:gd name="T6" fmla="*/ 60 w 60"/>
                    <a:gd name="T7" fmla="*/ 0 h 18"/>
                  </a:gdLst>
                  <a:ahLst/>
                  <a:cxnLst>
                    <a:cxn ang="0">
                      <a:pos x="T0" y="T1"/>
                    </a:cxn>
                    <a:cxn ang="0">
                      <a:pos x="T2" y="T3"/>
                    </a:cxn>
                    <a:cxn ang="0">
                      <a:pos x="T4" y="T5"/>
                    </a:cxn>
                    <a:cxn ang="0">
                      <a:pos x="T6" y="T7"/>
                    </a:cxn>
                  </a:cxnLst>
                  <a:rect l="0" t="0" r="r" b="b"/>
                  <a:pathLst>
                    <a:path w="60" h="18">
                      <a:moveTo>
                        <a:pt x="0" y="18"/>
                      </a:moveTo>
                      <a:cubicBezTo>
                        <a:pt x="0" y="18"/>
                        <a:pt x="0" y="18"/>
                        <a:pt x="49" y="18"/>
                      </a:cubicBezTo>
                      <a:cubicBezTo>
                        <a:pt x="55" y="18"/>
                        <a:pt x="60" y="14"/>
                        <a:pt x="60" y="9"/>
                      </a:cubicBezTo>
                      <a:cubicBezTo>
                        <a:pt x="60" y="9"/>
                        <a:pt x="60" y="9"/>
                        <a:pt x="6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41" name="Freeform 40">
                  <a:extLst/>
                </p:cNvPr>
                <p:cNvSpPr>
                  <a:spLocks/>
                </p:cNvSpPr>
                <p:nvPr/>
              </p:nvSpPr>
              <p:spPr bwMode="auto">
                <a:xfrm>
                  <a:off x="1869424" y="3887598"/>
                  <a:ext cx="77745" cy="172513"/>
                </a:xfrm>
                <a:custGeom>
                  <a:avLst/>
                  <a:gdLst>
                    <a:gd name="T0" fmla="*/ 0 w 54"/>
                    <a:gd name="T1" fmla="*/ 0 h 120"/>
                    <a:gd name="T2" fmla="*/ 0 w 54"/>
                    <a:gd name="T3" fmla="*/ 76 h 120"/>
                    <a:gd name="T4" fmla="*/ 9 w 54"/>
                    <a:gd name="T5" fmla="*/ 84 h 120"/>
                    <a:gd name="T6" fmla="*/ 29 w 54"/>
                    <a:gd name="T7" fmla="*/ 84 h 120"/>
                    <a:gd name="T8" fmla="*/ 44 w 54"/>
                    <a:gd name="T9" fmla="*/ 84 h 120"/>
                    <a:gd name="T10" fmla="*/ 54 w 54"/>
                    <a:gd name="T11" fmla="*/ 95 h 120"/>
                    <a:gd name="T12" fmla="*/ 54 w 5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54" h="120">
                      <a:moveTo>
                        <a:pt x="0" y="0"/>
                      </a:moveTo>
                      <a:cubicBezTo>
                        <a:pt x="0" y="0"/>
                        <a:pt x="0" y="2"/>
                        <a:pt x="0" y="76"/>
                      </a:cubicBezTo>
                      <a:cubicBezTo>
                        <a:pt x="0" y="81"/>
                        <a:pt x="4" y="84"/>
                        <a:pt x="9" y="84"/>
                      </a:cubicBezTo>
                      <a:cubicBezTo>
                        <a:pt x="9" y="84"/>
                        <a:pt x="9" y="84"/>
                        <a:pt x="29" y="84"/>
                      </a:cubicBezTo>
                      <a:cubicBezTo>
                        <a:pt x="29" y="84"/>
                        <a:pt x="29" y="84"/>
                        <a:pt x="44" y="84"/>
                      </a:cubicBezTo>
                      <a:cubicBezTo>
                        <a:pt x="49" y="84"/>
                        <a:pt x="54" y="90"/>
                        <a:pt x="54" y="95"/>
                      </a:cubicBezTo>
                      <a:cubicBezTo>
                        <a:pt x="54" y="95"/>
                        <a:pt x="54" y="95"/>
                        <a:pt x="54" y="12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42" name="Freeform 41">
                  <a:extLst/>
                </p:cNvPr>
                <p:cNvSpPr>
                  <a:spLocks/>
                </p:cNvSpPr>
                <p:nvPr/>
              </p:nvSpPr>
              <p:spPr bwMode="auto">
                <a:xfrm>
                  <a:off x="2180403" y="4034575"/>
                  <a:ext cx="43128" cy="77744"/>
                </a:xfrm>
                <a:custGeom>
                  <a:avLst/>
                  <a:gdLst>
                    <a:gd name="T0" fmla="*/ 30 w 30"/>
                    <a:gd name="T1" fmla="*/ 0 h 54"/>
                    <a:gd name="T2" fmla="*/ 9 w 30"/>
                    <a:gd name="T3" fmla="*/ 0 h 54"/>
                    <a:gd name="T4" fmla="*/ 0 w 30"/>
                    <a:gd name="T5" fmla="*/ 9 h 54"/>
                    <a:gd name="T6" fmla="*/ 0 w 30"/>
                    <a:gd name="T7" fmla="*/ 54 h 54"/>
                  </a:gdLst>
                  <a:ahLst/>
                  <a:cxnLst>
                    <a:cxn ang="0">
                      <a:pos x="T0" y="T1"/>
                    </a:cxn>
                    <a:cxn ang="0">
                      <a:pos x="T2" y="T3"/>
                    </a:cxn>
                    <a:cxn ang="0">
                      <a:pos x="T4" y="T5"/>
                    </a:cxn>
                    <a:cxn ang="0">
                      <a:pos x="T6" y="T7"/>
                    </a:cxn>
                  </a:cxnLst>
                  <a:rect l="0" t="0" r="r" b="b"/>
                  <a:pathLst>
                    <a:path w="30" h="54">
                      <a:moveTo>
                        <a:pt x="30" y="0"/>
                      </a:moveTo>
                      <a:cubicBezTo>
                        <a:pt x="30" y="0"/>
                        <a:pt x="30" y="0"/>
                        <a:pt x="9" y="0"/>
                      </a:cubicBezTo>
                      <a:cubicBezTo>
                        <a:pt x="4" y="0"/>
                        <a:pt x="0" y="4"/>
                        <a:pt x="0" y="9"/>
                      </a:cubicBezTo>
                      <a:cubicBezTo>
                        <a:pt x="0" y="9"/>
                        <a:pt x="0" y="9"/>
                        <a:pt x="0" y="54"/>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43" name="Freeform 42">
                  <a:extLst/>
                </p:cNvPr>
                <p:cNvSpPr>
                  <a:spLocks/>
                </p:cNvSpPr>
                <p:nvPr/>
              </p:nvSpPr>
              <p:spPr bwMode="auto">
                <a:xfrm>
                  <a:off x="2129330" y="4077703"/>
                  <a:ext cx="51073" cy="89094"/>
                </a:xfrm>
                <a:custGeom>
                  <a:avLst/>
                  <a:gdLst>
                    <a:gd name="T0" fmla="*/ 36 w 36"/>
                    <a:gd name="T1" fmla="*/ 62 h 62"/>
                    <a:gd name="T2" fmla="*/ 36 w 36"/>
                    <a:gd name="T3" fmla="*/ 9 h 62"/>
                    <a:gd name="T4" fmla="*/ 26 w 36"/>
                    <a:gd name="T5" fmla="*/ 0 h 62"/>
                    <a:gd name="T6" fmla="*/ 0 w 36"/>
                    <a:gd name="T7" fmla="*/ 0 h 62"/>
                  </a:gdLst>
                  <a:ahLst/>
                  <a:cxnLst>
                    <a:cxn ang="0">
                      <a:pos x="T0" y="T1"/>
                    </a:cxn>
                    <a:cxn ang="0">
                      <a:pos x="T2" y="T3"/>
                    </a:cxn>
                    <a:cxn ang="0">
                      <a:pos x="T4" y="T5"/>
                    </a:cxn>
                    <a:cxn ang="0">
                      <a:pos x="T6" y="T7"/>
                    </a:cxn>
                  </a:cxnLst>
                  <a:rect l="0" t="0" r="r" b="b"/>
                  <a:pathLst>
                    <a:path w="36" h="62">
                      <a:moveTo>
                        <a:pt x="36" y="62"/>
                      </a:moveTo>
                      <a:cubicBezTo>
                        <a:pt x="36" y="62"/>
                        <a:pt x="36" y="62"/>
                        <a:pt x="36" y="9"/>
                      </a:cubicBezTo>
                      <a:cubicBezTo>
                        <a:pt x="36" y="4"/>
                        <a:pt x="32" y="0"/>
                        <a:pt x="26" y="0"/>
                      </a:cubicBezTo>
                      <a:cubicBezTo>
                        <a:pt x="26" y="0"/>
                        <a:pt x="26"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44" name="Rectangle 143"/>
                <p:cNvSpPr/>
                <p:nvPr/>
              </p:nvSpPr>
              <p:spPr bwMode="auto">
                <a:xfrm>
                  <a:off x="1750496" y="3873694"/>
                  <a:ext cx="557915" cy="300423"/>
                </a:xfrm>
                <a:prstGeom prst="rect">
                  <a:avLst/>
                </a:pr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505050"/>
                    </a:solidFill>
                    <a:effectLst/>
                    <a:uLnTx/>
                    <a:uFillTx/>
                    <a:latin typeface="Segoe UI Semilight"/>
                    <a:ea typeface="+mn-ea"/>
                    <a:cs typeface="+mn-cs"/>
                  </a:endParaRPr>
                </a:p>
              </p:txBody>
            </p:sp>
          </p:grpSp>
        </p:grpSp>
        <p:sp>
          <p:nvSpPr>
            <p:cNvPr id="120" name="TextBox 119"/>
            <p:cNvSpPr txBox="1"/>
            <p:nvPr/>
          </p:nvSpPr>
          <p:spPr>
            <a:xfrm>
              <a:off x="4186186" y="2002296"/>
              <a:ext cx="1637587" cy="6832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GAME MODEL EVALUATION</a:t>
              </a:r>
            </a:p>
          </p:txBody>
        </p:sp>
      </p:grpSp>
      <p:grpSp>
        <p:nvGrpSpPr>
          <p:cNvPr id="8" name="Group 7"/>
          <p:cNvGrpSpPr/>
          <p:nvPr/>
        </p:nvGrpSpPr>
        <p:grpSpPr>
          <a:xfrm>
            <a:off x="5641694" y="3377051"/>
            <a:ext cx="1153086" cy="116937"/>
            <a:chOff x="5641694" y="3377051"/>
            <a:chExt cx="1153086" cy="116937"/>
          </a:xfrm>
        </p:grpSpPr>
        <p:cxnSp>
          <p:nvCxnSpPr>
            <p:cNvPr id="220" name="Straight Connector 219">
              <a:extLst>
                <a:ext uri="{FF2B5EF4-FFF2-40B4-BE49-F238E27FC236}">
                  <a16:creationId xmlns:a16="http://schemas.microsoft.com/office/drawing/2014/main" id="{2EEDFBB6-2DFA-4678-934B-BB1CD25FE6DD}"/>
                </a:ext>
              </a:extLst>
            </p:cNvPr>
            <p:cNvCxnSpPr/>
            <p:nvPr/>
          </p:nvCxnSpPr>
          <p:spPr>
            <a:xfrm>
              <a:off x="5641694" y="3435519"/>
              <a:ext cx="1153086" cy="0"/>
            </a:xfrm>
            <a:prstGeom prst="line">
              <a:avLst/>
            </a:prstGeom>
            <a:noFill/>
            <a:ln w="12700">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01" name="Rectangle 221">
              <a:extLst/>
            </p:cNvPr>
            <p:cNvSpPr/>
            <p:nvPr/>
          </p:nvSpPr>
          <p:spPr bwMode="auto">
            <a:xfrm rot="8100000">
              <a:off x="6653624" y="3377051"/>
              <a:ext cx="116937" cy="116937"/>
            </a:xfrm>
            <a:custGeom>
              <a:avLst/>
              <a:gdLst>
                <a:gd name="connsiteX0" fmla="*/ 0 w 436880"/>
                <a:gd name="connsiteY0" fmla="*/ 0 h 436880"/>
                <a:gd name="connsiteX1" fmla="*/ 436880 w 436880"/>
                <a:gd name="connsiteY1" fmla="*/ 0 h 436880"/>
                <a:gd name="connsiteX2" fmla="*/ 436880 w 436880"/>
                <a:gd name="connsiteY2" fmla="*/ 436880 h 436880"/>
                <a:gd name="connsiteX3" fmla="*/ 0 w 436880"/>
                <a:gd name="connsiteY3" fmla="*/ 436880 h 436880"/>
                <a:gd name="connsiteX4" fmla="*/ 0 w 436880"/>
                <a:gd name="connsiteY4" fmla="*/ 0 h 436880"/>
                <a:gd name="connsiteX0" fmla="*/ 436880 w 528320"/>
                <a:gd name="connsiteY0" fmla="*/ 436880 h 528320"/>
                <a:gd name="connsiteX1" fmla="*/ 0 w 528320"/>
                <a:gd name="connsiteY1" fmla="*/ 436880 h 528320"/>
                <a:gd name="connsiteX2" fmla="*/ 0 w 528320"/>
                <a:gd name="connsiteY2" fmla="*/ 0 h 528320"/>
                <a:gd name="connsiteX3" fmla="*/ 436880 w 528320"/>
                <a:gd name="connsiteY3" fmla="*/ 0 h 528320"/>
                <a:gd name="connsiteX4" fmla="*/ 528320 w 528320"/>
                <a:gd name="connsiteY4" fmla="*/ 528320 h 528320"/>
                <a:gd name="connsiteX0" fmla="*/ 436880 w 436880"/>
                <a:gd name="connsiteY0" fmla="*/ 436880 h 436880"/>
                <a:gd name="connsiteX1" fmla="*/ 0 w 436880"/>
                <a:gd name="connsiteY1" fmla="*/ 436880 h 436880"/>
                <a:gd name="connsiteX2" fmla="*/ 0 w 436880"/>
                <a:gd name="connsiteY2" fmla="*/ 0 h 436880"/>
                <a:gd name="connsiteX3" fmla="*/ 436880 w 436880"/>
                <a:gd name="connsiteY3" fmla="*/ 0 h 436880"/>
                <a:gd name="connsiteX0" fmla="*/ 0 w 436880"/>
                <a:gd name="connsiteY0" fmla="*/ 436880 h 436880"/>
                <a:gd name="connsiteX1" fmla="*/ 0 w 436880"/>
                <a:gd name="connsiteY1" fmla="*/ 0 h 436880"/>
                <a:gd name="connsiteX2" fmla="*/ 436880 w 436880"/>
                <a:gd name="connsiteY2" fmla="*/ 0 h 436880"/>
              </a:gdLst>
              <a:ahLst/>
              <a:cxnLst>
                <a:cxn ang="0">
                  <a:pos x="connsiteX0" y="connsiteY0"/>
                </a:cxn>
                <a:cxn ang="0">
                  <a:pos x="connsiteX1" y="connsiteY1"/>
                </a:cxn>
                <a:cxn ang="0">
                  <a:pos x="connsiteX2" y="connsiteY2"/>
                </a:cxn>
              </a:cxnLst>
              <a:rect l="l" t="t" r="r" b="b"/>
              <a:pathLst>
                <a:path w="436880" h="436880">
                  <a:moveTo>
                    <a:pt x="0" y="436880"/>
                  </a:moveTo>
                  <a:lnTo>
                    <a:pt x="0" y="0"/>
                  </a:lnTo>
                  <a:lnTo>
                    <a:pt x="436880" y="0"/>
                  </a:lnTo>
                </a:path>
              </a:pathLst>
            </a:custGeom>
            <a:noFill/>
            <a:ln w="1270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grpSp>
      <p:sp>
        <p:nvSpPr>
          <p:cNvPr id="11" name="Rectangle 10"/>
          <p:cNvSpPr/>
          <p:nvPr/>
        </p:nvSpPr>
        <p:spPr bwMode="auto">
          <a:xfrm>
            <a:off x="8432477" y="1394040"/>
            <a:ext cx="1115247" cy="715024"/>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30" name="Group 29"/>
          <p:cNvGrpSpPr/>
          <p:nvPr/>
        </p:nvGrpSpPr>
        <p:grpSpPr>
          <a:xfrm>
            <a:off x="8309574" y="1496860"/>
            <a:ext cx="1637587" cy="1525251"/>
            <a:chOff x="8309574" y="1300167"/>
            <a:chExt cx="1637587" cy="1525251"/>
          </a:xfrm>
        </p:grpSpPr>
        <p:sp>
          <p:nvSpPr>
            <p:cNvPr id="203" name="TextBox 202"/>
            <p:cNvSpPr txBox="1"/>
            <p:nvPr/>
          </p:nvSpPr>
          <p:spPr>
            <a:xfrm>
              <a:off x="8309574" y="1300167"/>
              <a:ext cx="1637587" cy="6832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GAME MODEL</a:t>
              </a:r>
            </a:p>
            <a:p>
              <a:pPr marL="0" marR="0" lvl="0" indent="0" algn="ctr" defTabSz="9326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TRAINING</a:t>
              </a:r>
            </a:p>
          </p:txBody>
        </p:sp>
        <p:grpSp>
          <p:nvGrpSpPr>
            <p:cNvPr id="170" name="Group 169">
              <a:extLst/>
            </p:cNvPr>
            <p:cNvGrpSpPr/>
            <p:nvPr/>
          </p:nvGrpSpPr>
          <p:grpSpPr>
            <a:xfrm>
              <a:off x="8629750" y="1869970"/>
              <a:ext cx="997235" cy="955448"/>
              <a:chOff x="10321016" y="3206349"/>
              <a:chExt cx="997235" cy="955448"/>
            </a:xfrm>
          </p:grpSpPr>
          <p:sp useBgFill="1">
            <p:nvSpPr>
              <p:cNvPr id="171" name="Rectangle 170">
                <a:extLst/>
              </p:cNvPr>
              <p:cNvSpPr/>
              <p:nvPr/>
            </p:nvSpPr>
            <p:spPr bwMode="auto">
              <a:xfrm>
                <a:off x="10413570" y="3206349"/>
                <a:ext cx="833715" cy="56981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useBgFill="1">
            <p:nvSpPr>
              <p:cNvPr id="172" name="Rectangle 171">
                <a:extLst/>
              </p:cNvPr>
              <p:cNvSpPr/>
              <p:nvPr/>
            </p:nvSpPr>
            <p:spPr bwMode="auto">
              <a:xfrm>
                <a:off x="10321016" y="3658581"/>
                <a:ext cx="997235" cy="50321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Cognitive </a:t>
                </a:r>
                <a:b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1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rPr>
                  <a:t>Toolkit</a:t>
                </a:r>
              </a:p>
            </p:txBody>
          </p:sp>
          <p:grpSp>
            <p:nvGrpSpPr>
              <p:cNvPr id="173" name="Group 30">
                <a:extLst/>
              </p:cNvPr>
              <p:cNvGrpSpPr>
                <a:grpSpLocks noChangeAspect="1"/>
              </p:cNvGrpSpPr>
              <p:nvPr/>
            </p:nvGrpSpPr>
            <p:grpSpPr bwMode="auto">
              <a:xfrm>
                <a:off x="10504114" y="3237507"/>
                <a:ext cx="631038" cy="425041"/>
                <a:chOff x="5676" y="424"/>
                <a:chExt cx="1112" cy="749"/>
              </a:xfrm>
            </p:grpSpPr>
            <p:sp>
              <p:nvSpPr>
                <p:cNvPr id="174" name="Oval 31">
                  <a:extLst/>
                </p:cNvPr>
                <p:cNvSpPr>
                  <a:spLocks noChangeArrowheads="1"/>
                </p:cNvSpPr>
                <p:nvPr/>
              </p:nvSpPr>
              <p:spPr bwMode="auto">
                <a:xfrm>
                  <a:off x="6588" y="762"/>
                  <a:ext cx="91" cy="91"/>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75" name="Oval 32">
                  <a:extLst/>
                </p:cNvPr>
                <p:cNvSpPr>
                  <a:spLocks noChangeArrowheads="1"/>
                </p:cNvSpPr>
                <p:nvPr/>
              </p:nvSpPr>
              <p:spPr bwMode="auto">
                <a:xfrm>
                  <a:off x="6331" y="838"/>
                  <a:ext cx="91" cy="91"/>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76" name="Freeform 33">
                  <a:extLst/>
                </p:cNvPr>
                <p:cNvSpPr>
                  <a:spLocks/>
                </p:cNvSpPr>
                <p:nvPr/>
              </p:nvSpPr>
              <p:spPr bwMode="auto">
                <a:xfrm>
                  <a:off x="5873" y="853"/>
                  <a:ext cx="91" cy="178"/>
                </a:xfrm>
                <a:custGeom>
                  <a:avLst/>
                  <a:gdLst>
                    <a:gd name="T0" fmla="*/ 36 w 36"/>
                    <a:gd name="T1" fmla="*/ 70 h 70"/>
                    <a:gd name="T2" fmla="*/ 36 w 36"/>
                    <a:gd name="T3" fmla="*/ 10 h 70"/>
                    <a:gd name="T4" fmla="*/ 26 w 36"/>
                    <a:gd name="T5" fmla="*/ 0 h 70"/>
                    <a:gd name="T6" fmla="*/ 0 w 36"/>
                    <a:gd name="T7" fmla="*/ 0 h 70"/>
                  </a:gdLst>
                  <a:ahLst/>
                  <a:cxnLst>
                    <a:cxn ang="0">
                      <a:pos x="T0" y="T1"/>
                    </a:cxn>
                    <a:cxn ang="0">
                      <a:pos x="T2" y="T3"/>
                    </a:cxn>
                    <a:cxn ang="0">
                      <a:pos x="T4" y="T5"/>
                    </a:cxn>
                    <a:cxn ang="0">
                      <a:pos x="T6" y="T7"/>
                    </a:cxn>
                  </a:cxnLst>
                  <a:rect l="0" t="0" r="r" b="b"/>
                  <a:pathLst>
                    <a:path w="36" h="70">
                      <a:moveTo>
                        <a:pt x="36" y="70"/>
                      </a:moveTo>
                      <a:cubicBezTo>
                        <a:pt x="36" y="10"/>
                        <a:pt x="36" y="10"/>
                        <a:pt x="36" y="10"/>
                      </a:cubicBezTo>
                      <a:cubicBezTo>
                        <a:pt x="36" y="10"/>
                        <a:pt x="31" y="0"/>
                        <a:pt x="26" y="0"/>
                      </a:cubicBezTo>
                      <a:cubicBezTo>
                        <a:pt x="26" y="0"/>
                        <a:pt x="26"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77" name="Freeform 34">
                  <a:extLst/>
                </p:cNvPr>
                <p:cNvSpPr>
                  <a:spLocks/>
                </p:cNvSpPr>
                <p:nvPr/>
              </p:nvSpPr>
              <p:spPr bwMode="auto">
                <a:xfrm>
                  <a:off x="6161" y="625"/>
                  <a:ext cx="109" cy="459"/>
                </a:xfrm>
                <a:custGeom>
                  <a:avLst/>
                  <a:gdLst>
                    <a:gd name="T0" fmla="*/ 43 w 43"/>
                    <a:gd name="T1" fmla="*/ 181 h 181"/>
                    <a:gd name="T2" fmla="*/ 43 w 43"/>
                    <a:gd name="T3" fmla="*/ 9 h 181"/>
                    <a:gd name="T4" fmla="*/ 33 w 43"/>
                    <a:gd name="T5" fmla="*/ 0 h 181"/>
                    <a:gd name="T6" fmla="*/ 0 w 43"/>
                    <a:gd name="T7" fmla="*/ 0 h 181"/>
                  </a:gdLst>
                  <a:ahLst/>
                  <a:cxnLst>
                    <a:cxn ang="0">
                      <a:pos x="T0" y="T1"/>
                    </a:cxn>
                    <a:cxn ang="0">
                      <a:pos x="T2" y="T3"/>
                    </a:cxn>
                    <a:cxn ang="0">
                      <a:pos x="T4" y="T5"/>
                    </a:cxn>
                    <a:cxn ang="0">
                      <a:pos x="T6" y="T7"/>
                    </a:cxn>
                  </a:cxnLst>
                  <a:rect l="0" t="0" r="r" b="b"/>
                  <a:pathLst>
                    <a:path w="43" h="181">
                      <a:moveTo>
                        <a:pt x="43" y="181"/>
                      </a:moveTo>
                      <a:cubicBezTo>
                        <a:pt x="43" y="181"/>
                        <a:pt x="43" y="181"/>
                        <a:pt x="43" y="9"/>
                      </a:cubicBezTo>
                      <a:cubicBezTo>
                        <a:pt x="43" y="3"/>
                        <a:pt x="39" y="0"/>
                        <a:pt x="33" y="0"/>
                      </a:cubicBezTo>
                      <a:cubicBezTo>
                        <a:pt x="33" y="0"/>
                        <a:pt x="33"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78" name="Oval 35">
                  <a:extLst/>
                </p:cNvPr>
                <p:cNvSpPr>
                  <a:spLocks noChangeArrowheads="1"/>
                </p:cNvSpPr>
                <p:nvPr/>
              </p:nvSpPr>
              <p:spPr bwMode="auto">
                <a:xfrm>
                  <a:off x="6070" y="579"/>
                  <a:ext cx="91" cy="92"/>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79" name="Oval 36">
                  <a:extLst/>
                </p:cNvPr>
                <p:cNvSpPr>
                  <a:spLocks noChangeArrowheads="1"/>
                </p:cNvSpPr>
                <p:nvPr/>
              </p:nvSpPr>
              <p:spPr bwMode="auto">
                <a:xfrm>
                  <a:off x="6376" y="594"/>
                  <a:ext cx="91" cy="92"/>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0" name="Oval 37">
                  <a:extLst/>
                </p:cNvPr>
                <p:cNvSpPr>
                  <a:spLocks noChangeArrowheads="1"/>
                </p:cNvSpPr>
                <p:nvPr/>
              </p:nvSpPr>
              <p:spPr bwMode="auto">
                <a:xfrm>
                  <a:off x="6055" y="853"/>
                  <a:ext cx="91" cy="92"/>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1" name="Oval 38">
                  <a:extLst/>
                </p:cNvPr>
                <p:cNvSpPr>
                  <a:spLocks noChangeArrowheads="1"/>
                </p:cNvSpPr>
                <p:nvPr/>
              </p:nvSpPr>
              <p:spPr bwMode="auto">
                <a:xfrm>
                  <a:off x="5782" y="808"/>
                  <a:ext cx="91" cy="91"/>
                </a:xfrm>
                <a:prstGeom prst="ellipse">
                  <a:avLst/>
                </a:pr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2" name="Freeform 39">
                  <a:extLst/>
                </p:cNvPr>
                <p:cNvSpPr>
                  <a:spLocks/>
                </p:cNvSpPr>
                <p:nvPr/>
              </p:nvSpPr>
              <p:spPr bwMode="auto">
                <a:xfrm>
                  <a:off x="6270" y="686"/>
                  <a:ext cx="152" cy="45"/>
                </a:xfrm>
                <a:custGeom>
                  <a:avLst/>
                  <a:gdLst>
                    <a:gd name="T0" fmla="*/ 0 w 60"/>
                    <a:gd name="T1" fmla="*/ 18 h 18"/>
                    <a:gd name="T2" fmla="*/ 49 w 60"/>
                    <a:gd name="T3" fmla="*/ 18 h 18"/>
                    <a:gd name="T4" fmla="*/ 60 w 60"/>
                    <a:gd name="T5" fmla="*/ 9 h 18"/>
                    <a:gd name="T6" fmla="*/ 60 w 60"/>
                    <a:gd name="T7" fmla="*/ 0 h 18"/>
                  </a:gdLst>
                  <a:ahLst/>
                  <a:cxnLst>
                    <a:cxn ang="0">
                      <a:pos x="T0" y="T1"/>
                    </a:cxn>
                    <a:cxn ang="0">
                      <a:pos x="T2" y="T3"/>
                    </a:cxn>
                    <a:cxn ang="0">
                      <a:pos x="T4" y="T5"/>
                    </a:cxn>
                    <a:cxn ang="0">
                      <a:pos x="T6" y="T7"/>
                    </a:cxn>
                  </a:cxnLst>
                  <a:rect l="0" t="0" r="r" b="b"/>
                  <a:pathLst>
                    <a:path w="60" h="18">
                      <a:moveTo>
                        <a:pt x="0" y="18"/>
                      </a:moveTo>
                      <a:cubicBezTo>
                        <a:pt x="0" y="18"/>
                        <a:pt x="0" y="18"/>
                        <a:pt x="49" y="18"/>
                      </a:cubicBezTo>
                      <a:cubicBezTo>
                        <a:pt x="55" y="18"/>
                        <a:pt x="60" y="14"/>
                        <a:pt x="60" y="9"/>
                      </a:cubicBezTo>
                      <a:cubicBezTo>
                        <a:pt x="60" y="9"/>
                        <a:pt x="60" y="9"/>
                        <a:pt x="6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4" name="Freeform 40">
                  <a:extLst/>
                </p:cNvPr>
                <p:cNvSpPr>
                  <a:spLocks/>
                </p:cNvSpPr>
                <p:nvPr/>
              </p:nvSpPr>
              <p:spPr bwMode="auto">
                <a:xfrm>
                  <a:off x="5964" y="549"/>
                  <a:ext cx="137" cy="304"/>
                </a:xfrm>
                <a:custGeom>
                  <a:avLst/>
                  <a:gdLst>
                    <a:gd name="T0" fmla="*/ 0 w 54"/>
                    <a:gd name="T1" fmla="*/ 0 h 120"/>
                    <a:gd name="T2" fmla="*/ 0 w 54"/>
                    <a:gd name="T3" fmla="*/ 76 h 120"/>
                    <a:gd name="T4" fmla="*/ 9 w 54"/>
                    <a:gd name="T5" fmla="*/ 84 h 120"/>
                    <a:gd name="T6" fmla="*/ 29 w 54"/>
                    <a:gd name="T7" fmla="*/ 84 h 120"/>
                    <a:gd name="T8" fmla="*/ 44 w 54"/>
                    <a:gd name="T9" fmla="*/ 84 h 120"/>
                    <a:gd name="T10" fmla="*/ 54 w 54"/>
                    <a:gd name="T11" fmla="*/ 95 h 120"/>
                    <a:gd name="T12" fmla="*/ 54 w 5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54" h="120">
                      <a:moveTo>
                        <a:pt x="0" y="0"/>
                      </a:moveTo>
                      <a:cubicBezTo>
                        <a:pt x="0" y="0"/>
                        <a:pt x="0" y="2"/>
                        <a:pt x="0" y="76"/>
                      </a:cubicBezTo>
                      <a:cubicBezTo>
                        <a:pt x="0" y="81"/>
                        <a:pt x="4" y="84"/>
                        <a:pt x="9" y="84"/>
                      </a:cubicBezTo>
                      <a:cubicBezTo>
                        <a:pt x="9" y="84"/>
                        <a:pt x="9" y="84"/>
                        <a:pt x="29" y="84"/>
                      </a:cubicBezTo>
                      <a:cubicBezTo>
                        <a:pt x="29" y="84"/>
                        <a:pt x="29" y="84"/>
                        <a:pt x="44" y="84"/>
                      </a:cubicBezTo>
                      <a:cubicBezTo>
                        <a:pt x="49" y="84"/>
                        <a:pt x="54" y="90"/>
                        <a:pt x="54" y="95"/>
                      </a:cubicBezTo>
                      <a:cubicBezTo>
                        <a:pt x="54" y="95"/>
                        <a:pt x="54" y="95"/>
                        <a:pt x="54" y="12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8" name="Freeform 41">
                  <a:extLst/>
                </p:cNvPr>
                <p:cNvSpPr>
                  <a:spLocks/>
                </p:cNvSpPr>
                <p:nvPr/>
              </p:nvSpPr>
              <p:spPr bwMode="auto">
                <a:xfrm>
                  <a:off x="6512" y="808"/>
                  <a:ext cx="76" cy="137"/>
                </a:xfrm>
                <a:custGeom>
                  <a:avLst/>
                  <a:gdLst>
                    <a:gd name="T0" fmla="*/ 30 w 30"/>
                    <a:gd name="T1" fmla="*/ 0 h 54"/>
                    <a:gd name="T2" fmla="*/ 9 w 30"/>
                    <a:gd name="T3" fmla="*/ 0 h 54"/>
                    <a:gd name="T4" fmla="*/ 0 w 30"/>
                    <a:gd name="T5" fmla="*/ 9 h 54"/>
                    <a:gd name="T6" fmla="*/ 0 w 30"/>
                    <a:gd name="T7" fmla="*/ 54 h 54"/>
                  </a:gdLst>
                  <a:ahLst/>
                  <a:cxnLst>
                    <a:cxn ang="0">
                      <a:pos x="T0" y="T1"/>
                    </a:cxn>
                    <a:cxn ang="0">
                      <a:pos x="T2" y="T3"/>
                    </a:cxn>
                    <a:cxn ang="0">
                      <a:pos x="T4" y="T5"/>
                    </a:cxn>
                    <a:cxn ang="0">
                      <a:pos x="T6" y="T7"/>
                    </a:cxn>
                  </a:cxnLst>
                  <a:rect l="0" t="0" r="r" b="b"/>
                  <a:pathLst>
                    <a:path w="30" h="54">
                      <a:moveTo>
                        <a:pt x="30" y="0"/>
                      </a:moveTo>
                      <a:cubicBezTo>
                        <a:pt x="30" y="0"/>
                        <a:pt x="30" y="0"/>
                        <a:pt x="9" y="0"/>
                      </a:cubicBezTo>
                      <a:cubicBezTo>
                        <a:pt x="4" y="0"/>
                        <a:pt x="0" y="4"/>
                        <a:pt x="0" y="9"/>
                      </a:cubicBezTo>
                      <a:cubicBezTo>
                        <a:pt x="0" y="9"/>
                        <a:pt x="0" y="9"/>
                        <a:pt x="0" y="54"/>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89" name="Freeform 42">
                  <a:extLst/>
                </p:cNvPr>
                <p:cNvSpPr>
                  <a:spLocks/>
                </p:cNvSpPr>
                <p:nvPr/>
              </p:nvSpPr>
              <p:spPr bwMode="auto">
                <a:xfrm>
                  <a:off x="6422" y="884"/>
                  <a:ext cx="90" cy="157"/>
                </a:xfrm>
                <a:custGeom>
                  <a:avLst/>
                  <a:gdLst>
                    <a:gd name="T0" fmla="*/ 36 w 36"/>
                    <a:gd name="T1" fmla="*/ 62 h 62"/>
                    <a:gd name="T2" fmla="*/ 36 w 36"/>
                    <a:gd name="T3" fmla="*/ 9 h 62"/>
                    <a:gd name="T4" fmla="*/ 26 w 36"/>
                    <a:gd name="T5" fmla="*/ 0 h 62"/>
                    <a:gd name="T6" fmla="*/ 0 w 36"/>
                    <a:gd name="T7" fmla="*/ 0 h 62"/>
                  </a:gdLst>
                  <a:ahLst/>
                  <a:cxnLst>
                    <a:cxn ang="0">
                      <a:pos x="T0" y="T1"/>
                    </a:cxn>
                    <a:cxn ang="0">
                      <a:pos x="T2" y="T3"/>
                    </a:cxn>
                    <a:cxn ang="0">
                      <a:pos x="T4" y="T5"/>
                    </a:cxn>
                    <a:cxn ang="0">
                      <a:pos x="T6" y="T7"/>
                    </a:cxn>
                  </a:cxnLst>
                  <a:rect l="0" t="0" r="r" b="b"/>
                  <a:pathLst>
                    <a:path w="36" h="62">
                      <a:moveTo>
                        <a:pt x="36" y="62"/>
                      </a:moveTo>
                      <a:cubicBezTo>
                        <a:pt x="36" y="62"/>
                        <a:pt x="36" y="62"/>
                        <a:pt x="36" y="9"/>
                      </a:cubicBezTo>
                      <a:cubicBezTo>
                        <a:pt x="36" y="4"/>
                        <a:pt x="32" y="0"/>
                        <a:pt x="26" y="0"/>
                      </a:cubicBezTo>
                      <a:cubicBezTo>
                        <a:pt x="26" y="0"/>
                        <a:pt x="26" y="0"/>
                        <a:pt x="0"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1" name="Freeform 43">
                  <a:extLst/>
                </p:cNvPr>
                <p:cNvSpPr>
                  <a:spLocks/>
                </p:cNvSpPr>
                <p:nvPr/>
              </p:nvSpPr>
              <p:spPr bwMode="auto">
                <a:xfrm>
                  <a:off x="5676" y="424"/>
                  <a:ext cx="1112" cy="749"/>
                </a:xfrm>
                <a:custGeom>
                  <a:avLst/>
                  <a:gdLst>
                    <a:gd name="T0" fmla="*/ 358 w 440"/>
                    <a:gd name="T1" fmla="*/ 206 h 295"/>
                    <a:gd name="T2" fmla="*/ 388 w 440"/>
                    <a:gd name="T3" fmla="*/ 215 h 295"/>
                    <a:gd name="T4" fmla="*/ 440 w 440"/>
                    <a:gd name="T5" fmla="*/ 163 h 295"/>
                    <a:gd name="T6" fmla="*/ 388 w 440"/>
                    <a:gd name="T7" fmla="*/ 111 h 295"/>
                    <a:gd name="T8" fmla="*/ 388 w 440"/>
                    <a:gd name="T9" fmla="*/ 110 h 295"/>
                    <a:gd name="T10" fmla="*/ 310 w 440"/>
                    <a:gd name="T11" fmla="*/ 41 h 295"/>
                    <a:gd name="T12" fmla="*/ 227 w 440"/>
                    <a:gd name="T13" fmla="*/ 30 h 295"/>
                    <a:gd name="T14" fmla="*/ 146 w 440"/>
                    <a:gd name="T15" fmla="*/ 53 h 295"/>
                    <a:gd name="T16" fmla="*/ 68 w 440"/>
                    <a:gd name="T17" fmla="*/ 103 h 295"/>
                    <a:gd name="T18" fmla="*/ 68 w 440"/>
                    <a:gd name="T19" fmla="*/ 103 h 295"/>
                    <a:gd name="T20" fmla="*/ 4 w 440"/>
                    <a:gd name="T21" fmla="*/ 165 h 295"/>
                    <a:gd name="T22" fmla="*/ 87 w 440"/>
                    <a:gd name="T23" fmla="*/ 215 h 295"/>
                    <a:gd name="T24" fmla="*/ 164 w 440"/>
                    <a:gd name="T25" fmla="*/ 237 h 295"/>
                    <a:gd name="T26" fmla="*/ 270 w 440"/>
                    <a:gd name="T27" fmla="*/ 235 h 295"/>
                    <a:gd name="T28" fmla="*/ 358 w 440"/>
                    <a:gd name="T29"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0" h="295">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Semilight"/>
                    <a:ea typeface="+mn-ea"/>
                    <a:cs typeface="+mn-cs"/>
                  </a:endParaRPr>
                </a:p>
              </p:txBody>
            </p:sp>
          </p:grpSp>
        </p:grpSp>
      </p:grpSp>
    </p:spTree>
    <p:extLst>
      <p:ext uri="{BB962C8B-B14F-4D97-AF65-F5344CB8AC3E}">
        <p14:creationId xmlns:p14="http://schemas.microsoft.com/office/powerpoint/2010/main" val="130213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6" presetClass="emph" presetSubtype="0" accel="100000" autoRev="1" fill="hold" grpId="0" nodeType="withEffect">
                                  <p:stCondLst>
                                    <p:cond delay="0"/>
                                  </p:stCondLst>
                                  <p:childTnLst>
                                    <p:animScale>
                                      <p:cBhvr>
                                        <p:cTn id="8" dur="500" fill="hold"/>
                                        <p:tgtEl>
                                          <p:spTgt spid="4"/>
                                        </p:tgtEl>
                                      </p:cBhvr>
                                      <p:by x="0" y="0"/>
                                    </p:animScale>
                                  </p:childTnLst>
                                </p:cTn>
                              </p:par>
                              <p:par>
                                <p:cTn id="9" presetID="1" presetClass="entr" presetSubtype="0" fill="hold" grpId="0" nodeType="withEffect">
                                  <p:stCondLst>
                                    <p:cond delay="100"/>
                                  </p:stCondLst>
                                  <p:childTnLst>
                                    <p:set>
                                      <p:cBhvr>
                                        <p:cTn id="10" dur="1" fill="hold">
                                          <p:stCondLst>
                                            <p:cond delay="499"/>
                                          </p:stCondLst>
                                        </p:cTn>
                                        <p:tgtEl>
                                          <p:spTgt spid="5"/>
                                        </p:tgtEl>
                                        <p:attrNameLst>
                                          <p:attrName>style.visibility</p:attrName>
                                        </p:attrNameLst>
                                      </p:cBhvr>
                                      <p:to>
                                        <p:strVal val="visible"/>
                                      </p:to>
                                    </p:set>
                                  </p:childTnLst>
                                </p:cTn>
                              </p:par>
                              <p:par>
                                <p:cTn id="11" presetID="6" presetClass="emph" presetSubtype="0" accel="100000" autoRev="1" fill="hold" grpId="1" nodeType="withEffect">
                                  <p:stCondLst>
                                    <p:cond delay="100"/>
                                  </p:stCondLst>
                                  <p:childTnLst>
                                    <p:animScale>
                                      <p:cBhvr>
                                        <p:cTn id="12" dur="500" fill="hold"/>
                                        <p:tgtEl>
                                          <p:spTgt spid="5"/>
                                        </p:tgtEl>
                                      </p:cBhvr>
                                      <p:by x="0" y="0"/>
                                    </p:animScale>
                                  </p:childTnLst>
                                </p:cTn>
                              </p:par>
                              <p:par>
                                <p:cTn id="13" presetID="10" presetClass="entr" presetSubtype="0" fill="hold" nodeType="withEffect">
                                  <p:stCondLst>
                                    <p:cond delay="7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path" presetSubtype="0" decel="100000" fill="hold" nodeType="withEffect">
                                  <p:stCondLst>
                                    <p:cond delay="700"/>
                                  </p:stCondLst>
                                  <p:childTnLst>
                                    <p:animMotion origin="layout" path="M 8.68011E-8 -4.34408E-6 L 8.68011E-8 0.02565 " pathEditMode="relative" rAng="0" ptsTypes="AA">
                                      <p:cBhvr>
                                        <p:cTn id="17" dur="500" spd="-100000" fill="hold"/>
                                        <p:tgtEl>
                                          <p:spTgt spid="2"/>
                                        </p:tgtEl>
                                        <p:attrNameLst>
                                          <p:attrName>ppt_x</p:attrName>
                                          <p:attrName>ppt_y</p:attrName>
                                        </p:attrNameLst>
                                      </p:cBhvr>
                                      <p:rCtr x="0" y="1271"/>
                                    </p:animMotion>
                                  </p:childTnLst>
                                </p:cTn>
                              </p:par>
                              <p:par>
                                <p:cTn id="18" presetID="10" presetClass="entr" presetSubtype="0" fill="hold" grpId="0" nodeType="withEffect">
                                  <p:stCondLst>
                                    <p:cond delay="8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42" presetClass="path" presetSubtype="0" decel="100000" fill="hold" grpId="1" nodeType="withEffect">
                                  <p:stCondLst>
                                    <p:cond delay="800"/>
                                  </p:stCondLst>
                                  <p:childTnLst>
                                    <p:animMotion origin="layout" path="M -4.36559E-7 3.17749E-6 L -4.36559E-7 0.02564 " pathEditMode="relative" rAng="0" ptsTypes="AA">
                                      <p:cBhvr>
                                        <p:cTn id="22" dur="500" spd="-100000" fill="hold"/>
                                        <p:tgtEl>
                                          <p:spTgt spid="7"/>
                                        </p:tgtEl>
                                        <p:attrNameLst>
                                          <p:attrName>ppt_x</p:attrName>
                                          <p:attrName>ppt_y</p:attrName>
                                        </p:attrNameLst>
                                      </p:cBhvr>
                                      <p:rCtr x="0" y="1271"/>
                                    </p:animMotion>
                                  </p:childTnLst>
                                </p:cTn>
                              </p:par>
                            </p:childTnLst>
                          </p:cTn>
                        </p:par>
                        <p:par>
                          <p:cTn id="23" fill="hold">
                            <p:stCondLst>
                              <p:cond delay="13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8"/>
                                        </p:tgtEl>
                                        <p:attrNameLst>
                                          <p:attrName>style.visibility</p:attrName>
                                        </p:attrNameLst>
                                      </p:cBhvr>
                                      <p:to>
                                        <p:strVal val="visible"/>
                                      </p:to>
                                    </p:set>
                                    <p:animEffect transition="in" filter="fade">
                                      <p:cBhvr>
                                        <p:cTn id="29" dur="500"/>
                                        <p:tgtEl>
                                          <p:spTgt spid="218"/>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42" presetClass="path" presetSubtype="0" accel="50000" decel="50000" fill="hold" nodeType="withEffect">
                                  <p:stCondLst>
                                    <p:cond delay="0"/>
                                  </p:stCondLst>
                                  <p:childTnLst>
                                    <p:animMotion origin="layout" path="M -2.26449E-6 -1.43895E-6 L -2.26449E-6 0.02043 " pathEditMode="relative" rAng="0" ptsTypes="AA">
                                      <p:cBhvr>
                                        <p:cTn id="34" dur="500" fill="hold"/>
                                        <p:tgtEl>
                                          <p:spTgt spid="27"/>
                                        </p:tgtEl>
                                        <p:attrNameLst>
                                          <p:attrName>ppt_x</p:attrName>
                                          <p:attrName>ppt_y</p:attrName>
                                        </p:attrNameLst>
                                      </p:cBhvr>
                                      <p:rCtr x="0" y="1021"/>
                                    </p:animMotion>
                                  </p:childTnLst>
                                </p:cTn>
                              </p:par>
                              <p:par>
                                <p:cTn id="35" presetID="10" presetClass="entr" presetSubtype="0" fill="hold" nodeType="withEffect">
                                  <p:stCondLst>
                                    <p:cond delay="100"/>
                                  </p:stCondLst>
                                  <p:childTnLst>
                                    <p:set>
                                      <p:cBhvr>
                                        <p:cTn id="36" dur="1" fill="hold">
                                          <p:stCondLst>
                                            <p:cond delay="0"/>
                                          </p:stCondLst>
                                        </p:cTn>
                                        <p:tgtEl>
                                          <p:spTgt spid="192"/>
                                        </p:tgtEl>
                                        <p:attrNameLst>
                                          <p:attrName>style.visibility</p:attrName>
                                        </p:attrNameLst>
                                      </p:cBhvr>
                                      <p:to>
                                        <p:strVal val="visible"/>
                                      </p:to>
                                    </p:set>
                                    <p:animEffect transition="in" filter="fade">
                                      <p:cBhvr>
                                        <p:cTn id="37" dur="500"/>
                                        <p:tgtEl>
                                          <p:spTgt spid="192"/>
                                        </p:tgtEl>
                                      </p:cBhvr>
                                    </p:animEffect>
                                  </p:childTnLst>
                                </p:cTn>
                              </p:par>
                              <p:par>
                                <p:cTn id="38" presetID="42" presetClass="path" presetSubtype="0" accel="50000" decel="50000" fill="hold" nodeType="withEffect">
                                  <p:stCondLst>
                                    <p:cond delay="100"/>
                                  </p:stCondLst>
                                  <p:childTnLst>
                                    <p:animMotion origin="layout" path="M -8.68011E-8 -4.4394E-6 L -8.68011E-8 0.00886 " pathEditMode="relative" rAng="0" ptsTypes="AA">
                                      <p:cBhvr>
                                        <p:cTn id="39" dur="500" fill="hold"/>
                                        <p:tgtEl>
                                          <p:spTgt spid="192"/>
                                        </p:tgtEl>
                                        <p:attrNameLst>
                                          <p:attrName>ppt_x</p:attrName>
                                          <p:attrName>ppt_y</p:attrName>
                                        </p:attrNameLst>
                                      </p:cBhvr>
                                      <p:rCtr x="0" y="431"/>
                                    </p:animMotion>
                                  </p:childTnLst>
                                </p:cTn>
                              </p:par>
                            </p:childTnLst>
                          </p:cTn>
                        </p:par>
                        <p:par>
                          <p:cTn id="40" fill="hold">
                            <p:stCondLst>
                              <p:cond delay="19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64" presetClass="path" presetSubtype="0" accel="50000" decel="50000" fill="hold" nodeType="withEffect">
                                  <p:stCondLst>
                                    <p:cond delay="0"/>
                                  </p:stCondLst>
                                  <p:childTnLst>
                                    <p:animMotion origin="layout" path="M -3.89584E-6 1.36632E-6 L -3.89584E-6 -0.01929 " pathEditMode="relative" rAng="0" ptsTypes="AA">
                                      <p:cBhvr>
                                        <p:cTn id="45" dur="500" fill="hold"/>
                                        <p:tgtEl>
                                          <p:spTgt spid="21"/>
                                        </p:tgtEl>
                                        <p:attrNameLst>
                                          <p:attrName>ppt_x</p:attrName>
                                          <p:attrName>ppt_y</p:attrName>
                                        </p:attrNameLst>
                                      </p:cBhvr>
                                      <p:rCtr x="0" y="-976"/>
                                    </p:animMotion>
                                  </p:childTnLst>
                                </p:cTn>
                              </p:par>
                              <p:par>
                                <p:cTn id="46" presetID="10" presetClass="entr" presetSubtype="0" fill="hold" nodeType="withEffect">
                                  <p:stCondLst>
                                    <p:cond delay="1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64" presetClass="path" presetSubtype="0" accel="50000" decel="50000" fill="hold" nodeType="withEffect">
                                  <p:stCondLst>
                                    <p:cond delay="100"/>
                                  </p:stCondLst>
                                  <p:childTnLst>
                                    <p:animMotion origin="layout" path="M -3.4312E-6 3.25465E-6 L -3.4312E-6 -0.01884 " pathEditMode="relative" rAng="0" ptsTypes="AA">
                                      <p:cBhvr>
                                        <p:cTn id="50" dur="500" fill="hold"/>
                                        <p:tgtEl>
                                          <p:spTgt spid="20"/>
                                        </p:tgtEl>
                                        <p:attrNameLst>
                                          <p:attrName>ppt_x</p:attrName>
                                          <p:attrName>ppt_y</p:attrName>
                                        </p:attrNameLst>
                                      </p:cBhvr>
                                      <p:rCtr x="0" y="-953"/>
                                    </p:animMotion>
                                  </p:childTnLst>
                                </p:cTn>
                              </p:par>
                              <p:par>
                                <p:cTn id="51" presetID="10" presetClass="entr" presetSubtype="0" fill="hold" nodeType="withEffect">
                                  <p:stCondLst>
                                    <p:cond delay="2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64" presetClass="path" presetSubtype="0" accel="50000" decel="50000" fill="hold" nodeType="withEffect">
                                  <p:stCondLst>
                                    <p:cond delay="200"/>
                                  </p:stCondLst>
                                  <p:childTnLst>
                                    <p:animMotion origin="layout" path="M 2.4432E-6 4.51203E-6 L 2.4432E-6 -0.02202 " pathEditMode="relative" rAng="0" ptsTypes="AA">
                                      <p:cBhvr>
                                        <p:cTn id="55" dur="500" fill="hold"/>
                                        <p:tgtEl>
                                          <p:spTgt spid="19"/>
                                        </p:tgtEl>
                                        <p:attrNameLst>
                                          <p:attrName>ppt_x</p:attrName>
                                          <p:attrName>ppt_y</p:attrName>
                                        </p:attrNameLst>
                                      </p:cBhvr>
                                      <p:rCtr x="0" y="-1112"/>
                                    </p:animMotion>
                                  </p:childTnLst>
                                </p:cTn>
                              </p:par>
                              <p:par>
                                <p:cTn id="56" presetID="10" presetClass="entr" presetSubtype="0" fill="hold" nodeType="withEffect">
                                  <p:stCondLst>
                                    <p:cond delay="3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64" presetClass="path" presetSubtype="0" accel="50000" decel="50000" fill="hold" nodeType="withEffect">
                                  <p:stCondLst>
                                    <p:cond delay="300"/>
                                  </p:stCondLst>
                                  <p:childTnLst>
                                    <p:animMotion origin="layout" path="M 3.61501E-6 6.30958E-7 L 3.61501E-6 -0.01816 " pathEditMode="relative" rAng="0" ptsTypes="AA">
                                      <p:cBhvr>
                                        <p:cTn id="60" dur="500" fill="hold"/>
                                        <p:tgtEl>
                                          <p:spTgt spid="22"/>
                                        </p:tgtEl>
                                        <p:attrNameLst>
                                          <p:attrName>ppt_x</p:attrName>
                                          <p:attrName>ppt_y</p:attrName>
                                        </p:attrNameLst>
                                      </p:cBhvr>
                                      <p:rCtr x="0" y="-908"/>
                                    </p:animMotion>
                                  </p:childTnLst>
                                </p:cTn>
                              </p:par>
                            </p:childTnLst>
                          </p:cTn>
                        </p:par>
                        <p:par>
                          <p:cTn id="61" fill="hold">
                            <p:stCondLst>
                              <p:cond delay="2700"/>
                            </p:stCondLst>
                            <p:childTnLst>
                              <p:par>
                                <p:cTn id="62" presetID="22" presetClass="entr" presetSubtype="8"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300"/>
                                        <p:tgtEl>
                                          <p:spTgt spid="8"/>
                                        </p:tgtEl>
                                      </p:cBhvr>
                                    </p:animEffect>
                                  </p:childTnLst>
                                </p:cTn>
                              </p:par>
                            </p:childTnLst>
                          </p:cTn>
                        </p:par>
                        <p:par>
                          <p:cTn id="65" fill="hold">
                            <p:stCondLst>
                              <p:cond delay="3000"/>
                            </p:stCondLst>
                            <p:childTnLst>
                              <p:par>
                                <p:cTn id="66" presetID="22" presetClass="entr" presetSubtype="4"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64" presetClass="path" presetSubtype="0" accel="50000" decel="50000" fill="hold" nodeType="withEffect">
                                  <p:stCondLst>
                                    <p:cond delay="0"/>
                                  </p:stCondLst>
                                  <p:childTnLst>
                                    <p:animMotion origin="layout" path="M -8.68011E-8 1.32093E-6 L -8.68011E-8 -0.02292 " pathEditMode="relative" rAng="0" ptsTypes="AA">
                                      <p:cBhvr>
                                        <p:cTn id="73" dur="500" fill="hold"/>
                                        <p:tgtEl>
                                          <p:spTgt spid="30"/>
                                        </p:tgtEl>
                                        <p:attrNameLst>
                                          <p:attrName>ppt_x</p:attrName>
                                          <p:attrName>ppt_y</p:attrName>
                                        </p:attrNameLst>
                                      </p:cBhvr>
                                      <p:rCtr x="0" y="-1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31" grpId="0"/>
      <p:bldP spid="218" grpId="0"/>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304712"/>
            <a:ext cx="11735118" cy="917575"/>
          </a:xfrm>
        </p:spPr>
        <p:txBody>
          <a:bodyPr/>
          <a:lstStyle/>
          <a:p>
            <a:r>
              <a:rPr lang="en-US" dirty="0"/>
              <a:t>Azure IoT Recent Innovations</a:t>
            </a:r>
          </a:p>
        </p:txBody>
      </p:sp>
      <p:grpSp>
        <p:nvGrpSpPr>
          <p:cNvPr id="27" name="Group 26"/>
          <p:cNvGrpSpPr/>
          <p:nvPr/>
        </p:nvGrpSpPr>
        <p:grpSpPr>
          <a:xfrm>
            <a:off x="589903" y="1526999"/>
            <a:ext cx="2103120" cy="2365832"/>
            <a:chOff x="589903" y="1526999"/>
            <a:chExt cx="2103120" cy="2365832"/>
          </a:xfrm>
        </p:grpSpPr>
        <p:sp>
          <p:nvSpPr>
            <p:cNvPr id="198" name="Rectangle 197"/>
            <p:cNvSpPr/>
            <p:nvPr/>
          </p:nvSpPr>
          <p:spPr>
            <a:xfrm>
              <a:off x="589903"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Security Program for Azure </a:t>
              </a:r>
              <a:r>
                <a:rPr kumimoji="0" lang="en-US" sz="1836" b="0" i="0" u="none" strike="noStrike" kern="1200" cap="none" spc="0" normalizeH="0" baseline="0" noProof="0" dirty="0" err="1">
                  <a:ln>
                    <a:noFill/>
                  </a:ln>
                  <a:solidFill>
                    <a:srgbClr val="0078D7"/>
                  </a:solidFill>
                  <a:effectLst/>
                  <a:uLnTx/>
                  <a:uFillTx/>
                  <a:latin typeface="Segoe UI Light"/>
                  <a:ea typeface="Segoe UI" pitchFamily="34" charset="0"/>
                  <a:cs typeface="Segoe UI" pitchFamily="34" charset="0"/>
                </a:rPr>
                <a:t>IoT</a:t>
              </a:r>
              <a:endPar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endParaRPr>
            </a:p>
          </p:txBody>
        </p:sp>
        <p:sp>
          <p:nvSpPr>
            <p:cNvPr id="67" name="Freeform 94"/>
            <p:cNvSpPr>
              <a:spLocks noChangeAspect="1"/>
            </p:cNvSpPr>
            <p:nvPr/>
          </p:nvSpPr>
          <p:spPr bwMode="auto">
            <a:xfrm>
              <a:off x="1392926" y="2435595"/>
              <a:ext cx="497075" cy="548640"/>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688" rtl="0" eaLnBrk="1" fontAlgn="base" latinLnBrk="0" hangingPunct="1">
                <a:lnSpc>
                  <a:spcPct val="100000"/>
                </a:lnSpc>
                <a:spcBef>
                  <a:spcPct val="0"/>
                </a:spcBef>
                <a:spcAft>
                  <a:spcPct val="0"/>
                </a:spcAft>
                <a:buClrTx/>
                <a:buSzTx/>
                <a:buFontTx/>
                <a:buNone/>
                <a:tabLst/>
                <a:defRPr/>
              </a:pPr>
              <a:endParaRPr kumimoji="0" lang="en-US" sz="918" b="0" i="0" u="none" strike="noStrike" kern="0" cap="none" spc="-50" normalizeH="0" baseline="0" noProof="0">
                <a:ln>
                  <a:noFill/>
                </a:ln>
                <a:solidFill>
                  <a:srgbClr val="FFFFFF"/>
                </a:solidFill>
                <a:effectLst/>
                <a:uLnTx/>
                <a:uFillTx/>
                <a:latin typeface="Segoe UI Semilight"/>
                <a:ea typeface="Segoe UI" pitchFamily="34" charset="0"/>
                <a:cs typeface="Segoe UI" pitchFamily="34" charset="0"/>
              </a:endParaRPr>
            </a:p>
          </p:txBody>
        </p:sp>
        <p:sp>
          <p:nvSpPr>
            <p:cNvPr id="5" name="Rectangle 4"/>
            <p:cNvSpPr/>
            <p:nvPr/>
          </p:nvSpPr>
          <p:spPr>
            <a:xfrm>
              <a:off x="589903"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Matchmaking with </a:t>
              </a:r>
              <a:r>
                <a:rPr kumimoji="0" lang="en-US" sz="1400" b="0" i="0" u="none" strike="noStrike" kern="1200" cap="none" spc="0" normalizeH="0" baseline="0" noProof="0" dirty="0" err="1">
                  <a:ln>
                    <a:noFill/>
                  </a:ln>
                  <a:solidFill>
                    <a:srgbClr val="FFFFFF"/>
                  </a:solidFill>
                  <a:effectLst/>
                  <a:uLnTx/>
                  <a:uFillTx/>
                  <a:latin typeface="Segoe UI Semilight"/>
                  <a:ea typeface="+mn-ea"/>
                  <a:cs typeface="Segoe UI Semibold" panose="020B0702040204020203" pitchFamily="34" charset="0"/>
                </a:rPr>
                <a:t>IoT</a:t>
              </a: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 security auditors</a:t>
              </a:r>
            </a:p>
          </p:txBody>
        </p:sp>
      </p:grpSp>
      <p:grpSp>
        <p:nvGrpSpPr>
          <p:cNvPr id="24" name="Group 23"/>
          <p:cNvGrpSpPr/>
          <p:nvPr/>
        </p:nvGrpSpPr>
        <p:grpSpPr>
          <a:xfrm>
            <a:off x="2879147" y="1526999"/>
            <a:ext cx="2103121" cy="2365832"/>
            <a:chOff x="2879147" y="1526999"/>
            <a:chExt cx="2103121" cy="2365832"/>
          </a:xfrm>
        </p:grpSpPr>
        <p:sp>
          <p:nvSpPr>
            <p:cNvPr id="199" name="Rectangle 198"/>
            <p:cNvSpPr/>
            <p:nvPr/>
          </p:nvSpPr>
          <p:spPr>
            <a:xfrm>
              <a:off x="2879147" y="1526999"/>
              <a:ext cx="2103120" cy="2365828"/>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a:ln>
                    <a:noFill/>
                  </a:ln>
                  <a:solidFill>
                    <a:srgbClr val="0078D7"/>
                  </a:solidFill>
                  <a:effectLst/>
                  <a:uLnTx/>
                  <a:uFillTx/>
                  <a:latin typeface="Segoe UI Light"/>
                  <a:ea typeface="Segoe UI" pitchFamily="34" charset="0"/>
                  <a:cs typeface="Segoe UI" pitchFamily="34" charset="0"/>
                </a:rPr>
                <a:t>Azure IoT Hub Device Mgmt.</a:t>
              </a:r>
            </a:p>
          </p:txBody>
        </p:sp>
        <p:sp>
          <p:nvSpPr>
            <p:cNvPr id="73" name="Freeform 9"/>
            <p:cNvSpPr>
              <a:spLocks noChangeAspect="1" noEditPoints="1"/>
            </p:cNvSpPr>
            <p:nvPr/>
          </p:nvSpPr>
          <p:spPr bwMode="auto">
            <a:xfrm>
              <a:off x="3592388" y="2435593"/>
              <a:ext cx="676639" cy="548640"/>
            </a:xfrm>
            <a:custGeom>
              <a:avLst/>
              <a:gdLst>
                <a:gd name="T0" fmla="*/ 600 w 1107"/>
                <a:gd name="T1" fmla="*/ 625 h 897"/>
                <a:gd name="T2" fmla="*/ 649 w 1107"/>
                <a:gd name="T3" fmla="*/ 567 h 897"/>
                <a:gd name="T4" fmla="*/ 727 w 1107"/>
                <a:gd name="T5" fmla="*/ 482 h 897"/>
                <a:gd name="T6" fmla="*/ 601 w 1107"/>
                <a:gd name="T7" fmla="*/ 434 h 897"/>
                <a:gd name="T8" fmla="*/ 628 w 1107"/>
                <a:gd name="T9" fmla="*/ 305 h 897"/>
                <a:gd name="T10" fmla="*/ 547 w 1107"/>
                <a:gd name="T11" fmla="*/ 240 h 897"/>
                <a:gd name="T12" fmla="*/ 427 w 1107"/>
                <a:gd name="T13" fmla="*/ 287 h 897"/>
                <a:gd name="T14" fmla="*/ 368 w 1107"/>
                <a:gd name="T15" fmla="*/ 170 h 897"/>
                <a:gd name="T16" fmla="*/ 285 w 1107"/>
                <a:gd name="T17" fmla="*/ 263 h 897"/>
                <a:gd name="T18" fmla="*/ 241 w 1107"/>
                <a:gd name="T19" fmla="*/ 313 h 897"/>
                <a:gd name="T20" fmla="*/ 139 w 1107"/>
                <a:gd name="T21" fmla="*/ 281 h 897"/>
                <a:gd name="T22" fmla="*/ 79 w 1107"/>
                <a:gd name="T23" fmla="*/ 355 h 897"/>
                <a:gd name="T24" fmla="*/ 132 w 1107"/>
                <a:gd name="T25" fmla="*/ 446 h 897"/>
                <a:gd name="T26" fmla="*/ 83 w 1107"/>
                <a:gd name="T27" fmla="*/ 505 h 897"/>
                <a:gd name="T28" fmla="*/ 5 w 1107"/>
                <a:gd name="T29" fmla="*/ 590 h 897"/>
                <a:gd name="T30" fmla="*/ 132 w 1107"/>
                <a:gd name="T31" fmla="*/ 638 h 897"/>
                <a:gd name="T32" fmla="*/ 145 w 1107"/>
                <a:gd name="T33" fmla="*/ 669 h 897"/>
                <a:gd name="T34" fmla="*/ 110 w 1107"/>
                <a:gd name="T35" fmla="*/ 793 h 897"/>
                <a:gd name="T36" fmla="*/ 230 w 1107"/>
                <a:gd name="T37" fmla="*/ 781 h 897"/>
                <a:gd name="T38" fmla="*/ 306 w 1107"/>
                <a:gd name="T39" fmla="*/ 785 h 897"/>
                <a:gd name="T40" fmla="*/ 346 w 1107"/>
                <a:gd name="T41" fmla="*/ 878 h 897"/>
                <a:gd name="T42" fmla="*/ 440 w 1107"/>
                <a:gd name="T43" fmla="*/ 872 h 897"/>
                <a:gd name="T44" fmla="*/ 466 w 1107"/>
                <a:gd name="T45" fmla="*/ 764 h 897"/>
                <a:gd name="T46" fmla="*/ 539 w 1107"/>
                <a:gd name="T47" fmla="*/ 755 h 897"/>
                <a:gd name="T48" fmla="*/ 659 w 1107"/>
                <a:gd name="T49" fmla="*/ 743 h 897"/>
                <a:gd name="T50" fmla="*/ 263 w 1107"/>
                <a:gd name="T51" fmla="*/ 452 h 897"/>
                <a:gd name="T52" fmla="*/ 281 w 1107"/>
                <a:gd name="T53" fmla="*/ 633 h 897"/>
                <a:gd name="T54" fmla="*/ 1002 w 1107"/>
                <a:gd name="T55" fmla="*/ 332 h 897"/>
                <a:gd name="T56" fmla="*/ 1043 w 1107"/>
                <a:gd name="T57" fmla="*/ 304 h 897"/>
                <a:gd name="T58" fmla="*/ 1107 w 1107"/>
                <a:gd name="T59" fmla="*/ 266 h 897"/>
                <a:gd name="T60" fmla="*/ 1037 w 1107"/>
                <a:gd name="T61" fmla="*/ 213 h 897"/>
                <a:gd name="T62" fmla="*/ 1077 w 1107"/>
                <a:gd name="T63" fmla="*/ 138 h 897"/>
                <a:gd name="T64" fmla="*/ 1038 w 1107"/>
                <a:gd name="T65" fmla="*/ 83 h 897"/>
                <a:gd name="T66" fmla="*/ 956 w 1107"/>
                <a:gd name="T67" fmla="*/ 91 h 897"/>
                <a:gd name="T68" fmla="*/ 940 w 1107"/>
                <a:gd name="T69" fmla="*/ 7 h 897"/>
                <a:gd name="T70" fmla="*/ 872 w 1107"/>
                <a:gd name="T71" fmla="*/ 50 h 897"/>
                <a:gd name="T72" fmla="*/ 836 w 1107"/>
                <a:gd name="T73" fmla="*/ 74 h 897"/>
                <a:gd name="T74" fmla="*/ 778 w 1107"/>
                <a:gd name="T75" fmla="*/ 35 h 897"/>
                <a:gd name="T76" fmla="*/ 728 w 1107"/>
                <a:gd name="T77" fmla="*/ 70 h 897"/>
                <a:gd name="T78" fmla="*/ 744 w 1107"/>
                <a:gd name="T79" fmla="*/ 136 h 897"/>
                <a:gd name="T80" fmla="*/ 703 w 1107"/>
                <a:gd name="T81" fmla="*/ 164 h 897"/>
                <a:gd name="T82" fmla="*/ 640 w 1107"/>
                <a:gd name="T83" fmla="*/ 203 h 897"/>
                <a:gd name="T84" fmla="*/ 710 w 1107"/>
                <a:gd name="T85" fmla="*/ 255 h 897"/>
                <a:gd name="T86" fmla="*/ 712 w 1107"/>
                <a:gd name="T87" fmla="*/ 277 h 897"/>
                <a:gd name="T88" fmla="*/ 668 w 1107"/>
                <a:gd name="T89" fmla="*/ 347 h 897"/>
                <a:gd name="T90" fmla="*/ 745 w 1107"/>
                <a:gd name="T91" fmla="*/ 361 h 897"/>
                <a:gd name="T92" fmla="*/ 791 w 1107"/>
                <a:gd name="T93" fmla="*/ 377 h 897"/>
                <a:gd name="T94" fmla="*/ 799 w 1107"/>
                <a:gd name="T95" fmla="*/ 443 h 897"/>
                <a:gd name="T96" fmla="*/ 859 w 1107"/>
                <a:gd name="T97" fmla="*/ 456 h 897"/>
                <a:gd name="T98" fmla="*/ 894 w 1107"/>
                <a:gd name="T99" fmla="*/ 393 h 897"/>
                <a:gd name="T100" fmla="*/ 941 w 1107"/>
                <a:gd name="T101" fmla="*/ 401 h 897"/>
                <a:gd name="T102" fmla="*/ 1018 w 1107"/>
                <a:gd name="T103" fmla="*/ 415 h 897"/>
                <a:gd name="T104" fmla="*/ 825 w 1107"/>
                <a:gd name="T105" fmla="*/ 164 h 897"/>
                <a:gd name="T106" fmla="*/ 803 w 1107"/>
                <a:gd name="T107" fmla="*/ 27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7" h="897">
                  <a:moveTo>
                    <a:pt x="654" y="716"/>
                  </a:moveTo>
                  <a:cubicBezTo>
                    <a:pt x="616" y="670"/>
                    <a:pt x="616" y="670"/>
                    <a:pt x="616" y="670"/>
                  </a:cubicBezTo>
                  <a:cubicBezTo>
                    <a:pt x="593" y="654"/>
                    <a:pt x="603" y="638"/>
                    <a:pt x="600" y="625"/>
                  </a:cubicBezTo>
                  <a:cubicBezTo>
                    <a:pt x="600" y="625"/>
                    <a:pt x="600" y="625"/>
                    <a:pt x="600" y="625"/>
                  </a:cubicBezTo>
                  <a:cubicBezTo>
                    <a:pt x="605" y="617"/>
                    <a:pt x="611" y="609"/>
                    <a:pt x="608" y="596"/>
                  </a:cubicBezTo>
                  <a:cubicBezTo>
                    <a:pt x="618" y="580"/>
                    <a:pt x="623" y="572"/>
                    <a:pt x="649" y="567"/>
                  </a:cubicBezTo>
                  <a:cubicBezTo>
                    <a:pt x="715" y="553"/>
                    <a:pt x="715" y="553"/>
                    <a:pt x="715" y="553"/>
                  </a:cubicBezTo>
                  <a:cubicBezTo>
                    <a:pt x="728" y="550"/>
                    <a:pt x="733" y="542"/>
                    <a:pt x="730" y="529"/>
                  </a:cubicBezTo>
                  <a:cubicBezTo>
                    <a:pt x="727" y="482"/>
                    <a:pt x="727" y="482"/>
                    <a:pt x="727" y="482"/>
                  </a:cubicBezTo>
                  <a:cubicBezTo>
                    <a:pt x="724" y="469"/>
                    <a:pt x="717" y="463"/>
                    <a:pt x="701" y="453"/>
                  </a:cubicBezTo>
                  <a:cubicBezTo>
                    <a:pt x="641" y="459"/>
                    <a:pt x="641" y="459"/>
                    <a:pt x="641" y="459"/>
                  </a:cubicBezTo>
                  <a:cubicBezTo>
                    <a:pt x="620" y="457"/>
                    <a:pt x="604" y="447"/>
                    <a:pt x="601" y="434"/>
                  </a:cubicBezTo>
                  <a:cubicBezTo>
                    <a:pt x="598" y="421"/>
                    <a:pt x="590" y="416"/>
                    <a:pt x="580" y="397"/>
                  </a:cubicBezTo>
                  <a:cubicBezTo>
                    <a:pt x="577" y="384"/>
                    <a:pt x="574" y="371"/>
                    <a:pt x="584" y="355"/>
                  </a:cubicBezTo>
                  <a:cubicBezTo>
                    <a:pt x="628" y="305"/>
                    <a:pt x="628" y="305"/>
                    <a:pt x="628" y="305"/>
                  </a:cubicBezTo>
                  <a:cubicBezTo>
                    <a:pt x="634" y="297"/>
                    <a:pt x="631" y="284"/>
                    <a:pt x="623" y="279"/>
                  </a:cubicBezTo>
                  <a:cubicBezTo>
                    <a:pt x="581" y="240"/>
                    <a:pt x="581" y="240"/>
                    <a:pt x="581" y="240"/>
                  </a:cubicBezTo>
                  <a:cubicBezTo>
                    <a:pt x="573" y="235"/>
                    <a:pt x="560" y="238"/>
                    <a:pt x="547" y="240"/>
                  </a:cubicBezTo>
                  <a:cubicBezTo>
                    <a:pt x="503" y="291"/>
                    <a:pt x="503" y="291"/>
                    <a:pt x="503" y="291"/>
                  </a:cubicBezTo>
                  <a:cubicBezTo>
                    <a:pt x="484" y="302"/>
                    <a:pt x="471" y="304"/>
                    <a:pt x="463" y="299"/>
                  </a:cubicBezTo>
                  <a:cubicBezTo>
                    <a:pt x="456" y="294"/>
                    <a:pt x="435" y="292"/>
                    <a:pt x="427" y="287"/>
                  </a:cubicBezTo>
                  <a:cubicBezTo>
                    <a:pt x="419" y="282"/>
                    <a:pt x="403" y="271"/>
                    <a:pt x="400" y="258"/>
                  </a:cubicBezTo>
                  <a:cubicBezTo>
                    <a:pt x="386" y="193"/>
                    <a:pt x="386" y="193"/>
                    <a:pt x="386" y="193"/>
                  </a:cubicBezTo>
                  <a:cubicBezTo>
                    <a:pt x="384" y="180"/>
                    <a:pt x="368" y="170"/>
                    <a:pt x="368" y="170"/>
                  </a:cubicBezTo>
                  <a:cubicBezTo>
                    <a:pt x="308" y="176"/>
                    <a:pt x="308" y="176"/>
                    <a:pt x="308" y="176"/>
                  </a:cubicBezTo>
                  <a:cubicBezTo>
                    <a:pt x="308" y="176"/>
                    <a:pt x="289" y="187"/>
                    <a:pt x="292" y="200"/>
                  </a:cubicBezTo>
                  <a:cubicBezTo>
                    <a:pt x="285" y="263"/>
                    <a:pt x="285" y="263"/>
                    <a:pt x="285" y="263"/>
                  </a:cubicBezTo>
                  <a:cubicBezTo>
                    <a:pt x="291" y="289"/>
                    <a:pt x="277" y="292"/>
                    <a:pt x="272" y="300"/>
                  </a:cubicBezTo>
                  <a:cubicBezTo>
                    <a:pt x="272" y="300"/>
                    <a:pt x="272" y="300"/>
                    <a:pt x="267" y="308"/>
                  </a:cubicBezTo>
                  <a:cubicBezTo>
                    <a:pt x="259" y="302"/>
                    <a:pt x="246" y="305"/>
                    <a:pt x="241" y="313"/>
                  </a:cubicBezTo>
                  <a:cubicBezTo>
                    <a:pt x="236" y="321"/>
                    <a:pt x="236" y="321"/>
                    <a:pt x="236" y="321"/>
                  </a:cubicBezTo>
                  <a:cubicBezTo>
                    <a:pt x="223" y="324"/>
                    <a:pt x="210" y="327"/>
                    <a:pt x="194" y="317"/>
                  </a:cubicBezTo>
                  <a:cubicBezTo>
                    <a:pt x="139" y="281"/>
                    <a:pt x="139" y="281"/>
                    <a:pt x="139" y="281"/>
                  </a:cubicBezTo>
                  <a:cubicBezTo>
                    <a:pt x="131" y="276"/>
                    <a:pt x="110" y="273"/>
                    <a:pt x="104" y="281"/>
                  </a:cubicBezTo>
                  <a:cubicBezTo>
                    <a:pt x="79" y="321"/>
                    <a:pt x="79" y="321"/>
                    <a:pt x="79" y="321"/>
                  </a:cubicBezTo>
                  <a:cubicBezTo>
                    <a:pt x="66" y="324"/>
                    <a:pt x="68" y="337"/>
                    <a:pt x="79" y="355"/>
                  </a:cubicBezTo>
                  <a:cubicBezTo>
                    <a:pt x="121" y="394"/>
                    <a:pt x="121" y="394"/>
                    <a:pt x="121" y="394"/>
                  </a:cubicBezTo>
                  <a:cubicBezTo>
                    <a:pt x="140" y="417"/>
                    <a:pt x="135" y="425"/>
                    <a:pt x="132" y="446"/>
                  </a:cubicBezTo>
                  <a:cubicBezTo>
                    <a:pt x="132" y="446"/>
                    <a:pt x="132" y="446"/>
                    <a:pt x="132" y="446"/>
                  </a:cubicBezTo>
                  <a:cubicBezTo>
                    <a:pt x="127" y="454"/>
                    <a:pt x="122" y="462"/>
                    <a:pt x="117" y="470"/>
                  </a:cubicBezTo>
                  <a:cubicBezTo>
                    <a:pt x="117" y="470"/>
                    <a:pt x="117" y="470"/>
                    <a:pt x="117" y="470"/>
                  </a:cubicBezTo>
                  <a:cubicBezTo>
                    <a:pt x="120" y="483"/>
                    <a:pt x="109" y="499"/>
                    <a:pt x="83" y="505"/>
                  </a:cubicBezTo>
                  <a:cubicBezTo>
                    <a:pt x="23" y="511"/>
                    <a:pt x="23" y="511"/>
                    <a:pt x="23" y="511"/>
                  </a:cubicBezTo>
                  <a:cubicBezTo>
                    <a:pt x="10" y="514"/>
                    <a:pt x="0" y="529"/>
                    <a:pt x="2" y="543"/>
                  </a:cubicBezTo>
                  <a:cubicBezTo>
                    <a:pt x="5" y="590"/>
                    <a:pt x="5" y="590"/>
                    <a:pt x="5" y="590"/>
                  </a:cubicBezTo>
                  <a:cubicBezTo>
                    <a:pt x="8" y="603"/>
                    <a:pt x="16" y="608"/>
                    <a:pt x="37" y="610"/>
                  </a:cubicBezTo>
                  <a:cubicBezTo>
                    <a:pt x="92" y="612"/>
                    <a:pt x="92" y="612"/>
                    <a:pt x="92" y="612"/>
                  </a:cubicBezTo>
                  <a:cubicBezTo>
                    <a:pt x="113" y="614"/>
                    <a:pt x="129" y="625"/>
                    <a:pt x="132" y="638"/>
                  </a:cubicBezTo>
                  <a:cubicBezTo>
                    <a:pt x="132" y="638"/>
                    <a:pt x="132" y="638"/>
                    <a:pt x="132" y="638"/>
                  </a:cubicBezTo>
                  <a:cubicBezTo>
                    <a:pt x="140" y="643"/>
                    <a:pt x="142" y="656"/>
                    <a:pt x="150" y="661"/>
                  </a:cubicBezTo>
                  <a:cubicBezTo>
                    <a:pt x="145" y="669"/>
                    <a:pt x="145" y="669"/>
                    <a:pt x="145" y="669"/>
                  </a:cubicBezTo>
                  <a:cubicBezTo>
                    <a:pt x="153" y="674"/>
                    <a:pt x="156" y="687"/>
                    <a:pt x="140" y="711"/>
                  </a:cubicBezTo>
                  <a:cubicBezTo>
                    <a:pt x="109" y="759"/>
                    <a:pt x="109" y="759"/>
                    <a:pt x="109" y="759"/>
                  </a:cubicBezTo>
                  <a:cubicBezTo>
                    <a:pt x="99" y="775"/>
                    <a:pt x="102" y="788"/>
                    <a:pt x="110" y="793"/>
                  </a:cubicBezTo>
                  <a:cubicBezTo>
                    <a:pt x="152" y="832"/>
                    <a:pt x="152" y="832"/>
                    <a:pt x="152" y="832"/>
                  </a:cubicBezTo>
                  <a:cubicBezTo>
                    <a:pt x="160" y="837"/>
                    <a:pt x="173" y="834"/>
                    <a:pt x="178" y="826"/>
                  </a:cubicBezTo>
                  <a:cubicBezTo>
                    <a:pt x="230" y="781"/>
                    <a:pt x="230" y="781"/>
                    <a:pt x="230" y="781"/>
                  </a:cubicBezTo>
                  <a:cubicBezTo>
                    <a:pt x="248" y="770"/>
                    <a:pt x="261" y="767"/>
                    <a:pt x="269" y="772"/>
                  </a:cubicBezTo>
                  <a:cubicBezTo>
                    <a:pt x="269" y="772"/>
                    <a:pt x="269" y="772"/>
                    <a:pt x="269" y="772"/>
                  </a:cubicBezTo>
                  <a:cubicBezTo>
                    <a:pt x="282" y="769"/>
                    <a:pt x="298" y="779"/>
                    <a:pt x="306" y="785"/>
                  </a:cubicBezTo>
                  <a:cubicBezTo>
                    <a:pt x="306" y="785"/>
                    <a:pt x="306" y="785"/>
                    <a:pt x="306" y="785"/>
                  </a:cubicBezTo>
                  <a:cubicBezTo>
                    <a:pt x="319" y="782"/>
                    <a:pt x="327" y="787"/>
                    <a:pt x="332" y="813"/>
                  </a:cubicBezTo>
                  <a:cubicBezTo>
                    <a:pt x="346" y="878"/>
                    <a:pt x="346" y="878"/>
                    <a:pt x="346" y="878"/>
                  </a:cubicBezTo>
                  <a:cubicBezTo>
                    <a:pt x="349" y="892"/>
                    <a:pt x="357" y="897"/>
                    <a:pt x="370" y="894"/>
                  </a:cubicBezTo>
                  <a:cubicBezTo>
                    <a:pt x="425" y="896"/>
                    <a:pt x="425" y="896"/>
                    <a:pt x="425" y="896"/>
                  </a:cubicBezTo>
                  <a:cubicBezTo>
                    <a:pt x="430" y="888"/>
                    <a:pt x="443" y="885"/>
                    <a:pt x="440" y="872"/>
                  </a:cubicBezTo>
                  <a:cubicBezTo>
                    <a:pt x="440" y="804"/>
                    <a:pt x="440" y="804"/>
                    <a:pt x="440" y="804"/>
                  </a:cubicBezTo>
                  <a:cubicBezTo>
                    <a:pt x="442" y="783"/>
                    <a:pt x="460" y="772"/>
                    <a:pt x="466" y="764"/>
                  </a:cubicBezTo>
                  <a:cubicBezTo>
                    <a:pt x="466" y="764"/>
                    <a:pt x="466" y="764"/>
                    <a:pt x="466" y="764"/>
                  </a:cubicBezTo>
                  <a:cubicBezTo>
                    <a:pt x="479" y="761"/>
                    <a:pt x="492" y="758"/>
                    <a:pt x="497" y="750"/>
                  </a:cubicBezTo>
                  <a:cubicBezTo>
                    <a:pt x="497" y="750"/>
                    <a:pt x="497" y="750"/>
                    <a:pt x="497" y="750"/>
                  </a:cubicBezTo>
                  <a:cubicBezTo>
                    <a:pt x="510" y="747"/>
                    <a:pt x="523" y="745"/>
                    <a:pt x="539" y="755"/>
                  </a:cubicBezTo>
                  <a:cubicBezTo>
                    <a:pt x="594" y="791"/>
                    <a:pt x="594" y="791"/>
                    <a:pt x="594" y="791"/>
                  </a:cubicBezTo>
                  <a:cubicBezTo>
                    <a:pt x="602" y="796"/>
                    <a:pt x="623" y="798"/>
                    <a:pt x="628" y="790"/>
                  </a:cubicBezTo>
                  <a:cubicBezTo>
                    <a:pt x="659" y="743"/>
                    <a:pt x="659" y="743"/>
                    <a:pt x="659" y="743"/>
                  </a:cubicBezTo>
                  <a:cubicBezTo>
                    <a:pt x="659" y="743"/>
                    <a:pt x="669" y="727"/>
                    <a:pt x="654" y="716"/>
                  </a:cubicBezTo>
                  <a:close/>
                  <a:moveTo>
                    <a:pt x="281" y="633"/>
                  </a:moveTo>
                  <a:cubicBezTo>
                    <a:pt x="223" y="584"/>
                    <a:pt x="219" y="502"/>
                    <a:pt x="263" y="452"/>
                  </a:cubicBezTo>
                  <a:cubicBezTo>
                    <a:pt x="313" y="393"/>
                    <a:pt x="399" y="382"/>
                    <a:pt x="457" y="431"/>
                  </a:cubicBezTo>
                  <a:cubicBezTo>
                    <a:pt x="507" y="475"/>
                    <a:pt x="518" y="561"/>
                    <a:pt x="469" y="619"/>
                  </a:cubicBezTo>
                  <a:cubicBezTo>
                    <a:pt x="420" y="678"/>
                    <a:pt x="339" y="682"/>
                    <a:pt x="281" y="633"/>
                  </a:cubicBezTo>
                  <a:close/>
                  <a:moveTo>
                    <a:pt x="1019" y="398"/>
                  </a:moveTo>
                  <a:cubicBezTo>
                    <a:pt x="1004" y="362"/>
                    <a:pt x="1004" y="362"/>
                    <a:pt x="1004" y="362"/>
                  </a:cubicBezTo>
                  <a:cubicBezTo>
                    <a:pt x="992" y="348"/>
                    <a:pt x="1002" y="340"/>
                    <a:pt x="1002" y="332"/>
                  </a:cubicBezTo>
                  <a:cubicBezTo>
                    <a:pt x="1002" y="332"/>
                    <a:pt x="1002" y="332"/>
                    <a:pt x="1002" y="332"/>
                  </a:cubicBezTo>
                  <a:cubicBezTo>
                    <a:pt x="1007" y="328"/>
                    <a:pt x="1011" y="324"/>
                    <a:pt x="1012" y="315"/>
                  </a:cubicBezTo>
                  <a:cubicBezTo>
                    <a:pt x="1021" y="307"/>
                    <a:pt x="1026" y="303"/>
                    <a:pt x="1043" y="304"/>
                  </a:cubicBezTo>
                  <a:cubicBezTo>
                    <a:pt x="1086" y="307"/>
                    <a:pt x="1086" y="307"/>
                    <a:pt x="1086" y="307"/>
                  </a:cubicBezTo>
                  <a:cubicBezTo>
                    <a:pt x="1095" y="308"/>
                    <a:pt x="1099" y="304"/>
                    <a:pt x="1100" y="295"/>
                  </a:cubicBezTo>
                  <a:cubicBezTo>
                    <a:pt x="1107" y="266"/>
                    <a:pt x="1107" y="266"/>
                    <a:pt x="1107" y="266"/>
                  </a:cubicBezTo>
                  <a:cubicBezTo>
                    <a:pt x="1107" y="257"/>
                    <a:pt x="1103" y="252"/>
                    <a:pt x="1095" y="243"/>
                  </a:cubicBezTo>
                  <a:cubicBezTo>
                    <a:pt x="1057" y="236"/>
                    <a:pt x="1057" y="236"/>
                    <a:pt x="1057" y="236"/>
                  </a:cubicBezTo>
                  <a:cubicBezTo>
                    <a:pt x="1044" y="231"/>
                    <a:pt x="1036" y="222"/>
                    <a:pt x="1037" y="213"/>
                  </a:cubicBezTo>
                  <a:cubicBezTo>
                    <a:pt x="1038" y="205"/>
                    <a:pt x="1034" y="200"/>
                    <a:pt x="1030" y="187"/>
                  </a:cubicBezTo>
                  <a:cubicBezTo>
                    <a:pt x="1031" y="178"/>
                    <a:pt x="1032" y="170"/>
                    <a:pt x="1041" y="162"/>
                  </a:cubicBezTo>
                  <a:cubicBezTo>
                    <a:pt x="1077" y="138"/>
                    <a:pt x="1077" y="138"/>
                    <a:pt x="1077" y="138"/>
                  </a:cubicBezTo>
                  <a:cubicBezTo>
                    <a:pt x="1082" y="134"/>
                    <a:pt x="1083" y="126"/>
                    <a:pt x="1079" y="121"/>
                  </a:cubicBezTo>
                  <a:cubicBezTo>
                    <a:pt x="1059" y="89"/>
                    <a:pt x="1059" y="89"/>
                    <a:pt x="1059" y="89"/>
                  </a:cubicBezTo>
                  <a:cubicBezTo>
                    <a:pt x="1055" y="85"/>
                    <a:pt x="1047" y="84"/>
                    <a:pt x="1038" y="83"/>
                  </a:cubicBezTo>
                  <a:cubicBezTo>
                    <a:pt x="1002" y="107"/>
                    <a:pt x="1002" y="107"/>
                    <a:pt x="1002" y="107"/>
                  </a:cubicBezTo>
                  <a:cubicBezTo>
                    <a:pt x="989" y="110"/>
                    <a:pt x="980" y="110"/>
                    <a:pt x="976" y="105"/>
                  </a:cubicBezTo>
                  <a:cubicBezTo>
                    <a:pt x="972" y="100"/>
                    <a:pt x="960" y="95"/>
                    <a:pt x="956" y="91"/>
                  </a:cubicBezTo>
                  <a:cubicBezTo>
                    <a:pt x="952" y="86"/>
                    <a:pt x="944" y="77"/>
                    <a:pt x="944" y="68"/>
                  </a:cubicBezTo>
                  <a:cubicBezTo>
                    <a:pt x="948" y="25"/>
                    <a:pt x="948" y="25"/>
                    <a:pt x="948" y="25"/>
                  </a:cubicBezTo>
                  <a:cubicBezTo>
                    <a:pt x="948" y="17"/>
                    <a:pt x="940" y="7"/>
                    <a:pt x="940" y="7"/>
                  </a:cubicBezTo>
                  <a:cubicBezTo>
                    <a:pt x="902" y="0"/>
                    <a:pt x="902" y="0"/>
                    <a:pt x="902" y="0"/>
                  </a:cubicBezTo>
                  <a:cubicBezTo>
                    <a:pt x="902" y="0"/>
                    <a:pt x="889" y="4"/>
                    <a:pt x="888" y="12"/>
                  </a:cubicBezTo>
                  <a:cubicBezTo>
                    <a:pt x="872" y="50"/>
                    <a:pt x="872" y="50"/>
                    <a:pt x="872" y="50"/>
                  </a:cubicBezTo>
                  <a:cubicBezTo>
                    <a:pt x="871" y="67"/>
                    <a:pt x="862" y="67"/>
                    <a:pt x="858" y="71"/>
                  </a:cubicBezTo>
                  <a:cubicBezTo>
                    <a:pt x="858" y="71"/>
                    <a:pt x="858" y="71"/>
                    <a:pt x="853" y="75"/>
                  </a:cubicBezTo>
                  <a:cubicBezTo>
                    <a:pt x="849" y="70"/>
                    <a:pt x="840" y="70"/>
                    <a:pt x="836" y="74"/>
                  </a:cubicBezTo>
                  <a:cubicBezTo>
                    <a:pt x="831" y="78"/>
                    <a:pt x="831" y="78"/>
                    <a:pt x="831" y="78"/>
                  </a:cubicBezTo>
                  <a:cubicBezTo>
                    <a:pt x="822" y="77"/>
                    <a:pt x="814" y="76"/>
                    <a:pt x="806" y="67"/>
                  </a:cubicBezTo>
                  <a:cubicBezTo>
                    <a:pt x="778" y="35"/>
                    <a:pt x="778" y="35"/>
                    <a:pt x="778" y="35"/>
                  </a:cubicBezTo>
                  <a:cubicBezTo>
                    <a:pt x="774" y="30"/>
                    <a:pt x="762" y="25"/>
                    <a:pt x="757" y="29"/>
                  </a:cubicBezTo>
                  <a:cubicBezTo>
                    <a:pt x="734" y="49"/>
                    <a:pt x="734" y="49"/>
                    <a:pt x="734" y="49"/>
                  </a:cubicBezTo>
                  <a:cubicBezTo>
                    <a:pt x="725" y="49"/>
                    <a:pt x="725" y="57"/>
                    <a:pt x="728" y="70"/>
                  </a:cubicBezTo>
                  <a:cubicBezTo>
                    <a:pt x="747" y="102"/>
                    <a:pt x="747" y="102"/>
                    <a:pt x="747" y="102"/>
                  </a:cubicBezTo>
                  <a:cubicBezTo>
                    <a:pt x="754" y="120"/>
                    <a:pt x="750" y="124"/>
                    <a:pt x="744" y="136"/>
                  </a:cubicBezTo>
                  <a:cubicBezTo>
                    <a:pt x="744" y="136"/>
                    <a:pt x="744" y="136"/>
                    <a:pt x="744" y="136"/>
                  </a:cubicBezTo>
                  <a:cubicBezTo>
                    <a:pt x="740" y="140"/>
                    <a:pt x="735" y="144"/>
                    <a:pt x="731" y="148"/>
                  </a:cubicBezTo>
                  <a:cubicBezTo>
                    <a:pt x="731" y="148"/>
                    <a:pt x="731" y="148"/>
                    <a:pt x="731" y="148"/>
                  </a:cubicBezTo>
                  <a:cubicBezTo>
                    <a:pt x="730" y="157"/>
                    <a:pt x="721" y="165"/>
                    <a:pt x="703" y="164"/>
                  </a:cubicBezTo>
                  <a:cubicBezTo>
                    <a:pt x="665" y="157"/>
                    <a:pt x="665" y="157"/>
                    <a:pt x="665" y="157"/>
                  </a:cubicBezTo>
                  <a:cubicBezTo>
                    <a:pt x="656" y="156"/>
                    <a:pt x="647" y="164"/>
                    <a:pt x="647" y="173"/>
                  </a:cubicBezTo>
                  <a:cubicBezTo>
                    <a:pt x="640" y="203"/>
                    <a:pt x="640" y="203"/>
                    <a:pt x="640" y="203"/>
                  </a:cubicBezTo>
                  <a:cubicBezTo>
                    <a:pt x="639" y="211"/>
                    <a:pt x="643" y="216"/>
                    <a:pt x="656" y="221"/>
                  </a:cubicBezTo>
                  <a:cubicBezTo>
                    <a:pt x="690" y="232"/>
                    <a:pt x="690" y="232"/>
                    <a:pt x="690" y="232"/>
                  </a:cubicBezTo>
                  <a:cubicBezTo>
                    <a:pt x="702" y="237"/>
                    <a:pt x="710" y="246"/>
                    <a:pt x="710" y="255"/>
                  </a:cubicBezTo>
                  <a:cubicBezTo>
                    <a:pt x="710" y="255"/>
                    <a:pt x="710" y="255"/>
                    <a:pt x="710" y="255"/>
                  </a:cubicBezTo>
                  <a:cubicBezTo>
                    <a:pt x="714" y="260"/>
                    <a:pt x="713" y="268"/>
                    <a:pt x="717" y="273"/>
                  </a:cubicBezTo>
                  <a:cubicBezTo>
                    <a:pt x="712" y="277"/>
                    <a:pt x="712" y="277"/>
                    <a:pt x="712" y="277"/>
                  </a:cubicBezTo>
                  <a:cubicBezTo>
                    <a:pt x="716" y="281"/>
                    <a:pt x="716" y="290"/>
                    <a:pt x="702" y="302"/>
                  </a:cubicBezTo>
                  <a:cubicBezTo>
                    <a:pt x="674" y="326"/>
                    <a:pt x="674" y="326"/>
                    <a:pt x="674" y="326"/>
                  </a:cubicBezTo>
                  <a:cubicBezTo>
                    <a:pt x="665" y="334"/>
                    <a:pt x="664" y="343"/>
                    <a:pt x="668" y="347"/>
                  </a:cubicBezTo>
                  <a:cubicBezTo>
                    <a:pt x="687" y="379"/>
                    <a:pt x="687" y="379"/>
                    <a:pt x="687" y="379"/>
                  </a:cubicBezTo>
                  <a:cubicBezTo>
                    <a:pt x="691" y="383"/>
                    <a:pt x="700" y="384"/>
                    <a:pt x="704" y="380"/>
                  </a:cubicBezTo>
                  <a:cubicBezTo>
                    <a:pt x="745" y="361"/>
                    <a:pt x="745" y="361"/>
                    <a:pt x="745" y="361"/>
                  </a:cubicBezTo>
                  <a:cubicBezTo>
                    <a:pt x="758" y="358"/>
                    <a:pt x="767" y="358"/>
                    <a:pt x="771" y="363"/>
                  </a:cubicBezTo>
                  <a:cubicBezTo>
                    <a:pt x="771" y="363"/>
                    <a:pt x="771" y="363"/>
                    <a:pt x="771" y="363"/>
                  </a:cubicBezTo>
                  <a:cubicBezTo>
                    <a:pt x="779" y="364"/>
                    <a:pt x="787" y="373"/>
                    <a:pt x="791" y="377"/>
                  </a:cubicBezTo>
                  <a:cubicBezTo>
                    <a:pt x="791" y="377"/>
                    <a:pt x="791" y="377"/>
                    <a:pt x="791" y="377"/>
                  </a:cubicBezTo>
                  <a:cubicBezTo>
                    <a:pt x="800" y="378"/>
                    <a:pt x="804" y="383"/>
                    <a:pt x="802" y="400"/>
                  </a:cubicBezTo>
                  <a:cubicBezTo>
                    <a:pt x="799" y="443"/>
                    <a:pt x="799" y="443"/>
                    <a:pt x="799" y="443"/>
                  </a:cubicBezTo>
                  <a:cubicBezTo>
                    <a:pt x="798" y="451"/>
                    <a:pt x="802" y="456"/>
                    <a:pt x="811" y="457"/>
                  </a:cubicBezTo>
                  <a:cubicBezTo>
                    <a:pt x="845" y="468"/>
                    <a:pt x="845" y="468"/>
                    <a:pt x="845" y="468"/>
                  </a:cubicBezTo>
                  <a:cubicBezTo>
                    <a:pt x="849" y="464"/>
                    <a:pt x="858" y="464"/>
                    <a:pt x="859" y="456"/>
                  </a:cubicBezTo>
                  <a:cubicBezTo>
                    <a:pt x="871" y="413"/>
                    <a:pt x="871" y="413"/>
                    <a:pt x="871" y="413"/>
                  </a:cubicBezTo>
                  <a:cubicBezTo>
                    <a:pt x="876" y="401"/>
                    <a:pt x="889" y="397"/>
                    <a:pt x="894" y="393"/>
                  </a:cubicBezTo>
                  <a:cubicBezTo>
                    <a:pt x="894" y="393"/>
                    <a:pt x="894" y="393"/>
                    <a:pt x="894" y="393"/>
                  </a:cubicBezTo>
                  <a:cubicBezTo>
                    <a:pt x="902" y="394"/>
                    <a:pt x="911" y="395"/>
                    <a:pt x="916" y="391"/>
                  </a:cubicBezTo>
                  <a:cubicBezTo>
                    <a:pt x="916" y="391"/>
                    <a:pt x="916" y="391"/>
                    <a:pt x="916" y="391"/>
                  </a:cubicBezTo>
                  <a:cubicBezTo>
                    <a:pt x="924" y="391"/>
                    <a:pt x="933" y="392"/>
                    <a:pt x="941" y="401"/>
                  </a:cubicBezTo>
                  <a:cubicBezTo>
                    <a:pt x="969" y="433"/>
                    <a:pt x="969" y="433"/>
                    <a:pt x="969" y="433"/>
                  </a:cubicBezTo>
                  <a:cubicBezTo>
                    <a:pt x="973" y="438"/>
                    <a:pt x="985" y="443"/>
                    <a:pt x="990" y="439"/>
                  </a:cubicBezTo>
                  <a:cubicBezTo>
                    <a:pt x="1018" y="415"/>
                    <a:pt x="1018" y="415"/>
                    <a:pt x="1018" y="415"/>
                  </a:cubicBezTo>
                  <a:cubicBezTo>
                    <a:pt x="1018" y="415"/>
                    <a:pt x="1027" y="407"/>
                    <a:pt x="1019" y="398"/>
                  </a:cubicBezTo>
                  <a:close/>
                  <a:moveTo>
                    <a:pt x="803" y="279"/>
                  </a:moveTo>
                  <a:cubicBezTo>
                    <a:pt x="776" y="238"/>
                    <a:pt x="788" y="187"/>
                    <a:pt x="825" y="164"/>
                  </a:cubicBezTo>
                  <a:cubicBezTo>
                    <a:pt x="866" y="136"/>
                    <a:pt x="921" y="144"/>
                    <a:pt x="948" y="185"/>
                  </a:cubicBezTo>
                  <a:cubicBezTo>
                    <a:pt x="972" y="221"/>
                    <a:pt x="963" y="277"/>
                    <a:pt x="922" y="304"/>
                  </a:cubicBezTo>
                  <a:cubicBezTo>
                    <a:pt x="881" y="332"/>
                    <a:pt x="830" y="320"/>
                    <a:pt x="803"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 name="Rectangle 6"/>
            <p:cNvSpPr/>
            <p:nvPr/>
          </p:nvSpPr>
          <p:spPr>
            <a:xfrm>
              <a:off x="2879147" y="3157334"/>
              <a:ext cx="2103121"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Cross platform and fully extensible at scale</a:t>
              </a:r>
            </a:p>
          </p:txBody>
        </p:sp>
      </p:grpSp>
      <p:grpSp>
        <p:nvGrpSpPr>
          <p:cNvPr id="20" name="Group 19"/>
          <p:cNvGrpSpPr/>
          <p:nvPr/>
        </p:nvGrpSpPr>
        <p:grpSpPr>
          <a:xfrm>
            <a:off x="7457637" y="1526999"/>
            <a:ext cx="2103120" cy="2365832"/>
            <a:chOff x="7457637" y="1526999"/>
            <a:chExt cx="2103120" cy="2365832"/>
          </a:xfrm>
        </p:grpSpPr>
        <p:sp>
          <p:nvSpPr>
            <p:cNvPr id="200" name="Rectangle 199"/>
            <p:cNvSpPr/>
            <p:nvPr/>
          </p:nvSpPr>
          <p:spPr>
            <a:xfrm>
              <a:off x="7457637"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t>Azure </a:t>
              </a:r>
              <a:r>
                <a:rPr kumimoji="0" lang="en-US" sz="1836" b="0" i="0" u="none" strike="noStrike" kern="1200" cap="none" spc="0" normalizeH="0" baseline="0" noProof="0" dirty="0" err="1">
                  <a:ln>
                    <a:noFill/>
                  </a:ln>
                  <a:solidFill>
                    <a:srgbClr val="0070C0"/>
                  </a:solidFill>
                  <a:effectLst/>
                  <a:uLnTx/>
                  <a:uFillTx/>
                  <a:latin typeface="Segoe UI Light"/>
                  <a:ea typeface="Segoe UI" pitchFamily="34" charset="0"/>
                  <a:cs typeface="Segoe UI" pitchFamily="34" charset="0"/>
                </a:rPr>
                <a:t>IoT</a:t>
              </a:r>
              <a:b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t>Edge</a:t>
              </a:r>
            </a:p>
          </p:txBody>
        </p:sp>
        <p:grpSp>
          <p:nvGrpSpPr>
            <p:cNvPr id="35" name="Group 34"/>
            <p:cNvGrpSpPr>
              <a:grpSpLocks noChangeAspect="1"/>
            </p:cNvGrpSpPr>
            <p:nvPr/>
          </p:nvGrpSpPr>
          <p:grpSpPr>
            <a:xfrm>
              <a:off x="8233777" y="2435595"/>
              <a:ext cx="550840" cy="548640"/>
              <a:chOff x="-7378143" y="58666"/>
              <a:chExt cx="6534212" cy="6508134"/>
            </a:xfrm>
          </p:grpSpPr>
          <p:sp>
            <p:nvSpPr>
              <p:cNvPr id="36" name="Freeform 175"/>
              <p:cNvSpPr/>
              <p:nvPr/>
            </p:nvSpPr>
            <p:spPr>
              <a:xfrm rot="1800000">
                <a:off x="-7378143" y="58666"/>
                <a:ext cx="6534212" cy="6508134"/>
              </a:xfrm>
              <a:custGeom>
                <a:avLst/>
                <a:gdLst>
                  <a:gd name="connsiteX0" fmla="*/ 1204549 w 6534212"/>
                  <a:gd name="connsiteY0" fmla="*/ 1045491 h 6508134"/>
                  <a:gd name="connsiteX1" fmla="*/ 1475161 w 6534212"/>
                  <a:gd name="connsiteY1" fmla="*/ 962831 h 6508134"/>
                  <a:gd name="connsiteX2" fmla="*/ 2238177 w 6534212"/>
                  <a:gd name="connsiteY2" fmla="*/ 962831 h 6508134"/>
                  <a:gd name="connsiteX3" fmla="*/ 3793396 w 6534212"/>
                  <a:gd name="connsiteY3" fmla="*/ 64925 h 6508134"/>
                  <a:gd name="connsiteX4" fmla="*/ 4454559 w 6534212"/>
                  <a:gd name="connsiteY4" fmla="*/ 242083 h 6508134"/>
                  <a:gd name="connsiteX5" fmla="*/ 4870683 w 6534212"/>
                  <a:gd name="connsiteY5" fmla="*/ 962831 h 6508134"/>
                  <a:gd name="connsiteX6" fmla="*/ 5575864 w 6534212"/>
                  <a:gd name="connsiteY6" fmla="*/ 962831 h 6508134"/>
                  <a:gd name="connsiteX7" fmla="*/ 6059869 w 6534212"/>
                  <a:gd name="connsiteY7" fmla="*/ 1446836 h 6508134"/>
                  <a:gd name="connsiteX8" fmla="*/ 6059869 w 6534212"/>
                  <a:gd name="connsiteY8" fmla="*/ 3022561 h 6508134"/>
                  <a:gd name="connsiteX9" fmla="*/ 6469287 w 6534212"/>
                  <a:gd name="connsiteY9" fmla="*/ 3731694 h 6508134"/>
                  <a:gd name="connsiteX10" fmla="*/ 6292129 w 6534212"/>
                  <a:gd name="connsiteY10" fmla="*/ 4392857 h 6508134"/>
                  <a:gd name="connsiteX11" fmla="*/ 6059869 w 6534212"/>
                  <a:gd name="connsiteY11" fmla="*/ 4526953 h 6508134"/>
                  <a:gd name="connsiteX12" fmla="*/ 6059869 w 6534212"/>
                  <a:gd name="connsiteY12" fmla="*/ 5476292 h 6508134"/>
                  <a:gd name="connsiteX13" fmla="*/ 5575864 w 6534212"/>
                  <a:gd name="connsiteY13" fmla="*/ 5960297 h 6508134"/>
                  <a:gd name="connsiteX14" fmla="*/ 3577244 w 6534212"/>
                  <a:gd name="connsiteY14" fmla="*/ 5960297 h 6508134"/>
                  <a:gd name="connsiteX15" fmla="*/ 2740816 w 6534212"/>
                  <a:gd name="connsiteY15" fmla="*/ 6443209 h 6508134"/>
                  <a:gd name="connsiteX16" fmla="*/ 2079653 w 6534212"/>
                  <a:gd name="connsiteY16" fmla="*/ 6266051 h 6508134"/>
                  <a:gd name="connsiteX17" fmla="*/ 1903126 w 6534212"/>
                  <a:gd name="connsiteY17" fmla="*/ 5960297 h 6508134"/>
                  <a:gd name="connsiteX18" fmla="*/ 1475161 w 6534212"/>
                  <a:gd name="connsiteY18" fmla="*/ 5960297 h 6508134"/>
                  <a:gd name="connsiteX19" fmla="*/ 991156 w 6534212"/>
                  <a:gd name="connsiteY19" fmla="*/ 5476292 h 6508134"/>
                  <a:gd name="connsiteX20" fmla="*/ 991156 w 6534212"/>
                  <a:gd name="connsiteY20" fmla="*/ 4380719 h 6508134"/>
                  <a:gd name="connsiteX21" fmla="*/ 64925 w 6534212"/>
                  <a:gd name="connsiteY21" fmla="*/ 2776440 h 6508134"/>
                  <a:gd name="connsiteX22" fmla="*/ 242083 w 6534212"/>
                  <a:gd name="connsiteY22" fmla="*/ 2115276 h 6508134"/>
                  <a:gd name="connsiteX23" fmla="*/ 991156 w 6534212"/>
                  <a:gd name="connsiteY23" fmla="*/ 1682799 h 6508134"/>
                  <a:gd name="connsiteX24" fmla="*/ 991156 w 6534212"/>
                  <a:gd name="connsiteY24" fmla="*/ 1446836 h 6508134"/>
                  <a:gd name="connsiteX25" fmla="*/ 1204549 w 6534212"/>
                  <a:gd name="connsiteY25" fmla="*/ 1045491 h 65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34212" h="6508134">
                    <a:moveTo>
                      <a:pt x="1204549" y="1045491"/>
                    </a:moveTo>
                    <a:cubicBezTo>
                      <a:pt x="1281797" y="993304"/>
                      <a:pt x="1374920" y="962831"/>
                      <a:pt x="1475161" y="962831"/>
                    </a:cubicBezTo>
                    <a:lnTo>
                      <a:pt x="2238177" y="962831"/>
                    </a:lnTo>
                    <a:lnTo>
                      <a:pt x="3793396" y="64925"/>
                    </a:lnTo>
                    <a:cubicBezTo>
                      <a:pt x="4024892" y="-68730"/>
                      <a:pt x="4320905" y="10587"/>
                      <a:pt x="4454559" y="242083"/>
                    </a:cubicBezTo>
                    <a:lnTo>
                      <a:pt x="4870683" y="962831"/>
                    </a:lnTo>
                    <a:lnTo>
                      <a:pt x="5575864" y="962831"/>
                    </a:lnTo>
                    <a:cubicBezTo>
                      <a:pt x="5843173" y="962831"/>
                      <a:pt x="6059869" y="1179527"/>
                      <a:pt x="6059869" y="1446836"/>
                    </a:cubicBezTo>
                    <a:lnTo>
                      <a:pt x="6059869" y="3022561"/>
                    </a:lnTo>
                    <a:lnTo>
                      <a:pt x="6469287" y="3731694"/>
                    </a:lnTo>
                    <a:cubicBezTo>
                      <a:pt x="6602942" y="3963191"/>
                      <a:pt x="6523625" y="4259203"/>
                      <a:pt x="6292129" y="4392857"/>
                    </a:cubicBezTo>
                    <a:lnTo>
                      <a:pt x="6059869" y="4526953"/>
                    </a:lnTo>
                    <a:lnTo>
                      <a:pt x="6059869" y="5476292"/>
                    </a:lnTo>
                    <a:cubicBezTo>
                      <a:pt x="6059869" y="5743601"/>
                      <a:pt x="5843173" y="5960297"/>
                      <a:pt x="5575864" y="5960297"/>
                    </a:cubicBezTo>
                    <a:lnTo>
                      <a:pt x="3577244" y="5960297"/>
                    </a:lnTo>
                    <a:lnTo>
                      <a:pt x="2740816" y="6443209"/>
                    </a:lnTo>
                    <a:cubicBezTo>
                      <a:pt x="2509320" y="6576863"/>
                      <a:pt x="2213307" y="6497547"/>
                      <a:pt x="2079653" y="6266051"/>
                    </a:cubicBezTo>
                    <a:lnTo>
                      <a:pt x="1903126" y="5960297"/>
                    </a:lnTo>
                    <a:lnTo>
                      <a:pt x="1475161" y="5960297"/>
                    </a:lnTo>
                    <a:cubicBezTo>
                      <a:pt x="1207852" y="5960297"/>
                      <a:pt x="991156" y="5743601"/>
                      <a:pt x="991156" y="5476292"/>
                    </a:cubicBezTo>
                    <a:lnTo>
                      <a:pt x="991156" y="4380719"/>
                    </a:lnTo>
                    <a:lnTo>
                      <a:pt x="64925" y="2776440"/>
                    </a:lnTo>
                    <a:cubicBezTo>
                      <a:pt x="-68730" y="2544943"/>
                      <a:pt x="10587" y="2248931"/>
                      <a:pt x="242083" y="2115276"/>
                    </a:cubicBezTo>
                    <a:lnTo>
                      <a:pt x="991156" y="1682799"/>
                    </a:lnTo>
                    <a:lnTo>
                      <a:pt x="991156" y="1446836"/>
                    </a:lnTo>
                    <a:cubicBezTo>
                      <a:pt x="991156" y="1279768"/>
                      <a:pt x="1075803" y="1132471"/>
                      <a:pt x="1204549" y="1045491"/>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7" name="Rounded Rectangle 176"/>
              <p:cNvSpPr/>
              <p:nvPr/>
            </p:nvSpPr>
            <p:spPr>
              <a:xfrm>
                <a:off x="-6313045" y="1093450"/>
                <a:ext cx="4587344" cy="4438532"/>
              </a:xfrm>
              <a:prstGeom prst="roundRect">
                <a:avLst>
                  <a:gd name="adj" fmla="val 528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38" name="Freeform 864"/>
              <p:cNvSpPr>
                <a:spLocks noChangeAspect="1"/>
              </p:cNvSpPr>
              <p:nvPr/>
            </p:nvSpPr>
            <p:spPr bwMode="auto">
              <a:xfrm>
                <a:off x="-4946118" y="1626761"/>
                <a:ext cx="1670165" cy="3371944"/>
              </a:xfrm>
              <a:custGeom>
                <a:avLst/>
                <a:gdLst>
                  <a:gd name="T0" fmla="*/ 230 w 317"/>
                  <a:gd name="T1" fmla="*/ 0 h 640"/>
                  <a:gd name="T2" fmla="*/ 173 w 317"/>
                  <a:gd name="T3" fmla="*/ 256 h 640"/>
                  <a:gd name="T4" fmla="*/ 317 w 317"/>
                  <a:gd name="T5" fmla="*/ 256 h 640"/>
                  <a:gd name="T6" fmla="*/ 82 w 317"/>
                  <a:gd name="T7" fmla="*/ 640 h 640"/>
                  <a:gd name="T8" fmla="*/ 146 w 317"/>
                  <a:gd name="T9" fmla="*/ 344 h 640"/>
                  <a:gd name="T10" fmla="*/ 0 w 317"/>
                  <a:gd name="T11" fmla="*/ 342 h 640"/>
                  <a:gd name="T12" fmla="*/ 230 w 31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317" h="640">
                    <a:moveTo>
                      <a:pt x="230" y="0"/>
                    </a:moveTo>
                    <a:lnTo>
                      <a:pt x="173" y="256"/>
                    </a:lnTo>
                    <a:lnTo>
                      <a:pt x="317" y="256"/>
                    </a:lnTo>
                    <a:lnTo>
                      <a:pt x="82" y="640"/>
                    </a:lnTo>
                    <a:lnTo>
                      <a:pt x="146" y="344"/>
                    </a:lnTo>
                    <a:lnTo>
                      <a:pt x="0" y="342"/>
                    </a:lnTo>
                    <a:lnTo>
                      <a:pt x="2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grpSp>
        <p:sp>
          <p:nvSpPr>
            <p:cNvPr id="9" name="Rectangle 8"/>
            <p:cNvSpPr/>
            <p:nvPr/>
          </p:nvSpPr>
          <p:spPr>
            <a:xfrm>
              <a:off x="7457637"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Cross platform and open source</a:t>
              </a:r>
            </a:p>
          </p:txBody>
        </p:sp>
      </p:grpSp>
      <p:grpSp>
        <p:nvGrpSpPr>
          <p:cNvPr id="17" name="Group 16"/>
          <p:cNvGrpSpPr/>
          <p:nvPr/>
        </p:nvGrpSpPr>
        <p:grpSpPr>
          <a:xfrm>
            <a:off x="9746880" y="1526999"/>
            <a:ext cx="2103120" cy="2365832"/>
            <a:chOff x="9746880" y="1526999"/>
            <a:chExt cx="2103120" cy="2365832"/>
          </a:xfrm>
        </p:grpSpPr>
        <p:sp>
          <p:nvSpPr>
            <p:cNvPr id="201" name="Rectangle 200"/>
            <p:cNvSpPr/>
            <p:nvPr/>
          </p:nvSpPr>
          <p:spPr>
            <a:xfrm>
              <a:off x="9746880"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Microsoft IoT</a:t>
              </a:r>
              <a:b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Central</a:t>
              </a:r>
            </a:p>
          </p:txBody>
        </p:sp>
        <p:sp>
          <p:nvSpPr>
            <p:cNvPr id="74" name="Freeform 97"/>
            <p:cNvSpPr>
              <a:spLocks noChangeAspect="1"/>
            </p:cNvSpPr>
            <p:nvPr/>
          </p:nvSpPr>
          <p:spPr bwMode="auto">
            <a:xfrm rot="16200000">
              <a:off x="10539318" y="2435595"/>
              <a:ext cx="518244" cy="548640"/>
            </a:xfrm>
            <a:custGeom>
              <a:avLst/>
              <a:gdLst>
                <a:gd name="connsiteX0" fmla="*/ 59957 w 546268"/>
                <a:gd name="connsiteY0" fmla="*/ 369868 h 578307"/>
                <a:gd name="connsiteX1" fmla="*/ 257006 w 546268"/>
                <a:gd name="connsiteY1" fmla="*/ 484264 h 578307"/>
                <a:gd name="connsiteX2" fmla="*/ 257707 w 546268"/>
                <a:gd name="connsiteY2" fmla="*/ 484264 h 578307"/>
                <a:gd name="connsiteX3" fmla="*/ 273135 w 546268"/>
                <a:gd name="connsiteY3" fmla="*/ 488475 h 578307"/>
                <a:gd name="connsiteX4" fmla="*/ 289263 w 546268"/>
                <a:gd name="connsiteY4" fmla="*/ 484264 h 578307"/>
                <a:gd name="connsiteX5" fmla="*/ 487013 w 546268"/>
                <a:gd name="connsiteY5" fmla="*/ 369868 h 578307"/>
                <a:gd name="connsiteX6" fmla="*/ 538204 w 546268"/>
                <a:gd name="connsiteY6" fmla="*/ 399344 h 578307"/>
                <a:gd name="connsiteX7" fmla="*/ 545217 w 546268"/>
                <a:gd name="connsiteY7" fmla="*/ 407766 h 578307"/>
                <a:gd name="connsiteX8" fmla="*/ 545217 w 546268"/>
                <a:gd name="connsiteY8" fmla="*/ 418995 h 578307"/>
                <a:gd name="connsiteX9" fmla="*/ 538204 w 546268"/>
                <a:gd name="connsiteY9" fmla="*/ 427417 h 578307"/>
                <a:gd name="connsiteX10" fmla="*/ 280848 w 546268"/>
                <a:gd name="connsiteY10" fmla="*/ 576202 h 578307"/>
                <a:gd name="connsiteX11" fmla="*/ 273135 w 546268"/>
                <a:gd name="connsiteY11" fmla="*/ 578307 h 578307"/>
                <a:gd name="connsiteX12" fmla="*/ 265421 w 546268"/>
                <a:gd name="connsiteY12" fmla="*/ 576202 h 578307"/>
                <a:gd name="connsiteX13" fmla="*/ 8065 w 546268"/>
                <a:gd name="connsiteY13" fmla="*/ 427417 h 578307"/>
                <a:gd name="connsiteX14" fmla="*/ 1052 w 546268"/>
                <a:gd name="connsiteY14" fmla="*/ 418995 h 578307"/>
                <a:gd name="connsiteX15" fmla="*/ 1052 w 546268"/>
                <a:gd name="connsiteY15" fmla="*/ 407766 h 578307"/>
                <a:gd name="connsiteX16" fmla="*/ 8065 w 546268"/>
                <a:gd name="connsiteY16" fmla="*/ 399344 h 578307"/>
                <a:gd name="connsiteX17" fmla="*/ 59957 w 546268"/>
                <a:gd name="connsiteY17" fmla="*/ 369868 h 578307"/>
                <a:gd name="connsiteX18" fmla="*/ 59957 w 546268"/>
                <a:gd name="connsiteY18" fmla="*/ 245100 h 578307"/>
                <a:gd name="connsiteX19" fmla="*/ 257006 w 546268"/>
                <a:gd name="connsiteY19" fmla="*/ 359394 h 578307"/>
                <a:gd name="connsiteX20" fmla="*/ 257707 w 546268"/>
                <a:gd name="connsiteY20" fmla="*/ 359394 h 578307"/>
                <a:gd name="connsiteX21" fmla="*/ 273135 w 546268"/>
                <a:gd name="connsiteY21" fmla="*/ 362900 h 578307"/>
                <a:gd name="connsiteX22" fmla="*/ 289263 w 546268"/>
                <a:gd name="connsiteY22" fmla="*/ 359394 h 578307"/>
                <a:gd name="connsiteX23" fmla="*/ 487013 w 546268"/>
                <a:gd name="connsiteY23" fmla="*/ 245100 h 578307"/>
                <a:gd name="connsiteX24" fmla="*/ 538204 w 546268"/>
                <a:gd name="connsiteY24" fmla="*/ 274550 h 578307"/>
                <a:gd name="connsiteX25" fmla="*/ 545217 w 546268"/>
                <a:gd name="connsiteY25" fmla="*/ 282964 h 578307"/>
                <a:gd name="connsiteX26" fmla="*/ 545217 w 546268"/>
                <a:gd name="connsiteY26" fmla="*/ 294183 h 578307"/>
                <a:gd name="connsiteX27" fmla="*/ 538204 w 546268"/>
                <a:gd name="connsiteY27" fmla="*/ 302598 h 578307"/>
                <a:gd name="connsiteX28" fmla="*/ 280848 w 546268"/>
                <a:gd name="connsiteY28" fmla="*/ 451250 h 578307"/>
                <a:gd name="connsiteX29" fmla="*/ 273135 w 546268"/>
                <a:gd name="connsiteY29" fmla="*/ 452652 h 578307"/>
                <a:gd name="connsiteX30" fmla="*/ 265421 w 546268"/>
                <a:gd name="connsiteY30" fmla="*/ 451250 h 578307"/>
                <a:gd name="connsiteX31" fmla="*/ 8065 w 546268"/>
                <a:gd name="connsiteY31" fmla="*/ 302598 h 578307"/>
                <a:gd name="connsiteX32" fmla="*/ 1052 w 546268"/>
                <a:gd name="connsiteY32" fmla="*/ 294183 h 578307"/>
                <a:gd name="connsiteX33" fmla="*/ 1052 w 546268"/>
                <a:gd name="connsiteY33" fmla="*/ 282964 h 578307"/>
                <a:gd name="connsiteX34" fmla="*/ 8065 w 546268"/>
                <a:gd name="connsiteY34" fmla="*/ 274550 h 578307"/>
                <a:gd name="connsiteX35" fmla="*/ 59957 w 546268"/>
                <a:gd name="connsiteY35" fmla="*/ 245100 h 578307"/>
                <a:gd name="connsiteX36" fmla="*/ 273135 w 546268"/>
                <a:gd name="connsiteY36" fmla="*/ 0 h 578307"/>
                <a:gd name="connsiteX37" fmla="*/ 280848 w 546268"/>
                <a:gd name="connsiteY37" fmla="*/ 2803 h 578307"/>
                <a:gd name="connsiteX38" fmla="*/ 538204 w 546268"/>
                <a:gd name="connsiteY38" fmla="*/ 151352 h 578307"/>
                <a:gd name="connsiteX39" fmla="*/ 545217 w 546268"/>
                <a:gd name="connsiteY39" fmla="*/ 159761 h 578307"/>
                <a:gd name="connsiteX40" fmla="*/ 545217 w 546268"/>
                <a:gd name="connsiteY40" fmla="*/ 170271 h 578307"/>
                <a:gd name="connsiteX41" fmla="*/ 538204 w 546268"/>
                <a:gd name="connsiteY41" fmla="*/ 178680 h 578307"/>
                <a:gd name="connsiteX42" fmla="*/ 280848 w 546268"/>
                <a:gd name="connsiteY42" fmla="*/ 327930 h 578307"/>
                <a:gd name="connsiteX43" fmla="*/ 277342 w 546268"/>
                <a:gd name="connsiteY43" fmla="*/ 329331 h 578307"/>
                <a:gd name="connsiteX44" fmla="*/ 273135 w 546268"/>
                <a:gd name="connsiteY44" fmla="*/ 331433 h 578307"/>
                <a:gd name="connsiteX45" fmla="*/ 268927 w 546268"/>
                <a:gd name="connsiteY45" fmla="*/ 329331 h 578307"/>
                <a:gd name="connsiteX46" fmla="*/ 265421 w 546268"/>
                <a:gd name="connsiteY46" fmla="*/ 327930 h 578307"/>
                <a:gd name="connsiteX47" fmla="*/ 8065 w 546268"/>
                <a:gd name="connsiteY47" fmla="*/ 178680 h 578307"/>
                <a:gd name="connsiteX48" fmla="*/ 1052 w 546268"/>
                <a:gd name="connsiteY48" fmla="*/ 170271 h 578307"/>
                <a:gd name="connsiteX49" fmla="*/ 1052 w 546268"/>
                <a:gd name="connsiteY49" fmla="*/ 159761 h 578307"/>
                <a:gd name="connsiteX50" fmla="*/ 8065 w 546268"/>
                <a:gd name="connsiteY50" fmla="*/ 151352 h 578307"/>
                <a:gd name="connsiteX51" fmla="*/ 265421 w 546268"/>
                <a:gd name="connsiteY51" fmla="*/ 2803 h 578307"/>
                <a:gd name="connsiteX52" fmla="*/ 273135 w 546268"/>
                <a:gd name="connsiteY52" fmla="*/ 0 h 57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46268" h="578307">
                  <a:moveTo>
                    <a:pt x="59957" y="369868"/>
                  </a:moveTo>
                  <a:lnTo>
                    <a:pt x="257006" y="484264"/>
                  </a:lnTo>
                  <a:cubicBezTo>
                    <a:pt x="257707" y="484264"/>
                    <a:pt x="257707" y="484264"/>
                    <a:pt x="257707" y="484264"/>
                  </a:cubicBezTo>
                  <a:cubicBezTo>
                    <a:pt x="261915" y="487071"/>
                    <a:pt x="267525" y="488475"/>
                    <a:pt x="273135" y="488475"/>
                  </a:cubicBezTo>
                  <a:cubicBezTo>
                    <a:pt x="278744" y="488475"/>
                    <a:pt x="284354" y="487071"/>
                    <a:pt x="289263" y="484264"/>
                  </a:cubicBezTo>
                  <a:cubicBezTo>
                    <a:pt x="487013" y="369868"/>
                    <a:pt x="487013" y="369868"/>
                    <a:pt x="487013" y="369868"/>
                  </a:cubicBezTo>
                  <a:cubicBezTo>
                    <a:pt x="538204" y="399344"/>
                    <a:pt x="538204" y="399344"/>
                    <a:pt x="538204" y="399344"/>
                  </a:cubicBezTo>
                  <a:cubicBezTo>
                    <a:pt x="541710" y="401450"/>
                    <a:pt x="543814" y="404257"/>
                    <a:pt x="545217" y="407766"/>
                  </a:cubicBezTo>
                  <a:cubicBezTo>
                    <a:pt x="546619" y="411275"/>
                    <a:pt x="546619" y="415486"/>
                    <a:pt x="545217" y="418995"/>
                  </a:cubicBezTo>
                  <a:cubicBezTo>
                    <a:pt x="543814" y="422504"/>
                    <a:pt x="541710" y="425312"/>
                    <a:pt x="538204" y="427417"/>
                  </a:cubicBezTo>
                  <a:cubicBezTo>
                    <a:pt x="280848" y="576202"/>
                    <a:pt x="280848" y="576202"/>
                    <a:pt x="280848" y="576202"/>
                  </a:cubicBezTo>
                  <a:cubicBezTo>
                    <a:pt x="278744" y="577605"/>
                    <a:pt x="275939" y="578307"/>
                    <a:pt x="273135" y="578307"/>
                  </a:cubicBezTo>
                  <a:cubicBezTo>
                    <a:pt x="270330" y="578307"/>
                    <a:pt x="267525" y="577605"/>
                    <a:pt x="265421" y="576202"/>
                  </a:cubicBezTo>
                  <a:cubicBezTo>
                    <a:pt x="8065" y="427417"/>
                    <a:pt x="8065" y="427417"/>
                    <a:pt x="8065" y="427417"/>
                  </a:cubicBezTo>
                  <a:cubicBezTo>
                    <a:pt x="4559" y="425312"/>
                    <a:pt x="2455" y="422504"/>
                    <a:pt x="1052" y="418995"/>
                  </a:cubicBezTo>
                  <a:cubicBezTo>
                    <a:pt x="-350" y="415486"/>
                    <a:pt x="-350" y="411275"/>
                    <a:pt x="1052" y="407766"/>
                  </a:cubicBezTo>
                  <a:cubicBezTo>
                    <a:pt x="2455" y="404257"/>
                    <a:pt x="4559" y="401450"/>
                    <a:pt x="8065" y="399344"/>
                  </a:cubicBezTo>
                  <a:cubicBezTo>
                    <a:pt x="59957" y="369868"/>
                    <a:pt x="59957" y="369868"/>
                    <a:pt x="59957" y="369868"/>
                  </a:cubicBezTo>
                  <a:close/>
                  <a:moveTo>
                    <a:pt x="59957" y="245100"/>
                  </a:moveTo>
                  <a:cubicBezTo>
                    <a:pt x="257006" y="359394"/>
                    <a:pt x="257006" y="359394"/>
                    <a:pt x="257006" y="359394"/>
                  </a:cubicBezTo>
                  <a:cubicBezTo>
                    <a:pt x="257707" y="359394"/>
                    <a:pt x="257707" y="359394"/>
                    <a:pt x="257707" y="359394"/>
                  </a:cubicBezTo>
                  <a:cubicBezTo>
                    <a:pt x="261915" y="362199"/>
                    <a:pt x="267525" y="362900"/>
                    <a:pt x="273135" y="362900"/>
                  </a:cubicBezTo>
                  <a:cubicBezTo>
                    <a:pt x="278744" y="362900"/>
                    <a:pt x="284354" y="362199"/>
                    <a:pt x="289263" y="359394"/>
                  </a:cubicBezTo>
                  <a:cubicBezTo>
                    <a:pt x="487013" y="245100"/>
                    <a:pt x="487013" y="245100"/>
                    <a:pt x="487013" y="245100"/>
                  </a:cubicBezTo>
                  <a:cubicBezTo>
                    <a:pt x="538204" y="274550"/>
                    <a:pt x="538204" y="274550"/>
                    <a:pt x="538204" y="274550"/>
                  </a:cubicBezTo>
                  <a:cubicBezTo>
                    <a:pt x="541710" y="276654"/>
                    <a:pt x="543814" y="279459"/>
                    <a:pt x="545217" y="282964"/>
                  </a:cubicBezTo>
                  <a:cubicBezTo>
                    <a:pt x="546619" y="286470"/>
                    <a:pt x="546619" y="289976"/>
                    <a:pt x="545217" y="294183"/>
                  </a:cubicBezTo>
                  <a:cubicBezTo>
                    <a:pt x="543814" y="296988"/>
                    <a:pt x="541710" y="299793"/>
                    <a:pt x="538204" y="302598"/>
                  </a:cubicBezTo>
                  <a:cubicBezTo>
                    <a:pt x="280848" y="451250"/>
                    <a:pt x="280848" y="451250"/>
                    <a:pt x="280848" y="451250"/>
                  </a:cubicBezTo>
                  <a:cubicBezTo>
                    <a:pt x="278744" y="451951"/>
                    <a:pt x="275939" y="452652"/>
                    <a:pt x="273135" y="452652"/>
                  </a:cubicBezTo>
                  <a:cubicBezTo>
                    <a:pt x="270330" y="452652"/>
                    <a:pt x="267525" y="451951"/>
                    <a:pt x="265421" y="451250"/>
                  </a:cubicBezTo>
                  <a:cubicBezTo>
                    <a:pt x="8065" y="302598"/>
                    <a:pt x="8065" y="302598"/>
                    <a:pt x="8065" y="302598"/>
                  </a:cubicBezTo>
                  <a:cubicBezTo>
                    <a:pt x="4559" y="299793"/>
                    <a:pt x="2455" y="296988"/>
                    <a:pt x="1052" y="294183"/>
                  </a:cubicBezTo>
                  <a:cubicBezTo>
                    <a:pt x="-350" y="289976"/>
                    <a:pt x="-350" y="286470"/>
                    <a:pt x="1052" y="282964"/>
                  </a:cubicBezTo>
                  <a:cubicBezTo>
                    <a:pt x="2455" y="279459"/>
                    <a:pt x="4559" y="276654"/>
                    <a:pt x="8065" y="274550"/>
                  </a:cubicBezTo>
                  <a:cubicBezTo>
                    <a:pt x="59957" y="245100"/>
                    <a:pt x="59957" y="245100"/>
                    <a:pt x="59957" y="245100"/>
                  </a:cubicBezTo>
                  <a:close/>
                  <a:moveTo>
                    <a:pt x="273135" y="0"/>
                  </a:moveTo>
                  <a:cubicBezTo>
                    <a:pt x="275939" y="0"/>
                    <a:pt x="278744" y="701"/>
                    <a:pt x="280848" y="2803"/>
                  </a:cubicBezTo>
                  <a:cubicBezTo>
                    <a:pt x="538204" y="151352"/>
                    <a:pt x="538204" y="151352"/>
                    <a:pt x="538204" y="151352"/>
                  </a:cubicBezTo>
                  <a:cubicBezTo>
                    <a:pt x="541710" y="153454"/>
                    <a:pt x="543814" y="156257"/>
                    <a:pt x="545217" y="159761"/>
                  </a:cubicBezTo>
                  <a:cubicBezTo>
                    <a:pt x="546619" y="163264"/>
                    <a:pt x="546619" y="166768"/>
                    <a:pt x="545217" y="170271"/>
                  </a:cubicBezTo>
                  <a:cubicBezTo>
                    <a:pt x="543814" y="173775"/>
                    <a:pt x="541710" y="176578"/>
                    <a:pt x="538204" y="178680"/>
                  </a:cubicBezTo>
                  <a:cubicBezTo>
                    <a:pt x="280848" y="327930"/>
                    <a:pt x="280848" y="327930"/>
                    <a:pt x="280848" y="327930"/>
                  </a:cubicBezTo>
                  <a:cubicBezTo>
                    <a:pt x="280147" y="327930"/>
                    <a:pt x="278744" y="328630"/>
                    <a:pt x="277342" y="329331"/>
                  </a:cubicBezTo>
                  <a:cubicBezTo>
                    <a:pt x="273135" y="331433"/>
                    <a:pt x="273135" y="331433"/>
                    <a:pt x="273135" y="331433"/>
                  </a:cubicBezTo>
                  <a:cubicBezTo>
                    <a:pt x="268927" y="329331"/>
                    <a:pt x="268927" y="329331"/>
                    <a:pt x="268927" y="329331"/>
                  </a:cubicBezTo>
                  <a:cubicBezTo>
                    <a:pt x="267525" y="328630"/>
                    <a:pt x="266122" y="327930"/>
                    <a:pt x="265421" y="327930"/>
                  </a:cubicBezTo>
                  <a:cubicBezTo>
                    <a:pt x="8065" y="178680"/>
                    <a:pt x="8065" y="178680"/>
                    <a:pt x="8065" y="178680"/>
                  </a:cubicBezTo>
                  <a:cubicBezTo>
                    <a:pt x="4559" y="176578"/>
                    <a:pt x="2455" y="173775"/>
                    <a:pt x="1052" y="170271"/>
                  </a:cubicBezTo>
                  <a:cubicBezTo>
                    <a:pt x="-350" y="166768"/>
                    <a:pt x="-350" y="163264"/>
                    <a:pt x="1052" y="159761"/>
                  </a:cubicBezTo>
                  <a:cubicBezTo>
                    <a:pt x="2455" y="156257"/>
                    <a:pt x="4559" y="153454"/>
                    <a:pt x="8065" y="151352"/>
                  </a:cubicBezTo>
                  <a:cubicBezTo>
                    <a:pt x="265421" y="2803"/>
                    <a:pt x="265421" y="2803"/>
                    <a:pt x="265421" y="2803"/>
                  </a:cubicBezTo>
                  <a:cubicBezTo>
                    <a:pt x="267525" y="701"/>
                    <a:pt x="270330" y="0"/>
                    <a:pt x="27313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911" tIns="75929" rIns="94911" bIns="75929" numCol="1" spcCol="0" rtlCol="0" fromWordArt="0" anchor="t" anchorCtr="0" forceAA="0" compatLnSpc="1">
              <a:prstTxWarp prst="textNoShape">
                <a:avLst/>
              </a:prstTxWarp>
              <a:noAutofit/>
            </a:bodyPr>
            <a:lstStyle/>
            <a:p>
              <a:pPr marL="0" marR="0" lvl="0" indent="0" algn="ctr" defTabSz="483924" rtl="0" eaLnBrk="1" fontAlgn="base" latinLnBrk="0" hangingPunct="1">
                <a:lnSpc>
                  <a:spcPct val="90000"/>
                </a:lnSpc>
                <a:spcBef>
                  <a:spcPct val="0"/>
                </a:spcBef>
                <a:spcAft>
                  <a:spcPct val="0"/>
                </a:spcAft>
                <a:buClrTx/>
                <a:buSzTx/>
                <a:buFontTx/>
                <a:buNone/>
                <a:tabLst/>
                <a:defRPr/>
              </a:pPr>
              <a:endParaRPr kumimoji="0" lang="en-US" sz="1246"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Rectangle 10"/>
            <p:cNvSpPr/>
            <p:nvPr/>
          </p:nvSpPr>
          <p:spPr>
            <a:xfrm>
              <a:off x="9746880"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Fully managed and hosted IoT SaaS</a:t>
              </a:r>
            </a:p>
          </p:txBody>
        </p:sp>
      </p:grpSp>
      <p:grpSp>
        <p:nvGrpSpPr>
          <p:cNvPr id="25" name="Group 24"/>
          <p:cNvGrpSpPr/>
          <p:nvPr/>
        </p:nvGrpSpPr>
        <p:grpSpPr>
          <a:xfrm>
            <a:off x="2879147" y="4217376"/>
            <a:ext cx="2103120" cy="2365832"/>
            <a:chOff x="2879147" y="4217376"/>
            <a:chExt cx="2103120" cy="2365832"/>
          </a:xfrm>
        </p:grpSpPr>
        <p:sp>
          <p:nvSpPr>
            <p:cNvPr id="202" name="Rectangle 201"/>
            <p:cNvSpPr/>
            <p:nvPr/>
          </p:nvSpPr>
          <p:spPr>
            <a:xfrm>
              <a:off x="2879147" y="4217376"/>
              <a:ext cx="2103120" cy="2365830"/>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IoT Hub message routing</a:t>
              </a:r>
            </a:p>
          </p:txBody>
        </p:sp>
        <p:grpSp>
          <p:nvGrpSpPr>
            <p:cNvPr id="197" name="Group 196"/>
            <p:cNvGrpSpPr>
              <a:grpSpLocks noChangeAspect="1"/>
            </p:cNvGrpSpPr>
            <p:nvPr/>
          </p:nvGrpSpPr>
          <p:grpSpPr>
            <a:xfrm>
              <a:off x="3655189" y="5125971"/>
              <a:ext cx="551036" cy="548640"/>
              <a:chOff x="10991702" y="1437287"/>
              <a:chExt cx="1173924" cy="1168822"/>
            </a:xfrm>
          </p:grpSpPr>
          <p:sp>
            <p:nvSpPr>
              <p:cNvPr id="187" name="Freeform: Shape 186"/>
              <p:cNvSpPr/>
              <p:nvPr/>
            </p:nvSpPr>
            <p:spPr bwMode="auto">
              <a:xfrm>
                <a:off x="10991702" y="1437287"/>
                <a:ext cx="1173924" cy="1168822"/>
              </a:xfrm>
              <a:custGeom>
                <a:avLst/>
                <a:gdLst>
                  <a:gd name="connsiteX0" fmla="*/ 591418 w 1173924"/>
                  <a:gd name="connsiteY0" fmla="*/ 0 h 1168822"/>
                  <a:gd name="connsiteX1" fmla="*/ 632097 w 1173924"/>
                  <a:gd name="connsiteY1" fmla="*/ 8269 h 1168822"/>
                  <a:gd name="connsiteX2" fmla="*/ 664108 w 1173924"/>
                  <a:gd name="connsiteY2" fmla="*/ 28356 h 1168822"/>
                  <a:gd name="connsiteX3" fmla="*/ 664108 w 1173924"/>
                  <a:gd name="connsiteY3" fmla="*/ 26828 h 1168822"/>
                  <a:gd name="connsiteX4" fmla="*/ 744053 w 1173924"/>
                  <a:gd name="connsiteY4" fmla="*/ 105359 h 1168822"/>
                  <a:gd name="connsiteX5" fmla="*/ 1024934 w 1173924"/>
                  <a:gd name="connsiteY5" fmla="*/ 388506 h 1168822"/>
                  <a:gd name="connsiteX6" fmla="*/ 1050698 w 1173924"/>
                  <a:gd name="connsiteY6" fmla="*/ 416210 h 1168822"/>
                  <a:gd name="connsiteX7" fmla="*/ 1143837 w 1173924"/>
                  <a:gd name="connsiteY7" fmla="*/ 509816 h 1168822"/>
                  <a:gd name="connsiteX8" fmla="*/ 1139293 w 1173924"/>
                  <a:gd name="connsiteY8" fmla="*/ 509816 h 1168822"/>
                  <a:gd name="connsiteX9" fmla="*/ 1155359 w 1173924"/>
                  <a:gd name="connsiteY9" fmla="*/ 526386 h 1168822"/>
                  <a:gd name="connsiteX10" fmla="*/ 1173924 w 1173924"/>
                  <a:gd name="connsiteY10" fmla="*/ 586701 h 1168822"/>
                  <a:gd name="connsiteX11" fmla="*/ 1084715 w 1173924"/>
                  <a:gd name="connsiteY11" fmla="*/ 720615 h 1168822"/>
                  <a:gd name="connsiteX12" fmla="*/ 987203 w 1173924"/>
                  <a:gd name="connsiteY12" fmla="*/ 817640 h 1168822"/>
                  <a:gd name="connsiteX13" fmla="*/ 962816 w 1173924"/>
                  <a:gd name="connsiteY13" fmla="*/ 842209 h 1168822"/>
                  <a:gd name="connsiteX14" fmla="*/ 866120 w 1173924"/>
                  <a:gd name="connsiteY14" fmla="*/ 938267 h 1168822"/>
                  <a:gd name="connsiteX15" fmla="*/ 859784 w 1173924"/>
                  <a:gd name="connsiteY15" fmla="*/ 944422 h 1168822"/>
                  <a:gd name="connsiteX16" fmla="*/ 664108 w 1173924"/>
                  <a:gd name="connsiteY16" fmla="*/ 1139120 h 1168822"/>
                  <a:gd name="connsiteX17" fmla="*/ 664108 w 1173924"/>
                  <a:gd name="connsiteY17" fmla="*/ 1131031 h 1168822"/>
                  <a:gd name="connsiteX18" fmla="*/ 644279 w 1173924"/>
                  <a:gd name="connsiteY18" fmla="*/ 1150257 h 1168822"/>
                  <a:gd name="connsiteX19" fmla="*/ 583964 w 1173924"/>
                  <a:gd name="connsiteY19" fmla="*/ 1168822 h 1168822"/>
                  <a:gd name="connsiteX20" fmla="*/ 543285 w 1173924"/>
                  <a:gd name="connsiteY20" fmla="*/ 1160553 h 1168822"/>
                  <a:gd name="connsiteX21" fmla="*/ 509816 w 1173924"/>
                  <a:gd name="connsiteY21" fmla="*/ 1139551 h 1168822"/>
                  <a:gd name="connsiteX22" fmla="*/ 509816 w 1173924"/>
                  <a:gd name="connsiteY22" fmla="*/ 1145934 h 1168822"/>
                  <a:gd name="connsiteX23" fmla="*/ 429871 w 1173924"/>
                  <a:gd name="connsiteY23" fmla="*/ 1067403 h 1168822"/>
                  <a:gd name="connsiteX24" fmla="*/ 89209 w 1173924"/>
                  <a:gd name="connsiteY24" fmla="*/ 719975 h 1168822"/>
                  <a:gd name="connsiteX25" fmla="*/ 0 w 1173924"/>
                  <a:gd name="connsiteY25" fmla="*/ 586061 h 1168822"/>
                  <a:gd name="connsiteX26" fmla="*/ 58260 w 1173924"/>
                  <a:gd name="connsiteY26" fmla="*/ 481531 h 1168822"/>
                  <a:gd name="connsiteX27" fmla="*/ 74144 w 1173924"/>
                  <a:gd name="connsiteY27" fmla="*/ 466450 h 1168822"/>
                  <a:gd name="connsiteX28" fmla="*/ 110076 w 1173924"/>
                  <a:gd name="connsiteY28" fmla="*/ 429871 h 1168822"/>
                  <a:gd name="connsiteX29" fmla="*/ 393223 w 1173924"/>
                  <a:gd name="connsiteY29" fmla="*/ 148990 h 1168822"/>
                  <a:gd name="connsiteX30" fmla="*/ 403416 w 1173924"/>
                  <a:gd name="connsiteY30" fmla="*/ 139510 h 1168822"/>
                  <a:gd name="connsiteX31" fmla="*/ 509816 w 1173924"/>
                  <a:gd name="connsiteY31" fmla="*/ 33642 h 1168822"/>
                  <a:gd name="connsiteX32" fmla="*/ 509816 w 1173924"/>
                  <a:gd name="connsiteY32" fmla="*/ 39204 h 1168822"/>
                  <a:gd name="connsiteX33" fmla="*/ 531103 w 1173924"/>
                  <a:gd name="connsiteY33" fmla="*/ 18565 h 1168822"/>
                  <a:gd name="connsiteX34" fmla="*/ 591418 w 1173924"/>
                  <a:gd name="connsiteY34" fmla="*/ 0 h 11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73924" h="1168822">
                    <a:moveTo>
                      <a:pt x="591418" y="0"/>
                    </a:moveTo>
                    <a:cubicBezTo>
                      <a:pt x="606468" y="0"/>
                      <a:pt x="619855" y="3055"/>
                      <a:pt x="632097" y="8269"/>
                    </a:cubicBezTo>
                    <a:lnTo>
                      <a:pt x="664108" y="28356"/>
                    </a:lnTo>
                    <a:lnTo>
                      <a:pt x="664108" y="26828"/>
                    </a:lnTo>
                    <a:lnTo>
                      <a:pt x="744053" y="105359"/>
                    </a:lnTo>
                    <a:cubicBezTo>
                      <a:pt x="848481" y="208431"/>
                      <a:pt x="953046" y="313228"/>
                      <a:pt x="1024934" y="388506"/>
                    </a:cubicBezTo>
                    <a:lnTo>
                      <a:pt x="1050698" y="416210"/>
                    </a:lnTo>
                    <a:lnTo>
                      <a:pt x="1143837" y="509816"/>
                    </a:lnTo>
                    <a:lnTo>
                      <a:pt x="1139293" y="509816"/>
                    </a:lnTo>
                    <a:lnTo>
                      <a:pt x="1155359" y="526386"/>
                    </a:lnTo>
                    <a:cubicBezTo>
                      <a:pt x="1168981" y="542601"/>
                      <a:pt x="1173924" y="556602"/>
                      <a:pt x="1173924" y="586701"/>
                    </a:cubicBezTo>
                    <a:cubicBezTo>
                      <a:pt x="1173924" y="646900"/>
                      <a:pt x="1125036" y="680496"/>
                      <a:pt x="1084715" y="720615"/>
                    </a:cubicBezTo>
                    <a:lnTo>
                      <a:pt x="987203" y="817640"/>
                    </a:lnTo>
                    <a:lnTo>
                      <a:pt x="962816" y="842209"/>
                    </a:lnTo>
                    <a:cubicBezTo>
                      <a:pt x="929233" y="875834"/>
                      <a:pt x="896615" y="908258"/>
                      <a:pt x="866120" y="938267"/>
                    </a:cubicBezTo>
                    <a:lnTo>
                      <a:pt x="859784" y="944422"/>
                    </a:lnTo>
                    <a:lnTo>
                      <a:pt x="664108" y="1139120"/>
                    </a:lnTo>
                    <a:lnTo>
                      <a:pt x="664108" y="1131031"/>
                    </a:lnTo>
                    <a:lnTo>
                      <a:pt x="644279" y="1150257"/>
                    </a:lnTo>
                    <a:cubicBezTo>
                      <a:pt x="628064" y="1163879"/>
                      <a:pt x="614064" y="1168822"/>
                      <a:pt x="583964" y="1168822"/>
                    </a:cubicBezTo>
                    <a:cubicBezTo>
                      <a:pt x="568914" y="1168822"/>
                      <a:pt x="555527" y="1165767"/>
                      <a:pt x="543285" y="1160553"/>
                    </a:cubicBezTo>
                    <a:lnTo>
                      <a:pt x="509816" y="1139551"/>
                    </a:lnTo>
                    <a:lnTo>
                      <a:pt x="509816" y="1145934"/>
                    </a:lnTo>
                    <a:lnTo>
                      <a:pt x="429871" y="1067403"/>
                    </a:lnTo>
                    <a:cubicBezTo>
                      <a:pt x="290634" y="929974"/>
                      <a:pt x="151153" y="789478"/>
                      <a:pt x="89209" y="719975"/>
                    </a:cubicBezTo>
                    <a:cubicBezTo>
                      <a:pt x="19771" y="642063"/>
                      <a:pt x="0" y="646260"/>
                      <a:pt x="0" y="586061"/>
                    </a:cubicBezTo>
                    <a:cubicBezTo>
                      <a:pt x="0" y="540912"/>
                      <a:pt x="27500" y="510727"/>
                      <a:pt x="58260" y="481531"/>
                    </a:cubicBezTo>
                    <a:lnTo>
                      <a:pt x="74144" y="466450"/>
                    </a:lnTo>
                    <a:lnTo>
                      <a:pt x="110076" y="429871"/>
                    </a:lnTo>
                    <a:cubicBezTo>
                      <a:pt x="213148" y="325443"/>
                      <a:pt x="317945" y="220878"/>
                      <a:pt x="393223" y="148990"/>
                    </a:cubicBezTo>
                    <a:lnTo>
                      <a:pt x="403416" y="139510"/>
                    </a:lnTo>
                    <a:lnTo>
                      <a:pt x="509816" y="33642"/>
                    </a:lnTo>
                    <a:lnTo>
                      <a:pt x="509816" y="39204"/>
                    </a:lnTo>
                    <a:lnTo>
                      <a:pt x="531103" y="18565"/>
                    </a:lnTo>
                    <a:cubicBezTo>
                      <a:pt x="547318" y="4943"/>
                      <a:pt x="561319" y="0"/>
                      <a:pt x="591418"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96" name="Group 195"/>
              <p:cNvGrpSpPr/>
              <p:nvPr/>
            </p:nvGrpSpPr>
            <p:grpSpPr>
              <a:xfrm>
                <a:off x="11204864" y="1626446"/>
                <a:ext cx="738457" cy="820578"/>
                <a:chOff x="8933984" y="853153"/>
                <a:chExt cx="618201" cy="686950"/>
              </a:xfrm>
            </p:grpSpPr>
            <p:sp>
              <p:nvSpPr>
                <p:cNvPr id="192" name="Arrow: Up 191"/>
                <p:cNvSpPr/>
                <p:nvPr/>
              </p:nvSpPr>
              <p:spPr bwMode="auto">
                <a:xfrm>
                  <a:off x="9114016" y="853153"/>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3" name="Arrow: Up 192"/>
                <p:cNvSpPr/>
                <p:nvPr/>
              </p:nvSpPr>
              <p:spPr bwMode="auto">
                <a:xfrm flipH="1" flipV="1">
                  <a:off x="9114016" y="1264465"/>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4" name="Arrow: Up 193"/>
                <p:cNvSpPr/>
                <p:nvPr/>
              </p:nvSpPr>
              <p:spPr bwMode="auto">
                <a:xfrm rot="5400000">
                  <a:off x="8937232" y="1046358"/>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5" name="Arrow: Up 194"/>
                <p:cNvSpPr/>
                <p:nvPr/>
              </p:nvSpPr>
              <p:spPr bwMode="auto">
                <a:xfrm rot="5400000" flipH="1" flipV="1">
                  <a:off x="9279795" y="1056874"/>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39" name="Rectangle 38"/>
            <p:cNvSpPr/>
            <p:nvPr/>
          </p:nvSpPr>
          <p:spPr>
            <a:xfrm>
              <a:off x="2879147"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Simple, powerful, declarative</a:t>
              </a:r>
            </a:p>
          </p:txBody>
        </p:sp>
      </p:grpSp>
      <p:grpSp>
        <p:nvGrpSpPr>
          <p:cNvPr id="26" name="Group 25"/>
          <p:cNvGrpSpPr/>
          <p:nvPr/>
        </p:nvGrpSpPr>
        <p:grpSpPr>
          <a:xfrm>
            <a:off x="589903" y="4217376"/>
            <a:ext cx="2103120" cy="2365832"/>
            <a:chOff x="589903" y="4217376"/>
            <a:chExt cx="2103120" cy="2365832"/>
          </a:xfrm>
        </p:grpSpPr>
        <p:sp>
          <p:nvSpPr>
            <p:cNvPr id="42" name="Rectangle 41"/>
            <p:cNvSpPr/>
            <p:nvPr/>
          </p:nvSpPr>
          <p:spPr>
            <a:xfrm>
              <a:off x="589903"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Security Partnerships /DICE</a:t>
              </a:r>
            </a:p>
          </p:txBody>
        </p:sp>
        <p:sp>
          <p:nvSpPr>
            <p:cNvPr id="43" name="Freeform 94"/>
            <p:cNvSpPr>
              <a:spLocks noChangeAspect="1"/>
            </p:cNvSpPr>
            <p:nvPr/>
          </p:nvSpPr>
          <p:spPr bwMode="auto">
            <a:xfrm>
              <a:off x="1392926" y="5125972"/>
              <a:ext cx="497075" cy="548640"/>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688" rtl="0" eaLnBrk="1" fontAlgn="base" latinLnBrk="0" hangingPunct="1">
                <a:lnSpc>
                  <a:spcPct val="100000"/>
                </a:lnSpc>
                <a:spcBef>
                  <a:spcPct val="0"/>
                </a:spcBef>
                <a:spcAft>
                  <a:spcPct val="0"/>
                </a:spcAft>
                <a:buClrTx/>
                <a:buSzTx/>
                <a:buFontTx/>
                <a:buNone/>
                <a:tabLst/>
                <a:defRPr/>
              </a:pPr>
              <a:endParaRPr kumimoji="0" lang="en-US" sz="918" b="0" i="0" u="none" strike="noStrike" kern="0" cap="none" spc="-50" normalizeH="0" baseline="0" noProof="0">
                <a:ln>
                  <a:noFill/>
                </a:ln>
                <a:solidFill>
                  <a:srgbClr val="FFFFFF"/>
                </a:solidFill>
                <a:effectLst/>
                <a:uLnTx/>
                <a:uFillTx/>
                <a:latin typeface="Segoe UI Semilight"/>
                <a:ea typeface="Segoe UI" pitchFamily="34" charset="0"/>
                <a:cs typeface="Segoe UI" pitchFamily="34" charset="0"/>
              </a:endParaRPr>
            </a:p>
          </p:txBody>
        </p:sp>
        <p:sp>
          <p:nvSpPr>
            <p:cNvPr id="44" name="Rectangle 43"/>
            <p:cNvSpPr/>
            <p:nvPr/>
          </p:nvSpPr>
          <p:spPr>
            <a:xfrm>
              <a:off x="589903"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Secure hardware attestation for constrained devices</a:t>
              </a:r>
            </a:p>
          </p:txBody>
        </p:sp>
      </p:grpSp>
      <p:grpSp>
        <p:nvGrpSpPr>
          <p:cNvPr id="21" name="Group 20"/>
          <p:cNvGrpSpPr/>
          <p:nvPr/>
        </p:nvGrpSpPr>
        <p:grpSpPr>
          <a:xfrm>
            <a:off x="7457635" y="4217376"/>
            <a:ext cx="2103120" cy="2365832"/>
            <a:chOff x="7457635" y="4217376"/>
            <a:chExt cx="2103120" cy="2365832"/>
          </a:xfrm>
        </p:grpSpPr>
        <p:sp>
          <p:nvSpPr>
            <p:cNvPr id="48" name="Rectangle 47"/>
            <p:cNvSpPr/>
            <p:nvPr/>
          </p:nvSpPr>
          <p:spPr>
            <a:xfrm>
              <a:off x="7457635"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Stream Analytics for Edge</a:t>
              </a:r>
            </a:p>
          </p:txBody>
        </p:sp>
        <p:grpSp>
          <p:nvGrpSpPr>
            <p:cNvPr id="49" name="Group 48"/>
            <p:cNvGrpSpPr>
              <a:grpSpLocks noChangeAspect="1"/>
            </p:cNvGrpSpPr>
            <p:nvPr/>
          </p:nvGrpSpPr>
          <p:grpSpPr>
            <a:xfrm>
              <a:off x="8233775" y="5125972"/>
              <a:ext cx="550840" cy="548640"/>
              <a:chOff x="-7378143" y="58666"/>
              <a:chExt cx="6534212" cy="6508134"/>
            </a:xfrm>
          </p:grpSpPr>
          <p:sp>
            <p:nvSpPr>
              <p:cNvPr id="50" name="Freeform 175"/>
              <p:cNvSpPr/>
              <p:nvPr/>
            </p:nvSpPr>
            <p:spPr>
              <a:xfrm rot="1800000">
                <a:off x="-7378143" y="58666"/>
                <a:ext cx="6534212" cy="6508134"/>
              </a:xfrm>
              <a:custGeom>
                <a:avLst/>
                <a:gdLst>
                  <a:gd name="connsiteX0" fmla="*/ 1204549 w 6534212"/>
                  <a:gd name="connsiteY0" fmla="*/ 1045491 h 6508134"/>
                  <a:gd name="connsiteX1" fmla="*/ 1475161 w 6534212"/>
                  <a:gd name="connsiteY1" fmla="*/ 962831 h 6508134"/>
                  <a:gd name="connsiteX2" fmla="*/ 2238177 w 6534212"/>
                  <a:gd name="connsiteY2" fmla="*/ 962831 h 6508134"/>
                  <a:gd name="connsiteX3" fmla="*/ 3793396 w 6534212"/>
                  <a:gd name="connsiteY3" fmla="*/ 64925 h 6508134"/>
                  <a:gd name="connsiteX4" fmla="*/ 4454559 w 6534212"/>
                  <a:gd name="connsiteY4" fmla="*/ 242083 h 6508134"/>
                  <a:gd name="connsiteX5" fmla="*/ 4870683 w 6534212"/>
                  <a:gd name="connsiteY5" fmla="*/ 962831 h 6508134"/>
                  <a:gd name="connsiteX6" fmla="*/ 5575864 w 6534212"/>
                  <a:gd name="connsiteY6" fmla="*/ 962831 h 6508134"/>
                  <a:gd name="connsiteX7" fmla="*/ 6059869 w 6534212"/>
                  <a:gd name="connsiteY7" fmla="*/ 1446836 h 6508134"/>
                  <a:gd name="connsiteX8" fmla="*/ 6059869 w 6534212"/>
                  <a:gd name="connsiteY8" fmla="*/ 3022561 h 6508134"/>
                  <a:gd name="connsiteX9" fmla="*/ 6469287 w 6534212"/>
                  <a:gd name="connsiteY9" fmla="*/ 3731694 h 6508134"/>
                  <a:gd name="connsiteX10" fmla="*/ 6292129 w 6534212"/>
                  <a:gd name="connsiteY10" fmla="*/ 4392857 h 6508134"/>
                  <a:gd name="connsiteX11" fmla="*/ 6059869 w 6534212"/>
                  <a:gd name="connsiteY11" fmla="*/ 4526953 h 6508134"/>
                  <a:gd name="connsiteX12" fmla="*/ 6059869 w 6534212"/>
                  <a:gd name="connsiteY12" fmla="*/ 5476292 h 6508134"/>
                  <a:gd name="connsiteX13" fmla="*/ 5575864 w 6534212"/>
                  <a:gd name="connsiteY13" fmla="*/ 5960297 h 6508134"/>
                  <a:gd name="connsiteX14" fmla="*/ 3577244 w 6534212"/>
                  <a:gd name="connsiteY14" fmla="*/ 5960297 h 6508134"/>
                  <a:gd name="connsiteX15" fmla="*/ 2740816 w 6534212"/>
                  <a:gd name="connsiteY15" fmla="*/ 6443209 h 6508134"/>
                  <a:gd name="connsiteX16" fmla="*/ 2079653 w 6534212"/>
                  <a:gd name="connsiteY16" fmla="*/ 6266051 h 6508134"/>
                  <a:gd name="connsiteX17" fmla="*/ 1903126 w 6534212"/>
                  <a:gd name="connsiteY17" fmla="*/ 5960297 h 6508134"/>
                  <a:gd name="connsiteX18" fmla="*/ 1475161 w 6534212"/>
                  <a:gd name="connsiteY18" fmla="*/ 5960297 h 6508134"/>
                  <a:gd name="connsiteX19" fmla="*/ 991156 w 6534212"/>
                  <a:gd name="connsiteY19" fmla="*/ 5476292 h 6508134"/>
                  <a:gd name="connsiteX20" fmla="*/ 991156 w 6534212"/>
                  <a:gd name="connsiteY20" fmla="*/ 4380719 h 6508134"/>
                  <a:gd name="connsiteX21" fmla="*/ 64925 w 6534212"/>
                  <a:gd name="connsiteY21" fmla="*/ 2776440 h 6508134"/>
                  <a:gd name="connsiteX22" fmla="*/ 242083 w 6534212"/>
                  <a:gd name="connsiteY22" fmla="*/ 2115276 h 6508134"/>
                  <a:gd name="connsiteX23" fmla="*/ 991156 w 6534212"/>
                  <a:gd name="connsiteY23" fmla="*/ 1682799 h 6508134"/>
                  <a:gd name="connsiteX24" fmla="*/ 991156 w 6534212"/>
                  <a:gd name="connsiteY24" fmla="*/ 1446836 h 6508134"/>
                  <a:gd name="connsiteX25" fmla="*/ 1204549 w 6534212"/>
                  <a:gd name="connsiteY25" fmla="*/ 1045491 h 65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34212" h="6508134">
                    <a:moveTo>
                      <a:pt x="1204549" y="1045491"/>
                    </a:moveTo>
                    <a:cubicBezTo>
                      <a:pt x="1281797" y="993304"/>
                      <a:pt x="1374920" y="962831"/>
                      <a:pt x="1475161" y="962831"/>
                    </a:cubicBezTo>
                    <a:lnTo>
                      <a:pt x="2238177" y="962831"/>
                    </a:lnTo>
                    <a:lnTo>
                      <a:pt x="3793396" y="64925"/>
                    </a:lnTo>
                    <a:cubicBezTo>
                      <a:pt x="4024892" y="-68730"/>
                      <a:pt x="4320905" y="10587"/>
                      <a:pt x="4454559" y="242083"/>
                    </a:cubicBezTo>
                    <a:lnTo>
                      <a:pt x="4870683" y="962831"/>
                    </a:lnTo>
                    <a:lnTo>
                      <a:pt x="5575864" y="962831"/>
                    </a:lnTo>
                    <a:cubicBezTo>
                      <a:pt x="5843173" y="962831"/>
                      <a:pt x="6059869" y="1179527"/>
                      <a:pt x="6059869" y="1446836"/>
                    </a:cubicBezTo>
                    <a:lnTo>
                      <a:pt x="6059869" y="3022561"/>
                    </a:lnTo>
                    <a:lnTo>
                      <a:pt x="6469287" y="3731694"/>
                    </a:lnTo>
                    <a:cubicBezTo>
                      <a:pt x="6602942" y="3963191"/>
                      <a:pt x="6523625" y="4259203"/>
                      <a:pt x="6292129" y="4392857"/>
                    </a:cubicBezTo>
                    <a:lnTo>
                      <a:pt x="6059869" y="4526953"/>
                    </a:lnTo>
                    <a:lnTo>
                      <a:pt x="6059869" y="5476292"/>
                    </a:lnTo>
                    <a:cubicBezTo>
                      <a:pt x="6059869" y="5743601"/>
                      <a:pt x="5843173" y="5960297"/>
                      <a:pt x="5575864" y="5960297"/>
                    </a:cubicBezTo>
                    <a:lnTo>
                      <a:pt x="3577244" y="5960297"/>
                    </a:lnTo>
                    <a:lnTo>
                      <a:pt x="2740816" y="6443209"/>
                    </a:lnTo>
                    <a:cubicBezTo>
                      <a:pt x="2509320" y="6576863"/>
                      <a:pt x="2213307" y="6497547"/>
                      <a:pt x="2079653" y="6266051"/>
                    </a:cubicBezTo>
                    <a:lnTo>
                      <a:pt x="1903126" y="5960297"/>
                    </a:lnTo>
                    <a:lnTo>
                      <a:pt x="1475161" y="5960297"/>
                    </a:lnTo>
                    <a:cubicBezTo>
                      <a:pt x="1207852" y="5960297"/>
                      <a:pt x="991156" y="5743601"/>
                      <a:pt x="991156" y="5476292"/>
                    </a:cubicBezTo>
                    <a:lnTo>
                      <a:pt x="991156" y="4380719"/>
                    </a:lnTo>
                    <a:lnTo>
                      <a:pt x="64925" y="2776440"/>
                    </a:lnTo>
                    <a:cubicBezTo>
                      <a:pt x="-68730" y="2544943"/>
                      <a:pt x="10587" y="2248931"/>
                      <a:pt x="242083" y="2115276"/>
                    </a:cubicBezTo>
                    <a:lnTo>
                      <a:pt x="991156" y="1682799"/>
                    </a:lnTo>
                    <a:lnTo>
                      <a:pt x="991156" y="1446836"/>
                    </a:lnTo>
                    <a:cubicBezTo>
                      <a:pt x="991156" y="1279768"/>
                      <a:pt x="1075803" y="1132471"/>
                      <a:pt x="1204549" y="1045491"/>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1" name="Rounded Rectangle 176"/>
              <p:cNvSpPr/>
              <p:nvPr/>
            </p:nvSpPr>
            <p:spPr>
              <a:xfrm>
                <a:off x="-6313045" y="1093450"/>
                <a:ext cx="4587344" cy="4438532"/>
              </a:xfrm>
              <a:prstGeom prst="roundRect">
                <a:avLst>
                  <a:gd name="adj" fmla="val 528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52" name="Freeform 864"/>
              <p:cNvSpPr>
                <a:spLocks noChangeAspect="1"/>
              </p:cNvSpPr>
              <p:nvPr/>
            </p:nvSpPr>
            <p:spPr bwMode="auto">
              <a:xfrm>
                <a:off x="-4946117" y="1626756"/>
                <a:ext cx="1670160" cy="3371943"/>
              </a:xfrm>
              <a:custGeom>
                <a:avLst/>
                <a:gdLst>
                  <a:gd name="T0" fmla="*/ 230 w 317"/>
                  <a:gd name="T1" fmla="*/ 0 h 640"/>
                  <a:gd name="T2" fmla="*/ 173 w 317"/>
                  <a:gd name="T3" fmla="*/ 256 h 640"/>
                  <a:gd name="T4" fmla="*/ 317 w 317"/>
                  <a:gd name="T5" fmla="*/ 256 h 640"/>
                  <a:gd name="T6" fmla="*/ 82 w 317"/>
                  <a:gd name="T7" fmla="*/ 640 h 640"/>
                  <a:gd name="T8" fmla="*/ 146 w 317"/>
                  <a:gd name="T9" fmla="*/ 344 h 640"/>
                  <a:gd name="T10" fmla="*/ 0 w 317"/>
                  <a:gd name="T11" fmla="*/ 342 h 640"/>
                  <a:gd name="T12" fmla="*/ 230 w 31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317" h="640">
                    <a:moveTo>
                      <a:pt x="230" y="0"/>
                    </a:moveTo>
                    <a:lnTo>
                      <a:pt x="173" y="256"/>
                    </a:lnTo>
                    <a:lnTo>
                      <a:pt x="317" y="256"/>
                    </a:lnTo>
                    <a:lnTo>
                      <a:pt x="82" y="640"/>
                    </a:lnTo>
                    <a:lnTo>
                      <a:pt x="146" y="344"/>
                    </a:lnTo>
                    <a:lnTo>
                      <a:pt x="0" y="342"/>
                    </a:lnTo>
                    <a:lnTo>
                      <a:pt x="2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grpSp>
        <p:sp>
          <p:nvSpPr>
            <p:cNvPr id="53" name="Rectangle 52"/>
            <p:cNvSpPr/>
            <p:nvPr/>
          </p:nvSpPr>
          <p:spPr>
            <a:xfrm>
              <a:off x="7457635"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Complex event processing on Azure IoT Gateway SDK</a:t>
              </a:r>
            </a:p>
          </p:txBody>
        </p:sp>
      </p:grpSp>
      <p:grpSp>
        <p:nvGrpSpPr>
          <p:cNvPr id="23" name="Group 22"/>
          <p:cNvGrpSpPr/>
          <p:nvPr/>
        </p:nvGrpSpPr>
        <p:grpSpPr>
          <a:xfrm>
            <a:off x="5168392" y="1526999"/>
            <a:ext cx="2103121" cy="2365832"/>
            <a:chOff x="5168392" y="1526999"/>
            <a:chExt cx="2103121" cy="2365832"/>
          </a:xfrm>
        </p:grpSpPr>
        <p:sp>
          <p:nvSpPr>
            <p:cNvPr id="45" name="Rectangle 44"/>
            <p:cNvSpPr/>
            <p:nvPr/>
          </p:nvSpPr>
          <p:spPr>
            <a:xfrm>
              <a:off x="5168392" y="1526999"/>
              <a:ext cx="2103120" cy="2365828"/>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IoT Hub Device Provisioning</a:t>
              </a:r>
            </a:p>
          </p:txBody>
        </p:sp>
        <p:sp>
          <p:nvSpPr>
            <p:cNvPr id="47" name="Rectangle 46"/>
            <p:cNvSpPr/>
            <p:nvPr/>
          </p:nvSpPr>
          <p:spPr>
            <a:xfrm>
              <a:off x="5168392" y="3157334"/>
              <a:ext cx="2103121"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Cross platform and fully extensible at scale</a:t>
              </a:r>
            </a:p>
          </p:txBody>
        </p:sp>
        <p:sp>
          <p:nvSpPr>
            <p:cNvPr id="66" name="Freeform 65"/>
            <p:cNvSpPr>
              <a:spLocks noChangeAspect="1"/>
            </p:cNvSpPr>
            <p:nvPr/>
          </p:nvSpPr>
          <p:spPr bwMode="auto">
            <a:xfrm rot="5280000">
              <a:off x="6020431" y="2456209"/>
              <a:ext cx="399042" cy="507408"/>
            </a:xfrm>
            <a:custGeom>
              <a:avLst/>
              <a:gdLst>
                <a:gd name="connsiteX0" fmla="*/ 1704966 w 2556145"/>
                <a:gd name="connsiteY0" fmla="*/ 3221586 h 3250307"/>
                <a:gd name="connsiteX1" fmla="*/ 1719326 w 2556145"/>
                <a:gd name="connsiteY1" fmla="*/ 2810357 h 3250307"/>
                <a:gd name="connsiteX2" fmla="*/ 2130556 w 2556145"/>
                <a:gd name="connsiteY2" fmla="*/ 2824717 h 3250307"/>
                <a:gd name="connsiteX3" fmla="*/ 2144916 w 2556145"/>
                <a:gd name="connsiteY3" fmla="*/ 2413488 h 3250307"/>
                <a:gd name="connsiteX4" fmla="*/ 2556145 w 2556145"/>
                <a:gd name="connsiteY4" fmla="*/ 2427849 h 3250307"/>
                <a:gd name="connsiteX5" fmla="*/ 2527424 w 2556145"/>
                <a:gd name="connsiteY5" fmla="*/ 3250307 h 3250307"/>
                <a:gd name="connsiteX6" fmla="*/ 297522 w 2556145"/>
                <a:gd name="connsiteY6" fmla="*/ 1966692 h 3250307"/>
                <a:gd name="connsiteX7" fmla="*/ 542806 w 2556145"/>
                <a:gd name="connsiteY7" fmla="*/ 1737961 h 3250307"/>
                <a:gd name="connsiteX8" fmla="*/ 634409 w 2556145"/>
                <a:gd name="connsiteY8" fmla="*/ 1759807 h 3250307"/>
                <a:gd name="connsiteX9" fmla="*/ 675730 w 2556145"/>
                <a:gd name="connsiteY9" fmla="*/ 1789816 h 3250307"/>
                <a:gd name="connsiteX10" fmla="*/ 932915 w 2556145"/>
                <a:gd name="connsiteY10" fmla="*/ 1504183 h 3250307"/>
                <a:gd name="connsiteX11" fmla="*/ 882766 w 2556145"/>
                <a:gd name="connsiteY11" fmla="*/ 1474652 h 3250307"/>
                <a:gd name="connsiteX12" fmla="*/ 740661 w 2556145"/>
                <a:gd name="connsiteY12" fmla="*/ 1183285 h 3250307"/>
                <a:gd name="connsiteX13" fmla="*/ 1097679 w 2556145"/>
                <a:gd name="connsiteY13" fmla="*/ 850360 h 3250307"/>
                <a:gd name="connsiteX14" fmla="*/ 1378424 w 2556145"/>
                <a:gd name="connsiteY14" fmla="*/ 1012444 h 3250307"/>
                <a:gd name="connsiteX15" fmla="*/ 1388475 w 2556145"/>
                <a:gd name="connsiteY15" fmla="*/ 1032609 h 3250307"/>
                <a:gd name="connsiteX16" fmla="*/ 1627124 w 2556145"/>
                <a:gd name="connsiteY16" fmla="*/ 877628 h 3250307"/>
                <a:gd name="connsiteX17" fmla="*/ 1612998 w 2556145"/>
                <a:gd name="connsiteY17" fmla="*/ 849286 h 3250307"/>
                <a:gd name="connsiteX18" fmla="*/ 1597594 w 2556145"/>
                <a:gd name="connsiteY18" fmla="*/ 756381 h 3250307"/>
                <a:gd name="connsiteX19" fmla="*/ 1842878 w 2556145"/>
                <a:gd name="connsiteY19" fmla="*/ 527650 h 3250307"/>
                <a:gd name="connsiteX20" fmla="*/ 2071609 w 2556145"/>
                <a:gd name="connsiteY20" fmla="*/ 772934 h 3250307"/>
                <a:gd name="connsiteX21" fmla="*/ 1826325 w 2556145"/>
                <a:gd name="connsiteY21" fmla="*/ 1001665 h 3250307"/>
                <a:gd name="connsiteX22" fmla="*/ 1661160 w 2556145"/>
                <a:gd name="connsiteY22" fmla="*/ 926395 h 3250307"/>
                <a:gd name="connsiteX23" fmla="*/ 1652778 w 2556145"/>
                <a:gd name="connsiteY23" fmla="*/ 915482 h 3250307"/>
                <a:gd name="connsiteX24" fmla="*/ 1408687 w 2556145"/>
                <a:gd name="connsiteY24" fmla="*/ 1073997 h 3250307"/>
                <a:gd name="connsiteX25" fmla="*/ 1426024 w 2556145"/>
                <a:gd name="connsiteY25" fmla="*/ 1137610 h 3250307"/>
                <a:gd name="connsiteX26" fmla="*/ 1430605 w 2556145"/>
                <a:gd name="connsiteY26" fmla="*/ 1207378 h 3250307"/>
                <a:gd name="connsiteX27" fmla="*/ 1344167 w 2556145"/>
                <a:gd name="connsiteY27" fmla="*/ 1424062 h 3250307"/>
                <a:gd name="connsiteX28" fmla="*/ 1305485 w 2556145"/>
                <a:gd name="connsiteY28" fmla="*/ 1455257 h 3250307"/>
                <a:gd name="connsiteX29" fmla="*/ 1636897 w 2556145"/>
                <a:gd name="connsiteY29" fmla="*/ 1798444 h 3250307"/>
                <a:gd name="connsiteX30" fmla="*/ 1666484 w 2556145"/>
                <a:gd name="connsiteY30" fmla="*/ 1779965 h 3250307"/>
                <a:gd name="connsiteX31" fmla="*/ 1737903 w 2556145"/>
                <a:gd name="connsiteY31" fmla="*/ 1768123 h 3250307"/>
                <a:gd name="connsiteX32" fmla="*/ 1913738 w 2556145"/>
                <a:gd name="connsiteY32" fmla="*/ 1956684 h 3250307"/>
                <a:gd name="connsiteX33" fmla="*/ 1725178 w 2556145"/>
                <a:gd name="connsiteY33" fmla="*/ 2132519 h 3250307"/>
                <a:gd name="connsiteX34" fmla="*/ 1549343 w 2556145"/>
                <a:gd name="connsiteY34" fmla="*/ 1943959 h 3250307"/>
                <a:gd name="connsiteX35" fmla="*/ 1566137 w 2556145"/>
                <a:gd name="connsiteY35" fmla="*/ 1873539 h 3250307"/>
                <a:gd name="connsiteX36" fmla="*/ 1600357 w 2556145"/>
                <a:gd name="connsiteY36" fmla="*/ 1826421 h 3250307"/>
                <a:gd name="connsiteX37" fmla="*/ 1269754 w 2556145"/>
                <a:gd name="connsiteY37" fmla="*/ 1484072 h 3250307"/>
                <a:gd name="connsiteX38" fmla="*/ 1254211 w 2556145"/>
                <a:gd name="connsiteY38" fmla="*/ 1496607 h 3250307"/>
                <a:gd name="connsiteX39" fmla="*/ 1143355 w 2556145"/>
                <a:gd name="connsiteY39" fmla="*/ 1535723 h 3250307"/>
                <a:gd name="connsiteX40" fmla="*/ 1139752 w 2556145"/>
                <a:gd name="connsiteY40" fmla="*/ 1535959 h 3250307"/>
                <a:gd name="connsiteX41" fmla="*/ 1139752 w 2556145"/>
                <a:gd name="connsiteY41" fmla="*/ 2625193 h 3250307"/>
                <a:gd name="connsiteX42" fmla="*/ 1206000 w 2556145"/>
                <a:gd name="connsiteY42" fmla="*/ 2640992 h 3250307"/>
                <a:gd name="connsiteX43" fmla="*/ 1318225 w 2556145"/>
                <a:gd name="connsiteY43" fmla="*/ 2823853 h 3250307"/>
                <a:gd name="connsiteX44" fmla="*/ 1117485 w 2556145"/>
                <a:gd name="connsiteY44" fmla="*/ 3011046 h 3250307"/>
                <a:gd name="connsiteX45" fmla="*/ 930291 w 2556145"/>
                <a:gd name="connsiteY45" fmla="*/ 2810306 h 3250307"/>
                <a:gd name="connsiteX46" fmla="*/ 1054999 w 2556145"/>
                <a:gd name="connsiteY46" fmla="*/ 2635719 h 3250307"/>
                <a:gd name="connsiteX47" fmla="*/ 1094033 w 2556145"/>
                <a:gd name="connsiteY47" fmla="*/ 2629247 h 3250307"/>
                <a:gd name="connsiteX48" fmla="*/ 1094033 w 2556145"/>
                <a:gd name="connsiteY48" fmla="*/ 1538961 h 3250307"/>
                <a:gd name="connsiteX49" fmla="*/ 1073586 w 2556145"/>
                <a:gd name="connsiteY49" fmla="*/ 1540303 h 3250307"/>
                <a:gd name="connsiteX50" fmla="*/ 1004307 w 2556145"/>
                <a:gd name="connsiteY50" fmla="*/ 1530867 h 3250307"/>
                <a:gd name="connsiteX51" fmla="*/ 978517 w 2556145"/>
                <a:gd name="connsiteY51" fmla="*/ 1521863 h 3250307"/>
                <a:gd name="connsiteX52" fmla="*/ 711745 w 2556145"/>
                <a:gd name="connsiteY52" fmla="*/ 1818144 h 3250307"/>
                <a:gd name="connsiteX53" fmla="*/ 735687 w 2556145"/>
                <a:gd name="connsiteY53" fmla="*/ 1849318 h 3250307"/>
                <a:gd name="connsiteX54" fmla="*/ 771537 w 2556145"/>
                <a:gd name="connsiteY54" fmla="*/ 1983245 h 3250307"/>
                <a:gd name="connsiteX55" fmla="*/ 526253 w 2556145"/>
                <a:gd name="connsiteY55" fmla="*/ 2211976 h 3250307"/>
                <a:gd name="connsiteX56" fmla="*/ 297522 w 2556145"/>
                <a:gd name="connsiteY56" fmla="*/ 1966692 h 3250307"/>
                <a:gd name="connsiteX57" fmla="*/ 0 w 2556145"/>
                <a:gd name="connsiteY57" fmla="*/ 822458 h 3250307"/>
                <a:gd name="connsiteX58" fmla="*/ 28720 w 2556145"/>
                <a:gd name="connsiteY58" fmla="*/ 0 h 3250307"/>
                <a:gd name="connsiteX59" fmla="*/ 851179 w 2556145"/>
                <a:gd name="connsiteY59" fmla="*/ 28721 h 3250307"/>
                <a:gd name="connsiteX60" fmla="*/ 836819 w 2556145"/>
                <a:gd name="connsiteY60" fmla="*/ 439950 h 3250307"/>
                <a:gd name="connsiteX61" fmla="*/ 425589 w 2556145"/>
                <a:gd name="connsiteY61" fmla="*/ 425590 h 3250307"/>
                <a:gd name="connsiteX62" fmla="*/ 411229 w 2556145"/>
                <a:gd name="connsiteY62" fmla="*/ 836819 h 32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56145" h="3250307">
                  <a:moveTo>
                    <a:pt x="1704966" y="3221586"/>
                  </a:moveTo>
                  <a:lnTo>
                    <a:pt x="1719326" y="2810357"/>
                  </a:lnTo>
                  <a:lnTo>
                    <a:pt x="2130556" y="2824717"/>
                  </a:lnTo>
                  <a:lnTo>
                    <a:pt x="2144916" y="2413488"/>
                  </a:lnTo>
                  <a:lnTo>
                    <a:pt x="2556145" y="2427849"/>
                  </a:lnTo>
                  <a:lnTo>
                    <a:pt x="2527424" y="3250307"/>
                  </a:lnTo>
                  <a:close/>
                  <a:moveTo>
                    <a:pt x="297522" y="1966692"/>
                  </a:moveTo>
                  <a:cubicBezTo>
                    <a:pt x="302093" y="1835797"/>
                    <a:pt x="411910" y="1733390"/>
                    <a:pt x="542806" y="1737961"/>
                  </a:cubicBezTo>
                  <a:cubicBezTo>
                    <a:pt x="575529" y="1739104"/>
                    <a:pt x="606473" y="1746824"/>
                    <a:pt x="634409" y="1759807"/>
                  </a:cubicBezTo>
                  <a:lnTo>
                    <a:pt x="675730" y="1789816"/>
                  </a:lnTo>
                  <a:lnTo>
                    <a:pt x="932915" y="1504183"/>
                  </a:lnTo>
                  <a:lnTo>
                    <a:pt x="882766" y="1474652"/>
                  </a:lnTo>
                  <a:cubicBezTo>
                    <a:pt x="793168" y="1409454"/>
                    <a:pt x="736503" y="1302362"/>
                    <a:pt x="740661" y="1183285"/>
                  </a:cubicBezTo>
                  <a:cubicBezTo>
                    <a:pt x="747314" y="992762"/>
                    <a:pt x="907157" y="843707"/>
                    <a:pt x="1097679" y="850360"/>
                  </a:cubicBezTo>
                  <a:cubicBezTo>
                    <a:pt x="1216756" y="854518"/>
                    <a:pt x="1319635" y="918516"/>
                    <a:pt x="1378424" y="1012444"/>
                  </a:cubicBezTo>
                  <a:lnTo>
                    <a:pt x="1388475" y="1032609"/>
                  </a:lnTo>
                  <a:lnTo>
                    <a:pt x="1627124" y="877628"/>
                  </a:lnTo>
                  <a:lnTo>
                    <a:pt x="1612998" y="849286"/>
                  </a:lnTo>
                  <a:cubicBezTo>
                    <a:pt x="1601994" y="820512"/>
                    <a:pt x="1596451" y="789105"/>
                    <a:pt x="1597594" y="756381"/>
                  </a:cubicBezTo>
                  <a:cubicBezTo>
                    <a:pt x="1602165" y="625486"/>
                    <a:pt x="1711983" y="523079"/>
                    <a:pt x="1842878" y="527650"/>
                  </a:cubicBezTo>
                  <a:cubicBezTo>
                    <a:pt x="1973773" y="532221"/>
                    <a:pt x="2076180" y="642039"/>
                    <a:pt x="2071609" y="772934"/>
                  </a:cubicBezTo>
                  <a:cubicBezTo>
                    <a:pt x="2067038" y="903830"/>
                    <a:pt x="1957220" y="1006236"/>
                    <a:pt x="1826325" y="1001665"/>
                  </a:cubicBezTo>
                  <a:cubicBezTo>
                    <a:pt x="1760877" y="999380"/>
                    <a:pt x="1702552" y="970783"/>
                    <a:pt x="1661160" y="926395"/>
                  </a:cubicBezTo>
                  <a:lnTo>
                    <a:pt x="1652778" y="915482"/>
                  </a:lnTo>
                  <a:lnTo>
                    <a:pt x="1408687" y="1073997"/>
                  </a:lnTo>
                  <a:lnTo>
                    <a:pt x="1426024" y="1137610"/>
                  </a:lnTo>
                  <a:cubicBezTo>
                    <a:pt x="1429835" y="1160227"/>
                    <a:pt x="1431436" y="1183563"/>
                    <a:pt x="1430605" y="1207378"/>
                  </a:cubicBezTo>
                  <a:cubicBezTo>
                    <a:pt x="1427694" y="1290732"/>
                    <a:pt x="1395462" y="1366149"/>
                    <a:pt x="1344167" y="1424062"/>
                  </a:cubicBezTo>
                  <a:lnTo>
                    <a:pt x="1305485" y="1455257"/>
                  </a:lnTo>
                  <a:lnTo>
                    <a:pt x="1636897" y="1798444"/>
                  </a:lnTo>
                  <a:lnTo>
                    <a:pt x="1666484" y="1779965"/>
                  </a:lnTo>
                  <a:cubicBezTo>
                    <a:pt x="1688603" y="1771506"/>
                    <a:pt x="1712747" y="1767245"/>
                    <a:pt x="1737903" y="1768123"/>
                  </a:cubicBezTo>
                  <a:cubicBezTo>
                    <a:pt x="1838528" y="1771637"/>
                    <a:pt x="1917252" y="1856059"/>
                    <a:pt x="1913738" y="1956684"/>
                  </a:cubicBezTo>
                  <a:cubicBezTo>
                    <a:pt x="1910225" y="2057309"/>
                    <a:pt x="1825803" y="2136033"/>
                    <a:pt x="1725178" y="2132519"/>
                  </a:cubicBezTo>
                  <a:cubicBezTo>
                    <a:pt x="1624553" y="2129005"/>
                    <a:pt x="1545829" y="2044584"/>
                    <a:pt x="1549343" y="1943959"/>
                  </a:cubicBezTo>
                  <a:cubicBezTo>
                    <a:pt x="1550221" y="1918803"/>
                    <a:pt x="1556156" y="1895015"/>
                    <a:pt x="1566137" y="1873539"/>
                  </a:cubicBezTo>
                  <a:lnTo>
                    <a:pt x="1600357" y="1826421"/>
                  </a:lnTo>
                  <a:lnTo>
                    <a:pt x="1269754" y="1484072"/>
                  </a:lnTo>
                  <a:lnTo>
                    <a:pt x="1254211" y="1496607"/>
                  </a:lnTo>
                  <a:cubicBezTo>
                    <a:pt x="1220315" y="1515616"/>
                    <a:pt x="1182935" y="1529053"/>
                    <a:pt x="1143355" y="1535723"/>
                  </a:cubicBezTo>
                  <a:lnTo>
                    <a:pt x="1139752" y="1535959"/>
                  </a:lnTo>
                  <a:lnTo>
                    <a:pt x="1139752" y="2625193"/>
                  </a:lnTo>
                  <a:lnTo>
                    <a:pt x="1206000" y="2640992"/>
                  </a:lnTo>
                  <a:cubicBezTo>
                    <a:pt x="1274589" y="2672869"/>
                    <a:pt x="1321031" y="2743509"/>
                    <a:pt x="1318225" y="2823853"/>
                  </a:cubicBezTo>
                  <a:cubicBezTo>
                    <a:pt x="1314484" y="2930978"/>
                    <a:pt x="1224609" y="3014787"/>
                    <a:pt x="1117485" y="3011046"/>
                  </a:cubicBezTo>
                  <a:cubicBezTo>
                    <a:pt x="1010360" y="3007305"/>
                    <a:pt x="926551" y="2917431"/>
                    <a:pt x="930291" y="2810306"/>
                  </a:cubicBezTo>
                  <a:cubicBezTo>
                    <a:pt x="933097" y="2729963"/>
                    <a:pt x="984353" y="2662734"/>
                    <a:pt x="1054999" y="2635719"/>
                  </a:cubicBezTo>
                  <a:lnTo>
                    <a:pt x="1094033" y="2629247"/>
                  </a:lnTo>
                  <a:lnTo>
                    <a:pt x="1094033" y="1538961"/>
                  </a:lnTo>
                  <a:lnTo>
                    <a:pt x="1073586" y="1540303"/>
                  </a:lnTo>
                  <a:cubicBezTo>
                    <a:pt x="1049771" y="1539472"/>
                    <a:pt x="1026603" y="1536246"/>
                    <a:pt x="1004307" y="1530867"/>
                  </a:cubicBezTo>
                  <a:lnTo>
                    <a:pt x="978517" y="1521863"/>
                  </a:lnTo>
                  <a:lnTo>
                    <a:pt x="711745" y="1818144"/>
                  </a:lnTo>
                  <a:lnTo>
                    <a:pt x="735687" y="1849318"/>
                  </a:lnTo>
                  <a:cubicBezTo>
                    <a:pt x="759921" y="1888037"/>
                    <a:pt x="773251" y="1934159"/>
                    <a:pt x="771537" y="1983245"/>
                  </a:cubicBezTo>
                  <a:cubicBezTo>
                    <a:pt x="766966" y="2114140"/>
                    <a:pt x="657148" y="2216547"/>
                    <a:pt x="526253" y="2211976"/>
                  </a:cubicBezTo>
                  <a:cubicBezTo>
                    <a:pt x="395357" y="2207405"/>
                    <a:pt x="292951" y="2097587"/>
                    <a:pt x="297522" y="1966692"/>
                  </a:cubicBezTo>
                  <a:close/>
                  <a:moveTo>
                    <a:pt x="0" y="822458"/>
                  </a:moveTo>
                  <a:lnTo>
                    <a:pt x="28720" y="0"/>
                  </a:lnTo>
                  <a:lnTo>
                    <a:pt x="851179" y="28721"/>
                  </a:lnTo>
                  <a:lnTo>
                    <a:pt x="836819" y="439950"/>
                  </a:lnTo>
                  <a:lnTo>
                    <a:pt x="425589" y="425590"/>
                  </a:lnTo>
                  <a:lnTo>
                    <a:pt x="411229" y="836819"/>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05"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a:ln>
                  <a:noFill/>
                </a:ln>
                <a:gradFill>
                  <a:gsLst>
                    <a:gs pos="5417">
                      <a:srgbClr val="505050"/>
                    </a:gs>
                    <a:gs pos="100000">
                      <a:srgbClr val="505050"/>
                    </a:gs>
                  </a:gsLst>
                  <a:lin ang="5400000" scaled="0"/>
                </a:gradFill>
                <a:effectLst/>
                <a:uLnTx/>
                <a:uFillTx/>
                <a:latin typeface="Segoe UI"/>
                <a:ea typeface="+mn-ea"/>
                <a:cs typeface="+mn-cs"/>
              </a:endParaRPr>
            </a:p>
          </p:txBody>
        </p:sp>
      </p:grpSp>
      <p:grpSp>
        <p:nvGrpSpPr>
          <p:cNvPr id="22" name="Group 21"/>
          <p:cNvGrpSpPr/>
          <p:nvPr/>
        </p:nvGrpSpPr>
        <p:grpSpPr>
          <a:xfrm>
            <a:off x="5168391" y="4217376"/>
            <a:ext cx="2103120" cy="2365832"/>
            <a:chOff x="5168391" y="4217376"/>
            <a:chExt cx="2103120" cy="2365832"/>
          </a:xfrm>
        </p:grpSpPr>
        <p:sp>
          <p:nvSpPr>
            <p:cNvPr id="57" name="Rectangle 56"/>
            <p:cNvSpPr/>
            <p:nvPr/>
          </p:nvSpPr>
          <p:spPr>
            <a:xfrm>
              <a:off x="5168391" y="4217376"/>
              <a:ext cx="2103120" cy="2365830"/>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a:t>
              </a:r>
              <a:r>
                <a:rPr kumimoji="0" lang="en-US" sz="1836" b="0" i="0" u="none" strike="noStrike" kern="1200" cap="none" spc="0" normalizeH="0" baseline="0" noProof="0" dirty="0" err="1">
                  <a:ln>
                    <a:noFill/>
                  </a:ln>
                  <a:solidFill>
                    <a:srgbClr val="0078D7"/>
                  </a:solidFill>
                  <a:effectLst/>
                  <a:uLnTx/>
                  <a:uFillTx/>
                  <a:latin typeface="Segoe UI Light"/>
                  <a:ea typeface="Segoe UI" pitchFamily="34" charset="0"/>
                  <a:cs typeface="Segoe UI" pitchFamily="34" charset="0"/>
                </a:rPr>
                <a:t>IoT</a:t>
              </a: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 </a:t>
              </a:r>
              <a:r>
                <a:rPr kumimoji="0" lang="en-US" sz="1836" b="0" i="0" u="none" strike="noStrike" kern="1200" cap="none" spc="0" normalizeH="0" baseline="0" noProof="0">
                  <a:ln>
                    <a:noFill/>
                  </a:ln>
                  <a:solidFill>
                    <a:srgbClr val="0078D7"/>
                  </a:solidFill>
                  <a:effectLst/>
                  <a:uLnTx/>
                  <a:uFillTx/>
                  <a:latin typeface="Segoe UI Light"/>
                  <a:ea typeface="Segoe UI" pitchFamily="34" charset="0"/>
                  <a:cs typeface="Segoe UI" pitchFamily="34" charset="0"/>
                </a:rPr>
                <a:t>Suite connected </a:t>
              </a: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factory</a:t>
              </a:r>
            </a:p>
          </p:txBody>
        </p:sp>
        <p:sp>
          <p:nvSpPr>
            <p:cNvPr id="65" name="Rectangle 64"/>
            <p:cNvSpPr/>
            <p:nvPr/>
          </p:nvSpPr>
          <p:spPr>
            <a:xfrm>
              <a:off x="5168391"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Semibold" panose="020B0702040204020203" pitchFamily="34" charset="0"/>
                </a:rPr>
                <a:t>Pre-configured Solution for Insights from OPC installations</a:t>
              </a:r>
            </a:p>
          </p:txBody>
        </p:sp>
        <p:grpSp>
          <p:nvGrpSpPr>
            <p:cNvPr id="77" name="Group 76"/>
            <p:cNvGrpSpPr/>
            <p:nvPr/>
          </p:nvGrpSpPr>
          <p:grpSpPr>
            <a:xfrm>
              <a:off x="5944433" y="5169588"/>
              <a:ext cx="551036" cy="461407"/>
              <a:chOff x="-2530484" y="585787"/>
              <a:chExt cx="1119191" cy="911228"/>
            </a:xfrm>
            <a:solidFill>
              <a:srgbClr val="0072C6"/>
            </a:solidFill>
          </p:grpSpPr>
          <p:sp>
            <p:nvSpPr>
              <p:cNvPr id="78" name="Freeform 77"/>
              <p:cNvSpPr>
                <a:spLocks noEditPoints="1"/>
              </p:cNvSpPr>
              <p:nvPr/>
            </p:nvSpPr>
            <p:spPr bwMode="auto">
              <a:xfrm>
                <a:off x="-2530484" y="585787"/>
                <a:ext cx="1119191"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79" name="Freeform 78"/>
              <p:cNvSpPr>
                <a:spLocks/>
              </p:cNvSpPr>
              <p:nvPr/>
            </p:nvSpPr>
            <p:spPr bwMode="auto">
              <a:xfrm>
                <a:off x="-2212985" y="1241428"/>
                <a:ext cx="514350" cy="255587"/>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80" name="Freeform 79"/>
              <p:cNvSpPr>
                <a:spLocks/>
              </p:cNvSpPr>
              <p:nvPr/>
            </p:nvSpPr>
            <p:spPr bwMode="auto">
              <a:xfrm>
                <a:off x="-1876433" y="752475"/>
                <a:ext cx="268289" cy="269876"/>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81" name="Freeform 80"/>
              <p:cNvSpPr>
                <a:spLocks/>
              </p:cNvSpPr>
              <p:nvPr/>
            </p:nvSpPr>
            <p:spPr bwMode="auto">
              <a:xfrm>
                <a:off x="-2349507" y="752475"/>
                <a:ext cx="393701" cy="314327"/>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82" name="Freeform 81"/>
              <p:cNvSpPr>
                <a:spLocks/>
              </p:cNvSpPr>
              <p:nvPr/>
            </p:nvSpPr>
            <p:spPr bwMode="auto">
              <a:xfrm>
                <a:off x="-2027251" y="736602"/>
                <a:ext cx="22224"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sp>
            <p:nvSpPr>
              <p:cNvPr id="83" name="Freeform 82"/>
              <p:cNvSpPr>
                <a:spLocks/>
              </p:cNvSpPr>
              <p:nvPr/>
            </p:nvSpPr>
            <p:spPr bwMode="auto">
              <a:xfrm>
                <a:off x="-2087565" y="798514"/>
                <a:ext cx="22224"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a:ea typeface="+mn-ea"/>
                  <a:cs typeface="+mn-cs"/>
                </a:endParaRPr>
              </a:p>
            </p:txBody>
          </p:sp>
        </p:grpSp>
      </p:grpSp>
      <p:grpSp>
        <p:nvGrpSpPr>
          <p:cNvPr id="19" name="Group 18"/>
          <p:cNvGrpSpPr/>
          <p:nvPr/>
        </p:nvGrpSpPr>
        <p:grpSpPr>
          <a:xfrm>
            <a:off x="9746880" y="4217376"/>
            <a:ext cx="2103120" cy="2365832"/>
            <a:chOff x="9746880" y="4217376"/>
            <a:chExt cx="2103120" cy="2365832"/>
          </a:xfrm>
        </p:grpSpPr>
        <p:sp>
          <p:nvSpPr>
            <p:cNvPr id="54" name="Rectangle 53"/>
            <p:cNvSpPr/>
            <p:nvPr/>
          </p:nvSpPr>
          <p:spPr>
            <a:xfrm>
              <a:off x="9746880"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a:ln>
                    <a:noFill/>
                  </a:ln>
                  <a:solidFill>
                    <a:srgbClr val="0078D7"/>
                  </a:solidFill>
                  <a:effectLst/>
                  <a:uLnTx/>
                  <a:uFillTx/>
                  <a:latin typeface="Segoe UI Light"/>
                  <a:ea typeface="Segoe UI" pitchFamily="34" charset="0"/>
                  <a:cs typeface="Segoe UI" pitchFamily="34" charset="0"/>
                </a:rPr>
                <a:t>Azure Time Series Insights</a:t>
              </a:r>
            </a:p>
          </p:txBody>
        </p:sp>
        <p:sp>
          <p:nvSpPr>
            <p:cNvPr id="56" name="Rectangle 55"/>
            <p:cNvSpPr/>
            <p:nvPr/>
          </p:nvSpPr>
          <p:spPr>
            <a:xfrm>
              <a:off x="9746880"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Fully managed Time Series Store and UX</a:t>
              </a:r>
            </a:p>
          </p:txBody>
        </p:sp>
        <p:pic>
          <p:nvPicPr>
            <p:cNvPr id="18" name="Picture 17"/>
            <p:cNvPicPr>
              <a:picLocks noChangeAspect="1"/>
            </p:cNvPicPr>
            <p:nvPr/>
          </p:nvPicPr>
          <p:blipFill>
            <a:blip r:embed="rId3"/>
            <a:stretch>
              <a:fillRect/>
            </a:stretch>
          </p:blipFill>
          <p:spPr>
            <a:xfrm>
              <a:off x="10426596" y="5087605"/>
              <a:ext cx="743689" cy="625375"/>
            </a:xfrm>
            <a:prstGeom prst="rect">
              <a:avLst/>
            </a:prstGeom>
          </p:spPr>
        </p:pic>
      </p:grpSp>
    </p:spTree>
    <p:extLst>
      <p:ext uri="{BB962C8B-B14F-4D97-AF65-F5344CB8AC3E}">
        <p14:creationId xmlns:p14="http://schemas.microsoft.com/office/powerpoint/2010/main" val="11819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42" presetClass="path" presetSubtype="0" accel="50000" decel="50000" fill="hold" nodeType="withEffect">
                                  <p:stCondLst>
                                    <p:cond delay="0"/>
                                  </p:stCondLst>
                                  <p:childTnLst>
                                    <p:animMotion origin="layout" path="M 1.23309E-6 3.76305E-6 L 1.23309E-6 0.03926 " pathEditMode="relative" rAng="0" ptsTypes="AA">
                                      <p:cBhvr>
                                        <p:cTn id="9" dur="500" spd="-100000" fill="hold"/>
                                        <p:tgtEl>
                                          <p:spTgt spid="27"/>
                                        </p:tgtEl>
                                        <p:attrNameLst>
                                          <p:attrName>ppt_x</p:attrName>
                                          <p:attrName>ppt_y</p:attrName>
                                        </p:attrNameLst>
                                      </p:cBhvr>
                                      <p:rCtr x="0" y="1952"/>
                                    </p:animMotion>
                                  </p:childTnLst>
                                </p:cTn>
                              </p:par>
                              <p:par>
                                <p:cTn id="10" presetID="10" presetClass="entr" presetSubtype="0" fill="hold" nodeType="withEffect">
                                  <p:stCondLst>
                                    <p:cond delay="1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42" presetClass="path" presetSubtype="0" accel="50000" decel="50000" fill="hold" nodeType="withEffect">
                                  <p:stCondLst>
                                    <p:cond delay="100"/>
                                  </p:stCondLst>
                                  <p:childTnLst>
                                    <p:animMotion origin="layout" path="M 1.79219E-6 3.76305E-6 L 1.79219E-6 0.03926 " pathEditMode="relative" rAng="0" ptsTypes="AA">
                                      <p:cBhvr>
                                        <p:cTn id="14" dur="500" spd="-100000" fill="hold"/>
                                        <p:tgtEl>
                                          <p:spTgt spid="24"/>
                                        </p:tgtEl>
                                        <p:attrNameLst>
                                          <p:attrName>ppt_x</p:attrName>
                                          <p:attrName>ppt_y</p:attrName>
                                        </p:attrNameLst>
                                      </p:cBhvr>
                                      <p:rCtr x="0" y="1952"/>
                                    </p:animMotion>
                                  </p:childTnLst>
                                </p:cTn>
                              </p:par>
                              <p:par>
                                <p:cTn id="15" presetID="10" presetClass="entr" presetSubtype="0" fill="hold" nodeType="withEffect">
                                  <p:stCondLst>
                                    <p:cond delay="2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42" presetClass="path" presetSubtype="0" accel="50000" decel="50000" fill="hold" nodeType="withEffect">
                                  <p:stCondLst>
                                    <p:cond delay="200"/>
                                  </p:stCondLst>
                                  <p:childTnLst>
                                    <p:animMotion origin="layout" path="M 2.35129E-6 3.76305E-6 L 2.35129E-6 0.03699 " pathEditMode="relative" rAng="0" ptsTypes="AA">
                                      <p:cBhvr>
                                        <p:cTn id="19" dur="500" spd="-100000" fill="hold"/>
                                        <p:tgtEl>
                                          <p:spTgt spid="23"/>
                                        </p:tgtEl>
                                        <p:attrNameLst>
                                          <p:attrName>ppt_x</p:attrName>
                                          <p:attrName>ppt_y</p:attrName>
                                        </p:attrNameLst>
                                      </p:cBhvr>
                                      <p:rCtr x="0" y="1838"/>
                                    </p:animMotion>
                                  </p:childTnLst>
                                </p:cTn>
                              </p:par>
                              <p:par>
                                <p:cTn id="20" presetID="10"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42" presetClass="path" presetSubtype="0" accel="50000" decel="50000" fill="hold" nodeType="withEffect">
                                  <p:stCondLst>
                                    <p:cond delay="300"/>
                                  </p:stCondLst>
                                  <p:childTnLst>
                                    <p:animMotion origin="layout" path="M 2.91039E-6 3.76305E-6 L 2.91039E-6 0.03699 " pathEditMode="relative" rAng="0" ptsTypes="AA">
                                      <p:cBhvr>
                                        <p:cTn id="24" dur="500" spd="-100000" fill="hold"/>
                                        <p:tgtEl>
                                          <p:spTgt spid="20"/>
                                        </p:tgtEl>
                                        <p:attrNameLst>
                                          <p:attrName>ppt_x</p:attrName>
                                          <p:attrName>ppt_y</p:attrName>
                                        </p:attrNameLst>
                                      </p:cBhvr>
                                      <p:rCtr x="0" y="1838"/>
                                    </p:animMotion>
                                  </p:childTnLst>
                                </p:cTn>
                              </p:par>
                              <p:par>
                                <p:cTn id="25" presetID="10" presetClass="entr" presetSubtype="0" fill="hold" nodeType="withEffect">
                                  <p:stCondLst>
                                    <p:cond delay="4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42" presetClass="path" presetSubtype="0" accel="50000" decel="50000" fill="hold" nodeType="withEffect">
                                  <p:stCondLst>
                                    <p:cond delay="400"/>
                                  </p:stCondLst>
                                  <p:childTnLst>
                                    <p:animMotion origin="layout" path="M 3.46949E-6 3.76305E-6 L 3.46949E-6 0.03676 " pathEditMode="relative" rAng="0" ptsTypes="AA">
                                      <p:cBhvr>
                                        <p:cTn id="29" dur="500" spd="-100000" fill="hold"/>
                                        <p:tgtEl>
                                          <p:spTgt spid="17"/>
                                        </p:tgtEl>
                                        <p:attrNameLst>
                                          <p:attrName>ppt_x</p:attrName>
                                          <p:attrName>ppt_y</p:attrName>
                                        </p:attrNameLst>
                                      </p:cBhvr>
                                      <p:rCtr x="0" y="1838"/>
                                    </p:animMotion>
                                  </p:childTnLst>
                                </p:cTn>
                              </p:par>
                              <p:par>
                                <p:cTn id="30" presetID="10" presetClass="entr" presetSubtype="0" fill="hold"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64" presetClass="path" presetSubtype="0" accel="50000" decel="50000" fill="hold" nodeType="withEffect">
                                  <p:stCondLst>
                                    <p:cond delay="500"/>
                                  </p:stCondLst>
                                  <p:childTnLst>
                                    <p:animMotion origin="layout" path="M 1.23309E-6 1.08488E-6 L 1.23309E-6 -0.03927 " pathEditMode="relative" rAng="0" ptsTypes="AA">
                                      <p:cBhvr>
                                        <p:cTn id="34" dur="500" spd="-100000" fill="hold"/>
                                        <p:tgtEl>
                                          <p:spTgt spid="26"/>
                                        </p:tgtEl>
                                        <p:attrNameLst>
                                          <p:attrName>ppt_x</p:attrName>
                                          <p:attrName>ppt_y</p:attrName>
                                        </p:attrNameLst>
                                      </p:cBhvr>
                                      <p:rCtr x="0" y="-1975"/>
                                    </p:animMotion>
                                  </p:childTnLst>
                                </p:cTn>
                              </p:par>
                              <p:par>
                                <p:cTn id="35" presetID="10" presetClass="entr" presetSubtype="0" fill="hold" nodeType="withEffect">
                                  <p:stCondLst>
                                    <p:cond delay="6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64" presetClass="path" presetSubtype="0" accel="50000" decel="50000" fill="hold" nodeType="withEffect">
                                  <p:stCondLst>
                                    <p:cond delay="600"/>
                                  </p:stCondLst>
                                  <p:childTnLst>
                                    <p:animMotion origin="layout" path="M 1.79219E-6 1.08488E-6 L 1.79219E-6 -0.03927 " pathEditMode="relative" rAng="0" ptsTypes="AA">
                                      <p:cBhvr>
                                        <p:cTn id="39" dur="500" spd="-100000" fill="hold"/>
                                        <p:tgtEl>
                                          <p:spTgt spid="25"/>
                                        </p:tgtEl>
                                        <p:attrNameLst>
                                          <p:attrName>ppt_x</p:attrName>
                                          <p:attrName>ppt_y</p:attrName>
                                        </p:attrNameLst>
                                      </p:cBhvr>
                                      <p:rCtr x="0" y="-1975"/>
                                    </p:animMotion>
                                  </p:childTnLst>
                                </p:cTn>
                              </p:par>
                              <p:par>
                                <p:cTn id="40" presetID="10" presetClass="entr" presetSubtype="0" fill="hold"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64" presetClass="path" presetSubtype="0" accel="50000" decel="50000" fill="hold" nodeType="withEffect">
                                  <p:stCondLst>
                                    <p:cond delay="700"/>
                                  </p:stCondLst>
                                  <p:childTnLst>
                                    <p:animMotion origin="layout" path="M 2.35129E-6 1.08488E-6 L 2.35129E-6 -0.03927 " pathEditMode="relative" rAng="0" ptsTypes="AA">
                                      <p:cBhvr>
                                        <p:cTn id="44" dur="500" spd="-100000" fill="hold"/>
                                        <p:tgtEl>
                                          <p:spTgt spid="22"/>
                                        </p:tgtEl>
                                        <p:attrNameLst>
                                          <p:attrName>ppt_x</p:attrName>
                                          <p:attrName>ppt_y</p:attrName>
                                        </p:attrNameLst>
                                      </p:cBhvr>
                                      <p:rCtr x="0" y="-1975"/>
                                    </p:animMotion>
                                  </p:childTnLst>
                                </p:cTn>
                              </p:par>
                              <p:par>
                                <p:cTn id="45" presetID="10" presetClass="entr" presetSubtype="0" fill="hold" nodeType="withEffect">
                                  <p:stCondLst>
                                    <p:cond delay="8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64" presetClass="path" presetSubtype="0" accel="50000" decel="50000" fill="hold" nodeType="withEffect">
                                  <p:stCondLst>
                                    <p:cond delay="800"/>
                                  </p:stCondLst>
                                  <p:childTnLst>
                                    <p:animMotion origin="layout" path="M 2.91039E-6 1.08488E-6 L 2.91039E-6 -0.03927 " pathEditMode="relative" rAng="0" ptsTypes="AA">
                                      <p:cBhvr>
                                        <p:cTn id="49" dur="500" spd="-100000" fill="hold"/>
                                        <p:tgtEl>
                                          <p:spTgt spid="21"/>
                                        </p:tgtEl>
                                        <p:attrNameLst>
                                          <p:attrName>ppt_x</p:attrName>
                                          <p:attrName>ppt_y</p:attrName>
                                        </p:attrNameLst>
                                      </p:cBhvr>
                                      <p:rCtr x="0" y="-1975"/>
                                    </p:animMotion>
                                  </p:childTnLst>
                                </p:cTn>
                              </p:par>
                              <p:par>
                                <p:cTn id="50" presetID="10" presetClass="entr" presetSubtype="0" fill="hold" nodeType="withEffect">
                                  <p:stCondLst>
                                    <p:cond delay="9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64" presetClass="path" presetSubtype="0" accel="50000" decel="50000" fill="hold" nodeType="withEffect">
                                  <p:stCondLst>
                                    <p:cond delay="900"/>
                                  </p:stCondLst>
                                  <p:childTnLst>
                                    <p:animMotion origin="layout" path="M 3.46949E-6 1.08488E-6 L 3.46949E-6 -0.03927 " pathEditMode="relative" rAng="0" ptsTypes="AA">
                                      <p:cBhvr>
                                        <p:cTn id="54" dur="500" spd="-100000" fill="hold"/>
                                        <p:tgtEl>
                                          <p:spTgt spid="19"/>
                                        </p:tgtEl>
                                        <p:attrNameLst>
                                          <p:attrName>ppt_x</p:attrName>
                                          <p:attrName>ppt_y</p:attrName>
                                        </p:attrNameLst>
                                      </p:cBhvr>
                                      <p:rCtr x="0" y="-19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304712"/>
            <a:ext cx="11735118" cy="917575"/>
          </a:xfrm>
        </p:spPr>
        <p:txBody>
          <a:bodyPr/>
          <a:lstStyle/>
          <a:p>
            <a:r>
              <a:rPr lang="en-US" dirty="0"/>
              <a:t>Windows 10 </a:t>
            </a:r>
            <a:r>
              <a:rPr lang="en-US" dirty="0" err="1"/>
              <a:t>IoT</a:t>
            </a:r>
            <a:r>
              <a:rPr lang="en-US" dirty="0"/>
              <a:t> Core Recent Innovations</a:t>
            </a:r>
          </a:p>
        </p:txBody>
      </p:sp>
      <p:grpSp>
        <p:nvGrpSpPr>
          <p:cNvPr id="58" name="Group 57"/>
          <p:cNvGrpSpPr/>
          <p:nvPr/>
        </p:nvGrpSpPr>
        <p:grpSpPr>
          <a:xfrm>
            <a:off x="589903" y="1526999"/>
            <a:ext cx="2103120" cy="2365832"/>
            <a:chOff x="589903" y="1526999"/>
            <a:chExt cx="2103120" cy="2365832"/>
          </a:xfrm>
        </p:grpSpPr>
        <p:sp>
          <p:nvSpPr>
            <p:cNvPr id="198" name="Rectangle 197"/>
            <p:cNvSpPr/>
            <p:nvPr/>
          </p:nvSpPr>
          <p:spPr>
            <a:xfrm>
              <a:off x="589903"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Turn-key</a:t>
              </a:r>
              <a:b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Security</a:t>
              </a:r>
            </a:p>
          </p:txBody>
        </p:sp>
        <p:sp>
          <p:nvSpPr>
            <p:cNvPr id="67" name="Freeform 94"/>
            <p:cNvSpPr>
              <a:spLocks noChangeAspect="1"/>
            </p:cNvSpPr>
            <p:nvPr/>
          </p:nvSpPr>
          <p:spPr bwMode="auto">
            <a:xfrm>
              <a:off x="1392926" y="2435595"/>
              <a:ext cx="497075" cy="548640"/>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01" tIns="45700" rIns="45700" bIns="91401" numCol="1" spcCol="0" rtlCol="0" fromWordArt="0" anchor="b" anchorCtr="0" forceAA="0" compatLnSpc="1">
              <a:prstTxWarp prst="textNoShape">
                <a:avLst/>
              </a:prstTxWarp>
              <a:noAutofit/>
            </a:bodyPr>
            <a:lstStyle/>
            <a:p>
              <a:pPr marL="0" marR="0" lvl="0" indent="0" algn="ctr" defTabSz="913688" rtl="0" eaLnBrk="1" fontAlgn="base" latinLnBrk="0" hangingPunct="1">
                <a:lnSpc>
                  <a:spcPct val="100000"/>
                </a:lnSpc>
                <a:spcBef>
                  <a:spcPct val="0"/>
                </a:spcBef>
                <a:spcAft>
                  <a:spcPct val="0"/>
                </a:spcAft>
                <a:buClrTx/>
                <a:buSzTx/>
                <a:buFontTx/>
                <a:buNone/>
                <a:tabLst/>
                <a:defRPr/>
              </a:pPr>
              <a:endParaRPr kumimoji="0" lang="en-US" sz="918" b="0" i="0" u="none" strike="noStrike" kern="0" cap="none" spc="-50" normalizeH="0" baseline="0" noProof="0">
                <a:ln>
                  <a:noFill/>
                </a:ln>
                <a:solidFill>
                  <a:srgbClr val="FFFFFF"/>
                </a:solidFill>
                <a:effectLst/>
                <a:uLnTx/>
                <a:uFillTx/>
                <a:latin typeface="Segoe UI Semilight"/>
                <a:ea typeface="Segoe UI" pitchFamily="34" charset="0"/>
                <a:cs typeface="Segoe UI" pitchFamily="34" charset="0"/>
              </a:endParaRPr>
            </a:p>
          </p:txBody>
        </p:sp>
        <p:sp>
          <p:nvSpPr>
            <p:cNvPr id="5" name="Rectangle 4"/>
            <p:cNvSpPr/>
            <p:nvPr/>
          </p:nvSpPr>
          <p:spPr>
            <a:xfrm>
              <a:off x="589903"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Device Guard for </a:t>
              </a:r>
              <a:r>
                <a:rPr kumimoji="0" lang="en-US" sz="1400" b="0" i="0" u="none" strike="noStrike" kern="1200" cap="none" spc="0" normalizeH="0" baseline="0" noProof="0" dirty="0" err="1">
                  <a:ln>
                    <a:noFill/>
                  </a:ln>
                  <a:solidFill>
                    <a:srgbClr val="FFFFFF"/>
                  </a:solidFill>
                  <a:effectLst/>
                  <a:uLnTx/>
                  <a:uFillTx/>
                  <a:latin typeface="Segoe UI Semilight"/>
                  <a:ea typeface="+mn-ea"/>
                  <a:cs typeface="Segoe UI Semibold" panose="020B0702040204020203" pitchFamily="34" charset="0"/>
                </a:rPr>
                <a:t>IoT</a:t>
              </a: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 </a:t>
              </a:r>
              <a:r>
                <a:rPr kumimoji="0" lang="en-US" sz="1400" b="0" i="0" u="none" strike="noStrike" kern="1200" cap="none" spc="0" normalizeH="0" baseline="0" noProof="0" dirty="0" err="1">
                  <a:ln>
                    <a:noFill/>
                  </a:ln>
                  <a:solidFill>
                    <a:srgbClr val="FFFFFF"/>
                  </a:solidFill>
                  <a:effectLst/>
                  <a:uLnTx/>
                  <a:uFillTx/>
                  <a:latin typeface="Segoe UI Semilight"/>
                  <a:ea typeface="+mn-ea"/>
                  <a:cs typeface="Segoe UI Semibold" panose="020B0702040204020203" pitchFamily="34" charset="0"/>
                </a:rPr>
                <a:t>Bitlocker</a:t>
              </a: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 &amp; Secure Boot</a:t>
              </a:r>
            </a:p>
          </p:txBody>
        </p:sp>
      </p:grpSp>
      <p:grpSp>
        <p:nvGrpSpPr>
          <p:cNvPr id="59" name="Group 58"/>
          <p:cNvGrpSpPr/>
          <p:nvPr/>
        </p:nvGrpSpPr>
        <p:grpSpPr>
          <a:xfrm>
            <a:off x="2879147" y="1526999"/>
            <a:ext cx="2103121" cy="2365832"/>
            <a:chOff x="2879147" y="1526999"/>
            <a:chExt cx="2103121" cy="2365832"/>
          </a:xfrm>
        </p:grpSpPr>
        <p:sp>
          <p:nvSpPr>
            <p:cNvPr id="199" name="Rectangle 198"/>
            <p:cNvSpPr/>
            <p:nvPr/>
          </p:nvSpPr>
          <p:spPr>
            <a:xfrm>
              <a:off x="2879147" y="1526999"/>
              <a:ext cx="2103120" cy="2365828"/>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a:t>
              </a:r>
              <a:r>
                <a:rPr kumimoji="0" lang="en-US" sz="1836" b="0" i="0" u="none" strike="noStrike" kern="1200" cap="none" spc="0" normalizeH="0" baseline="0" noProof="0" dirty="0" err="1">
                  <a:ln>
                    <a:noFill/>
                  </a:ln>
                  <a:solidFill>
                    <a:srgbClr val="0078D7"/>
                  </a:solidFill>
                  <a:effectLst/>
                  <a:uLnTx/>
                  <a:uFillTx/>
                  <a:latin typeface="Segoe UI Light"/>
                  <a:ea typeface="Segoe UI" pitchFamily="34" charset="0"/>
                  <a:cs typeface="Segoe UI" pitchFamily="34" charset="0"/>
                </a:rPr>
                <a:t>IoT</a:t>
              </a: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 Hub Device Mgmt.</a:t>
              </a:r>
            </a:p>
          </p:txBody>
        </p:sp>
        <p:sp>
          <p:nvSpPr>
            <p:cNvPr id="73" name="Freeform 9"/>
            <p:cNvSpPr>
              <a:spLocks noChangeAspect="1" noEditPoints="1"/>
            </p:cNvSpPr>
            <p:nvPr/>
          </p:nvSpPr>
          <p:spPr bwMode="auto">
            <a:xfrm>
              <a:off x="3592388" y="2435593"/>
              <a:ext cx="676639" cy="548640"/>
            </a:xfrm>
            <a:custGeom>
              <a:avLst/>
              <a:gdLst>
                <a:gd name="T0" fmla="*/ 600 w 1107"/>
                <a:gd name="T1" fmla="*/ 625 h 897"/>
                <a:gd name="T2" fmla="*/ 649 w 1107"/>
                <a:gd name="T3" fmla="*/ 567 h 897"/>
                <a:gd name="T4" fmla="*/ 727 w 1107"/>
                <a:gd name="T5" fmla="*/ 482 h 897"/>
                <a:gd name="T6" fmla="*/ 601 w 1107"/>
                <a:gd name="T7" fmla="*/ 434 h 897"/>
                <a:gd name="T8" fmla="*/ 628 w 1107"/>
                <a:gd name="T9" fmla="*/ 305 h 897"/>
                <a:gd name="T10" fmla="*/ 547 w 1107"/>
                <a:gd name="T11" fmla="*/ 240 h 897"/>
                <a:gd name="T12" fmla="*/ 427 w 1107"/>
                <a:gd name="T13" fmla="*/ 287 h 897"/>
                <a:gd name="T14" fmla="*/ 368 w 1107"/>
                <a:gd name="T15" fmla="*/ 170 h 897"/>
                <a:gd name="T16" fmla="*/ 285 w 1107"/>
                <a:gd name="T17" fmla="*/ 263 h 897"/>
                <a:gd name="T18" fmla="*/ 241 w 1107"/>
                <a:gd name="T19" fmla="*/ 313 h 897"/>
                <a:gd name="T20" fmla="*/ 139 w 1107"/>
                <a:gd name="T21" fmla="*/ 281 h 897"/>
                <a:gd name="T22" fmla="*/ 79 w 1107"/>
                <a:gd name="T23" fmla="*/ 355 h 897"/>
                <a:gd name="T24" fmla="*/ 132 w 1107"/>
                <a:gd name="T25" fmla="*/ 446 h 897"/>
                <a:gd name="T26" fmla="*/ 83 w 1107"/>
                <a:gd name="T27" fmla="*/ 505 h 897"/>
                <a:gd name="T28" fmla="*/ 5 w 1107"/>
                <a:gd name="T29" fmla="*/ 590 h 897"/>
                <a:gd name="T30" fmla="*/ 132 w 1107"/>
                <a:gd name="T31" fmla="*/ 638 h 897"/>
                <a:gd name="T32" fmla="*/ 145 w 1107"/>
                <a:gd name="T33" fmla="*/ 669 h 897"/>
                <a:gd name="T34" fmla="*/ 110 w 1107"/>
                <a:gd name="T35" fmla="*/ 793 h 897"/>
                <a:gd name="T36" fmla="*/ 230 w 1107"/>
                <a:gd name="T37" fmla="*/ 781 h 897"/>
                <a:gd name="T38" fmla="*/ 306 w 1107"/>
                <a:gd name="T39" fmla="*/ 785 h 897"/>
                <a:gd name="T40" fmla="*/ 346 w 1107"/>
                <a:gd name="T41" fmla="*/ 878 h 897"/>
                <a:gd name="T42" fmla="*/ 440 w 1107"/>
                <a:gd name="T43" fmla="*/ 872 h 897"/>
                <a:gd name="T44" fmla="*/ 466 w 1107"/>
                <a:gd name="T45" fmla="*/ 764 h 897"/>
                <a:gd name="T46" fmla="*/ 539 w 1107"/>
                <a:gd name="T47" fmla="*/ 755 h 897"/>
                <a:gd name="T48" fmla="*/ 659 w 1107"/>
                <a:gd name="T49" fmla="*/ 743 h 897"/>
                <a:gd name="T50" fmla="*/ 263 w 1107"/>
                <a:gd name="T51" fmla="*/ 452 h 897"/>
                <a:gd name="T52" fmla="*/ 281 w 1107"/>
                <a:gd name="T53" fmla="*/ 633 h 897"/>
                <a:gd name="T54" fmla="*/ 1002 w 1107"/>
                <a:gd name="T55" fmla="*/ 332 h 897"/>
                <a:gd name="T56" fmla="*/ 1043 w 1107"/>
                <a:gd name="T57" fmla="*/ 304 h 897"/>
                <a:gd name="T58" fmla="*/ 1107 w 1107"/>
                <a:gd name="T59" fmla="*/ 266 h 897"/>
                <a:gd name="T60" fmla="*/ 1037 w 1107"/>
                <a:gd name="T61" fmla="*/ 213 h 897"/>
                <a:gd name="T62" fmla="*/ 1077 w 1107"/>
                <a:gd name="T63" fmla="*/ 138 h 897"/>
                <a:gd name="T64" fmla="*/ 1038 w 1107"/>
                <a:gd name="T65" fmla="*/ 83 h 897"/>
                <a:gd name="T66" fmla="*/ 956 w 1107"/>
                <a:gd name="T67" fmla="*/ 91 h 897"/>
                <a:gd name="T68" fmla="*/ 940 w 1107"/>
                <a:gd name="T69" fmla="*/ 7 h 897"/>
                <a:gd name="T70" fmla="*/ 872 w 1107"/>
                <a:gd name="T71" fmla="*/ 50 h 897"/>
                <a:gd name="T72" fmla="*/ 836 w 1107"/>
                <a:gd name="T73" fmla="*/ 74 h 897"/>
                <a:gd name="T74" fmla="*/ 778 w 1107"/>
                <a:gd name="T75" fmla="*/ 35 h 897"/>
                <a:gd name="T76" fmla="*/ 728 w 1107"/>
                <a:gd name="T77" fmla="*/ 70 h 897"/>
                <a:gd name="T78" fmla="*/ 744 w 1107"/>
                <a:gd name="T79" fmla="*/ 136 h 897"/>
                <a:gd name="T80" fmla="*/ 703 w 1107"/>
                <a:gd name="T81" fmla="*/ 164 h 897"/>
                <a:gd name="T82" fmla="*/ 640 w 1107"/>
                <a:gd name="T83" fmla="*/ 203 h 897"/>
                <a:gd name="T84" fmla="*/ 710 w 1107"/>
                <a:gd name="T85" fmla="*/ 255 h 897"/>
                <a:gd name="T86" fmla="*/ 712 w 1107"/>
                <a:gd name="T87" fmla="*/ 277 h 897"/>
                <a:gd name="T88" fmla="*/ 668 w 1107"/>
                <a:gd name="T89" fmla="*/ 347 h 897"/>
                <a:gd name="T90" fmla="*/ 745 w 1107"/>
                <a:gd name="T91" fmla="*/ 361 h 897"/>
                <a:gd name="T92" fmla="*/ 791 w 1107"/>
                <a:gd name="T93" fmla="*/ 377 h 897"/>
                <a:gd name="T94" fmla="*/ 799 w 1107"/>
                <a:gd name="T95" fmla="*/ 443 h 897"/>
                <a:gd name="T96" fmla="*/ 859 w 1107"/>
                <a:gd name="T97" fmla="*/ 456 h 897"/>
                <a:gd name="T98" fmla="*/ 894 w 1107"/>
                <a:gd name="T99" fmla="*/ 393 h 897"/>
                <a:gd name="T100" fmla="*/ 941 w 1107"/>
                <a:gd name="T101" fmla="*/ 401 h 897"/>
                <a:gd name="T102" fmla="*/ 1018 w 1107"/>
                <a:gd name="T103" fmla="*/ 415 h 897"/>
                <a:gd name="T104" fmla="*/ 825 w 1107"/>
                <a:gd name="T105" fmla="*/ 164 h 897"/>
                <a:gd name="T106" fmla="*/ 803 w 1107"/>
                <a:gd name="T107" fmla="*/ 27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7" h="897">
                  <a:moveTo>
                    <a:pt x="654" y="716"/>
                  </a:moveTo>
                  <a:cubicBezTo>
                    <a:pt x="616" y="670"/>
                    <a:pt x="616" y="670"/>
                    <a:pt x="616" y="670"/>
                  </a:cubicBezTo>
                  <a:cubicBezTo>
                    <a:pt x="593" y="654"/>
                    <a:pt x="603" y="638"/>
                    <a:pt x="600" y="625"/>
                  </a:cubicBezTo>
                  <a:cubicBezTo>
                    <a:pt x="600" y="625"/>
                    <a:pt x="600" y="625"/>
                    <a:pt x="600" y="625"/>
                  </a:cubicBezTo>
                  <a:cubicBezTo>
                    <a:pt x="605" y="617"/>
                    <a:pt x="611" y="609"/>
                    <a:pt x="608" y="596"/>
                  </a:cubicBezTo>
                  <a:cubicBezTo>
                    <a:pt x="618" y="580"/>
                    <a:pt x="623" y="572"/>
                    <a:pt x="649" y="567"/>
                  </a:cubicBezTo>
                  <a:cubicBezTo>
                    <a:pt x="715" y="553"/>
                    <a:pt x="715" y="553"/>
                    <a:pt x="715" y="553"/>
                  </a:cubicBezTo>
                  <a:cubicBezTo>
                    <a:pt x="728" y="550"/>
                    <a:pt x="733" y="542"/>
                    <a:pt x="730" y="529"/>
                  </a:cubicBezTo>
                  <a:cubicBezTo>
                    <a:pt x="727" y="482"/>
                    <a:pt x="727" y="482"/>
                    <a:pt x="727" y="482"/>
                  </a:cubicBezTo>
                  <a:cubicBezTo>
                    <a:pt x="724" y="469"/>
                    <a:pt x="717" y="463"/>
                    <a:pt x="701" y="453"/>
                  </a:cubicBezTo>
                  <a:cubicBezTo>
                    <a:pt x="641" y="459"/>
                    <a:pt x="641" y="459"/>
                    <a:pt x="641" y="459"/>
                  </a:cubicBezTo>
                  <a:cubicBezTo>
                    <a:pt x="620" y="457"/>
                    <a:pt x="604" y="447"/>
                    <a:pt x="601" y="434"/>
                  </a:cubicBezTo>
                  <a:cubicBezTo>
                    <a:pt x="598" y="421"/>
                    <a:pt x="590" y="416"/>
                    <a:pt x="580" y="397"/>
                  </a:cubicBezTo>
                  <a:cubicBezTo>
                    <a:pt x="577" y="384"/>
                    <a:pt x="574" y="371"/>
                    <a:pt x="584" y="355"/>
                  </a:cubicBezTo>
                  <a:cubicBezTo>
                    <a:pt x="628" y="305"/>
                    <a:pt x="628" y="305"/>
                    <a:pt x="628" y="305"/>
                  </a:cubicBezTo>
                  <a:cubicBezTo>
                    <a:pt x="634" y="297"/>
                    <a:pt x="631" y="284"/>
                    <a:pt x="623" y="279"/>
                  </a:cubicBezTo>
                  <a:cubicBezTo>
                    <a:pt x="581" y="240"/>
                    <a:pt x="581" y="240"/>
                    <a:pt x="581" y="240"/>
                  </a:cubicBezTo>
                  <a:cubicBezTo>
                    <a:pt x="573" y="235"/>
                    <a:pt x="560" y="238"/>
                    <a:pt x="547" y="240"/>
                  </a:cubicBezTo>
                  <a:cubicBezTo>
                    <a:pt x="503" y="291"/>
                    <a:pt x="503" y="291"/>
                    <a:pt x="503" y="291"/>
                  </a:cubicBezTo>
                  <a:cubicBezTo>
                    <a:pt x="484" y="302"/>
                    <a:pt x="471" y="304"/>
                    <a:pt x="463" y="299"/>
                  </a:cubicBezTo>
                  <a:cubicBezTo>
                    <a:pt x="456" y="294"/>
                    <a:pt x="435" y="292"/>
                    <a:pt x="427" y="287"/>
                  </a:cubicBezTo>
                  <a:cubicBezTo>
                    <a:pt x="419" y="282"/>
                    <a:pt x="403" y="271"/>
                    <a:pt x="400" y="258"/>
                  </a:cubicBezTo>
                  <a:cubicBezTo>
                    <a:pt x="386" y="193"/>
                    <a:pt x="386" y="193"/>
                    <a:pt x="386" y="193"/>
                  </a:cubicBezTo>
                  <a:cubicBezTo>
                    <a:pt x="384" y="180"/>
                    <a:pt x="368" y="170"/>
                    <a:pt x="368" y="170"/>
                  </a:cubicBezTo>
                  <a:cubicBezTo>
                    <a:pt x="308" y="176"/>
                    <a:pt x="308" y="176"/>
                    <a:pt x="308" y="176"/>
                  </a:cubicBezTo>
                  <a:cubicBezTo>
                    <a:pt x="308" y="176"/>
                    <a:pt x="289" y="187"/>
                    <a:pt x="292" y="200"/>
                  </a:cubicBezTo>
                  <a:cubicBezTo>
                    <a:pt x="285" y="263"/>
                    <a:pt x="285" y="263"/>
                    <a:pt x="285" y="263"/>
                  </a:cubicBezTo>
                  <a:cubicBezTo>
                    <a:pt x="291" y="289"/>
                    <a:pt x="277" y="292"/>
                    <a:pt x="272" y="300"/>
                  </a:cubicBezTo>
                  <a:cubicBezTo>
                    <a:pt x="272" y="300"/>
                    <a:pt x="272" y="300"/>
                    <a:pt x="267" y="308"/>
                  </a:cubicBezTo>
                  <a:cubicBezTo>
                    <a:pt x="259" y="302"/>
                    <a:pt x="246" y="305"/>
                    <a:pt x="241" y="313"/>
                  </a:cubicBezTo>
                  <a:cubicBezTo>
                    <a:pt x="236" y="321"/>
                    <a:pt x="236" y="321"/>
                    <a:pt x="236" y="321"/>
                  </a:cubicBezTo>
                  <a:cubicBezTo>
                    <a:pt x="223" y="324"/>
                    <a:pt x="210" y="327"/>
                    <a:pt x="194" y="317"/>
                  </a:cubicBezTo>
                  <a:cubicBezTo>
                    <a:pt x="139" y="281"/>
                    <a:pt x="139" y="281"/>
                    <a:pt x="139" y="281"/>
                  </a:cubicBezTo>
                  <a:cubicBezTo>
                    <a:pt x="131" y="276"/>
                    <a:pt x="110" y="273"/>
                    <a:pt x="104" y="281"/>
                  </a:cubicBezTo>
                  <a:cubicBezTo>
                    <a:pt x="79" y="321"/>
                    <a:pt x="79" y="321"/>
                    <a:pt x="79" y="321"/>
                  </a:cubicBezTo>
                  <a:cubicBezTo>
                    <a:pt x="66" y="324"/>
                    <a:pt x="68" y="337"/>
                    <a:pt x="79" y="355"/>
                  </a:cubicBezTo>
                  <a:cubicBezTo>
                    <a:pt x="121" y="394"/>
                    <a:pt x="121" y="394"/>
                    <a:pt x="121" y="394"/>
                  </a:cubicBezTo>
                  <a:cubicBezTo>
                    <a:pt x="140" y="417"/>
                    <a:pt x="135" y="425"/>
                    <a:pt x="132" y="446"/>
                  </a:cubicBezTo>
                  <a:cubicBezTo>
                    <a:pt x="132" y="446"/>
                    <a:pt x="132" y="446"/>
                    <a:pt x="132" y="446"/>
                  </a:cubicBezTo>
                  <a:cubicBezTo>
                    <a:pt x="127" y="454"/>
                    <a:pt x="122" y="462"/>
                    <a:pt x="117" y="470"/>
                  </a:cubicBezTo>
                  <a:cubicBezTo>
                    <a:pt x="117" y="470"/>
                    <a:pt x="117" y="470"/>
                    <a:pt x="117" y="470"/>
                  </a:cubicBezTo>
                  <a:cubicBezTo>
                    <a:pt x="120" y="483"/>
                    <a:pt x="109" y="499"/>
                    <a:pt x="83" y="505"/>
                  </a:cubicBezTo>
                  <a:cubicBezTo>
                    <a:pt x="23" y="511"/>
                    <a:pt x="23" y="511"/>
                    <a:pt x="23" y="511"/>
                  </a:cubicBezTo>
                  <a:cubicBezTo>
                    <a:pt x="10" y="514"/>
                    <a:pt x="0" y="529"/>
                    <a:pt x="2" y="543"/>
                  </a:cubicBezTo>
                  <a:cubicBezTo>
                    <a:pt x="5" y="590"/>
                    <a:pt x="5" y="590"/>
                    <a:pt x="5" y="590"/>
                  </a:cubicBezTo>
                  <a:cubicBezTo>
                    <a:pt x="8" y="603"/>
                    <a:pt x="16" y="608"/>
                    <a:pt x="37" y="610"/>
                  </a:cubicBezTo>
                  <a:cubicBezTo>
                    <a:pt x="92" y="612"/>
                    <a:pt x="92" y="612"/>
                    <a:pt x="92" y="612"/>
                  </a:cubicBezTo>
                  <a:cubicBezTo>
                    <a:pt x="113" y="614"/>
                    <a:pt x="129" y="625"/>
                    <a:pt x="132" y="638"/>
                  </a:cubicBezTo>
                  <a:cubicBezTo>
                    <a:pt x="132" y="638"/>
                    <a:pt x="132" y="638"/>
                    <a:pt x="132" y="638"/>
                  </a:cubicBezTo>
                  <a:cubicBezTo>
                    <a:pt x="140" y="643"/>
                    <a:pt x="142" y="656"/>
                    <a:pt x="150" y="661"/>
                  </a:cubicBezTo>
                  <a:cubicBezTo>
                    <a:pt x="145" y="669"/>
                    <a:pt x="145" y="669"/>
                    <a:pt x="145" y="669"/>
                  </a:cubicBezTo>
                  <a:cubicBezTo>
                    <a:pt x="153" y="674"/>
                    <a:pt x="156" y="687"/>
                    <a:pt x="140" y="711"/>
                  </a:cubicBezTo>
                  <a:cubicBezTo>
                    <a:pt x="109" y="759"/>
                    <a:pt x="109" y="759"/>
                    <a:pt x="109" y="759"/>
                  </a:cubicBezTo>
                  <a:cubicBezTo>
                    <a:pt x="99" y="775"/>
                    <a:pt x="102" y="788"/>
                    <a:pt x="110" y="793"/>
                  </a:cubicBezTo>
                  <a:cubicBezTo>
                    <a:pt x="152" y="832"/>
                    <a:pt x="152" y="832"/>
                    <a:pt x="152" y="832"/>
                  </a:cubicBezTo>
                  <a:cubicBezTo>
                    <a:pt x="160" y="837"/>
                    <a:pt x="173" y="834"/>
                    <a:pt x="178" y="826"/>
                  </a:cubicBezTo>
                  <a:cubicBezTo>
                    <a:pt x="230" y="781"/>
                    <a:pt x="230" y="781"/>
                    <a:pt x="230" y="781"/>
                  </a:cubicBezTo>
                  <a:cubicBezTo>
                    <a:pt x="248" y="770"/>
                    <a:pt x="261" y="767"/>
                    <a:pt x="269" y="772"/>
                  </a:cubicBezTo>
                  <a:cubicBezTo>
                    <a:pt x="269" y="772"/>
                    <a:pt x="269" y="772"/>
                    <a:pt x="269" y="772"/>
                  </a:cubicBezTo>
                  <a:cubicBezTo>
                    <a:pt x="282" y="769"/>
                    <a:pt x="298" y="779"/>
                    <a:pt x="306" y="785"/>
                  </a:cubicBezTo>
                  <a:cubicBezTo>
                    <a:pt x="306" y="785"/>
                    <a:pt x="306" y="785"/>
                    <a:pt x="306" y="785"/>
                  </a:cubicBezTo>
                  <a:cubicBezTo>
                    <a:pt x="319" y="782"/>
                    <a:pt x="327" y="787"/>
                    <a:pt x="332" y="813"/>
                  </a:cubicBezTo>
                  <a:cubicBezTo>
                    <a:pt x="346" y="878"/>
                    <a:pt x="346" y="878"/>
                    <a:pt x="346" y="878"/>
                  </a:cubicBezTo>
                  <a:cubicBezTo>
                    <a:pt x="349" y="892"/>
                    <a:pt x="357" y="897"/>
                    <a:pt x="370" y="894"/>
                  </a:cubicBezTo>
                  <a:cubicBezTo>
                    <a:pt x="425" y="896"/>
                    <a:pt x="425" y="896"/>
                    <a:pt x="425" y="896"/>
                  </a:cubicBezTo>
                  <a:cubicBezTo>
                    <a:pt x="430" y="888"/>
                    <a:pt x="443" y="885"/>
                    <a:pt x="440" y="872"/>
                  </a:cubicBezTo>
                  <a:cubicBezTo>
                    <a:pt x="440" y="804"/>
                    <a:pt x="440" y="804"/>
                    <a:pt x="440" y="804"/>
                  </a:cubicBezTo>
                  <a:cubicBezTo>
                    <a:pt x="442" y="783"/>
                    <a:pt x="460" y="772"/>
                    <a:pt x="466" y="764"/>
                  </a:cubicBezTo>
                  <a:cubicBezTo>
                    <a:pt x="466" y="764"/>
                    <a:pt x="466" y="764"/>
                    <a:pt x="466" y="764"/>
                  </a:cubicBezTo>
                  <a:cubicBezTo>
                    <a:pt x="479" y="761"/>
                    <a:pt x="492" y="758"/>
                    <a:pt x="497" y="750"/>
                  </a:cubicBezTo>
                  <a:cubicBezTo>
                    <a:pt x="497" y="750"/>
                    <a:pt x="497" y="750"/>
                    <a:pt x="497" y="750"/>
                  </a:cubicBezTo>
                  <a:cubicBezTo>
                    <a:pt x="510" y="747"/>
                    <a:pt x="523" y="745"/>
                    <a:pt x="539" y="755"/>
                  </a:cubicBezTo>
                  <a:cubicBezTo>
                    <a:pt x="594" y="791"/>
                    <a:pt x="594" y="791"/>
                    <a:pt x="594" y="791"/>
                  </a:cubicBezTo>
                  <a:cubicBezTo>
                    <a:pt x="602" y="796"/>
                    <a:pt x="623" y="798"/>
                    <a:pt x="628" y="790"/>
                  </a:cubicBezTo>
                  <a:cubicBezTo>
                    <a:pt x="659" y="743"/>
                    <a:pt x="659" y="743"/>
                    <a:pt x="659" y="743"/>
                  </a:cubicBezTo>
                  <a:cubicBezTo>
                    <a:pt x="659" y="743"/>
                    <a:pt x="669" y="727"/>
                    <a:pt x="654" y="716"/>
                  </a:cubicBezTo>
                  <a:close/>
                  <a:moveTo>
                    <a:pt x="281" y="633"/>
                  </a:moveTo>
                  <a:cubicBezTo>
                    <a:pt x="223" y="584"/>
                    <a:pt x="219" y="502"/>
                    <a:pt x="263" y="452"/>
                  </a:cubicBezTo>
                  <a:cubicBezTo>
                    <a:pt x="313" y="393"/>
                    <a:pt x="399" y="382"/>
                    <a:pt x="457" y="431"/>
                  </a:cubicBezTo>
                  <a:cubicBezTo>
                    <a:pt x="507" y="475"/>
                    <a:pt x="518" y="561"/>
                    <a:pt x="469" y="619"/>
                  </a:cubicBezTo>
                  <a:cubicBezTo>
                    <a:pt x="420" y="678"/>
                    <a:pt x="339" y="682"/>
                    <a:pt x="281" y="633"/>
                  </a:cubicBezTo>
                  <a:close/>
                  <a:moveTo>
                    <a:pt x="1019" y="398"/>
                  </a:moveTo>
                  <a:cubicBezTo>
                    <a:pt x="1004" y="362"/>
                    <a:pt x="1004" y="362"/>
                    <a:pt x="1004" y="362"/>
                  </a:cubicBezTo>
                  <a:cubicBezTo>
                    <a:pt x="992" y="348"/>
                    <a:pt x="1002" y="340"/>
                    <a:pt x="1002" y="332"/>
                  </a:cubicBezTo>
                  <a:cubicBezTo>
                    <a:pt x="1002" y="332"/>
                    <a:pt x="1002" y="332"/>
                    <a:pt x="1002" y="332"/>
                  </a:cubicBezTo>
                  <a:cubicBezTo>
                    <a:pt x="1007" y="328"/>
                    <a:pt x="1011" y="324"/>
                    <a:pt x="1012" y="315"/>
                  </a:cubicBezTo>
                  <a:cubicBezTo>
                    <a:pt x="1021" y="307"/>
                    <a:pt x="1026" y="303"/>
                    <a:pt x="1043" y="304"/>
                  </a:cubicBezTo>
                  <a:cubicBezTo>
                    <a:pt x="1086" y="307"/>
                    <a:pt x="1086" y="307"/>
                    <a:pt x="1086" y="307"/>
                  </a:cubicBezTo>
                  <a:cubicBezTo>
                    <a:pt x="1095" y="308"/>
                    <a:pt x="1099" y="304"/>
                    <a:pt x="1100" y="295"/>
                  </a:cubicBezTo>
                  <a:cubicBezTo>
                    <a:pt x="1107" y="266"/>
                    <a:pt x="1107" y="266"/>
                    <a:pt x="1107" y="266"/>
                  </a:cubicBezTo>
                  <a:cubicBezTo>
                    <a:pt x="1107" y="257"/>
                    <a:pt x="1103" y="252"/>
                    <a:pt x="1095" y="243"/>
                  </a:cubicBezTo>
                  <a:cubicBezTo>
                    <a:pt x="1057" y="236"/>
                    <a:pt x="1057" y="236"/>
                    <a:pt x="1057" y="236"/>
                  </a:cubicBezTo>
                  <a:cubicBezTo>
                    <a:pt x="1044" y="231"/>
                    <a:pt x="1036" y="222"/>
                    <a:pt x="1037" y="213"/>
                  </a:cubicBezTo>
                  <a:cubicBezTo>
                    <a:pt x="1038" y="205"/>
                    <a:pt x="1034" y="200"/>
                    <a:pt x="1030" y="187"/>
                  </a:cubicBezTo>
                  <a:cubicBezTo>
                    <a:pt x="1031" y="178"/>
                    <a:pt x="1032" y="170"/>
                    <a:pt x="1041" y="162"/>
                  </a:cubicBezTo>
                  <a:cubicBezTo>
                    <a:pt x="1077" y="138"/>
                    <a:pt x="1077" y="138"/>
                    <a:pt x="1077" y="138"/>
                  </a:cubicBezTo>
                  <a:cubicBezTo>
                    <a:pt x="1082" y="134"/>
                    <a:pt x="1083" y="126"/>
                    <a:pt x="1079" y="121"/>
                  </a:cubicBezTo>
                  <a:cubicBezTo>
                    <a:pt x="1059" y="89"/>
                    <a:pt x="1059" y="89"/>
                    <a:pt x="1059" y="89"/>
                  </a:cubicBezTo>
                  <a:cubicBezTo>
                    <a:pt x="1055" y="85"/>
                    <a:pt x="1047" y="84"/>
                    <a:pt x="1038" y="83"/>
                  </a:cubicBezTo>
                  <a:cubicBezTo>
                    <a:pt x="1002" y="107"/>
                    <a:pt x="1002" y="107"/>
                    <a:pt x="1002" y="107"/>
                  </a:cubicBezTo>
                  <a:cubicBezTo>
                    <a:pt x="989" y="110"/>
                    <a:pt x="980" y="110"/>
                    <a:pt x="976" y="105"/>
                  </a:cubicBezTo>
                  <a:cubicBezTo>
                    <a:pt x="972" y="100"/>
                    <a:pt x="960" y="95"/>
                    <a:pt x="956" y="91"/>
                  </a:cubicBezTo>
                  <a:cubicBezTo>
                    <a:pt x="952" y="86"/>
                    <a:pt x="944" y="77"/>
                    <a:pt x="944" y="68"/>
                  </a:cubicBezTo>
                  <a:cubicBezTo>
                    <a:pt x="948" y="25"/>
                    <a:pt x="948" y="25"/>
                    <a:pt x="948" y="25"/>
                  </a:cubicBezTo>
                  <a:cubicBezTo>
                    <a:pt x="948" y="17"/>
                    <a:pt x="940" y="7"/>
                    <a:pt x="940" y="7"/>
                  </a:cubicBezTo>
                  <a:cubicBezTo>
                    <a:pt x="902" y="0"/>
                    <a:pt x="902" y="0"/>
                    <a:pt x="902" y="0"/>
                  </a:cubicBezTo>
                  <a:cubicBezTo>
                    <a:pt x="902" y="0"/>
                    <a:pt x="889" y="4"/>
                    <a:pt x="888" y="12"/>
                  </a:cubicBezTo>
                  <a:cubicBezTo>
                    <a:pt x="872" y="50"/>
                    <a:pt x="872" y="50"/>
                    <a:pt x="872" y="50"/>
                  </a:cubicBezTo>
                  <a:cubicBezTo>
                    <a:pt x="871" y="67"/>
                    <a:pt x="862" y="67"/>
                    <a:pt x="858" y="71"/>
                  </a:cubicBezTo>
                  <a:cubicBezTo>
                    <a:pt x="858" y="71"/>
                    <a:pt x="858" y="71"/>
                    <a:pt x="853" y="75"/>
                  </a:cubicBezTo>
                  <a:cubicBezTo>
                    <a:pt x="849" y="70"/>
                    <a:pt x="840" y="70"/>
                    <a:pt x="836" y="74"/>
                  </a:cubicBezTo>
                  <a:cubicBezTo>
                    <a:pt x="831" y="78"/>
                    <a:pt x="831" y="78"/>
                    <a:pt x="831" y="78"/>
                  </a:cubicBezTo>
                  <a:cubicBezTo>
                    <a:pt x="822" y="77"/>
                    <a:pt x="814" y="76"/>
                    <a:pt x="806" y="67"/>
                  </a:cubicBezTo>
                  <a:cubicBezTo>
                    <a:pt x="778" y="35"/>
                    <a:pt x="778" y="35"/>
                    <a:pt x="778" y="35"/>
                  </a:cubicBezTo>
                  <a:cubicBezTo>
                    <a:pt x="774" y="30"/>
                    <a:pt x="762" y="25"/>
                    <a:pt x="757" y="29"/>
                  </a:cubicBezTo>
                  <a:cubicBezTo>
                    <a:pt x="734" y="49"/>
                    <a:pt x="734" y="49"/>
                    <a:pt x="734" y="49"/>
                  </a:cubicBezTo>
                  <a:cubicBezTo>
                    <a:pt x="725" y="49"/>
                    <a:pt x="725" y="57"/>
                    <a:pt x="728" y="70"/>
                  </a:cubicBezTo>
                  <a:cubicBezTo>
                    <a:pt x="747" y="102"/>
                    <a:pt x="747" y="102"/>
                    <a:pt x="747" y="102"/>
                  </a:cubicBezTo>
                  <a:cubicBezTo>
                    <a:pt x="754" y="120"/>
                    <a:pt x="750" y="124"/>
                    <a:pt x="744" y="136"/>
                  </a:cubicBezTo>
                  <a:cubicBezTo>
                    <a:pt x="744" y="136"/>
                    <a:pt x="744" y="136"/>
                    <a:pt x="744" y="136"/>
                  </a:cubicBezTo>
                  <a:cubicBezTo>
                    <a:pt x="740" y="140"/>
                    <a:pt x="735" y="144"/>
                    <a:pt x="731" y="148"/>
                  </a:cubicBezTo>
                  <a:cubicBezTo>
                    <a:pt x="731" y="148"/>
                    <a:pt x="731" y="148"/>
                    <a:pt x="731" y="148"/>
                  </a:cubicBezTo>
                  <a:cubicBezTo>
                    <a:pt x="730" y="157"/>
                    <a:pt x="721" y="165"/>
                    <a:pt x="703" y="164"/>
                  </a:cubicBezTo>
                  <a:cubicBezTo>
                    <a:pt x="665" y="157"/>
                    <a:pt x="665" y="157"/>
                    <a:pt x="665" y="157"/>
                  </a:cubicBezTo>
                  <a:cubicBezTo>
                    <a:pt x="656" y="156"/>
                    <a:pt x="647" y="164"/>
                    <a:pt x="647" y="173"/>
                  </a:cubicBezTo>
                  <a:cubicBezTo>
                    <a:pt x="640" y="203"/>
                    <a:pt x="640" y="203"/>
                    <a:pt x="640" y="203"/>
                  </a:cubicBezTo>
                  <a:cubicBezTo>
                    <a:pt x="639" y="211"/>
                    <a:pt x="643" y="216"/>
                    <a:pt x="656" y="221"/>
                  </a:cubicBezTo>
                  <a:cubicBezTo>
                    <a:pt x="690" y="232"/>
                    <a:pt x="690" y="232"/>
                    <a:pt x="690" y="232"/>
                  </a:cubicBezTo>
                  <a:cubicBezTo>
                    <a:pt x="702" y="237"/>
                    <a:pt x="710" y="246"/>
                    <a:pt x="710" y="255"/>
                  </a:cubicBezTo>
                  <a:cubicBezTo>
                    <a:pt x="710" y="255"/>
                    <a:pt x="710" y="255"/>
                    <a:pt x="710" y="255"/>
                  </a:cubicBezTo>
                  <a:cubicBezTo>
                    <a:pt x="714" y="260"/>
                    <a:pt x="713" y="268"/>
                    <a:pt x="717" y="273"/>
                  </a:cubicBezTo>
                  <a:cubicBezTo>
                    <a:pt x="712" y="277"/>
                    <a:pt x="712" y="277"/>
                    <a:pt x="712" y="277"/>
                  </a:cubicBezTo>
                  <a:cubicBezTo>
                    <a:pt x="716" y="281"/>
                    <a:pt x="716" y="290"/>
                    <a:pt x="702" y="302"/>
                  </a:cubicBezTo>
                  <a:cubicBezTo>
                    <a:pt x="674" y="326"/>
                    <a:pt x="674" y="326"/>
                    <a:pt x="674" y="326"/>
                  </a:cubicBezTo>
                  <a:cubicBezTo>
                    <a:pt x="665" y="334"/>
                    <a:pt x="664" y="343"/>
                    <a:pt x="668" y="347"/>
                  </a:cubicBezTo>
                  <a:cubicBezTo>
                    <a:pt x="687" y="379"/>
                    <a:pt x="687" y="379"/>
                    <a:pt x="687" y="379"/>
                  </a:cubicBezTo>
                  <a:cubicBezTo>
                    <a:pt x="691" y="383"/>
                    <a:pt x="700" y="384"/>
                    <a:pt x="704" y="380"/>
                  </a:cubicBezTo>
                  <a:cubicBezTo>
                    <a:pt x="745" y="361"/>
                    <a:pt x="745" y="361"/>
                    <a:pt x="745" y="361"/>
                  </a:cubicBezTo>
                  <a:cubicBezTo>
                    <a:pt x="758" y="358"/>
                    <a:pt x="767" y="358"/>
                    <a:pt x="771" y="363"/>
                  </a:cubicBezTo>
                  <a:cubicBezTo>
                    <a:pt x="771" y="363"/>
                    <a:pt x="771" y="363"/>
                    <a:pt x="771" y="363"/>
                  </a:cubicBezTo>
                  <a:cubicBezTo>
                    <a:pt x="779" y="364"/>
                    <a:pt x="787" y="373"/>
                    <a:pt x="791" y="377"/>
                  </a:cubicBezTo>
                  <a:cubicBezTo>
                    <a:pt x="791" y="377"/>
                    <a:pt x="791" y="377"/>
                    <a:pt x="791" y="377"/>
                  </a:cubicBezTo>
                  <a:cubicBezTo>
                    <a:pt x="800" y="378"/>
                    <a:pt x="804" y="383"/>
                    <a:pt x="802" y="400"/>
                  </a:cubicBezTo>
                  <a:cubicBezTo>
                    <a:pt x="799" y="443"/>
                    <a:pt x="799" y="443"/>
                    <a:pt x="799" y="443"/>
                  </a:cubicBezTo>
                  <a:cubicBezTo>
                    <a:pt x="798" y="451"/>
                    <a:pt x="802" y="456"/>
                    <a:pt x="811" y="457"/>
                  </a:cubicBezTo>
                  <a:cubicBezTo>
                    <a:pt x="845" y="468"/>
                    <a:pt x="845" y="468"/>
                    <a:pt x="845" y="468"/>
                  </a:cubicBezTo>
                  <a:cubicBezTo>
                    <a:pt x="849" y="464"/>
                    <a:pt x="858" y="464"/>
                    <a:pt x="859" y="456"/>
                  </a:cubicBezTo>
                  <a:cubicBezTo>
                    <a:pt x="871" y="413"/>
                    <a:pt x="871" y="413"/>
                    <a:pt x="871" y="413"/>
                  </a:cubicBezTo>
                  <a:cubicBezTo>
                    <a:pt x="876" y="401"/>
                    <a:pt x="889" y="397"/>
                    <a:pt x="894" y="393"/>
                  </a:cubicBezTo>
                  <a:cubicBezTo>
                    <a:pt x="894" y="393"/>
                    <a:pt x="894" y="393"/>
                    <a:pt x="894" y="393"/>
                  </a:cubicBezTo>
                  <a:cubicBezTo>
                    <a:pt x="902" y="394"/>
                    <a:pt x="911" y="395"/>
                    <a:pt x="916" y="391"/>
                  </a:cubicBezTo>
                  <a:cubicBezTo>
                    <a:pt x="916" y="391"/>
                    <a:pt x="916" y="391"/>
                    <a:pt x="916" y="391"/>
                  </a:cubicBezTo>
                  <a:cubicBezTo>
                    <a:pt x="924" y="391"/>
                    <a:pt x="933" y="392"/>
                    <a:pt x="941" y="401"/>
                  </a:cubicBezTo>
                  <a:cubicBezTo>
                    <a:pt x="969" y="433"/>
                    <a:pt x="969" y="433"/>
                    <a:pt x="969" y="433"/>
                  </a:cubicBezTo>
                  <a:cubicBezTo>
                    <a:pt x="973" y="438"/>
                    <a:pt x="985" y="443"/>
                    <a:pt x="990" y="439"/>
                  </a:cubicBezTo>
                  <a:cubicBezTo>
                    <a:pt x="1018" y="415"/>
                    <a:pt x="1018" y="415"/>
                    <a:pt x="1018" y="415"/>
                  </a:cubicBezTo>
                  <a:cubicBezTo>
                    <a:pt x="1018" y="415"/>
                    <a:pt x="1027" y="407"/>
                    <a:pt x="1019" y="398"/>
                  </a:cubicBezTo>
                  <a:close/>
                  <a:moveTo>
                    <a:pt x="803" y="279"/>
                  </a:moveTo>
                  <a:cubicBezTo>
                    <a:pt x="776" y="238"/>
                    <a:pt x="788" y="187"/>
                    <a:pt x="825" y="164"/>
                  </a:cubicBezTo>
                  <a:cubicBezTo>
                    <a:pt x="866" y="136"/>
                    <a:pt x="921" y="144"/>
                    <a:pt x="948" y="185"/>
                  </a:cubicBezTo>
                  <a:cubicBezTo>
                    <a:pt x="972" y="221"/>
                    <a:pt x="963" y="277"/>
                    <a:pt x="922" y="304"/>
                  </a:cubicBezTo>
                  <a:cubicBezTo>
                    <a:pt x="881" y="332"/>
                    <a:pt x="830" y="320"/>
                    <a:pt x="803"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 name="Rectangle 6"/>
            <p:cNvSpPr/>
            <p:nvPr/>
          </p:nvSpPr>
          <p:spPr>
            <a:xfrm>
              <a:off x="2879147" y="3157334"/>
              <a:ext cx="2103121"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Integrated support and fully extensible at scale</a:t>
              </a:r>
            </a:p>
          </p:txBody>
        </p:sp>
      </p:grpSp>
      <p:grpSp>
        <p:nvGrpSpPr>
          <p:cNvPr id="71" name="Group 70"/>
          <p:cNvGrpSpPr/>
          <p:nvPr/>
        </p:nvGrpSpPr>
        <p:grpSpPr>
          <a:xfrm>
            <a:off x="7457637" y="1526999"/>
            <a:ext cx="2103120" cy="2365832"/>
            <a:chOff x="7457637" y="1526999"/>
            <a:chExt cx="2103120" cy="2365832"/>
          </a:xfrm>
        </p:grpSpPr>
        <p:sp>
          <p:nvSpPr>
            <p:cNvPr id="200" name="Rectangle 199"/>
            <p:cNvSpPr/>
            <p:nvPr/>
          </p:nvSpPr>
          <p:spPr>
            <a:xfrm>
              <a:off x="7457637"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t>Azure </a:t>
              </a:r>
              <a:r>
                <a:rPr kumimoji="0" lang="en-US" sz="1836" b="0" i="0" u="none" strike="noStrike" kern="1200" cap="none" spc="0" normalizeH="0" baseline="0" noProof="0" dirty="0" err="1">
                  <a:ln>
                    <a:noFill/>
                  </a:ln>
                  <a:solidFill>
                    <a:srgbClr val="0070C0"/>
                  </a:solidFill>
                  <a:effectLst/>
                  <a:uLnTx/>
                  <a:uFillTx/>
                  <a:latin typeface="Segoe UI Light"/>
                  <a:ea typeface="Segoe UI" pitchFamily="34" charset="0"/>
                  <a:cs typeface="Segoe UI" pitchFamily="34" charset="0"/>
                </a:rPr>
                <a:t>IoT</a:t>
              </a:r>
              <a:b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0C0"/>
                  </a:solidFill>
                  <a:effectLst/>
                  <a:uLnTx/>
                  <a:uFillTx/>
                  <a:latin typeface="Segoe UI Light"/>
                  <a:ea typeface="Segoe UI" pitchFamily="34" charset="0"/>
                  <a:cs typeface="Segoe UI" pitchFamily="34" charset="0"/>
                </a:rPr>
                <a:t>Edge</a:t>
              </a:r>
            </a:p>
          </p:txBody>
        </p:sp>
        <p:grpSp>
          <p:nvGrpSpPr>
            <p:cNvPr id="35" name="Group 34"/>
            <p:cNvGrpSpPr>
              <a:grpSpLocks noChangeAspect="1"/>
            </p:cNvGrpSpPr>
            <p:nvPr/>
          </p:nvGrpSpPr>
          <p:grpSpPr>
            <a:xfrm>
              <a:off x="8233777" y="2435595"/>
              <a:ext cx="550840" cy="548640"/>
              <a:chOff x="-7378143" y="58666"/>
              <a:chExt cx="6534212" cy="6508134"/>
            </a:xfrm>
          </p:grpSpPr>
          <p:sp>
            <p:nvSpPr>
              <p:cNvPr id="36" name="Freeform 175"/>
              <p:cNvSpPr/>
              <p:nvPr/>
            </p:nvSpPr>
            <p:spPr>
              <a:xfrm rot="1800000">
                <a:off x="-7378143" y="58666"/>
                <a:ext cx="6534212" cy="6508134"/>
              </a:xfrm>
              <a:custGeom>
                <a:avLst/>
                <a:gdLst>
                  <a:gd name="connsiteX0" fmla="*/ 1204549 w 6534212"/>
                  <a:gd name="connsiteY0" fmla="*/ 1045491 h 6508134"/>
                  <a:gd name="connsiteX1" fmla="*/ 1475161 w 6534212"/>
                  <a:gd name="connsiteY1" fmla="*/ 962831 h 6508134"/>
                  <a:gd name="connsiteX2" fmla="*/ 2238177 w 6534212"/>
                  <a:gd name="connsiteY2" fmla="*/ 962831 h 6508134"/>
                  <a:gd name="connsiteX3" fmla="*/ 3793396 w 6534212"/>
                  <a:gd name="connsiteY3" fmla="*/ 64925 h 6508134"/>
                  <a:gd name="connsiteX4" fmla="*/ 4454559 w 6534212"/>
                  <a:gd name="connsiteY4" fmla="*/ 242083 h 6508134"/>
                  <a:gd name="connsiteX5" fmla="*/ 4870683 w 6534212"/>
                  <a:gd name="connsiteY5" fmla="*/ 962831 h 6508134"/>
                  <a:gd name="connsiteX6" fmla="*/ 5575864 w 6534212"/>
                  <a:gd name="connsiteY6" fmla="*/ 962831 h 6508134"/>
                  <a:gd name="connsiteX7" fmla="*/ 6059869 w 6534212"/>
                  <a:gd name="connsiteY7" fmla="*/ 1446836 h 6508134"/>
                  <a:gd name="connsiteX8" fmla="*/ 6059869 w 6534212"/>
                  <a:gd name="connsiteY8" fmla="*/ 3022561 h 6508134"/>
                  <a:gd name="connsiteX9" fmla="*/ 6469287 w 6534212"/>
                  <a:gd name="connsiteY9" fmla="*/ 3731694 h 6508134"/>
                  <a:gd name="connsiteX10" fmla="*/ 6292129 w 6534212"/>
                  <a:gd name="connsiteY10" fmla="*/ 4392857 h 6508134"/>
                  <a:gd name="connsiteX11" fmla="*/ 6059869 w 6534212"/>
                  <a:gd name="connsiteY11" fmla="*/ 4526953 h 6508134"/>
                  <a:gd name="connsiteX12" fmla="*/ 6059869 w 6534212"/>
                  <a:gd name="connsiteY12" fmla="*/ 5476292 h 6508134"/>
                  <a:gd name="connsiteX13" fmla="*/ 5575864 w 6534212"/>
                  <a:gd name="connsiteY13" fmla="*/ 5960297 h 6508134"/>
                  <a:gd name="connsiteX14" fmla="*/ 3577244 w 6534212"/>
                  <a:gd name="connsiteY14" fmla="*/ 5960297 h 6508134"/>
                  <a:gd name="connsiteX15" fmla="*/ 2740816 w 6534212"/>
                  <a:gd name="connsiteY15" fmla="*/ 6443209 h 6508134"/>
                  <a:gd name="connsiteX16" fmla="*/ 2079653 w 6534212"/>
                  <a:gd name="connsiteY16" fmla="*/ 6266051 h 6508134"/>
                  <a:gd name="connsiteX17" fmla="*/ 1903126 w 6534212"/>
                  <a:gd name="connsiteY17" fmla="*/ 5960297 h 6508134"/>
                  <a:gd name="connsiteX18" fmla="*/ 1475161 w 6534212"/>
                  <a:gd name="connsiteY18" fmla="*/ 5960297 h 6508134"/>
                  <a:gd name="connsiteX19" fmla="*/ 991156 w 6534212"/>
                  <a:gd name="connsiteY19" fmla="*/ 5476292 h 6508134"/>
                  <a:gd name="connsiteX20" fmla="*/ 991156 w 6534212"/>
                  <a:gd name="connsiteY20" fmla="*/ 4380719 h 6508134"/>
                  <a:gd name="connsiteX21" fmla="*/ 64925 w 6534212"/>
                  <a:gd name="connsiteY21" fmla="*/ 2776440 h 6508134"/>
                  <a:gd name="connsiteX22" fmla="*/ 242083 w 6534212"/>
                  <a:gd name="connsiteY22" fmla="*/ 2115276 h 6508134"/>
                  <a:gd name="connsiteX23" fmla="*/ 991156 w 6534212"/>
                  <a:gd name="connsiteY23" fmla="*/ 1682799 h 6508134"/>
                  <a:gd name="connsiteX24" fmla="*/ 991156 w 6534212"/>
                  <a:gd name="connsiteY24" fmla="*/ 1446836 h 6508134"/>
                  <a:gd name="connsiteX25" fmla="*/ 1204549 w 6534212"/>
                  <a:gd name="connsiteY25" fmla="*/ 1045491 h 650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34212" h="6508134">
                    <a:moveTo>
                      <a:pt x="1204549" y="1045491"/>
                    </a:moveTo>
                    <a:cubicBezTo>
                      <a:pt x="1281797" y="993304"/>
                      <a:pt x="1374920" y="962831"/>
                      <a:pt x="1475161" y="962831"/>
                    </a:cubicBezTo>
                    <a:lnTo>
                      <a:pt x="2238177" y="962831"/>
                    </a:lnTo>
                    <a:lnTo>
                      <a:pt x="3793396" y="64925"/>
                    </a:lnTo>
                    <a:cubicBezTo>
                      <a:pt x="4024892" y="-68730"/>
                      <a:pt x="4320905" y="10587"/>
                      <a:pt x="4454559" y="242083"/>
                    </a:cubicBezTo>
                    <a:lnTo>
                      <a:pt x="4870683" y="962831"/>
                    </a:lnTo>
                    <a:lnTo>
                      <a:pt x="5575864" y="962831"/>
                    </a:lnTo>
                    <a:cubicBezTo>
                      <a:pt x="5843173" y="962831"/>
                      <a:pt x="6059869" y="1179527"/>
                      <a:pt x="6059869" y="1446836"/>
                    </a:cubicBezTo>
                    <a:lnTo>
                      <a:pt x="6059869" y="3022561"/>
                    </a:lnTo>
                    <a:lnTo>
                      <a:pt x="6469287" y="3731694"/>
                    </a:lnTo>
                    <a:cubicBezTo>
                      <a:pt x="6602942" y="3963191"/>
                      <a:pt x="6523625" y="4259203"/>
                      <a:pt x="6292129" y="4392857"/>
                    </a:cubicBezTo>
                    <a:lnTo>
                      <a:pt x="6059869" y="4526953"/>
                    </a:lnTo>
                    <a:lnTo>
                      <a:pt x="6059869" y="5476292"/>
                    </a:lnTo>
                    <a:cubicBezTo>
                      <a:pt x="6059869" y="5743601"/>
                      <a:pt x="5843173" y="5960297"/>
                      <a:pt x="5575864" y="5960297"/>
                    </a:cubicBezTo>
                    <a:lnTo>
                      <a:pt x="3577244" y="5960297"/>
                    </a:lnTo>
                    <a:lnTo>
                      <a:pt x="2740816" y="6443209"/>
                    </a:lnTo>
                    <a:cubicBezTo>
                      <a:pt x="2509320" y="6576863"/>
                      <a:pt x="2213307" y="6497547"/>
                      <a:pt x="2079653" y="6266051"/>
                    </a:cubicBezTo>
                    <a:lnTo>
                      <a:pt x="1903126" y="5960297"/>
                    </a:lnTo>
                    <a:lnTo>
                      <a:pt x="1475161" y="5960297"/>
                    </a:lnTo>
                    <a:cubicBezTo>
                      <a:pt x="1207852" y="5960297"/>
                      <a:pt x="991156" y="5743601"/>
                      <a:pt x="991156" y="5476292"/>
                    </a:cubicBezTo>
                    <a:lnTo>
                      <a:pt x="991156" y="4380719"/>
                    </a:lnTo>
                    <a:lnTo>
                      <a:pt x="64925" y="2776440"/>
                    </a:lnTo>
                    <a:cubicBezTo>
                      <a:pt x="-68730" y="2544943"/>
                      <a:pt x="10587" y="2248931"/>
                      <a:pt x="242083" y="2115276"/>
                    </a:cubicBezTo>
                    <a:lnTo>
                      <a:pt x="991156" y="1682799"/>
                    </a:lnTo>
                    <a:lnTo>
                      <a:pt x="991156" y="1446836"/>
                    </a:lnTo>
                    <a:cubicBezTo>
                      <a:pt x="991156" y="1279768"/>
                      <a:pt x="1075803" y="1132471"/>
                      <a:pt x="1204549" y="1045491"/>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7" name="Rounded Rectangle 176"/>
              <p:cNvSpPr/>
              <p:nvPr/>
            </p:nvSpPr>
            <p:spPr>
              <a:xfrm>
                <a:off x="-6313045" y="1093450"/>
                <a:ext cx="4587344" cy="4438532"/>
              </a:xfrm>
              <a:prstGeom prst="roundRect">
                <a:avLst>
                  <a:gd name="adj" fmla="val 528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6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err="1">
                  <a:ln>
                    <a:noFill/>
                  </a:ln>
                  <a:solidFill>
                    <a:srgbClr val="FFFFFF"/>
                  </a:solidFill>
                  <a:effectLst/>
                  <a:uLnTx/>
                  <a:uFillTx/>
                  <a:latin typeface="Segoe UI Semilight"/>
                  <a:ea typeface="+mn-ea"/>
                  <a:cs typeface="+mn-cs"/>
                </a:endParaRPr>
              </a:p>
            </p:txBody>
          </p:sp>
          <p:sp>
            <p:nvSpPr>
              <p:cNvPr id="38" name="Freeform 864"/>
              <p:cNvSpPr>
                <a:spLocks noChangeAspect="1"/>
              </p:cNvSpPr>
              <p:nvPr/>
            </p:nvSpPr>
            <p:spPr bwMode="auto">
              <a:xfrm>
                <a:off x="-4946118" y="1626761"/>
                <a:ext cx="1670165" cy="3371944"/>
              </a:xfrm>
              <a:custGeom>
                <a:avLst/>
                <a:gdLst>
                  <a:gd name="T0" fmla="*/ 230 w 317"/>
                  <a:gd name="T1" fmla="*/ 0 h 640"/>
                  <a:gd name="T2" fmla="*/ 173 w 317"/>
                  <a:gd name="T3" fmla="*/ 256 h 640"/>
                  <a:gd name="T4" fmla="*/ 317 w 317"/>
                  <a:gd name="T5" fmla="*/ 256 h 640"/>
                  <a:gd name="T6" fmla="*/ 82 w 317"/>
                  <a:gd name="T7" fmla="*/ 640 h 640"/>
                  <a:gd name="T8" fmla="*/ 146 w 317"/>
                  <a:gd name="T9" fmla="*/ 344 h 640"/>
                  <a:gd name="T10" fmla="*/ 0 w 317"/>
                  <a:gd name="T11" fmla="*/ 342 h 640"/>
                  <a:gd name="T12" fmla="*/ 230 w 31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317" h="640">
                    <a:moveTo>
                      <a:pt x="230" y="0"/>
                    </a:moveTo>
                    <a:lnTo>
                      <a:pt x="173" y="256"/>
                    </a:lnTo>
                    <a:lnTo>
                      <a:pt x="317" y="256"/>
                    </a:lnTo>
                    <a:lnTo>
                      <a:pt x="82" y="640"/>
                    </a:lnTo>
                    <a:lnTo>
                      <a:pt x="146" y="344"/>
                    </a:lnTo>
                    <a:lnTo>
                      <a:pt x="0" y="342"/>
                    </a:lnTo>
                    <a:lnTo>
                      <a:pt x="2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Semilight"/>
                  <a:ea typeface="+mn-ea"/>
                  <a:cs typeface="+mn-cs"/>
                </a:endParaRPr>
              </a:p>
            </p:txBody>
          </p:sp>
        </p:grpSp>
        <p:sp>
          <p:nvSpPr>
            <p:cNvPr id="9" name="Rectangle 8"/>
            <p:cNvSpPr/>
            <p:nvPr/>
          </p:nvSpPr>
          <p:spPr>
            <a:xfrm>
              <a:off x="7457637"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Integrated and open source</a:t>
              </a:r>
            </a:p>
          </p:txBody>
        </p:sp>
      </p:grpSp>
      <p:grpSp>
        <p:nvGrpSpPr>
          <p:cNvPr id="72" name="Group 71"/>
          <p:cNvGrpSpPr/>
          <p:nvPr/>
        </p:nvGrpSpPr>
        <p:grpSpPr>
          <a:xfrm>
            <a:off x="9746880" y="1526999"/>
            <a:ext cx="2103120" cy="2365832"/>
            <a:chOff x="9746880" y="1526999"/>
            <a:chExt cx="2103120" cy="2365832"/>
          </a:xfrm>
        </p:grpSpPr>
        <p:sp>
          <p:nvSpPr>
            <p:cNvPr id="201" name="Rectangle 200"/>
            <p:cNvSpPr/>
            <p:nvPr/>
          </p:nvSpPr>
          <p:spPr>
            <a:xfrm>
              <a:off x="9746880" y="1526999"/>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Productization Resources</a:t>
              </a:r>
            </a:p>
          </p:txBody>
        </p:sp>
        <p:sp>
          <p:nvSpPr>
            <p:cNvPr id="74" name="Freeform 97"/>
            <p:cNvSpPr>
              <a:spLocks noChangeAspect="1"/>
            </p:cNvSpPr>
            <p:nvPr/>
          </p:nvSpPr>
          <p:spPr bwMode="auto">
            <a:xfrm rot="16200000">
              <a:off x="10539318" y="2435595"/>
              <a:ext cx="518244" cy="548640"/>
            </a:xfrm>
            <a:custGeom>
              <a:avLst/>
              <a:gdLst>
                <a:gd name="connsiteX0" fmla="*/ 59957 w 546268"/>
                <a:gd name="connsiteY0" fmla="*/ 369868 h 578307"/>
                <a:gd name="connsiteX1" fmla="*/ 257006 w 546268"/>
                <a:gd name="connsiteY1" fmla="*/ 484264 h 578307"/>
                <a:gd name="connsiteX2" fmla="*/ 257707 w 546268"/>
                <a:gd name="connsiteY2" fmla="*/ 484264 h 578307"/>
                <a:gd name="connsiteX3" fmla="*/ 273135 w 546268"/>
                <a:gd name="connsiteY3" fmla="*/ 488475 h 578307"/>
                <a:gd name="connsiteX4" fmla="*/ 289263 w 546268"/>
                <a:gd name="connsiteY4" fmla="*/ 484264 h 578307"/>
                <a:gd name="connsiteX5" fmla="*/ 487013 w 546268"/>
                <a:gd name="connsiteY5" fmla="*/ 369868 h 578307"/>
                <a:gd name="connsiteX6" fmla="*/ 538204 w 546268"/>
                <a:gd name="connsiteY6" fmla="*/ 399344 h 578307"/>
                <a:gd name="connsiteX7" fmla="*/ 545217 w 546268"/>
                <a:gd name="connsiteY7" fmla="*/ 407766 h 578307"/>
                <a:gd name="connsiteX8" fmla="*/ 545217 w 546268"/>
                <a:gd name="connsiteY8" fmla="*/ 418995 h 578307"/>
                <a:gd name="connsiteX9" fmla="*/ 538204 w 546268"/>
                <a:gd name="connsiteY9" fmla="*/ 427417 h 578307"/>
                <a:gd name="connsiteX10" fmla="*/ 280848 w 546268"/>
                <a:gd name="connsiteY10" fmla="*/ 576202 h 578307"/>
                <a:gd name="connsiteX11" fmla="*/ 273135 w 546268"/>
                <a:gd name="connsiteY11" fmla="*/ 578307 h 578307"/>
                <a:gd name="connsiteX12" fmla="*/ 265421 w 546268"/>
                <a:gd name="connsiteY12" fmla="*/ 576202 h 578307"/>
                <a:gd name="connsiteX13" fmla="*/ 8065 w 546268"/>
                <a:gd name="connsiteY13" fmla="*/ 427417 h 578307"/>
                <a:gd name="connsiteX14" fmla="*/ 1052 w 546268"/>
                <a:gd name="connsiteY14" fmla="*/ 418995 h 578307"/>
                <a:gd name="connsiteX15" fmla="*/ 1052 w 546268"/>
                <a:gd name="connsiteY15" fmla="*/ 407766 h 578307"/>
                <a:gd name="connsiteX16" fmla="*/ 8065 w 546268"/>
                <a:gd name="connsiteY16" fmla="*/ 399344 h 578307"/>
                <a:gd name="connsiteX17" fmla="*/ 59957 w 546268"/>
                <a:gd name="connsiteY17" fmla="*/ 369868 h 578307"/>
                <a:gd name="connsiteX18" fmla="*/ 59957 w 546268"/>
                <a:gd name="connsiteY18" fmla="*/ 245100 h 578307"/>
                <a:gd name="connsiteX19" fmla="*/ 257006 w 546268"/>
                <a:gd name="connsiteY19" fmla="*/ 359394 h 578307"/>
                <a:gd name="connsiteX20" fmla="*/ 257707 w 546268"/>
                <a:gd name="connsiteY20" fmla="*/ 359394 h 578307"/>
                <a:gd name="connsiteX21" fmla="*/ 273135 w 546268"/>
                <a:gd name="connsiteY21" fmla="*/ 362900 h 578307"/>
                <a:gd name="connsiteX22" fmla="*/ 289263 w 546268"/>
                <a:gd name="connsiteY22" fmla="*/ 359394 h 578307"/>
                <a:gd name="connsiteX23" fmla="*/ 487013 w 546268"/>
                <a:gd name="connsiteY23" fmla="*/ 245100 h 578307"/>
                <a:gd name="connsiteX24" fmla="*/ 538204 w 546268"/>
                <a:gd name="connsiteY24" fmla="*/ 274550 h 578307"/>
                <a:gd name="connsiteX25" fmla="*/ 545217 w 546268"/>
                <a:gd name="connsiteY25" fmla="*/ 282964 h 578307"/>
                <a:gd name="connsiteX26" fmla="*/ 545217 w 546268"/>
                <a:gd name="connsiteY26" fmla="*/ 294183 h 578307"/>
                <a:gd name="connsiteX27" fmla="*/ 538204 w 546268"/>
                <a:gd name="connsiteY27" fmla="*/ 302598 h 578307"/>
                <a:gd name="connsiteX28" fmla="*/ 280848 w 546268"/>
                <a:gd name="connsiteY28" fmla="*/ 451250 h 578307"/>
                <a:gd name="connsiteX29" fmla="*/ 273135 w 546268"/>
                <a:gd name="connsiteY29" fmla="*/ 452652 h 578307"/>
                <a:gd name="connsiteX30" fmla="*/ 265421 w 546268"/>
                <a:gd name="connsiteY30" fmla="*/ 451250 h 578307"/>
                <a:gd name="connsiteX31" fmla="*/ 8065 w 546268"/>
                <a:gd name="connsiteY31" fmla="*/ 302598 h 578307"/>
                <a:gd name="connsiteX32" fmla="*/ 1052 w 546268"/>
                <a:gd name="connsiteY32" fmla="*/ 294183 h 578307"/>
                <a:gd name="connsiteX33" fmla="*/ 1052 w 546268"/>
                <a:gd name="connsiteY33" fmla="*/ 282964 h 578307"/>
                <a:gd name="connsiteX34" fmla="*/ 8065 w 546268"/>
                <a:gd name="connsiteY34" fmla="*/ 274550 h 578307"/>
                <a:gd name="connsiteX35" fmla="*/ 59957 w 546268"/>
                <a:gd name="connsiteY35" fmla="*/ 245100 h 578307"/>
                <a:gd name="connsiteX36" fmla="*/ 273135 w 546268"/>
                <a:gd name="connsiteY36" fmla="*/ 0 h 578307"/>
                <a:gd name="connsiteX37" fmla="*/ 280848 w 546268"/>
                <a:gd name="connsiteY37" fmla="*/ 2803 h 578307"/>
                <a:gd name="connsiteX38" fmla="*/ 538204 w 546268"/>
                <a:gd name="connsiteY38" fmla="*/ 151352 h 578307"/>
                <a:gd name="connsiteX39" fmla="*/ 545217 w 546268"/>
                <a:gd name="connsiteY39" fmla="*/ 159761 h 578307"/>
                <a:gd name="connsiteX40" fmla="*/ 545217 w 546268"/>
                <a:gd name="connsiteY40" fmla="*/ 170271 h 578307"/>
                <a:gd name="connsiteX41" fmla="*/ 538204 w 546268"/>
                <a:gd name="connsiteY41" fmla="*/ 178680 h 578307"/>
                <a:gd name="connsiteX42" fmla="*/ 280848 w 546268"/>
                <a:gd name="connsiteY42" fmla="*/ 327930 h 578307"/>
                <a:gd name="connsiteX43" fmla="*/ 277342 w 546268"/>
                <a:gd name="connsiteY43" fmla="*/ 329331 h 578307"/>
                <a:gd name="connsiteX44" fmla="*/ 273135 w 546268"/>
                <a:gd name="connsiteY44" fmla="*/ 331433 h 578307"/>
                <a:gd name="connsiteX45" fmla="*/ 268927 w 546268"/>
                <a:gd name="connsiteY45" fmla="*/ 329331 h 578307"/>
                <a:gd name="connsiteX46" fmla="*/ 265421 w 546268"/>
                <a:gd name="connsiteY46" fmla="*/ 327930 h 578307"/>
                <a:gd name="connsiteX47" fmla="*/ 8065 w 546268"/>
                <a:gd name="connsiteY47" fmla="*/ 178680 h 578307"/>
                <a:gd name="connsiteX48" fmla="*/ 1052 w 546268"/>
                <a:gd name="connsiteY48" fmla="*/ 170271 h 578307"/>
                <a:gd name="connsiteX49" fmla="*/ 1052 w 546268"/>
                <a:gd name="connsiteY49" fmla="*/ 159761 h 578307"/>
                <a:gd name="connsiteX50" fmla="*/ 8065 w 546268"/>
                <a:gd name="connsiteY50" fmla="*/ 151352 h 578307"/>
                <a:gd name="connsiteX51" fmla="*/ 265421 w 546268"/>
                <a:gd name="connsiteY51" fmla="*/ 2803 h 578307"/>
                <a:gd name="connsiteX52" fmla="*/ 273135 w 546268"/>
                <a:gd name="connsiteY52" fmla="*/ 0 h 57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46268" h="578307">
                  <a:moveTo>
                    <a:pt x="59957" y="369868"/>
                  </a:moveTo>
                  <a:lnTo>
                    <a:pt x="257006" y="484264"/>
                  </a:lnTo>
                  <a:cubicBezTo>
                    <a:pt x="257707" y="484264"/>
                    <a:pt x="257707" y="484264"/>
                    <a:pt x="257707" y="484264"/>
                  </a:cubicBezTo>
                  <a:cubicBezTo>
                    <a:pt x="261915" y="487071"/>
                    <a:pt x="267525" y="488475"/>
                    <a:pt x="273135" y="488475"/>
                  </a:cubicBezTo>
                  <a:cubicBezTo>
                    <a:pt x="278744" y="488475"/>
                    <a:pt x="284354" y="487071"/>
                    <a:pt x="289263" y="484264"/>
                  </a:cubicBezTo>
                  <a:cubicBezTo>
                    <a:pt x="487013" y="369868"/>
                    <a:pt x="487013" y="369868"/>
                    <a:pt x="487013" y="369868"/>
                  </a:cubicBezTo>
                  <a:cubicBezTo>
                    <a:pt x="538204" y="399344"/>
                    <a:pt x="538204" y="399344"/>
                    <a:pt x="538204" y="399344"/>
                  </a:cubicBezTo>
                  <a:cubicBezTo>
                    <a:pt x="541710" y="401450"/>
                    <a:pt x="543814" y="404257"/>
                    <a:pt x="545217" y="407766"/>
                  </a:cubicBezTo>
                  <a:cubicBezTo>
                    <a:pt x="546619" y="411275"/>
                    <a:pt x="546619" y="415486"/>
                    <a:pt x="545217" y="418995"/>
                  </a:cubicBezTo>
                  <a:cubicBezTo>
                    <a:pt x="543814" y="422504"/>
                    <a:pt x="541710" y="425312"/>
                    <a:pt x="538204" y="427417"/>
                  </a:cubicBezTo>
                  <a:cubicBezTo>
                    <a:pt x="280848" y="576202"/>
                    <a:pt x="280848" y="576202"/>
                    <a:pt x="280848" y="576202"/>
                  </a:cubicBezTo>
                  <a:cubicBezTo>
                    <a:pt x="278744" y="577605"/>
                    <a:pt x="275939" y="578307"/>
                    <a:pt x="273135" y="578307"/>
                  </a:cubicBezTo>
                  <a:cubicBezTo>
                    <a:pt x="270330" y="578307"/>
                    <a:pt x="267525" y="577605"/>
                    <a:pt x="265421" y="576202"/>
                  </a:cubicBezTo>
                  <a:cubicBezTo>
                    <a:pt x="8065" y="427417"/>
                    <a:pt x="8065" y="427417"/>
                    <a:pt x="8065" y="427417"/>
                  </a:cubicBezTo>
                  <a:cubicBezTo>
                    <a:pt x="4559" y="425312"/>
                    <a:pt x="2455" y="422504"/>
                    <a:pt x="1052" y="418995"/>
                  </a:cubicBezTo>
                  <a:cubicBezTo>
                    <a:pt x="-350" y="415486"/>
                    <a:pt x="-350" y="411275"/>
                    <a:pt x="1052" y="407766"/>
                  </a:cubicBezTo>
                  <a:cubicBezTo>
                    <a:pt x="2455" y="404257"/>
                    <a:pt x="4559" y="401450"/>
                    <a:pt x="8065" y="399344"/>
                  </a:cubicBezTo>
                  <a:cubicBezTo>
                    <a:pt x="59957" y="369868"/>
                    <a:pt x="59957" y="369868"/>
                    <a:pt x="59957" y="369868"/>
                  </a:cubicBezTo>
                  <a:close/>
                  <a:moveTo>
                    <a:pt x="59957" y="245100"/>
                  </a:moveTo>
                  <a:cubicBezTo>
                    <a:pt x="257006" y="359394"/>
                    <a:pt x="257006" y="359394"/>
                    <a:pt x="257006" y="359394"/>
                  </a:cubicBezTo>
                  <a:cubicBezTo>
                    <a:pt x="257707" y="359394"/>
                    <a:pt x="257707" y="359394"/>
                    <a:pt x="257707" y="359394"/>
                  </a:cubicBezTo>
                  <a:cubicBezTo>
                    <a:pt x="261915" y="362199"/>
                    <a:pt x="267525" y="362900"/>
                    <a:pt x="273135" y="362900"/>
                  </a:cubicBezTo>
                  <a:cubicBezTo>
                    <a:pt x="278744" y="362900"/>
                    <a:pt x="284354" y="362199"/>
                    <a:pt x="289263" y="359394"/>
                  </a:cubicBezTo>
                  <a:cubicBezTo>
                    <a:pt x="487013" y="245100"/>
                    <a:pt x="487013" y="245100"/>
                    <a:pt x="487013" y="245100"/>
                  </a:cubicBezTo>
                  <a:cubicBezTo>
                    <a:pt x="538204" y="274550"/>
                    <a:pt x="538204" y="274550"/>
                    <a:pt x="538204" y="274550"/>
                  </a:cubicBezTo>
                  <a:cubicBezTo>
                    <a:pt x="541710" y="276654"/>
                    <a:pt x="543814" y="279459"/>
                    <a:pt x="545217" y="282964"/>
                  </a:cubicBezTo>
                  <a:cubicBezTo>
                    <a:pt x="546619" y="286470"/>
                    <a:pt x="546619" y="289976"/>
                    <a:pt x="545217" y="294183"/>
                  </a:cubicBezTo>
                  <a:cubicBezTo>
                    <a:pt x="543814" y="296988"/>
                    <a:pt x="541710" y="299793"/>
                    <a:pt x="538204" y="302598"/>
                  </a:cubicBezTo>
                  <a:cubicBezTo>
                    <a:pt x="280848" y="451250"/>
                    <a:pt x="280848" y="451250"/>
                    <a:pt x="280848" y="451250"/>
                  </a:cubicBezTo>
                  <a:cubicBezTo>
                    <a:pt x="278744" y="451951"/>
                    <a:pt x="275939" y="452652"/>
                    <a:pt x="273135" y="452652"/>
                  </a:cubicBezTo>
                  <a:cubicBezTo>
                    <a:pt x="270330" y="452652"/>
                    <a:pt x="267525" y="451951"/>
                    <a:pt x="265421" y="451250"/>
                  </a:cubicBezTo>
                  <a:cubicBezTo>
                    <a:pt x="8065" y="302598"/>
                    <a:pt x="8065" y="302598"/>
                    <a:pt x="8065" y="302598"/>
                  </a:cubicBezTo>
                  <a:cubicBezTo>
                    <a:pt x="4559" y="299793"/>
                    <a:pt x="2455" y="296988"/>
                    <a:pt x="1052" y="294183"/>
                  </a:cubicBezTo>
                  <a:cubicBezTo>
                    <a:pt x="-350" y="289976"/>
                    <a:pt x="-350" y="286470"/>
                    <a:pt x="1052" y="282964"/>
                  </a:cubicBezTo>
                  <a:cubicBezTo>
                    <a:pt x="2455" y="279459"/>
                    <a:pt x="4559" y="276654"/>
                    <a:pt x="8065" y="274550"/>
                  </a:cubicBezTo>
                  <a:cubicBezTo>
                    <a:pt x="59957" y="245100"/>
                    <a:pt x="59957" y="245100"/>
                    <a:pt x="59957" y="245100"/>
                  </a:cubicBezTo>
                  <a:close/>
                  <a:moveTo>
                    <a:pt x="273135" y="0"/>
                  </a:moveTo>
                  <a:cubicBezTo>
                    <a:pt x="275939" y="0"/>
                    <a:pt x="278744" y="701"/>
                    <a:pt x="280848" y="2803"/>
                  </a:cubicBezTo>
                  <a:cubicBezTo>
                    <a:pt x="538204" y="151352"/>
                    <a:pt x="538204" y="151352"/>
                    <a:pt x="538204" y="151352"/>
                  </a:cubicBezTo>
                  <a:cubicBezTo>
                    <a:pt x="541710" y="153454"/>
                    <a:pt x="543814" y="156257"/>
                    <a:pt x="545217" y="159761"/>
                  </a:cubicBezTo>
                  <a:cubicBezTo>
                    <a:pt x="546619" y="163264"/>
                    <a:pt x="546619" y="166768"/>
                    <a:pt x="545217" y="170271"/>
                  </a:cubicBezTo>
                  <a:cubicBezTo>
                    <a:pt x="543814" y="173775"/>
                    <a:pt x="541710" y="176578"/>
                    <a:pt x="538204" y="178680"/>
                  </a:cubicBezTo>
                  <a:cubicBezTo>
                    <a:pt x="280848" y="327930"/>
                    <a:pt x="280848" y="327930"/>
                    <a:pt x="280848" y="327930"/>
                  </a:cubicBezTo>
                  <a:cubicBezTo>
                    <a:pt x="280147" y="327930"/>
                    <a:pt x="278744" y="328630"/>
                    <a:pt x="277342" y="329331"/>
                  </a:cubicBezTo>
                  <a:cubicBezTo>
                    <a:pt x="273135" y="331433"/>
                    <a:pt x="273135" y="331433"/>
                    <a:pt x="273135" y="331433"/>
                  </a:cubicBezTo>
                  <a:cubicBezTo>
                    <a:pt x="268927" y="329331"/>
                    <a:pt x="268927" y="329331"/>
                    <a:pt x="268927" y="329331"/>
                  </a:cubicBezTo>
                  <a:cubicBezTo>
                    <a:pt x="267525" y="328630"/>
                    <a:pt x="266122" y="327930"/>
                    <a:pt x="265421" y="327930"/>
                  </a:cubicBezTo>
                  <a:cubicBezTo>
                    <a:pt x="8065" y="178680"/>
                    <a:pt x="8065" y="178680"/>
                    <a:pt x="8065" y="178680"/>
                  </a:cubicBezTo>
                  <a:cubicBezTo>
                    <a:pt x="4559" y="176578"/>
                    <a:pt x="2455" y="173775"/>
                    <a:pt x="1052" y="170271"/>
                  </a:cubicBezTo>
                  <a:cubicBezTo>
                    <a:pt x="-350" y="166768"/>
                    <a:pt x="-350" y="163264"/>
                    <a:pt x="1052" y="159761"/>
                  </a:cubicBezTo>
                  <a:cubicBezTo>
                    <a:pt x="2455" y="156257"/>
                    <a:pt x="4559" y="153454"/>
                    <a:pt x="8065" y="151352"/>
                  </a:cubicBezTo>
                  <a:cubicBezTo>
                    <a:pt x="265421" y="2803"/>
                    <a:pt x="265421" y="2803"/>
                    <a:pt x="265421" y="2803"/>
                  </a:cubicBezTo>
                  <a:cubicBezTo>
                    <a:pt x="267525" y="701"/>
                    <a:pt x="270330" y="0"/>
                    <a:pt x="27313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911" tIns="75929" rIns="94911" bIns="75929" numCol="1" spcCol="0" rtlCol="0" fromWordArt="0" anchor="t" anchorCtr="0" forceAA="0" compatLnSpc="1">
              <a:prstTxWarp prst="textNoShape">
                <a:avLst/>
              </a:prstTxWarp>
              <a:noAutofit/>
            </a:bodyPr>
            <a:lstStyle/>
            <a:p>
              <a:pPr marL="0" marR="0" lvl="0" indent="0" algn="ctr" defTabSz="483924" rtl="0" eaLnBrk="1" fontAlgn="base" latinLnBrk="0" hangingPunct="1">
                <a:lnSpc>
                  <a:spcPct val="90000"/>
                </a:lnSpc>
                <a:spcBef>
                  <a:spcPct val="0"/>
                </a:spcBef>
                <a:spcAft>
                  <a:spcPct val="0"/>
                </a:spcAft>
                <a:buClrTx/>
                <a:buSzTx/>
                <a:buFontTx/>
                <a:buNone/>
                <a:tabLst/>
                <a:defRPr/>
              </a:pPr>
              <a:endParaRPr kumimoji="0" lang="en-US" sz="1246"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Rectangle 10"/>
            <p:cNvSpPr/>
            <p:nvPr/>
          </p:nvSpPr>
          <p:spPr>
            <a:xfrm>
              <a:off x="9746880" y="3157334"/>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Segoe UI Semilight"/>
                  <a:ea typeface="+mn-ea"/>
                  <a:cs typeface="Segoe UI Semibold" panose="020B0702040204020203" pitchFamily="34" charset="0"/>
                </a:rPr>
                <a:t>Mfg</a:t>
              </a: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 Guide, Recovery solution, Packaging tools</a:t>
              </a:r>
            </a:p>
          </p:txBody>
        </p:sp>
      </p:grpSp>
      <p:grpSp>
        <p:nvGrpSpPr>
          <p:cNvPr id="60" name="Group 59"/>
          <p:cNvGrpSpPr/>
          <p:nvPr/>
        </p:nvGrpSpPr>
        <p:grpSpPr>
          <a:xfrm>
            <a:off x="5168392" y="1526999"/>
            <a:ext cx="2103121" cy="2365832"/>
            <a:chOff x="5168392" y="1526999"/>
            <a:chExt cx="2103121" cy="2365832"/>
          </a:xfrm>
        </p:grpSpPr>
        <p:sp>
          <p:nvSpPr>
            <p:cNvPr id="45" name="Rectangle 44"/>
            <p:cNvSpPr/>
            <p:nvPr/>
          </p:nvSpPr>
          <p:spPr>
            <a:xfrm>
              <a:off x="5168392" y="1526999"/>
              <a:ext cx="2103120" cy="2365828"/>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Azure IoT Hub Device Provisioning</a:t>
              </a:r>
            </a:p>
          </p:txBody>
        </p:sp>
        <p:sp>
          <p:nvSpPr>
            <p:cNvPr id="47" name="Rectangle 46"/>
            <p:cNvSpPr/>
            <p:nvPr/>
          </p:nvSpPr>
          <p:spPr>
            <a:xfrm>
              <a:off x="5168392" y="3157334"/>
              <a:ext cx="2103121"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Integrated support and fully extensible at scale</a:t>
              </a:r>
            </a:p>
          </p:txBody>
        </p:sp>
        <p:sp>
          <p:nvSpPr>
            <p:cNvPr id="66" name="Freeform 65"/>
            <p:cNvSpPr>
              <a:spLocks noChangeAspect="1"/>
            </p:cNvSpPr>
            <p:nvPr/>
          </p:nvSpPr>
          <p:spPr bwMode="auto">
            <a:xfrm rot="5280000">
              <a:off x="6020431" y="2456209"/>
              <a:ext cx="399042" cy="507408"/>
            </a:xfrm>
            <a:custGeom>
              <a:avLst/>
              <a:gdLst>
                <a:gd name="connsiteX0" fmla="*/ 1704966 w 2556145"/>
                <a:gd name="connsiteY0" fmla="*/ 3221586 h 3250307"/>
                <a:gd name="connsiteX1" fmla="*/ 1719326 w 2556145"/>
                <a:gd name="connsiteY1" fmla="*/ 2810357 h 3250307"/>
                <a:gd name="connsiteX2" fmla="*/ 2130556 w 2556145"/>
                <a:gd name="connsiteY2" fmla="*/ 2824717 h 3250307"/>
                <a:gd name="connsiteX3" fmla="*/ 2144916 w 2556145"/>
                <a:gd name="connsiteY3" fmla="*/ 2413488 h 3250307"/>
                <a:gd name="connsiteX4" fmla="*/ 2556145 w 2556145"/>
                <a:gd name="connsiteY4" fmla="*/ 2427849 h 3250307"/>
                <a:gd name="connsiteX5" fmla="*/ 2527424 w 2556145"/>
                <a:gd name="connsiteY5" fmla="*/ 3250307 h 3250307"/>
                <a:gd name="connsiteX6" fmla="*/ 297522 w 2556145"/>
                <a:gd name="connsiteY6" fmla="*/ 1966692 h 3250307"/>
                <a:gd name="connsiteX7" fmla="*/ 542806 w 2556145"/>
                <a:gd name="connsiteY7" fmla="*/ 1737961 h 3250307"/>
                <a:gd name="connsiteX8" fmla="*/ 634409 w 2556145"/>
                <a:gd name="connsiteY8" fmla="*/ 1759807 h 3250307"/>
                <a:gd name="connsiteX9" fmla="*/ 675730 w 2556145"/>
                <a:gd name="connsiteY9" fmla="*/ 1789816 h 3250307"/>
                <a:gd name="connsiteX10" fmla="*/ 932915 w 2556145"/>
                <a:gd name="connsiteY10" fmla="*/ 1504183 h 3250307"/>
                <a:gd name="connsiteX11" fmla="*/ 882766 w 2556145"/>
                <a:gd name="connsiteY11" fmla="*/ 1474652 h 3250307"/>
                <a:gd name="connsiteX12" fmla="*/ 740661 w 2556145"/>
                <a:gd name="connsiteY12" fmla="*/ 1183285 h 3250307"/>
                <a:gd name="connsiteX13" fmla="*/ 1097679 w 2556145"/>
                <a:gd name="connsiteY13" fmla="*/ 850360 h 3250307"/>
                <a:gd name="connsiteX14" fmla="*/ 1378424 w 2556145"/>
                <a:gd name="connsiteY14" fmla="*/ 1012444 h 3250307"/>
                <a:gd name="connsiteX15" fmla="*/ 1388475 w 2556145"/>
                <a:gd name="connsiteY15" fmla="*/ 1032609 h 3250307"/>
                <a:gd name="connsiteX16" fmla="*/ 1627124 w 2556145"/>
                <a:gd name="connsiteY16" fmla="*/ 877628 h 3250307"/>
                <a:gd name="connsiteX17" fmla="*/ 1612998 w 2556145"/>
                <a:gd name="connsiteY17" fmla="*/ 849286 h 3250307"/>
                <a:gd name="connsiteX18" fmla="*/ 1597594 w 2556145"/>
                <a:gd name="connsiteY18" fmla="*/ 756381 h 3250307"/>
                <a:gd name="connsiteX19" fmla="*/ 1842878 w 2556145"/>
                <a:gd name="connsiteY19" fmla="*/ 527650 h 3250307"/>
                <a:gd name="connsiteX20" fmla="*/ 2071609 w 2556145"/>
                <a:gd name="connsiteY20" fmla="*/ 772934 h 3250307"/>
                <a:gd name="connsiteX21" fmla="*/ 1826325 w 2556145"/>
                <a:gd name="connsiteY21" fmla="*/ 1001665 h 3250307"/>
                <a:gd name="connsiteX22" fmla="*/ 1661160 w 2556145"/>
                <a:gd name="connsiteY22" fmla="*/ 926395 h 3250307"/>
                <a:gd name="connsiteX23" fmla="*/ 1652778 w 2556145"/>
                <a:gd name="connsiteY23" fmla="*/ 915482 h 3250307"/>
                <a:gd name="connsiteX24" fmla="*/ 1408687 w 2556145"/>
                <a:gd name="connsiteY24" fmla="*/ 1073997 h 3250307"/>
                <a:gd name="connsiteX25" fmla="*/ 1426024 w 2556145"/>
                <a:gd name="connsiteY25" fmla="*/ 1137610 h 3250307"/>
                <a:gd name="connsiteX26" fmla="*/ 1430605 w 2556145"/>
                <a:gd name="connsiteY26" fmla="*/ 1207378 h 3250307"/>
                <a:gd name="connsiteX27" fmla="*/ 1344167 w 2556145"/>
                <a:gd name="connsiteY27" fmla="*/ 1424062 h 3250307"/>
                <a:gd name="connsiteX28" fmla="*/ 1305485 w 2556145"/>
                <a:gd name="connsiteY28" fmla="*/ 1455257 h 3250307"/>
                <a:gd name="connsiteX29" fmla="*/ 1636897 w 2556145"/>
                <a:gd name="connsiteY29" fmla="*/ 1798444 h 3250307"/>
                <a:gd name="connsiteX30" fmla="*/ 1666484 w 2556145"/>
                <a:gd name="connsiteY30" fmla="*/ 1779965 h 3250307"/>
                <a:gd name="connsiteX31" fmla="*/ 1737903 w 2556145"/>
                <a:gd name="connsiteY31" fmla="*/ 1768123 h 3250307"/>
                <a:gd name="connsiteX32" fmla="*/ 1913738 w 2556145"/>
                <a:gd name="connsiteY32" fmla="*/ 1956684 h 3250307"/>
                <a:gd name="connsiteX33" fmla="*/ 1725178 w 2556145"/>
                <a:gd name="connsiteY33" fmla="*/ 2132519 h 3250307"/>
                <a:gd name="connsiteX34" fmla="*/ 1549343 w 2556145"/>
                <a:gd name="connsiteY34" fmla="*/ 1943959 h 3250307"/>
                <a:gd name="connsiteX35" fmla="*/ 1566137 w 2556145"/>
                <a:gd name="connsiteY35" fmla="*/ 1873539 h 3250307"/>
                <a:gd name="connsiteX36" fmla="*/ 1600357 w 2556145"/>
                <a:gd name="connsiteY36" fmla="*/ 1826421 h 3250307"/>
                <a:gd name="connsiteX37" fmla="*/ 1269754 w 2556145"/>
                <a:gd name="connsiteY37" fmla="*/ 1484072 h 3250307"/>
                <a:gd name="connsiteX38" fmla="*/ 1254211 w 2556145"/>
                <a:gd name="connsiteY38" fmla="*/ 1496607 h 3250307"/>
                <a:gd name="connsiteX39" fmla="*/ 1143355 w 2556145"/>
                <a:gd name="connsiteY39" fmla="*/ 1535723 h 3250307"/>
                <a:gd name="connsiteX40" fmla="*/ 1139752 w 2556145"/>
                <a:gd name="connsiteY40" fmla="*/ 1535959 h 3250307"/>
                <a:gd name="connsiteX41" fmla="*/ 1139752 w 2556145"/>
                <a:gd name="connsiteY41" fmla="*/ 2625193 h 3250307"/>
                <a:gd name="connsiteX42" fmla="*/ 1206000 w 2556145"/>
                <a:gd name="connsiteY42" fmla="*/ 2640992 h 3250307"/>
                <a:gd name="connsiteX43" fmla="*/ 1318225 w 2556145"/>
                <a:gd name="connsiteY43" fmla="*/ 2823853 h 3250307"/>
                <a:gd name="connsiteX44" fmla="*/ 1117485 w 2556145"/>
                <a:gd name="connsiteY44" fmla="*/ 3011046 h 3250307"/>
                <a:gd name="connsiteX45" fmla="*/ 930291 w 2556145"/>
                <a:gd name="connsiteY45" fmla="*/ 2810306 h 3250307"/>
                <a:gd name="connsiteX46" fmla="*/ 1054999 w 2556145"/>
                <a:gd name="connsiteY46" fmla="*/ 2635719 h 3250307"/>
                <a:gd name="connsiteX47" fmla="*/ 1094033 w 2556145"/>
                <a:gd name="connsiteY47" fmla="*/ 2629247 h 3250307"/>
                <a:gd name="connsiteX48" fmla="*/ 1094033 w 2556145"/>
                <a:gd name="connsiteY48" fmla="*/ 1538961 h 3250307"/>
                <a:gd name="connsiteX49" fmla="*/ 1073586 w 2556145"/>
                <a:gd name="connsiteY49" fmla="*/ 1540303 h 3250307"/>
                <a:gd name="connsiteX50" fmla="*/ 1004307 w 2556145"/>
                <a:gd name="connsiteY50" fmla="*/ 1530867 h 3250307"/>
                <a:gd name="connsiteX51" fmla="*/ 978517 w 2556145"/>
                <a:gd name="connsiteY51" fmla="*/ 1521863 h 3250307"/>
                <a:gd name="connsiteX52" fmla="*/ 711745 w 2556145"/>
                <a:gd name="connsiteY52" fmla="*/ 1818144 h 3250307"/>
                <a:gd name="connsiteX53" fmla="*/ 735687 w 2556145"/>
                <a:gd name="connsiteY53" fmla="*/ 1849318 h 3250307"/>
                <a:gd name="connsiteX54" fmla="*/ 771537 w 2556145"/>
                <a:gd name="connsiteY54" fmla="*/ 1983245 h 3250307"/>
                <a:gd name="connsiteX55" fmla="*/ 526253 w 2556145"/>
                <a:gd name="connsiteY55" fmla="*/ 2211976 h 3250307"/>
                <a:gd name="connsiteX56" fmla="*/ 297522 w 2556145"/>
                <a:gd name="connsiteY56" fmla="*/ 1966692 h 3250307"/>
                <a:gd name="connsiteX57" fmla="*/ 0 w 2556145"/>
                <a:gd name="connsiteY57" fmla="*/ 822458 h 3250307"/>
                <a:gd name="connsiteX58" fmla="*/ 28720 w 2556145"/>
                <a:gd name="connsiteY58" fmla="*/ 0 h 3250307"/>
                <a:gd name="connsiteX59" fmla="*/ 851179 w 2556145"/>
                <a:gd name="connsiteY59" fmla="*/ 28721 h 3250307"/>
                <a:gd name="connsiteX60" fmla="*/ 836819 w 2556145"/>
                <a:gd name="connsiteY60" fmla="*/ 439950 h 3250307"/>
                <a:gd name="connsiteX61" fmla="*/ 425589 w 2556145"/>
                <a:gd name="connsiteY61" fmla="*/ 425590 h 3250307"/>
                <a:gd name="connsiteX62" fmla="*/ 411229 w 2556145"/>
                <a:gd name="connsiteY62" fmla="*/ 836819 h 32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56145" h="3250307">
                  <a:moveTo>
                    <a:pt x="1704966" y="3221586"/>
                  </a:moveTo>
                  <a:lnTo>
                    <a:pt x="1719326" y="2810357"/>
                  </a:lnTo>
                  <a:lnTo>
                    <a:pt x="2130556" y="2824717"/>
                  </a:lnTo>
                  <a:lnTo>
                    <a:pt x="2144916" y="2413488"/>
                  </a:lnTo>
                  <a:lnTo>
                    <a:pt x="2556145" y="2427849"/>
                  </a:lnTo>
                  <a:lnTo>
                    <a:pt x="2527424" y="3250307"/>
                  </a:lnTo>
                  <a:close/>
                  <a:moveTo>
                    <a:pt x="297522" y="1966692"/>
                  </a:moveTo>
                  <a:cubicBezTo>
                    <a:pt x="302093" y="1835797"/>
                    <a:pt x="411910" y="1733390"/>
                    <a:pt x="542806" y="1737961"/>
                  </a:cubicBezTo>
                  <a:cubicBezTo>
                    <a:pt x="575529" y="1739104"/>
                    <a:pt x="606473" y="1746824"/>
                    <a:pt x="634409" y="1759807"/>
                  </a:cubicBezTo>
                  <a:lnTo>
                    <a:pt x="675730" y="1789816"/>
                  </a:lnTo>
                  <a:lnTo>
                    <a:pt x="932915" y="1504183"/>
                  </a:lnTo>
                  <a:lnTo>
                    <a:pt x="882766" y="1474652"/>
                  </a:lnTo>
                  <a:cubicBezTo>
                    <a:pt x="793168" y="1409454"/>
                    <a:pt x="736503" y="1302362"/>
                    <a:pt x="740661" y="1183285"/>
                  </a:cubicBezTo>
                  <a:cubicBezTo>
                    <a:pt x="747314" y="992762"/>
                    <a:pt x="907157" y="843707"/>
                    <a:pt x="1097679" y="850360"/>
                  </a:cubicBezTo>
                  <a:cubicBezTo>
                    <a:pt x="1216756" y="854518"/>
                    <a:pt x="1319635" y="918516"/>
                    <a:pt x="1378424" y="1012444"/>
                  </a:cubicBezTo>
                  <a:lnTo>
                    <a:pt x="1388475" y="1032609"/>
                  </a:lnTo>
                  <a:lnTo>
                    <a:pt x="1627124" y="877628"/>
                  </a:lnTo>
                  <a:lnTo>
                    <a:pt x="1612998" y="849286"/>
                  </a:lnTo>
                  <a:cubicBezTo>
                    <a:pt x="1601994" y="820512"/>
                    <a:pt x="1596451" y="789105"/>
                    <a:pt x="1597594" y="756381"/>
                  </a:cubicBezTo>
                  <a:cubicBezTo>
                    <a:pt x="1602165" y="625486"/>
                    <a:pt x="1711983" y="523079"/>
                    <a:pt x="1842878" y="527650"/>
                  </a:cubicBezTo>
                  <a:cubicBezTo>
                    <a:pt x="1973773" y="532221"/>
                    <a:pt x="2076180" y="642039"/>
                    <a:pt x="2071609" y="772934"/>
                  </a:cubicBezTo>
                  <a:cubicBezTo>
                    <a:pt x="2067038" y="903830"/>
                    <a:pt x="1957220" y="1006236"/>
                    <a:pt x="1826325" y="1001665"/>
                  </a:cubicBezTo>
                  <a:cubicBezTo>
                    <a:pt x="1760877" y="999380"/>
                    <a:pt x="1702552" y="970783"/>
                    <a:pt x="1661160" y="926395"/>
                  </a:cubicBezTo>
                  <a:lnTo>
                    <a:pt x="1652778" y="915482"/>
                  </a:lnTo>
                  <a:lnTo>
                    <a:pt x="1408687" y="1073997"/>
                  </a:lnTo>
                  <a:lnTo>
                    <a:pt x="1426024" y="1137610"/>
                  </a:lnTo>
                  <a:cubicBezTo>
                    <a:pt x="1429835" y="1160227"/>
                    <a:pt x="1431436" y="1183563"/>
                    <a:pt x="1430605" y="1207378"/>
                  </a:cubicBezTo>
                  <a:cubicBezTo>
                    <a:pt x="1427694" y="1290732"/>
                    <a:pt x="1395462" y="1366149"/>
                    <a:pt x="1344167" y="1424062"/>
                  </a:cubicBezTo>
                  <a:lnTo>
                    <a:pt x="1305485" y="1455257"/>
                  </a:lnTo>
                  <a:lnTo>
                    <a:pt x="1636897" y="1798444"/>
                  </a:lnTo>
                  <a:lnTo>
                    <a:pt x="1666484" y="1779965"/>
                  </a:lnTo>
                  <a:cubicBezTo>
                    <a:pt x="1688603" y="1771506"/>
                    <a:pt x="1712747" y="1767245"/>
                    <a:pt x="1737903" y="1768123"/>
                  </a:cubicBezTo>
                  <a:cubicBezTo>
                    <a:pt x="1838528" y="1771637"/>
                    <a:pt x="1917252" y="1856059"/>
                    <a:pt x="1913738" y="1956684"/>
                  </a:cubicBezTo>
                  <a:cubicBezTo>
                    <a:pt x="1910225" y="2057309"/>
                    <a:pt x="1825803" y="2136033"/>
                    <a:pt x="1725178" y="2132519"/>
                  </a:cubicBezTo>
                  <a:cubicBezTo>
                    <a:pt x="1624553" y="2129005"/>
                    <a:pt x="1545829" y="2044584"/>
                    <a:pt x="1549343" y="1943959"/>
                  </a:cubicBezTo>
                  <a:cubicBezTo>
                    <a:pt x="1550221" y="1918803"/>
                    <a:pt x="1556156" y="1895015"/>
                    <a:pt x="1566137" y="1873539"/>
                  </a:cubicBezTo>
                  <a:lnTo>
                    <a:pt x="1600357" y="1826421"/>
                  </a:lnTo>
                  <a:lnTo>
                    <a:pt x="1269754" y="1484072"/>
                  </a:lnTo>
                  <a:lnTo>
                    <a:pt x="1254211" y="1496607"/>
                  </a:lnTo>
                  <a:cubicBezTo>
                    <a:pt x="1220315" y="1515616"/>
                    <a:pt x="1182935" y="1529053"/>
                    <a:pt x="1143355" y="1535723"/>
                  </a:cubicBezTo>
                  <a:lnTo>
                    <a:pt x="1139752" y="1535959"/>
                  </a:lnTo>
                  <a:lnTo>
                    <a:pt x="1139752" y="2625193"/>
                  </a:lnTo>
                  <a:lnTo>
                    <a:pt x="1206000" y="2640992"/>
                  </a:lnTo>
                  <a:cubicBezTo>
                    <a:pt x="1274589" y="2672869"/>
                    <a:pt x="1321031" y="2743509"/>
                    <a:pt x="1318225" y="2823853"/>
                  </a:cubicBezTo>
                  <a:cubicBezTo>
                    <a:pt x="1314484" y="2930978"/>
                    <a:pt x="1224609" y="3014787"/>
                    <a:pt x="1117485" y="3011046"/>
                  </a:cubicBezTo>
                  <a:cubicBezTo>
                    <a:pt x="1010360" y="3007305"/>
                    <a:pt x="926551" y="2917431"/>
                    <a:pt x="930291" y="2810306"/>
                  </a:cubicBezTo>
                  <a:cubicBezTo>
                    <a:pt x="933097" y="2729963"/>
                    <a:pt x="984353" y="2662734"/>
                    <a:pt x="1054999" y="2635719"/>
                  </a:cubicBezTo>
                  <a:lnTo>
                    <a:pt x="1094033" y="2629247"/>
                  </a:lnTo>
                  <a:lnTo>
                    <a:pt x="1094033" y="1538961"/>
                  </a:lnTo>
                  <a:lnTo>
                    <a:pt x="1073586" y="1540303"/>
                  </a:lnTo>
                  <a:cubicBezTo>
                    <a:pt x="1049771" y="1539472"/>
                    <a:pt x="1026603" y="1536246"/>
                    <a:pt x="1004307" y="1530867"/>
                  </a:cubicBezTo>
                  <a:lnTo>
                    <a:pt x="978517" y="1521863"/>
                  </a:lnTo>
                  <a:lnTo>
                    <a:pt x="711745" y="1818144"/>
                  </a:lnTo>
                  <a:lnTo>
                    <a:pt x="735687" y="1849318"/>
                  </a:lnTo>
                  <a:cubicBezTo>
                    <a:pt x="759921" y="1888037"/>
                    <a:pt x="773251" y="1934159"/>
                    <a:pt x="771537" y="1983245"/>
                  </a:cubicBezTo>
                  <a:cubicBezTo>
                    <a:pt x="766966" y="2114140"/>
                    <a:pt x="657148" y="2216547"/>
                    <a:pt x="526253" y="2211976"/>
                  </a:cubicBezTo>
                  <a:cubicBezTo>
                    <a:pt x="395357" y="2207405"/>
                    <a:pt x="292951" y="2097587"/>
                    <a:pt x="297522" y="1966692"/>
                  </a:cubicBezTo>
                  <a:close/>
                  <a:moveTo>
                    <a:pt x="0" y="822458"/>
                  </a:moveTo>
                  <a:lnTo>
                    <a:pt x="28720" y="0"/>
                  </a:lnTo>
                  <a:lnTo>
                    <a:pt x="851179" y="28721"/>
                  </a:lnTo>
                  <a:lnTo>
                    <a:pt x="836819" y="439950"/>
                  </a:lnTo>
                  <a:lnTo>
                    <a:pt x="425589" y="425590"/>
                  </a:lnTo>
                  <a:lnTo>
                    <a:pt x="411229" y="836819"/>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05"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a:ln>
                  <a:noFill/>
                </a:ln>
                <a:gradFill>
                  <a:gsLst>
                    <a:gs pos="5417">
                      <a:srgbClr val="505050"/>
                    </a:gs>
                    <a:gs pos="100000">
                      <a:srgbClr val="505050"/>
                    </a:gs>
                  </a:gsLst>
                  <a:lin ang="5400000" scaled="0"/>
                </a:gradFill>
                <a:effectLst/>
                <a:uLnTx/>
                <a:uFillTx/>
                <a:latin typeface="Segoe UI Semilight"/>
                <a:ea typeface="+mn-ea"/>
                <a:cs typeface="+mn-cs"/>
              </a:endParaRPr>
            </a:p>
          </p:txBody>
        </p:sp>
      </p:grpSp>
      <p:grpSp>
        <p:nvGrpSpPr>
          <p:cNvPr id="41" name="Group 40"/>
          <p:cNvGrpSpPr/>
          <p:nvPr/>
        </p:nvGrpSpPr>
        <p:grpSpPr>
          <a:xfrm>
            <a:off x="5168391" y="4217376"/>
            <a:ext cx="2103120" cy="2365832"/>
            <a:chOff x="5168391" y="4217376"/>
            <a:chExt cx="2103120" cy="2365832"/>
          </a:xfrm>
        </p:grpSpPr>
        <p:sp>
          <p:nvSpPr>
            <p:cNvPr id="57" name="Rectangle 56"/>
            <p:cNvSpPr/>
            <p:nvPr/>
          </p:nvSpPr>
          <p:spPr>
            <a:xfrm>
              <a:off x="5168391" y="4217376"/>
              <a:ext cx="2103120" cy="2365830"/>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9144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New Controls &amp; Embedded Features</a:t>
              </a:r>
            </a:p>
          </p:txBody>
        </p:sp>
        <p:sp>
          <p:nvSpPr>
            <p:cNvPr id="65" name="Rectangle 64"/>
            <p:cNvSpPr/>
            <p:nvPr/>
          </p:nvSpPr>
          <p:spPr>
            <a:xfrm>
              <a:off x="5168391"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Modern Connected Standby, on-SoC PWM, NFC, and more</a:t>
              </a:r>
            </a:p>
          </p:txBody>
        </p:sp>
        <p:grpSp>
          <p:nvGrpSpPr>
            <p:cNvPr id="77" name="Group 76"/>
            <p:cNvGrpSpPr/>
            <p:nvPr/>
          </p:nvGrpSpPr>
          <p:grpSpPr>
            <a:xfrm>
              <a:off x="5944433" y="5169588"/>
              <a:ext cx="551036" cy="461407"/>
              <a:chOff x="-2530484" y="585787"/>
              <a:chExt cx="1119191" cy="911228"/>
            </a:xfrm>
            <a:solidFill>
              <a:srgbClr val="0072C6"/>
            </a:solidFill>
          </p:grpSpPr>
          <p:sp>
            <p:nvSpPr>
              <p:cNvPr id="78" name="Freeform 77"/>
              <p:cNvSpPr>
                <a:spLocks noEditPoints="1"/>
              </p:cNvSpPr>
              <p:nvPr/>
            </p:nvSpPr>
            <p:spPr bwMode="auto">
              <a:xfrm>
                <a:off x="-2530484" y="585787"/>
                <a:ext cx="1119191"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sp>
            <p:nvSpPr>
              <p:cNvPr id="79" name="Freeform 78"/>
              <p:cNvSpPr>
                <a:spLocks/>
              </p:cNvSpPr>
              <p:nvPr/>
            </p:nvSpPr>
            <p:spPr bwMode="auto">
              <a:xfrm>
                <a:off x="-2212985" y="1241428"/>
                <a:ext cx="514350" cy="255587"/>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sp>
            <p:nvSpPr>
              <p:cNvPr id="80" name="Freeform 79"/>
              <p:cNvSpPr>
                <a:spLocks/>
              </p:cNvSpPr>
              <p:nvPr/>
            </p:nvSpPr>
            <p:spPr bwMode="auto">
              <a:xfrm>
                <a:off x="-1876433" y="752475"/>
                <a:ext cx="268289" cy="269876"/>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sp>
            <p:nvSpPr>
              <p:cNvPr id="81" name="Freeform 80"/>
              <p:cNvSpPr>
                <a:spLocks/>
              </p:cNvSpPr>
              <p:nvPr/>
            </p:nvSpPr>
            <p:spPr bwMode="auto">
              <a:xfrm>
                <a:off x="-2349507" y="752475"/>
                <a:ext cx="393701" cy="314327"/>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sp>
            <p:nvSpPr>
              <p:cNvPr id="82" name="Freeform 81"/>
              <p:cNvSpPr>
                <a:spLocks/>
              </p:cNvSpPr>
              <p:nvPr/>
            </p:nvSpPr>
            <p:spPr bwMode="auto">
              <a:xfrm>
                <a:off x="-2027251" y="736602"/>
                <a:ext cx="22224"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sp>
            <p:nvSpPr>
              <p:cNvPr id="83" name="Freeform 82"/>
              <p:cNvSpPr>
                <a:spLocks/>
              </p:cNvSpPr>
              <p:nvPr/>
            </p:nvSpPr>
            <p:spPr bwMode="auto">
              <a:xfrm>
                <a:off x="-2087565" y="798514"/>
                <a:ext cx="22224"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grpFill/>
              <a:ln w="9525">
                <a:noFill/>
                <a:round/>
                <a:headEnd/>
                <a:tailEnd/>
              </a:ln>
              <a:extLst/>
            </p:spPr>
            <p:txBody>
              <a:bodyPr vert="horz" wrap="square" lIns="91388" tIns="45694" rIns="91388" bIns="4569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026" rtl="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a:ln>
                    <a:noFill/>
                  </a:ln>
                  <a:solidFill>
                    <a:srgbClr val="FFFFFF"/>
                  </a:solidFill>
                  <a:effectLst/>
                  <a:uLnTx/>
                  <a:uFillTx/>
                  <a:latin typeface="Segoe UI Semilight"/>
                  <a:ea typeface="+mn-ea"/>
                  <a:cs typeface="+mn-cs"/>
                </a:endParaRPr>
              </a:p>
            </p:txBody>
          </p:sp>
        </p:grpSp>
      </p:grpSp>
      <p:grpSp>
        <p:nvGrpSpPr>
          <p:cNvPr id="34" name="Group 33"/>
          <p:cNvGrpSpPr/>
          <p:nvPr/>
        </p:nvGrpSpPr>
        <p:grpSpPr>
          <a:xfrm>
            <a:off x="589903" y="4217376"/>
            <a:ext cx="2103120" cy="2365832"/>
            <a:chOff x="589903" y="4217376"/>
            <a:chExt cx="2103120" cy="2365832"/>
          </a:xfrm>
        </p:grpSpPr>
        <p:sp>
          <p:nvSpPr>
            <p:cNvPr id="42" name="Rectangle 41"/>
            <p:cNvSpPr/>
            <p:nvPr/>
          </p:nvSpPr>
          <p:spPr>
            <a:xfrm>
              <a:off x="589903"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Project</a:t>
              </a:r>
              <a:b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“Rome”</a:t>
              </a:r>
            </a:p>
          </p:txBody>
        </p:sp>
        <p:sp>
          <p:nvSpPr>
            <p:cNvPr id="44" name="Rectangle 43"/>
            <p:cNvSpPr/>
            <p:nvPr/>
          </p:nvSpPr>
          <p:spPr>
            <a:xfrm>
              <a:off x="589903"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Remote device communication</a:t>
              </a:r>
            </a:p>
          </p:txBody>
        </p:sp>
        <p:grpSp>
          <p:nvGrpSpPr>
            <p:cNvPr id="197" name="Group 196"/>
            <p:cNvGrpSpPr>
              <a:grpSpLocks noChangeAspect="1"/>
            </p:cNvGrpSpPr>
            <p:nvPr/>
          </p:nvGrpSpPr>
          <p:grpSpPr>
            <a:xfrm>
              <a:off x="1365945" y="5125972"/>
              <a:ext cx="551036" cy="548640"/>
              <a:chOff x="10991702" y="1437287"/>
              <a:chExt cx="1173924" cy="1168822"/>
            </a:xfrm>
          </p:grpSpPr>
          <p:sp>
            <p:nvSpPr>
              <p:cNvPr id="187" name="Freeform: Shape 186"/>
              <p:cNvSpPr/>
              <p:nvPr/>
            </p:nvSpPr>
            <p:spPr bwMode="auto">
              <a:xfrm>
                <a:off x="10991702" y="1437287"/>
                <a:ext cx="1173924" cy="1168822"/>
              </a:xfrm>
              <a:custGeom>
                <a:avLst/>
                <a:gdLst>
                  <a:gd name="connsiteX0" fmla="*/ 591418 w 1173924"/>
                  <a:gd name="connsiteY0" fmla="*/ 0 h 1168822"/>
                  <a:gd name="connsiteX1" fmla="*/ 632097 w 1173924"/>
                  <a:gd name="connsiteY1" fmla="*/ 8269 h 1168822"/>
                  <a:gd name="connsiteX2" fmla="*/ 664108 w 1173924"/>
                  <a:gd name="connsiteY2" fmla="*/ 28356 h 1168822"/>
                  <a:gd name="connsiteX3" fmla="*/ 664108 w 1173924"/>
                  <a:gd name="connsiteY3" fmla="*/ 26828 h 1168822"/>
                  <a:gd name="connsiteX4" fmla="*/ 744053 w 1173924"/>
                  <a:gd name="connsiteY4" fmla="*/ 105359 h 1168822"/>
                  <a:gd name="connsiteX5" fmla="*/ 1024934 w 1173924"/>
                  <a:gd name="connsiteY5" fmla="*/ 388506 h 1168822"/>
                  <a:gd name="connsiteX6" fmla="*/ 1050698 w 1173924"/>
                  <a:gd name="connsiteY6" fmla="*/ 416210 h 1168822"/>
                  <a:gd name="connsiteX7" fmla="*/ 1143837 w 1173924"/>
                  <a:gd name="connsiteY7" fmla="*/ 509816 h 1168822"/>
                  <a:gd name="connsiteX8" fmla="*/ 1139293 w 1173924"/>
                  <a:gd name="connsiteY8" fmla="*/ 509816 h 1168822"/>
                  <a:gd name="connsiteX9" fmla="*/ 1155359 w 1173924"/>
                  <a:gd name="connsiteY9" fmla="*/ 526386 h 1168822"/>
                  <a:gd name="connsiteX10" fmla="*/ 1173924 w 1173924"/>
                  <a:gd name="connsiteY10" fmla="*/ 586701 h 1168822"/>
                  <a:gd name="connsiteX11" fmla="*/ 1084715 w 1173924"/>
                  <a:gd name="connsiteY11" fmla="*/ 720615 h 1168822"/>
                  <a:gd name="connsiteX12" fmla="*/ 987203 w 1173924"/>
                  <a:gd name="connsiteY12" fmla="*/ 817640 h 1168822"/>
                  <a:gd name="connsiteX13" fmla="*/ 962816 w 1173924"/>
                  <a:gd name="connsiteY13" fmla="*/ 842209 h 1168822"/>
                  <a:gd name="connsiteX14" fmla="*/ 866120 w 1173924"/>
                  <a:gd name="connsiteY14" fmla="*/ 938267 h 1168822"/>
                  <a:gd name="connsiteX15" fmla="*/ 859784 w 1173924"/>
                  <a:gd name="connsiteY15" fmla="*/ 944422 h 1168822"/>
                  <a:gd name="connsiteX16" fmla="*/ 664108 w 1173924"/>
                  <a:gd name="connsiteY16" fmla="*/ 1139120 h 1168822"/>
                  <a:gd name="connsiteX17" fmla="*/ 664108 w 1173924"/>
                  <a:gd name="connsiteY17" fmla="*/ 1131031 h 1168822"/>
                  <a:gd name="connsiteX18" fmla="*/ 644279 w 1173924"/>
                  <a:gd name="connsiteY18" fmla="*/ 1150257 h 1168822"/>
                  <a:gd name="connsiteX19" fmla="*/ 583964 w 1173924"/>
                  <a:gd name="connsiteY19" fmla="*/ 1168822 h 1168822"/>
                  <a:gd name="connsiteX20" fmla="*/ 543285 w 1173924"/>
                  <a:gd name="connsiteY20" fmla="*/ 1160553 h 1168822"/>
                  <a:gd name="connsiteX21" fmla="*/ 509816 w 1173924"/>
                  <a:gd name="connsiteY21" fmla="*/ 1139551 h 1168822"/>
                  <a:gd name="connsiteX22" fmla="*/ 509816 w 1173924"/>
                  <a:gd name="connsiteY22" fmla="*/ 1145934 h 1168822"/>
                  <a:gd name="connsiteX23" fmla="*/ 429871 w 1173924"/>
                  <a:gd name="connsiteY23" fmla="*/ 1067403 h 1168822"/>
                  <a:gd name="connsiteX24" fmla="*/ 89209 w 1173924"/>
                  <a:gd name="connsiteY24" fmla="*/ 719975 h 1168822"/>
                  <a:gd name="connsiteX25" fmla="*/ 0 w 1173924"/>
                  <a:gd name="connsiteY25" fmla="*/ 586061 h 1168822"/>
                  <a:gd name="connsiteX26" fmla="*/ 58260 w 1173924"/>
                  <a:gd name="connsiteY26" fmla="*/ 481531 h 1168822"/>
                  <a:gd name="connsiteX27" fmla="*/ 74144 w 1173924"/>
                  <a:gd name="connsiteY27" fmla="*/ 466450 h 1168822"/>
                  <a:gd name="connsiteX28" fmla="*/ 110076 w 1173924"/>
                  <a:gd name="connsiteY28" fmla="*/ 429871 h 1168822"/>
                  <a:gd name="connsiteX29" fmla="*/ 393223 w 1173924"/>
                  <a:gd name="connsiteY29" fmla="*/ 148990 h 1168822"/>
                  <a:gd name="connsiteX30" fmla="*/ 403416 w 1173924"/>
                  <a:gd name="connsiteY30" fmla="*/ 139510 h 1168822"/>
                  <a:gd name="connsiteX31" fmla="*/ 509816 w 1173924"/>
                  <a:gd name="connsiteY31" fmla="*/ 33642 h 1168822"/>
                  <a:gd name="connsiteX32" fmla="*/ 509816 w 1173924"/>
                  <a:gd name="connsiteY32" fmla="*/ 39204 h 1168822"/>
                  <a:gd name="connsiteX33" fmla="*/ 531103 w 1173924"/>
                  <a:gd name="connsiteY33" fmla="*/ 18565 h 1168822"/>
                  <a:gd name="connsiteX34" fmla="*/ 591418 w 1173924"/>
                  <a:gd name="connsiteY34" fmla="*/ 0 h 11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73924" h="1168822">
                    <a:moveTo>
                      <a:pt x="591418" y="0"/>
                    </a:moveTo>
                    <a:cubicBezTo>
                      <a:pt x="606468" y="0"/>
                      <a:pt x="619855" y="3055"/>
                      <a:pt x="632097" y="8269"/>
                    </a:cubicBezTo>
                    <a:lnTo>
                      <a:pt x="664108" y="28356"/>
                    </a:lnTo>
                    <a:lnTo>
                      <a:pt x="664108" y="26828"/>
                    </a:lnTo>
                    <a:lnTo>
                      <a:pt x="744053" y="105359"/>
                    </a:lnTo>
                    <a:cubicBezTo>
                      <a:pt x="848481" y="208431"/>
                      <a:pt x="953046" y="313228"/>
                      <a:pt x="1024934" y="388506"/>
                    </a:cubicBezTo>
                    <a:lnTo>
                      <a:pt x="1050698" y="416210"/>
                    </a:lnTo>
                    <a:lnTo>
                      <a:pt x="1143837" y="509816"/>
                    </a:lnTo>
                    <a:lnTo>
                      <a:pt x="1139293" y="509816"/>
                    </a:lnTo>
                    <a:lnTo>
                      <a:pt x="1155359" y="526386"/>
                    </a:lnTo>
                    <a:cubicBezTo>
                      <a:pt x="1168981" y="542601"/>
                      <a:pt x="1173924" y="556602"/>
                      <a:pt x="1173924" y="586701"/>
                    </a:cubicBezTo>
                    <a:cubicBezTo>
                      <a:pt x="1173924" y="646900"/>
                      <a:pt x="1125036" y="680496"/>
                      <a:pt x="1084715" y="720615"/>
                    </a:cubicBezTo>
                    <a:lnTo>
                      <a:pt x="987203" y="817640"/>
                    </a:lnTo>
                    <a:lnTo>
                      <a:pt x="962816" y="842209"/>
                    </a:lnTo>
                    <a:cubicBezTo>
                      <a:pt x="929233" y="875834"/>
                      <a:pt x="896615" y="908258"/>
                      <a:pt x="866120" y="938267"/>
                    </a:cubicBezTo>
                    <a:lnTo>
                      <a:pt x="859784" y="944422"/>
                    </a:lnTo>
                    <a:lnTo>
                      <a:pt x="664108" y="1139120"/>
                    </a:lnTo>
                    <a:lnTo>
                      <a:pt x="664108" y="1131031"/>
                    </a:lnTo>
                    <a:lnTo>
                      <a:pt x="644279" y="1150257"/>
                    </a:lnTo>
                    <a:cubicBezTo>
                      <a:pt x="628064" y="1163879"/>
                      <a:pt x="614064" y="1168822"/>
                      <a:pt x="583964" y="1168822"/>
                    </a:cubicBezTo>
                    <a:cubicBezTo>
                      <a:pt x="568914" y="1168822"/>
                      <a:pt x="555527" y="1165767"/>
                      <a:pt x="543285" y="1160553"/>
                    </a:cubicBezTo>
                    <a:lnTo>
                      <a:pt x="509816" y="1139551"/>
                    </a:lnTo>
                    <a:lnTo>
                      <a:pt x="509816" y="1145934"/>
                    </a:lnTo>
                    <a:lnTo>
                      <a:pt x="429871" y="1067403"/>
                    </a:lnTo>
                    <a:cubicBezTo>
                      <a:pt x="290634" y="929974"/>
                      <a:pt x="151153" y="789478"/>
                      <a:pt x="89209" y="719975"/>
                    </a:cubicBezTo>
                    <a:cubicBezTo>
                      <a:pt x="19771" y="642063"/>
                      <a:pt x="0" y="646260"/>
                      <a:pt x="0" y="586061"/>
                    </a:cubicBezTo>
                    <a:cubicBezTo>
                      <a:pt x="0" y="540912"/>
                      <a:pt x="27500" y="510727"/>
                      <a:pt x="58260" y="481531"/>
                    </a:cubicBezTo>
                    <a:lnTo>
                      <a:pt x="74144" y="466450"/>
                    </a:lnTo>
                    <a:lnTo>
                      <a:pt x="110076" y="429871"/>
                    </a:lnTo>
                    <a:cubicBezTo>
                      <a:pt x="213148" y="325443"/>
                      <a:pt x="317945" y="220878"/>
                      <a:pt x="393223" y="148990"/>
                    </a:cubicBezTo>
                    <a:lnTo>
                      <a:pt x="403416" y="139510"/>
                    </a:lnTo>
                    <a:lnTo>
                      <a:pt x="509816" y="33642"/>
                    </a:lnTo>
                    <a:lnTo>
                      <a:pt x="509816" y="39204"/>
                    </a:lnTo>
                    <a:lnTo>
                      <a:pt x="531103" y="18565"/>
                    </a:lnTo>
                    <a:cubicBezTo>
                      <a:pt x="547318" y="4943"/>
                      <a:pt x="561319" y="0"/>
                      <a:pt x="591418"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196" name="Group 195"/>
              <p:cNvGrpSpPr/>
              <p:nvPr/>
            </p:nvGrpSpPr>
            <p:grpSpPr>
              <a:xfrm>
                <a:off x="11204864" y="1626446"/>
                <a:ext cx="738457" cy="820578"/>
                <a:chOff x="8933984" y="853153"/>
                <a:chExt cx="618201" cy="686950"/>
              </a:xfrm>
            </p:grpSpPr>
            <p:sp>
              <p:nvSpPr>
                <p:cNvPr id="192" name="Arrow: Up 191"/>
                <p:cNvSpPr/>
                <p:nvPr/>
              </p:nvSpPr>
              <p:spPr bwMode="auto">
                <a:xfrm>
                  <a:off x="9114016" y="853153"/>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3" name="Arrow: Up 192"/>
                <p:cNvSpPr/>
                <p:nvPr/>
              </p:nvSpPr>
              <p:spPr bwMode="auto">
                <a:xfrm flipH="1" flipV="1">
                  <a:off x="9114016" y="1264465"/>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4" name="Arrow: Up 193"/>
                <p:cNvSpPr/>
                <p:nvPr/>
              </p:nvSpPr>
              <p:spPr bwMode="auto">
                <a:xfrm rot="5400000">
                  <a:off x="8937232" y="1046358"/>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5" name="Arrow: Up 194"/>
                <p:cNvSpPr/>
                <p:nvPr/>
              </p:nvSpPr>
              <p:spPr bwMode="auto">
                <a:xfrm rot="5400000" flipH="1" flipV="1">
                  <a:off x="9279795" y="1056874"/>
                  <a:ext cx="269142" cy="275638"/>
                </a:xfrm>
                <a:prstGeom prst="upArrow">
                  <a:avLst>
                    <a:gd name="adj1" fmla="val 41823"/>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grpSp>
        <p:nvGrpSpPr>
          <p:cNvPr id="55" name="Group 54"/>
          <p:cNvGrpSpPr/>
          <p:nvPr/>
        </p:nvGrpSpPr>
        <p:grpSpPr>
          <a:xfrm>
            <a:off x="7457637" y="4217376"/>
            <a:ext cx="2103120" cy="2365832"/>
            <a:chOff x="9746880" y="4217376"/>
            <a:chExt cx="2103120" cy="2365832"/>
          </a:xfrm>
        </p:grpSpPr>
        <p:sp>
          <p:nvSpPr>
            <p:cNvPr id="54" name="Rectangle 53"/>
            <p:cNvSpPr/>
            <p:nvPr/>
          </p:nvSpPr>
          <p:spPr>
            <a:xfrm>
              <a:off x="9746880"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App Servicing</a:t>
              </a:r>
              <a:b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b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via Store</a:t>
              </a:r>
            </a:p>
          </p:txBody>
        </p:sp>
        <p:sp>
          <p:nvSpPr>
            <p:cNvPr id="56" name="Rectangle 55"/>
            <p:cNvSpPr/>
            <p:nvPr/>
          </p:nvSpPr>
          <p:spPr>
            <a:xfrm>
              <a:off x="9746880"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Service your apps with Microsoft Store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116" y="5074968"/>
              <a:ext cx="650648" cy="650648"/>
            </a:xfrm>
            <a:prstGeom prst="rect">
              <a:avLst/>
            </a:prstGeom>
          </p:spPr>
        </p:pic>
      </p:grpSp>
      <p:grpSp>
        <p:nvGrpSpPr>
          <p:cNvPr id="46" name="Group 45"/>
          <p:cNvGrpSpPr/>
          <p:nvPr/>
        </p:nvGrpSpPr>
        <p:grpSpPr>
          <a:xfrm>
            <a:off x="9746880" y="4217376"/>
            <a:ext cx="2103120" cy="2365832"/>
            <a:chOff x="7457635" y="4217376"/>
            <a:chExt cx="2103120" cy="2365832"/>
          </a:xfrm>
        </p:grpSpPr>
        <p:sp>
          <p:nvSpPr>
            <p:cNvPr id="48" name="Rectangle 47"/>
            <p:cNvSpPr/>
            <p:nvPr/>
          </p:nvSpPr>
          <p:spPr>
            <a:xfrm>
              <a:off x="7457635" y="4217376"/>
              <a:ext cx="2103120" cy="2365832"/>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18288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New Platforms &amp; SoCs</a:t>
              </a:r>
            </a:p>
          </p:txBody>
        </p:sp>
        <p:sp>
          <p:nvSpPr>
            <p:cNvPr id="53" name="Rectangle 52"/>
            <p:cNvSpPr/>
            <p:nvPr/>
          </p:nvSpPr>
          <p:spPr>
            <a:xfrm>
              <a:off x="7457635"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Intel Joule, Intel Apollo Lake, &amp; RPi3 SOMs</a:t>
              </a:r>
            </a:p>
          </p:txBody>
        </p:sp>
        <p:grpSp>
          <p:nvGrpSpPr>
            <p:cNvPr id="30" name="Group 29"/>
            <p:cNvGrpSpPr/>
            <p:nvPr/>
          </p:nvGrpSpPr>
          <p:grpSpPr>
            <a:xfrm>
              <a:off x="8268594" y="5159691"/>
              <a:ext cx="481203" cy="481203"/>
              <a:chOff x="8098392" y="5044253"/>
              <a:chExt cx="481203" cy="481203"/>
            </a:xfrm>
          </p:grpSpPr>
          <p:sp>
            <p:nvSpPr>
              <p:cNvPr id="21" name="Rectangle: Rounded Corners 20"/>
              <p:cNvSpPr/>
              <p:nvPr/>
            </p:nvSpPr>
            <p:spPr bwMode="auto">
              <a:xfrm>
                <a:off x="8183197" y="5129058"/>
                <a:ext cx="311592" cy="31159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9" name="Group 28"/>
              <p:cNvGrpSpPr/>
              <p:nvPr/>
            </p:nvGrpSpPr>
            <p:grpSpPr>
              <a:xfrm>
                <a:off x="8098392" y="5187572"/>
                <a:ext cx="481203" cy="194565"/>
                <a:chOff x="8098392" y="5188195"/>
                <a:chExt cx="481203" cy="194565"/>
              </a:xfrm>
            </p:grpSpPr>
            <p:grpSp>
              <p:nvGrpSpPr>
                <p:cNvPr id="28" name="Group 27"/>
                <p:cNvGrpSpPr/>
                <p:nvPr/>
              </p:nvGrpSpPr>
              <p:grpSpPr>
                <a:xfrm>
                  <a:off x="8509348" y="5188195"/>
                  <a:ext cx="70247" cy="193319"/>
                  <a:chOff x="8509348" y="5188195"/>
                  <a:chExt cx="70247" cy="193319"/>
                </a:xfrm>
              </p:grpSpPr>
              <p:cxnSp>
                <p:nvCxnSpPr>
                  <p:cNvPr id="23" name="Straight Connector 22"/>
                  <p:cNvCxnSpPr/>
                  <p:nvPr/>
                </p:nvCxnSpPr>
                <p:spPr>
                  <a:xfrm>
                    <a:off x="8509348" y="5188195"/>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09348" y="5317075"/>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509348" y="5252635"/>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509348" y="5381514"/>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8098392" y="5189441"/>
                  <a:ext cx="70247" cy="193319"/>
                  <a:chOff x="8509348" y="5195122"/>
                  <a:chExt cx="70247" cy="193319"/>
                </a:xfrm>
              </p:grpSpPr>
              <p:cxnSp>
                <p:nvCxnSpPr>
                  <p:cNvPr id="87" name="Straight Connector 86"/>
                  <p:cNvCxnSpPr/>
                  <p:nvPr/>
                </p:nvCxnSpPr>
                <p:spPr>
                  <a:xfrm>
                    <a:off x="8509348" y="519512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509348" y="532400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509348" y="525956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509348" y="5388441"/>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rot="16200000">
                <a:off x="8098392" y="5187572"/>
                <a:ext cx="481203" cy="194565"/>
                <a:chOff x="8250792" y="5340595"/>
                <a:chExt cx="481203" cy="194565"/>
              </a:xfrm>
            </p:grpSpPr>
            <p:grpSp>
              <p:nvGrpSpPr>
                <p:cNvPr id="91" name="Group 90"/>
                <p:cNvGrpSpPr/>
                <p:nvPr/>
              </p:nvGrpSpPr>
              <p:grpSpPr>
                <a:xfrm>
                  <a:off x="8661748" y="5340595"/>
                  <a:ext cx="70247" cy="193319"/>
                  <a:chOff x="8509348" y="5195122"/>
                  <a:chExt cx="70247" cy="193319"/>
                </a:xfrm>
              </p:grpSpPr>
              <p:cxnSp>
                <p:nvCxnSpPr>
                  <p:cNvPr id="92" name="Straight Connector 91"/>
                  <p:cNvCxnSpPr/>
                  <p:nvPr/>
                </p:nvCxnSpPr>
                <p:spPr>
                  <a:xfrm>
                    <a:off x="8509348" y="519512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509348" y="532400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509348" y="525956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509348" y="5388441"/>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8250792" y="5341841"/>
                  <a:ext cx="70247" cy="193319"/>
                  <a:chOff x="8509348" y="5195122"/>
                  <a:chExt cx="70247" cy="193319"/>
                </a:xfrm>
              </p:grpSpPr>
              <p:cxnSp>
                <p:nvCxnSpPr>
                  <p:cNvPr id="97" name="Straight Connector 96"/>
                  <p:cNvCxnSpPr/>
                  <p:nvPr/>
                </p:nvCxnSpPr>
                <p:spPr>
                  <a:xfrm>
                    <a:off x="8509348" y="519512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509348" y="532400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509348" y="5259562"/>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509348" y="5388441"/>
                    <a:ext cx="70247"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grpSp>
        <p:nvGrpSpPr>
          <p:cNvPr id="40" name="Group 39"/>
          <p:cNvGrpSpPr/>
          <p:nvPr/>
        </p:nvGrpSpPr>
        <p:grpSpPr>
          <a:xfrm>
            <a:off x="2879147" y="4217376"/>
            <a:ext cx="2103120" cy="2365832"/>
            <a:chOff x="2879147" y="4217376"/>
            <a:chExt cx="2103120" cy="2365832"/>
          </a:xfrm>
        </p:grpSpPr>
        <p:sp>
          <p:nvSpPr>
            <p:cNvPr id="202" name="Rectangle 201"/>
            <p:cNvSpPr/>
            <p:nvPr/>
          </p:nvSpPr>
          <p:spPr>
            <a:xfrm>
              <a:off x="2879147" y="4217376"/>
              <a:ext cx="2103120" cy="2365830"/>
            </a:xfrm>
            <a:prstGeom prst="rect">
              <a:avLst/>
            </a:prstGeom>
            <a:solidFill>
              <a:schemeClr val="bg1"/>
            </a:solidFill>
            <a:ln w="3175">
              <a:solidFill>
                <a:schemeClr val="accent1"/>
              </a:solidFill>
            </a:ln>
          </p:spPr>
          <p:style>
            <a:lnRef idx="1">
              <a:schemeClr val="dk1"/>
            </a:lnRef>
            <a:fillRef idx="0">
              <a:schemeClr val="dk1"/>
            </a:fillRef>
            <a:effectRef idx="0">
              <a:schemeClr val="dk1"/>
            </a:effectRef>
            <a:fontRef idx="minor">
              <a:schemeClr val="tx1"/>
            </a:fontRef>
          </p:style>
          <p:txBody>
            <a:bodyPr lIns="182880" tIns="274320" rIns="186521" bIns="93260" rtlCol="0" anchor="t"/>
            <a:lstStyle/>
            <a:p>
              <a:pPr marL="0" marR="0" lvl="0" indent="0" algn="ctr" defTabSz="932290" rtl="0" eaLnBrk="1" fontAlgn="base" latinLnBrk="0" hangingPunct="1">
                <a:lnSpc>
                  <a:spcPct val="10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0078D7"/>
                  </a:solidFill>
                  <a:effectLst/>
                  <a:uLnTx/>
                  <a:uFillTx/>
                  <a:latin typeface="Segoe UI Light"/>
                  <a:ea typeface="Segoe UI" pitchFamily="34" charset="0"/>
                  <a:cs typeface="Segoe UI" pitchFamily="34" charset="0"/>
                </a:rPr>
                <a:t>Cortana</a:t>
              </a:r>
            </a:p>
          </p:txBody>
        </p:sp>
        <p:sp>
          <p:nvSpPr>
            <p:cNvPr id="39" name="Rectangle 38"/>
            <p:cNvSpPr/>
            <p:nvPr/>
          </p:nvSpPr>
          <p:spPr>
            <a:xfrm>
              <a:off x="2879147" y="5847711"/>
              <a:ext cx="2103120" cy="735497"/>
            </a:xfrm>
            <a:prstGeom prst="rect">
              <a:avLst/>
            </a:prstGeom>
            <a:solidFill>
              <a:srgbClr val="0070C0"/>
            </a:solidFill>
          </p:spPr>
          <p:txBody>
            <a:bodyPr wrap="square" tIns="91440" bIns="91440" anchor="ctr">
              <a:noAutofit/>
            </a:bodyPr>
            <a:lstStyle/>
            <a:p>
              <a:pPr marL="0" marR="0" lvl="0" indent="0" algn="ctr" defTabSz="9326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light"/>
                  <a:ea typeface="+mn-ea"/>
                  <a:cs typeface="Segoe UI Semibold" panose="020B0702040204020203" pitchFamily="34" charset="0"/>
                </a:rPr>
                <a:t>Now available</a:t>
              </a:r>
            </a:p>
          </p:txBody>
        </p:sp>
        <p:grpSp>
          <p:nvGrpSpPr>
            <p:cNvPr id="33" name="Group 32"/>
            <p:cNvGrpSpPr/>
            <p:nvPr/>
          </p:nvGrpSpPr>
          <p:grpSpPr>
            <a:xfrm>
              <a:off x="3644119" y="5113703"/>
              <a:ext cx="573177" cy="573177"/>
              <a:chOff x="3656044" y="5080397"/>
              <a:chExt cx="573177" cy="573177"/>
            </a:xfrm>
          </p:grpSpPr>
          <p:sp>
            <p:nvSpPr>
              <p:cNvPr id="101" name="Circle: Hollow 100"/>
              <p:cNvSpPr/>
              <p:nvPr/>
            </p:nvSpPr>
            <p:spPr bwMode="auto">
              <a:xfrm>
                <a:off x="3656044" y="5080397"/>
                <a:ext cx="573177" cy="573177"/>
              </a:xfrm>
              <a:prstGeom prst="donut">
                <a:avLst>
                  <a:gd name="adj" fmla="val 14292"/>
                </a:avLst>
              </a:prstGeom>
              <a:solidFill>
                <a:srgbClr val="53B1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2" name="Circle: Hollow 31"/>
              <p:cNvSpPr/>
              <p:nvPr/>
            </p:nvSpPr>
            <p:spPr bwMode="auto">
              <a:xfrm>
                <a:off x="3715293" y="5139646"/>
                <a:ext cx="454679" cy="454679"/>
              </a:xfrm>
              <a:prstGeom prst="donut">
                <a:avLst>
                  <a:gd name="adj" fmla="val 952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Tree>
    <p:extLst>
      <p:ext uri="{BB962C8B-B14F-4D97-AF65-F5344CB8AC3E}">
        <p14:creationId xmlns:p14="http://schemas.microsoft.com/office/powerpoint/2010/main" val="3265073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Call to action</a:t>
            </a:r>
          </a:p>
        </p:txBody>
      </p:sp>
      <p:sp>
        <p:nvSpPr>
          <p:cNvPr id="2" name="Text Placeholder 1"/>
          <p:cNvSpPr>
            <a:spLocks noGrp="1"/>
          </p:cNvSpPr>
          <p:nvPr>
            <p:ph type="body" sz="quarter" idx="10"/>
          </p:nvPr>
        </p:nvSpPr>
        <p:spPr>
          <a:xfrm>
            <a:off x="274702" y="1211287"/>
            <a:ext cx="11888787" cy="5712333"/>
          </a:xfrm>
        </p:spPr>
        <p:txBody>
          <a:bodyPr/>
          <a:lstStyle/>
          <a:p>
            <a:pPr>
              <a:spcBef>
                <a:spcPts val="3000"/>
              </a:spcBef>
            </a:pPr>
            <a:r>
              <a:rPr lang="en-US" dirty="0"/>
              <a:t>Visit the IoT exhibits in the Expert Zone</a:t>
            </a:r>
          </a:p>
          <a:p>
            <a:pPr>
              <a:spcBef>
                <a:spcPts val="3000"/>
              </a:spcBef>
            </a:pPr>
            <a:r>
              <a:rPr lang="en-US" dirty="0"/>
              <a:t>Try out device management with Windows IoT &amp; Azure </a:t>
            </a:r>
            <a:r>
              <a:rPr lang="en-US" dirty="0" err="1"/>
              <a:t>IoT</a:t>
            </a:r>
            <a:endParaRPr lang="en-US" dirty="0"/>
          </a:p>
          <a:p>
            <a:pPr>
              <a:spcBef>
                <a:spcPts val="3000"/>
              </a:spcBef>
            </a:pPr>
            <a:r>
              <a:rPr lang="en-US" dirty="0"/>
              <a:t>Experiment with NUI, OpenCV, and Cognitive Services on Windows </a:t>
            </a:r>
            <a:r>
              <a:rPr lang="en-US" dirty="0" err="1"/>
              <a:t>IoT</a:t>
            </a:r>
            <a:r>
              <a:rPr lang="en-US" dirty="0"/>
              <a:t> Core</a:t>
            </a:r>
          </a:p>
          <a:p>
            <a:pPr>
              <a:spcBef>
                <a:spcPts val="3000"/>
              </a:spcBef>
            </a:pPr>
            <a:r>
              <a:rPr lang="en-US" dirty="0"/>
              <a:t>Visit </a:t>
            </a:r>
            <a:r>
              <a:rPr lang="en-US" u="sng" dirty="0">
                <a:hlinkClick r:id="rId3"/>
              </a:rPr>
              <a:t>www.internetofyourthings.com</a:t>
            </a:r>
            <a:r>
              <a:rPr lang="en-US" dirty="0"/>
              <a:t> and </a:t>
            </a:r>
            <a:r>
              <a:rPr lang="en-US" dirty="0">
                <a:hlinkClick r:id="rId4"/>
              </a:rPr>
              <a:t>www.windowsondevices.com</a:t>
            </a:r>
            <a:r>
              <a:rPr lang="en-US" dirty="0"/>
              <a:t> to learn more about Windows and Azure </a:t>
            </a:r>
            <a:r>
              <a:rPr lang="en-US" dirty="0" err="1"/>
              <a:t>IoT</a:t>
            </a:r>
            <a:endParaRPr lang="en-US" dirty="0"/>
          </a:p>
          <a:p>
            <a:pPr>
              <a:spcBef>
                <a:spcPts val="3000"/>
              </a:spcBef>
            </a:pPr>
            <a:r>
              <a:rPr lang="en-US" dirty="0"/>
              <a:t>Build great things with Windows 10 IoT and Azure IoT Suite</a:t>
            </a:r>
          </a:p>
        </p:txBody>
      </p:sp>
    </p:spTree>
    <p:extLst>
      <p:ext uri="{BB962C8B-B14F-4D97-AF65-F5344CB8AC3E}">
        <p14:creationId xmlns:p14="http://schemas.microsoft.com/office/powerpoint/2010/main" val="228697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3122" t="35225" r="13528" b="34014"/>
          <a:stretch/>
        </p:blipFill>
        <p:spPr>
          <a:xfrm>
            <a:off x="10726888" y="4053073"/>
            <a:ext cx="1074587" cy="35382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49" y="4894218"/>
            <a:ext cx="1024279" cy="47112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5611" y="5935210"/>
            <a:ext cx="1143534" cy="202798"/>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134" y="4911846"/>
            <a:ext cx="802386" cy="384750"/>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7607" y="4978521"/>
            <a:ext cx="908193" cy="332139"/>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l="23517" t="29300" r="24434" b="26623"/>
          <a:stretch/>
        </p:blipFill>
        <p:spPr>
          <a:xfrm>
            <a:off x="8043494" y="4030938"/>
            <a:ext cx="624256" cy="396487"/>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840" y="2095757"/>
            <a:ext cx="942975" cy="707231"/>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68984" y="2291207"/>
            <a:ext cx="1065466" cy="373626"/>
          </a:xfrm>
          <a:prstGeom prst="rect">
            <a:avLst/>
          </a:prstGeom>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98721" y="3186741"/>
            <a:ext cx="1112280" cy="29544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03043" y="4161550"/>
            <a:ext cx="1084568" cy="222279"/>
          </a:xfrm>
          <a:prstGeom prst="rect">
            <a:avLst/>
          </a:prstGeom>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68984" y="3213404"/>
            <a:ext cx="1065466" cy="261572"/>
          </a:xfrm>
          <a:prstGeom prst="rect">
            <a:avLst/>
          </a:prstGeom>
        </p:spPr>
      </p:pic>
      <p:pic>
        <p:nvPicPr>
          <p:cNvPr id="19" name="Picture 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69089" y="2265731"/>
            <a:ext cx="1051480" cy="373008"/>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16174" y="3191707"/>
            <a:ext cx="867642" cy="299819"/>
          </a:xfrm>
          <a:prstGeom prst="rect">
            <a:avLst/>
          </a:prstGeom>
        </p:spPr>
      </p:pic>
      <p:pic>
        <p:nvPicPr>
          <p:cNvPr id="21" name="Picture 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737523" y="2383933"/>
            <a:ext cx="1073477" cy="201411"/>
          </a:xfrm>
          <a:prstGeom prst="rect">
            <a:avLst/>
          </a:prstGeom>
        </p:spPr>
      </p:pic>
      <p:pic>
        <p:nvPicPr>
          <p:cNvPr id="22" name="Picture 2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17380" y="3245303"/>
            <a:ext cx="900419" cy="231711"/>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96730" y="3148647"/>
            <a:ext cx="768146" cy="361689"/>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3043" y="3105647"/>
            <a:ext cx="1084568" cy="495285"/>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4463" y="3819809"/>
            <a:ext cx="1192680" cy="894509"/>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22798" y="5914016"/>
            <a:ext cx="1130702" cy="245187"/>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03748" y="5009770"/>
            <a:ext cx="1159278" cy="263979"/>
          </a:xfrm>
          <a:prstGeom prst="rect">
            <a:avLst/>
          </a:prstGeom>
        </p:spPr>
      </p:pic>
      <p:pic>
        <p:nvPicPr>
          <p:cNvPr id="28" name="Picture 2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15780" y="5720779"/>
            <a:ext cx="823905" cy="631661"/>
          </a:xfrm>
          <a:prstGeom prst="rect">
            <a:avLst/>
          </a:prstGeom>
        </p:spPr>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51220" y="4894218"/>
            <a:ext cx="545337" cy="545337"/>
          </a:xfrm>
          <a:prstGeom prst="rect">
            <a:avLst/>
          </a:prstGeom>
        </p:spPr>
      </p:pic>
      <p:pic>
        <p:nvPicPr>
          <p:cNvPr id="30" name="Picture 2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06694" y="4107514"/>
            <a:ext cx="1185081" cy="225202"/>
          </a:xfrm>
          <a:prstGeom prst="rect">
            <a:avLst/>
          </a:prstGeom>
        </p:spPr>
      </p:pic>
      <p:pic>
        <p:nvPicPr>
          <p:cNvPr id="31" name="Picture 3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952576" y="4101644"/>
            <a:ext cx="1000550" cy="254769"/>
          </a:xfrm>
          <a:prstGeom prst="rect">
            <a:avLst/>
          </a:prstGeom>
        </p:spPr>
      </p:pic>
      <p:pic>
        <p:nvPicPr>
          <p:cNvPr id="32" name="Picture 3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55412" y="2334263"/>
            <a:ext cx="930376" cy="255853"/>
          </a:xfrm>
          <a:prstGeom prst="rect">
            <a:avLst/>
          </a:prstGeom>
        </p:spPr>
      </p:pic>
      <p:pic>
        <p:nvPicPr>
          <p:cNvPr id="34" name="Picture 33"/>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498040" y="2133259"/>
            <a:ext cx="542547" cy="542547"/>
          </a:xfrm>
          <a:prstGeom prst="rect">
            <a:avLst/>
          </a:prstGeom>
        </p:spPr>
      </p:pic>
      <p:pic>
        <p:nvPicPr>
          <p:cNvPr id="35" name="Picture 34"/>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9498040" y="4856729"/>
            <a:ext cx="570059" cy="570059"/>
          </a:xfrm>
          <a:prstGeom prst="rect">
            <a:avLst/>
          </a:prstGeom>
        </p:spPr>
      </p:pic>
      <p:pic>
        <p:nvPicPr>
          <p:cNvPr id="2" name="Picture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498040" y="3073708"/>
            <a:ext cx="542547" cy="542547"/>
          </a:xfrm>
          <a:prstGeom prst="rect">
            <a:avLst/>
          </a:prstGeom>
        </p:spPr>
      </p:pic>
      <p:pic>
        <p:nvPicPr>
          <p:cNvPr id="4" name="Pictur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072104" y="3191707"/>
            <a:ext cx="726238" cy="285307"/>
          </a:xfrm>
          <a:prstGeom prst="rect">
            <a:avLst/>
          </a:prstGeom>
        </p:spPr>
      </p:pic>
      <p:pic>
        <p:nvPicPr>
          <p:cNvPr id="13" name="Picture 12"/>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850531" y="5023214"/>
            <a:ext cx="1283569" cy="213928"/>
          </a:xfrm>
          <a:prstGeom prst="rect">
            <a:avLst/>
          </a:prstGeom>
        </p:spPr>
      </p:pic>
      <p:pic>
        <p:nvPicPr>
          <p:cNvPr id="5" name="Picture 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384520" y="4145937"/>
            <a:ext cx="1037396" cy="198587"/>
          </a:xfrm>
          <a:prstGeom prst="rect">
            <a:avLst/>
          </a:prstGeom>
        </p:spPr>
      </p:pic>
      <p:pic>
        <p:nvPicPr>
          <p:cNvPr id="36" name="Picture 4" descr="http://www.us.jll.com/_layouts/15/JLL.SP2013.Internet.UI/Images/logos/logo-desktop.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238474" y="2265731"/>
            <a:ext cx="800229" cy="3556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https://upload.wikimedia.org/wikipedia/commons/thumb/6/6a/Mattel-brand.svg/2000px-Mattel-brand.svg.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576025" y="5790572"/>
            <a:ext cx="492074" cy="4920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www.adweek.com/files/imagecache/node-detail/news_article/hershey-logo-hed-2014.jpg"/>
          <p:cNvPicPr>
            <a:picLocks noChangeAspect="1" noChangeArrowheads="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174" y="2250125"/>
            <a:ext cx="959039" cy="40744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516669" y="5872116"/>
            <a:ext cx="1078644" cy="328986"/>
          </a:xfrm>
          <a:prstGeom prst="rect">
            <a:avLst/>
          </a:prstGeom>
        </p:spPr>
      </p:pic>
      <p:pic>
        <p:nvPicPr>
          <p:cNvPr id="39" name="Picture 16" descr="http://photos.prnewswire.com/prnfull/20080409/NYW017LOGO"/>
          <p:cNvPicPr>
            <a:picLocks noChangeAspect="1" noChangeArrowheads="1"/>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7144" y="4184008"/>
            <a:ext cx="1048755" cy="161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Accelerating Digital Transformation </a:t>
            </a:r>
            <a:br>
              <a:rPr lang="en-US" dirty="0"/>
            </a:br>
            <a:r>
              <a:rPr lang="en-US" dirty="0"/>
              <a:t>for large customers and partners</a:t>
            </a:r>
          </a:p>
        </p:txBody>
      </p:sp>
      <p:pic>
        <p:nvPicPr>
          <p:cNvPr id="43" name="Picture 4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869412" y="4756995"/>
            <a:ext cx="745571" cy="745571"/>
          </a:xfrm>
          <a:prstGeom prst="rect">
            <a:avLst/>
          </a:prstGeom>
        </p:spPr>
      </p:pic>
      <p:pic>
        <p:nvPicPr>
          <p:cNvPr id="45" name="Picture 44"/>
          <p:cNvPicPr>
            <a:picLocks noChangeAspect="1"/>
          </p:cNvPicPr>
          <p:nvPr/>
        </p:nvPicPr>
        <p:blipFill rotWithShape="1">
          <a:blip r:embed="rId40" cstate="print">
            <a:extLst>
              <a:ext uri="{28A0092B-C50C-407E-A947-70E740481C1C}">
                <a14:useLocalDpi xmlns:a14="http://schemas.microsoft.com/office/drawing/2010/main" val="0"/>
              </a:ext>
            </a:extLst>
          </a:blip>
          <a:srcRect l="17755" r="18309"/>
          <a:stretch/>
        </p:blipFill>
        <p:spPr>
          <a:xfrm>
            <a:off x="6544436" y="5722697"/>
            <a:ext cx="713614" cy="627824"/>
          </a:xfrm>
          <a:prstGeom prst="rect">
            <a:avLst/>
          </a:prstGeom>
        </p:spPr>
      </p:pic>
      <p:pic>
        <p:nvPicPr>
          <p:cNvPr id="41" name="Picture 40"/>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762801" y="5701299"/>
            <a:ext cx="1072992" cy="670620"/>
          </a:xfrm>
          <a:prstGeom prst="rect">
            <a:avLst/>
          </a:prstGeom>
        </p:spPr>
      </p:pic>
      <p:pic>
        <p:nvPicPr>
          <p:cNvPr id="40" name="Picture 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55593" y="5897247"/>
            <a:ext cx="1379468" cy="278724"/>
          </a:xfrm>
          <a:prstGeom prst="rect">
            <a:avLst/>
          </a:prstGeom>
        </p:spPr>
      </p:pic>
    </p:spTree>
    <p:extLst>
      <p:ext uri="{BB962C8B-B14F-4D97-AF65-F5344CB8AC3E}">
        <p14:creationId xmlns:p14="http://schemas.microsoft.com/office/powerpoint/2010/main" val="189833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nodeType="withEffect">
                                  <p:stCondLst>
                                    <p:cond delay="42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childTnLst>
                                </p:cTn>
                              </p:par>
                              <p:par>
                                <p:cTn id="11" presetID="10" presetClass="entr" presetSubtype="0" fill="hold" nodeType="withEffect">
                                  <p:stCondLst>
                                    <p:cond delay="44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childTnLst>
                                </p:cTn>
                              </p:par>
                              <p:par>
                                <p:cTn id="14" presetID="10" presetClass="entr" presetSubtype="0" fill="hold" nodeType="withEffect">
                                  <p:stCondLst>
                                    <p:cond delay="46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48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childTnLst>
                                </p:cTn>
                              </p:par>
                              <p:par>
                                <p:cTn id="23" presetID="10" presetClass="entr" presetSubtype="0" fill="hold" nodeType="withEffect">
                                  <p:stCondLst>
                                    <p:cond delay="52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50"/>
                                        <p:tgtEl>
                                          <p:spTgt spid="34"/>
                                        </p:tgtEl>
                                      </p:cBhvr>
                                    </p:animEffect>
                                  </p:childTnLst>
                                </p:cTn>
                              </p:par>
                              <p:par>
                                <p:cTn id="26" presetID="10" presetClass="entr" presetSubtype="0" fill="hold" nodeType="withEffect">
                                  <p:stCondLst>
                                    <p:cond delay="54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par>
                                <p:cTn id="29" presetID="10" presetClass="entr" presetSubtype="0" fill="hold" nodeType="withEffect">
                                  <p:stCondLst>
                                    <p:cond delay="56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childTnLst>
                                </p:cTn>
                              </p:par>
                              <p:par>
                                <p:cTn id="32" presetID="10" presetClass="entr" presetSubtype="0" fill="hold" nodeType="withEffect">
                                  <p:stCondLst>
                                    <p:cond delay="58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50"/>
                                        <p:tgtEl>
                                          <p:spTgt spid="23"/>
                                        </p:tgtEl>
                                      </p:cBhvr>
                                    </p:animEffect>
                                  </p:childTnLst>
                                </p:cTn>
                              </p:par>
                              <p:par>
                                <p:cTn id="35" presetID="10" presetClass="entr" presetSubtype="0" fill="hold"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childTnLst>
                                </p:cTn>
                              </p:par>
                              <p:par>
                                <p:cTn id="38" presetID="10" presetClass="entr" presetSubtype="0" fill="hold" nodeType="withEffect">
                                  <p:stCondLst>
                                    <p:cond delay="62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50"/>
                                        <p:tgtEl>
                                          <p:spTgt spid="4"/>
                                        </p:tgtEl>
                                      </p:cBhvr>
                                    </p:animEffect>
                                  </p:childTnLst>
                                </p:cTn>
                              </p:par>
                              <p:par>
                                <p:cTn id="41" presetID="10" presetClass="entr" presetSubtype="0" fill="hold" nodeType="withEffect">
                                  <p:stCondLst>
                                    <p:cond delay="64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50"/>
                                        <p:tgtEl>
                                          <p:spTgt spid="20"/>
                                        </p:tgtEl>
                                      </p:cBhvr>
                                    </p:animEffect>
                                  </p:childTnLst>
                                </p:cTn>
                              </p:par>
                              <p:par>
                                <p:cTn id="44" presetID="10" presetClass="entr" presetSubtype="0" fill="hold" nodeType="withEffect">
                                  <p:stCondLst>
                                    <p:cond delay="66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50"/>
                                        <p:tgtEl>
                                          <p:spTgt spid="18"/>
                                        </p:tgtEl>
                                      </p:cBhvr>
                                    </p:animEffect>
                                  </p:childTnLst>
                                </p:cTn>
                              </p:par>
                              <p:par>
                                <p:cTn id="47" presetID="10" presetClass="entr" presetSubtype="0" fill="hold" nodeType="withEffect">
                                  <p:stCondLst>
                                    <p:cond delay="68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50"/>
                                        <p:tgtEl>
                                          <p:spTgt spid="2"/>
                                        </p:tgtEl>
                                      </p:cBhvr>
                                    </p:animEffect>
                                  </p:childTnLst>
                                </p:cTn>
                              </p:par>
                              <p:par>
                                <p:cTn id="50" presetID="10" presetClass="entr" presetSubtype="0" fill="hold" nodeType="withEffect">
                                  <p:stCondLst>
                                    <p:cond delay="7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50"/>
                                        <p:tgtEl>
                                          <p:spTgt spid="16"/>
                                        </p:tgtEl>
                                      </p:cBhvr>
                                    </p:animEffect>
                                  </p:childTnLst>
                                </p:cTn>
                              </p:par>
                              <p:par>
                                <p:cTn id="53" presetID="10" presetClass="entr" presetSubtype="0" fill="hold" nodeType="withEffect">
                                  <p:stCondLst>
                                    <p:cond delay="72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par>
                                <p:cTn id="56" presetID="10" presetClass="entr" presetSubtype="0" fill="hold" nodeType="withEffect">
                                  <p:stCondLst>
                                    <p:cond delay="74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childTnLst>
                                </p:cTn>
                              </p:par>
                              <p:par>
                                <p:cTn id="59" presetID="10" presetClass="entr" presetSubtype="0" fill="hold" nodeType="withEffect">
                                  <p:stCondLst>
                                    <p:cond delay="76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250"/>
                                        <p:tgtEl>
                                          <p:spTgt spid="39"/>
                                        </p:tgtEl>
                                      </p:cBhvr>
                                    </p:animEffect>
                                  </p:childTnLst>
                                </p:cTn>
                              </p:par>
                              <p:par>
                                <p:cTn id="62" presetID="10" presetClass="entr" presetSubtype="0" fill="hold" nodeType="withEffect">
                                  <p:stCondLst>
                                    <p:cond delay="78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50"/>
                                        <p:tgtEl>
                                          <p:spTgt spid="31"/>
                                        </p:tgtEl>
                                      </p:cBhvr>
                                    </p:animEffect>
                                  </p:childTnLst>
                                </p:cTn>
                              </p:par>
                              <p:par>
                                <p:cTn id="65" presetID="10" presetClass="entr" presetSubtype="0" fill="hold" nodeType="withEffect">
                                  <p:stCondLst>
                                    <p:cond delay="8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50"/>
                                        <p:tgtEl>
                                          <p:spTgt spid="5"/>
                                        </p:tgtEl>
                                      </p:cBhvr>
                                    </p:animEffect>
                                  </p:childTnLst>
                                </p:cTn>
                              </p:par>
                              <p:par>
                                <p:cTn id="68" presetID="10" presetClass="entr" presetSubtype="0" fill="hold" nodeType="withEffect">
                                  <p:stCondLst>
                                    <p:cond delay="82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50"/>
                                        <p:tgtEl>
                                          <p:spTgt spid="11"/>
                                        </p:tgtEl>
                                      </p:cBhvr>
                                    </p:animEffect>
                                  </p:childTnLst>
                                </p:cTn>
                              </p:par>
                              <p:par>
                                <p:cTn id="71" presetID="10" presetClass="entr" presetSubtype="0" fill="hold" nodeType="withEffect">
                                  <p:stCondLst>
                                    <p:cond delay="84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250"/>
                                        <p:tgtEl>
                                          <p:spTgt spid="30"/>
                                        </p:tgtEl>
                                      </p:cBhvr>
                                    </p:animEffect>
                                  </p:childTnLst>
                                </p:cTn>
                              </p:par>
                              <p:par>
                                <p:cTn id="74" presetID="10" presetClass="entr" presetSubtype="0" fill="hold" nodeType="withEffect">
                                  <p:stCondLst>
                                    <p:cond delay="86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250"/>
                                        <p:tgtEl>
                                          <p:spTgt spid="6"/>
                                        </p:tgtEl>
                                      </p:cBhvr>
                                    </p:animEffect>
                                  </p:childTnLst>
                                </p:cTn>
                              </p:par>
                              <p:par>
                                <p:cTn id="77" presetID="10" presetClass="entr" presetSubtype="0" fill="hold" nodeType="withEffect">
                                  <p:stCondLst>
                                    <p:cond delay="88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250"/>
                                        <p:tgtEl>
                                          <p:spTgt spid="9"/>
                                        </p:tgtEl>
                                      </p:cBhvr>
                                    </p:animEffect>
                                  </p:childTnLst>
                                </p:cTn>
                              </p:par>
                              <p:par>
                                <p:cTn id="80" presetID="10" presetClass="entr" presetSubtype="0" fill="hold" nodeType="withEffect">
                                  <p:stCondLst>
                                    <p:cond delay="90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250"/>
                                        <p:tgtEl>
                                          <p:spTgt spid="7"/>
                                        </p:tgtEl>
                                      </p:cBhvr>
                                    </p:animEffect>
                                  </p:childTnLst>
                                </p:cTn>
                              </p:par>
                              <p:par>
                                <p:cTn id="83" presetID="10" presetClass="entr" presetSubtype="0" fill="hold" nodeType="withEffect">
                                  <p:stCondLst>
                                    <p:cond delay="92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0" presetClass="entr" presetSubtype="0" fill="hold" nodeType="withEffect">
                                  <p:stCondLst>
                                    <p:cond delay="94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250"/>
                                        <p:tgtEl>
                                          <p:spTgt spid="13"/>
                                        </p:tgtEl>
                                      </p:cBhvr>
                                    </p:animEffect>
                                  </p:childTnLst>
                                </p:cTn>
                              </p:par>
                              <p:par>
                                <p:cTn id="89" presetID="10" presetClass="entr" presetSubtype="0" fill="hold" nodeType="withEffect">
                                  <p:stCondLst>
                                    <p:cond delay="96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250"/>
                                        <p:tgtEl>
                                          <p:spTgt spid="29"/>
                                        </p:tgtEl>
                                      </p:cBhvr>
                                    </p:animEffect>
                                  </p:childTnLst>
                                </p:cTn>
                              </p:par>
                              <p:par>
                                <p:cTn id="92" presetID="10" presetClass="entr" presetSubtype="0" fill="hold" nodeType="withEffect">
                                  <p:stCondLst>
                                    <p:cond delay="98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250"/>
                                        <p:tgtEl>
                                          <p:spTgt spid="27"/>
                                        </p:tgtEl>
                                      </p:cBhvr>
                                    </p:animEffect>
                                  </p:childTnLst>
                                </p:cTn>
                              </p:par>
                              <p:par>
                                <p:cTn id="95" presetID="10" presetClass="entr" presetSubtype="0" fill="hold" nodeType="withEffect">
                                  <p:stCondLst>
                                    <p:cond delay="100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250"/>
                                        <p:tgtEl>
                                          <p:spTgt spid="35"/>
                                        </p:tgtEl>
                                      </p:cBhvr>
                                    </p:animEffect>
                                  </p:childTnLst>
                                </p:cTn>
                              </p:par>
                              <p:par>
                                <p:cTn id="98" presetID="10" presetClass="entr" presetSubtype="0" fill="hold" nodeType="withEffect">
                                  <p:stCondLst>
                                    <p:cond delay="102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250"/>
                                        <p:tgtEl>
                                          <p:spTgt spid="43"/>
                                        </p:tgtEl>
                                      </p:cBhvr>
                                    </p:animEffect>
                                  </p:childTnLst>
                                </p:cTn>
                              </p:par>
                              <p:par>
                                <p:cTn id="101" presetID="10" presetClass="entr" presetSubtype="0" fill="hold" nodeType="withEffect">
                                  <p:stCondLst>
                                    <p:cond delay="104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childTnLst>
                                </p:cTn>
                              </p:par>
                              <p:par>
                                <p:cTn id="104" presetID="10" presetClass="entr" presetSubtype="0" fill="hold" nodeType="withEffect">
                                  <p:stCondLst>
                                    <p:cond delay="106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250"/>
                                        <p:tgtEl>
                                          <p:spTgt spid="28"/>
                                        </p:tgtEl>
                                      </p:cBhvr>
                                    </p:animEffect>
                                  </p:childTnLst>
                                </p:cTn>
                              </p:par>
                              <p:par>
                                <p:cTn id="107" presetID="10" presetClass="entr" presetSubtype="0" fill="hold" nodeType="withEffect">
                                  <p:stCondLst>
                                    <p:cond delay="108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250"/>
                                        <p:tgtEl>
                                          <p:spTgt spid="33"/>
                                        </p:tgtEl>
                                      </p:cBhvr>
                                    </p:animEffect>
                                  </p:childTnLst>
                                </p:cTn>
                              </p:par>
                              <p:par>
                                <p:cTn id="110" presetID="10" presetClass="entr" presetSubtype="0" fill="hold" nodeType="withEffect">
                                  <p:stCondLst>
                                    <p:cond delay="110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250"/>
                                        <p:tgtEl>
                                          <p:spTgt spid="8"/>
                                        </p:tgtEl>
                                      </p:cBhvr>
                                    </p:animEffect>
                                  </p:childTnLst>
                                </p:cTn>
                              </p:par>
                              <p:par>
                                <p:cTn id="113" presetID="10" presetClass="entr" presetSubtype="0" fill="hold" nodeType="withEffect">
                                  <p:stCondLst>
                                    <p:cond delay="112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250"/>
                                        <p:tgtEl>
                                          <p:spTgt spid="45"/>
                                        </p:tgtEl>
                                      </p:cBhvr>
                                    </p:animEffect>
                                  </p:childTnLst>
                                </p:cTn>
                              </p:par>
                              <p:par>
                                <p:cTn id="116" presetID="10" presetClass="entr" presetSubtype="0" fill="hold" nodeType="withEffect">
                                  <p:stCondLst>
                                    <p:cond delay="114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250"/>
                                        <p:tgtEl>
                                          <p:spTgt spid="26"/>
                                        </p:tgtEl>
                                      </p:cBhvr>
                                    </p:animEffect>
                                  </p:childTnLst>
                                </p:cTn>
                              </p:par>
                              <p:par>
                                <p:cTn id="119" presetID="10" presetClass="entr" presetSubtype="0" fill="hold" nodeType="withEffect">
                                  <p:stCondLst>
                                    <p:cond delay="116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250"/>
                                        <p:tgtEl>
                                          <p:spTgt spid="37"/>
                                        </p:tgtEl>
                                      </p:cBhvr>
                                    </p:animEffect>
                                  </p:childTnLst>
                                </p:cTn>
                              </p:par>
                              <p:par>
                                <p:cTn id="122" presetID="10" presetClass="entr" presetSubtype="0" fill="hold" nodeType="withEffect">
                                  <p:stCondLst>
                                    <p:cond delay="118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7FDB-91C2-4EF1-A3CD-D60E134B4860}"/>
              </a:ext>
            </a:extLst>
          </p:cNvPr>
          <p:cNvSpPr>
            <a:spLocks noGrp="1"/>
          </p:cNvSpPr>
          <p:nvPr>
            <p:ph type="title"/>
          </p:nvPr>
        </p:nvSpPr>
        <p:spPr>
          <a:xfrm>
            <a:off x="402789" y="279133"/>
            <a:ext cx="10724938" cy="1351952"/>
          </a:xfrm>
        </p:spPr>
        <p:txBody>
          <a:bodyPr/>
          <a:lstStyle/>
          <a:p>
            <a:r>
              <a:rPr lang="en-US" dirty="0"/>
              <a:t>Related IoT //Build Sessions</a:t>
            </a:r>
          </a:p>
        </p:txBody>
      </p:sp>
      <p:graphicFrame>
        <p:nvGraphicFramePr>
          <p:cNvPr id="6" name="Table 5"/>
          <p:cNvGraphicFramePr>
            <a:graphicFrameLocks noGrp="1"/>
          </p:cNvGraphicFramePr>
          <p:nvPr>
            <p:extLst/>
          </p:nvPr>
        </p:nvGraphicFramePr>
        <p:xfrm>
          <a:off x="457200" y="956603"/>
          <a:ext cx="11522074" cy="5835664"/>
        </p:xfrm>
        <a:graphic>
          <a:graphicData uri="http://schemas.openxmlformats.org/drawingml/2006/table">
            <a:tbl>
              <a:tblPr firstRow="1" firstCol="1" bandRow="1">
                <a:tableStyleId>{5C22544A-7EE6-4342-B048-85BDC9FD1C3A}</a:tableStyleId>
              </a:tblPr>
              <a:tblGrid>
                <a:gridCol w="1075765">
                  <a:extLst>
                    <a:ext uri="{9D8B030D-6E8A-4147-A177-3AD203B41FA5}">
                      <a16:colId xmlns:a16="http://schemas.microsoft.com/office/drawing/2014/main" val="20000"/>
                    </a:ext>
                  </a:extLst>
                </a:gridCol>
                <a:gridCol w="6387146">
                  <a:extLst>
                    <a:ext uri="{9D8B030D-6E8A-4147-A177-3AD203B41FA5}">
                      <a16:colId xmlns:a16="http://schemas.microsoft.com/office/drawing/2014/main" val="20001"/>
                    </a:ext>
                  </a:extLst>
                </a:gridCol>
                <a:gridCol w="4059163">
                  <a:extLst>
                    <a:ext uri="{9D8B030D-6E8A-4147-A177-3AD203B41FA5}">
                      <a16:colId xmlns:a16="http://schemas.microsoft.com/office/drawing/2014/main" val="20002"/>
                    </a:ext>
                  </a:extLst>
                </a:gridCol>
              </a:tblGrid>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B8085</a:t>
                      </a:r>
                    </a:p>
                  </a:txBody>
                  <a:tcPr marL="73152" marR="73152" marT="73152" marB="73152" anchor="ctr">
                    <a:lnL w="12700" cmpd="sng">
                      <a:noFill/>
                    </a:lnL>
                    <a:lnR w="12700" cmpd="sng">
                      <a:noFill/>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road to commercialization for your Windows IoT solution </a:t>
                      </a:r>
                    </a:p>
                  </a:txBody>
                  <a:tcPr marL="73152" marR="73152" marT="73152" marB="73152" anchor="ctr">
                    <a:lnL w="12700" cmpd="sng">
                      <a:noFill/>
                    </a:lnL>
                    <a:lnR w="12700" cmpd="sng">
                      <a:noFill/>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Jason Farmer</a:t>
                      </a:r>
                    </a:p>
                  </a:txBody>
                  <a:tcPr marL="73152" marR="73152" marT="73152" marB="73152" anchor="ctr">
                    <a:lnL w="12700" cmpd="sng">
                      <a:noFill/>
                    </a:lnL>
                    <a:lnR w="12700" cmpd="sng">
                      <a:noFill/>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720065"/>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T1E6B</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How to build global-scale IoT applications with Microsoft Azure SQL Database</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Rohan Kumar</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T44E8</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Configure, control, and manage IoT devices from the cloud </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Ernesto Cantone; Juan Perez; Nicole </a:t>
                      </a: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Berdy</a:t>
                      </a:r>
                      <a:endPar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endParaRP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TEF2A</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Enabling intelligence at the edge with Azure IoT Edge</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Arjmand</a:t>
                      </a: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 Samuel; Briton </a:t>
                      </a: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Zurcher</a:t>
                      </a: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 Sam George</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T0A5B</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How to build IoT analytics in the real world</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Santosh Balasubramanian; Shweta Gupta</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TF434</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How to serve AI with data: The future of the data platform</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Joseph </a:t>
                      </a: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Sirosh</a:t>
                      </a:r>
                      <a:endPar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endParaRP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P4047</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IoT Studio: Development of apps that can control OCF devices</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Luiz Felipe </a:t>
                      </a: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Lage</a:t>
                      </a: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 Campos Tenaglia; Srikrishna Gurugubelli</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29458">
                <a:tc>
                  <a:txBody>
                    <a:bodyPr/>
                    <a:lstStyle/>
                    <a:p>
                      <a:pPr marL="0" marR="0">
                        <a:spcBef>
                          <a:spcPts val="0"/>
                        </a:spcBef>
                        <a:spcAft>
                          <a:spcPts val="0"/>
                        </a:spcAft>
                      </a:pPr>
                      <a:r>
                        <a:rPr lang="en-US" sz="2000" b="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B8025</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Cross-device and cross-platform experiences with Project Rome and Microsoft Graph</a:t>
                      </a: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rPr>
                        <a:t>Vikas Bhatia; Carmen </a:t>
                      </a:r>
                      <a:r>
                        <a:rPr lang="en-US" sz="1600" dirty="0" err="1">
                          <a:solidFill>
                            <a:schemeClr val="tx2"/>
                          </a:solidFill>
                          <a:effectLst/>
                          <a:latin typeface="Segoe UI" panose="020B0502040204020203" pitchFamily="34" charset="0"/>
                          <a:ea typeface="Calibri" panose="020F0502020204030204" pitchFamily="34" charset="0"/>
                          <a:cs typeface="Segoe UI" panose="020B0502040204020203" pitchFamily="34" charset="0"/>
                        </a:rPr>
                        <a:t>Forsmann</a:t>
                      </a:r>
                      <a:endParaRPr lang="en-US" sz="1600" dirty="0">
                        <a:solidFill>
                          <a:schemeClr val="tx2"/>
                        </a:solidFill>
                        <a:effectLst/>
                        <a:latin typeface="Segoe UI" panose="020B0502040204020203" pitchFamily="34" charset="0"/>
                        <a:ea typeface="Calibri" panose="020F0502020204030204" pitchFamily="34" charset="0"/>
                        <a:cs typeface="Segoe UI" panose="020B0502040204020203" pitchFamily="34" charset="0"/>
                      </a:endParaRPr>
                    </a:p>
                  </a:txBody>
                  <a:tcPr marL="73152" marR="73152" marT="73152" marB="73152"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2673722"/>
                  </a:ext>
                </a:extLst>
              </a:tr>
            </a:tbl>
          </a:graphicData>
        </a:graphic>
      </p:graphicFrame>
    </p:spTree>
    <p:extLst>
      <p:ext uri="{BB962C8B-B14F-4D97-AF65-F5344CB8AC3E}">
        <p14:creationId xmlns:p14="http://schemas.microsoft.com/office/powerpoint/2010/main" val="21559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r="18502" b="7107"/>
          <a:stretch/>
        </p:blipFill>
        <p:spPr>
          <a:xfrm>
            <a:off x="2262263" y="754061"/>
            <a:ext cx="9459694" cy="6057554"/>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15789" b="24812"/>
          <a:stretch/>
        </p:blipFill>
        <p:spPr>
          <a:xfrm>
            <a:off x="-1" y="3017284"/>
            <a:ext cx="5037229" cy="3977240"/>
          </a:xfrm>
          <a:prstGeom prst="rect">
            <a:avLst/>
          </a:prstGeom>
        </p:spPr>
      </p:pic>
      <p:sp>
        <p:nvSpPr>
          <p:cNvPr id="5" name="Title 4"/>
          <p:cNvSpPr>
            <a:spLocks noGrp="1"/>
          </p:cNvSpPr>
          <p:nvPr>
            <p:ph type="title"/>
          </p:nvPr>
        </p:nvSpPr>
        <p:spPr/>
        <p:txBody>
          <a:bodyPr/>
          <a:lstStyle/>
          <a:p>
            <a:r>
              <a:rPr lang="en-US" dirty="0"/>
              <a:t>Please complete an Evaluation Form</a:t>
            </a:r>
            <a:br>
              <a:rPr lang="en-US" dirty="0"/>
            </a:br>
            <a:r>
              <a:rPr lang="en-US" dirty="0"/>
              <a:t>for every session you attend. </a:t>
            </a:r>
          </a:p>
        </p:txBody>
      </p:sp>
      <p:sp>
        <p:nvSpPr>
          <p:cNvPr id="7" name="Rectangle 6"/>
          <p:cNvSpPr/>
          <p:nvPr/>
        </p:nvSpPr>
        <p:spPr>
          <a:xfrm>
            <a:off x="292592" y="1816547"/>
            <a:ext cx="10954846" cy="757130"/>
          </a:xfrm>
          <a:prstGeom prst="rect">
            <a:avLst/>
          </a:prstGeom>
        </p:spPr>
        <p:txBody>
          <a:bodyPr vert="horz" wrap="square" lIns="146304" tIns="91440" rIns="146304" bIns="91440" rtlCol="0" anchor="t">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2" normalizeH="0" baseline="0" noProof="0" dirty="0">
                <a:ln w="3175">
                  <a:noFill/>
                </a:ln>
                <a:gradFill>
                  <a:gsLst>
                    <a:gs pos="34416">
                      <a:srgbClr val="EAEAEA"/>
                    </a:gs>
                    <a:gs pos="83000">
                      <a:srgbClr val="EAEAEA"/>
                    </a:gs>
                  </a:gsLst>
                  <a:lin ang="5400000" scaled="0"/>
                </a:gradFill>
                <a:effectLst/>
                <a:uLnTx/>
                <a:uFillTx/>
                <a:latin typeface="Segoe UI Light"/>
                <a:ea typeface="+mn-ea"/>
                <a:cs typeface="Segoe UI" pitchFamily="34" charset="0"/>
              </a:rPr>
              <a:t>Your input is important!</a:t>
            </a:r>
          </a:p>
        </p:txBody>
      </p:sp>
      <p:sp>
        <p:nvSpPr>
          <p:cNvPr id="8" name="Rectangle 7"/>
          <p:cNvSpPr/>
          <p:nvPr/>
        </p:nvSpPr>
        <p:spPr>
          <a:xfrm>
            <a:off x="10529777" y="6031402"/>
            <a:ext cx="1634102" cy="664797"/>
          </a:xfrm>
          <a:prstGeom prst="rect">
            <a:avLst/>
          </a:prstGeom>
        </p:spPr>
        <p:txBody>
          <a:bodyPr wrap="none" lIns="182880" tIns="146304" rIns="182880" bIns="146304">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rPr>
              <a:t>#</a:t>
            </a:r>
            <a:r>
              <a:rPr kumimoji="0" lang="en-US" sz="2400" b="0" i="0" u="none" strike="noStrike" kern="1200" cap="none" spc="0" normalizeH="0" baseline="0" noProof="0" dirty="0" err="1">
                <a:ln>
                  <a:noFill/>
                </a:ln>
                <a:gradFill>
                  <a:gsLst>
                    <a:gs pos="6494">
                      <a:srgbClr val="FFFFFF"/>
                    </a:gs>
                    <a:gs pos="18182">
                      <a:srgbClr val="FFFFFF"/>
                    </a:gs>
                  </a:gsLst>
                  <a:lin ang="5400000" scaled="1"/>
                </a:gradFill>
                <a:effectLst/>
                <a:uLnTx/>
                <a:uFillTx/>
                <a:latin typeface="Segoe UI Semilight"/>
                <a:ea typeface="+mn-ea"/>
                <a:cs typeface="+mn-cs"/>
              </a:rPr>
              <a:t>MSBuild</a:t>
            </a:r>
            <a:endParaRPr kumimoji="0" lang="en-US" sz="2400" b="0" i="0" u="none" strike="noStrike" kern="1200" cap="none" spc="0" normalizeH="0" baseline="0" noProof="0" dirty="0">
              <a:ln>
                <a:noFill/>
              </a:ln>
              <a:gradFill>
                <a:gsLst>
                  <a:gs pos="6494">
                    <a:srgbClr val="FFFFFF"/>
                  </a:gs>
                  <a:gs pos="18182">
                    <a:srgbClr val="FFFFFF"/>
                  </a:gs>
                </a:gsLst>
                <a:lin ang="5400000" scaled="1"/>
              </a:gradFill>
              <a:effectLst/>
              <a:uLnTx/>
              <a:uFillTx/>
              <a:latin typeface="Segoe UI Semilight"/>
              <a:ea typeface="+mn-ea"/>
              <a:cs typeface="+mn-cs"/>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 y="0"/>
            <a:ext cx="12434711" cy="6994525"/>
          </a:xfrm>
          <a:prstGeom prst="rect">
            <a:avLst/>
          </a:prstGeom>
        </p:spPr>
      </p:pic>
    </p:spTree>
    <p:extLst>
      <p:ext uri="{BB962C8B-B14F-4D97-AF65-F5344CB8AC3E}">
        <p14:creationId xmlns:p14="http://schemas.microsoft.com/office/powerpoint/2010/main" val="131220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3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view of an IoT solution</a:t>
            </a:r>
          </a:p>
        </p:txBody>
      </p:sp>
      <p:cxnSp>
        <p:nvCxnSpPr>
          <p:cNvPr id="3" name="Straight Arrow Connector 2"/>
          <p:cNvCxnSpPr>
            <a:cxnSpLocks/>
          </p:cNvCxnSpPr>
          <p:nvPr/>
        </p:nvCxnSpPr>
        <p:spPr>
          <a:xfrm flipV="1">
            <a:off x="3313134" y="3352472"/>
            <a:ext cx="5810207" cy="351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7" name="Rectangle 6"/>
          <p:cNvSpPr/>
          <p:nvPr/>
        </p:nvSpPr>
        <p:spPr>
          <a:xfrm flipH="1">
            <a:off x="18420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14" name="Rectangle 13"/>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24" name="Group 23"/>
          <p:cNvGrpSpPr/>
          <p:nvPr/>
        </p:nvGrpSpPr>
        <p:grpSpPr>
          <a:xfrm>
            <a:off x="9274485" y="2640999"/>
            <a:ext cx="1426464" cy="1426464"/>
            <a:chOff x="9297983" y="2640999"/>
            <a:chExt cx="1426464" cy="1426464"/>
          </a:xfrm>
        </p:grpSpPr>
        <p:sp>
          <p:nvSpPr>
            <p:cNvPr id="5" name="Oval 4"/>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6" name="Freeform 104"/>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27" name="Group 26"/>
          <p:cNvGrpSpPr/>
          <p:nvPr/>
        </p:nvGrpSpPr>
        <p:grpSpPr>
          <a:xfrm>
            <a:off x="1735525" y="2640999"/>
            <a:ext cx="1426464" cy="1426464"/>
            <a:chOff x="1735525" y="2640999"/>
            <a:chExt cx="1426464" cy="1426464"/>
          </a:xfrm>
        </p:grpSpPr>
        <p:sp>
          <p:nvSpPr>
            <p:cNvPr id="8" name="Oval 7"/>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9" name="Group 8"/>
            <p:cNvGrpSpPr>
              <a:grpSpLocks noChangeAspect="1"/>
            </p:cNvGrpSpPr>
            <p:nvPr/>
          </p:nvGrpSpPr>
          <p:grpSpPr>
            <a:xfrm rot="2700000">
              <a:off x="2098332" y="2875266"/>
              <a:ext cx="700850" cy="700852"/>
              <a:chOff x="5127780" y="3845695"/>
              <a:chExt cx="621230" cy="619124"/>
            </a:xfrm>
            <a:solidFill>
              <a:srgbClr val="0070C0"/>
            </a:solidFill>
          </p:grpSpPr>
          <p:sp>
            <p:nvSpPr>
              <p:cNvPr id="10" name="Oval 5"/>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1" name="Freeform 6"/>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2" name="Freeform 7"/>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3" name="Freeform 8"/>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23" name="Group 22"/>
          <p:cNvGrpSpPr/>
          <p:nvPr/>
        </p:nvGrpSpPr>
        <p:grpSpPr>
          <a:xfrm>
            <a:off x="5505005" y="2640999"/>
            <a:ext cx="1426463" cy="1426464"/>
            <a:chOff x="5528504" y="2640999"/>
            <a:chExt cx="1426463" cy="1426464"/>
          </a:xfrm>
        </p:grpSpPr>
        <p:sp>
          <p:nvSpPr>
            <p:cNvPr id="15" name="Oval 14"/>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6" name="Group 15"/>
            <p:cNvGrpSpPr>
              <a:grpSpLocks noChangeAspect="1"/>
            </p:cNvGrpSpPr>
            <p:nvPr/>
          </p:nvGrpSpPr>
          <p:grpSpPr>
            <a:xfrm>
              <a:off x="5972930" y="2916199"/>
              <a:ext cx="537611" cy="876065"/>
              <a:chOff x="5386388" y="-390526"/>
              <a:chExt cx="741363" cy="1208089"/>
            </a:xfrm>
            <a:solidFill>
              <a:srgbClr val="0070C0"/>
            </a:solidFill>
          </p:grpSpPr>
          <p:sp>
            <p:nvSpPr>
              <p:cNvPr id="17" name="Freeform 22"/>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8" name="Freeform 23"/>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19" name="Freeform 24"/>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0" name="Freeform 25"/>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Tree>
    <p:extLst>
      <p:ext uri="{BB962C8B-B14F-4D97-AF65-F5344CB8AC3E}">
        <p14:creationId xmlns:p14="http://schemas.microsoft.com/office/powerpoint/2010/main" val="8160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64" presetClass="path" presetSubtype="0" accel="50000" decel="50000" fill="hold" nodeType="withEffect">
                                  <p:stCondLst>
                                    <p:cond delay="0"/>
                                  </p:stCondLst>
                                  <p:childTnLst>
                                    <p:animMotion origin="layout" path="M -4.31197E-6 -3.30912E-6 L -4.31197E-6 0.0345 " pathEditMode="relative" rAng="0" ptsTypes="AA">
                                      <p:cBhvr>
                                        <p:cTn id="9" dur="500" spd="-100000" fill="hold"/>
                                        <p:tgtEl>
                                          <p:spTgt spid="27"/>
                                        </p:tgtEl>
                                        <p:attrNameLst>
                                          <p:attrName>ppt_x</p:attrName>
                                          <p:attrName>ppt_y</p:attrName>
                                        </p:attrNameLst>
                                      </p:cBhvr>
                                      <p:rCtr x="0" y="1725"/>
                                    </p:animMotion>
                                  </p:childTnLst>
                                </p:cTn>
                              </p:par>
                              <p:par>
                                <p:cTn id="10" presetID="10" presetClass="entr" presetSubtype="0" fill="hold" grpId="0" nodeType="withEffect">
                                  <p:stCondLst>
                                    <p:cond delay="2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42" presetClass="path" presetSubtype="0" accel="50000" decel="50000" fill="hold" nodeType="withEffect">
                                  <p:stCondLst>
                                    <p:cond delay="200"/>
                                  </p:stCondLst>
                                  <p:childTnLst>
                                    <p:animMotion origin="layout" path="M 0 -3.30912E-6 L 0 0.02792 " pathEditMode="relative" rAng="0" ptsTypes="AA">
                                      <p:cBhvr>
                                        <p:cTn id="17" dur="500" spd="-100000" fill="hold"/>
                                        <p:tgtEl>
                                          <p:spTgt spid="23"/>
                                        </p:tgtEl>
                                        <p:attrNameLst>
                                          <p:attrName>ppt_x</p:attrName>
                                          <p:attrName>ppt_y</p:attrName>
                                        </p:attrNameLst>
                                      </p:cBhvr>
                                      <p:rCtr x="0" y="1384"/>
                                    </p:animMotion>
                                  </p:childTnLst>
                                </p:cTn>
                              </p:par>
                              <p:par>
                                <p:cTn id="18" presetID="10" presetClass="entr" presetSubtype="0" fill="hold" grpId="0" nodeType="withEffect">
                                  <p:stCondLst>
                                    <p:cond delay="4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4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42" presetClass="path" presetSubtype="0" accel="50000" decel="50000" fill="hold" nodeType="withEffect">
                                  <p:stCondLst>
                                    <p:cond delay="400"/>
                                  </p:stCondLst>
                                  <p:childTnLst>
                                    <p:animMotion origin="layout" path="M 1.96068E-6 -3.30912E-6 L 1.96068E-6 0.02792 " pathEditMode="relative" rAng="0" ptsTypes="AA">
                                      <p:cBhvr>
                                        <p:cTn id="25" dur="500" spd="-100000" fill="hold"/>
                                        <p:tgtEl>
                                          <p:spTgt spid="24"/>
                                        </p:tgtEl>
                                        <p:attrNameLst>
                                          <p:attrName>ppt_x</p:attrName>
                                          <p:attrName>ppt_y</p:attrName>
                                        </p:attrNameLst>
                                      </p:cBhvr>
                                      <p:rCtr x="0" y="1384"/>
                                    </p:animMotion>
                                  </p:childTnLst>
                                </p:cTn>
                              </p:par>
                              <p:par>
                                <p:cTn id="26" presetID="10" presetClass="entr" presetSubtype="0" fill="hold" grpId="0"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100"/>
                            </p:stCondLst>
                            <p:childTnLst>
                              <p:par>
                                <p:cTn id="30" presetID="16" presetClass="entr" presetSubtype="37"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outVertical)">
                                      <p:cBhvr>
                                        <p:cTn id="3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view…</a:t>
            </a:r>
          </a:p>
        </p:txBody>
      </p:sp>
      <p:cxnSp>
        <p:nvCxnSpPr>
          <p:cNvPr id="3" name="Straight Arrow Connector 2"/>
          <p:cNvCxnSpPr>
            <a:cxnSpLocks/>
          </p:cNvCxnSpPr>
          <p:nvPr/>
        </p:nvCxnSpPr>
        <p:spPr>
          <a:xfrm flipV="1">
            <a:off x="3313134" y="3352472"/>
            <a:ext cx="5810207" cy="3519"/>
          </a:xfrm>
          <a:prstGeom prst="straightConnector1">
            <a:avLst/>
          </a:prstGeom>
          <a:ln w="19050" cap="rnd">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flipH="1">
            <a:off x="9292816" y="4139856"/>
            <a:ext cx="138980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Actions</a:t>
            </a:r>
          </a:p>
        </p:txBody>
      </p:sp>
      <p:sp>
        <p:nvSpPr>
          <p:cNvPr id="7" name="Rectangle 6"/>
          <p:cNvSpPr/>
          <p:nvPr/>
        </p:nvSpPr>
        <p:spPr>
          <a:xfrm flipH="1">
            <a:off x="1842021" y="4139856"/>
            <a:ext cx="1213473"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Things</a:t>
            </a:r>
          </a:p>
        </p:txBody>
      </p:sp>
      <p:sp>
        <p:nvSpPr>
          <p:cNvPr id="14" name="Rectangle 13"/>
          <p:cNvSpPr/>
          <p:nvPr/>
        </p:nvSpPr>
        <p:spPr>
          <a:xfrm flipH="1">
            <a:off x="5499771" y="4139856"/>
            <a:ext cx="1436932" cy="553998"/>
          </a:xfrm>
          <a:prstGeom prst="rect">
            <a:avLst/>
          </a:prstGeom>
          <a:noFill/>
        </p:spPr>
        <p:txBody>
          <a:bodyPr wrap="none" lIns="0" tIns="0" rIns="0" bIns="0" anchor="ctr">
            <a:spAutoFit/>
          </a:bodyPr>
          <a:lstStyle/>
          <a:p>
            <a:pPr marL="0" marR="0" lvl="0" indent="0" algn="ctr" defTabSz="95115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8D7"/>
                </a:solidFill>
                <a:effectLst/>
                <a:uLnTx/>
                <a:uFillTx/>
                <a:latin typeface="Segoe UI Light"/>
                <a:ea typeface="+mn-ea"/>
                <a:cs typeface="+mn-cs"/>
              </a:rPr>
              <a:t>Insights</a:t>
            </a:r>
          </a:p>
        </p:txBody>
      </p:sp>
      <p:grpSp>
        <p:nvGrpSpPr>
          <p:cNvPr id="24" name="Group 23"/>
          <p:cNvGrpSpPr/>
          <p:nvPr/>
        </p:nvGrpSpPr>
        <p:grpSpPr>
          <a:xfrm>
            <a:off x="9274485" y="2640999"/>
            <a:ext cx="1426464" cy="1426464"/>
            <a:chOff x="9297983" y="2640999"/>
            <a:chExt cx="1426464" cy="1426464"/>
          </a:xfrm>
        </p:grpSpPr>
        <p:sp>
          <p:nvSpPr>
            <p:cNvPr id="5" name="Oval 4"/>
            <p:cNvSpPr>
              <a:spLocks noChangeAspect="1"/>
            </p:cNvSpPr>
            <p:nvPr/>
          </p:nvSpPr>
          <p:spPr bwMode="auto">
            <a:xfrm>
              <a:off x="9297983"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6" name="Freeform 104"/>
            <p:cNvSpPr>
              <a:spLocks noChangeAspect="1"/>
            </p:cNvSpPr>
            <p:nvPr/>
          </p:nvSpPr>
          <p:spPr bwMode="black">
            <a:xfrm>
              <a:off x="9748396" y="2916199"/>
              <a:ext cx="525639" cy="876065"/>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rgbClr val="0070C0"/>
            </a:solidFill>
            <a:ln>
              <a:noFill/>
            </a:ln>
          </p:spPr>
          <p:txBody>
            <a:bodyPr vert="horz" wrap="square" lIns="93247" tIns="46623" rIns="93247" bIns="46623" numCol="1" anchor="t" anchorCtr="0" compatLnSpc="1">
              <a:prstTxWarp prst="textNoShape">
                <a:avLst/>
              </a:prstTxWarp>
              <a:noAutofit/>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grpSp>
      <p:grpSp>
        <p:nvGrpSpPr>
          <p:cNvPr id="27" name="Group 26"/>
          <p:cNvGrpSpPr/>
          <p:nvPr/>
        </p:nvGrpSpPr>
        <p:grpSpPr>
          <a:xfrm>
            <a:off x="1735525" y="2640999"/>
            <a:ext cx="1426464" cy="1426464"/>
            <a:chOff x="1735525" y="2640999"/>
            <a:chExt cx="1426464" cy="1426464"/>
          </a:xfrm>
        </p:grpSpPr>
        <p:sp>
          <p:nvSpPr>
            <p:cNvPr id="8" name="Oval 7"/>
            <p:cNvSpPr>
              <a:spLocks/>
            </p:cNvSpPr>
            <p:nvPr/>
          </p:nvSpPr>
          <p:spPr bwMode="auto">
            <a:xfrm>
              <a:off x="1735525" y="2640999"/>
              <a:ext cx="1426464"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9" name="Group 8"/>
            <p:cNvGrpSpPr>
              <a:grpSpLocks noChangeAspect="1"/>
            </p:cNvGrpSpPr>
            <p:nvPr/>
          </p:nvGrpSpPr>
          <p:grpSpPr>
            <a:xfrm rot="2700000">
              <a:off x="2098332" y="2875266"/>
              <a:ext cx="700850" cy="700852"/>
              <a:chOff x="5127780" y="3845695"/>
              <a:chExt cx="621230" cy="619124"/>
            </a:xfrm>
            <a:solidFill>
              <a:srgbClr val="0070C0"/>
            </a:solidFill>
          </p:grpSpPr>
          <p:sp>
            <p:nvSpPr>
              <p:cNvPr id="10" name="Oval 5"/>
              <p:cNvSpPr>
                <a:spLocks noChangeArrowheads="1"/>
              </p:cNvSpPr>
              <p:nvPr/>
            </p:nvSpPr>
            <p:spPr bwMode="auto">
              <a:xfrm>
                <a:off x="5589361" y="4305711"/>
                <a:ext cx="157212" cy="15698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1" name="Freeform 6"/>
              <p:cNvSpPr>
                <a:spLocks/>
              </p:cNvSpPr>
              <p:nvPr/>
            </p:nvSpPr>
            <p:spPr bwMode="auto">
              <a:xfrm>
                <a:off x="5416611" y="4133850"/>
                <a:ext cx="332399" cy="330969"/>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2" name="Freeform 7"/>
              <p:cNvSpPr>
                <a:spLocks/>
              </p:cNvSpPr>
              <p:nvPr/>
            </p:nvSpPr>
            <p:spPr bwMode="auto">
              <a:xfrm>
                <a:off x="5272195" y="3989925"/>
                <a:ext cx="476815" cy="474894"/>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sp>
            <p:nvSpPr>
              <p:cNvPr id="13" name="Freeform 8"/>
              <p:cNvSpPr>
                <a:spLocks/>
              </p:cNvSpPr>
              <p:nvPr/>
            </p:nvSpPr>
            <p:spPr bwMode="auto">
              <a:xfrm>
                <a:off x="5127780" y="3845695"/>
                <a:ext cx="621230" cy="619124"/>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marL="0" marR="0" lvl="0" indent="0" algn="l" defTabSz="951156"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prstClr val="black"/>
                  </a:solidFill>
                  <a:effectLst/>
                  <a:uLnTx/>
                  <a:uFillTx/>
                  <a:latin typeface="Segoe UI Light"/>
                  <a:ea typeface="+mn-ea"/>
                  <a:cs typeface="+mn-cs"/>
                </a:endParaRPr>
              </a:p>
            </p:txBody>
          </p:sp>
        </p:grpSp>
      </p:grpSp>
      <p:grpSp>
        <p:nvGrpSpPr>
          <p:cNvPr id="23" name="Group 22"/>
          <p:cNvGrpSpPr/>
          <p:nvPr/>
        </p:nvGrpSpPr>
        <p:grpSpPr>
          <a:xfrm>
            <a:off x="5505005" y="2640999"/>
            <a:ext cx="1426463" cy="1426464"/>
            <a:chOff x="5528504" y="2640999"/>
            <a:chExt cx="1426463" cy="1426464"/>
          </a:xfrm>
        </p:grpSpPr>
        <p:sp>
          <p:nvSpPr>
            <p:cNvPr id="15" name="Oval 14"/>
            <p:cNvSpPr>
              <a:spLocks noChangeAspect="1"/>
            </p:cNvSpPr>
            <p:nvPr/>
          </p:nvSpPr>
          <p:spPr bwMode="auto">
            <a:xfrm>
              <a:off x="5528504" y="2640999"/>
              <a:ext cx="1426463" cy="1426464"/>
            </a:xfrm>
            <a:prstGeom prst="ellipse">
              <a:avLst/>
            </a:prstGeom>
            <a:solidFill>
              <a:schemeClr val="bg1"/>
            </a:solidFill>
            <a:ln w="22225">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69581"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Light"/>
                <a:ea typeface="+mn-ea"/>
                <a:cs typeface="+mn-cs"/>
              </a:endParaRPr>
            </a:p>
          </p:txBody>
        </p:sp>
        <p:grpSp>
          <p:nvGrpSpPr>
            <p:cNvPr id="16" name="Group 15"/>
            <p:cNvGrpSpPr>
              <a:grpSpLocks noChangeAspect="1"/>
            </p:cNvGrpSpPr>
            <p:nvPr/>
          </p:nvGrpSpPr>
          <p:grpSpPr>
            <a:xfrm>
              <a:off x="5972930" y="2916199"/>
              <a:ext cx="537611" cy="876065"/>
              <a:chOff x="5386388" y="-390526"/>
              <a:chExt cx="741363" cy="1208089"/>
            </a:xfrm>
            <a:solidFill>
              <a:srgbClr val="0070C0"/>
            </a:solidFill>
          </p:grpSpPr>
          <p:sp>
            <p:nvSpPr>
              <p:cNvPr id="17" name="Freeform 22"/>
              <p:cNvSpPr>
                <a:spLocks/>
              </p:cNvSpPr>
              <p:nvPr/>
            </p:nvSpPr>
            <p:spPr bwMode="auto">
              <a:xfrm>
                <a:off x="5386388" y="-390526"/>
                <a:ext cx="741363" cy="873125"/>
              </a:xfrm>
              <a:custGeom>
                <a:avLst/>
                <a:gdLst>
                  <a:gd name="T0" fmla="*/ 433 w 1138"/>
                  <a:gd name="T1" fmla="*/ 1343 h 1344"/>
                  <a:gd name="T2" fmla="*/ 315 w 1138"/>
                  <a:gd name="T3" fmla="*/ 1343 h 1344"/>
                  <a:gd name="T4" fmla="*/ 300 w 1138"/>
                  <a:gd name="T5" fmla="*/ 1327 h 1344"/>
                  <a:gd name="T6" fmla="*/ 212 w 1138"/>
                  <a:gd name="T7" fmla="*/ 1071 h 1344"/>
                  <a:gd name="T8" fmla="*/ 75 w 1138"/>
                  <a:gd name="T9" fmla="*/ 822 h 1344"/>
                  <a:gd name="T10" fmla="*/ 27 w 1138"/>
                  <a:gd name="T11" fmla="*/ 441 h 1344"/>
                  <a:gd name="T12" fmla="*/ 293 w 1138"/>
                  <a:gd name="T13" fmla="*/ 92 h 1344"/>
                  <a:gd name="T14" fmla="*/ 864 w 1138"/>
                  <a:gd name="T15" fmla="*/ 97 h 1344"/>
                  <a:gd name="T16" fmla="*/ 1132 w 1138"/>
                  <a:gd name="T17" fmla="*/ 538 h 1344"/>
                  <a:gd name="T18" fmla="*/ 1030 w 1138"/>
                  <a:gd name="T19" fmla="*/ 908 h 1344"/>
                  <a:gd name="T20" fmla="*/ 969 w 1138"/>
                  <a:gd name="T21" fmla="*/ 1014 h 1344"/>
                  <a:gd name="T22" fmla="*/ 847 w 1138"/>
                  <a:gd name="T23" fmla="*/ 1342 h 1344"/>
                  <a:gd name="T24" fmla="*/ 716 w 1138"/>
                  <a:gd name="T25" fmla="*/ 1342 h 1344"/>
                  <a:gd name="T26" fmla="*/ 749 w 1138"/>
                  <a:gd name="T27" fmla="*/ 1154 h 1344"/>
                  <a:gd name="T28" fmla="*/ 862 w 1138"/>
                  <a:gd name="T29" fmla="*/ 932 h 1344"/>
                  <a:gd name="T30" fmla="*/ 985 w 1138"/>
                  <a:gd name="T31" fmla="*/ 671 h 1344"/>
                  <a:gd name="T32" fmla="*/ 814 w 1138"/>
                  <a:gd name="T33" fmla="*/ 225 h 1344"/>
                  <a:gd name="T34" fmla="*/ 319 w 1138"/>
                  <a:gd name="T35" fmla="*/ 234 h 1344"/>
                  <a:gd name="T36" fmla="*/ 153 w 1138"/>
                  <a:gd name="T37" fmla="*/ 622 h 1344"/>
                  <a:gd name="T38" fmla="*/ 264 w 1138"/>
                  <a:gd name="T39" fmla="*/ 893 h 1344"/>
                  <a:gd name="T40" fmla="*/ 403 w 1138"/>
                  <a:gd name="T41" fmla="*/ 1167 h 1344"/>
                  <a:gd name="T42" fmla="*/ 433 w 1138"/>
                  <a:gd name="T43"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8" h="1344">
                    <a:moveTo>
                      <a:pt x="433" y="1343"/>
                    </a:moveTo>
                    <a:cubicBezTo>
                      <a:pt x="391" y="1343"/>
                      <a:pt x="353" y="1344"/>
                      <a:pt x="315" y="1343"/>
                    </a:cubicBezTo>
                    <a:cubicBezTo>
                      <a:pt x="310" y="1342"/>
                      <a:pt x="301" y="1333"/>
                      <a:pt x="300" y="1327"/>
                    </a:cubicBezTo>
                    <a:cubicBezTo>
                      <a:pt x="296" y="1233"/>
                      <a:pt x="256" y="1151"/>
                      <a:pt x="212" y="1071"/>
                    </a:cubicBezTo>
                    <a:cubicBezTo>
                      <a:pt x="166" y="988"/>
                      <a:pt x="117" y="907"/>
                      <a:pt x="75" y="822"/>
                    </a:cubicBezTo>
                    <a:cubicBezTo>
                      <a:pt x="16" y="701"/>
                      <a:pt x="0" y="573"/>
                      <a:pt x="27" y="441"/>
                    </a:cubicBezTo>
                    <a:cubicBezTo>
                      <a:pt x="59" y="281"/>
                      <a:pt x="148" y="163"/>
                      <a:pt x="293" y="92"/>
                    </a:cubicBezTo>
                    <a:cubicBezTo>
                      <a:pt x="483" y="0"/>
                      <a:pt x="676" y="0"/>
                      <a:pt x="864" y="97"/>
                    </a:cubicBezTo>
                    <a:cubicBezTo>
                      <a:pt x="1040" y="189"/>
                      <a:pt x="1123" y="342"/>
                      <a:pt x="1132" y="538"/>
                    </a:cubicBezTo>
                    <a:cubicBezTo>
                      <a:pt x="1138" y="673"/>
                      <a:pt x="1094" y="793"/>
                      <a:pt x="1030" y="908"/>
                    </a:cubicBezTo>
                    <a:cubicBezTo>
                      <a:pt x="1010" y="943"/>
                      <a:pt x="990" y="979"/>
                      <a:pt x="969" y="1014"/>
                    </a:cubicBezTo>
                    <a:cubicBezTo>
                      <a:pt x="909" y="1116"/>
                      <a:pt x="848" y="1217"/>
                      <a:pt x="847" y="1342"/>
                    </a:cubicBezTo>
                    <a:cubicBezTo>
                      <a:pt x="802" y="1342"/>
                      <a:pt x="760" y="1342"/>
                      <a:pt x="716" y="1342"/>
                    </a:cubicBezTo>
                    <a:cubicBezTo>
                      <a:pt x="715" y="1276"/>
                      <a:pt x="724" y="1213"/>
                      <a:pt x="749" y="1154"/>
                    </a:cubicBezTo>
                    <a:cubicBezTo>
                      <a:pt x="783" y="1078"/>
                      <a:pt x="821" y="1004"/>
                      <a:pt x="862" y="932"/>
                    </a:cubicBezTo>
                    <a:cubicBezTo>
                      <a:pt x="909" y="847"/>
                      <a:pt x="961" y="766"/>
                      <a:pt x="985" y="671"/>
                    </a:cubicBezTo>
                    <a:cubicBezTo>
                      <a:pt x="1031" y="489"/>
                      <a:pt x="966" y="311"/>
                      <a:pt x="814" y="225"/>
                    </a:cubicBezTo>
                    <a:cubicBezTo>
                      <a:pt x="649" y="131"/>
                      <a:pt x="480" y="133"/>
                      <a:pt x="319" y="234"/>
                    </a:cubicBezTo>
                    <a:cubicBezTo>
                      <a:pt x="178" y="323"/>
                      <a:pt x="135" y="462"/>
                      <a:pt x="153" y="622"/>
                    </a:cubicBezTo>
                    <a:cubicBezTo>
                      <a:pt x="165" y="722"/>
                      <a:pt x="213" y="808"/>
                      <a:pt x="264" y="893"/>
                    </a:cubicBezTo>
                    <a:cubicBezTo>
                      <a:pt x="316" y="982"/>
                      <a:pt x="371" y="1068"/>
                      <a:pt x="403" y="1167"/>
                    </a:cubicBezTo>
                    <a:cubicBezTo>
                      <a:pt x="421" y="1223"/>
                      <a:pt x="433" y="1280"/>
                      <a:pt x="433" y="1343"/>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18" name="Freeform 23"/>
              <p:cNvSpPr>
                <a:spLocks/>
              </p:cNvSpPr>
              <p:nvPr/>
            </p:nvSpPr>
            <p:spPr bwMode="auto">
              <a:xfrm>
                <a:off x="5608638" y="633412"/>
                <a:ext cx="304800" cy="65088"/>
              </a:xfrm>
              <a:custGeom>
                <a:avLst/>
                <a:gdLst>
                  <a:gd name="T0" fmla="*/ 234 w 468"/>
                  <a:gd name="T1" fmla="*/ 101 h 101"/>
                  <a:gd name="T2" fmla="*/ 58 w 468"/>
                  <a:gd name="T3" fmla="*/ 100 h 101"/>
                  <a:gd name="T4" fmla="*/ 1 w 468"/>
                  <a:gd name="T5" fmla="*/ 49 h 101"/>
                  <a:gd name="T6" fmla="*/ 59 w 468"/>
                  <a:gd name="T7" fmla="*/ 0 h 101"/>
                  <a:gd name="T8" fmla="*/ 409 w 468"/>
                  <a:gd name="T9" fmla="*/ 0 h 101"/>
                  <a:gd name="T10" fmla="*/ 468 w 468"/>
                  <a:gd name="T11" fmla="*/ 51 h 101"/>
                  <a:gd name="T12" fmla="*/ 409 w 468"/>
                  <a:gd name="T13" fmla="*/ 100 h 101"/>
                  <a:gd name="T14" fmla="*/ 234 w 468"/>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101">
                    <a:moveTo>
                      <a:pt x="234" y="101"/>
                    </a:moveTo>
                    <a:cubicBezTo>
                      <a:pt x="175" y="101"/>
                      <a:pt x="117" y="101"/>
                      <a:pt x="58" y="100"/>
                    </a:cubicBezTo>
                    <a:cubicBezTo>
                      <a:pt x="23" y="100"/>
                      <a:pt x="0" y="80"/>
                      <a:pt x="1" y="49"/>
                    </a:cubicBezTo>
                    <a:cubicBezTo>
                      <a:pt x="2" y="19"/>
                      <a:pt x="23" y="0"/>
                      <a:pt x="59" y="0"/>
                    </a:cubicBezTo>
                    <a:cubicBezTo>
                      <a:pt x="176" y="0"/>
                      <a:pt x="292" y="0"/>
                      <a:pt x="409" y="0"/>
                    </a:cubicBezTo>
                    <a:cubicBezTo>
                      <a:pt x="447" y="0"/>
                      <a:pt x="468" y="19"/>
                      <a:pt x="468" y="51"/>
                    </a:cubicBezTo>
                    <a:cubicBezTo>
                      <a:pt x="467" y="83"/>
                      <a:pt x="447" y="100"/>
                      <a:pt x="409" y="100"/>
                    </a:cubicBezTo>
                    <a:cubicBezTo>
                      <a:pt x="351" y="101"/>
                      <a:pt x="292" y="101"/>
                      <a:pt x="234" y="101"/>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05050"/>
                  </a:solidFill>
                  <a:effectLst/>
                  <a:uLnTx/>
                  <a:uFillTx/>
                  <a:latin typeface="Segoe UI Light"/>
                  <a:ea typeface="+mn-ea"/>
                  <a:cs typeface="+mn-cs"/>
                </a:endParaRPr>
              </a:p>
            </p:txBody>
          </p:sp>
          <p:sp>
            <p:nvSpPr>
              <p:cNvPr id="19" name="Freeform 24"/>
              <p:cNvSpPr>
                <a:spLocks/>
              </p:cNvSpPr>
              <p:nvPr/>
            </p:nvSpPr>
            <p:spPr bwMode="auto">
              <a:xfrm>
                <a:off x="5602288" y="528637"/>
                <a:ext cx="317500" cy="63500"/>
              </a:xfrm>
              <a:custGeom>
                <a:avLst/>
                <a:gdLst>
                  <a:gd name="T0" fmla="*/ 243 w 486"/>
                  <a:gd name="T1" fmla="*/ 97 h 98"/>
                  <a:gd name="T2" fmla="*/ 54 w 486"/>
                  <a:gd name="T3" fmla="*/ 97 h 98"/>
                  <a:gd name="T4" fmla="*/ 0 w 486"/>
                  <a:gd name="T5" fmla="*/ 49 h 98"/>
                  <a:gd name="T6" fmla="*/ 53 w 486"/>
                  <a:gd name="T7" fmla="*/ 0 h 98"/>
                  <a:gd name="T8" fmla="*/ 433 w 486"/>
                  <a:gd name="T9" fmla="*/ 0 h 98"/>
                  <a:gd name="T10" fmla="*/ 485 w 486"/>
                  <a:gd name="T11" fmla="*/ 48 h 98"/>
                  <a:gd name="T12" fmla="*/ 434 w 486"/>
                  <a:gd name="T13" fmla="*/ 97 h 98"/>
                  <a:gd name="T14" fmla="*/ 243 w 486"/>
                  <a:gd name="T15" fmla="*/ 9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98">
                    <a:moveTo>
                      <a:pt x="243" y="97"/>
                    </a:moveTo>
                    <a:cubicBezTo>
                      <a:pt x="180" y="97"/>
                      <a:pt x="117" y="97"/>
                      <a:pt x="54" y="97"/>
                    </a:cubicBezTo>
                    <a:cubicBezTo>
                      <a:pt x="21" y="97"/>
                      <a:pt x="1" y="79"/>
                      <a:pt x="0" y="49"/>
                    </a:cubicBezTo>
                    <a:cubicBezTo>
                      <a:pt x="0" y="19"/>
                      <a:pt x="20" y="0"/>
                      <a:pt x="53" y="0"/>
                    </a:cubicBezTo>
                    <a:cubicBezTo>
                      <a:pt x="180" y="0"/>
                      <a:pt x="307" y="0"/>
                      <a:pt x="433" y="0"/>
                    </a:cubicBezTo>
                    <a:cubicBezTo>
                      <a:pt x="464" y="0"/>
                      <a:pt x="485" y="19"/>
                      <a:pt x="485" y="48"/>
                    </a:cubicBezTo>
                    <a:cubicBezTo>
                      <a:pt x="486" y="76"/>
                      <a:pt x="465" y="97"/>
                      <a:pt x="434" y="97"/>
                    </a:cubicBezTo>
                    <a:cubicBezTo>
                      <a:pt x="371" y="98"/>
                      <a:pt x="307" y="97"/>
                      <a:pt x="243" y="97"/>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sp>
            <p:nvSpPr>
              <p:cNvPr id="20" name="Freeform 25"/>
              <p:cNvSpPr>
                <a:spLocks/>
              </p:cNvSpPr>
              <p:nvPr/>
            </p:nvSpPr>
            <p:spPr bwMode="auto">
              <a:xfrm>
                <a:off x="5645150" y="739775"/>
                <a:ext cx="234950" cy="77788"/>
              </a:xfrm>
              <a:custGeom>
                <a:avLst/>
                <a:gdLst>
                  <a:gd name="T0" fmla="*/ 0 w 361"/>
                  <a:gd name="T1" fmla="*/ 0 h 119"/>
                  <a:gd name="T2" fmla="*/ 361 w 361"/>
                  <a:gd name="T3" fmla="*/ 0 h 119"/>
                  <a:gd name="T4" fmla="*/ 254 w 361"/>
                  <a:gd name="T5" fmla="*/ 91 h 119"/>
                  <a:gd name="T6" fmla="*/ 214 w 361"/>
                  <a:gd name="T7" fmla="*/ 104 h 119"/>
                  <a:gd name="T8" fmla="*/ 38 w 361"/>
                  <a:gd name="T9" fmla="*/ 39 h 119"/>
                  <a:gd name="T10" fmla="*/ 0 w 361"/>
                  <a:gd name="T11" fmla="*/ 0 h 119"/>
                </a:gdLst>
                <a:ahLst/>
                <a:cxnLst>
                  <a:cxn ang="0">
                    <a:pos x="T0" y="T1"/>
                  </a:cxn>
                  <a:cxn ang="0">
                    <a:pos x="T2" y="T3"/>
                  </a:cxn>
                  <a:cxn ang="0">
                    <a:pos x="T4" y="T5"/>
                  </a:cxn>
                  <a:cxn ang="0">
                    <a:pos x="T6" y="T7"/>
                  </a:cxn>
                  <a:cxn ang="0">
                    <a:pos x="T8" y="T9"/>
                  </a:cxn>
                  <a:cxn ang="0">
                    <a:pos x="T10" y="T11"/>
                  </a:cxn>
                </a:cxnLst>
                <a:rect l="0" t="0" r="r" b="b"/>
                <a:pathLst>
                  <a:path w="361" h="119">
                    <a:moveTo>
                      <a:pt x="0" y="0"/>
                    </a:moveTo>
                    <a:cubicBezTo>
                      <a:pt x="119" y="0"/>
                      <a:pt x="237" y="0"/>
                      <a:pt x="361" y="0"/>
                    </a:cubicBezTo>
                    <a:cubicBezTo>
                      <a:pt x="322" y="33"/>
                      <a:pt x="289" y="63"/>
                      <a:pt x="254" y="91"/>
                    </a:cubicBezTo>
                    <a:cubicBezTo>
                      <a:pt x="244" y="99"/>
                      <a:pt x="228" y="104"/>
                      <a:pt x="214" y="104"/>
                    </a:cubicBezTo>
                    <a:cubicBezTo>
                      <a:pt x="96" y="103"/>
                      <a:pt x="125" y="119"/>
                      <a:pt x="38" y="39"/>
                    </a:cubicBezTo>
                    <a:cubicBezTo>
                      <a:pt x="25" y="27"/>
                      <a:pt x="14" y="14"/>
                      <a:pt x="0" y="0"/>
                    </a:cubicBezTo>
                    <a:close/>
                  </a:path>
                </a:pathLst>
              </a:custGeom>
              <a:grpFill/>
              <a:ln w="9525">
                <a:noFill/>
                <a:round/>
                <a:headEnd/>
                <a:tailEnd/>
              </a:ln>
            </p:spPr>
            <p:txBody>
              <a:bodyPr vert="horz" wrap="square" lIns="93247" tIns="46623" rIns="93247" bIns="46623" numCol="1" anchor="t" anchorCtr="0" compatLnSpc="1">
                <a:prstTxWarp prst="textNoShape">
                  <a:avLst/>
                </a:prstTxWarp>
              </a:bodyPr>
              <a:lstStyle/>
              <a:p>
                <a:pPr marL="0" marR="0" lvl="0" indent="0" algn="l" defTabSz="932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505050"/>
                  </a:solidFill>
                  <a:effectLst/>
                  <a:uLnTx/>
                  <a:uFillTx/>
                  <a:latin typeface="Segoe UI Light"/>
                  <a:ea typeface="+mn-ea"/>
                  <a:cs typeface="+mn-cs"/>
                </a:endParaRPr>
              </a:p>
            </p:txBody>
          </p:sp>
        </p:grpSp>
      </p:grpSp>
      <p:sp>
        <p:nvSpPr>
          <p:cNvPr id="25" name="Title 1"/>
          <p:cNvSpPr txBox="1">
            <a:spLocks/>
          </p:cNvSpPr>
          <p:nvPr/>
        </p:nvSpPr>
        <p:spPr>
          <a:xfrm>
            <a:off x="500233" y="5972819"/>
            <a:ext cx="11889564" cy="917575"/>
          </a:xfrm>
          <a:prstGeom prst="rect">
            <a:avLst/>
          </a:prstGeom>
        </p:spPr>
        <p:txBody>
          <a:bodyPr vert="horz" wrap="square" lIns="146304" tIns="91440" rIns="146304" bIns="91440" rtlCol="0" anchor="b">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r"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and why IoT needs simplifying</a:t>
            </a:r>
          </a:p>
        </p:txBody>
      </p:sp>
      <p:sp>
        <p:nvSpPr>
          <p:cNvPr id="26" name="TextBox 25"/>
          <p:cNvSpPr txBox="1"/>
          <p:nvPr/>
        </p:nvSpPr>
        <p:spPr>
          <a:xfrm>
            <a:off x="-93706" y="3160595"/>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Updating devices</a:t>
            </a:r>
          </a:p>
        </p:txBody>
      </p:sp>
      <p:sp>
        <p:nvSpPr>
          <p:cNvPr id="28" name="TextBox 27"/>
          <p:cNvSpPr txBox="1"/>
          <p:nvPr/>
        </p:nvSpPr>
        <p:spPr>
          <a:xfrm>
            <a:off x="2231859" y="2067084"/>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Provisioning devices</a:t>
            </a:r>
          </a:p>
        </p:txBody>
      </p:sp>
      <p:sp>
        <p:nvSpPr>
          <p:cNvPr id="29" name="TextBox 28"/>
          <p:cNvSpPr txBox="1"/>
          <p:nvPr/>
        </p:nvSpPr>
        <p:spPr>
          <a:xfrm>
            <a:off x="104810" y="4687528"/>
            <a:ext cx="313364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updates</a:t>
            </a:r>
          </a:p>
        </p:txBody>
      </p:sp>
      <p:sp>
        <p:nvSpPr>
          <p:cNvPr id="30" name="TextBox 29"/>
          <p:cNvSpPr txBox="1"/>
          <p:nvPr/>
        </p:nvSpPr>
        <p:spPr>
          <a:xfrm>
            <a:off x="4394494" y="14908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storage</a:t>
            </a:r>
          </a:p>
        </p:txBody>
      </p:sp>
      <p:sp>
        <p:nvSpPr>
          <p:cNvPr id="31" name="TextBox 30"/>
          <p:cNvSpPr txBox="1"/>
          <p:nvPr/>
        </p:nvSpPr>
        <p:spPr>
          <a:xfrm>
            <a:off x="4850484" y="1968381"/>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Cold path analytics</a:t>
            </a:r>
          </a:p>
        </p:txBody>
      </p:sp>
      <p:sp>
        <p:nvSpPr>
          <p:cNvPr id="32" name="TextBox 31"/>
          <p:cNvSpPr txBox="1"/>
          <p:nvPr/>
        </p:nvSpPr>
        <p:spPr>
          <a:xfrm>
            <a:off x="6501590" y="3874945"/>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Warm path analytics</a:t>
            </a:r>
          </a:p>
        </p:txBody>
      </p:sp>
      <p:sp>
        <p:nvSpPr>
          <p:cNvPr id="33" name="TextBox 32"/>
          <p:cNvSpPr txBox="1"/>
          <p:nvPr/>
        </p:nvSpPr>
        <p:spPr>
          <a:xfrm>
            <a:off x="7370843" y="4428995"/>
            <a:ext cx="206555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Hot path analytics</a:t>
            </a:r>
          </a:p>
        </p:txBody>
      </p:sp>
      <p:sp>
        <p:nvSpPr>
          <p:cNvPr id="34" name="TextBox 33"/>
          <p:cNvSpPr txBox="1"/>
          <p:nvPr/>
        </p:nvSpPr>
        <p:spPr>
          <a:xfrm>
            <a:off x="1029427" y="522898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On device analytics</a:t>
            </a:r>
          </a:p>
        </p:txBody>
      </p:sp>
      <p:sp>
        <p:nvSpPr>
          <p:cNvPr id="35" name="TextBox 34"/>
          <p:cNvSpPr txBox="1"/>
          <p:nvPr/>
        </p:nvSpPr>
        <p:spPr>
          <a:xfrm>
            <a:off x="4996595" y="5731349"/>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Securing data</a:t>
            </a:r>
          </a:p>
        </p:txBody>
      </p:sp>
      <p:sp>
        <p:nvSpPr>
          <p:cNvPr id="36" name="TextBox 35"/>
          <p:cNvSpPr txBox="1"/>
          <p:nvPr/>
        </p:nvSpPr>
        <p:spPr>
          <a:xfrm>
            <a:off x="8343313" y="1696258"/>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Business process integration</a:t>
            </a:r>
          </a:p>
        </p:txBody>
      </p:sp>
      <p:sp>
        <p:nvSpPr>
          <p:cNvPr id="37" name="TextBox 36"/>
          <p:cNvSpPr txBox="1"/>
          <p:nvPr/>
        </p:nvSpPr>
        <p:spPr>
          <a:xfrm>
            <a:off x="1760183" y="1566620"/>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Solution scale</a:t>
            </a:r>
          </a:p>
        </p:txBody>
      </p:sp>
      <p:sp>
        <p:nvSpPr>
          <p:cNvPr id="38" name="TextBox 37"/>
          <p:cNvSpPr txBox="1"/>
          <p:nvPr/>
        </p:nvSpPr>
        <p:spPr>
          <a:xfrm>
            <a:off x="6137076" y="2797262"/>
            <a:ext cx="333894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High availability</a:t>
            </a:r>
          </a:p>
        </p:txBody>
      </p:sp>
      <p:sp>
        <p:nvSpPr>
          <p:cNvPr id="39" name="TextBox 38"/>
          <p:cNvSpPr txBox="1"/>
          <p:nvPr/>
        </p:nvSpPr>
        <p:spPr>
          <a:xfrm>
            <a:off x="3273099" y="4246586"/>
            <a:ext cx="192923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Disaster recovery</a:t>
            </a:r>
          </a:p>
        </p:txBody>
      </p:sp>
      <p:sp>
        <p:nvSpPr>
          <p:cNvPr id="40" name="TextBox 39"/>
          <p:cNvSpPr txBox="1"/>
          <p:nvPr/>
        </p:nvSpPr>
        <p:spPr>
          <a:xfrm>
            <a:off x="3091254" y="3588167"/>
            <a:ext cx="21963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Transport protocols</a:t>
            </a:r>
          </a:p>
        </p:txBody>
      </p:sp>
      <p:sp>
        <p:nvSpPr>
          <p:cNvPr id="41" name="TextBox 40"/>
          <p:cNvSpPr txBox="1"/>
          <p:nvPr/>
        </p:nvSpPr>
        <p:spPr>
          <a:xfrm>
            <a:off x="6768447" y="1243645"/>
            <a:ext cx="1685021"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Fault tolerance</a:t>
            </a:r>
          </a:p>
        </p:txBody>
      </p:sp>
      <p:sp>
        <p:nvSpPr>
          <p:cNvPr id="42" name="TextBox 41"/>
          <p:cNvSpPr txBox="1"/>
          <p:nvPr/>
        </p:nvSpPr>
        <p:spPr>
          <a:xfrm>
            <a:off x="10159866" y="2189106"/>
            <a:ext cx="219173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Cost management</a:t>
            </a:r>
          </a:p>
        </p:txBody>
      </p:sp>
      <p:sp>
        <p:nvSpPr>
          <p:cNvPr id="43" name="TextBox 42"/>
          <p:cNvSpPr txBox="1"/>
          <p:nvPr/>
        </p:nvSpPr>
        <p:spPr>
          <a:xfrm>
            <a:off x="7340949" y="2250659"/>
            <a:ext cx="233562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Operations monitoring</a:t>
            </a:r>
          </a:p>
        </p:txBody>
      </p:sp>
      <p:sp>
        <p:nvSpPr>
          <p:cNvPr id="44" name="TextBox 43"/>
          <p:cNvSpPr txBox="1"/>
          <p:nvPr/>
        </p:nvSpPr>
        <p:spPr>
          <a:xfrm>
            <a:off x="104810" y="3673550"/>
            <a:ext cx="197002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lifecycle</a:t>
            </a:r>
          </a:p>
        </p:txBody>
      </p:sp>
      <p:sp>
        <p:nvSpPr>
          <p:cNvPr id="45" name="TextBox 44"/>
          <p:cNvSpPr txBox="1"/>
          <p:nvPr/>
        </p:nvSpPr>
        <p:spPr>
          <a:xfrm>
            <a:off x="8960270" y="4782310"/>
            <a:ext cx="2187083"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ownership</a:t>
            </a:r>
          </a:p>
        </p:txBody>
      </p:sp>
      <p:sp>
        <p:nvSpPr>
          <p:cNvPr id="46" name="TextBox 45"/>
          <p:cNvSpPr txBox="1"/>
          <p:nvPr/>
        </p:nvSpPr>
        <p:spPr>
          <a:xfrm>
            <a:off x="9975567" y="5134976"/>
            <a:ext cx="222857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Data visualization</a:t>
            </a:r>
          </a:p>
        </p:txBody>
      </p:sp>
      <p:sp>
        <p:nvSpPr>
          <p:cNvPr id="47" name="TextBox 46"/>
          <p:cNvSpPr txBox="1"/>
          <p:nvPr/>
        </p:nvSpPr>
        <p:spPr>
          <a:xfrm>
            <a:off x="10480532" y="3181868"/>
            <a:ext cx="2191733" cy="738664"/>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Cloud-to-device</a:t>
            </a:r>
            <a:b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b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commands</a:t>
            </a:r>
          </a:p>
        </p:txBody>
      </p:sp>
      <p:sp>
        <p:nvSpPr>
          <p:cNvPr id="48" name="TextBox 47"/>
          <p:cNvSpPr txBox="1"/>
          <p:nvPr/>
        </p:nvSpPr>
        <p:spPr>
          <a:xfrm>
            <a:off x="3145353" y="4900544"/>
            <a:ext cx="614576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&lt; ----</a:t>
            </a:r>
            <a:r>
              <a:rPr kumimoji="0" lang="en-US" sz="1600" b="0" i="0" u="none" strike="noStrike" kern="1200" cap="none" spc="6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END-TO-END SECURITY </a:t>
            </a:r>
            <a:r>
              <a:rPr kumimoji="0" lang="en-US" sz="1600" b="0" i="0" u="none" strike="noStrike" kern="1200" cap="none" spc="30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&gt;</a:t>
            </a:r>
          </a:p>
        </p:txBody>
      </p:sp>
      <p:sp>
        <p:nvSpPr>
          <p:cNvPr id="49" name="TextBox 48"/>
          <p:cNvSpPr txBox="1"/>
          <p:nvPr/>
        </p:nvSpPr>
        <p:spPr>
          <a:xfrm>
            <a:off x="6237437" y="5400547"/>
            <a:ext cx="4813346"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Industry and government compliance</a:t>
            </a:r>
          </a:p>
        </p:txBody>
      </p:sp>
      <p:sp>
        <p:nvSpPr>
          <p:cNvPr id="51" name="TextBox 50">
            <a:extLst/>
          </p:cNvPr>
          <p:cNvSpPr txBox="1"/>
          <p:nvPr/>
        </p:nvSpPr>
        <p:spPr>
          <a:xfrm>
            <a:off x="461714" y="1902344"/>
            <a:ext cx="223718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Enterprise integration</a:t>
            </a:r>
          </a:p>
        </p:txBody>
      </p:sp>
      <p:sp>
        <p:nvSpPr>
          <p:cNvPr id="57" name="TextBox 56">
            <a:extLst/>
          </p:cNvPr>
          <p:cNvSpPr txBox="1"/>
          <p:nvPr/>
        </p:nvSpPr>
        <p:spPr>
          <a:xfrm>
            <a:off x="125303" y="2565595"/>
            <a:ext cx="1904652"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recovery</a:t>
            </a:r>
          </a:p>
        </p:txBody>
      </p:sp>
      <p:sp>
        <p:nvSpPr>
          <p:cNvPr id="58" name="TextBox 57">
            <a:extLst/>
          </p:cNvPr>
          <p:cNvSpPr txBox="1"/>
          <p:nvPr/>
        </p:nvSpPr>
        <p:spPr>
          <a:xfrm>
            <a:off x="3427631" y="2618846"/>
            <a:ext cx="2003955"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Internationalization</a:t>
            </a:r>
          </a:p>
        </p:txBody>
      </p:sp>
      <p:sp>
        <p:nvSpPr>
          <p:cNvPr id="59" name="TextBox 58">
            <a:extLst/>
          </p:cNvPr>
          <p:cNvSpPr txBox="1"/>
          <p:nvPr/>
        </p:nvSpPr>
        <p:spPr>
          <a:xfrm>
            <a:off x="401204" y="5671498"/>
            <a:ext cx="2015690"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HW certification</a:t>
            </a:r>
          </a:p>
        </p:txBody>
      </p:sp>
      <p:sp>
        <p:nvSpPr>
          <p:cNvPr id="60" name="TextBox 59">
            <a:extLst/>
          </p:cNvPr>
          <p:cNvSpPr txBox="1"/>
          <p:nvPr/>
        </p:nvSpPr>
        <p:spPr>
          <a:xfrm>
            <a:off x="3463659" y="5405631"/>
            <a:ext cx="2765479"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Manufacturing scale</a:t>
            </a:r>
          </a:p>
        </p:txBody>
      </p:sp>
      <p:sp>
        <p:nvSpPr>
          <p:cNvPr id="63" name="TextBox 62">
            <a:extLst/>
          </p:cNvPr>
          <p:cNvSpPr txBox="1"/>
          <p:nvPr/>
        </p:nvSpPr>
        <p:spPr>
          <a:xfrm>
            <a:off x="954343" y="1323247"/>
            <a:ext cx="1619828"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Deployment</a:t>
            </a:r>
          </a:p>
        </p:txBody>
      </p:sp>
      <p:sp>
        <p:nvSpPr>
          <p:cNvPr id="65" name="TextBox 64">
            <a:extLst/>
          </p:cNvPr>
          <p:cNvSpPr txBox="1"/>
          <p:nvPr/>
        </p:nvSpPr>
        <p:spPr>
          <a:xfrm>
            <a:off x="200405" y="4225752"/>
            <a:ext cx="992274"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Drivers</a:t>
            </a:r>
          </a:p>
        </p:txBody>
      </p:sp>
      <p:sp>
        <p:nvSpPr>
          <p:cNvPr id="66" name="TextBox 65">
            <a:extLst/>
          </p:cNvPr>
          <p:cNvSpPr txBox="1"/>
          <p:nvPr/>
        </p:nvSpPr>
        <p:spPr>
          <a:xfrm>
            <a:off x="1702069" y="6066825"/>
            <a:ext cx="2600727" cy="517065"/>
          </a:xfrm>
          <a:prstGeom prst="rect">
            <a:avLst/>
          </a:prstGeom>
          <a:noFill/>
        </p:spPr>
        <p:txBody>
          <a:bodyPr wrap="square" lIns="182880" tIns="146304" rIns="182880" bIns="146304" rtlCol="0">
            <a:spAutoFit/>
          </a:bodyPr>
          <a:lstStyle/>
          <a:p>
            <a:pPr marL="0" marR="0" lvl="0" indent="0" algn="ct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Device commercialization</a:t>
            </a:r>
          </a:p>
        </p:txBody>
      </p:sp>
    </p:spTree>
    <p:extLst>
      <p:ext uri="{BB962C8B-B14F-4D97-AF65-F5344CB8AC3E}">
        <p14:creationId xmlns:p14="http://schemas.microsoft.com/office/powerpoint/2010/main" val="19968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10" presetClass="entr" presetSubtype="0" fill="hold" grpId="0" nodeType="withEffect">
                                  <p:stCondLst>
                                    <p:cond delay="5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50"/>
                                        <p:tgtEl>
                                          <p:spTgt spid="33"/>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grpId="0" nodeType="withEffect">
                                  <p:stCondLst>
                                    <p:cond delay="1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50"/>
                                        <p:tgtEl>
                                          <p:spTgt spid="51"/>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50"/>
                                        <p:tgtEl>
                                          <p:spTgt spid="49"/>
                                        </p:tgtEl>
                                      </p:cBhvr>
                                    </p:animEffect>
                                  </p:childTnLst>
                                </p:cTn>
                              </p:par>
                              <p:par>
                                <p:cTn id="29" presetID="10" presetClass="entr" presetSubtype="0" fill="hold" grpId="0" nodeType="withEffect">
                                  <p:stCondLst>
                                    <p:cond delay="35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10" presetClass="entr" presetSubtype="0" fill="hold" grpId="0" nodeType="withEffect">
                                  <p:stCondLst>
                                    <p:cond delay="45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50"/>
                                        <p:tgtEl>
                                          <p:spTgt spid="5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250"/>
                                        <p:tgtEl>
                                          <p:spTgt spid="48"/>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250"/>
                                        <p:tgtEl>
                                          <p:spTgt spid="59"/>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50"/>
                                        <p:tgtEl>
                                          <p:spTgt spid="46"/>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childTnLst>
                                </p:cTn>
                              </p:par>
                              <p:par>
                                <p:cTn id="56" presetID="10" presetClass="entr" presetSubtype="0" fill="hold" grpId="0" nodeType="withEffect">
                                  <p:stCondLst>
                                    <p:cond delay="110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250"/>
                                        <p:tgtEl>
                                          <p:spTgt spid="63"/>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250"/>
                                        <p:tgtEl>
                                          <p:spTgt spid="66"/>
                                        </p:tgtEl>
                                      </p:cBhvr>
                                    </p:animEffect>
                                  </p:childTnLst>
                                </p:cTn>
                              </p:par>
                              <p:par>
                                <p:cTn id="62" presetID="10" presetClass="entr" presetSubtype="0" fill="hold" grpId="0" nodeType="withEffect">
                                  <p:stCondLst>
                                    <p:cond delay="13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par>
                                <p:cTn id="65" presetID="10" presetClass="entr" presetSubtype="0" fill="hold" grpId="0" nodeType="withEffect">
                                  <p:stCondLst>
                                    <p:cond delay="14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250"/>
                                        <p:tgtEl>
                                          <p:spTgt spid="45"/>
                                        </p:tgtEl>
                                      </p:cBhvr>
                                    </p:animEffect>
                                  </p:childTnLst>
                                </p:cTn>
                              </p:par>
                              <p:par>
                                <p:cTn id="68" presetID="10" presetClass="entr" presetSubtype="0" fill="hold" grpId="0" nodeType="withEffect">
                                  <p:stCondLst>
                                    <p:cond delay="155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50"/>
                                        <p:tgtEl>
                                          <p:spTgt spid="44"/>
                                        </p:tgtEl>
                                      </p:cBhvr>
                                    </p:animEffect>
                                  </p:childTnLst>
                                </p:cTn>
                              </p:par>
                              <p:par>
                                <p:cTn id="71" presetID="10" presetClass="entr" presetSubtype="0" fill="hold" grpId="0" nodeType="withEffect">
                                  <p:stCondLst>
                                    <p:cond delay="170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250"/>
                                        <p:tgtEl>
                                          <p:spTgt spid="38"/>
                                        </p:tgtEl>
                                      </p:cBhvr>
                                    </p:animEffect>
                                  </p:childTnLst>
                                </p:cTn>
                              </p:par>
                              <p:par>
                                <p:cTn id="74" presetID="10" presetClass="entr" presetSubtype="0" fill="hold" grpId="0" nodeType="withEffect">
                                  <p:stCondLst>
                                    <p:cond delay="18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50"/>
                                        <p:tgtEl>
                                          <p:spTgt spid="43"/>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par>
                                <p:cTn id="80" presetID="10" presetClass="entr" presetSubtype="0" fill="hold" grpId="0" nodeType="withEffect">
                                  <p:stCondLst>
                                    <p:cond delay="220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250"/>
                                        <p:tgtEl>
                                          <p:spTgt spid="60"/>
                                        </p:tgtEl>
                                      </p:cBhvr>
                                    </p:animEffect>
                                  </p:childTnLst>
                                </p:cTn>
                              </p:par>
                            </p:childTnLst>
                          </p:cTn>
                        </p:par>
                        <p:par>
                          <p:cTn id="83" fill="hold">
                            <p:stCondLst>
                              <p:cond delay="2450"/>
                            </p:stCondLst>
                            <p:childTnLst>
                              <p:par>
                                <p:cTn id="84" presetID="10"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250"/>
                                        <p:tgtEl>
                                          <p:spTgt spid="58"/>
                                        </p:tgtEl>
                                      </p:cBhvr>
                                    </p:animEffect>
                                  </p:childTnLst>
                                </p:cTn>
                              </p:par>
                            </p:childTnLst>
                          </p:cTn>
                        </p:par>
                        <p:par>
                          <p:cTn id="87" fill="hold">
                            <p:stCondLst>
                              <p:cond delay="2700"/>
                            </p:stCondLst>
                            <p:childTnLst>
                              <p:par>
                                <p:cTn id="88" presetID="10" presetClass="entr" presetSubtype="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250"/>
                                        <p:tgtEl>
                                          <p:spTgt spid="26"/>
                                        </p:tgtEl>
                                      </p:cBhvr>
                                    </p:animEffect>
                                  </p:childTnLst>
                                </p:cTn>
                              </p:par>
                            </p:childTnLst>
                          </p:cTn>
                        </p:par>
                        <p:par>
                          <p:cTn id="91" fill="hold">
                            <p:stCondLst>
                              <p:cond delay="2950"/>
                            </p:stCondLst>
                            <p:childTnLst>
                              <p:par>
                                <p:cTn id="92" presetID="10" presetClass="entr" presetSubtype="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250"/>
                                        <p:tgtEl>
                                          <p:spTgt spid="65"/>
                                        </p:tgtEl>
                                      </p:cBhvr>
                                    </p:animEffect>
                                  </p:childTnLst>
                                </p:cTn>
                              </p:par>
                            </p:childTnLst>
                          </p:cTn>
                        </p:par>
                        <p:par>
                          <p:cTn id="95" fill="hold">
                            <p:stCondLst>
                              <p:cond delay="3200"/>
                            </p:stCondLst>
                            <p:childTnLst>
                              <p:par>
                                <p:cTn id="96" presetID="10"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250"/>
                                        <p:tgtEl>
                                          <p:spTgt spid="42"/>
                                        </p:tgtEl>
                                      </p:cBhvr>
                                    </p:animEffect>
                                  </p:childTnLst>
                                </p:cTn>
                              </p:par>
                            </p:childTnLst>
                          </p:cTn>
                        </p:par>
                        <p:par>
                          <p:cTn id="99" fill="hold">
                            <p:stCondLst>
                              <p:cond delay="3450"/>
                            </p:stCondLst>
                            <p:childTnLst>
                              <p:par>
                                <p:cTn id="100" presetID="10" presetClass="entr" presetSubtype="0"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par>
                          <p:cTn id="103" fill="hold">
                            <p:stCondLst>
                              <p:cond delay="3700"/>
                            </p:stCondLst>
                            <p:childTnLst>
                              <p:par>
                                <p:cTn id="104" presetID="10"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1" grpId="0"/>
      <p:bldP spid="57" grpId="0"/>
      <p:bldP spid="58" grpId="0"/>
      <p:bldP spid="59" grpId="0"/>
      <p:bldP spid="60" grpId="0"/>
      <p:bldP spid="63"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is simplifying IoT</a:t>
            </a:r>
          </a:p>
        </p:txBody>
      </p:sp>
      <p:sp>
        <p:nvSpPr>
          <p:cNvPr id="3" name="Text Placeholder 2"/>
          <p:cNvSpPr>
            <a:spLocks noGrp="1"/>
          </p:cNvSpPr>
          <p:nvPr>
            <p:ph type="body" sz="quarter" idx="10"/>
          </p:nvPr>
        </p:nvSpPr>
        <p:spPr>
          <a:xfrm>
            <a:off x="274639" y="1419105"/>
            <a:ext cx="11888787" cy="5109091"/>
          </a:xfrm>
        </p:spPr>
        <p:txBody>
          <a:bodyPr/>
          <a:lstStyle/>
          <a:p>
            <a:pPr>
              <a:lnSpc>
                <a:spcPct val="150000"/>
              </a:lnSpc>
            </a:pPr>
            <a:r>
              <a:rPr lang="en-US" sz="3200" dirty="0"/>
              <a:t>Easier to build secure, scalable solutions from device to cloud</a:t>
            </a:r>
          </a:p>
          <a:p>
            <a:pPr>
              <a:lnSpc>
                <a:spcPct val="150000"/>
              </a:lnSpc>
            </a:pPr>
            <a:r>
              <a:rPr lang="en-US" sz="3200" dirty="0"/>
              <a:t>Easier to provision devices at scale</a:t>
            </a:r>
          </a:p>
          <a:p>
            <a:pPr>
              <a:lnSpc>
                <a:spcPct val="150000"/>
              </a:lnSpc>
            </a:pPr>
            <a:r>
              <a:rPr lang="en-US" sz="3200" dirty="0"/>
              <a:t>Easier to manage devices at scale</a:t>
            </a:r>
          </a:p>
          <a:p>
            <a:pPr>
              <a:lnSpc>
                <a:spcPct val="150000"/>
              </a:lnSpc>
            </a:pPr>
            <a:r>
              <a:rPr lang="en-US" sz="3200" dirty="0"/>
              <a:t>Easier to find insights from your IoT devices</a:t>
            </a:r>
          </a:p>
          <a:p>
            <a:pPr>
              <a:lnSpc>
                <a:spcPct val="150000"/>
              </a:lnSpc>
            </a:pPr>
            <a:r>
              <a:rPr lang="en-US" sz="3200" dirty="0"/>
              <a:t>Easier to infuse devices with intelligence </a:t>
            </a:r>
          </a:p>
          <a:p>
            <a:pPr>
              <a:lnSpc>
                <a:spcPct val="150000"/>
              </a:lnSpc>
            </a:pPr>
            <a:r>
              <a:rPr lang="en-US" sz="3200" dirty="0"/>
              <a:t>Easier to benefit from IoT</a:t>
            </a:r>
          </a:p>
        </p:txBody>
      </p:sp>
    </p:spTree>
    <p:extLst>
      <p:ext uri="{BB962C8B-B14F-4D97-AF65-F5344CB8AC3E}">
        <p14:creationId xmlns:p14="http://schemas.microsoft.com/office/powerpoint/2010/main" val="145500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152" b="9485"/>
          <a:stretch/>
        </p:blipFill>
        <p:spPr>
          <a:xfrm>
            <a:off x="0" y="0"/>
            <a:ext cx="12436475" cy="69945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0609"/>
          <a:stretch/>
        </p:blipFill>
        <p:spPr>
          <a:xfrm>
            <a:off x="5965031" y="0"/>
            <a:ext cx="6471444" cy="6994525"/>
          </a:xfrm>
          <a:prstGeom prst="rect">
            <a:avLst/>
          </a:prstGeom>
        </p:spPr>
      </p:pic>
    </p:spTree>
    <p:extLst>
      <p:ext uri="{BB962C8B-B14F-4D97-AF65-F5344CB8AC3E}">
        <p14:creationId xmlns:p14="http://schemas.microsoft.com/office/powerpoint/2010/main" val="723484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2.02451E-6 L -0.19811 -2.02451E-6 " pathEditMode="relative" rAng="0" ptsTypes="AA">
                                      <p:cBhvr>
                                        <p:cTn id="6" dur="1000" fill="hold"/>
                                        <p:tgtEl>
                                          <p:spTgt spid="3"/>
                                        </p:tgtEl>
                                        <p:attrNameLst>
                                          <p:attrName>ppt_x</p:attrName>
                                          <p:attrName>ppt_y</p:attrName>
                                        </p:attrNameLst>
                                      </p:cBhvr>
                                      <p:rCtr x="-9906" y="0"/>
                                    </p:animMotion>
                                  </p:childTnLst>
                                </p:cTn>
                              </p:par>
                              <p:par>
                                <p:cTn id="7" presetID="2" presetClass="entr" presetSubtype="2" accel="50000" decel="5000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000" fill="hold"/>
                                        <p:tgtEl>
                                          <p:spTgt spid="4"/>
                                        </p:tgtEl>
                                        <p:attrNameLst>
                                          <p:attrName>ppt_x</p:attrName>
                                        </p:attrNameLst>
                                      </p:cBhvr>
                                      <p:tavLst>
                                        <p:tav tm="0">
                                          <p:val>
                                            <p:strVal val="1+#ppt_w/2"/>
                                          </p:val>
                                        </p:tav>
                                        <p:tav tm="100000">
                                          <p:val>
                                            <p:strVal val="#ppt_x"/>
                                          </p:val>
                                        </p:tav>
                                      </p:tavLst>
                                    </p:anim>
                                    <p:anim calcmode="lin" valueType="num">
                                      <p:cBhvr additive="base">
                                        <p:cTn id="1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gradFill>
                  <a:gsLst>
                    <a:gs pos="1250">
                      <a:srgbClr val="505050"/>
                    </a:gs>
                    <a:gs pos="100000">
                      <a:srgbClr val="505050"/>
                    </a:gs>
                  </a:gsLst>
                  <a:lin ang="5400000" scaled="0"/>
                </a:gradFill>
              </a:rPr>
              <a:t>Easier to build secure, scalable solutions </a:t>
            </a:r>
            <a:br>
              <a:rPr lang="en-US" dirty="0">
                <a:gradFill>
                  <a:gsLst>
                    <a:gs pos="1250">
                      <a:srgbClr val="505050"/>
                    </a:gs>
                    <a:gs pos="100000">
                      <a:srgbClr val="505050"/>
                    </a:gs>
                  </a:gsLst>
                  <a:lin ang="5400000" scaled="0"/>
                </a:gradFill>
              </a:rPr>
            </a:br>
            <a:r>
              <a:rPr lang="en-US" dirty="0">
                <a:gradFill>
                  <a:gsLst>
                    <a:gs pos="1250">
                      <a:srgbClr val="505050"/>
                    </a:gs>
                    <a:gs pos="100000">
                      <a:srgbClr val="505050"/>
                    </a:gs>
                  </a:gsLst>
                  <a:lin ang="5400000" scaled="0"/>
                </a:gradFill>
              </a:rPr>
              <a:t>from device to cloud</a:t>
            </a:r>
            <a:br>
              <a:rPr lang="en-US" dirty="0">
                <a:gradFill>
                  <a:gsLst>
                    <a:gs pos="1250">
                      <a:srgbClr val="505050"/>
                    </a:gs>
                    <a:gs pos="100000">
                      <a:srgbClr val="505050"/>
                    </a:gs>
                  </a:gsLst>
                  <a:lin ang="5400000" scaled="0"/>
                </a:gradFill>
              </a:rPr>
            </a:br>
            <a:endParaRPr lang="en-US" dirty="0"/>
          </a:p>
        </p:txBody>
      </p:sp>
      <p:sp>
        <p:nvSpPr>
          <p:cNvPr id="6" name="TextBox 5"/>
          <p:cNvSpPr txBox="1"/>
          <p:nvPr/>
        </p:nvSpPr>
        <p:spPr>
          <a:xfrm>
            <a:off x="457199" y="1952625"/>
            <a:ext cx="2846904" cy="1202682"/>
          </a:xfrm>
          <a:prstGeom prst="rect">
            <a:avLst/>
          </a:prstGeom>
          <a:solidFill>
            <a:schemeClr val="accent1"/>
          </a:solidFill>
        </p:spPr>
        <p:txBody>
          <a:bodyPr wrap="square" lIns="182880" tIns="146304" rIns="182880" bIns="146304" rtlCol="0">
            <a:noAutofit/>
          </a:bodyPr>
          <a:lstStyle/>
          <a:p>
            <a:pPr marL="0" marR="0" lvl="0" indent="0" algn="l" defTabSz="9326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Light"/>
                <a:ea typeface="+mn-ea"/>
                <a:cs typeface="+mn-cs"/>
              </a:rPr>
              <a:t>Azure </a:t>
            </a:r>
            <a:r>
              <a:rPr kumimoji="0" lang="en-US" sz="2800" b="0" i="0" u="none" strike="noStrike" kern="1200" cap="none" spc="0" normalizeH="0" baseline="0" noProof="0" dirty="0" err="1">
                <a:ln>
                  <a:noFill/>
                </a:ln>
                <a:solidFill>
                  <a:srgbClr val="FFFFFF"/>
                </a:solidFill>
                <a:effectLst/>
                <a:uLnTx/>
                <a:uFillTx/>
                <a:latin typeface="Segoe UI Light"/>
                <a:ea typeface="+mn-ea"/>
                <a:cs typeface="+mn-cs"/>
              </a:rPr>
              <a:t>IoT</a:t>
            </a:r>
            <a:r>
              <a:rPr kumimoji="0" lang="en-US" sz="2800" b="0" i="0" u="none" strike="noStrike" kern="1200" cap="none" spc="0" normalizeH="0" baseline="0" noProof="0" dirty="0">
                <a:ln>
                  <a:noFill/>
                </a:ln>
                <a:solidFill>
                  <a:srgbClr val="FFFFFF"/>
                </a:solidFill>
                <a:effectLst/>
                <a:uLnTx/>
                <a:uFillTx/>
                <a:latin typeface="Segoe UI Light"/>
                <a:ea typeface="+mn-ea"/>
                <a:cs typeface="+mn-cs"/>
              </a:rPr>
              <a:t> Hub</a:t>
            </a:r>
          </a:p>
        </p:txBody>
      </p:sp>
      <p:sp>
        <p:nvSpPr>
          <p:cNvPr id="8" name="TextBox 7"/>
          <p:cNvSpPr txBox="1"/>
          <p:nvPr/>
        </p:nvSpPr>
        <p:spPr>
          <a:xfrm>
            <a:off x="3348923" y="1952625"/>
            <a:ext cx="2846904" cy="1202682"/>
          </a:xfrm>
          <a:prstGeom prst="rect">
            <a:avLst/>
          </a:prstGeom>
          <a:solidFill>
            <a:schemeClr val="accent1"/>
          </a:solidFill>
        </p:spPr>
        <p:txBody>
          <a:bodyPr wrap="square" lIns="182880" tIns="146304" rIns="182880" bIns="146304" rtlCol="0">
            <a:noAutofit/>
          </a:bodyPr>
          <a:lstStyle/>
          <a:p>
            <a:pPr marL="0" marR="0" lvl="0" indent="0" algn="l" defTabSz="9326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Light"/>
                <a:ea typeface="+mn-ea"/>
                <a:cs typeface="+mn-cs"/>
              </a:rPr>
              <a:t>Azure </a:t>
            </a:r>
            <a:r>
              <a:rPr kumimoji="0" lang="en-US" sz="2800" b="0" i="0" u="none" strike="noStrike" kern="1200" cap="none" spc="0" normalizeH="0" baseline="0" noProof="0" dirty="0" err="1">
                <a:ln>
                  <a:noFill/>
                </a:ln>
                <a:solidFill>
                  <a:srgbClr val="FFFFFF"/>
                </a:solidFill>
                <a:effectLst/>
                <a:uLnTx/>
                <a:uFillTx/>
                <a:latin typeface="Segoe UI Light"/>
                <a:ea typeface="+mn-ea"/>
                <a:cs typeface="+mn-cs"/>
              </a:rPr>
              <a:t>IoT</a:t>
            </a:r>
            <a:r>
              <a:rPr kumimoji="0" lang="en-US" sz="2800" b="0" i="0" u="none" strike="noStrike" kern="1200" cap="none" spc="0" normalizeH="0" baseline="0" noProof="0" dirty="0">
                <a:ln>
                  <a:noFill/>
                </a:ln>
                <a:solidFill>
                  <a:srgbClr val="FFFFFF"/>
                </a:solidFill>
                <a:effectLst/>
                <a:uLnTx/>
                <a:uFillTx/>
                <a:latin typeface="Segoe UI Light"/>
                <a:ea typeface="+mn-ea"/>
                <a:cs typeface="+mn-cs"/>
              </a:rPr>
              <a:t> Suite</a:t>
            </a:r>
          </a:p>
        </p:txBody>
      </p:sp>
      <p:sp>
        <p:nvSpPr>
          <p:cNvPr id="10" name="TextBox 9"/>
          <p:cNvSpPr txBox="1"/>
          <p:nvPr/>
        </p:nvSpPr>
        <p:spPr>
          <a:xfrm>
            <a:off x="6240647" y="1952954"/>
            <a:ext cx="2846904" cy="1199490"/>
          </a:xfrm>
          <a:prstGeom prst="rect">
            <a:avLst/>
          </a:prstGeom>
          <a:solidFill>
            <a:schemeClr val="accent1"/>
          </a:solidFill>
        </p:spPr>
        <p:txBody>
          <a:bodyPr wrap="square" lIns="182880" tIns="146304" rIns="182880" bIns="146304" rtlCol="0">
            <a:noAutofit/>
          </a:bodyPr>
          <a:lstStyle/>
          <a:p>
            <a:pPr marL="0" marR="0" lvl="0" indent="0" algn="l" defTabSz="9326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Light"/>
                <a:ea typeface="+mn-ea"/>
                <a:cs typeface="+mn-cs"/>
              </a:rPr>
              <a:t>Microsoft </a:t>
            </a:r>
            <a:r>
              <a:rPr kumimoji="0" lang="en-US" sz="2800" b="0" i="0" u="none" strike="noStrike" kern="1200" cap="none" spc="0" normalizeH="0" baseline="0" noProof="0" dirty="0" err="1">
                <a:ln>
                  <a:noFill/>
                </a:ln>
                <a:solidFill>
                  <a:srgbClr val="FFFFFF"/>
                </a:solidFill>
                <a:effectLst/>
                <a:uLnTx/>
                <a:uFillTx/>
                <a:latin typeface="Segoe UI Light"/>
                <a:ea typeface="+mn-ea"/>
                <a:cs typeface="+mn-cs"/>
              </a:rPr>
              <a:t>IoT</a:t>
            </a:r>
            <a:r>
              <a:rPr kumimoji="0" lang="en-US" sz="2800" b="0" i="0" u="none" strike="noStrike" kern="1200" cap="none" spc="0" normalizeH="0" baseline="0" noProof="0" dirty="0">
                <a:ln>
                  <a:noFill/>
                </a:ln>
                <a:solidFill>
                  <a:srgbClr val="FFFFFF"/>
                </a:solidFill>
                <a:effectLst/>
                <a:uLnTx/>
                <a:uFillTx/>
                <a:latin typeface="Segoe UI Light"/>
                <a:ea typeface="+mn-ea"/>
                <a:cs typeface="+mn-cs"/>
              </a:rPr>
              <a:t> Central</a:t>
            </a:r>
          </a:p>
        </p:txBody>
      </p:sp>
      <p:sp>
        <p:nvSpPr>
          <p:cNvPr id="12" name="TextBox 11"/>
          <p:cNvSpPr txBox="1"/>
          <p:nvPr/>
        </p:nvSpPr>
        <p:spPr>
          <a:xfrm>
            <a:off x="9132370" y="1952954"/>
            <a:ext cx="2846904" cy="1199490"/>
          </a:xfrm>
          <a:prstGeom prst="rect">
            <a:avLst/>
          </a:prstGeom>
          <a:solidFill>
            <a:schemeClr val="accent1"/>
          </a:solidFill>
        </p:spPr>
        <p:txBody>
          <a:bodyPr wrap="square" lIns="182880" tIns="146304" rIns="182880" bIns="146304" rtlCol="0">
            <a:noAutofit/>
          </a:bodyPr>
          <a:lstStyle/>
          <a:p>
            <a:pPr marL="0" marR="0" lvl="0" indent="0" algn="l" defTabSz="9326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Light"/>
                <a:ea typeface="+mn-ea"/>
                <a:cs typeface="+mn-cs"/>
              </a:rPr>
              <a:t>Windows 10 </a:t>
            </a:r>
            <a:r>
              <a:rPr kumimoji="0" lang="en-US" sz="2800" b="0" i="0" u="none" strike="noStrike" kern="1200" cap="none" spc="0" normalizeH="0" baseline="0" noProof="0" dirty="0" err="1">
                <a:ln>
                  <a:noFill/>
                </a:ln>
                <a:solidFill>
                  <a:srgbClr val="FFFFFF"/>
                </a:solidFill>
                <a:effectLst/>
                <a:uLnTx/>
                <a:uFillTx/>
                <a:latin typeface="Segoe UI Light"/>
                <a:ea typeface="+mn-ea"/>
                <a:cs typeface="+mn-cs"/>
              </a:rPr>
              <a:t>IoT</a:t>
            </a:r>
            <a:r>
              <a:rPr kumimoji="0" lang="en-US" sz="2800" b="0" i="0" u="none" strike="noStrike" kern="1200" cap="none" spc="0" normalizeH="0" baseline="0" noProof="0" dirty="0">
                <a:ln>
                  <a:noFill/>
                </a:ln>
                <a:solidFill>
                  <a:srgbClr val="FFFFFF"/>
                </a:solidFill>
                <a:effectLst/>
                <a:uLnTx/>
                <a:uFillTx/>
                <a:latin typeface="Segoe UI Light"/>
                <a:ea typeface="+mn-ea"/>
                <a:cs typeface="+mn-cs"/>
              </a:rPr>
              <a:t> Core</a:t>
            </a:r>
          </a:p>
        </p:txBody>
      </p:sp>
      <p:sp>
        <p:nvSpPr>
          <p:cNvPr id="14" name="Rectangle 13"/>
          <p:cNvSpPr/>
          <p:nvPr/>
        </p:nvSpPr>
        <p:spPr bwMode="auto">
          <a:xfrm>
            <a:off x="9132370" y="3154563"/>
            <a:ext cx="2846794" cy="348436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Supports the languages and frameworks you already know</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Management</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NUI</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Edge compute</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Security and servicing</a:t>
            </a:r>
          </a:p>
        </p:txBody>
      </p:sp>
      <p:sp>
        <p:nvSpPr>
          <p:cNvPr id="15" name="Rectangle 14"/>
          <p:cNvSpPr/>
          <p:nvPr/>
        </p:nvSpPr>
        <p:spPr bwMode="auto">
          <a:xfrm>
            <a:off x="6240647" y="3154563"/>
            <a:ext cx="2846794" cy="348436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Fully managed and hosted by Microsoft</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1"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Coming soon</a:t>
            </a:r>
          </a:p>
        </p:txBody>
      </p:sp>
      <p:sp>
        <p:nvSpPr>
          <p:cNvPr id="16" name="Rectangle 15"/>
          <p:cNvSpPr/>
          <p:nvPr/>
        </p:nvSpPr>
        <p:spPr bwMode="auto">
          <a:xfrm>
            <a:off x="3348923" y="3154563"/>
            <a:ext cx="2846794" cy="348436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Remote monitoring</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Predictive maintenance</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Connected factory</a:t>
            </a:r>
          </a:p>
        </p:txBody>
      </p:sp>
      <p:sp>
        <p:nvSpPr>
          <p:cNvPr id="17" name="Rectangle 16"/>
          <p:cNvSpPr/>
          <p:nvPr/>
        </p:nvSpPr>
        <p:spPr bwMode="auto">
          <a:xfrm>
            <a:off x="457199" y="3154563"/>
            <a:ext cx="2846794" cy="348436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Secure, scalable PaaS</a:t>
            </a:r>
          </a:p>
          <a:p>
            <a:pPr marL="0" marR="0" lvl="0" indent="0" algn="l" defTabSz="932472" rtl="0" eaLnBrk="1" fontAlgn="base" latinLnBrk="0" hangingPunct="1">
              <a:lnSpc>
                <a:spcPct val="90000"/>
              </a:lnSpc>
              <a:spcBef>
                <a:spcPct val="0"/>
              </a:spcBef>
              <a:spcAft>
                <a:spcPts val="180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panose="020B0502040204020203" pitchFamily="34" charset="0"/>
                <a:ea typeface="Segoe UI" pitchFamily="34" charset="0"/>
                <a:cs typeface="Segoe UI" panose="020B0502040204020203" pitchFamily="34" charset="0"/>
              </a:rPr>
              <a:t>For connecting any device running any OS</a:t>
            </a:r>
          </a:p>
        </p:txBody>
      </p:sp>
    </p:spTree>
    <p:extLst>
      <p:ext uri="{BB962C8B-B14F-4D97-AF65-F5344CB8AC3E}">
        <p14:creationId xmlns:p14="http://schemas.microsoft.com/office/powerpoint/2010/main" val="3631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Oval 6"/>
          <p:cNvSpPr/>
          <p:nvPr/>
        </p:nvSpPr>
        <p:spPr bwMode="auto">
          <a:xfrm>
            <a:off x="2144277" y="1871105"/>
            <a:ext cx="1702191" cy="1702191"/>
          </a:xfrm>
          <a:prstGeom prst="ellipse">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 name="Title 2"/>
          <p:cNvSpPr>
            <a:spLocks noGrp="1"/>
          </p:cNvSpPr>
          <p:nvPr>
            <p:ph type="title"/>
          </p:nvPr>
        </p:nvSpPr>
        <p:spPr/>
        <p:txBody>
          <a:bodyPr/>
          <a:lstStyle/>
          <a:p>
            <a:r>
              <a:rPr lang="en-US" sz="4400" dirty="0"/>
              <a:t>IoT offers new frontiers for innovation —</a:t>
            </a:r>
            <a:br>
              <a:rPr lang="en-US" sz="4400" dirty="0"/>
            </a:br>
            <a:r>
              <a:rPr lang="en-US" sz="4400" dirty="0"/>
              <a:t>for the enterprise and the attacker</a:t>
            </a:r>
            <a:endParaRPr lang="en-US" dirty="0"/>
          </a:p>
        </p:txBody>
      </p:sp>
      <p:sp>
        <p:nvSpPr>
          <p:cNvPr id="6" name="Oval 5"/>
          <p:cNvSpPr/>
          <p:nvPr/>
        </p:nvSpPr>
        <p:spPr bwMode="auto">
          <a:xfrm>
            <a:off x="2144277" y="1871105"/>
            <a:ext cx="1702191" cy="170219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Partial Circle 9"/>
          <p:cNvSpPr/>
          <p:nvPr/>
        </p:nvSpPr>
        <p:spPr bwMode="auto">
          <a:xfrm>
            <a:off x="2144980" y="1871808"/>
            <a:ext cx="1700784" cy="1700784"/>
          </a:xfrm>
          <a:prstGeom prst="pie">
            <a:avLst>
              <a:gd name="adj1" fmla="val 5406881"/>
              <a:gd name="adj2" fmla="val 16200000"/>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 name="Oval 4"/>
          <p:cNvSpPr/>
          <p:nvPr/>
        </p:nvSpPr>
        <p:spPr bwMode="auto">
          <a:xfrm>
            <a:off x="2355293" y="2082121"/>
            <a:ext cx="1280159" cy="1280159"/>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Oval 10"/>
          <p:cNvSpPr/>
          <p:nvPr/>
        </p:nvSpPr>
        <p:spPr bwMode="auto">
          <a:xfrm>
            <a:off x="5439121" y="1871105"/>
            <a:ext cx="1702191" cy="1702191"/>
          </a:xfrm>
          <a:prstGeom prst="ellipse">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Oval 11"/>
          <p:cNvSpPr/>
          <p:nvPr/>
        </p:nvSpPr>
        <p:spPr bwMode="auto">
          <a:xfrm>
            <a:off x="5439121" y="1871105"/>
            <a:ext cx="1702191" cy="170219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Partial Circle 12"/>
          <p:cNvSpPr/>
          <p:nvPr/>
        </p:nvSpPr>
        <p:spPr bwMode="auto">
          <a:xfrm>
            <a:off x="5439824" y="1871808"/>
            <a:ext cx="1700784" cy="1700784"/>
          </a:xfrm>
          <a:prstGeom prst="pie">
            <a:avLst>
              <a:gd name="adj1" fmla="val 18377136"/>
              <a:gd name="adj2" fmla="val 16200000"/>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4" name="Oval 13"/>
          <p:cNvSpPr/>
          <p:nvPr/>
        </p:nvSpPr>
        <p:spPr bwMode="auto">
          <a:xfrm>
            <a:off x="5650137" y="2082121"/>
            <a:ext cx="1280159" cy="1280159"/>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 name="Oval 14"/>
          <p:cNvSpPr/>
          <p:nvPr/>
        </p:nvSpPr>
        <p:spPr bwMode="auto">
          <a:xfrm>
            <a:off x="8590008" y="1871105"/>
            <a:ext cx="1702191" cy="1702191"/>
          </a:xfrm>
          <a:prstGeom prst="ellipse">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Oval 15"/>
          <p:cNvSpPr/>
          <p:nvPr/>
        </p:nvSpPr>
        <p:spPr bwMode="auto">
          <a:xfrm>
            <a:off x="8590008" y="1871105"/>
            <a:ext cx="1702191" cy="170219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7" name="Partial Circle 16"/>
          <p:cNvSpPr/>
          <p:nvPr/>
        </p:nvSpPr>
        <p:spPr bwMode="auto">
          <a:xfrm>
            <a:off x="8590711" y="1871808"/>
            <a:ext cx="1700784" cy="1700784"/>
          </a:xfrm>
          <a:prstGeom prst="pie">
            <a:avLst>
              <a:gd name="adj1" fmla="val 21577273"/>
              <a:gd name="adj2" fmla="val 16200000"/>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 name="Oval 17"/>
          <p:cNvSpPr/>
          <p:nvPr/>
        </p:nvSpPr>
        <p:spPr bwMode="auto">
          <a:xfrm>
            <a:off x="8801024" y="2082121"/>
            <a:ext cx="1280159" cy="1280159"/>
          </a:xfrm>
          <a:prstGeom prst="ellipse">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Circle: Hollow 18"/>
          <p:cNvSpPr/>
          <p:nvPr/>
        </p:nvSpPr>
        <p:spPr bwMode="auto">
          <a:xfrm>
            <a:off x="2072298" y="1799126"/>
            <a:ext cx="1846148" cy="1846148"/>
          </a:xfrm>
          <a:prstGeom prst="donut">
            <a:avLst>
              <a:gd name="adj" fmla="val 428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0" name="Circle: Hollow 19"/>
          <p:cNvSpPr/>
          <p:nvPr/>
        </p:nvSpPr>
        <p:spPr bwMode="auto">
          <a:xfrm>
            <a:off x="5367142" y="1799126"/>
            <a:ext cx="1846148" cy="1846148"/>
          </a:xfrm>
          <a:prstGeom prst="donut">
            <a:avLst>
              <a:gd name="adj" fmla="val 428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 name="Circle: Hollow 20"/>
          <p:cNvSpPr/>
          <p:nvPr/>
        </p:nvSpPr>
        <p:spPr bwMode="auto">
          <a:xfrm>
            <a:off x="8518029" y="1799126"/>
            <a:ext cx="1846148" cy="1846148"/>
          </a:xfrm>
          <a:prstGeom prst="donut">
            <a:avLst>
              <a:gd name="adj" fmla="val 428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2" name="TextBox 21"/>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a:t>
            </a:r>
          </a:p>
        </p:txBody>
      </p:sp>
      <p:sp>
        <p:nvSpPr>
          <p:cNvPr id="28" name="TextBox 27"/>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a:t>
            </a:r>
          </a:p>
        </p:txBody>
      </p:sp>
      <p:sp>
        <p:nvSpPr>
          <p:cNvPr id="29" name="TextBox 28"/>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a:t>
            </a:r>
          </a:p>
        </p:txBody>
      </p:sp>
      <p:sp>
        <p:nvSpPr>
          <p:cNvPr id="30" name="TextBox 29"/>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a:t>
            </a:r>
          </a:p>
        </p:txBody>
      </p:sp>
      <p:sp>
        <p:nvSpPr>
          <p:cNvPr id="31" name="TextBox 30"/>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5</a:t>
            </a:r>
          </a:p>
        </p:txBody>
      </p:sp>
      <p:sp>
        <p:nvSpPr>
          <p:cNvPr id="32" name="TextBox 31"/>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6</a:t>
            </a:r>
          </a:p>
        </p:txBody>
      </p:sp>
      <p:sp>
        <p:nvSpPr>
          <p:cNvPr id="33" name="TextBox 32"/>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7</a:t>
            </a:r>
          </a:p>
        </p:txBody>
      </p:sp>
      <p:sp>
        <p:nvSpPr>
          <p:cNvPr id="34" name="TextBox 33"/>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8</a:t>
            </a:r>
          </a:p>
        </p:txBody>
      </p:sp>
      <p:sp>
        <p:nvSpPr>
          <p:cNvPr id="35" name="TextBox 34"/>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9</a:t>
            </a:r>
          </a:p>
        </p:txBody>
      </p:sp>
      <p:sp>
        <p:nvSpPr>
          <p:cNvPr id="36" name="TextBox 35"/>
          <p:cNvSpPr txBox="1"/>
          <p:nvPr/>
        </p:nvSpPr>
        <p:spPr>
          <a:xfrm>
            <a:off x="5949681"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10</a:t>
            </a:r>
          </a:p>
        </p:txBody>
      </p:sp>
      <p:sp>
        <p:nvSpPr>
          <p:cNvPr id="52" name="TextBox 51"/>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a:t>
            </a:r>
          </a:p>
        </p:txBody>
      </p:sp>
      <p:sp>
        <p:nvSpPr>
          <p:cNvPr id="53" name="TextBox 52"/>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a:t>
            </a:r>
          </a:p>
        </p:txBody>
      </p:sp>
      <p:sp>
        <p:nvSpPr>
          <p:cNvPr id="54" name="TextBox 53"/>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a:t>
            </a:r>
          </a:p>
        </p:txBody>
      </p:sp>
      <p:sp>
        <p:nvSpPr>
          <p:cNvPr id="55" name="TextBox 54"/>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a:t>
            </a:r>
          </a:p>
        </p:txBody>
      </p:sp>
      <p:sp>
        <p:nvSpPr>
          <p:cNvPr id="56" name="TextBox 55"/>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5</a:t>
            </a:r>
          </a:p>
        </p:txBody>
      </p:sp>
      <p:sp>
        <p:nvSpPr>
          <p:cNvPr id="57" name="TextBox 56"/>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6</a:t>
            </a:r>
          </a:p>
        </p:txBody>
      </p:sp>
      <p:sp>
        <p:nvSpPr>
          <p:cNvPr id="58" name="TextBox 57"/>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7</a:t>
            </a:r>
          </a:p>
        </p:txBody>
      </p:sp>
      <p:sp>
        <p:nvSpPr>
          <p:cNvPr id="59" name="TextBox 58"/>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8</a:t>
            </a:r>
          </a:p>
        </p:txBody>
      </p:sp>
      <p:sp>
        <p:nvSpPr>
          <p:cNvPr id="60" name="TextBox 59"/>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9</a:t>
            </a:r>
          </a:p>
        </p:txBody>
      </p:sp>
      <p:sp>
        <p:nvSpPr>
          <p:cNvPr id="61" name="TextBox 60"/>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10</a:t>
            </a:r>
          </a:p>
        </p:txBody>
      </p:sp>
      <p:sp>
        <p:nvSpPr>
          <p:cNvPr id="62" name="TextBox 61"/>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11</a:t>
            </a:r>
          </a:p>
        </p:txBody>
      </p:sp>
      <p:sp>
        <p:nvSpPr>
          <p:cNvPr id="63" name="TextBox 62"/>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12</a:t>
            </a:r>
          </a:p>
        </p:txBody>
      </p:sp>
      <p:sp>
        <p:nvSpPr>
          <p:cNvPr id="64" name="TextBox 63"/>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13</a:t>
            </a:r>
          </a:p>
        </p:txBody>
      </p:sp>
      <p:sp>
        <p:nvSpPr>
          <p:cNvPr id="65" name="TextBox 64"/>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14</a:t>
            </a:r>
          </a:p>
        </p:txBody>
      </p:sp>
      <p:sp>
        <p:nvSpPr>
          <p:cNvPr id="66" name="TextBox 65"/>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15</a:t>
            </a:r>
          </a:p>
        </p:txBody>
      </p:sp>
      <p:sp>
        <p:nvSpPr>
          <p:cNvPr id="67" name="TextBox 66"/>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16</a:t>
            </a:r>
          </a:p>
        </p:txBody>
      </p:sp>
      <p:sp>
        <p:nvSpPr>
          <p:cNvPr id="68" name="TextBox 67"/>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17</a:t>
            </a:r>
          </a:p>
        </p:txBody>
      </p:sp>
      <p:sp>
        <p:nvSpPr>
          <p:cNvPr id="69" name="TextBox 68"/>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18</a:t>
            </a:r>
          </a:p>
        </p:txBody>
      </p:sp>
      <p:sp>
        <p:nvSpPr>
          <p:cNvPr id="70" name="TextBox 69"/>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19</a:t>
            </a:r>
          </a:p>
        </p:txBody>
      </p:sp>
      <p:sp>
        <p:nvSpPr>
          <p:cNvPr id="71" name="TextBox 70"/>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20</a:t>
            </a:r>
          </a:p>
        </p:txBody>
      </p:sp>
      <p:sp>
        <p:nvSpPr>
          <p:cNvPr id="72" name="TextBox 71"/>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21</a:t>
            </a:r>
          </a:p>
        </p:txBody>
      </p:sp>
      <p:sp>
        <p:nvSpPr>
          <p:cNvPr id="73" name="TextBox 72"/>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22</a:t>
            </a:r>
          </a:p>
        </p:txBody>
      </p:sp>
      <p:sp>
        <p:nvSpPr>
          <p:cNvPr id="74" name="TextBox 73"/>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23</a:t>
            </a:r>
          </a:p>
        </p:txBody>
      </p:sp>
      <p:sp>
        <p:nvSpPr>
          <p:cNvPr id="75" name="TextBox 74"/>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24</a:t>
            </a:r>
          </a:p>
        </p:txBody>
      </p:sp>
      <p:sp>
        <p:nvSpPr>
          <p:cNvPr id="76" name="TextBox 75"/>
          <p:cNvSpPr txBox="1"/>
          <p:nvPr/>
        </p:nvSpPr>
        <p:spPr>
          <a:xfrm>
            <a:off x="9100568"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25</a:t>
            </a:r>
          </a:p>
        </p:txBody>
      </p:sp>
      <p:sp>
        <p:nvSpPr>
          <p:cNvPr id="77" name="TextBox 76"/>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a:t>
            </a:r>
          </a:p>
        </p:txBody>
      </p:sp>
      <p:sp>
        <p:nvSpPr>
          <p:cNvPr id="78" name="TextBox 77"/>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a:t>
            </a:r>
          </a:p>
        </p:txBody>
      </p:sp>
      <p:sp>
        <p:nvSpPr>
          <p:cNvPr id="79" name="TextBox 78"/>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a:t>
            </a:r>
          </a:p>
        </p:txBody>
      </p:sp>
      <p:sp>
        <p:nvSpPr>
          <p:cNvPr id="80" name="TextBox 79"/>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a:t>
            </a:r>
          </a:p>
        </p:txBody>
      </p:sp>
      <p:sp>
        <p:nvSpPr>
          <p:cNvPr id="81" name="TextBox 80"/>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5</a:t>
            </a:r>
          </a:p>
        </p:txBody>
      </p:sp>
      <p:sp>
        <p:nvSpPr>
          <p:cNvPr id="82" name="TextBox 81"/>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6</a:t>
            </a:r>
          </a:p>
        </p:txBody>
      </p:sp>
      <p:sp>
        <p:nvSpPr>
          <p:cNvPr id="83" name="TextBox 82"/>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7</a:t>
            </a:r>
          </a:p>
        </p:txBody>
      </p:sp>
      <p:sp>
        <p:nvSpPr>
          <p:cNvPr id="84" name="TextBox 83"/>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8</a:t>
            </a:r>
          </a:p>
        </p:txBody>
      </p:sp>
      <p:sp>
        <p:nvSpPr>
          <p:cNvPr id="85" name="TextBox 84"/>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9</a:t>
            </a:r>
          </a:p>
        </p:txBody>
      </p:sp>
      <p:sp>
        <p:nvSpPr>
          <p:cNvPr id="86" name="TextBox 85"/>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10</a:t>
            </a:r>
          </a:p>
        </p:txBody>
      </p:sp>
      <p:sp>
        <p:nvSpPr>
          <p:cNvPr id="87" name="TextBox 86"/>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11</a:t>
            </a:r>
          </a:p>
        </p:txBody>
      </p:sp>
      <p:sp>
        <p:nvSpPr>
          <p:cNvPr id="88" name="TextBox 87"/>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12</a:t>
            </a:r>
          </a:p>
        </p:txBody>
      </p:sp>
      <p:sp>
        <p:nvSpPr>
          <p:cNvPr id="89" name="TextBox 88"/>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13</a:t>
            </a:r>
          </a:p>
        </p:txBody>
      </p:sp>
      <p:sp>
        <p:nvSpPr>
          <p:cNvPr id="90" name="TextBox 89"/>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14</a:t>
            </a:r>
          </a:p>
        </p:txBody>
      </p:sp>
      <p:sp>
        <p:nvSpPr>
          <p:cNvPr id="91" name="TextBox 90"/>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15</a:t>
            </a:r>
          </a:p>
        </p:txBody>
      </p:sp>
      <p:sp>
        <p:nvSpPr>
          <p:cNvPr id="92" name="TextBox 91"/>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16</a:t>
            </a:r>
          </a:p>
        </p:txBody>
      </p:sp>
      <p:sp>
        <p:nvSpPr>
          <p:cNvPr id="93" name="TextBox 92"/>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17</a:t>
            </a:r>
          </a:p>
        </p:txBody>
      </p:sp>
      <p:sp>
        <p:nvSpPr>
          <p:cNvPr id="94" name="TextBox 93"/>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18</a:t>
            </a:r>
          </a:p>
        </p:txBody>
      </p:sp>
      <p:sp>
        <p:nvSpPr>
          <p:cNvPr id="95" name="TextBox 94"/>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19</a:t>
            </a:r>
          </a:p>
        </p:txBody>
      </p:sp>
      <p:sp>
        <p:nvSpPr>
          <p:cNvPr id="96" name="TextBox 95"/>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20</a:t>
            </a:r>
          </a:p>
        </p:txBody>
      </p:sp>
      <p:sp>
        <p:nvSpPr>
          <p:cNvPr id="97" name="TextBox 96"/>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21</a:t>
            </a:r>
          </a:p>
        </p:txBody>
      </p:sp>
      <p:sp>
        <p:nvSpPr>
          <p:cNvPr id="98" name="TextBox 97"/>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22</a:t>
            </a:r>
          </a:p>
        </p:txBody>
      </p:sp>
      <p:sp>
        <p:nvSpPr>
          <p:cNvPr id="99" name="TextBox 98"/>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23</a:t>
            </a:r>
          </a:p>
        </p:txBody>
      </p:sp>
      <p:sp>
        <p:nvSpPr>
          <p:cNvPr id="100" name="TextBox 99"/>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24</a:t>
            </a:r>
          </a:p>
        </p:txBody>
      </p:sp>
      <p:sp>
        <p:nvSpPr>
          <p:cNvPr id="101" name="TextBox 100"/>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25</a:t>
            </a:r>
          </a:p>
        </p:txBody>
      </p:sp>
      <p:sp>
        <p:nvSpPr>
          <p:cNvPr id="102" name="TextBox 101"/>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26</a:t>
            </a:r>
          </a:p>
        </p:txBody>
      </p:sp>
      <p:sp>
        <p:nvSpPr>
          <p:cNvPr id="103" name="TextBox 102"/>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27</a:t>
            </a:r>
          </a:p>
        </p:txBody>
      </p:sp>
      <p:sp>
        <p:nvSpPr>
          <p:cNvPr id="104" name="TextBox 103"/>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28</a:t>
            </a:r>
          </a:p>
        </p:txBody>
      </p:sp>
      <p:sp>
        <p:nvSpPr>
          <p:cNvPr id="105" name="TextBox 104"/>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29</a:t>
            </a:r>
          </a:p>
        </p:txBody>
      </p:sp>
      <p:sp>
        <p:nvSpPr>
          <p:cNvPr id="106" name="TextBox 105"/>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30</a:t>
            </a:r>
          </a:p>
        </p:txBody>
      </p:sp>
      <p:sp>
        <p:nvSpPr>
          <p:cNvPr id="107" name="TextBox 106"/>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31</a:t>
            </a:r>
          </a:p>
        </p:txBody>
      </p:sp>
      <p:sp>
        <p:nvSpPr>
          <p:cNvPr id="108" name="TextBox 107"/>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32</a:t>
            </a:r>
          </a:p>
        </p:txBody>
      </p:sp>
      <p:sp>
        <p:nvSpPr>
          <p:cNvPr id="109" name="TextBox 108"/>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33</a:t>
            </a:r>
          </a:p>
        </p:txBody>
      </p:sp>
      <p:sp>
        <p:nvSpPr>
          <p:cNvPr id="110" name="TextBox 109"/>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34</a:t>
            </a:r>
          </a:p>
        </p:txBody>
      </p:sp>
      <p:sp>
        <p:nvSpPr>
          <p:cNvPr id="111" name="TextBox 110"/>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35</a:t>
            </a:r>
          </a:p>
        </p:txBody>
      </p:sp>
      <p:sp>
        <p:nvSpPr>
          <p:cNvPr id="112" name="TextBox 111"/>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36</a:t>
            </a:r>
          </a:p>
        </p:txBody>
      </p:sp>
      <p:sp>
        <p:nvSpPr>
          <p:cNvPr id="113" name="TextBox 112"/>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37</a:t>
            </a:r>
          </a:p>
        </p:txBody>
      </p:sp>
      <p:sp>
        <p:nvSpPr>
          <p:cNvPr id="114" name="TextBox 113"/>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38</a:t>
            </a:r>
          </a:p>
        </p:txBody>
      </p:sp>
      <p:sp>
        <p:nvSpPr>
          <p:cNvPr id="115" name="TextBox 114"/>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39</a:t>
            </a:r>
          </a:p>
        </p:txBody>
      </p:sp>
      <p:sp>
        <p:nvSpPr>
          <p:cNvPr id="116" name="TextBox 115"/>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40</a:t>
            </a:r>
          </a:p>
        </p:txBody>
      </p:sp>
      <p:sp>
        <p:nvSpPr>
          <p:cNvPr id="117" name="TextBox 116"/>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41</a:t>
            </a:r>
          </a:p>
        </p:txBody>
      </p:sp>
      <p:sp>
        <p:nvSpPr>
          <p:cNvPr id="118" name="TextBox 117"/>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42</a:t>
            </a:r>
          </a:p>
        </p:txBody>
      </p:sp>
      <p:sp>
        <p:nvSpPr>
          <p:cNvPr id="119" name="TextBox 118"/>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43</a:t>
            </a:r>
          </a:p>
        </p:txBody>
      </p:sp>
      <p:sp>
        <p:nvSpPr>
          <p:cNvPr id="120" name="TextBox 119"/>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44</a:t>
            </a:r>
          </a:p>
        </p:txBody>
      </p:sp>
      <p:sp>
        <p:nvSpPr>
          <p:cNvPr id="121" name="TextBox 120"/>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45</a:t>
            </a:r>
          </a:p>
        </p:txBody>
      </p:sp>
      <p:sp>
        <p:nvSpPr>
          <p:cNvPr id="122" name="TextBox 121"/>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46</a:t>
            </a:r>
          </a:p>
        </p:txBody>
      </p:sp>
      <p:sp>
        <p:nvSpPr>
          <p:cNvPr id="123" name="TextBox 122"/>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47</a:t>
            </a:r>
          </a:p>
        </p:txBody>
      </p:sp>
      <p:sp>
        <p:nvSpPr>
          <p:cNvPr id="124" name="TextBox 123"/>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48</a:t>
            </a:r>
          </a:p>
        </p:txBody>
      </p:sp>
      <p:sp>
        <p:nvSpPr>
          <p:cNvPr id="125" name="TextBox 124"/>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49</a:t>
            </a:r>
          </a:p>
        </p:txBody>
      </p:sp>
      <p:sp>
        <p:nvSpPr>
          <p:cNvPr id="126" name="TextBox 125"/>
          <p:cNvSpPr txBox="1"/>
          <p:nvPr/>
        </p:nvSpPr>
        <p:spPr>
          <a:xfrm>
            <a:off x="2654837" y="2380568"/>
            <a:ext cx="681070" cy="683264"/>
          </a:xfrm>
          <a:prstGeom prst="rect">
            <a:avLst/>
          </a:prstGeom>
          <a:solidFill>
            <a:schemeClr val="bg2"/>
          </a:solidFill>
        </p:spPr>
        <p:txBody>
          <a:bodyPr wrap="square" lIns="91440" tIns="91440" rIns="91440" bIns="9144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3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50</a:t>
            </a:r>
          </a:p>
        </p:txBody>
      </p:sp>
      <p:sp>
        <p:nvSpPr>
          <p:cNvPr id="131" name="TextBox 130"/>
          <p:cNvSpPr txBox="1"/>
          <p:nvPr/>
        </p:nvSpPr>
        <p:spPr>
          <a:xfrm>
            <a:off x="3268957" y="2508623"/>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a:t>
            </a:r>
          </a:p>
        </p:txBody>
      </p:sp>
      <p:sp>
        <p:nvSpPr>
          <p:cNvPr id="132" name="TextBox 131"/>
          <p:cNvSpPr txBox="1"/>
          <p:nvPr/>
        </p:nvSpPr>
        <p:spPr>
          <a:xfrm>
            <a:off x="2643337" y="2605181"/>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&gt;</a:t>
            </a:r>
          </a:p>
        </p:txBody>
      </p:sp>
      <p:sp>
        <p:nvSpPr>
          <p:cNvPr id="137" name="TextBox 136"/>
          <p:cNvSpPr txBox="1"/>
          <p:nvPr/>
        </p:nvSpPr>
        <p:spPr>
          <a:xfrm>
            <a:off x="6569277" y="2508623"/>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a:t>
            </a:r>
          </a:p>
        </p:txBody>
      </p:sp>
      <p:sp>
        <p:nvSpPr>
          <p:cNvPr id="138" name="TextBox 137"/>
          <p:cNvSpPr txBox="1"/>
          <p:nvPr/>
        </p:nvSpPr>
        <p:spPr>
          <a:xfrm>
            <a:off x="9716330" y="2508623"/>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a:t>
            </a:r>
          </a:p>
        </p:txBody>
      </p:sp>
      <p:sp>
        <p:nvSpPr>
          <p:cNvPr id="139" name="TextBox 138"/>
          <p:cNvSpPr txBox="1"/>
          <p:nvPr/>
        </p:nvSpPr>
        <p:spPr>
          <a:xfrm>
            <a:off x="6005467" y="2605181"/>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&gt;</a:t>
            </a:r>
          </a:p>
        </p:txBody>
      </p:sp>
      <p:sp>
        <p:nvSpPr>
          <p:cNvPr id="140" name="TextBox 139"/>
          <p:cNvSpPr txBox="1"/>
          <p:nvPr/>
        </p:nvSpPr>
        <p:spPr>
          <a:xfrm>
            <a:off x="9099864" y="2605181"/>
            <a:ext cx="110538" cy="221599"/>
          </a:xfrm>
          <a:prstGeom prst="rect">
            <a:avLst/>
          </a:prstGeom>
          <a:solidFill>
            <a:schemeClr val="bg2"/>
          </a:solidFill>
        </p:spPr>
        <p:txBody>
          <a:bodyPr wrap="square" lIns="0" tIns="0" rIns="0" bIns="0" rtlCol="0" anchor="ctr">
            <a:spAutoFit/>
          </a:bodyPr>
          <a:lstStyle/>
          <a:p>
            <a:pPr marL="0" marR="0" lvl="0" indent="0" algn="r" defTabSz="9326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150" normalizeH="0" baseline="0" noProof="0" dirty="0">
                <a:ln>
                  <a:noFill/>
                </a:ln>
                <a:gradFill>
                  <a:gsLst>
                    <a:gs pos="2917">
                      <a:srgbClr val="505050"/>
                    </a:gs>
                    <a:gs pos="3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&gt;</a:t>
            </a:r>
          </a:p>
        </p:txBody>
      </p:sp>
      <p:cxnSp>
        <p:nvCxnSpPr>
          <p:cNvPr id="142" name="Straight Connector 141"/>
          <p:cNvCxnSpPr/>
          <p:nvPr/>
        </p:nvCxnSpPr>
        <p:spPr>
          <a:xfrm>
            <a:off x="4642794" y="2046958"/>
            <a:ext cx="0" cy="4282717"/>
          </a:xfrm>
          <a:prstGeom prst="line">
            <a:avLst/>
          </a:prstGeom>
          <a:ln w="12700">
            <a:solidFill>
              <a:srgbClr val="CECEC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865659" y="2046958"/>
            <a:ext cx="0" cy="4282717"/>
          </a:xfrm>
          <a:prstGeom prst="line">
            <a:avLst/>
          </a:prstGeom>
          <a:ln w="12700">
            <a:solidFill>
              <a:srgbClr val="CECEC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643419" y="3660727"/>
            <a:ext cx="2703906" cy="1957459"/>
          </a:xfrm>
          <a:prstGeom prst="rect">
            <a:avLst/>
          </a:prstGeom>
          <a:noFill/>
        </p:spPr>
        <p:txBody>
          <a:bodyPr wrap="square" lIns="182880" tIns="146304" rIns="182880" bIns="146304" rtlCol="0">
            <a:spAutoFit/>
          </a:bodyPr>
          <a:lstStyle/>
          <a:p>
            <a:pPr marL="0" marR="0" lvl="0" indent="0" algn="l" defTabSz="9326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Percentage of large </a:t>
            </a:r>
            <a:r>
              <a:rPr kumimoji="0" lang="en-US" sz="18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Light"/>
                <a:ea typeface="+mn-ea"/>
                <a:cs typeface="+mn-cs"/>
              </a:rPr>
              <a:t>IoT</a:t>
            </a: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implementations for which cloud-based security services will be essential to functioning safely by the year 2020.</a:t>
            </a:r>
          </a:p>
        </p:txBody>
      </p:sp>
      <p:sp>
        <p:nvSpPr>
          <p:cNvPr id="145" name="TextBox 144"/>
          <p:cNvSpPr txBox="1"/>
          <p:nvPr/>
        </p:nvSpPr>
        <p:spPr>
          <a:xfrm>
            <a:off x="4902273" y="3660727"/>
            <a:ext cx="2703906" cy="1126462"/>
          </a:xfrm>
          <a:prstGeom prst="rect">
            <a:avLst/>
          </a:prstGeom>
          <a:noFill/>
        </p:spPr>
        <p:txBody>
          <a:bodyPr wrap="square" lIns="182880" tIns="146304" rIns="182880" bIns="146304" rtlCol="0">
            <a:spAutoFit/>
          </a:bodyPr>
          <a:lstStyle/>
          <a:p>
            <a:pPr marL="0" marR="0" lvl="0" indent="0" algn="l" defTabSz="9326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Percentage of IT security budgets spent on </a:t>
            </a:r>
            <a:r>
              <a:rPr kumimoji="0" lang="en-US" sz="18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Light"/>
                <a:ea typeface="+mn-ea"/>
                <a:cs typeface="+mn-cs"/>
              </a:rPr>
              <a:t>IoT</a:t>
            </a: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in 2020.</a:t>
            </a:r>
          </a:p>
        </p:txBody>
      </p:sp>
      <p:sp>
        <p:nvSpPr>
          <p:cNvPr id="146" name="TextBox 145"/>
          <p:cNvSpPr txBox="1"/>
          <p:nvPr/>
        </p:nvSpPr>
        <p:spPr>
          <a:xfrm>
            <a:off x="8089150" y="3660727"/>
            <a:ext cx="2703906" cy="1126462"/>
          </a:xfrm>
          <a:prstGeom prst="rect">
            <a:avLst/>
          </a:prstGeom>
          <a:noFill/>
        </p:spPr>
        <p:txBody>
          <a:bodyPr wrap="square" lIns="182880" tIns="146304" rIns="182880" bIns="146304" rtlCol="0">
            <a:spAutoFit/>
          </a:bodyPr>
          <a:lstStyle/>
          <a:p>
            <a:pPr marL="0" marR="0" lvl="0" indent="0" algn="l" defTabSz="9326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Percentage of cyber attacks targeting </a:t>
            </a:r>
            <a:r>
              <a:rPr kumimoji="0" lang="en-US" sz="18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Light"/>
                <a:ea typeface="+mn-ea"/>
                <a:cs typeface="+mn-cs"/>
              </a:rPr>
              <a:t>IoT</a:t>
            </a:r>
            <a:r>
              <a:rPr kumimoji="0" lang="en-US" sz="18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Light"/>
                <a:ea typeface="+mn-ea"/>
                <a:cs typeface="+mn-cs"/>
              </a:rPr>
              <a:t> in 2020.</a:t>
            </a:r>
          </a:p>
        </p:txBody>
      </p:sp>
      <p:grpSp>
        <p:nvGrpSpPr>
          <p:cNvPr id="156" name="Group 155"/>
          <p:cNvGrpSpPr/>
          <p:nvPr/>
        </p:nvGrpSpPr>
        <p:grpSpPr>
          <a:xfrm>
            <a:off x="8893069" y="5493954"/>
            <a:ext cx="1188114" cy="1138459"/>
            <a:chOff x="8893069" y="5405174"/>
            <a:chExt cx="1188114" cy="113845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8496" t="53776" r="8727" b="26607"/>
            <a:stretch/>
          </p:blipFill>
          <p:spPr>
            <a:xfrm>
              <a:off x="8893069" y="5405174"/>
              <a:ext cx="1096069" cy="1138459"/>
            </a:xfrm>
            <a:prstGeom prst="rect">
              <a:avLst/>
            </a:prstGeom>
          </p:spPr>
        </p:pic>
        <p:sp>
          <p:nvSpPr>
            <p:cNvPr id="152" name="Rectangle 151"/>
            <p:cNvSpPr/>
            <p:nvPr/>
          </p:nvSpPr>
          <p:spPr bwMode="auto">
            <a:xfrm>
              <a:off x="8893069" y="5405174"/>
              <a:ext cx="1188114" cy="1138459"/>
            </a:xfrm>
            <a:prstGeom prst="rect">
              <a:avLst/>
            </a:prstGeom>
            <a:solidFill>
              <a:srgbClr val="EAEAEA">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57" name="Group 156"/>
          <p:cNvGrpSpPr/>
          <p:nvPr/>
        </p:nvGrpSpPr>
        <p:grpSpPr>
          <a:xfrm>
            <a:off x="5702060" y="5514250"/>
            <a:ext cx="1262873" cy="1138459"/>
            <a:chOff x="5702060" y="5425470"/>
            <a:chExt cx="1262873" cy="1138459"/>
          </a:xfrm>
        </p:grpSpPr>
        <p:pic>
          <p:nvPicPr>
            <p:cNvPr id="149" name="Picture 148"/>
            <p:cNvPicPr>
              <a:picLocks noChangeAspect="1"/>
            </p:cNvPicPr>
            <p:nvPr/>
          </p:nvPicPr>
          <p:blipFill rotWithShape="1">
            <a:blip r:embed="rId4" cstate="print">
              <a:extLst>
                <a:ext uri="{28A0092B-C50C-407E-A947-70E740481C1C}">
                  <a14:useLocalDpi xmlns:a14="http://schemas.microsoft.com/office/drawing/2010/main" val="0"/>
                </a:ext>
              </a:extLst>
            </a:blip>
            <a:srcRect l="47006" t="62351" r="39281" b="21520"/>
            <a:stretch/>
          </p:blipFill>
          <p:spPr>
            <a:xfrm>
              <a:off x="5702060" y="5511710"/>
              <a:ext cx="1176313" cy="936019"/>
            </a:xfrm>
            <a:prstGeom prst="rect">
              <a:avLst/>
            </a:prstGeom>
          </p:spPr>
        </p:pic>
        <p:sp>
          <p:nvSpPr>
            <p:cNvPr id="153" name="Rectangle 152"/>
            <p:cNvSpPr/>
            <p:nvPr/>
          </p:nvSpPr>
          <p:spPr bwMode="auto">
            <a:xfrm>
              <a:off x="5776819" y="5425470"/>
              <a:ext cx="1188114" cy="1138459"/>
            </a:xfrm>
            <a:prstGeom prst="rect">
              <a:avLst/>
            </a:prstGeom>
            <a:solidFill>
              <a:srgbClr val="EAEAEA">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158" name="Group 157"/>
          <p:cNvGrpSpPr/>
          <p:nvPr/>
        </p:nvGrpSpPr>
        <p:grpSpPr>
          <a:xfrm>
            <a:off x="2355293" y="5651395"/>
            <a:ext cx="1188114" cy="1138459"/>
            <a:chOff x="2355293" y="5562615"/>
            <a:chExt cx="1188114" cy="1138459"/>
          </a:xfrm>
        </p:grpSpPr>
        <p:pic>
          <p:nvPicPr>
            <p:cNvPr id="148" name="Picture 147"/>
            <p:cNvPicPr>
              <a:picLocks noChangeAspect="1"/>
            </p:cNvPicPr>
            <p:nvPr/>
          </p:nvPicPr>
          <p:blipFill rotWithShape="1">
            <a:blip r:embed="rId3" cstate="print">
              <a:extLst>
                <a:ext uri="{28A0092B-C50C-407E-A947-70E740481C1C}">
                  <a14:useLocalDpi xmlns:a14="http://schemas.microsoft.com/office/drawing/2010/main" val="0"/>
                </a:ext>
              </a:extLst>
            </a:blip>
            <a:srcRect l="15236" t="68889" r="72133" b="12365"/>
            <a:stretch/>
          </p:blipFill>
          <p:spPr>
            <a:xfrm>
              <a:off x="2453621" y="5564978"/>
              <a:ext cx="1083502" cy="1087864"/>
            </a:xfrm>
            <a:prstGeom prst="rect">
              <a:avLst/>
            </a:prstGeom>
          </p:spPr>
        </p:pic>
        <p:sp>
          <p:nvSpPr>
            <p:cNvPr id="154" name="Rectangle 153"/>
            <p:cNvSpPr/>
            <p:nvPr/>
          </p:nvSpPr>
          <p:spPr bwMode="auto">
            <a:xfrm>
              <a:off x="2355293" y="5562615"/>
              <a:ext cx="1188114" cy="1138459"/>
            </a:xfrm>
            <a:prstGeom prst="rect">
              <a:avLst/>
            </a:prstGeom>
            <a:solidFill>
              <a:srgbClr val="EAEAEA">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35418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13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nodeType="withEffect">
                                  <p:stCondLst>
                                    <p:cond delay="250"/>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64" presetClass="path" presetSubtype="0" accel="50000" decel="50000" fill="hold" nodeType="withEffect">
                                  <p:stCondLst>
                                    <p:cond delay="250"/>
                                  </p:stCondLst>
                                  <p:childTnLst>
                                    <p:animMotion origin="layout" path="M -1.30457E-6 -1.94281E-6 L -1.30457E-6 -0.0286 " pathEditMode="relative" rAng="0" ptsTypes="AA">
                                      <p:cBhvr>
                                        <p:cTn id="15" dur="500" spd="-100000" fill="hold"/>
                                        <p:tgtEl>
                                          <p:spTgt spid="158"/>
                                        </p:tgtEl>
                                        <p:attrNameLst>
                                          <p:attrName>ppt_x</p:attrName>
                                          <p:attrName>ppt_y</p:attrName>
                                        </p:attrNameLst>
                                      </p:cBhvr>
                                      <p:rCtr x="0" y="-1430"/>
                                    </p:animMotion>
                                  </p:childTnLst>
                                </p:cTn>
                              </p:par>
                              <p:par>
                                <p:cTn id="16" presetID="10"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38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500"/>
                                        <p:tgtEl>
                                          <p:spTgt spid="143"/>
                                        </p:tgtEl>
                                      </p:cBhvr>
                                    </p:animEffect>
                                  </p:childTnLst>
                                </p:cTn>
                              </p:par>
                              <p:par>
                                <p:cTn id="22" presetID="10" presetClass="entr" presetSubtype="0" fill="hold" nodeType="withEffect">
                                  <p:stCondLst>
                                    <p:cond delay="50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500"/>
                                        <p:tgtEl>
                                          <p:spTgt spid="157"/>
                                        </p:tgtEl>
                                      </p:cBhvr>
                                    </p:animEffect>
                                  </p:childTnLst>
                                </p:cTn>
                              </p:par>
                              <p:par>
                                <p:cTn id="25" presetID="64" presetClass="path" presetSubtype="0" accel="50000" decel="50000" fill="hold" nodeType="withEffect">
                                  <p:stCondLst>
                                    <p:cond delay="500"/>
                                  </p:stCondLst>
                                  <p:childTnLst>
                                    <p:animMotion origin="layout" path="M -7.07174E-7 -0.02156 L -7.07174E-7 0.00023 " pathEditMode="relative" rAng="0" ptsTypes="AA">
                                      <p:cBhvr>
                                        <p:cTn id="26" dur="500" fill="hold"/>
                                        <p:tgtEl>
                                          <p:spTgt spid="157"/>
                                        </p:tgtEl>
                                        <p:attrNameLst>
                                          <p:attrName>ppt_x</p:attrName>
                                          <p:attrName>ppt_y</p:attrName>
                                        </p:attrNameLst>
                                      </p:cBhvr>
                                      <p:rCtr x="0" y="1089"/>
                                    </p:animMotion>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75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500"/>
                                        <p:tgtEl>
                                          <p:spTgt spid="156"/>
                                        </p:tgtEl>
                                      </p:cBhvr>
                                    </p:animEffect>
                                  </p:childTnLst>
                                </p:cTn>
                              </p:par>
                              <p:par>
                                <p:cTn id="33" presetID="64" presetClass="path" presetSubtype="0" accel="50000" decel="50000" fill="hold" nodeType="withEffect">
                                  <p:stCondLst>
                                    <p:cond delay="750"/>
                                  </p:stCondLst>
                                  <p:childTnLst>
                                    <p:animMotion origin="layout" path="M 1.30457E-6 -2.58284E-6 L 1.30457E-6 -0.02519 " pathEditMode="relative" rAng="0" ptsTypes="AA">
                                      <p:cBhvr>
                                        <p:cTn id="34" dur="500" spd="-100000" fill="hold"/>
                                        <p:tgtEl>
                                          <p:spTgt spid="156"/>
                                        </p:tgtEl>
                                        <p:attrNameLst>
                                          <p:attrName>ppt_x</p:attrName>
                                          <p:attrName>ppt_y</p:attrName>
                                        </p:attrNameLst>
                                      </p:cBhvr>
                                      <p:rCtr x="0" y="-1271"/>
                                    </p:animMotion>
                                  </p:childTnLst>
                                </p:cTn>
                              </p:par>
                              <p:par>
                                <p:cTn id="35" presetID="10" presetClass="entr" presetSubtype="0" fill="hold" grpId="0" nodeType="withEffect">
                                  <p:stCondLst>
                                    <p:cond delay="25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500"/>
                                        <p:tgtEl>
                                          <p:spTgt spid="14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5"/>
                                        </p:tgtEl>
                                        <p:attrNameLst>
                                          <p:attrName>style.visibility</p:attrName>
                                        </p:attrNameLst>
                                      </p:cBhvr>
                                      <p:to>
                                        <p:strVal val="visible"/>
                                      </p:to>
                                    </p:set>
                                    <p:animEffect transition="in" filter="fade">
                                      <p:cBhvr>
                                        <p:cTn id="40" dur="500"/>
                                        <p:tgtEl>
                                          <p:spTgt spid="145"/>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500"/>
                                        <p:tgtEl>
                                          <p:spTgt spid="146"/>
                                        </p:tgtEl>
                                      </p:cBhvr>
                                    </p:animEffect>
                                  </p:childTnLst>
                                </p:cTn>
                              </p:par>
                            </p:childTnLst>
                          </p:cTn>
                        </p:par>
                        <p:par>
                          <p:cTn id="44" fill="hold">
                            <p:stCondLst>
                              <p:cond delay="1250"/>
                            </p:stCondLst>
                            <p:childTnLst>
                              <p:par>
                                <p:cTn id="45" presetID="1"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1250"/>
                            </p:stCondLst>
                            <p:childTnLst>
                              <p:par>
                                <p:cTn id="48" presetID="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125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1250"/>
                            </p:stCondLst>
                            <p:childTnLst>
                              <p:par>
                                <p:cTn id="54" presetID="21" presetClass="entr" presetSubtype="1"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heel(1)">
                                      <p:cBhvr>
                                        <p:cTn id="56" dur="1000"/>
                                        <p:tgtEl>
                                          <p:spTgt spid="6"/>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1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2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3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grpId="0" nodeType="withEffect">
                                  <p:stCondLst>
                                    <p:cond delay="4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5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grpId="0" nodeType="withEffect">
                                  <p:stCondLst>
                                    <p:cond delay="6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grpId="0" nodeType="withEffect">
                                  <p:stCondLst>
                                    <p:cond delay="7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grpId="0" nodeType="withEffect">
                                  <p:stCondLst>
                                    <p:cond delay="8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grpId="0" nodeType="withEffect">
                                  <p:stCondLst>
                                    <p:cond delay="9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grpId="0" nodeType="withEffect">
                                  <p:stCondLst>
                                    <p:cond delay="100"/>
                                  </p:stCondLst>
                                  <p:childTnLst>
                                    <p:set>
                                      <p:cBhvr>
                                        <p:cTn id="80" dur="1" fill="hold">
                                          <p:stCondLst>
                                            <p:cond delay="0"/>
                                          </p:stCondLst>
                                        </p:cTn>
                                        <p:tgtEl>
                                          <p:spTgt spid="87"/>
                                        </p:tgtEl>
                                        <p:attrNameLst>
                                          <p:attrName>style.visibility</p:attrName>
                                        </p:attrNameLst>
                                      </p:cBhvr>
                                      <p:to>
                                        <p:strVal val="visible"/>
                                      </p:to>
                                    </p:set>
                                  </p:childTnLst>
                                </p:cTn>
                              </p:par>
                              <p:par>
                                <p:cTn id="81" presetID="1" presetClass="entr" presetSubtype="0" fill="hold" grpId="0" nodeType="withEffect">
                                  <p:stCondLst>
                                    <p:cond delay="110"/>
                                  </p:stCondLst>
                                  <p:childTnLst>
                                    <p:set>
                                      <p:cBhvr>
                                        <p:cTn id="82" dur="1" fill="hold">
                                          <p:stCondLst>
                                            <p:cond delay="0"/>
                                          </p:stCondLst>
                                        </p:cTn>
                                        <p:tgtEl>
                                          <p:spTgt spid="88"/>
                                        </p:tgtEl>
                                        <p:attrNameLst>
                                          <p:attrName>style.visibility</p:attrName>
                                        </p:attrNameLst>
                                      </p:cBhvr>
                                      <p:to>
                                        <p:strVal val="visible"/>
                                      </p:to>
                                    </p:set>
                                  </p:childTnLst>
                                </p:cTn>
                              </p:par>
                              <p:par>
                                <p:cTn id="83" presetID="1" presetClass="entr" presetSubtype="0" fill="hold" grpId="0" nodeType="withEffect">
                                  <p:stCondLst>
                                    <p:cond delay="120"/>
                                  </p:stCondLst>
                                  <p:childTnLst>
                                    <p:set>
                                      <p:cBhvr>
                                        <p:cTn id="84" dur="1" fill="hold">
                                          <p:stCondLst>
                                            <p:cond delay="0"/>
                                          </p:stCondLst>
                                        </p:cTn>
                                        <p:tgtEl>
                                          <p:spTgt spid="89"/>
                                        </p:tgtEl>
                                        <p:attrNameLst>
                                          <p:attrName>style.visibility</p:attrName>
                                        </p:attrNameLst>
                                      </p:cBhvr>
                                      <p:to>
                                        <p:strVal val="visible"/>
                                      </p:to>
                                    </p:set>
                                  </p:childTnLst>
                                </p:cTn>
                              </p:par>
                              <p:par>
                                <p:cTn id="85" presetID="1" presetClass="entr" presetSubtype="0" fill="hold" grpId="0" nodeType="withEffect">
                                  <p:stCondLst>
                                    <p:cond delay="13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grpId="0" nodeType="withEffect">
                                  <p:stCondLst>
                                    <p:cond delay="14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grpId="0" nodeType="withEffect">
                                  <p:stCondLst>
                                    <p:cond delay="150"/>
                                  </p:stCondLst>
                                  <p:childTnLst>
                                    <p:set>
                                      <p:cBhvr>
                                        <p:cTn id="90" dur="1" fill="hold">
                                          <p:stCondLst>
                                            <p:cond delay="0"/>
                                          </p:stCondLst>
                                        </p:cTn>
                                        <p:tgtEl>
                                          <p:spTgt spid="92"/>
                                        </p:tgtEl>
                                        <p:attrNameLst>
                                          <p:attrName>style.visibility</p:attrName>
                                        </p:attrNameLst>
                                      </p:cBhvr>
                                      <p:to>
                                        <p:strVal val="visible"/>
                                      </p:to>
                                    </p:set>
                                  </p:childTnLst>
                                </p:cTn>
                              </p:par>
                              <p:par>
                                <p:cTn id="91" presetID="1" presetClass="entr" presetSubtype="0" fill="hold" grpId="0" nodeType="withEffect">
                                  <p:stCondLst>
                                    <p:cond delay="16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ntr" presetSubtype="0" fill="hold" grpId="0" nodeType="withEffect">
                                  <p:stCondLst>
                                    <p:cond delay="170"/>
                                  </p:stCondLst>
                                  <p:childTnLst>
                                    <p:set>
                                      <p:cBhvr>
                                        <p:cTn id="94" dur="1" fill="hold">
                                          <p:stCondLst>
                                            <p:cond delay="0"/>
                                          </p:stCondLst>
                                        </p:cTn>
                                        <p:tgtEl>
                                          <p:spTgt spid="94"/>
                                        </p:tgtEl>
                                        <p:attrNameLst>
                                          <p:attrName>style.visibility</p:attrName>
                                        </p:attrNameLst>
                                      </p:cBhvr>
                                      <p:to>
                                        <p:strVal val="visible"/>
                                      </p:to>
                                    </p:set>
                                  </p:childTnLst>
                                </p:cTn>
                              </p:par>
                              <p:par>
                                <p:cTn id="95" presetID="1" presetClass="entr" presetSubtype="0" fill="hold" grpId="0" nodeType="withEffect">
                                  <p:stCondLst>
                                    <p:cond delay="180"/>
                                  </p:stCondLst>
                                  <p:childTnLst>
                                    <p:set>
                                      <p:cBhvr>
                                        <p:cTn id="96" dur="1" fill="hold">
                                          <p:stCondLst>
                                            <p:cond delay="0"/>
                                          </p:stCondLst>
                                        </p:cTn>
                                        <p:tgtEl>
                                          <p:spTgt spid="95"/>
                                        </p:tgtEl>
                                        <p:attrNameLst>
                                          <p:attrName>style.visibility</p:attrName>
                                        </p:attrNameLst>
                                      </p:cBhvr>
                                      <p:to>
                                        <p:strVal val="visible"/>
                                      </p:to>
                                    </p:set>
                                  </p:childTnLst>
                                </p:cTn>
                              </p:par>
                              <p:par>
                                <p:cTn id="97" presetID="1" presetClass="entr" presetSubtype="0" fill="hold" grpId="0" nodeType="withEffect">
                                  <p:stCondLst>
                                    <p:cond delay="190"/>
                                  </p:stCondLst>
                                  <p:childTnLst>
                                    <p:set>
                                      <p:cBhvr>
                                        <p:cTn id="98" dur="1" fill="hold">
                                          <p:stCondLst>
                                            <p:cond delay="0"/>
                                          </p:stCondLst>
                                        </p:cTn>
                                        <p:tgtEl>
                                          <p:spTgt spid="96"/>
                                        </p:tgtEl>
                                        <p:attrNameLst>
                                          <p:attrName>style.visibility</p:attrName>
                                        </p:attrNameLst>
                                      </p:cBhvr>
                                      <p:to>
                                        <p:strVal val="visible"/>
                                      </p:to>
                                    </p:set>
                                  </p:childTnLst>
                                </p:cTn>
                              </p:par>
                              <p:par>
                                <p:cTn id="99" presetID="1" presetClass="entr" presetSubtype="0" fill="hold" grpId="0" nodeType="withEffect">
                                  <p:stCondLst>
                                    <p:cond delay="200"/>
                                  </p:stCondLst>
                                  <p:childTnLst>
                                    <p:set>
                                      <p:cBhvr>
                                        <p:cTn id="100" dur="1" fill="hold">
                                          <p:stCondLst>
                                            <p:cond delay="0"/>
                                          </p:stCondLst>
                                        </p:cTn>
                                        <p:tgtEl>
                                          <p:spTgt spid="97"/>
                                        </p:tgtEl>
                                        <p:attrNameLst>
                                          <p:attrName>style.visibility</p:attrName>
                                        </p:attrNameLst>
                                      </p:cBhvr>
                                      <p:to>
                                        <p:strVal val="visible"/>
                                      </p:to>
                                    </p:set>
                                  </p:childTnLst>
                                </p:cTn>
                              </p:par>
                              <p:par>
                                <p:cTn id="101" presetID="1" presetClass="entr" presetSubtype="0" fill="hold" grpId="0" nodeType="withEffect">
                                  <p:stCondLst>
                                    <p:cond delay="210"/>
                                  </p:stCondLst>
                                  <p:childTnLst>
                                    <p:set>
                                      <p:cBhvr>
                                        <p:cTn id="102" dur="1" fill="hold">
                                          <p:stCondLst>
                                            <p:cond delay="0"/>
                                          </p:stCondLst>
                                        </p:cTn>
                                        <p:tgtEl>
                                          <p:spTgt spid="98"/>
                                        </p:tgtEl>
                                        <p:attrNameLst>
                                          <p:attrName>style.visibility</p:attrName>
                                        </p:attrNameLst>
                                      </p:cBhvr>
                                      <p:to>
                                        <p:strVal val="visible"/>
                                      </p:to>
                                    </p:set>
                                  </p:childTnLst>
                                </p:cTn>
                              </p:par>
                              <p:par>
                                <p:cTn id="103" presetID="1" presetClass="entr" presetSubtype="0" fill="hold" grpId="0" nodeType="withEffect">
                                  <p:stCondLst>
                                    <p:cond delay="220"/>
                                  </p:stCondLst>
                                  <p:childTnLst>
                                    <p:set>
                                      <p:cBhvr>
                                        <p:cTn id="104" dur="1" fill="hold">
                                          <p:stCondLst>
                                            <p:cond delay="0"/>
                                          </p:stCondLst>
                                        </p:cTn>
                                        <p:tgtEl>
                                          <p:spTgt spid="99"/>
                                        </p:tgtEl>
                                        <p:attrNameLst>
                                          <p:attrName>style.visibility</p:attrName>
                                        </p:attrNameLst>
                                      </p:cBhvr>
                                      <p:to>
                                        <p:strVal val="visible"/>
                                      </p:to>
                                    </p:set>
                                  </p:childTnLst>
                                </p:cTn>
                              </p:par>
                              <p:par>
                                <p:cTn id="105" presetID="1" presetClass="entr" presetSubtype="0" fill="hold" grpId="0" nodeType="withEffect">
                                  <p:stCondLst>
                                    <p:cond delay="23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240"/>
                                  </p:stCondLst>
                                  <p:childTnLst>
                                    <p:set>
                                      <p:cBhvr>
                                        <p:cTn id="108" dur="1" fill="hold">
                                          <p:stCondLst>
                                            <p:cond delay="0"/>
                                          </p:stCondLst>
                                        </p:cTn>
                                        <p:tgtEl>
                                          <p:spTgt spid="101"/>
                                        </p:tgtEl>
                                        <p:attrNameLst>
                                          <p:attrName>style.visibility</p:attrName>
                                        </p:attrNameLst>
                                      </p:cBhvr>
                                      <p:to>
                                        <p:strVal val="visible"/>
                                      </p:to>
                                    </p:set>
                                  </p:childTnLst>
                                </p:cTn>
                              </p:par>
                              <p:par>
                                <p:cTn id="109" presetID="1" presetClass="entr" presetSubtype="0" fill="hold" grpId="0" nodeType="withEffect">
                                  <p:stCondLst>
                                    <p:cond delay="250"/>
                                  </p:stCondLst>
                                  <p:childTnLst>
                                    <p:set>
                                      <p:cBhvr>
                                        <p:cTn id="110" dur="1" fill="hold">
                                          <p:stCondLst>
                                            <p:cond delay="0"/>
                                          </p:stCondLst>
                                        </p:cTn>
                                        <p:tgtEl>
                                          <p:spTgt spid="102"/>
                                        </p:tgtEl>
                                        <p:attrNameLst>
                                          <p:attrName>style.visibility</p:attrName>
                                        </p:attrNameLst>
                                      </p:cBhvr>
                                      <p:to>
                                        <p:strVal val="visible"/>
                                      </p:to>
                                    </p:set>
                                  </p:childTnLst>
                                </p:cTn>
                              </p:par>
                              <p:par>
                                <p:cTn id="111" presetID="1" presetClass="entr" presetSubtype="0" fill="hold" grpId="0" nodeType="withEffect">
                                  <p:stCondLst>
                                    <p:cond delay="260"/>
                                  </p:stCondLst>
                                  <p:childTnLst>
                                    <p:set>
                                      <p:cBhvr>
                                        <p:cTn id="112" dur="1" fill="hold">
                                          <p:stCondLst>
                                            <p:cond delay="0"/>
                                          </p:stCondLst>
                                        </p:cTn>
                                        <p:tgtEl>
                                          <p:spTgt spid="103"/>
                                        </p:tgtEl>
                                        <p:attrNameLst>
                                          <p:attrName>style.visibility</p:attrName>
                                        </p:attrNameLst>
                                      </p:cBhvr>
                                      <p:to>
                                        <p:strVal val="visible"/>
                                      </p:to>
                                    </p:set>
                                  </p:childTnLst>
                                </p:cTn>
                              </p:par>
                              <p:par>
                                <p:cTn id="113" presetID="1" presetClass="entr" presetSubtype="0" fill="hold" grpId="0" nodeType="withEffect">
                                  <p:stCondLst>
                                    <p:cond delay="270"/>
                                  </p:stCondLst>
                                  <p:childTnLst>
                                    <p:set>
                                      <p:cBhvr>
                                        <p:cTn id="114" dur="1" fill="hold">
                                          <p:stCondLst>
                                            <p:cond delay="0"/>
                                          </p:stCondLst>
                                        </p:cTn>
                                        <p:tgtEl>
                                          <p:spTgt spid="104"/>
                                        </p:tgtEl>
                                        <p:attrNameLst>
                                          <p:attrName>style.visibility</p:attrName>
                                        </p:attrNameLst>
                                      </p:cBhvr>
                                      <p:to>
                                        <p:strVal val="visible"/>
                                      </p:to>
                                    </p:set>
                                  </p:childTnLst>
                                </p:cTn>
                              </p:par>
                              <p:par>
                                <p:cTn id="115" presetID="1" presetClass="entr" presetSubtype="0" fill="hold" grpId="0" nodeType="withEffect">
                                  <p:stCondLst>
                                    <p:cond delay="280"/>
                                  </p:stCondLst>
                                  <p:childTnLst>
                                    <p:set>
                                      <p:cBhvr>
                                        <p:cTn id="116" dur="1" fill="hold">
                                          <p:stCondLst>
                                            <p:cond delay="0"/>
                                          </p:stCondLst>
                                        </p:cTn>
                                        <p:tgtEl>
                                          <p:spTgt spid="105"/>
                                        </p:tgtEl>
                                        <p:attrNameLst>
                                          <p:attrName>style.visibility</p:attrName>
                                        </p:attrNameLst>
                                      </p:cBhvr>
                                      <p:to>
                                        <p:strVal val="visible"/>
                                      </p:to>
                                    </p:set>
                                  </p:childTnLst>
                                </p:cTn>
                              </p:par>
                              <p:par>
                                <p:cTn id="117" presetID="1" presetClass="entr" presetSubtype="0" fill="hold" grpId="0" nodeType="withEffect">
                                  <p:stCondLst>
                                    <p:cond delay="290"/>
                                  </p:stCondLst>
                                  <p:childTnLst>
                                    <p:set>
                                      <p:cBhvr>
                                        <p:cTn id="118" dur="1" fill="hold">
                                          <p:stCondLst>
                                            <p:cond delay="0"/>
                                          </p:stCondLst>
                                        </p:cTn>
                                        <p:tgtEl>
                                          <p:spTgt spid="106"/>
                                        </p:tgtEl>
                                        <p:attrNameLst>
                                          <p:attrName>style.visibility</p:attrName>
                                        </p:attrNameLst>
                                      </p:cBhvr>
                                      <p:to>
                                        <p:strVal val="visible"/>
                                      </p:to>
                                    </p:set>
                                  </p:childTnLst>
                                </p:cTn>
                              </p:par>
                              <p:par>
                                <p:cTn id="119" presetID="1" presetClass="entr" presetSubtype="0" fill="hold" grpId="0" nodeType="withEffect">
                                  <p:stCondLst>
                                    <p:cond delay="300"/>
                                  </p:stCondLst>
                                  <p:childTnLst>
                                    <p:set>
                                      <p:cBhvr>
                                        <p:cTn id="120" dur="1" fill="hold">
                                          <p:stCondLst>
                                            <p:cond delay="0"/>
                                          </p:stCondLst>
                                        </p:cTn>
                                        <p:tgtEl>
                                          <p:spTgt spid="107"/>
                                        </p:tgtEl>
                                        <p:attrNameLst>
                                          <p:attrName>style.visibility</p:attrName>
                                        </p:attrNameLst>
                                      </p:cBhvr>
                                      <p:to>
                                        <p:strVal val="visible"/>
                                      </p:to>
                                    </p:set>
                                  </p:childTnLst>
                                </p:cTn>
                              </p:par>
                              <p:par>
                                <p:cTn id="121" presetID="1" presetClass="entr" presetSubtype="0" fill="hold" grpId="0" nodeType="withEffect">
                                  <p:stCondLst>
                                    <p:cond delay="310"/>
                                  </p:stCondLst>
                                  <p:childTnLst>
                                    <p:set>
                                      <p:cBhvr>
                                        <p:cTn id="122" dur="1" fill="hold">
                                          <p:stCondLst>
                                            <p:cond delay="0"/>
                                          </p:stCondLst>
                                        </p:cTn>
                                        <p:tgtEl>
                                          <p:spTgt spid="108"/>
                                        </p:tgtEl>
                                        <p:attrNameLst>
                                          <p:attrName>style.visibility</p:attrName>
                                        </p:attrNameLst>
                                      </p:cBhvr>
                                      <p:to>
                                        <p:strVal val="visible"/>
                                      </p:to>
                                    </p:set>
                                  </p:childTnLst>
                                </p:cTn>
                              </p:par>
                              <p:par>
                                <p:cTn id="123" presetID="1" presetClass="entr" presetSubtype="0" fill="hold" grpId="0" nodeType="withEffect">
                                  <p:stCondLst>
                                    <p:cond delay="320"/>
                                  </p:stCondLst>
                                  <p:childTnLst>
                                    <p:set>
                                      <p:cBhvr>
                                        <p:cTn id="124" dur="1" fill="hold">
                                          <p:stCondLst>
                                            <p:cond delay="0"/>
                                          </p:stCondLst>
                                        </p:cTn>
                                        <p:tgtEl>
                                          <p:spTgt spid="109"/>
                                        </p:tgtEl>
                                        <p:attrNameLst>
                                          <p:attrName>style.visibility</p:attrName>
                                        </p:attrNameLst>
                                      </p:cBhvr>
                                      <p:to>
                                        <p:strVal val="visible"/>
                                      </p:to>
                                    </p:set>
                                  </p:childTnLst>
                                </p:cTn>
                              </p:par>
                              <p:par>
                                <p:cTn id="125" presetID="1" presetClass="entr" presetSubtype="0" fill="hold" grpId="0" nodeType="withEffect">
                                  <p:stCondLst>
                                    <p:cond delay="330"/>
                                  </p:stCondLst>
                                  <p:childTnLst>
                                    <p:set>
                                      <p:cBhvr>
                                        <p:cTn id="126" dur="1" fill="hold">
                                          <p:stCondLst>
                                            <p:cond delay="0"/>
                                          </p:stCondLst>
                                        </p:cTn>
                                        <p:tgtEl>
                                          <p:spTgt spid="110"/>
                                        </p:tgtEl>
                                        <p:attrNameLst>
                                          <p:attrName>style.visibility</p:attrName>
                                        </p:attrNameLst>
                                      </p:cBhvr>
                                      <p:to>
                                        <p:strVal val="visible"/>
                                      </p:to>
                                    </p:set>
                                  </p:childTnLst>
                                </p:cTn>
                              </p:par>
                              <p:par>
                                <p:cTn id="127" presetID="1" presetClass="entr" presetSubtype="0" fill="hold" grpId="0" nodeType="withEffect">
                                  <p:stCondLst>
                                    <p:cond delay="340"/>
                                  </p:stCondLst>
                                  <p:childTnLst>
                                    <p:set>
                                      <p:cBhvr>
                                        <p:cTn id="128" dur="1" fill="hold">
                                          <p:stCondLst>
                                            <p:cond delay="0"/>
                                          </p:stCondLst>
                                        </p:cTn>
                                        <p:tgtEl>
                                          <p:spTgt spid="111"/>
                                        </p:tgtEl>
                                        <p:attrNameLst>
                                          <p:attrName>style.visibility</p:attrName>
                                        </p:attrNameLst>
                                      </p:cBhvr>
                                      <p:to>
                                        <p:strVal val="visible"/>
                                      </p:to>
                                    </p:set>
                                  </p:childTnLst>
                                </p:cTn>
                              </p:par>
                              <p:par>
                                <p:cTn id="129" presetID="1" presetClass="entr" presetSubtype="0" fill="hold" grpId="0" nodeType="withEffect">
                                  <p:stCondLst>
                                    <p:cond delay="350"/>
                                  </p:stCondLst>
                                  <p:childTnLst>
                                    <p:set>
                                      <p:cBhvr>
                                        <p:cTn id="130" dur="1" fill="hold">
                                          <p:stCondLst>
                                            <p:cond delay="0"/>
                                          </p:stCondLst>
                                        </p:cTn>
                                        <p:tgtEl>
                                          <p:spTgt spid="112"/>
                                        </p:tgtEl>
                                        <p:attrNameLst>
                                          <p:attrName>style.visibility</p:attrName>
                                        </p:attrNameLst>
                                      </p:cBhvr>
                                      <p:to>
                                        <p:strVal val="visible"/>
                                      </p:to>
                                    </p:set>
                                  </p:childTnLst>
                                </p:cTn>
                              </p:par>
                              <p:par>
                                <p:cTn id="131" presetID="1" presetClass="entr" presetSubtype="0" fill="hold" grpId="0" nodeType="withEffect">
                                  <p:stCondLst>
                                    <p:cond delay="360"/>
                                  </p:stCondLst>
                                  <p:childTnLst>
                                    <p:set>
                                      <p:cBhvr>
                                        <p:cTn id="132" dur="1" fill="hold">
                                          <p:stCondLst>
                                            <p:cond delay="0"/>
                                          </p:stCondLst>
                                        </p:cTn>
                                        <p:tgtEl>
                                          <p:spTgt spid="113"/>
                                        </p:tgtEl>
                                        <p:attrNameLst>
                                          <p:attrName>style.visibility</p:attrName>
                                        </p:attrNameLst>
                                      </p:cBhvr>
                                      <p:to>
                                        <p:strVal val="visible"/>
                                      </p:to>
                                    </p:set>
                                  </p:childTnLst>
                                </p:cTn>
                              </p:par>
                              <p:par>
                                <p:cTn id="133" presetID="1" presetClass="entr" presetSubtype="0" fill="hold" grpId="0" nodeType="withEffect">
                                  <p:stCondLst>
                                    <p:cond delay="370"/>
                                  </p:stCondLst>
                                  <p:childTnLst>
                                    <p:set>
                                      <p:cBhvr>
                                        <p:cTn id="134" dur="1" fill="hold">
                                          <p:stCondLst>
                                            <p:cond delay="0"/>
                                          </p:stCondLst>
                                        </p:cTn>
                                        <p:tgtEl>
                                          <p:spTgt spid="114"/>
                                        </p:tgtEl>
                                        <p:attrNameLst>
                                          <p:attrName>style.visibility</p:attrName>
                                        </p:attrNameLst>
                                      </p:cBhvr>
                                      <p:to>
                                        <p:strVal val="visible"/>
                                      </p:to>
                                    </p:set>
                                  </p:childTnLst>
                                </p:cTn>
                              </p:par>
                              <p:par>
                                <p:cTn id="135" presetID="1" presetClass="entr" presetSubtype="0" fill="hold" grpId="0" nodeType="withEffect">
                                  <p:stCondLst>
                                    <p:cond delay="380"/>
                                  </p:stCondLst>
                                  <p:childTnLst>
                                    <p:set>
                                      <p:cBhvr>
                                        <p:cTn id="136" dur="1" fill="hold">
                                          <p:stCondLst>
                                            <p:cond delay="0"/>
                                          </p:stCondLst>
                                        </p:cTn>
                                        <p:tgtEl>
                                          <p:spTgt spid="115"/>
                                        </p:tgtEl>
                                        <p:attrNameLst>
                                          <p:attrName>style.visibility</p:attrName>
                                        </p:attrNameLst>
                                      </p:cBhvr>
                                      <p:to>
                                        <p:strVal val="visible"/>
                                      </p:to>
                                    </p:set>
                                  </p:childTnLst>
                                </p:cTn>
                              </p:par>
                              <p:par>
                                <p:cTn id="137" presetID="1" presetClass="entr" presetSubtype="0" fill="hold" grpId="0" nodeType="withEffect">
                                  <p:stCondLst>
                                    <p:cond delay="390"/>
                                  </p:stCondLst>
                                  <p:childTnLst>
                                    <p:set>
                                      <p:cBhvr>
                                        <p:cTn id="138" dur="1" fill="hold">
                                          <p:stCondLst>
                                            <p:cond delay="0"/>
                                          </p:stCondLst>
                                        </p:cTn>
                                        <p:tgtEl>
                                          <p:spTgt spid="116"/>
                                        </p:tgtEl>
                                        <p:attrNameLst>
                                          <p:attrName>style.visibility</p:attrName>
                                        </p:attrNameLst>
                                      </p:cBhvr>
                                      <p:to>
                                        <p:strVal val="visible"/>
                                      </p:to>
                                    </p:set>
                                  </p:childTnLst>
                                </p:cTn>
                              </p:par>
                              <p:par>
                                <p:cTn id="139" presetID="1" presetClass="entr" presetSubtype="0" fill="hold" grpId="0" nodeType="withEffect">
                                  <p:stCondLst>
                                    <p:cond delay="400"/>
                                  </p:stCondLst>
                                  <p:childTnLst>
                                    <p:set>
                                      <p:cBhvr>
                                        <p:cTn id="140" dur="1" fill="hold">
                                          <p:stCondLst>
                                            <p:cond delay="0"/>
                                          </p:stCondLst>
                                        </p:cTn>
                                        <p:tgtEl>
                                          <p:spTgt spid="117"/>
                                        </p:tgtEl>
                                        <p:attrNameLst>
                                          <p:attrName>style.visibility</p:attrName>
                                        </p:attrNameLst>
                                      </p:cBhvr>
                                      <p:to>
                                        <p:strVal val="visible"/>
                                      </p:to>
                                    </p:set>
                                  </p:childTnLst>
                                </p:cTn>
                              </p:par>
                              <p:par>
                                <p:cTn id="141" presetID="1" presetClass="entr" presetSubtype="0" fill="hold" grpId="0" nodeType="withEffect">
                                  <p:stCondLst>
                                    <p:cond delay="410"/>
                                  </p:stCondLst>
                                  <p:childTnLst>
                                    <p:set>
                                      <p:cBhvr>
                                        <p:cTn id="142" dur="1" fill="hold">
                                          <p:stCondLst>
                                            <p:cond delay="0"/>
                                          </p:stCondLst>
                                        </p:cTn>
                                        <p:tgtEl>
                                          <p:spTgt spid="118"/>
                                        </p:tgtEl>
                                        <p:attrNameLst>
                                          <p:attrName>style.visibility</p:attrName>
                                        </p:attrNameLst>
                                      </p:cBhvr>
                                      <p:to>
                                        <p:strVal val="visible"/>
                                      </p:to>
                                    </p:set>
                                  </p:childTnLst>
                                </p:cTn>
                              </p:par>
                              <p:par>
                                <p:cTn id="143" presetID="1" presetClass="entr" presetSubtype="0" fill="hold" grpId="0" nodeType="withEffect">
                                  <p:stCondLst>
                                    <p:cond delay="42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430"/>
                                  </p:stCondLst>
                                  <p:childTnLst>
                                    <p:set>
                                      <p:cBhvr>
                                        <p:cTn id="146" dur="1" fill="hold">
                                          <p:stCondLst>
                                            <p:cond delay="0"/>
                                          </p:stCondLst>
                                        </p:cTn>
                                        <p:tgtEl>
                                          <p:spTgt spid="120"/>
                                        </p:tgtEl>
                                        <p:attrNameLst>
                                          <p:attrName>style.visibility</p:attrName>
                                        </p:attrNameLst>
                                      </p:cBhvr>
                                      <p:to>
                                        <p:strVal val="visible"/>
                                      </p:to>
                                    </p:set>
                                  </p:childTnLst>
                                </p:cTn>
                              </p:par>
                              <p:par>
                                <p:cTn id="147" presetID="1" presetClass="entr" presetSubtype="0" fill="hold" grpId="0" nodeType="withEffect">
                                  <p:stCondLst>
                                    <p:cond delay="44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grpId="0" nodeType="withEffect">
                                  <p:stCondLst>
                                    <p:cond delay="450"/>
                                  </p:stCondLst>
                                  <p:childTnLst>
                                    <p:set>
                                      <p:cBhvr>
                                        <p:cTn id="150" dur="1" fill="hold">
                                          <p:stCondLst>
                                            <p:cond delay="0"/>
                                          </p:stCondLst>
                                        </p:cTn>
                                        <p:tgtEl>
                                          <p:spTgt spid="122"/>
                                        </p:tgtEl>
                                        <p:attrNameLst>
                                          <p:attrName>style.visibility</p:attrName>
                                        </p:attrNameLst>
                                      </p:cBhvr>
                                      <p:to>
                                        <p:strVal val="visible"/>
                                      </p:to>
                                    </p:set>
                                  </p:childTnLst>
                                </p:cTn>
                              </p:par>
                              <p:par>
                                <p:cTn id="151" presetID="1" presetClass="entr" presetSubtype="0" fill="hold" grpId="0" nodeType="withEffect">
                                  <p:stCondLst>
                                    <p:cond delay="460"/>
                                  </p:stCondLst>
                                  <p:childTnLst>
                                    <p:set>
                                      <p:cBhvr>
                                        <p:cTn id="152" dur="1" fill="hold">
                                          <p:stCondLst>
                                            <p:cond delay="0"/>
                                          </p:stCondLst>
                                        </p:cTn>
                                        <p:tgtEl>
                                          <p:spTgt spid="123"/>
                                        </p:tgtEl>
                                        <p:attrNameLst>
                                          <p:attrName>style.visibility</p:attrName>
                                        </p:attrNameLst>
                                      </p:cBhvr>
                                      <p:to>
                                        <p:strVal val="visible"/>
                                      </p:to>
                                    </p:set>
                                  </p:childTnLst>
                                </p:cTn>
                              </p:par>
                              <p:par>
                                <p:cTn id="153" presetID="1" presetClass="entr" presetSubtype="0" fill="hold" grpId="0" nodeType="withEffect">
                                  <p:stCondLst>
                                    <p:cond delay="470"/>
                                  </p:stCondLst>
                                  <p:childTnLst>
                                    <p:set>
                                      <p:cBhvr>
                                        <p:cTn id="154" dur="1" fill="hold">
                                          <p:stCondLst>
                                            <p:cond delay="0"/>
                                          </p:stCondLst>
                                        </p:cTn>
                                        <p:tgtEl>
                                          <p:spTgt spid="124"/>
                                        </p:tgtEl>
                                        <p:attrNameLst>
                                          <p:attrName>style.visibility</p:attrName>
                                        </p:attrNameLst>
                                      </p:cBhvr>
                                      <p:to>
                                        <p:strVal val="visible"/>
                                      </p:to>
                                    </p:set>
                                  </p:childTnLst>
                                </p:cTn>
                              </p:par>
                              <p:par>
                                <p:cTn id="155" presetID="1" presetClass="entr" presetSubtype="0" fill="hold" grpId="0" nodeType="withEffect">
                                  <p:stCondLst>
                                    <p:cond delay="480"/>
                                  </p:stCondLst>
                                  <p:childTnLst>
                                    <p:set>
                                      <p:cBhvr>
                                        <p:cTn id="156" dur="1" fill="hold">
                                          <p:stCondLst>
                                            <p:cond delay="0"/>
                                          </p:stCondLst>
                                        </p:cTn>
                                        <p:tgtEl>
                                          <p:spTgt spid="125"/>
                                        </p:tgtEl>
                                        <p:attrNameLst>
                                          <p:attrName>style.visibility</p:attrName>
                                        </p:attrNameLst>
                                      </p:cBhvr>
                                      <p:to>
                                        <p:strVal val="visible"/>
                                      </p:to>
                                    </p:set>
                                  </p:childTnLst>
                                </p:cTn>
                              </p:par>
                              <p:par>
                                <p:cTn id="157" presetID="1" presetClass="entr" presetSubtype="0" fill="hold" grpId="0" nodeType="withEffect">
                                  <p:stCondLst>
                                    <p:cond delay="490"/>
                                  </p:stCondLst>
                                  <p:childTnLst>
                                    <p:set>
                                      <p:cBhvr>
                                        <p:cTn id="158" dur="1" fill="hold">
                                          <p:stCondLst>
                                            <p:cond delay="0"/>
                                          </p:stCondLst>
                                        </p:cTn>
                                        <p:tgtEl>
                                          <p:spTgt spid="126"/>
                                        </p:tgtEl>
                                        <p:attrNameLst>
                                          <p:attrName>style.visibility</p:attrName>
                                        </p:attrNameLst>
                                      </p:cBhvr>
                                      <p:to>
                                        <p:strVal val="visible"/>
                                      </p:to>
                                    </p:set>
                                  </p:childTnLst>
                                </p:cTn>
                              </p:par>
                              <p:par>
                                <p:cTn id="159" presetID="1" presetClass="entr" presetSubtype="0" fill="hold" grpId="0" nodeType="withEffect">
                                  <p:stCondLst>
                                    <p:cond delay="500"/>
                                  </p:stCondLst>
                                  <p:childTnLst>
                                    <p:set>
                                      <p:cBhvr>
                                        <p:cTn id="160" dur="1" fill="hold">
                                          <p:stCondLst>
                                            <p:cond delay="0"/>
                                          </p:stCondLst>
                                        </p:cTn>
                                        <p:tgtEl>
                                          <p:spTgt spid="132"/>
                                        </p:tgtEl>
                                        <p:attrNameLst>
                                          <p:attrName>style.visibility</p:attrName>
                                        </p:attrNameLst>
                                      </p:cBhvr>
                                      <p:to>
                                        <p:strVal val="visible"/>
                                      </p:to>
                                    </p:set>
                                  </p:childTnLst>
                                </p:cTn>
                              </p:par>
                              <p:par>
                                <p:cTn id="161" presetID="21" presetClass="entr" presetSubtype="1" fill="hold" grpId="0" nodeType="withEffect">
                                  <p:stCondLst>
                                    <p:cond delay="500"/>
                                  </p:stCondLst>
                                  <p:childTnLst>
                                    <p:set>
                                      <p:cBhvr>
                                        <p:cTn id="162" dur="1" fill="hold">
                                          <p:stCondLst>
                                            <p:cond delay="0"/>
                                          </p:stCondLst>
                                        </p:cTn>
                                        <p:tgtEl>
                                          <p:spTgt spid="12"/>
                                        </p:tgtEl>
                                        <p:attrNameLst>
                                          <p:attrName>style.visibility</p:attrName>
                                        </p:attrNameLst>
                                      </p:cBhvr>
                                      <p:to>
                                        <p:strVal val="visible"/>
                                      </p:to>
                                    </p:set>
                                    <p:animEffect transition="in" filter="wheel(1)">
                                      <p:cBhvr>
                                        <p:cTn id="163" dur="1000"/>
                                        <p:tgtEl>
                                          <p:spTgt spid="12"/>
                                        </p:tgtEl>
                                      </p:cBhvr>
                                    </p:animEffect>
                                  </p:childTnLst>
                                </p:cTn>
                              </p:par>
                              <p:par>
                                <p:cTn id="164" presetID="1" presetClass="entr" presetSubtype="0" fill="hold" grpId="0" nodeType="withEffect">
                                  <p:stCondLst>
                                    <p:cond delay="500"/>
                                  </p:stCondLst>
                                  <p:childTnLst>
                                    <p:set>
                                      <p:cBhvr>
                                        <p:cTn id="165" dur="1" fill="hold">
                                          <p:stCondLst>
                                            <p:cond delay="0"/>
                                          </p:stCondLst>
                                        </p:cTn>
                                        <p:tgtEl>
                                          <p:spTgt spid="137"/>
                                        </p:tgtEl>
                                        <p:attrNameLst>
                                          <p:attrName>style.visibility</p:attrName>
                                        </p:attrNameLst>
                                      </p:cBhvr>
                                      <p:to>
                                        <p:strVal val="visible"/>
                                      </p:to>
                                    </p:set>
                                  </p:childTnLst>
                                </p:cTn>
                              </p:par>
                              <p:par>
                                <p:cTn id="166" presetID="1" presetClass="entr" presetSubtype="0" fill="hold" grpId="0" nodeType="withEffect">
                                  <p:stCondLst>
                                    <p:cond delay="500"/>
                                  </p:stCondLst>
                                  <p:childTnLst>
                                    <p:set>
                                      <p:cBhvr>
                                        <p:cTn id="167" dur="1" fill="hold">
                                          <p:stCondLst>
                                            <p:cond delay="0"/>
                                          </p:stCondLst>
                                        </p:cTn>
                                        <p:tgtEl>
                                          <p:spTgt spid="22"/>
                                        </p:tgtEl>
                                        <p:attrNameLst>
                                          <p:attrName>style.visibility</p:attrName>
                                        </p:attrNameLst>
                                      </p:cBhvr>
                                      <p:to>
                                        <p:strVal val="visible"/>
                                      </p:to>
                                    </p:set>
                                  </p:childTnLst>
                                </p:cTn>
                              </p:par>
                              <p:par>
                                <p:cTn id="168" presetID="1" presetClass="entr" presetSubtype="0" fill="hold" grpId="0" nodeType="withEffect">
                                  <p:stCondLst>
                                    <p:cond delay="510"/>
                                  </p:stCondLst>
                                  <p:childTnLst>
                                    <p:set>
                                      <p:cBhvr>
                                        <p:cTn id="169" dur="1" fill="hold">
                                          <p:stCondLst>
                                            <p:cond delay="0"/>
                                          </p:stCondLst>
                                        </p:cTn>
                                        <p:tgtEl>
                                          <p:spTgt spid="28"/>
                                        </p:tgtEl>
                                        <p:attrNameLst>
                                          <p:attrName>style.visibility</p:attrName>
                                        </p:attrNameLst>
                                      </p:cBhvr>
                                      <p:to>
                                        <p:strVal val="visible"/>
                                      </p:to>
                                    </p:set>
                                  </p:childTnLst>
                                </p:cTn>
                              </p:par>
                              <p:par>
                                <p:cTn id="170" presetID="1" presetClass="entr" presetSubtype="0" fill="hold" grpId="0" nodeType="withEffect">
                                  <p:stCondLst>
                                    <p:cond delay="520"/>
                                  </p:stCondLst>
                                  <p:childTnLst>
                                    <p:set>
                                      <p:cBhvr>
                                        <p:cTn id="171" dur="1" fill="hold">
                                          <p:stCondLst>
                                            <p:cond delay="0"/>
                                          </p:stCondLst>
                                        </p:cTn>
                                        <p:tgtEl>
                                          <p:spTgt spid="29"/>
                                        </p:tgtEl>
                                        <p:attrNameLst>
                                          <p:attrName>style.visibility</p:attrName>
                                        </p:attrNameLst>
                                      </p:cBhvr>
                                      <p:to>
                                        <p:strVal val="visible"/>
                                      </p:to>
                                    </p:set>
                                  </p:childTnLst>
                                </p:cTn>
                              </p:par>
                              <p:par>
                                <p:cTn id="172" presetID="1" presetClass="entr" presetSubtype="0" fill="hold" grpId="0" nodeType="withEffect">
                                  <p:stCondLst>
                                    <p:cond delay="530"/>
                                  </p:stCondLst>
                                  <p:childTnLst>
                                    <p:set>
                                      <p:cBhvr>
                                        <p:cTn id="173" dur="1" fill="hold">
                                          <p:stCondLst>
                                            <p:cond delay="0"/>
                                          </p:stCondLst>
                                        </p:cTn>
                                        <p:tgtEl>
                                          <p:spTgt spid="30"/>
                                        </p:tgtEl>
                                        <p:attrNameLst>
                                          <p:attrName>style.visibility</p:attrName>
                                        </p:attrNameLst>
                                      </p:cBhvr>
                                      <p:to>
                                        <p:strVal val="visible"/>
                                      </p:to>
                                    </p:set>
                                  </p:childTnLst>
                                </p:cTn>
                              </p:par>
                              <p:par>
                                <p:cTn id="174" presetID="1" presetClass="entr" presetSubtype="0" fill="hold" grpId="0" nodeType="withEffect">
                                  <p:stCondLst>
                                    <p:cond delay="540"/>
                                  </p:stCondLst>
                                  <p:childTnLst>
                                    <p:set>
                                      <p:cBhvr>
                                        <p:cTn id="175" dur="1" fill="hold">
                                          <p:stCondLst>
                                            <p:cond delay="0"/>
                                          </p:stCondLst>
                                        </p:cTn>
                                        <p:tgtEl>
                                          <p:spTgt spid="31"/>
                                        </p:tgtEl>
                                        <p:attrNameLst>
                                          <p:attrName>style.visibility</p:attrName>
                                        </p:attrNameLst>
                                      </p:cBhvr>
                                      <p:to>
                                        <p:strVal val="visible"/>
                                      </p:to>
                                    </p:set>
                                  </p:childTnLst>
                                </p:cTn>
                              </p:par>
                              <p:par>
                                <p:cTn id="176" presetID="1" presetClass="entr" presetSubtype="0" fill="hold" grpId="0" nodeType="withEffect">
                                  <p:stCondLst>
                                    <p:cond delay="550"/>
                                  </p:stCondLst>
                                  <p:childTnLst>
                                    <p:set>
                                      <p:cBhvr>
                                        <p:cTn id="177" dur="1" fill="hold">
                                          <p:stCondLst>
                                            <p:cond delay="0"/>
                                          </p:stCondLst>
                                        </p:cTn>
                                        <p:tgtEl>
                                          <p:spTgt spid="32"/>
                                        </p:tgtEl>
                                        <p:attrNameLst>
                                          <p:attrName>style.visibility</p:attrName>
                                        </p:attrNameLst>
                                      </p:cBhvr>
                                      <p:to>
                                        <p:strVal val="visible"/>
                                      </p:to>
                                    </p:set>
                                  </p:childTnLst>
                                </p:cTn>
                              </p:par>
                              <p:par>
                                <p:cTn id="178" presetID="1" presetClass="entr" presetSubtype="0" fill="hold" grpId="0" nodeType="withEffect">
                                  <p:stCondLst>
                                    <p:cond delay="560"/>
                                  </p:stCondLst>
                                  <p:childTnLst>
                                    <p:set>
                                      <p:cBhvr>
                                        <p:cTn id="179" dur="1" fill="hold">
                                          <p:stCondLst>
                                            <p:cond delay="0"/>
                                          </p:stCondLst>
                                        </p:cTn>
                                        <p:tgtEl>
                                          <p:spTgt spid="33"/>
                                        </p:tgtEl>
                                        <p:attrNameLst>
                                          <p:attrName>style.visibility</p:attrName>
                                        </p:attrNameLst>
                                      </p:cBhvr>
                                      <p:to>
                                        <p:strVal val="visible"/>
                                      </p:to>
                                    </p:set>
                                  </p:childTnLst>
                                </p:cTn>
                              </p:par>
                              <p:par>
                                <p:cTn id="180" presetID="1" presetClass="entr" presetSubtype="0" fill="hold" grpId="0" nodeType="withEffect">
                                  <p:stCondLst>
                                    <p:cond delay="570"/>
                                  </p:stCondLst>
                                  <p:childTnLst>
                                    <p:set>
                                      <p:cBhvr>
                                        <p:cTn id="181" dur="1" fill="hold">
                                          <p:stCondLst>
                                            <p:cond delay="0"/>
                                          </p:stCondLst>
                                        </p:cTn>
                                        <p:tgtEl>
                                          <p:spTgt spid="34"/>
                                        </p:tgtEl>
                                        <p:attrNameLst>
                                          <p:attrName>style.visibility</p:attrName>
                                        </p:attrNameLst>
                                      </p:cBhvr>
                                      <p:to>
                                        <p:strVal val="visible"/>
                                      </p:to>
                                    </p:set>
                                  </p:childTnLst>
                                </p:cTn>
                              </p:par>
                              <p:par>
                                <p:cTn id="182" presetID="1" presetClass="entr" presetSubtype="0" fill="hold" grpId="0" nodeType="withEffect">
                                  <p:stCondLst>
                                    <p:cond delay="580"/>
                                  </p:stCondLst>
                                  <p:childTnLst>
                                    <p:set>
                                      <p:cBhvr>
                                        <p:cTn id="183" dur="1" fill="hold">
                                          <p:stCondLst>
                                            <p:cond delay="0"/>
                                          </p:stCondLst>
                                        </p:cTn>
                                        <p:tgtEl>
                                          <p:spTgt spid="35"/>
                                        </p:tgtEl>
                                        <p:attrNameLst>
                                          <p:attrName>style.visibility</p:attrName>
                                        </p:attrNameLst>
                                      </p:cBhvr>
                                      <p:to>
                                        <p:strVal val="visible"/>
                                      </p:to>
                                    </p:set>
                                  </p:childTnLst>
                                </p:cTn>
                              </p:par>
                              <p:par>
                                <p:cTn id="184" presetID="1" presetClass="entr" presetSubtype="0" fill="hold" grpId="0" nodeType="withEffect">
                                  <p:stCondLst>
                                    <p:cond delay="590"/>
                                  </p:stCondLst>
                                  <p:childTnLst>
                                    <p:set>
                                      <p:cBhvr>
                                        <p:cTn id="185" dur="1" fill="hold">
                                          <p:stCondLst>
                                            <p:cond delay="0"/>
                                          </p:stCondLst>
                                        </p:cTn>
                                        <p:tgtEl>
                                          <p:spTgt spid="36"/>
                                        </p:tgtEl>
                                        <p:attrNameLst>
                                          <p:attrName>style.visibility</p:attrName>
                                        </p:attrNameLst>
                                      </p:cBhvr>
                                      <p:to>
                                        <p:strVal val="visible"/>
                                      </p:to>
                                    </p:set>
                                  </p:childTnLst>
                                </p:cTn>
                              </p:par>
                              <p:par>
                                <p:cTn id="186" presetID="1" presetClass="entr" presetSubtype="0" fill="hold" grpId="0" nodeType="withEffect">
                                  <p:stCondLst>
                                    <p:cond delay="600"/>
                                  </p:stCondLst>
                                  <p:childTnLst>
                                    <p:set>
                                      <p:cBhvr>
                                        <p:cTn id="187" dur="1" fill="hold">
                                          <p:stCondLst>
                                            <p:cond delay="0"/>
                                          </p:stCondLst>
                                        </p:cTn>
                                        <p:tgtEl>
                                          <p:spTgt spid="139"/>
                                        </p:tgtEl>
                                        <p:attrNameLst>
                                          <p:attrName>style.visibility</p:attrName>
                                        </p:attrNameLst>
                                      </p:cBhvr>
                                      <p:to>
                                        <p:strVal val="visible"/>
                                      </p:to>
                                    </p:set>
                                  </p:childTnLst>
                                </p:cTn>
                              </p:par>
                              <p:par>
                                <p:cTn id="188" presetID="21" presetClass="entr" presetSubtype="1" fill="hold" grpId="0" nodeType="withEffect">
                                  <p:stCondLst>
                                    <p:cond delay="1000"/>
                                  </p:stCondLst>
                                  <p:childTnLst>
                                    <p:set>
                                      <p:cBhvr>
                                        <p:cTn id="189" dur="1" fill="hold">
                                          <p:stCondLst>
                                            <p:cond delay="0"/>
                                          </p:stCondLst>
                                        </p:cTn>
                                        <p:tgtEl>
                                          <p:spTgt spid="16"/>
                                        </p:tgtEl>
                                        <p:attrNameLst>
                                          <p:attrName>style.visibility</p:attrName>
                                        </p:attrNameLst>
                                      </p:cBhvr>
                                      <p:to>
                                        <p:strVal val="visible"/>
                                      </p:to>
                                    </p:set>
                                    <p:animEffect transition="in" filter="wheel(1)">
                                      <p:cBhvr>
                                        <p:cTn id="190" dur="1000"/>
                                        <p:tgtEl>
                                          <p:spTgt spid="16"/>
                                        </p:tgtEl>
                                      </p:cBhvr>
                                    </p:animEffect>
                                  </p:childTnLst>
                                </p:cTn>
                              </p:par>
                              <p:par>
                                <p:cTn id="191" presetID="1" presetClass="entr" presetSubtype="0" fill="hold" grpId="0" nodeType="withEffect">
                                  <p:stCondLst>
                                    <p:cond delay="1000"/>
                                  </p:stCondLst>
                                  <p:childTnLst>
                                    <p:set>
                                      <p:cBhvr>
                                        <p:cTn id="192" dur="1" fill="hold">
                                          <p:stCondLst>
                                            <p:cond delay="0"/>
                                          </p:stCondLst>
                                        </p:cTn>
                                        <p:tgtEl>
                                          <p:spTgt spid="138"/>
                                        </p:tgtEl>
                                        <p:attrNameLst>
                                          <p:attrName>style.visibility</p:attrName>
                                        </p:attrNameLst>
                                      </p:cBhvr>
                                      <p:to>
                                        <p:strVal val="visible"/>
                                      </p:to>
                                    </p:set>
                                  </p:childTnLst>
                                </p:cTn>
                              </p:par>
                              <p:par>
                                <p:cTn id="193" presetID="1" presetClass="entr" presetSubtype="0" fill="hold" grpId="0" nodeType="withEffect">
                                  <p:stCondLst>
                                    <p:cond delay="1000"/>
                                  </p:stCondLst>
                                  <p:childTnLst>
                                    <p:set>
                                      <p:cBhvr>
                                        <p:cTn id="194" dur="1" fill="hold">
                                          <p:stCondLst>
                                            <p:cond delay="0"/>
                                          </p:stCondLst>
                                        </p:cTn>
                                        <p:tgtEl>
                                          <p:spTgt spid="52"/>
                                        </p:tgtEl>
                                        <p:attrNameLst>
                                          <p:attrName>style.visibility</p:attrName>
                                        </p:attrNameLst>
                                      </p:cBhvr>
                                      <p:to>
                                        <p:strVal val="visible"/>
                                      </p:to>
                                    </p:set>
                                  </p:childTnLst>
                                </p:cTn>
                              </p:par>
                              <p:par>
                                <p:cTn id="195" presetID="1" presetClass="entr" presetSubtype="0" fill="hold" grpId="0" nodeType="withEffect">
                                  <p:stCondLst>
                                    <p:cond delay="1010"/>
                                  </p:stCondLst>
                                  <p:childTnLst>
                                    <p:set>
                                      <p:cBhvr>
                                        <p:cTn id="196" dur="1" fill="hold">
                                          <p:stCondLst>
                                            <p:cond delay="0"/>
                                          </p:stCondLst>
                                        </p:cTn>
                                        <p:tgtEl>
                                          <p:spTgt spid="53"/>
                                        </p:tgtEl>
                                        <p:attrNameLst>
                                          <p:attrName>style.visibility</p:attrName>
                                        </p:attrNameLst>
                                      </p:cBhvr>
                                      <p:to>
                                        <p:strVal val="visible"/>
                                      </p:to>
                                    </p:set>
                                  </p:childTnLst>
                                </p:cTn>
                              </p:par>
                              <p:par>
                                <p:cTn id="197" presetID="1" presetClass="entr" presetSubtype="0" fill="hold" grpId="0" nodeType="withEffect">
                                  <p:stCondLst>
                                    <p:cond delay="1020"/>
                                  </p:stCondLst>
                                  <p:childTnLst>
                                    <p:set>
                                      <p:cBhvr>
                                        <p:cTn id="198" dur="1" fill="hold">
                                          <p:stCondLst>
                                            <p:cond delay="0"/>
                                          </p:stCondLst>
                                        </p:cTn>
                                        <p:tgtEl>
                                          <p:spTgt spid="54"/>
                                        </p:tgtEl>
                                        <p:attrNameLst>
                                          <p:attrName>style.visibility</p:attrName>
                                        </p:attrNameLst>
                                      </p:cBhvr>
                                      <p:to>
                                        <p:strVal val="visible"/>
                                      </p:to>
                                    </p:set>
                                  </p:childTnLst>
                                </p:cTn>
                              </p:par>
                              <p:par>
                                <p:cTn id="199" presetID="1" presetClass="entr" presetSubtype="0" fill="hold" grpId="0" nodeType="withEffect">
                                  <p:stCondLst>
                                    <p:cond delay="1030"/>
                                  </p:stCondLst>
                                  <p:childTnLst>
                                    <p:set>
                                      <p:cBhvr>
                                        <p:cTn id="200" dur="1" fill="hold">
                                          <p:stCondLst>
                                            <p:cond delay="0"/>
                                          </p:stCondLst>
                                        </p:cTn>
                                        <p:tgtEl>
                                          <p:spTgt spid="55"/>
                                        </p:tgtEl>
                                        <p:attrNameLst>
                                          <p:attrName>style.visibility</p:attrName>
                                        </p:attrNameLst>
                                      </p:cBhvr>
                                      <p:to>
                                        <p:strVal val="visible"/>
                                      </p:to>
                                    </p:set>
                                  </p:childTnLst>
                                </p:cTn>
                              </p:par>
                              <p:par>
                                <p:cTn id="201" presetID="1" presetClass="entr" presetSubtype="0" fill="hold" grpId="0" nodeType="withEffect">
                                  <p:stCondLst>
                                    <p:cond delay="1040"/>
                                  </p:stCondLst>
                                  <p:childTnLst>
                                    <p:set>
                                      <p:cBhvr>
                                        <p:cTn id="202" dur="1" fill="hold">
                                          <p:stCondLst>
                                            <p:cond delay="0"/>
                                          </p:stCondLst>
                                        </p:cTn>
                                        <p:tgtEl>
                                          <p:spTgt spid="56"/>
                                        </p:tgtEl>
                                        <p:attrNameLst>
                                          <p:attrName>style.visibility</p:attrName>
                                        </p:attrNameLst>
                                      </p:cBhvr>
                                      <p:to>
                                        <p:strVal val="visible"/>
                                      </p:to>
                                    </p:set>
                                  </p:childTnLst>
                                </p:cTn>
                              </p:par>
                              <p:par>
                                <p:cTn id="203" presetID="1" presetClass="entr" presetSubtype="0" fill="hold" grpId="0" nodeType="withEffect">
                                  <p:stCondLst>
                                    <p:cond delay="1050"/>
                                  </p:stCondLst>
                                  <p:childTnLst>
                                    <p:set>
                                      <p:cBhvr>
                                        <p:cTn id="204" dur="1" fill="hold">
                                          <p:stCondLst>
                                            <p:cond delay="0"/>
                                          </p:stCondLst>
                                        </p:cTn>
                                        <p:tgtEl>
                                          <p:spTgt spid="57"/>
                                        </p:tgtEl>
                                        <p:attrNameLst>
                                          <p:attrName>style.visibility</p:attrName>
                                        </p:attrNameLst>
                                      </p:cBhvr>
                                      <p:to>
                                        <p:strVal val="visible"/>
                                      </p:to>
                                    </p:set>
                                  </p:childTnLst>
                                </p:cTn>
                              </p:par>
                              <p:par>
                                <p:cTn id="205" presetID="1" presetClass="entr" presetSubtype="0" fill="hold" grpId="0" nodeType="withEffect">
                                  <p:stCondLst>
                                    <p:cond delay="1060"/>
                                  </p:stCondLst>
                                  <p:childTnLst>
                                    <p:set>
                                      <p:cBhvr>
                                        <p:cTn id="206" dur="1" fill="hold">
                                          <p:stCondLst>
                                            <p:cond delay="0"/>
                                          </p:stCondLst>
                                        </p:cTn>
                                        <p:tgtEl>
                                          <p:spTgt spid="58"/>
                                        </p:tgtEl>
                                        <p:attrNameLst>
                                          <p:attrName>style.visibility</p:attrName>
                                        </p:attrNameLst>
                                      </p:cBhvr>
                                      <p:to>
                                        <p:strVal val="visible"/>
                                      </p:to>
                                    </p:set>
                                  </p:childTnLst>
                                </p:cTn>
                              </p:par>
                              <p:par>
                                <p:cTn id="207" presetID="1" presetClass="entr" presetSubtype="0" fill="hold" grpId="0" nodeType="withEffect">
                                  <p:stCondLst>
                                    <p:cond delay="1070"/>
                                  </p:stCondLst>
                                  <p:childTnLst>
                                    <p:set>
                                      <p:cBhvr>
                                        <p:cTn id="208" dur="1" fill="hold">
                                          <p:stCondLst>
                                            <p:cond delay="0"/>
                                          </p:stCondLst>
                                        </p:cTn>
                                        <p:tgtEl>
                                          <p:spTgt spid="59"/>
                                        </p:tgtEl>
                                        <p:attrNameLst>
                                          <p:attrName>style.visibility</p:attrName>
                                        </p:attrNameLst>
                                      </p:cBhvr>
                                      <p:to>
                                        <p:strVal val="visible"/>
                                      </p:to>
                                    </p:set>
                                  </p:childTnLst>
                                </p:cTn>
                              </p:par>
                              <p:par>
                                <p:cTn id="209" presetID="1" presetClass="entr" presetSubtype="0" fill="hold" grpId="0" nodeType="withEffect">
                                  <p:stCondLst>
                                    <p:cond delay="1080"/>
                                  </p:stCondLst>
                                  <p:childTnLst>
                                    <p:set>
                                      <p:cBhvr>
                                        <p:cTn id="210" dur="1" fill="hold">
                                          <p:stCondLst>
                                            <p:cond delay="0"/>
                                          </p:stCondLst>
                                        </p:cTn>
                                        <p:tgtEl>
                                          <p:spTgt spid="60"/>
                                        </p:tgtEl>
                                        <p:attrNameLst>
                                          <p:attrName>style.visibility</p:attrName>
                                        </p:attrNameLst>
                                      </p:cBhvr>
                                      <p:to>
                                        <p:strVal val="visible"/>
                                      </p:to>
                                    </p:set>
                                  </p:childTnLst>
                                </p:cTn>
                              </p:par>
                              <p:par>
                                <p:cTn id="211" presetID="1" presetClass="entr" presetSubtype="0" fill="hold" grpId="0" nodeType="withEffect">
                                  <p:stCondLst>
                                    <p:cond delay="1090"/>
                                  </p:stCondLst>
                                  <p:childTnLst>
                                    <p:set>
                                      <p:cBhvr>
                                        <p:cTn id="212" dur="1" fill="hold">
                                          <p:stCondLst>
                                            <p:cond delay="0"/>
                                          </p:stCondLst>
                                        </p:cTn>
                                        <p:tgtEl>
                                          <p:spTgt spid="61"/>
                                        </p:tgtEl>
                                        <p:attrNameLst>
                                          <p:attrName>style.visibility</p:attrName>
                                        </p:attrNameLst>
                                      </p:cBhvr>
                                      <p:to>
                                        <p:strVal val="visible"/>
                                      </p:to>
                                    </p:set>
                                  </p:childTnLst>
                                </p:cTn>
                              </p:par>
                              <p:par>
                                <p:cTn id="213" presetID="1" presetClass="entr" presetSubtype="0" fill="hold" grpId="0" nodeType="withEffect">
                                  <p:stCondLst>
                                    <p:cond delay="110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0" nodeType="withEffect">
                                  <p:stCondLst>
                                    <p:cond delay="111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0" nodeType="withEffect">
                                  <p:stCondLst>
                                    <p:cond delay="1120"/>
                                  </p:stCondLst>
                                  <p:childTnLst>
                                    <p:set>
                                      <p:cBhvr>
                                        <p:cTn id="218" dur="1" fill="hold">
                                          <p:stCondLst>
                                            <p:cond delay="0"/>
                                          </p:stCondLst>
                                        </p:cTn>
                                        <p:tgtEl>
                                          <p:spTgt spid="64"/>
                                        </p:tgtEl>
                                        <p:attrNameLst>
                                          <p:attrName>style.visibility</p:attrName>
                                        </p:attrNameLst>
                                      </p:cBhvr>
                                      <p:to>
                                        <p:strVal val="visible"/>
                                      </p:to>
                                    </p:set>
                                  </p:childTnLst>
                                </p:cTn>
                              </p:par>
                              <p:par>
                                <p:cTn id="219" presetID="1" presetClass="entr" presetSubtype="0" fill="hold" grpId="0" nodeType="withEffect">
                                  <p:stCondLst>
                                    <p:cond delay="1130"/>
                                  </p:stCondLst>
                                  <p:childTnLst>
                                    <p:set>
                                      <p:cBhvr>
                                        <p:cTn id="220" dur="1" fill="hold">
                                          <p:stCondLst>
                                            <p:cond delay="0"/>
                                          </p:stCondLst>
                                        </p:cTn>
                                        <p:tgtEl>
                                          <p:spTgt spid="65"/>
                                        </p:tgtEl>
                                        <p:attrNameLst>
                                          <p:attrName>style.visibility</p:attrName>
                                        </p:attrNameLst>
                                      </p:cBhvr>
                                      <p:to>
                                        <p:strVal val="visible"/>
                                      </p:to>
                                    </p:set>
                                  </p:childTnLst>
                                </p:cTn>
                              </p:par>
                              <p:par>
                                <p:cTn id="221" presetID="1" presetClass="entr" presetSubtype="0" fill="hold" grpId="0" nodeType="withEffect">
                                  <p:stCondLst>
                                    <p:cond delay="1140"/>
                                  </p:stCondLst>
                                  <p:childTnLst>
                                    <p:set>
                                      <p:cBhvr>
                                        <p:cTn id="222" dur="1" fill="hold">
                                          <p:stCondLst>
                                            <p:cond delay="0"/>
                                          </p:stCondLst>
                                        </p:cTn>
                                        <p:tgtEl>
                                          <p:spTgt spid="66"/>
                                        </p:tgtEl>
                                        <p:attrNameLst>
                                          <p:attrName>style.visibility</p:attrName>
                                        </p:attrNameLst>
                                      </p:cBhvr>
                                      <p:to>
                                        <p:strVal val="visible"/>
                                      </p:to>
                                    </p:set>
                                  </p:childTnLst>
                                </p:cTn>
                              </p:par>
                              <p:par>
                                <p:cTn id="223" presetID="1" presetClass="entr" presetSubtype="0" fill="hold" grpId="0" nodeType="withEffect">
                                  <p:stCondLst>
                                    <p:cond delay="1150"/>
                                  </p:stCondLst>
                                  <p:childTnLst>
                                    <p:set>
                                      <p:cBhvr>
                                        <p:cTn id="224" dur="1" fill="hold">
                                          <p:stCondLst>
                                            <p:cond delay="0"/>
                                          </p:stCondLst>
                                        </p:cTn>
                                        <p:tgtEl>
                                          <p:spTgt spid="67"/>
                                        </p:tgtEl>
                                        <p:attrNameLst>
                                          <p:attrName>style.visibility</p:attrName>
                                        </p:attrNameLst>
                                      </p:cBhvr>
                                      <p:to>
                                        <p:strVal val="visible"/>
                                      </p:to>
                                    </p:set>
                                  </p:childTnLst>
                                </p:cTn>
                              </p:par>
                              <p:par>
                                <p:cTn id="225" presetID="1" presetClass="entr" presetSubtype="0" fill="hold" grpId="0" nodeType="withEffect">
                                  <p:stCondLst>
                                    <p:cond delay="1160"/>
                                  </p:stCondLst>
                                  <p:childTnLst>
                                    <p:set>
                                      <p:cBhvr>
                                        <p:cTn id="226" dur="1" fill="hold">
                                          <p:stCondLst>
                                            <p:cond delay="0"/>
                                          </p:stCondLst>
                                        </p:cTn>
                                        <p:tgtEl>
                                          <p:spTgt spid="68"/>
                                        </p:tgtEl>
                                        <p:attrNameLst>
                                          <p:attrName>style.visibility</p:attrName>
                                        </p:attrNameLst>
                                      </p:cBhvr>
                                      <p:to>
                                        <p:strVal val="visible"/>
                                      </p:to>
                                    </p:set>
                                  </p:childTnLst>
                                </p:cTn>
                              </p:par>
                              <p:par>
                                <p:cTn id="227" presetID="1" presetClass="entr" presetSubtype="0" fill="hold" grpId="0" nodeType="withEffect">
                                  <p:stCondLst>
                                    <p:cond delay="1170"/>
                                  </p:stCondLst>
                                  <p:childTnLst>
                                    <p:set>
                                      <p:cBhvr>
                                        <p:cTn id="228" dur="1" fill="hold">
                                          <p:stCondLst>
                                            <p:cond delay="0"/>
                                          </p:stCondLst>
                                        </p:cTn>
                                        <p:tgtEl>
                                          <p:spTgt spid="69"/>
                                        </p:tgtEl>
                                        <p:attrNameLst>
                                          <p:attrName>style.visibility</p:attrName>
                                        </p:attrNameLst>
                                      </p:cBhvr>
                                      <p:to>
                                        <p:strVal val="visible"/>
                                      </p:to>
                                    </p:set>
                                  </p:childTnLst>
                                </p:cTn>
                              </p:par>
                              <p:par>
                                <p:cTn id="229" presetID="1" presetClass="entr" presetSubtype="0" fill="hold" grpId="0" nodeType="withEffect">
                                  <p:stCondLst>
                                    <p:cond delay="1180"/>
                                  </p:stCondLst>
                                  <p:childTnLst>
                                    <p:set>
                                      <p:cBhvr>
                                        <p:cTn id="230" dur="1" fill="hold">
                                          <p:stCondLst>
                                            <p:cond delay="0"/>
                                          </p:stCondLst>
                                        </p:cTn>
                                        <p:tgtEl>
                                          <p:spTgt spid="70"/>
                                        </p:tgtEl>
                                        <p:attrNameLst>
                                          <p:attrName>style.visibility</p:attrName>
                                        </p:attrNameLst>
                                      </p:cBhvr>
                                      <p:to>
                                        <p:strVal val="visible"/>
                                      </p:to>
                                    </p:set>
                                  </p:childTnLst>
                                </p:cTn>
                              </p:par>
                              <p:par>
                                <p:cTn id="231" presetID="1" presetClass="entr" presetSubtype="0" fill="hold" grpId="0" nodeType="withEffect">
                                  <p:stCondLst>
                                    <p:cond delay="1190"/>
                                  </p:stCondLst>
                                  <p:childTnLst>
                                    <p:set>
                                      <p:cBhvr>
                                        <p:cTn id="232" dur="1" fill="hold">
                                          <p:stCondLst>
                                            <p:cond delay="0"/>
                                          </p:stCondLst>
                                        </p:cTn>
                                        <p:tgtEl>
                                          <p:spTgt spid="71"/>
                                        </p:tgtEl>
                                        <p:attrNameLst>
                                          <p:attrName>style.visibility</p:attrName>
                                        </p:attrNameLst>
                                      </p:cBhvr>
                                      <p:to>
                                        <p:strVal val="visible"/>
                                      </p:to>
                                    </p:set>
                                  </p:childTnLst>
                                </p:cTn>
                              </p:par>
                              <p:par>
                                <p:cTn id="233" presetID="1" presetClass="entr" presetSubtype="0" fill="hold" grpId="0" nodeType="withEffect">
                                  <p:stCondLst>
                                    <p:cond delay="1200"/>
                                  </p:stCondLst>
                                  <p:childTnLst>
                                    <p:set>
                                      <p:cBhvr>
                                        <p:cTn id="234" dur="1" fill="hold">
                                          <p:stCondLst>
                                            <p:cond delay="0"/>
                                          </p:stCondLst>
                                        </p:cTn>
                                        <p:tgtEl>
                                          <p:spTgt spid="72"/>
                                        </p:tgtEl>
                                        <p:attrNameLst>
                                          <p:attrName>style.visibility</p:attrName>
                                        </p:attrNameLst>
                                      </p:cBhvr>
                                      <p:to>
                                        <p:strVal val="visible"/>
                                      </p:to>
                                    </p:set>
                                  </p:childTnLst>
                                </p:cTn>
                              </p:par>
                              <p:par>
                                <p:cTn id="235" presetID="1" presetClass="entr" presetSubtype="0" fill="hold" grpId="0" nodeType="withEffect">
                                  <p:stCondLst>
                                    <p:cond delay="1210"/>
                                  </p:stCondLst>
                                  <p:childTnLst>
                                    <p:set>
                                      <p:cBhvr>
                                        <p:cTn id="236" dur="1" fill="hold">
                                          <p:stCondLst>
                                            <p:cond delay="0"/>
                                          </p:stCondLst>
                                        </p:cTn>
                                        <p:tgtEl>
                                          <p:spTgt spid="73"/>
                                        </p:tgtEl>
                                        <p:attrNameLst>
                                          <p:attrName>style.visibility</p:attrName>
                                        </p:attrNameLst>
                                      </p:cBhvr>
                                      <p:to>
                                        <p:strVal val="visible"/>
                                      </p:to>
                                    </p:set>
                                  </p:childTnLst>
                                </p:cTn>
                              </p:par>
                              <p:par>
                                <p:cTn id="237" presetID="1" presetClass="entr" presetSubtype="0" fill="hold" grpId="0" nodeType="withEffect">
                                  <p:stCondLst>
                                    <p:cond delay="1220"/>
                                  </p:stCondLst>
                                  <p:childTnLst>
                                    <p:set>
                                      <p:cBhvr>
                                        <p:cTn id="238" dur="1" fill="hold">
                                          <p:stCondLst>
                                            <p:cond delay="0"/>
                                          </p:stCondLst>
                                        </p:cTn>
                                        <p:tgtEl>
                                          <p:spTgt spid="74"/>
                                        </p:tgtEl>
                                        <p:attrNameLst>
                                          <p:attrName>style.visibility</p:attrName>
                                        </p:attrNameLst>
                                      </p:cBhvr>
                                      <p:to>
                                        <p:strVal val="visible"/>
                                      </p:to>
                                    </p:set>
                                  </p:childTnLst>
                                </p:cTn>
                              </p:par>
                              <p:par>
                                <p:cTn id="239" presetID="1" presetClass="entr" presetSubtype="0" fill="hold" grpId="0" nodeType="withEffect">
                                  <p:stCondLst>
                                    <p:cond delay="1230"/>
                                  </p:stCondLst>
                                  <p:childTnLst>
                                    <p:set>
                                      <p:cBhvr>
                                        <p:cTn id="240" dur="1" fill="hold">
                                          <p:stCondLst>
                                            <p:cond delay="0"/>
                                          </p:stCondLst>
                                        </p:cTn>
                                        <p:tgtEl>
                                          <p:spTgt spid="75"/>
                                        </p:tgtEl>
                                        <p:attrNameLst>
                                          <p:attrName>style.visibility</p:attrName>
                                        </p:attrNameLst>
                                      </p:cBhvr>
                                      <p:to>
                                        <p:strVal val="visible"/>
                                      </p:to>
                                    </p:set>
                                  </p:childTnLst>
                                </p:cTn>
                              </p:par>
                              <p:par>
                                <p:cTn id="241" presetID="1" presetClass="entr" presetSubtype="0" fill="hold" grpId="0" nodeType="withEffect">
                                  <p:stCondLst>
                                    <p:cond delay="1240"/>
                                  </p:stCondLst>
                                  <p:childTnLst>
                                    <p:set>
                                      <p:cBhvr>
                                        <p:cTn id="242" dur="1" fill="hold">
                                          <p:stCondLst>
                                            <p:cond delay="0"/>
                                          </p:stCondLst>
                                        </p:cTn>
                                        <p:tgtEl>
                                          <p:spTgt spid="76"/>
                                        </p:tgtEl>
                                        <p:attrNameLst>
                                          <p:attrName>style.visibility</p:attrName>
                                        </p:attrNameLst>
                                      </p:cBhvr>
                                      <p:to>
                                        <p:strVal val="visible"/>
                                      </p:to>
                                    </p:set>
                                  </p:childTnLst>
                                </p:cTn>
                              </p:par>
                              <p:par>
                                <p:cTn id="243" presetID="1" presetClass="entr" presetSubtype="0" fill="hold" grpId="0" nodeType="withEffect">
                                  <p:stCondLst>
                                    <p:cond delay="1250"/>
                                  </p:stCondLst>
                                  <p:childTnLst>
                                    <p:set>
                                      <p:cBhvr>
                                        <p:cTn id="24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11" grpId="0" animBg="1"/>
      <p:bldP spid="12" grpId="0" animBg="1"/>
      <p:bldP spid="13" grpId="0" animBg="1"/>
      <p:bldP spid="15" grpId="0" animBg="1"/>
      <p:bldP spid="16" grpId="0" animBg="1"/>
      <p:bldP spid="17"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31" grpId="0" animBg="1"/>
      <p:bldP spid="132" grpId="0" animBg="1"/>
      <p:bldP spid="137" grpId="0" animBg="1"/>
      <p:bldP spid="138" grpId="0" animBg="1"/>
      <p:bldP spid="139" grpId="0" animBg="1"/>
      <p:bldP spid="140" grpId="0" animBg="1"/>
      <p:bldP spid="144" grpId="0"/>
      <p:bldP spid="145" grpId="0"/>
      <p:bldP spid="146" grpId="0"/>
    </p:bld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1_5-50111_Build 2017_LIGHT GRAY TEMPLATE">
  <a:themeElements>
    <a:clrScheme name="Custom 21">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78D7"/>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0463D889-6BF8-49ED-BB47-17A62950C542}" vid="{637FF876-4FC3-48FE-8CA1-BB5FF1E04A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Rushmi Malaviarachchi; Sam George</External_x0020_Speaker>
    <m6878b9dd7994da4ba144f95347d99c6 xmlns="01c77077-aee4-4b5f-bd4e-9cd40a6fff29">
      <Terms xmlns="http://schemas.microsoft.com/office/infopath/2007/PartnerControls"/>
    </m6878b9dd7994da4ba144f95347d99c6>
    <Presentation_x0020_Date xmlns="01c77077-aee4-4b5f-bd4e-9cd40a6fff29">2017-05-10T07:00:00+00:00</Presentation_x0020_Dat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B024</Session_x0020_Cod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http://schemas.microsoft.com/office/2006/metadata/properties"/>
    <ds:schemaRef ds:uri="230e9df3-be65-4c73-a93b-d1236ebd677e"/>
    <ds:schemaRef ds:uri="http://purl.org/dc/elements/1.1/"/>
    <ds:schemaRef ds:uri="01c77077-aee4-4b5f-bd4e-9cd40a6fff29"/>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ff673fc-3231-4e3a-893b-6d7f7cd32766"/>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18</TotalTime>
  <Words>1957</Words>
  <Application>Microsoft Office PowerPoint</Application>
  <PresentationFormat>Custom</PresentationFormat>
  <Paragraphs>482</Paragraphs>
  <Slides>32</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ＭＳ Ｐゴシック</vt:lpstr>
      <vt:lpstr>Arial</vt:lpstr>
      <vt:lpstr>Calibri</vt:lpstr>
      <vt:lpstr>Consolas</vt:lpstr>
      <vt:lpstr>Segoe</vt:lpstr>
      <vt:lpstr>Segoe UI</vt:lpstr>
      <vt:lpstr>Segoe UI Light</vt:lpstr>
      <vt:lpstr>Segoe UI Semibold</vt:lpstr>
      <vt:lpstr>Segoe UI Semilight</vt:lpstr>
      <vt:lpstr>Tahoma</vt:lpstr>
      <vt:lpstr>Wingdings</vt:lpstr>
      <vt:lpstr>5-50111_Build 2017_LIGHT GRAY TEMPLATE</vt:lpstr>
      <vt:lpstr>5-50111_Build 2017_DARK GRAY TEMPLATE</vt:lpstr>
      <vt:lpstr>1_5-50111_Build 2017_LIGHT GRAY TEMPLATE</vt:lpstr>
      <vt:lpstr>PowerPoint Presentation</vt:lpstr>
      <vt:lpstr>Connected Intelligent Things with Windows IoT and Azure IoT </vt:lpstr>
      <vt:lpstr>Accelerating Digital Transformation  for large customers and partners</vt:lpstr>
      <vt:lpstr>A simple view of an IoT solution</vt:lpstr>
      <vt:lpstr>A more realistic view…</vt:lpstr>
      <vt:lpstr>Microsoft is simplifying IoT</vt:lpstr>
      <vt:lpstr>PowerPoint Presentation</vt:lpstr>
      <vt:lpstr>Easier to build secure, scalable solutions  from device to cloud </vt:lpstr>
      <vt:lpstr>IoT offers new frontiers for innovation — for the enterprise and the attacker</vt:lpstr>
      <vt:lpstr>IoT protection stack </vt:lpstr>
      <vt:lpstr>Azure IoT Suite</vt:lpstr>
      <vt:lpstr>Demo</vt:lpstr>
      <vt:lpstr>Easier to provision devices at scale </vt:lpstr>
      <vt:lpstr>Demo</vt:lpstr>
      <vt:lpstr>Easier to find insights from your IoT data</vt:lpstr>
      <vt:lpstr>PowerPoint Presentation</vt:lpstr>
      <vt:lpstr>Demo</vt:lpstr>
      <vt:lpstr>Easier to manage devices at scale</vt:lpstr>
      <vt:lpstr>Easier to manage devices at scale </vt:lpstr>
      <vt:lpstr>Easier to manage devices at scale </vt:lpstr>
      <vt:lpstr>Demo</vt:lpstr>
      <vt:lpstr>What if… ?</vt:lpstr>
      <vt:lpstr>PowerPoint Presentation</vt:lpstr>
      <vt:lpstr>Properties</vt:lpstr>
      <vt:lpstr>Demo</vt:lpstr>
      <vt:lpstr>PowerPoint Presentation</vt:lpstr>
      <vt:lpstr>Azure IoT Recent Innovations</vt:lpstr>
      <vt:lpstr>Windows 10 IoT Core Recent Innovations</vt:lpstr>
      <vt:lpstr>Call to action</vt:lpstr>
      <vt:lpstr>Related IoT //Build Sessions</vt:lpstr>
      <vt:lpstr>Please complete an Evaluation Form for every session you attend. </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Intelligent Things with Windows IoT and Azure IoT </dc:title>
  <dc:subject>Microsoft Build 2017</dc:subject>
  <dc:creator>MS Events</dc:creator>
  <cp:keywords>Microsoft Build 2017</cp:keywords>
  <dc:description>Template: Mitchell Derrey, Silver Fox Productions_x000d_
Formatting: _x000d_
Audience Type:</dc:description>
  <cp:lastModifiedBy>Caitlyn Ryan</cp:lastModifiedBy>
  <cp:revision>3</cp:revision>
  <dcterms:created xsi:type="dcterms:W3CDTF">2017-05-10T18:09:43Z</dcterms:created>
  <dcterms:modified xsi:type="dcterms:W3CDTF">2017-05-11T14:14:22Z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