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  <p:sldMasterId id="2147484515" r:id="rId6"/>
    <p:sldMasterId id="2147484542" r:id="rId7"/>
  </p:sldMasterIdLst>
  <p:notesMasterIdLst>
    <p:notesMasterId r:id="rId40"/>
  </p:notesMasterIdLst>
  <p:handoutMasterIdLst>
    <p:handoutMasterId r:id="rId41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8" r:id="rId39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A1E3CEF-DF07-4EDE-A9F4-5DE376C3FD5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50" autoAdjust="0"/>
    <p:restoredTop sz="96215" autoAdjust="0"/>
  </p:normalViewPr>
  <p:slideViewPr>
    <p:cSldViewPr>
      <p:cViewPr varScale="1">
        <p:scale>
          <a:sx n="104" d="100"/>
          <a:sy n="104" d="100"/>
        </p:scale>
        <p:origin x="14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commentAuthors" Target="commentAuthors.xml"/><Relationship Id="rId47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5/12/2017 10:34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5/12/2017 10:34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3D530-3419-45A5-AB8A-2242E8FDFF4E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10:34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259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280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103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652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428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022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491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2540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854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814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44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3C66B-7AF5-40BA-8933-D16874FF94C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10:34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4664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6162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1829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578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03088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1767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7751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9559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10:34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19178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B9A6D4-FB34-4BDB-BA1E-7271914431F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10:34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87E0CF-87F6-4B58-B8B8-DCAB2DAAF3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11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3350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081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581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90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1476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504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C92441-BAB2-4208-B5B0-94DF37AA9F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0954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7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90" y="5357957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9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7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288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9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2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9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4"/>
            <a:ext cx="2743200" cy="461665"/>
          </a:xfrm>
        </p:spPr>
        <p:txBody>
          <a:bodyPr/>
          <a:lstStyle>
            <a:lvl1pPr marL="0" marR="0" indent="0" algn="r" defTabSz="932563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2"/>
            <a:ext cx="1659463" cy="672108"/>
          </a:xfrm>
          <a:prstGeom prst="rect">
            <a:avLst/>
          </a:prstGeom>
        </p:spPr>
        <p:txBody>
          <a:bodyPr wrap="none" lIns="182854" tIns="146283" rIns="182854" bIns="146283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96283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557" indent="0">
              <a:buNone/>
              <a:defRPr/>
            </a:lvl2pPr>
            <a:lvl3pPr marL="457112" indent="0">
              <a:buNone/>
              <a:defRPr/>
            </a:lvl3pPr>
            <a:lvl4pPr marL="685669" indent="0">
              <a:buNone/>
              <a:defRPr/>
            </a:lvl4pPr>
            <a:lvl5pPr marL="914224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6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3" y="1211287"/>
            <a:ext cx="11888787" cy="23117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53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39" indent="0">
              <a:buFont typeface="Wingdings" panose="05000000000000000000" pitchFamily="2" charset="2"/>
              <a:buNone/>
              <a:defRPr sz="2400" b="0"/>
            </a:lvl2pPr>
            <a:lvl3pPr marL="450763" indent="0">
              <a:buFont typeface="Wingdings" panose="05000000000000000000" pitchFamily="2" charset="2"/>
              <a:buNone/>
              <a:tabLst/>
              <a:defRPr sz="2200" b="0"/>
            </a:lvl3pPr>
            <a:lvl4pPr marL="652336" indent="0">
              <a:buFont typeface="Wingdings" panose="05000000000000000000" pitchFamily="2" charset="2"/>
              <a:buNone/>
              <a:defRPr sz="2200" b="0"/>
            </a:lvl4pPr>
            <a:lvl5pPr marL="853911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8"/>
            <a:ext cx="5486399" cy="2511229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39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763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336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3911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251" marR="0" lvl="0" indent="-514251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251" marR="0" lvl="1" indent="-514251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251" marR="0" lvl="2" indent="-514251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251" marR="0" lvl="3" indent="-514251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251" marR="0" lvl="4" indent="-514251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7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1287"/>
            <a:ext cx="5486399" cy="2157514"/>
          </a:xfrm>
        </p:spPr>
        <p:txBody>
          <a:bodyPr wrap="square">
            <a:spAutoFit/>
          </a:bodyPr>
          <a:lstStyle>
            <a:lvl1pPr marL="231730" indent="-23173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6956" indent="-171417">
              <a:buFont typeface="Wingdings" panose="05000000000000000000" pitchFamily="2" charset="2"/>
              <a:buChar char=""/>
              <a:defRPr sz="2400" b="0"/>
            </a:lvl2pPr>
            <a:lvl3pPr marL="639640" indent="-188876">
              <a:buFont typeface="Wingdings" panose="05000000000000000000" pitchFamily="2" charset="2"/>
              <a:buChar char=""/>
              <a:tabLst/>
              <a:defRPr sz="2200" b="0"/>
            </a:lvl3pPr>
            <a:lvl4pPr marL="828516" indent="-176180">
              <a:buFont typeface="Wingdings" panose="05000000000000000000" pitchFamily="2" charset="2"/>
              <a:buChar char=""/>
              <a:defRPr sz="2200" b="0"/>
            </a:lvl4pPr>
            <a:lvl5pPr marL="1023741" indent="-169831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8"/>
            <a:ext cx="5486399" cy="2511229"/>
          </a:xfrm>
        </p:spPr>
        <p:txBody>
          <a:bodyPr wrap="square">
            <a:spAutoFit/>
          </a:bodyPr>
          <a:lstStyle>
            <a:lvl1pPr marL="287282" indent="-287282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373" indent="-342834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597" indent="-342834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170" indent="-342834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746" indent="-342834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30" marR="0" lvl="0" indent="-23173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30" marR="0" lvl="1" indent="-23173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30" marR="0" lvl="2" indent="-23173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30" marR="0" lvl="3" indent="-23173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30" marR="0" lvl="4" indent="-231730" algn="l" defTabSz="932563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50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1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23530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8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16568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495736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63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8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5932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79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9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07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009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422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2" tIns="46632" rIns="46632" bIns="466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8"/>
            <a:ext cx="11887199" cy="2270177"/>
          </a:xfrm>
        </p:spPr>
        <p:txBody>
          <a:bodyPr/>
          <a:lstStyle>
            <a:lvl1pPr marL="0" indent="0">
              <a:buNone/>
              <a:defRPr sz="3299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8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494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406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795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3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54" tIns="182854" rIns="182854" bIns="182854" numCol="1" anchor="t" anchorCtr="0" compatLnSpc="1">
            <a:prstTxWarp prst="textNoShape">
              <a:avLst/>
            </a:prstTxWarp>
            <a:spAutoFit/>
          </a:bodyPr>
          <a:lstStyle/>
          <a:p>
            <a:pPr defTabSz="932111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9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581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9" y="1212851"/>
            <a:ext cx="11887200" cy="2443746"/>
          </a:xfrm>
          <a:prstGeom prst="rect">
            <a:avLst/>
          </a:prstGeom>
        </p:spPr>
        <p:txBody>
          <a:bodyPr/>
          <a:lstStyle>
            <a:lvl1pPr marL="29045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35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390" indent="-280935">
              <a:buClr>
                <a:schemeClr val="tx1"/>
              </a:buClr>
              <a:buSzPct val="90000"/>
              <a:buFont typeface="Arial" pitchFamily="34" charset="0"/>
              <a:buChar char="•"/>
              <a:defRPr sz="319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847" indent="-290457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404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960" indent="-228557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9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18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436475" cy="68686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4639" y="3018991"/>
            <a:ext cx="5486399" cy="956544"/>
          </a:xfrm>
        </p:spPr>
        <p:txBody>
          <a:bodyPr wrap="square" anchor="ctr" anchorCtr="0">
            <a:spAutoFit/>
          </a:bodyPr>
          <a:lstStyle>
            <a:lvl1pPr algn="l">
              <a:defRPr sz="5439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Footer Placeholder 6"/>
          <p:cNvSpPr txBox="1">
            <a:spLocks/>
          </p:cNvSpPr>
          <p:nvPr userDrawn="1"/>
        </p:nvSpPr>
        <p:spPr>
          <a:xfrm>
            <a:off x="10740595" y="6683657"/>
            <a:ext cx="1697051" cy="31086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16" dirty="0">
                <a:solidFill>
                  <a:srgbClr val="666666"/>
                </a:solidFill>
              </a:rPr>
              <a:t>MICROSOFT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964051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7230" y="675438"/>
            <a:ext cx="11495642" cy="52588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7122468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orylin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8AE639-DB74-476E-91EF-EFC85A8BDFEF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436475" cy="6994525"/>
          </a:xfrm>
          <a:prstGeom prst="rect">
            <a:avLst/>
          </a:prstGeom>
          <a:solidFill>
            <a:srgbClr val="00205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3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11381D-2E48-4212-A346-E4DE0C31D5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12436475" cy="6994526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74FAFB0-BBA7-48EC-931B-125C096F21D3}"/>
              </a:ext>
            </a:extLst>
          </p:cNvPr>
          <p:cNvCxnSpPr>
            <a:cxnSpLocks/>
          </p:cNvCxnSpPr>
          <p:nvPr userDrawn="1"/>
        </p:nvCxnSpPr>
        <p:spPr>
          <a:xfrm>
            <a:off x="852787" y="3930258"/>
            <a:ext cx="0" cy="2211601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2">
            <a:extLst>
              <a:ext uri="{FF2B5EF4-FFF2-40B4-BE49-F238E27FC236}">
                <a16:creationId xmlns:a16="http://schemas.microsoft.com/office/drawing/2014/main" id="{D4FBAC6B-F943-4BA5-B217-5CD8F315843C}"/>
              </a:ext>
            </a:extLst>
          </p:cNvPr>
          <p:cNvSpPr txBox="1">
            <a:spLocks/>
          </p:cNvSpPr>
          <p:nvPr userDrawn="1"/>
        </p:nvSpPr>
        <p:spPr>
          <a:xfrm>
            <a:off x="217702" y="2800761"/>
            <a:ext cx="12001072" cy="1069006"/>
          </a:xfrm>
          <a:prstGeom prst="rect">
            <a:avLst/>
          </a:prstGeom>
        </p:spPr>
        <p:txBody>
          <a:bodyPr vert="horz" lIns="93260" tIns="93260" rIns="93260" bIns="93260" rtlCol="0" anchor="t">
            <a:noAutofit/>
          </a:bodyPr>
          <a:lstStyle>
            <a:lvl1pPr algn="l" defTabSz="544237" rtl="0" eaLnBrk="1" latinLnBrk="0" hangingPunct="1">
              <a:spcBef>
                <a:spcPct val="0"/>
              </a:spcBef>
              <a:buNone/>
              <a:defRPr sz="6000" kern="1200" cap="all" spc="1000" baseline="0">
                <a:solidFill>
                  <a:srgbClr val="FFFFFF"/>
                </a:solidFill>
                <a:latin typeface="Segoe UI Light"/>
                <a:ea typeface="+mj-ea"/>
                <a:cs typeface="Segoe UI Light"/>
              </a:defRPr>
            </a:lvl1pPr>
          </a:lstStyle>
          <a:p>
            <a:pPr marL="0" marR="0" lvl="0" indent="0" algn="l" defTabSz="55506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40" b="0" i="0" u="none" strike="noStrike" kern="1200" cap="all" spc="5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+mj-ea"/>
                <a:cs typeface="Segoe UI Light"/>
              </a:rPr>
              <a:t>Tips, tricks and secrets – building a great uwp app for pc</a:t>
            </a:r>
            <a:endParaRPr kumimoji="0" lang="en-US" sz="4080" b="0" i="1" u="none" strike="noStrike" kern="1200" cap="none" spc="20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+mj-ea"/>
              <a:cs typeface="Segoe UI Light"/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ACD9804F-BF97-489C-8C79-1F3B01309362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1163298" y="3960944"/>
            <a:ext cx="10839195" cy="222148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pc="204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Click to edit Storyline title</a:t>
            </a:r>
            <a:endParaRPr lang="en-US" i="1" cap="none" spc="204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95AB2C4-EBAE-42C1-96C3-8B37A64B14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1166" y="3960326"/>
            <a:ext cx="602392" cy="8062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4488" kern="1200" spc="204" dirty="0">
                <a:solidFill>
                  <a:schemeClr val="bg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019408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/ 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554559" y="1140550"/>
            <a:ext cx="9288223" cy="608500"/>
          </a:xfrm>
          <a:prstGeom prst="rect">
            <a:avLst/>
          </a:prstGeom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FontTx/>
              <a:buNone/>
              <a:defRPr lang="en-US" sz="3060" kern="1200" cap="all" spc="1360" dirty="0" smtClean="0">
                <a:solidFill>
                  <a:schemeClr val="bg1">
                    <a:lumMod val="95000"/>
                  </a:schemeClr>
                </a:solidFill>
                <a:latin typeface="Segoe UI Semilight" panose="020B0402040204020203" pitchFamily="34" charset="0"/>
                <a:ea typeface="+mn-ea"/>
                <a:cs typeface="+mn-cs"/>
              </a:defRPr>
            </a:lvl1pPr>
            <a:lvl2pPr marL="555067" indent="0" algn="ctr">
              <a:buFontTx/>
              <a:buNone/>
              <a:defRPr lang="en-US" sz="3060" kern="1200" cap="all" spc="13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+mn-cs"/>
              </a:defRPr>
            </a:lvl2pPr>
            <a:lvl3pPr marL="1110135" indent="0" algn="ctr">
              <a:buFontTx/>
              <a:buNone/>
              <a:defRPr lang="en-US" sz="3060" kern="1200" cap="all" spc="13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+mn-cs"/>
              </a:defRPr>
            </a:lvl3pPr>
            <a:lvl4pPr marL="1665202" indent="0" algn="ctr">
              <a:buFontTx/>
              <a:buNone/>
              <a:defRPr lang="en-US" sz="3060" kern="1200" cap="all" spc="136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+mn-cs"/>
              </a:defRPr>
            </a:lvl4pPr>
            <a:lvl5pPr marL="2220268" indent="0" algn="ctr">
              <a:buFontTx/>
              <a:buNone/>
              <a:defRPr lang="en-US" sz="3060" kern="1200" cap="all" spc="136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 panose="020B0402040204020203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54561" y="3207860"/>
            <a:ext cx="9288351" cy="655564"/>
          </a:xfrm>
          <a:prstGeom prst="rect">
            <a:avLst/>
          </a:prstGeom>
          <a:effectLst/>
        </p:spPr>
        <p:txBody>
          <a:bodyPr vert="horz" anchor="ctr" anchorCtr="0"/>
          <a:lstStyle>
            <a:lvl1pPr marL="0" indent="0" algn="ctr">
              <a:lnSpc>
                <a:spcPct val="150000"/>
              </a:lnSpc>
              <a:buNone/>
              <a:defRPr sz="2040" b="0" spc="170" baseline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Text Block</a:t>
            </a:r>
          </a:p>
        </p:txBody>
      </p:sp>
    </p:spTree>
    <p:extLst>
      <p:ext uri="{BB962C8B-B14F-4D97-AF65-F5344CB8AC3E}">
        <p14:creationId xmlns:p14="http://schemas.microsoft.com/office/powerpoint/2010/main" val="11447324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54561" y="3207860"/>
            <a:ext cx="9288351" cy="655564"/>
          </a:xfrm>
          <a:prstGeom prst="rect">
            <a:avLst/>
          </a:prstGeom>
          <a:effectLst/>
        </p:spPr>
        <p:txBody>
          <a:bodyPr vert="horz" anchor="ctr" anchorCtr="0"/>
          <a:lstStyle>
            <a:lvl1pPr marL="0" indent="0" algn="ctr">
              <a:lnSpc>
                <a:spcPct val="150000"/>
              </a:lnSpc>
              <a:buNone/>
              <a:defRPr sz="2040" b="0" spc="170" baseline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Text Block</a:t>
            </a:r>
          </a:p>
        </p:txBody>
      </p:sp>
    </p:spTree>
    <p:extLst>
      <p:ext uri="{BB962C8B-B14F-4D97-AF65-F5344CB8AC3E}">
        <p14:creationId xmlns:p14="http://schemas.microsoft.com/office/powerpoint/2010/main" val="26859624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/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1510" y="3222016"/>
            <a:ext cx="11495642" cy="424464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54561" y="3880040"/>
            <a:ext cx="9288351" cy="399704"/>
          </a:xfrm>
          <a:prstGeom prst="rect">
            <a:avLst/>
          </a:prstGeom>
          <a:effectLst/>
        </p:spPr>
        <p:txBody>
          <a:bodyPr vert="horz" anchor="t"/>
          <a:lstStyle>
            <a:lvl1pPr marL="0" indent="0" algn="ctr">
              <a:lnSpc>
                <a:spcPct val="80000"/>
              </a:lnSpc>
              <a:buNone/>
              <a:defRPr lang="en-US" sz="1224" kern="1200" spc="153" baseline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</a:pPr>
            <a:r>
              <a:rPr lang="en-US" dirty="0"/>
              <a:t>Description or Date</a:t>
            </a:r>
          </a:p>
        </p:txBody>
      </p:sp>
    </p:spTree>
    <p:extLst>
      <p:ext uri="{BB962C8B-B14F-4D97-AF65-F5344CB8AC3E}">
        <p14:creationId xmlns:p14="http://schemas.microsoft.com/office/powerpoint/2010/main" val="7067831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3420031" y="1840691"/>
            <a:ext cx="5596414" cy="4160113"/>
          </a:xfrm>
          <a:prstGeom prst="rect">
            <a:avLst/>
          </a:prstGeom>
        </p:spPr>
        <p:txBody>
          <a:bodyPr/>
          <a:lstStyle>
            <a:lvl1pPr marL="0" marR="0" indent="0" algn="l" defTabSz="932597" rtl="0" eaLnBrk="1" fontAlgn="auto" latinLnBrk="0" hangingPunct="1">
              <a:lnSpc>
                <a:spcPts val="1632"/>
              </a:lnSpc>
              <a:spcBef>
                <a:spcPts val="0"/>
              </a:spcBef>
              <a:spcAft>
                <a:spcPts val="1836"/>
              </a:spcAft>
              <a:buClrTx/>
              <a:buSzTx/>
              <a:buFontTx/>
              <a:buNone/>
              <a:tabLst/>
              <a:defRPr sz="1224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66298" indent="0">
              <a:buFontTx/>
              <a:buNone/>
              <a:defRPr sz="1224"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 marL="932597" indent="0">
              <a:buFontTx/>
              <a:buNone/>
              <a:defRPr sz="1224"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 marL="1398895" indent="0">
              <a:buFontTx/>
              <a:buNone/>
              <a:defRPr sz="1224"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 marL="1865193" indent="0">
              <a:buFontTx/>
              <a:buNone/>
              <a:defRPr sz="1224"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 dirty="0"/>
              <a:t>The European languages are members of the same family. Their separate existence is a myth. 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 The languages only differ in their grammar, their pronunciation and their most common words. Everyone realizes why a new common language would be desirable.</a:t>
            </a:r>
          </a:p>
          <a:p>
            <a:pPr marL="0" marR="0" lvl="0" indent="0" algn="l" defTabSz="932597" rtl="0" eaLnBrk="1" fontAlgn="auto" latinLnBrk="0" hangingPunct="1">
              <a:lnSpc>
                <a:spcPts val="1632"/>
              </a:lnSpc>
              <a:spcBef>
                <a:spcPts val="0"/>
              </a:spcBef>
              <a:spcAft>
                <a:spcPts val="1836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European languages are members of the same family. Their separate existence is a myth. 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 The languages only differ in their grammar, their pronunciation and their most common words. Everyone realizes why a new common language would be desirable.</a:t>
            </a:r>
          </a:p>
          <a:p>
            <a:pPr marL="0" marR="0" lvl="0" indent="0" algn="l" defTabSz="932597" rtl="0" eaLnBrk="1" fontAlgn="auto" latinLnBrk="0" hangingPunct="1">
              <a:lnSpc>
                <a:spcPts val="1632"/>
              </a:lnSpc>
              <a:spcBef>
                <a:spcPts val="0"/>
              </a:spcBef>
              <a:spcAft>
                <a:spcPts val="1836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European languages are members of the same family. Their separate existence is a myth. For science, music, sport, </a:t>
            </a:r>
            <a:r>
              <a:rPr lang="en-US" dirty="0" err="1"/>
              <a:t>etc</a:t>
            </a:r>
            <a:r>
              <a:rPr lang="en-US" dirty="0"/>
              <a:t>, Europe uses the same vocabulary. The languages only differ in their grammar, their pronunciation and their most common words. Everyone realizes why a new common language would be desirable.</a:t>
            </a:r>
          </a:p>
          <a:p>
            <a:pPr lvl="0"/>
            <a:endParaRPr lang="en-US" dirty="0"/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125208" y="638203"/>
            <a:ext cx="1860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0" y="321699"/>
            <a:ext cx="12436475" cy="166107"/>
          </a:xfrm>
          <a:prstGeom prst="rect">
            <a:avLst/>
          </a:prstGeom>
        </p:spPr>
        <p:txBody>
          <a:bodyPr/>
          <a:lstStyle>
            <a:lvl1pPr algn="ctr">
              <a:defRPr sz="816" spc="306">
                <a:solidFill>
                  <a:schemeClr val="tx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MAIN TITLE</a:t>
            </a:r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11920"/>
            <a:ext cx="12436475" cy="39658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30" baseline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Page Title Here</a:t>
            </a:r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1347" y="6606417"/>
            <a:ext cx="1428718" cy="332193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algn="r">
              <a:defRPr lang="en-US" sz="765" spc="20" smtClean="0">
                <a:solidFill>
                  <a:schemeClr val="tx1">
                    <a:alpha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defTabSz="932597"/>
            <a:fld id="{F1323F40-5DA8-449B-85D3-1438A492E19B}" type="slidenum">
              <a:rPr lang="en-US" smtClean="0">
                <a:solidFill>
                  <a:prstClr val="black">
                    <a:alpha val="60000"/>
                  </a:prstClr>
                </a:solidFill>
              </a:rPr>
              <a:pPr defTabSz="932597"/>
              <a:t>‹#›</a:t>
            </a:fld>
            <a:endParaRPr lang="en-US" dirty="0">
              <a:solidFill>
                <a:prstClr val="black">
                  <a:alpha val="60000"/>
                </a:prstClr>
              </a:solidFill>
            </a:endParaRPr>
          </a:p>
        </p:txBody>
      </p:sp>
      <p:sp>
        <p:nvSpPr>
          <p:cNvPr id="9" name="Footer Placeholder 6"/>
          <p:cNvSpPr txBox="1">
            <a:spLocks/>
          </p:cNvSpPr>
          <p:nvPr userDrawn="1"/>
        </p:nvSpPr>
        <p:spPr>
          <a:xfrm>
            <a:off x="113774" y="6610996"/>
            <a:ext cx="2642752" cy="332193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14" b="0" i="0" u="none" strike="noStrike" kern="1200" cap="none" spc="20" normalizeH="0" baseline="0" noProof="0" dirty="0">
                <a:ln>
                  <a:noFill/>
                </a:ln>
                <a:solidFill>
                  <a:prstClr val="black">
                    <a:alpha val="60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WINDOWS   |   MICROSOFT CONFIDENTIAL</a:t>
            </a:r>
          </a:p>
        </p:txBody>
      </p:sp>
    </p:spTree>
    <p:extLst>
      <p:ext uri="{BB962C8B-B14F-4D97-AF65-F5344CB8AC3E}">
        <p14:creationId xmlns:p14="http://schemas.microsoft.com/office/powerpoint/2010/main" val="14779199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/ 3co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1510" y="1205050"/>
            <a:ext cx="11495642" cy="51929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777280" y="2669381"/>
            <a:ext cx="3365621" cy="460960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632" kern="1200" cap="none" spc="0" baseline="0" dirty="0" smtClean="0">
                <a:solidFill>
                  <a:schemeClr val="bg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4547086" y="2669381"/>
            <a:ext cx="3365621" cy="460960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632" kern="1200" cap="none" spc="0" baseline="0" dirty="0" smtClean="0">
                <a:solidFill>
                  <a:schemeClr val="bg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8303938" y="2669381"/>
            <a:ext cx="3365621" cy="460960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632" kern="1200" cap="none" spc="0" baseline="0" dirty="0" smtClean="0">
                <a:solidFill>
                  <a:schemeClr val="bg1"/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777280" y="3079727"/>
            <a:ext cx="3365621" cy="467244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5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224" kern="1200" cap="none" spc="0" baseline="0" dirty="0" smtClean="0">
                <a:solidFill>
                  <a:schemeClr val="bg1">
                    <a:lumMod val="7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547086" y="3079727"/>
            <a:ext cx="3365621" cy="467244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5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224" kern="1200" cap="none" spc="0" baseline="0" dirty="0" smtClean="0">
                <a:solidFill>
                  <a:schemeClr val="bg1">
                    <a:lumMod val="7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8303938" y="3079727"/>
            <a:ext cx="3365621" cy="467244"/>
          </a:xfrm>
          <a:prstGeom prst="rect">
            <a:avLst/>
          </a:prstGeom>
        </p:spPr>
        <p:txBody>
          <a:bodyPr anchor="t" anchorCtr="0"/>
          <a:lstStyle>
            <a:lvl1pPr marL="0" indent="0" algn="ctr" defTabSz="555067" rtl="0" eaLnBrk="1" latinLnBrk="0" hangingPunct="1">
              <a:lnSpc>
                <a:spcPct val="15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224" kern="1200" cap="none" spc="0" baseline="0" dirty="0" smtClean="0">
                <a:solidFill>
                  <a:schemeClr val="bg1">
                    <a:lumMod val="75000"/>
                  </a:schemeClr>
                </a:soli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0" indent="0" algn="ctr" defTabSz="555067" rtl="0" eaLnBrk="1" latinLnBrk="0" hangingPunct="1">
              <a:lnSpc>
                <a:spcPct val="110000"/>
              </a:lnSpc>
              <a:spcBef>
                <a:spcPts val="1020"/>
              </a:spcBef>
              <a:buFont typeface="Arial" panose="020B0604020202020204" pitchFamily="34" charset="0"/>
              <a:buNone/>
              <a:defRPr lang="en-US" sz="1360" kern="1200" spc="17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8001" y="6704928"/>
            <a:ext cx="1826198" cy="206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3259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14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Segoe UI Semilight"/>
                <a:ea typeface="+mn-ea"/>
                <a:cs typeface="+mn-cs"/>
              </a:rPr>
              <a:t>Microsoft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016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90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8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28" tIns="146262" rIns="182828" bIns="14626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114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91" y="5357958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90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8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164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398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3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198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90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5"/>
            <a:ext cx="2743200" cy="461665"/>
          </a:xfrm>
        </p:spPr>
        <p:txBody>
          <a:bodyPr/>
          <a:lstStyle>
            <a:lvl1pPr marL="0" marR="0" indent="0" algn="r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9" y="6041342"/>
            <a:ext cx="1659463" cy="672108"/>
          </a:xfrm>
          <a:prstGeom prst="rect">
            <a:avLst/>
          </a:prstGeom>
        </p:spPr>
        <p:txBody>
          <a:bodyPr wrap="none" lIns="182828" tIns="146262" rIns="182828" bIns="146262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66416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513" indent="0">
              <a:buNone/>
              <a:defRPr/>
            </a:lvl2pPr>
            <a:lvl3pPr marL="457024" indent="0">
              <a:buNone/>
              <a:defRPr/>
            </a:lvl3pPr>
            <a:lvl4pPr marL="685537" indent="0">
              <a:buNone/>
              <a:defRPr/>
            </a:lvl4pPr>
            <a:lvl5pPr marL="914049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1247812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4" y="1211288"/>
            <a:ext cx="11888787" cy="231170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8577996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490" indent="0">
              <a:buFont typeface="Wingdings" panose="05000000000000000000" pitchFamily="2" charset="2"/>
              <a:buNone/>
              <a:defRPr sz="2400" b="0"/>
            </a:lvl2pPr>
            <a:lvl3pPr marL="450676" indent="0">
              <a:buFont typeface="Wingdings" panose="05000000000000000000" pitchFamily="2" charset="2"/>
              <a:buNone/>
              <a:tabLst/>
              <a:defRPr sz="2200" b="0"/>
            </a:lvl3pPr>
            <a:lvl4pPr marL="652211" indent="0">
              <a:buFont typeface="Wingdings" panose="05000000000000000000" pitchFamily="2" charset="2"/>
              <a:buNone/>
              <a:defRPr sz="2200" b="0"/>
            </a:lvl4pPr>
            <a:lvl5pPr marL="853747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8"/>
            <a:ext cx="5486399" cy="2165935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490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676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211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3747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152" marR="0" lvl="0" indent="-514152" algn="l" defTabSz="932384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514" marR="0" lvl="1" indent="-457024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7701" marR="0" lvl="2" indent="-457024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236" marR="0" lvl="3" indent="-457024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0771" marR="0" lvl="4" indent="-457024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0520919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1" y="1211287"/>
            <a:ext cx="5486399" cy="2157514"/>
          </a:xfrm>
        </p:spPr>
        <p:txBody>
          <a:bodyPr wrap="square">
            <a:spAutoFit/>
          </a:bodyPr>
          <a:lstStyle>
            <a:lvl1pPr marL="231686" indent="-231686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6874" indent="-171384">
              <a:buFont typeface="Wingdings" panose="05000000000000000000" pitchFamily="2" charset="2"/>
              <a:buChar char=""/>
              <a:defRPr sz="2400" b="0"/>
            </a:lvl2pPr>
            <a:lvl3pPr marL="639517" indent="-188840">
              <a:buFont typeface="Wingdings" panose="05000000000000000000" pitchFamily="2" charset="2"/>
              <a:buChar char=""/>
              <a:tabLst/>
              <a:defRPr sz="2200" b="0"/>
            </a:lvl3pPr>
            <a:lvl4pPr marL="828357" indent="-176146">
              <a:buFont typeface="Wingdings" panose="05000000000000000000" pitchFamily="2" charset="2"/>
              <a:buChar char=""/>
              <a:defRPr sz="2200" b="0"/>
            </a:lvl4pPr>
            <a:lvl5pPr marL="1023544" indent="-169798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8"/>
            <a:ext cx="5486399" cy="2165935"/>
          </a:xfrm>
        </p:spPr>
        <p:txBody>
          <a:bodyPr wrap="square">
            <a:spAutoFit/>
          </a:bodyPr>
          <a:lstStyle>
            <a:lvl1pPr marL="287227" indent="-287227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258" indent="-342768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444" indent="-342768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4979" indent="-342768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516" indent="-342768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686" marR="0" lvl="0" indent="-231686" algn="l" defTabSz="932384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6874" marR="0" lvl="1" indent="-171384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517" marR="0" lvl="2" indent="-188840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357" marR="0" lvl="3" indent="-176146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544" marR="0" lvl="4" indent="-169798" algn="l" defTabSz="932384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7042430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1018843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6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40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98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847886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196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8598381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4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6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809107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40" y="2125664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196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134559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798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9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444513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331463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679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25" tIns="46625" rIns="46625" bIns="4662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114"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9"/>
            <a:ext cx="11887199" cy="2270177"/>
          </a:xfrm>
        </p:spPr>
        <p:txBody>
          <a:bodyPr/>
          <a:lstStyle>
            <a:lvl1pPr marL="0" indent="0">
              <a:buNone/>
              <a:defRPr sz="3298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420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381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249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59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099910"/>
      </p:ext>
    </p:extLst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28" tIns="182828" rIns="182828" bIns="182828" numCol="1" anchor="t" anchorCtr="0" compatLnSpc="1">
            <a:prstTxWarp prst="textNoShape">
              <a:avLst/>
            </a:prstTxWarp>
            <a:spAutoFit/>
          </a:bodyPr>
          <a:lstStyle/>
          <a:p>
            <a:pPr defTabSz="931932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90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255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40" y="1212852"/>
            <a:ext cx="11887200" cy="2443746"/>
          </a:xfrm>
          <a:prstGeom prst="rect">
            <a:avLst/>
          </a:prstGeom>
        </p:spPr>
        <p:txBody>
          <a:bodyPr/>
          <a:lstStyle>
            <a:lvl1pPr marL="290401" indent="-290401">
              <a:buClr>
                <a:schemeClr val="tx1"/>
              </a:buClr>
              <a:buSzPct val="90000"/>
              <a:buFont typeface="Arial" pitchFamily="34" charset="0"/>
              <a:buChar char="•"/>
              <a:defRPr sz="3598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281" indent="-280881">
              <a:buClr>
                <a:schemeClr val="tx1"/>
              </a:buClr>
              <a:buSzPct val="90000"/>
              <a:buFont typeface="Arial" pitchFamily="34" charset="0"/>
              <a:buChar char="•"/>
              <a:defRPr sz="3198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1682" indent="-290401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195" indent="-228513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8706" indent="-228513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698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4610978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1486" y="666150"/>
            <a:ext cx="5706529" cy="7104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56" spc="306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84" y="1376575"/>
            <a:ext cx="5706529" cy="5106316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33048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699145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 marL="1165239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 marL="1631335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 marL="2097433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438471" y="1376575"/>
            <a:ext cx="5706529" cy="5106316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233048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699145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 marL="1165239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 marL="1631335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 marL="2097433" indent="-233048">
              <a:lnSpc>
                <a:spcPct val="100000"/>
              </a:lnSpc>
              <a:buFont typeface="Arial" panose="020B0604020202020204" pitchFamily="34" charset="0"/>
              <a:buChar char="•"/>
              <a:defRPr sz="1632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438467" y="699356"/>
            <a:ext cx="5706530" cy="64567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spc="306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1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55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slideLayout" Target="../slideLayouts/slideLayout59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slideLayout" Target="../slideLayouts/slideLayout56.xml"/><Relationship Id="rId27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5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1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6" y="3072300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6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  <p:sldLayoutId id="2147484525" r:id="rId10"/>
    <p:sldLayoutId id="2147484526" r:id="rId11"/>
    <p:sldLayoutId id="2147484527" r:id="rId12"/>
    <p:sldLayoutId id="2147484528" r:id="rId13"/>
    <p:sldLayoutId id="2147484529" r:id="rId14"/>
    <p:sldLayoutId id="2147484530" r:id="rId15"/>
    <p:sldLayoutId id="2147484531" r:id="rId16"/>
    <p:sldLayoutId id="2147484532" r:id="rId17"/>
    <p:sldLayoutId id="2147484533" r:id="rId18"/>
    <p:sldLayoutId id="2147484539" r:id="rId19"/>
    <p:sldLayoutId id="2147484561" r:id="rId20"/>
    <p:sldLayoutId id="2147484562" r:id="rId21"/>
    <p:sldLayoutId id="2147484563" r:id="rId22"/>
    <p:sldLayoutId id="2147484564" r:id="rId23"/>
    <p:sldLayoutId id="2147484565" r:id="rId24"/>
    <p:sldLayoutId id="2147484566" r:id="rId25"/>
  </p:sldLayoutIdLst>
  <p:transition>
    <p:fade/>
  </p:transition>
  <p:txStyles>
    <p:titleStyle>
      <a:lvl1pPr algn="l" defTabSz="932563" rtl="0" eaLnBrk="1" latinLnBrk="0" hangingPunct="1">
        <a:lnSpc>
          <a:spcPct val="90000"/>
        </a:lnSpc>
        <a:spcBef>
          <a:spcPct val="0"/>
        </a:spcBef>
        <a:buNone/>
        <a:defRPr lang="en-US" sz="4799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557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59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112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669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224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2781" marR="0" indent="-228557" algn="l" defTabSz="93256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548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830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112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394" indent="-233141" algn="l" defTabSz="9325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281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56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844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126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408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689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970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253" algn="l" defTabSz="9325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6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2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7" y="3072300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664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43" r:id="rId1"/>
    <p:sldLayoutId id="2147484544" r:id="rId2"/>
    <p:sldLayoutId id="2147484545" r:id="rId3"/>
    <p:sldLayoutId id="2147484546" r:id="rId4"/>
    <p:sldLayoutId id="2147484547" r:id="rId5"/>
    <p:sldLayoutId id="2147484548" r:id="rId6"/>
    <p:sldLayoutId id="2147484549" r:id="rId7"/>
    <p:sldLayoutId id="2147484550" r:id="rId8"/>
    <p:sldLayoutId id="2147484551" r:id="rId9"/>
    <p:sldLayoutId id="2147484552" r:id="rId10"/>
    <p:sldLayoutId id="2147484553" r:id="rId11"/>
    <p:sldLayoutId id="2147484554" r:id="rId12"/>
    <p:sldLayoutId id="2147484555" r:id="rId13"/>
    <p:sldLayoutId id="2147484556" r:id="rId14"/>
    <p:sldLayoutId id="2147484557" r:id="rId15"/>
    <p:sldLayoutId id="2147484558" r:id="rId16"/>
    <p:sldLayoutId id="2147484559" r:id="rId17"/>
    <p:sldLayoutId id="2147484560" r:id="rId18"/>
  </p:sldLayoutIdLst>
  <p:transition>
    <p:fade/>
  </p:transition>
  <p:txStyles>
    <p:titleStyle>
      <a:lvl1pPr algn="l" defTabSz="932384" rtl="0" eaLnBrk="1" latinLnBrk="0" hangingPunct="1">
        <a:lnSpc>
          <a:spcPct val="90000"/>
        </a:lnSpc>
        <a:spcBef>
          <a:spcPct val="0"/>
        </a:spcBef>
        <a:buNone/>
        <a:defRPr lang="en-US" sz="4798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513" marR="0" indent="-228513" algn="l" defTabSz="932384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598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024" marR="0" indent="-228513" algn="l" defTabSz="932384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537" marR="0" indent="-228513" algn="l" defTabSz="932384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049" marR="0" indent="-228513" algn="l" defTabSz="932384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2561" marR="0" indent="-228513" algn="l" defTabSz="932384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4055" indent="-233096" algn="l" defTabSz="9323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248" indent="-233096" algn="l" defTabSz="9323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6441" indent="-233096" algn="l" defTabSz="9323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2633" indent="-233096" algn="l" defTabSz="93238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191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384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576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4768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0960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7152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3343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9537" algn="l" defTabSz="9323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WinDevEssentials" TargetMode="External"/><Relationship Id="rId2" Type="http://schemas.openxmlformats.org/officeDocument/2006/relationships/hyperlink" Target="http://aka.ms/wts" TargetMode="External"/><Relationship Id="rId1" Type="http://schemas.openxmlformats.org/officeDocument/2006/relationships/slideLayout" Target="../slideLayouts/slideLayout63.xml"/><Relationship Id="rId5" Type="http://schemas.openxmlformats.org/officeDocument/2006/relationships/hyperlink" Target="http://telerik.com/uwp" TargetMode="External"/><Relationship Id="rId4" Type="http://schemas.openxmlformats.org/officeDocument/2006/relationships/hyperlink" Target="http://aka.ms/DesktopBridge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FB590-928D-4A46-88F9-2EDC81F7F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3153301"/>
            <a:ext cx="9287034" cy="764683"/>
          </a:xfrm>
        </p:spPr>
        <p:txBody>
          <a:bodyPr/>
          <a:lstStyle/>
          <a:p>
            <a:r>
              <a:rPr lang="en-US" sz="2448" dirty="0"/>
              <a:t>All exists today!</a:t>
            </a:r>
          </a:p>
        </p:txBody>
      </p:sp>
    </p:spTree>
    <p:extLst>
      <p:ext uri="{BB962C8B-B14F-4D97-AF65-F5344CB8AC3E}">
        <p14:creationId xmlns:p14="http://schemas.microsoft.com/office/powerpoint/2010/main" val="26561179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A7EBA2-8194-40FF-8C77-5C1094D69331}"/>
              </a:ext>
            </a:extLst>
          </p:cNvPr>
          <p:cNvSpPr txBox="1"/>
          <p:nvPr/>
        </p:nvSpPr>
        <p:spPr>
          <a:xfrm>
            <a:off x="1105279" y="1030771"/>
            <a:ext cx="2547525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for mobile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D0BC5F-BEE7-4E0E-888E-B51119BC4F41}"/>
              </a:ext>
            </a:extLst>
          </p:cNvPr>
          <p:cNvSpPr txBox="1"/>
          <p:nvPr/>
        </p:nvSpPr>
        <p:spPr>
          <a:xfrm>
            <a:off x="7805298" y="3697690"/>
            <a:ext cx="444212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“toy” apps, demos,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or simple consumer apps and games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D84733-C361-453B-915D-D4A3A05502A2}"/>
              </a:ext>
            </a:extLst>
          </p:cNvPr>
          <p:cNvSpPr txBox="1"/>
          <p:nvPr/>
        </p:nvSpPr>
        <p:spPr>
          <a:xfrm>
            <a:off x="1506134" y="6086462"/>
            <a:ext cx="537854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82320D-D82E-40D6-96DB-CA929556FC47}"/>
              </a:ext>
            </a:extLst>
          </p:cNvPr>
          <p:cNvSpPr txBox="1"/>
          <p:nvPr/>
        </p:nvSpPr>
        <p:spPr>
          <a:xfrm>
            <a:off x="4050343" y="2266062"/>
            <a:ext cx="7875122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apps, like multiple data views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ECC68-14E6-484D-9FA1-93A5C0E91244}"/>
              </a:ext>
            </a:extLst>
          </p:cNvPr>
          <p:cNvSpPr txBox="1"/>
          <p:nvPr/>
        </p:nvSpPr>
        <p:spPr>
          <a:xfrm>
            <a:off x="557170" y="4356888"/>
            <a:ext cx="576869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isn’t performant enough for “normal-sized” apps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to .NET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03132-95CD-4CD2-8164-66699EC819E6}"/>
              </a:ext>
            </a:extLst>
          </p:cNvPr>
          <p:cNvSpPr txBox="1"/>
          <p:nvPr/>
        </p:nvSpPr>
        <p:spPr>
          <a:xfrm>
            <a:off x="6340947" y="328580"/>
            <a:ext cx="5055286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hard to install and keep updated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with web 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AAA03-FA77-4DA6-9126-A1202C3DF48B}"/>
              </a:ext>
            </a:extLst>
          </p:cNvPr>
          <p:cNvSpPr txBox="1"/>
          <p:nvPr/>
        </p:nvSpPr>
        <p:spPr>
          <a:xfrm>
            <a:off x="7093574" y="5203130"/>
            <a:ext cx="4836274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touch first, but my users need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them to work best with keyboard and mouse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C5C619-5ED3-4085-95DA-587A6FE4A173}"/>
              </a:ext>
            </a:extLst>
          </p:cNvPr>
          <p:cNvSpPr txBox="1"/>
          <p:nvPr/>
        </p:nvSpPr>
        <p:spPr>
          <a:xfrm>
            <a:off x="1882449" y="3121597"/>
            <a:ext cx="5006108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Microsoft doesn’t even use UWP, why should I?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6C2D14-ED2A-4DFD-BB49-85B251C8F3BA}"/>
              </a:ext>
            </a:extLst>
          </p:cNvPr>
          <p:cNvSpPr txBox="1"/>
          <p:nvPr/>
        </p:nvSpPr>
        <p:spPr>
          <a:xfrm>
            <a:off x="254483" y="1674535"/>
            <a:ext cx="5685056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data consumption, not creation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37B29A-599A-4BF9-B7C5-77099B88EF3B}"/>
              </a:ext>
            </a:extLst>
          </p:cNvPr>
          <p:cNvSpPr txBox="1"/>
          <p:nvPr/>
        </p:nvSpPr>
        <p:spPr>
          <a:xfrm>
            <a:off x="6915155" y="1534036"/>
            <a:ext cx="323327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Starting with UWP is too hard</a:t>
            </a:r>
          </a:p>
        </p:txBody>
      </p:sp>
    </p:spTree>
    <p:extLst>
      <p:ext uri="{BB962C8B-B14F-4D97-AF65-F5344CB8AC3E}">
        <p14:creationId xmlns:p14="http://schemas.microsoft.com/office/powerpoint/2010/main" val="319269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FB590-928D-4A46-88F9-2EDC81F7F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8420" y="2621758"/>
            <a:ext cx="11093642" cy="1827770"/>
          </a:xfrm>
        </p:spPr>
        <p:txBody>
          <a:bodyPr/>
          <a:lstStyle/>
          <a:p>
            <a:r>
              <a:rPr lang="en-US" sz="3264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for mobile</a:t>
            </a:r>
          </a:p>
          <a:p>
            <a:r>
              <a:rPr lang="en-US" sz="3264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LOB apps</a:t>
            </a:r>
          </a:p>
        </p:txBody>
      </p:sp>
    </p:spTree>
    <p:extLst>
      <p:ext uri="{BB962C8B-B14F-4D97-AF65-F5344CB8AC3E}">
        <p14:creationId xmlns:p14="http://schemas.microsoft.com/office/powerpoint/2010/main" val="1781815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5481" y="2125677"/>
            <a:ext cx="10055385" cy="1781469"/>
          </a:xfrm>
        </p:spPr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sz="4080" dirty="0"/>
              <a:t>Ginny Caughey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4F9995-D437-4C6F-9A7D-7EF9D24C05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5482" y="3954463"/>
            <a:ext cx="10056974" cy="1187602"/>
          </a:xfrm>
        </p:spPr>
        <p:txBody>
          <a:bodyPr/>
          <a:lstStyle/>
          <a:p>
            <a:r>
              <a:rPr lang="en-US" dirty="0"/>
              <a:t>(multi-window, drag and drop, accelerator keys,</a:t>
            </a:r>
          </a:p>
          <a:p>
            <a:r>
              <a:rPr lang="en-US" dirty="0"/>
              <a:t>overlay window, desktop bridge)</a:t>
            </a:r>
          </a:p>
        </p:txBody>
      </p:sp>
    </p:spTree>
    <p:extLst>
      <p:ext uri="{BB962C8B-B14F-4D97-AF65-F5344CB8AC3E}">
        <p14:creationId xmlns:p14="http://schemas.microsoft.com/office/powerpoint/2010/main" val="330452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A7EBA2-8194-40FF-8C77-5C1094D69331}"/>
              </a:ext>
            </a:extLst>
          </p:cNvPr>
          <p:cNvSpPr txBox="1"/>
          <p:nvPr/>
        </p:nvSpPr>
        <p:spPr>
          <a:xfrm>
            <a:off x="1105279" y="1030771"/>
            <a:ext cx="2547525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for mobile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D0BC5F-BEE7-4E0E-888E-B51119BC4F41}"/>
              </a:ext>
            </a:extLst>
          </p:cNvPr>
          <p:cNvSpPr txBox="1"/>
          <p:nvPr/>
        </p:nvSpPr>
        <p:spPr>
          <a:xfrm>
            <a:off x="7805298" y="3697690"/>
            <a:ext cx="444212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“toy” apps, demos,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or simple consumer apps and games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D84733-C361-453B-915D-D4A3A05502A2}"/>
              </a:ext>
            </a:extLst>
          </p:cNvPr>
          <p:cNvSpPr txBox="1"/>
          <p:nvPr/>
        </p:nvSpPr>
        <p:spPr>
          <a:xfrm>
            <a:off x="1506134" y="6086462"/>
            <a:ext cx="537854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82320D-D82E-40D6-96DB-CA929556FC47}"/>
              </a:ext>
            </a:extLst>
          </p:cNvPr>
          <p:cNvSpPr txBox="1"/>
          <p:nvPr/>
        </p:nvSpPr>
        <p:spPr>
          <a:xfrm>
            <a:off x="4050343" y="2266062"/>
            <a:ext cx="7875122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apps, like multiple data views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ECC68-14E6-484D-9FA1-93A5C0E91244}"/>
              </a:ext>
            </a:extLst>
          </p:cNvPr>
          <p:cNvSpPr txBox="1"/>
          <p:nvPr/>
        </p:nvSpPr>
        <p:spPr>
          <a:xfrm>
            <a:off x="557170" y="4356888"/>
            <a:ext cx="576869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isn’t performant enough for “normal-sized” apps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to .NET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03132-95CD-4CD2-8164-66699EC819E6}"/>
              </a:ext>
            </a:extLst>
          </p:cNvPr>
          <p:cNvSpPr txBox="1"/>
          <p:nvPr/>
        </p:nvSpPr>
        <p:spPr>
          <a:xfrm>
            <a:off x="6340947" y="328580"/>
            <a:ext cx="5055286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hard to install and keep updated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with web 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AAA03-FA77-4DA6-9126-A1202C3DF48B}"/>
              </a:ext>
            </a:extLst>
          </p:cNvPr>
          <p:cNvSpPr txBox="1"/>
          <p:nvPr/>
        </p:nvSpPr>
        <p:spPr>
          <a:xfrm>
            <a:off x="7093574" y="5203130"/>
            <a:ext cx="4836274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touch first, but my users need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them to work best with keyboard and mouse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C5C619-5ED3-4085-95DA-587A6FE4A173}"/>
              </a:ext>
            </a:extLst>
          </p:cNvPr>
          <p:cNvSpPr txBox="1"/>
          <p:nvPr/>
        </p:nvSpPr>
        <p:spPr>
          <a:xfrm>
            <a:off x="1882449" y="3121597"/>
            <a:ext cx="5006108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Microsoft doesn’t even use UWP, why should I?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6C2D14-ED2A-4DFD-BB49-85B251C8F3BA}"/>
              </a:ext>
            </a:extLst>
          </p:cNvPr>
          <p:cNvSpPr txBox="1"/>
          <p:nvPr/>
        </p:nvSpPr>
        <p:spPr>
          <a:xfrm>
            <a:off x="254483" y="1674535"/>
            <a:ext cx="5685056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data consumption, not creation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37B29A-599A-4BF9-B7C5-77099B88EF3B}"/>
              </a:ext>
            </a:extLst>
          </p:cNvPr>
          <p:cNvSpPr txBox="1"/>
          <p:nvPr/>
        </p:nvSpPr>
        <p:spPr>
          <a:xfrm>
            <a:off x="6915155" y="1534036"/>
            <a:ext cx="323327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Starting with UWP is too hard</a:t>
            </a:r>
          </a:p>
        </p:txBody>
      </p:sp>
    </p:spTree>
    <p:extLst>
      <p:ext uri="{BB962C8B-B14F-4D97-AF65-F5344CB8AC3E}">
        <p14:creationId xmlns:p14="http://schemas.microsoft.com/office/powerpoint/2010/main" val="391230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FB590-928D-4A46-88F9-2EDC81F7F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3057233"/>
            <a:ext cx="9287034" cy="956818"/>
          </a:xfrm>
        </p:spPr>
        <p:txBody>
          <a:bodyPr/>
          <a:lstStyle/>
          <a:p>
            <a:r>
              <a:rPr lang="en-US" sz="3264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Starting with UWP is too hard</a:t>
            </a:r>
          </a:p>
        </p:txBody>
      </p:sp>
    </p:spTree>
    <p:extLst>
      <p:ext uri="{BB962C8B-B14F-4D97-AF65-F5344CB8AC3E}">
        <p14:creationId xmlns:p14="http://schemas.microsoft.com/office/powerpoint/2010/main" val="16329584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5481" y="2125677"/>
            <a:ext cx="10055385" cy="1781469"/>
          </a:xfrm>
        </p:spPr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sz="4080" dirty="0"/>
              <a:t>Stefan Wick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4F9995-D437-4C6F-9A7D-7EF9D24C05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5482" y="3954463"/>
            <a:ext cx="10056974" cy="1187602"/>
          </a:xfrm>
        </p:spPr>
        <p:txBody>
          <a:bodyPr/>
          <a:lstStyle/>
          <a:p>
            <a:r>
              <a:rPr lang="en-US" dirty="0"/>
              <a:t>Never been easier to get started with UWP –</a:t>
            </a:r>
            <a:br>
              <a:rPr lang="en-US" dirty="0"/>
            </a:br>
            <a:r>
              <a:rPr lang="en-US" dirty="0"/>
              <a:t>Windows Template Studio</a:t>
            </a:r>
          </a:p>
        </p:txBody>
      </p:sp>
    </p:spTree>
    <p:extLst>
      <p:ext uri="{BB962C8B-B14F-4D97-AF65-F5344CB8AC3E}">
        <p14:creationId xmlns:p14="http://schemas.microsoft.com/office/powerpoint/2010/main" val="174326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BE00D038-B92B-42E8-A9AE-2B40CC1D46BB}"/>
              </a:ext>
            </a:extLst>
          </p:cNvPr>
          <p:cNvSpPr/>
          <p:nvPr/>
        </p:nvSpPr>
        <p:spPr>
          <a:xfrm>
            <a:off x="4819332" y="2098357"/>
            <a:ext cx="2797810" cy="27978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1836" dirty="0">
                <a:solidFill>
                  <a:srgbClr val="FFFFFF"/>
                </a:solidFill>
                <a:latin typeface="Segoe UI Semilight"/>
              </a:rPr>
              <a:t>Which of these things can you do as of the Creator’s Update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700DDC-078B-4076-B620-3C14374ACB65}"/>
              </a:ext>
            </a:extLst>
          </p:cNvPr>
          <p:cNvSpPr/>
          <p:nvPr/>
        </p:nvSpPr>
        <p:spPr>
          <a:xfrm>
            <a:off x="2425650" y="1016537"/>
            <a:ext cx="2984331" cy="1781272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Run from command 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EB89E2-79EA-4F63-AD64-0BDB9C3F3304}"/>
              </a:ext>
            </a:extLst>
          </p:cNvPr>
          <p:cNvSpPr/>
          <p:nvPr/>
        </p:nvSpPr>
        <p:spPr>
          <a:xfrm>
            <a:off x="7026493" y="1016537"/>
            <a:ext cx="2984331" cy="1781272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Direct access to the file system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46E022-6657-4601-BB6C-70786F38EC85}"/>
              </a:ext>
            </a:extLst>
          </p:cNvPr>
          <p:cNvSpPr/>
          <p:nvPr/>
        </p:nvSpPr>
        <p:spPr>
          <a:xfrm>
            <a:off x="7026493" y="4316193"/>
            <a:ext cx="2984331" cy="1781272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Run multiple independent app instances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CC18A-791F-4BFA-BA5C-846220C3CE24}"/>
              </a:ext>
            </a:extLst>
          </p:cNvPr>
          <p:cNvSpPr/>
          <p:nvPr/>
        </p:nvSpPr>
        <p:spPr>
          <a:xfrm>
            <a:off x="2425650" y="4316193"/>
            <a:ext cx="2984331" cy="1781272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Auto-launch at logon</a:t>
            </a:r>
          </a:p>
        </p:txBody>
      </p:sp>
    </p:spTree>
    <p:extLst>
      <p:ext uri="{BB962C8B-B14F-4D97-AF65-F5344CB8AC3E}">
        <p14:creationId xmlns:p14="http://schemas.microsoft.com/office/powerpoint/2010/main" val="245676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560E94-C00A-4ED9-8437-C49C0FE7CE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3153301"/>
            <a:ext cx="9287034" cy="764683"/>
          </a:xfrm>
        </p:spPr>
        <p:txBody>
          <a:bodyPr/>
          <a:lstStyle/>
          <a:p>
            <a:r>
              <a:rPr lang="en-US" sz="2448" dirty="0" err="1"/>
              <a:t>Ermmm</a:t>
            </a:r>
            <a:r>
              <a:rPr lang="en-US" sz="2448" dirty="0"/>
              <a:t>...none...</a:t>
            </a:r>
          </a:p>
        </p:txBody>
      </p:sp>
    </p:spTree>
    <p:extLst>
      <p:ext uri="{BB962C8B-B14F-4D97-AF65-F5344CB8AC3E}">
        <p14:creationId xmlns:p14="http://schemas.microsoft.com/office/powerpoint/2010/main" val="38447215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C50622-E9C5-4F1D-AAA0-AC586F205C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64015" y="3960943"/>
            <a:ext cx="10837657" cy="222148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UWP isn’t complete yet...</a:t>
            </a:r>
          </a:p>
        </p:txBody>
      </p:sp>
    </p:spTree>
    <p:extLst>
      <p:ext uri="{BB962C8B-B14F-4D97-AF65-F5344CB8AC3E}">
        <p14:creationId xmlns:p14="http://schemas.microsoft.com/office/powerpoint/2010/main" val="57375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5545" y="1568392"/>
            <a:ext cx="9858431" cy="1828786"/>
          </a:xfrm>
        </p:spPr>
        <p:txBody>
          <a:bodyPr/>
          <a:lstStyle/>
          <a:p>
            <a:r>
              <a:rPr lang="en-US" dirty="0"/>
              <a:t>Tips, tricks and secrets:</a:t>
            </a:r>
            <a:br>
              <a:rPr lang="en-US" dirty="0"/>
            </a:br>
            <a:r>
              <a:rPr lang="en-US" dirty="0"/>
              <a:t>Building a great UWP app for PC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5545" y="3382804"/>
            <a:ext cx="8716589" cy="2610879"/>
          </a:xfrm>
        </p:spPr>
        <p:txBody>
          <a:bodyPr/>
          <a:lstStyle/>
          <a:p>
            <a:r>
              <a:rPr lang="en-US" dirty="0"/>
              <a:t>Ginny Caughey </a:t>
            </a:r>
          </a:p>
          <a:p>
            <a:r>
              <a:rPr lang="en-US" sz="2448" dirty="0"/>
              <a:t>President - Carolina Software, Inc.</a:t>
            </a:r>
          </a:p>
          <a:p>
            <a:r>
              <a:rPr lang="en-US" sz="2448" dirty="0"/>
              <a:t>@</a:t>
            </a:r>
            <a:r>
              <a:rPr lang="en-US" sz="2448"/>
              <a:t>gcaughey</a:t>
            </a:r>
            <a:br>
              <a:rPr lang="en-US" sz="2448" dirty="0"/>
            </a:br>
            <a:endParaRPr lang="en-US" sz="2448" dirty="0"/>
          </a:p>
          <a:p>
            <a:r>
              <a:rPr lang="en-US" dirty="0"/>
              <a:t>Stefan Wick</a:t>
            </a:r>
            <a:br>
              <a:rPr lang="en-US" dirty="0"/>
            </a:br>
            <a:r>
              <a:rPr lang="en-US" sz="2448" dirty="0"/>
              <a:t>Principal Program Manager Lead – Windows</a:t>
            </a:r>
          </a:p>
          <a:p>
            <a:r>
              <a:rPr lang="en-US" sz="2448" dirty="0"/>
              <a:t>@</a:t>
            </a:r>
            <a:r>
              <a:rPr lang="en-US" sz="2448" dirty="0" err="1"/>
              <a:t>StefanWickDev</a:t>
            </a:r>
            <a:endParaRPr lang="en-US" sz="2448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B8012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0D5FA-F51B-4FDB-BAF9-99933AA929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2" y="711919"/>
            <a:ext cx="12434711" cy="507266"/>
          </a:xfrm>
        </p:spPr>
        <p:txBody>
          <a:bodyPr>
            <a:noAutofit/>
          </a:bodyPr>
          <a:lstStyle/>
          <a:p>
            <a:r>
              <a:rPr lang="en-US" sz="4799" spc="-102" dirty="0">
                <a:ln w="3175">
                  <a:noFill/>
                </a:ln>
                <a:solidFill>
                  <a:schemeClr val="bg1"/>
                </a:solidFill>
              </a:rPr>
              <a:t>Plan of attack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69355" y="2188031"/>
            <a:ext cx="9887987" cy="2608408"/>
          </a:xfrm>
          <a:prstGeom prst="rect">
            <a:avLst/>
          </a:prstGeom>
          <a:noFill/>
        </p:spPr>
        <p:txBody>
          <a:bodyPr wrap="square" lIns="186521" tIns="149217" rIns="186521" bIns="149217" rtlCol="0">
            <a:spAutoFit/>
          </a:bodyPr>
          <a:lstStyle/>
          <a:p>
            <a:pPr defTabSz="932597"/>
            <a:r>
              <a:rPr lang="en-US" sz="3264" dirty="0">
                <a:solidFill>
                  <a:srgbClr val="FFFFFF"/>
                </a:solidFill>
                <a:latin typeface="Segoe UI Semilight"/>
              </a:rPr>
              <a:t>Identified the major holes </a:t>
            </a:r>
          </a:p>
          <a:p>
            <a:pPr defTabSz="932597"/>
            <a:r>
              <a:rPr lang="en-US" sz="3264" dirty="0">
                <a:solidFill>
                  <a:srgbClr val="FFFFFF"/>
                </a:solidFill>
                <a:latin typeface="Segoe UI Semilight"/>
              </a:rPr>
              <a:t>Tiered approach based on user voice/feedback hub</a:t>
            </a:r>
          </a:p>
          <a:p>
            <a:pPr defTabSz="932597"/>
            <a:r>
              <a:rPr lang="en-US" sz="3264" dirty="0">
                <a:solidFill>
                  <a:srgbClr val="FFFFFF"/>
                </a:solidFill>
                <a:latin typeface="Segoe UI Semilight"/>
              </a:rPr>
              <a:t>Plan to address over next release and beyond</a:t>
            </a:r>
          </a:p>
          <a:p>
            <a:pPr defTabSz="932597">
              <a:lnSpc>
                <a:spcPct val="90000"/>
              </a:lnSpc>
              <a:spcAft>
                <a:spcPts val="612"/>
              </a:spcAft>
            </a:pPr>
            <a:r>
              <a:rPr lang="en-US" sz="2448" dirty="0">
                <a:gradFill>
                  <a:gsLst>
                    <a:gs pos="2917">
                      <a:srgbClr val="505050"/>
                    </a:gs>
                    <a:gs pos="30000">
                      <a:srgbClr val="505050"/>
                    </a:gs>
                  </a:gsLst>
                  <a:lin ang="5400000" scaled="0"/>
                </a:gradFill>
                <a:latin typeface="Segoe UI Semilight"/>
              </a:rPr>
              <a:t> based on user voice/feedback hub</a:t>
            </a:r>
          </a:p>
          <a:p>
            <a:pPr defTabSz="932597">
              <a:lnSpc>
                <a:spcPct val="90000"/>
              </a:lnSpc>
              <a:spcAft>
                <a:spcPts val="612"/>
              </a:spcAft>
            </a:pPr>
            <a:r>
              <a:rPr lang="en-US" sz="2448" dirty="0">
                <a:gradFill>
                  <a:gsLst>
                    <a:gs pos="2917">
                      <a:srgbClr val="505050"/>
                    </a:gs>
                    <a:gs pos="30000">
                      <a:srgbClr val="505050"/>
                    </a:gs>
                  </a:gsLst>
                  <a:lin ang="5400000" scaled="0"/>
                </a:gradFill>
                <a:latin typeface="Segoe UI Semilight"/>
              </a:rPr>
              <a:t>Plan to address over next release and beyond</a:t>
            </a:r>
          </a:p>
        </p:txBody>
      </p:sp>
    </p:spTree>
    <p:extLst>
      <p:ext uri="{BB962C8B-B14F-4D97-AF65-F5344CB8AC3E}">
        <p14:creationId xmlns:p14="http://schemas.microsoft.com/office/powerpoint/2010/main" val="3368281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Windows is all 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55221" y="3611564"/>
            <a:ext cx="9287034" cy="364128"/>
          </a:xfrm>
        </p:spPr>
        <p:txBody>
          <a:bodyPr/>
          <a:lstStyle/>
          <a:p>
            <a:r>
              <a:rPr lang="en-US" sz="1428" dirty="0"/>
              <a:t>All our energy is in UWP</a:t>
            </a:r>
          </a:p>
        </p:txBody>
      </p:sp>
    </p:spTree>
    <p:extLst>
      <p:ext uri="{BB962C8B-B14F-4D97-AF65-F5344CB8AC3E}">
        <p14:creationId xmlns:p14="http://schemas.microsoft.com/office/powerpoint/2010/main" val="1236198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A7EBA2-8194-40FF-8C77-5C1094D69331}"/>
              </a:ext>
            </a:extLst>
          </p:cNvPr>
          <p:cNvSpPr txBox="1"/>
          <p:nvPr/>
        </p:nvSpPr>
        <p:spPr>
          <a:xfrm>
            <a:off x="1105279" y="1030771"/>
            <a:ext cx="2547525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for mobile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D0BC5F-BEE7-4E0E-888E-B51119BC4F41}"/>
              </a:ext>
            </a:extLst>
          </p:cNvPr>
          <p:cNvSpPr txBox="1"/>
          <p:nvPr/>
        </p:nvSpPr>
        <p:spPr>
          <a:xfrm>
            <a:off x="7805298" y="3697690"/>
            <a:ext cx="444212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“toy” apps, demos, </a:t>
            </a:r>
          </a:p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or simple consumer apps and games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D84733-C361-453B-915D-D4A3A05502A2}"/>
              </a:ext>
            </a:extLst>
          </p:cNvPr>
          <p:cNvSpPr txBox="1"/>
          <p:nvPr/>
        </p:nvSpPr>
        <p:spPr>
          <a:xfrm>
            <a:off x="1506134" y="6086462"/>
            <a:ext cx="537854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82320D-D82E-40D6-96DB-CA929556FC47}"/>
              </a:ext>
            </a:extLst>
          </p:cNvPr>
          <p:cNvSpPr txBox="1"/>
          <p:nvPr/>
        </p:nvSpPr>
        <p:spPr>
          <a:xfrm>
            <a:off x="4050343" y="2266062"/>
            <a:ext cx="7875122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apps, like multiple data views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ECC68-14E6-484D-9FA1-93A5C0E91244}"/>
              </a:ext>
            </a:extLst>
          </p:cNvPr>
          <p:cNvSpPr txBox="1"/>
          <p:nvPr/>
        </p:nvSpPr>
        <p:spPr>
          <a:xfrm>
            <a:off x="557170" y="4356888"/>
            <a:ext cx="576869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isn’t performant enough for “normal-sized” apps</a:t>
            </a:r>
          </a:p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to .NET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03132-95CD-4CD2-8164-66699EC819E6}"/>
              </a:ext>
            </a:extLst>
          </p:cNvPr>
          <p:cNvSpPr txBox="1"/>
          <p:nvPr/>
        </p:nvSpPr>
        <p:spPr>
          <a:xfrm>
            <a:off x="6340947" y="328580"/>
            <a:ext cx="5055286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hard to install and keep updated</a:t>
            </a:r>
          </a:p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with web 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AAA03-FA77-4DA6-9126-A1202C3DF48B}"/>
              </a:ext>
            </a:extLst>
          </p:cNvPr>
          <p:cNvSpPr txBox="1"/>
          <p:nvPr/>
        </p:nvSpPr>
        <p:spPr>
          <a:xfrm>
            <a:off x="7093574" y="5203130"/>
            <a:ext cx="4836274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touch first, but my users need </a:t>
            </a:r>
          </a:p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them to work best with keyboard and mouse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C5C619-5ED3-4085-95DA-587A6FE4A173}"/>
              </a:ext>
            </a:extLst>
          </p:cNvPr>
          <p:cNvSpPr txBox="1"/>
          <p:nvPr/>
        </p:nvSpPr>
        <p:spPr>
          <a:xfrm>
            <a:off x="1882449" y="3121597"/>
            <a:ext cx="5006108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Microsoft doesn’t even use UWP, why should I?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6C2D14-ED2A-4DFD-BB49-85B251C8F3BA}"/>
              </a:ext>
            </a:extLst>
          </p:cNvPr>
          <p:cNvSpPr txBox="1"/>
          <p:nvPr/>
        </p:nvSpPr>
        <p:spPr>
          <a:xfrm>
            <a:off x="254483" y="1674535"/>
            <a:ext cx="5685056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data consumption, not creation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37B29A-599A-4BF9-B7C5-77099B88EF3B}"/>
              </a:ext>
            </a:extLst>
          </p:cNvPr>
          <p:cNvSpPr txBox="1"/>
          <p:nvPr/>
        </p:nvSpPr>
        <p:spPr>
          <a:xfrm>
            <a:off x="6915155" y="1534036"/>
            <a:ext cx="323327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>
              <a:defRPr/>
            </a:pPr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Starting with UWP is too hard</a:t>
            </a:r>
          </a:p>
        </p:txBody>
      </p:sp>
    </p:spTree>
    <p:extLst>
      <p:ext uri="{BB962C8B-B14F-4D97-AF65-F5344CB8AC3E}">
        <p14:creationId xmlns:p14="http://schemas.microsoft.com/office/powerpoint/2010/main" val="24520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FB590-928D-4A46-88F9-2EDC81F7F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3057233"/>
            <a:ext cx="9756186" cy="956818"/>
          </a:xfrm>
        </p:spPr>
        <p:txBody>
          <a:bodyPr/>
          <a:lstStyle/>
          <a:p>
            <a:r>
              <a:rPr lang="en-US" sz="3264" spc="0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“toy” apps, demos or games</a:t>
            </a:r>
            <a:endParaRPr lang="en-US" sz="3264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2414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5481" y="2125677"/>
            <a:ext cx="10055385" cy="1781469"/>
          </a:xfrm>
        </p:spPr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sz="4080" dirty="0"/>
              <a:t>Stefan Wick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4F9995-D437-4C6F-9A7D-7EF9D24C05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5482" y="3954464"/>
            <a:ext cx="10056974" cy="744474"/>
          </a:xfrm>
        </p:spPr>
        <p:txBody>
          <a:bodyPr/>
          <a:lstStyle/>
          <a:p>
            <a:r>
              <a:rPr lang="en-US" dirty="0"/>
              <a:t>(command-line activation, multi-instance, startup task)</a:t>
            </a:r>
          </a:p>
        </p:txBody>
      </p:sp>
    </p:spTree>
    <p:extLst>
      <p:ext uri="{BB962C8B-B14F-4D97-AF65-F5344CB8AC3E}">
        <p14:creationId xmlns:p14="http://schemas.microsoft.com/office/powerpoint/2010/main" val="273067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C50622-E9C5-4F1D-AAA0-AC586F205C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64015" y="3960943"/>
            <a:ext cx="10837657" cy="222148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Expanding UWP</a:t>
            </a:r>
          </a:p>
        </p:txBody>
      </p:sp>
    </p:spTree>
    <p:extLst>
      <p:ext uri="{BB962C8B-B14F-4D97-AF65-F5344CB8AC3E}">
        <p14:creationId xmlns:p14="http://schemas.microsoft.com/office/powerpoint/2010/main" val="29387259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4428" y="684221"/>
            <a:ext cx="7729911" cy="150188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How we are expanding UWP for Desktop app developers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778051" y="2669381"/>
            <a:ext cx="3365144" cy="611001"/>
          </a:xfrm>
        </p:spPr>
        <p:txBody>
          <a:bodyPr/>
          <a:lstStyle/>
          <a:p>
            <a:r>
              <a:rPr lang="en-US" sz="2448" dirty="0"/>
              <a:t>Innovation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47323" y="2669381"/>
            <a:ext cx="3365144" cy="611001"/>
          </a:xfrm>
        </p:spPr>
        <p:txBody>
          <a:bodyPr/>
          <a:lstStyle/>
          <a:p>
            <a:r>
              <a:rPr lang="en-US" sz="2448" dirty="0"/>
              <a:t>Desktop Bridge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8303642" y="2669381"/>
            <a:ext cx="3365144" cy="611001"/>
          </a:xfrm>
        </p:spPr>
        <p:txBody>
          <a:bodyPr/>
          <a:lstStyle/>
          <a:p>
            <a:r>
              <a:rPr lang="en-US" sz="2448" dirty="0"/>
              <a:t>API Expansion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674428" y="3079726"/>
            <a:ext cx="3468766" cy="1746547"/>
          </a:xfrm>
        </p:spPr>
        <p:txBody>
          <a:bodyPr/>
          <a:lstStyle/>
          <a:p>
            <a:r>
              <a:rPr lang="en-US" sz="1836" dirty="0"/>
              <a:t>Intuitive, engaging experiences</a:t>
            </a:r>
          </a:p>
          <a:p>
            <a:r>
              <a:rPr lang="en-US" sz="1836" dirty="0"/>
              <a:t>Natural user interaction</a:t>
            </a:r>
          </a:p>
          <a:p>
            <a:r>
              <a:rPr lang="en-US" sz="1836" dirty="0"/>
              <a:t>Project Rome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4425060" y="3079726"/>
            <a:ext cx="3650801" cy="1712456"/>
          </a:xfrm>
        </p:spPr>
        <p:txBody>
          <a:bodyPr/>
          <a:lstStyle/>
          <a:p>
            <a:r>
              <a:rPr lang="en-US" sz="1836" dirty="0"/>
              <a:t>Migrate from Win32 to UWP</a:t>
            </a:r>
          </a:p>
          <a:p>
            <a:r>
              <a:rPr lang="en-US" sz="1836" dirty="0"/>
              <a:t>Reuse skills, code and features</a:t>
            </a:r>
          </a:p>
          <a:p>
            <a:r>
              <a:rPr lang="en-US" sz="1836" dirty="0"/>
              <a:t>Use the full power of Windows 10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303642" y="3079726"/>
            <a:ext cx="3365144" cy="2309546"/>
          </a:xfrm>
        </p:spPr>
        <p:txBody>
          <a:bodyPr/>
          <a:lstStyle/>
          <a:p>
            <a:r>
              <a:rPr lang="en-US" sz="1836" dirty="0"/>
              <a:t>Align to .NET Standard 2.0</a:t>
            </a:r>
          </a:p>
          <a:p>
            <a:r>
              <a:rPr lang="en-US" sz="1836" dirty="0"/>
              <a:t>More Win32 APIs in UWP</a:t>
            </a:r>
          </a:p>
          <a:p>
            <a:r>
              <a:rPr lang="en-US" sz="1836" dirty="0"/>
              <a:t>Middleware &amp; Frameworks</a:t>
            </a:r>
          </a:p>
          <a:p>
            <a:r>
              <a:rPr lang="en-US" sz="1836" dirty="0"/>
              <a:t>Closing controls gaps</a:t>
            </a:r>
          </a:p>
        </p:txBody>
      </p:sp>
    </p:spTree>
    <p:extLst>
      <p:ext uri="{BB962C8B-B14F-4D97-AF65-F5344CB8AC3E}">
        <p14:creationId xmlns:p14="http://schemas.microsoft.com/office/powerpoint/2010/main" val="18738565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81" y="2125677"/>
            <a:ext cx="10055385" cy="1781469"/>
          </a:xfrm>
        </p:spPr>
        <p:txBody>
          <a:bodyPr/>
          <a:lstStyle/>
          <a:p>
            <a:r>
              <a:rPr lang="en-US" dirty="0"/>
              <a:t>Demo</a:t>
            </a:r>
            <a:br>
              <a:rPr lang="en-US" dirty="0"/>
            </a:br>
            <a:r>
              <a:rPr lang="en-US" sz="4080" dirty="0"/>
              <a:t>Ginny Caughey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95DAFA-5275-411B-8152-85EE3C7529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5482" y="3954463"/>
            <a:ext cx="10056974" cy="1187602"/>
          </a:xfrm>
        </p:spPr>
        <p:txBody>
          <a:bodyPr/>
          <a:lstStyle/>
          <a:p>
            <a:r>
              <a:rPr lang="en-US" dirty="0"/>
              <a:t>API Expansion - .NET Standard 2.0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92D071-1F4E-4B01-8713-E872F3C18F5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07544" y="6605940"/>
            <a:ext cx="1428049" cy="331917"/>
          </a:xfrm>
          <a:prstGeom prst="rect">
            <a:avLst/>
          </a:prstGeom>
        </p:spPr>
        <p:txBody>
          <a:bodyPr/>
          <a:lstStyle/>
          <a:p>
            <a:pPr defTabSz="932597"/>
            <a:fld id="{F1323F40-5DA8-449B-85D3-1438A492E19B}" type="slidenum">
              <a:rPr lang="en-US" sz="1836">
                <a:solidFill>
                  <a:prstClr val="black">
                    <a:alpha val="60000"/>
                  </a:prstClr>
                </a:solidFill>
                <a:latin typeface="Segoe UI Semilight"/>
              </a:rPr>
              <a:pPr defTabSz="932597"/>
              <a:t>27</a:t>
            </a:fld>
            <a:endParaRPr lang="en-US" sz="1836" dirty="0">
              <a:solidFill>
                <a:prstClr val="black">
                  <a:alpha val="60000"/>
                </a:prstClr>
              </a:solidFill>
              <a:latin typeface="Segoe UI Semilight"/>
            </a:endParaRPr>
          </a:p>
        </p:txBody>
      </p:sp>
    </p:spTree>
    <p:extLst>
      <p:ext uri="{BB962C8B-B14F-4D97-AF65-F5344CB8AC3E}">
        <p14:creationId xmlns:p14="http://schemas.microsoft.com/office/powerpoint/2010/main" val="88777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C50622-E9C5-4F1D-AAA0-AC586F205CF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64015" y="3960943"/>
            <a:ext cx="10837657" cy="222148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UWP is the future...</a:t>
            </a:r>
          </a:p>
        </p:txBody>
      </p:sp>
    </p:spTree>
    <p:extLst>
      <p:ext uri="{BB962C8B-B14F-4D97-AF65-F5344CB8AC3E}">
        <p14:creationId xmlns:p14="http://schemas.microsoft.com/office/powerpoint/2010/main" val="1813073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4D9B3D-20B6-4F3B-BC89-72F917A4130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Competitive advantage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269127-50D2-4CF0-85EE-71A28EEF6C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2056727"/>
            <a:ext cx="9287034" cy="4394650"/>
          </a:xfrm>
        </p:spPr>
        <p:txBody>
          <a:bodyPr/>
          <a:lstStyle/>
          <a:p>
            <a:pPr algn="l"/>
            <a:r>
              <a:rPr lang="en-US" dirty="0"/>
              <a:t>Best User Confidence</a:t>
            </a:r>
          </a:p>
          <a:p>
            <a:pPr algn="l"/>
            <a:r>
              <a:rPr lang="en-US" dirty="0"/>
              <a:t>Trustworthy app deployment and management</a:t>
            </a:r>
          </a:p>
          <a:p>
            <a:pPr algn="l"/>
            <a:r>
              <a:rPr lang="en-US" dirty="0"/>
              <a:t>Surface Hub &amp; Windows 10 S</a:t>
            </a:r>
          </a:p>
          <a:p>
            <a:pPr algn="l"/>
            <a:r>
              <a:rPr lang="en-US" dirty="0"/>
              <a:t>Expanded Store monetization models</a:t>
            </a:r>
          </a:p>
          <a:p>
            <a:pPr algn="l"/>
            <a:r>
              <a:rPr lang="en-US" dirty="0"/>
              <a:t>Engaging, intuitive experiences</a:t>
            </a:r>
          </a:p>
          <a:p>
            <a:pPr algn="l"/>
            <a:r>
              <a:rPr lang="en-US" dirty="0"/>
              <a:t>Fluent, Ink and Cortana</a:t>
            </a:r>
          </a:p>
          <a:p>
            <a:pPr algn="l"/>
            <a:r>
              <a:rPr lang="en-US" dirty="0"/>
              <a:t>Project Rome</a:t>
            </a:r>
          </a:p>
          <a:p>
            <a:pPr algn="l"/>
            <a:r>
              <a:rPr lang="en-US" dirty="0"/>
              <a:t>Windows Hello &amp; Goodbye</a:t>
            </a:r>
          </a:p>
        </p:txBody>
      </p:sp>
    </p:spTree>
    <p:extLst>
      <p:ext uri="{BB962C8B-B14F-4D97-AF65-F5344CB8AC3E}">
        <p14:creationId xmlns:p14="http://schemas.microsoft.com/office/powerpoint/2010/main" val="23171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164015" y="3960943"/>
            <a:ext cx="10837657" cy="22214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pc="204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Setting the stage...</a:t>
            </a:r>
          </a:p>
        </p:txBody>
      </p:sp>
    </p:spTree>
    <p:extLst>
      <p:ext uri="{BB962C8B-B14F-4D97-AF65-F5344CB8AC3E}">
        <p14:creationId xmlns:p14="http://schemas.microsoft.com/office/powerpoint/2010/main" val="22748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5547" y="1211287"/>
            <a:ext cx="11887100" cy="2513780"/>
          </a:xfrm>
        </p:spPr>
        <p:txBody>
          <a:bodyPr/>
          <a:lstStyle/>
          <a:p>
            <a:r>
              <a:rPr lang="en-US" dirty="0"/>
              <a:t>Windows Template Studio – </a:t>
            </a:r>
            <a:r>
              <a:rPr lang="en-US" dirty="0">
                <a:hlinkClick r:id="rId2"/>
              </a:rPr>
              <a:t>http://aka.ms/wts</a:t>
            </a:r>
            <a:endParaRPr lang="en-US" dirty="0"/>
          </a:p>
          <a:p>
            <a:r>
              <a:rPr lang="en-US" dirty="0"/>
              <a:t>Learning – </a:t>
            </a:r>
            <a:r>
              <a:rPr lang="en-US" dirty="0">
                <a:hlinkClick r:id="rId3"/>
              </a:rPr>
              <a:t>http://aka.ms/WinDevEssentials</a:t>
            </a:r>
            <a:r>
              <a:rPr lang="en-US" dirty="0"/>
              <a:t> </a:t>
            </a:r>
          </a:p>
          <a:p>
            <a:r>
              <a:rPr lang="en-US" dirty="0"/>
              <a:t>Desktop Bridge – </a:t>
            </a:r>
            <a:r>
              <a:rPr lang="en-US" dirty="0">
                <a:hlinkClick r:id="rId4"/>
              </a:rPr>
              <a:t>http://aka.ms/DesktopBridge</a:t>
            </a:r>
            <a:endParaRPr lang="en-US" dirty="0"/>
          </a:p>
          <a:p>
            <a:r>
              <a:rPr lang="en-US" dirty="0" err="1"/>
              <a:t>Telerik</a:t>
            </a:r>
            <a:r>
              <a:rPr lang="en-US" dirty="0"/>
              <a:t> UI for UWP -  </a:t>
            </a:r>
            <a:r>
              <a:rPr lang="en-US" dirty="0">
                <a:hlinkClick r:id="rId5"/>
              </a:rPr>
              <a:t>http://telerik.com/uwp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1844242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82" y="295731"/>
            <a:ext cx="11887878" cy="917444"/>
          </a:xfrm>
        </p:spPr>
        <p:txBody>
          <a:bodyPr>
            <a:normAutofit/>
          </a:bodyPr>
          <a:lstStyle/>
          <a:p>
            <a:r>
              <a:rPr lang="en-US" sz="4488" dirty="0"/>
              <a:t>Related Sessions</a:t>
            </a:r>
          </a:p>
        </p:txBody>
      </p:sp>
      <p:sp>
        <p:nvSpPr>
          <p:cNvPr id="12" name="monitor"/>
          <p:cNvSpPr>
            <a:spLocks noChangeAspect="1" noEditPoints="1"/>
          </p:cNvSpPr>
          <p:nvPr/>
        </p:nvSpPr>
        <p:spPr bwMode="auto">
          <a:xfrm>
            <a:off x="10426266" y="295731"/>
            <a:ext cx="1737095" cy="1331300"/>
          </a:xfrm>
          <a:custGeom>
            <a:avLst/>
            <a:gdLst>
              <a:gd name="T0" fmla="*/ 244 w 244"/>
              <a:gd name="T1" fmla="*/ 68 h 187"/>
              <a:gd name="T2" fmla="*/ 244 w 244"/>
              <a:gd name="T3" fmla="*/ 151 h 187"/>
              <a:gd name="T4" fmla="*/ 0 w 244"/>
              <a:gd name="T5" fmla="*/ 151 h 187"/>
              <a:gd name="T6" fmla="*/ 0 w 244"/>
              <a:gd name="T7" fmla="*/ 0 h 187"/>
              <a:gd name="T8" fmla="*/ 244 w 244"/>
              <a:gd name="T9" fmla="*/ 0 h 187"/>
              <a:gd name="T10" fmla="*/ 244 w 244"/>
              <a:gd name="T11" fmla="*/ 68 h 187"/>
              <a:gd name="T12" fmla="*/ 122 w 244"/>
              <a:gd name="T13" fmla="*/ 151 h 187"/>
              <a:gd name="T14" fmla="*/ 122 w 244"/>
              <a:gd name="T15" fmla="*/ 187 h 187"/>
              <a:gd name="T16" fmla="*/ 73 w 244"/>
              <a:gd name="T17" fmla="*/ 187 h 187"/>
              <a:gd name="T18" fmla="*/ 171 w 244"/>
              <a:gd name="T19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4" h="187">
                <a:moveTo>
                  <a:pt x="244" y="68"/>
                </a:moveTo>
                <a:lnTo>
                  <a:pt x="244" y="151"/>
                </a:lnTo>
                <a:lnTo>
                  <a:pt x="0" y="151"/>
                </a:lnTo>
                <a:lnTo>
                  <a:pt x="0" y="0"/>
                </a:lnTo>
                <a:lnTo>
                  <a:pt x="244" y="0"/>
                </a:lnTo>
                <a:lnTo>
                  <a:pt x="244" y="68"/>
                </a:lnTo>
                <a:moveTo>
                  <a:pt x="122" y="151"/>
                </a:moveTo>
                <a:lnTo>
                  <a:pt x="122" y="187"/>
                </a:lnTo>
                <a:moveTo>
                  <a:pt x="73" y="187"/>
                </a:moveTo>
                <a:lnTo>
                  <a:pt x="171" y="187"/>
                </a:ln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US" dirty="0">
              <a:gradFill>
                <a:gsLst>
                  <a:gs pos="0">
                    <a:srgbClr val="505050"/>
                  </a:gs>
                  <a:gs pos="100000">
                    <a:srgbClr val="505050"/>
                  </a:gs>
                </a:gsLst>
              </a:gradFill>
              <a:latin typeface="Segoe UI Semilight"/>
            </a:endParaRPr>
          </a:p>
        </p:txBody>
      </p:sp>
      <p:sp>
        <p:nvSpPr>
          <p:cNvPr id="24" name="3D"/>
          <p:cNvSpPr>
            <a:spLocks noChangeAspect="1" noEditPoints="1"/>
          </p:cNvSpPr>
          <p:nvPr/>
        </p:nvSpPr>
        <p:spPr bwMode="auto">
          <a:xfrm>
            <a:off x="11058623" y="387155"/>
            <a:ext cx="473463" cy="503730"/>
          </a:xfrm>
          <a:custGeom>
            <a:avLst/>
            <a:gdLst>
              <a:gd name="T0" fmla="*/ 27 w 219"/>
              <a:gd name="T1" fmla="*/ 48 h 233"/>
              <a:gd name="T2" fmla="*/ 95 w 219"/>
              <a:gd name="T3" fmla="*/ 15 h 233"/>
              <a:gd name="T4" fmla="*/ 123 w 219"/>
              <a:gd name="T5" fmla="*/ 14 h 233"/>
              <a:gd name="T6" fmla="*/ 191 w 219"/>
              <a:gd name="T7" fmla="*/ 48 h 233"/>
              <a:gd name="T8" fmla="*/ 219 w 219"/>
              <a:gd name="T9" fmla="*/ 189 h 233"/>
              <a:gd name="T10" fmla="*/ 219 w 219"/>
              <a:gd name="T11" fmla="*/ 175 h 233"/>
              <a:gd name="T12" fmla="*/ 191 w 219"/>
              <a:gd name="T13" fmla="*/ 175 h 233"/>
              <a:gd name="T14" fmla="*/ 191 w 219"/>
              <a:gd name="T15" fmla="*/ 202 h 233"/>
              <a:gd name="T16" fmla="*/ 219 w 219"/>
              <a:gd name="T17" fmla="*/ 202 h 233"/>
              <a:gd name="T18" fmla="*/ 219 w 219"/>
              <a:gd name="T19" fmla="*/ 189 h 233"/>
              <a:gd name="T20" fmla="*/ 123 w 219"/>
              <a:gd name="T21" fmla="*/ 220 h 233"/>
              <a:gd name="T22" fmla="*/ 123 w 219"/>
              <a:gd name="T23" fmla="*/ 205 h 233"/>
              <a:gd name="T24" fmla="*/ 95 w 219"/>
              <a:gd name="T25" fmla="*/ 205 h 233"/>
              <a:gd name="T26" fmla="*/ 95 w 219"/>
              <a:gd name="T27" fmla="*/ 233 h 233"/>
              <a:gd name="T28" fmla="*/ 123 w 219"/>
              <a:gd name="T29" fmla="*/ 233 h 233"/>
              <a:gd name="T30" fmla="*/ 123 w 219"/>
              <a:gd name="T31" fmla="*/ 220 h 233"/>
              <a:gd name="T32" fmla="*/ 27 w 219"/>
              <a:gd name="T33" fmla="*/ 189 h 233"/>
              <a:gd name="T34" fmla="*/ 27 w 219"/>
              <a:gd name="T35" fmla="*/ 175 h 233"/>
              <a:gd name="T36" fmla="*/ 0 w 219"/>
              <a:gd name="T37" fmla="*/ 175 h 233"/>
              <a:gd name="T38" fmla="*/ 0 w 219"/>
              <a:gd name="T39" fmla="*/ 202 h 233"/>
              <a:gd name="T40" fmla="*/ 27 w 219"/>
              <a:gd name="T41" fmla="*/ 202 h 233"/>
              <a:gd name="T42" fmla="*/ 27 w 219"/>
              <a:gd name="T43" fmla="*/ 189 h 233"/>
              <a:gd name="T44" fmla="*/ 27 w 219"/>
              <a:gd name="T45" fmla="*/ 63 h 233"/>
              <a:gd name="T46" fmla="*/ 27 w 219"/>
              <a:gd name="T47" fmla="*/ 48 h 233"/>
              <a:gd name="T48" fmla="*/ 0 w 219"/>
              <a:gd name="T49" fmla="*/ 48 h 233"/>
              <a:gd name="T50" fmla="*/ 0 w 219"/>
              <a:gd name="T51" fmla="*/ 76 h 233"/>
              <a:gd name="T52" fmla="*/ 27 w 219"/>
              <a:gd name="T53" fmla="*/ 76 h 233"/>
              <a:gd name="T54" fmla="*/ 27 w 219"/>
              <a:gd name="T55" fmla="*/ 63 h 233"/>
              <a:gd name="T56" fmla="*/ 123 w 219"/>
              <a:gd name="T57" fmla="*/ 93 h 233"/>
              <a:gd name="T58" fmla="*/ 123 w 219"/>
              <a:gd name="T59" fmla="*/ 79 h 233"/>
              <a:gd name="T60" fmla="*/ 95 w 219"/>
              <a:gd name="T61" fmla="*/ 79 h 233"/>
              <a:gd name="T62" fmla="*/ 95 w 219"/>
              <a:gd name="T63" fmla="*/ 107 h 233"/>
              <a:gd name="T64" fmla="*/ 123 w 219"/>
              <a:gd name="T65" fmla="*/ 107 h 233"/>
              <a:gd name="T66" fmla="*/ 123 w 219"/>
              <a:gd name="T67" fmla="*/ 93 h 233"/>
              <a:gd name="T68" fmla="*/ 123 w 219"/>
              <a:gd name="T69" fmla="*/ 14 h 233"/>
              <a:gd name="T70" fmla="*/ 123 w 219"/>
              <a:gd name="T71" fmla="*/ 0 h 233"/>
              <a:gd name="T72" fmla="*/ 95 w 219"/>
              <a:gd name="T73" fmla="*/ 0 h 233"/>
              <a:gd name="T74" fmla="*/ 95 w 219"/>
              <a:gd name="T75" fmla="*/ 29 h 233"/>
              <a:gd name="T76" fmla="*/ 123 w 219"/>
              <a:gd name="T77" fmla="*/ 29 h 233"/>
              <a:gd name="T78" fmla="*/ 123 w 219"/>
              <a:gd name="T79" fmla="*/ 14 h 233"/>
              <a:gd name="T80" fmla="*/ 219 w 219"/>
              <a:gd name="T81" fmla="*/ 63 h 233"/>
              <a:gd name="T82" fmla="*/ 219 w 219"/>
              <a:gd name="T83" fmla="*/ 48 h 233"/>
              <a:gd name="T84" fmla="*/ 191 w 219"/>
              <a:gd name="T85" fmla="*/ 48 h 233"/>
              <a:gd name="T86" fmla="*/ 191 w 219"/>
              <a:gd name="T87" fmla="*/ 76 h 233"/>
              <a:gd name="T88" fmla="*/ 219 w 219"/>
              <a:gd name="T89" fmla="*/ 76 h 233"/>
              <a:gd name="T90" fmla="*/ 219 w 219"/>
              <a:gd name="T91" fmla="*/ 63 h 233"/>
              <a:gd name="T92" fmla="*/ 123 w 219"/>
              <a:gd name="T93" fmla="*/ 94 h 233"/>
              <a:gd name="T94" fmla="*/ 191 w 219"/>
              <a:gd name="T95" fmla="*/ 63 h 233"/>
              <a:gd name="T96" fmla="*/ 205 w 219"/>
              <a:gd name="T97" fmla="*/ 76 h 233"/>
              <a:gd name="T98" fmla="*/ 205 w 219"/>
              <a:gd name="T99" fmla="*/ 175 h 233"/>
              <a:gd name="T100" fmla="*/ 109 w 219"/>
              <a:gd name="T101" fmla="*/ 107 h 233"/>
              <a:gd name="T102" fmla="*/ 109 w 219"/>
              <a:gd name="T103" fmla="*/ 205 h 233"/>
              <a:gd name="T104" fmla="*/ 13 w 219"/>
              <a:gd name="T105" fmla="*/ 76 h 233"/>
              <a:gd name="T106" fmla="*/ 13 w 219"/>
              <a:gd name="T107" fmla="*/ 175 h 233"/>
              <a:gd name="T108" fmla="*/ 27 w 219"/>
              <a:gd name="T109" fmla="*/ 63 h 233"/>
              <a:gd name="T110" fmla="*/ 95 w 219"/>
              <a:gd name="T111" fmla="*/ 94 h 233"/>
              <a:gd name="T112" fmla="*/ 123 w 219"/>
              <a:gd name="T113" fmla="*/ 220 h 233"/>
              <a:gd name="T114" fmla="*/ 191 w 219"/>
              <a:gd name="T115" fmla="*/ 189 h 233"/>
              <a:gd name="T116" fmla="*/ 95 w 219"/>
              <a:gd name="T117" fmla="*/ 220 h 233"/>
              <a:gd name="T118" fmla="*/ 27 w 219"/>
              <a:gd name="T119" fmla="*/ 18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33">
                <a:moveTo>
                  <a:pt x="27" y="48"/>
                </a:moveTo>
                <a:lnTo>
                  <a:pt x="95" y="15"/>
                </a:lnTo>
                <a:moveTo>
                  <a:pt x="123" y="14"/>
                </a:moveTo>
                <a:lnTo>
                  <a:pt x="191" y="48"/>
                </a:lnTo>
                <a:moveTo>
                  <a:pt x="219" y="189"/>
                </a:moveTo>
                <a:lnTo>
                  <a:pt x="219" y="175"/>
                </a:lnTo>
                <a:lnTo>
                  <a:pt x="191" y="175"/>
                </a:lnTo>
                <a:lnTo>
                  <a:pt x="191" y="202"/>
                </a:lnTo>
                <a:lnTo>
                  <a:pt x="219" y="202"/>
                </a:lnTo>
                <a:lnTo>
                  <a:pt x="219" y="189"/>
                </a:lnTo>
                <a:moveTo>
                  <a:pt x="123" y="220"/>
                </a:moveTo>
                <a:lnTo>
                  <a:pt x="123" y="205"/>
                </a:lnTo>
                <a:lnTo>
                  <a:pt x="95" y="205"/>
                </a:lnTo>
                <a:lnTo>
                  <a:pt x="95" y="233"/>
                </a:lnTo>
                <a:lnTo>
                  <a:pt x="123" y="233"/>
                </a:lnTo>
                <a:lnTo>
                  <a:pt x="123" y="220"/>
                </a:lnTo>
                <a:moveTo>
                  <a:pt x="27" y="189"/>
                </a:moveTo>
                <a:lnTo>
                  <a:pt x="27" y="175"/>
                </a:lnTo>
                <a:lnTo>
                  <a:pt x="0" y="175"/>
                </a:lnTo>
                <a:lnTo>
                  <a:pt x="0" y="202"/>
                </a:lnTo>
                <a:lnTo>
                  <a:pt x="27" y="202"/>
                </a:lnTo>
                <a:lnTo>
                  <a:pt x="27" y="189"/>
                </a:lnTo>
                <a:moveTo>
                  <a:pt x="27" y="63"/>
                </a:moveTo>
                <a:lnTo>
                  <a:pt x="27" y="48"/>
                </a:lnTo>
                <a:lnTo>
                  <a:pt x="0" y="48"/>
                </a:lnTo>
                <a:lnTo>
                  <a:pt x="0" y="76"/>
                </a:lnTo>
                <a:lnTo>
                  <a:pt x="27" y="76"/>
                </a:lnTo>
                <a:lnTo>
                  <a:pt x="27" y="63"/>
                </a:lnTo>
                <a:moveTo>
                  <a:pt x="123" y="93"/>
                </a:moveTo>
                <a:lnTo>
                  <a:pt x="123" y="79"/>
                </a:lnTo>
                <a:lnTo>
                  <a:pt x="95" y="79"/>
                </a:lnTo>
                <a:lnTo>
                  <a:pt x="95" y="107"/>
                </a:lnTo>
                <a:lnTo>
                  <a:pt x="123" y="107"/>
                </a:lnTo>
                <a:lnTo>
                  <a:pt x="123" y="93"/>
                </a:lnTo>
                <a:moveTo>
                  <a:pt x="123" y="14"/>
                </a:moveTo>
                <a:lnTo>
                  <a:pt x="123" y="0"/>
                </a:lnTo>
                <a:lnTo>
                  <a:pt x="95" y="0"/>
                </a:lnTo>
                <a:lnTo>
                  <a:pt x="95" y="29"/>
                </a:lnTo>
                <a:lnTo>
                  <a:pt x="123" y="29"/>
                </a:lnTo>
                <a:lnTo>
                  <a:pt x="123" y="14"/>
                </a:lnTo>
                <a:moveTo>
                  <a:pt x="219" y="63"/>
                </a:moveTo>
                <a:lnTo>
                  <a:pt x="219" y="48"/>
                </a:lnTo>
                <a:lnTo>
                  <a:pt x="191" y="48"/>
                </a:lnTo>
                <a:lnTo>
                  <a:pt x="191" y="76"/>
                </a:lnTo>
                <a:lnTo>
                  <a:pt x="219" y="76"/>
                </a:lnTo>
                <a:lnTo>
                  <a:pt x="219" y="63"/>
                </a:lnTo>
                <a:moveTo>
                  <a:pt x="123" y="94"/>
                </a:moveTo>
                <a:lnTo>
                  <a:pt x="191" y="63"/>
                </a:lnTo>
                <a:moveTo>
                  <a:pt x="205" y="76"/>
                </a:moveTo>
                <a:lnTo>
                  <a:pt x="205" y="175"/>
                </a:lnTo>
                <a:moveTo>
                  <a:pt x="109" y="107"/>
                </a:moveTo>
                <a:lnTo>
                  <a:pt x="109" y="205"/>
                </a:lnTo>
                <a:moveTo>
                  <a:pt x="13" y="76"/>
                </a:moveTo>
                <a:lnTo>
                  <a:pt x="13" y="175"/>
                </a:lnTo>
                <a:moveTo>
                  <a:pt x="27" y="63"/>
                </a:moveTo>
                <a:lnTo>
                  <a:pt x="95" y="94"/>
                </a:lnTo>
                <a:moveTo>
                  <a:pt x="123" y="220"/>
                </a:moveTo>
                <a:lnTo>
                  <a:pt x="191" y="189"/>
                </a:lnTo>
                <a:moveTo>
                  <a:pt x="95" y="220"/>
                </a:moveTo>
                <a:lnTo>
                  <a:pt x="27" y="189"/>
                </a:ln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US" dirty="0">
              <a:gradFill>
                <a:gsLst>
                  <a:gs pos="0">
                    <a:srgbClr val="505050"/>
                  </a:gs>
                  <a:gs pos="100000">
                    <a:srgbClr val="505050"/>
                  </a:gs>
                </a:gsLst>
              </a:gradFill>
              <a:latin typeface="Segoe UI Semiligh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275BA5-18BC-402F-BFCF-C7BDAAE1D3B7}"/>
              </a:ext>
            </a:extLst>
          </p:cNvPr>
          <p:cNvSpPr/>
          <p:nvPr/>
        </p:nvSpPr>
        <p:spPr bwMode="auto">
          <a:xfrm>
            <a:off x="11259046" y="816174"/>
            <a:ext cx="73621" cy="80983"/>
          </a:xfrm>
          <a:prstGeom prst="rect">
            <a:avLst/>
          </a:prstGeom>
          <a:solidFill>
            <a:srgbClr val="505050"/>
          </a:solidFill>
          <a:ln>
            <a:solidFill>
              <a:srgbClr val="50505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9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3D">
            <a:extLst>
              <a:ext uri="{FF2B5EF4-FFF2-40B4-BE49-F238E27FC236}">
                <a16:creationId xmlns:a16="http://schemas.microsoft.com/office/drawing/2014/main" id="{450EED43-C05B-4F86-BDB0-8A86D66386A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0851964" y="760366"/>
            <a:ext cx="473463" cy="503730"/>
          </a:xfrm>
          <a:custGeom>
            <a:avLst/>
            <a:gdLst>
              <a:gd name="T0" fmla="*/ 27 w 219"/>
              <a:gd name="T1" fmla="*/ 48 h 233"/>
              <a:gd name="T2" fmla="*/ 95 w 219"/>
              <a:gd name="T3" fmla="*/ 15 h 233"/>
              <a:gd name="T4" fmla="*/ 123 w 219"/>
              <a:gd name="T5" fmla="*/ 14 h 233"/>
              <a:gd name="T6" fmla="*/ 191 w 219"/>
              <a:gd name="T7" fmla="*/ 48 h 233"/>
              <a:gd name="T8" fmla="*/ 219 w 219"/>
              <a:gd name="T9" fmla="*/ 189 h 233"/>
              <a:gd name="T10" fmla="*/ 219 w 219"/>
              <a:gd name="T11" fmla="*/ 175 h 233"/>
              <a:gd name="T12" fmla="*/ 191 w 219"/>
              <a:gd name="T13" fmla="*/ 175 h 233"/>
              <a:gd name="T14" fmla="*/ 191 w 219"/>
              <a:gd name="T15" fmla="*/ 202 h 233"/>
              <a:gd name="T16" fmla="*/ 219 w 219"/>
              <a:gd name="T17" fmla="*/ 202 h 233"/>
              <a:gd name="T18" fmla="*/ 219 w 219"/>
              <a:gd name="T19" fmla="*/ 189 h 233"/>
              <a:gd name="T20" fmla="*/ 123 w 219"/>
              <a:gd name="T21" fmla="*/ 220 h 233"/>
              <a:gd name="T22" fmla="*/ 123 w 219"/>
              <a:gd name="T23" fmla="*/ 205 h 233"/>
              <a:gd name="T24" fmla="*/ 95 w 219"/>
              <a:gd name="T25" fmla="*/ 205 h 233"/>
              <a:gd name="T26" fmla="*/ 95 w 219"/>
              <a:gd name="T27" fmla="*/ 233 h 233"/>
              <a:gd name="T28" fmla="*/ 123 w 219"/>
              <a:gd name="T29" fmla="*/ 233 h 233"/>
              <a:gd name="T30" fmla="*/ 123 w 219"/>
              <a:gd name="T31" fmla="*/ 220 h 233"/>
              <a:gd name="T32" fmla="*/ 27 w 219"/>
              <a:gd name="T33" fmla="*/ 189 h 233"/>
              <a:gd name="T34" fmla="*/ 27 w 219"/>
              <a:gd name="T35" fmla="*/ 175 h 233"/>
              <a:gd name="T36" fmla="*/ 0 w 219"/>
              <a:gd name="T37" fmla="*/ 175 h 233"/>
              <a:gd name="T38" fmla="*/ 0 w 219"/>
              <a:gd name="T39" fmla="*/ 202 h 233"/>
              <a:gd name="T40" fmla="*/ 27 w 219"/>
              <a:gd name="T41" fmla="*/ 202 h 233"/>
              <a:gd name="T42" fmla="*/ 27 w 219"/>
              <a:gd name="T43" fmla="*/ 189 h 233"/>
              <a:gd name="T44" fmla="*/ 27 w 219"/>
              <a:gd name="T45" fmla="*/ 63 h 233"/>
              <a:gd name="T46" fmla="*/ 27 w 219"/>
              <a:gd name="T47" fmla="*/ 48 h 233"/>
              <a:gd name="T48" fmla="*/ 0 w 219"/>
              <a:gd name="T49" fmla="*/ 48 h 233"/>
              <a:gd name="T50" fmla="*/ 0 w 219"/>
              <a:gd name="T51" fmla="*/ 76 h 233"/>
              <a:gd name="T52" fmla="*/ 27 w 219"/>
              <a:gd name="T53" fmla="*/ 76 h 233"/>
              <a:gd name="T54" fmla="*/ 27 w 219"/>
              <a:gd name="T55" fmla="*/ 63 h 233"/>
              <a:gd name="T56" fmla="*/ 123 w 219"/>
              <a:gd name="T57" fmla="*/ 93 h 233"/>
              <a:gd name="T58" fmla="*/ 123 w 219"/>
              <a:gd name="T59" fmla="*/ 79 h 233"/>
              <a:gd name="T60" fmla="*/ 95 w 219"/>
              <a:gd name="T61" fmla="*/ 79 h 233"/>
              <a:gd name="T62" fmla="*/ 95 w 219"/>
              <a:gd name="T63" fmla="*/ 107 h 233"/>
              <a:gd name="T64" fmla="*/ 123 w 219"/>
              <a:gd name="T65" fmla="*/ 107 h 233"/>
              <a:gd name="T66" fmla="*/ 123 w 219"/>
              <a:gd name="T67" fmla="*/ 93 h 233"/>
              <a:gd name="T68" fmla="*/ 123 w 219"/>
              <a:gd name="T69" fmla="*/ 14 h 233"/>
              <a:gd name="T70" fmla="*/ 123 w 219"/>
              <a:gd name="T71" fmla="*/ 0 h 233"/>
              <a:gd name="T72" fmla="*/ 95 w 219"/>
              <a:gd name="T73" fmla="*/ 0 h 233"/>
              <a:gd name="T74" fmla="*/ 95 w 219"/>
              <a:gd name="T75" fmla="*/ 29 h 233"/>
              <a:gd name="T76" fmla="*/ 123 w 219"/>
              <a:gd name="T77" fmla="*/ 29 h 233"/>
              <a:gd name="T78" fmla="*/ 123 w 219"/>
              <a:gd name="T79" fmla="*/ 14 h 233"/>
              <a:gd name="T80" fmla="*/ 219 w 219"/>
              <a:gd name="T81" fmla="*/ 63 h 233"/>
              <a:gd name="T82" fmla="*/ 219 w 219"/>
              <a:gd name="T83" fmla="*/ 48 h 233"/>
              <a:gd name="T84" fmla="*/ 191 w 219"/>
              <a:gd name="T85" fmla="*/ 48 h 233"/>
              <a:gd name="T86" fmla="*/ 191 w 219"/>
              <a:gd name="T87" fmla="*/ 76 h 233"/>
              <a:gd name="T88" fmla="*/ 219 w 219"/>
              <a:gd name="T89" fmla="*/ 76 h 233"/>
              <a:gd name="T90" fmla="*/ 219 w 219"/>
              <a:gd name="T91" fmla="*/ 63 h 233"/>
              <a:gd name="T92" fmla="*/ 123 w 219"/>
              <a:gd name="T93" fmla="*/ 94 h 233"/>
              <a:gd name="T94" fmla="*/ 191 w 219"/>
              <a:gd name="T95" fmla="*/ 63 h 233"/>
              <a:gd name="T96" fmla="*/ 205 w 219"/>
              <a:gd name="T97" fmla="*/ 76 h 233"/>
              <a:gd name="T98" fmla="*/ 205 w 219"/>
              <a:gd name="T99" fmla="*/ 175 h 233"/>
              <a:gd name="T100" fmla="*/ 109 w 219"/>
              <a:gd name="T101" fmla="*/ 107 h 233"/>
              <a:gd name="T102" fmla="*/ 109 w 219"/>
              <a:gd name="T103" fmla="*/ 205 h 233"/>
              <a:gd name="T104" fmla="*/ 13 w 219"/>
              <a:gd name="T105" fmla="*/ 76 h 233"/>
              <a:gd name="T106" fmla="*/ 13 w 219"/>
              <a:gd name="T107" fmla="*/ 175 h 233"/>
              <a:gd name="T108" fmla="*/ 27 w 219"/>
              <a:gd name="T109" fmla="*/ 63 h 233"/>
              <a:gd name="T110" fmla="*/ 95 w 219"/>
              <a:gd name="T111" fmla="*/ 94 h 233"/>
              <a:gd name="T112" fmla="*/ 123 w 219"/>
              <a:gd name="T113" fmla="*/ 220 h 233"/>
              <a:gd name="T114" fmla="*/ 191 w 219"/>
              <a:gd name="T115" fmla="*/ 189 h 233"/>
              <a:gd name="T116" fmla="*/ 95 w 219"/>
              <a:gd name="T117" fmla="*/ 220 h 233"/>
              <a:gd name="T118" fmla="*/ 27 w 219"/>
              <a:gd name="T119" fmla="*/ 18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33">
                <a:moveTo>
                  <a:pt x="27" y="48"/>
                </a:moveTo>
                <a:lnTo>
                  <a:pt x="95" y="15"/>
                </a:lnTo>
                <a:moveTo>
                  <a:pt x="123" y="14"/>
                </a:moveTo>
                <a:lnTo>
                  <a:pt x="191" y="48"/>
                </a:lnTo>
                <a:moveTo>
                  <a:pt x="219" y="189"/>
                </a:moveTo>
                <a:lnTo>
                  <a:pt x="219" y="175"/>
                </a:lnTo>
                <a:lnTo>
                  <a:pt x="191" y="175"/>
                </a:lnTo>
                <a:lnTo>
                  <a:pt x="191" y="202"/>
                </a:lnTo>
                <a:lnTo>
                  <a:pt x="219" y="202"/>
                </a:lnTo>
                <a:lnTo>
                  <a:pt x="219" y="189"/>
                </a:lnTo>
                <a:moveTo>
                  <a:pt x="123" y="220"/>
                </a:moveTo>
                <a:lnTo>
                  <a:pt x="123" y="205"/>
                </a:lnTo>
                <a:lnTo>
                  <a:pt x="95" y="205"/>
                </a:lnTo>
                <a:lnTo>
                  <a:pt x="95" y="233"/>
                </a:lnTo>
                <a:lnTo>
                  <a:pt x="123" y="233"/>
                </a:lnTo>
                <a:lnTo>
                  <a:pt x="123" y="220"/>
                </a:lnTo>
                <a:moveTo>
                  <a:pt x="27" y="189"/>
                </a:moveTo>
                <a:lnTo>
                  <a:pt x="27" y="175"/>
                </a:lnTo>
                <a:lnTo>
                  <a:pt x="0" y="175"/>
                </a:lnTo>
                <a:lnTo>
                  <a:pt x="0" y="202"/>
                </a:lnTo>
                <a:lnTo>
                  <a:pt x="27" y="202"/>
                </a:lnTo>
                <a:lnTo>
                  <a:pt x="27" y="189"/>
                </a:lnTo>
                <a:moveTo>
                  <a:pt x="27" y="63"/>
                </a:moveTo>
                <a:lnTo>
                  <a:pt x="27" y="48"/>
                </a:lnTo>
                <a:lnTo>
                  <a:pt x="0" y="48"/>
                </a:lnTo>
                <a:lnTo>
                  <a:pt x="0" y="76"/>
                </a:lnTo>
                <a:lnTo>
                  <a:pt x="27" y="76"/>
                </a:lnTo>
                <a:lnTo>
                  <a:pt x="27" y="63"/>
                </a:lnTo>
                <a:moveTo>
                  <a:pt x="123" y="93"/>
                </a:moveTo>
                <a:lnTo>
                  <a:pt x="123" y="79"/>
                </a:lnTo>
                <a:lnTo>
                  <a:pt x="95" y="79"/>
                </a:lnTo>
                <a:lnTo>
                  <a:pt x="95" y="107"/>
                </a:lnTo>
                <a:lnTo>
                  <a:pt x="123" y="107"/>
                </a:lnTo>
                <a:lnTo>
                  <a:pt x="123" y="93"/>
                </a:lnTo>
                <a:moveTo>
                  <a:pt x="123" y="14"/>
                </a:moveTo>
                <a:lnTo>
                  <a:pt x="123" y="0"/>
                </a:lnTo>
                <a:lnTo>
                  <a:pt x="95" y="0"/>
                </a:lnTo>
                <a:lnTo>
                  <a:pt x="95" y="29"/>
                </a:lnTo>
                <a:lnTo>
                  <a:pt x="123" y="29"/>
                </a:lnTo>
                <a:lnTo>
                  <a:pt x="123" y="14"/>
                </a:lnTo>
                <a:moveTo>
                  <a:pt x="219" y="63"/>
                </a:moveTo>
                <a:lnTo>
                  <a:pt x="219" y="48"/>
                </a:lnTo>
                <a:lnTo>
                  <a:pt x="191" y="48"/>
                </a:lnTo>
                <a:lnTo>
                  <a:pt x="191" y="76"/>
                </a:lnTo>
                <a:lnTo>
                  <a:pt x="219" y="76"/>
                </a:lnTo>
                <a:lnTo>
                  <a:pt x="219" y="63"/>
                </a:lnTo>
                <a:moveTo>
                  <a:pt x="123" y="94"/>
                </a:moveTo>
                <a:lnTo>
                  <a:pt x="191" y="63"/>
                </a:lnTo>
                <a:moveTo>
                  <a:pt x="205" y="76"/>
                </a:moveTo>
                <a:lnTo>
                  <a:pt x="205" y="175"/>
                </a:lnTo>
                <a:moveTo>
                  <a:pt x="109" y="107"/>
                </a:moveTo>
                <a:lnTo>
                  <a:pt x="109" y="205"/>
                </a:lnTo>
                <a:moveTo>
                  <a:pt x="13" y="76"/>
                </a:moveTo>
                <a:lnTo>
                  <a:pt x="13" y="175"/>
                </a:lnTo>
                <a:moveTo>
                  <a:pt x="27" y="63"/>
                </a:moveTo>
                <a:lnTo>
                  <a:pt x="95" y="94"/>
                </a:lnTo>
                <a:moveTo>
                  <a:pt x="123" y="220"/>
                </a:moveTo>
                <a:lnTo>
                  <a:pt x="191" y="189"/>
                </a:lnTo>
                <a:moveTo>
                  <a:pt x="95" y="220"/>
                </a:moveTo>
                <a:lnTo>
                  <a:pt x="27" y="189"/>
                </a:ln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US" dirty="0">
              <a:gradFill>
                <a:gsLst>
                  <a:gs pos="0">
                    <a:srgbClr val="505050"/>
                  </a:gs>
                  <a:gs pos="100000">
                    <a:srgbClr val="505050"/>
                  </a:gs>
                </a:gsLst>
              </a:gradFill>
              <a:latin typeface="Segoe UI Semilight"/>
            </a:endParaRPr>
          </a:p>
        </p:txBody>
      </p:sp>
      <p:sp>
        <p:nvSpPr>
          <p:cNvPr id="17" name="3D">
            <a:extLst>
              <a:ext uri="{FF2B5EF4-FFF2-40B4-BE49-F238E27FC236}">
                <a16:creationId xmlns:a16="http://schemas.microsoft.com/office/drawing/2014/main" id="{41F98B2D-1F6D-4ECF-8128-0F5F10FC13A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1266241" y="760366"/>
            <a:ext cx="473463" cy="503730"/>
          </a:xfrm>
          <a:custGeom>
            <a:avLst/>
            <a:gdLst>
              <a:gd name="T0" fmla="*/ 27 w 219"/>
              <a:gd name="T1" fmla="*/ 48 h 233"/>
              <a:gd name="T2" fmla="*/ 95 w 219"/>
              <a:gd name="T3" fmla="*/ 15 h 233"/>
              <a:gd name="T4" fmla="*/ 123 w 219"/>
              <a:gd name="T5" fmla="*/ 14 h 233"/>
              <a:gd name="T6" fmla="*/ 191 w 219"/>
              <a:gd name="T7" fmla="*/ 48 h 233"/>
              <a:gd name="T8" fmla="*/ 219 w 219"/>
              <a:gd name="T9" fmla="*/ 189 h 233"/>
              <a:gd name="T10" fmla="*/ 219 w 219"/>
              <a:gd name="T11" fmla="*/ 175 h 233"/>
              <a:gd name="T12" fmla="*/ 191 w 219"/>
              <a:gd name="T13" fmla="*/ 175 h 233"/>
              <a:gd name="T14" fmla="*/ 191 w 219"/>
              <a:gd name="T15" fmla="*/ 202 h 233"/>
              <a:gd name="T16" fmla="*/ 219 w 219"/>
              <a:gd name="T17" fmla="*/ 202 h 233"/>
              <a:gd name="T18" fmla="*/ 219 w 219"/>
              <a:gd name="T19" fmla="*/ 189 h 233"/>
              <a:gd name="T20" fmla="*/ 123 w 219"/>
              <a:gd name="T21" fmla="*/ 220 h 233"/>
              <a:gd name="T22" fmla="*/ 123 w 219"/>
              <a:gd name="T23" fmla="*/ 205 h 233"/>
              <a:gd name="T24" fmla="*/ 95 w 219"/>
              <a:gd name="T25" fmla="*/ 205 h 233"/>
              <a:gd name="T26" fmla="*/ 95 w 219"/>
              <a:gd name="T27" fmla="*/ 233 h 233"/>
              <a:gd name="T28" fmla="*/ 123 w 219"/>
              <a:gd name="T29" fmla="*/ 233 h 233"/>
              <a:gd name="T30" fmla="*/ 123 w 219"/>
              <a:gd name="T31" fmla="*/ 220 h 233"/>
              <a:gd name="T32" fmla="*/ 27 w 219"/>
              <a:gd name="T33" fmla="*/ 189 h 233"/>
              <a:gd name="T34" fmla="*/ 27 w 219"/>
              <a:gd name="T35" fmla="*/ 175 h 233"/>
              <a:gd name="T36" fmla="*/ 0 w 219"/>
              <a:gd name="T37" fmla="*/ 175 h 233"/>
              <a:gd name="T38" fmla="*/ 0 w 219"/>
              <a:gd name="T39" fmla="*/ 202 h 233"/>
              <a:gd name="T40" fmla="*/ 27 w 219"/>
              <a:gd name="T41" fmla="*/ 202 h 233"/>
              <a:gd name="T42" fmla="*/ 27 w 219"/>
              <a:gd name="T43" fmla="*/ 189 h 233"/>
              <a:gd name="T44" fmla="*/ 27 w 219"/>
              <a:gd name="T45" fmla="*/ 63 h 233"/>
              <a:gd name="T46" fmla="*/ 27 w 219"/>
              <a:gd name="T47" fmla="*/ 48 h 233"/>
              <a:gd name="T48" fmla="*/ 0 w 219"/>
              <a:gd name="T49" fmla="*/ 48 h 233"/>
              <a:gd name="T50" fmla="*/ 0 w 219"/>
              <a:gd name="T51" fmla="*/ 76 h 233"/>
              <a:gd name="T52" fmla="*/ 27 w 219"/>
              <a:gd name="T53" fmla="*/ 76 h 233"/>
              <a:gd name="T54" fmla="*/ 27 w 219"/>
              <a:gd name="T55" fmla="*/ 63 h 233"/>
              <a:gd name="T56" fmla="*/ 123 w 219"/>
              <a:gd name="T57" fmla="*/ 93 h 233"/>
              <a:gd name="T58" fmla="*/ 123 w 219"/>
              <a:gd name="T59" fmla="*/ 79 h 233"/>
              <a:gd name="T60" fmla="*/ 95 w 219"/>
              <a:gd name="T61" fmla="*/ 79 h 233"/>
              <a:gd name="T62" fmla="*/ 95 w 219"/>
              <a:gd name="T63" fmla="*/ 107 h 233"/>
              <a:gd name="T64" fmla="*/ 123 w 219"/>
              <a:gd name="T65" fmla="*/ 107 h 233"/>
              <a:gd name="T66" fmla="*/ 123 w 219"/>
              <a:gd name="T67" fmla="*/ 93 h 233"/>
              <a:gd name="T68" fmla="*/ 123 w 219"/>
              <a:gd name="T69" fmla="*/ 14 h 233"/>
              <a:gd name="T70" fmla="*/ 123 w 219"/>
              <a:gd name="T71" fmla="*/ 0 h 233"/>
              <a:gd name="T72" fmla="*/ 95 w 219"/>
              <a:gd name="T73" fmla="*/ 0 h 233"/>
              <a:gd name="T74" fmla="*/ 95 w 219"/>
              <a:gd name="T75" fmla="*/ 29 h 233"/>
              <a:gd name="T76" fmla="*/ 123 w 219"/>
              <a:gd name="T77" fmla="*/ 29 h 233"/>
              <a:gd name="T78" fmla="*/ 123 w 219"/>
              <a:gd name="T79" fmla="*/ 14 h 233"/>
              <a:gd name="T80" fmla="*/ 219 w 219"/>
              <a:gd name="T81" fmla="*/ 63 h 233"/>
              <a:gd name="T82" fmla="*/ 219 w 219"/>
              <a:gd name="T83" fmla="*/ 48 h 233"/>
              <a:gd name="T84" fmla="*/ 191 w 219"/>
              <a:gd name="T85" fmla="*/ 48 h 233"/>
              <a:gd name="T86" fmla="*/ 191 w 219"/>
              <a:gd name="T87" fmla="*/ 76 h 233"/>
              <a:gd name="T88" fmla="*/ 219 w 219"/>
              <a:gd name="T89" fmla="*/ 76 h 233"/>
              <a:gd name="T90" fmla="*/ 219 w 219"/>
              <a:gd name="T91" fmla="*/ 63 h 233"/>
              <a:gd name="T92" fmla="*/ 123 w 219"/>
              <a:gd name="T93" fmla="*/ 94 h 233"/>
              <a:gd name="T94" fmla="*/ 191 w 219"/>
              <a:gd name="T95" fmla="*/ 63 h 233"/>
              <a:gd name="T96" fmla="*/ 205 w 219"/>
              <a:gd name="T97" fmla="*/ 76 h 233"/>
              <a:gd name="T98" fmla="*/ 205 w 219"/>
              <a:gd name="T99" fmla="*/ 175 h 233"/>
              <a:gd name="T100" fmla="*/ 109 w 219"/>
              <a:gd name="T101" fmla="*/ 107 h 233"/>
              <a:gd name="T102" fmla="*/ 109 w 219"/>
              <a:gd name="T103" fmla="*/ 205 h 233"/>
              <a:gd name="T104" fmla="*/ 13 w 219"/>
              <a:gd name="T105" fmla="*/ 76 h 233"/>
              <a:gd name="T106" fmla="*/ 13 w 219"/>
              <a:gd name="T107" fmla="*/ 175 h 233"/>
              <a:gd name="T108" fmla="*/ 27 w 219"/>
              <a:gd name="T109" fmla="*/ 63 h 233"/>
              <a:gd name="T110" fmla="*/ 95 w 219"/>
              <a:gd name="T111" fmla="*/ 94 h 233"/>
              <a:gd name="T112" fmla="*/ 123 w 219"/>
              <a:gd name="T113" fmla="*/ 220 h 233"/>
              <a:gd name="T114" fmla="*/ 191 w 219"/>
              <a:gd name="T115" fmla="*/ 189 h 233"/>
              <a:gd name="T116" fmla="*/ 95 w 219"/>
              <a:gd name="T117" fmla="*/ 220 h 233"/>
              <a:gd name="T118" fmla="*/ 27 w 219"/>
              <a:gd name="T119" fmla="*/ 18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33">
                <a:moveTo>
                  <a:pt x="27" y="48"/>
                </a:moveTo>
                <a:lnTo>
                  <a:pt x="95" y="15"/>
                </a:lnTo>
                <a:moveTo>
                  <a:pt x="123" y="14"/>
                </a:moveTo>
                <a:lnTo>
                  <a:pt x="191" y="48"/>
                </a:lnTo>
                <a:moveTo>
                  <a:pt x="219" y="189"/>
                </a:moveTo>
                <a:lnTo>
                  <a:pt x="219" y="175"/>
                </a:lnTo>
                <a:lnTo>
                  <a:pt x="191" y="175"/>
                </a:lnTo>
                <a:lnTo>
                  <a:pt x="191" y="202"/>
                </a:lnTo>
                <a:lnTo>
                  <a:pt x="219" y="202"/>
                </a:lnTo>
                <a:lnTo>
                  <a:pt x="219" y="189"/>
                </a:lnTo>
                <a:moveTo>
                  <a:pt x="123" y="220"/>
                </a:moveTo>
                <a:lnTo>
                  <a:pt x="123" y="205"/>
                </a:lnTo>
                <a:lnTo>
                  <a:pt x="95" y="205"/>
                </a:lnTo>
                <a:lnTo>
                  <a:pt x="95" y="233"/>
                </a:lnTo>
                <a:lnTo>
                  <a:pt x="123" y="233"/>
                </a:lnTo>
                <a:lnTo>
                  <a:pt x="123" y="220"/>
                </a:lnTo>
                <a:moveTo>
                  <a:pt x="27" y="189"/>
                </a:moveTo>
                <a:lnTo>
                  <a:pt x="27" y="175"/>
                </a:lnTo>
                <a:lnTo>
                  <a:pt x="0" y="175"/>
                </a:lnTo>
                <a:lnTo>
                  <a:pt x="0" y="202"/>
                </a:lnTo>
                <a:lnTo>
                  <a:pt x="27" y="202"/>
                </a:lnTo>
                <a:lnTo>
                  <a:pt x="27" y="189"/>
                </a:lnTo>
                <a:moveTo>
                  <a:pt x="27" y="63"/>
                </a:moveTo>
                <a:lnTo>
                  <a:pt x="27" y="48"/>
                </a:lnTo>
                <a:lnTo>
                  <a:pt x="0" y="48"/>
                </a:lnTo>
                <a:lnTo>
                  <a:pt x="0" y="76"/>
                </a:lnTo>
                <a:lnTo>
                  <a:pt x="27" y="76"/>
                </a:lnTo>
                <a:lnTo>
                  <a:pt x="27" y="63"/>
                </a:lnTo>
                <a:moveTo>
                  <a:pt x="123" y="93"/>
                </a:moveTo>
                <a:lnTo>
                  <a:pt x="123" y="79"/>
                </a:lnTo>
                <a:lnTo>
                  <a:pt x="95" y="79"/>
                </a:lnTo>
                <a:lnTo>
                  <a:pt x="95" y="107"/>
                </a:lnTo>
                <a:lnTo>
                  <a:pt x="123" y="107"/>
                </a:lnTo>
                <a:lnTo>
                  <a:pt x="123" y="93"/>
                </a:lnTo>
                <a:moveTo>
                  <a:pt x="123" y="14"/>
                </a:moveTo>
                <a:lnTo>
                  <a:pt x="123" y="0"/>
                </a:lnTo>
                <a:lnTo>
                  <a:pt x="95" y="0"/>
                </a:lnTo>
                <a:lnTo>
                  <a:pt x="95" y="29"/>
                </a:lnTo>
                <a:lnTo>
                  <a:pt x="123" y="29"/>
                </a:lnTo>
                <a:lnTo>
                  <a:pt x="123" y="14"/>
                </a:lnTo>
                <a:moveTo>
                  <a:pt x="219" y="63"/>
                </a:moveTo>
                <a:lnTo>
                  <a:pt x="219" y="48"/>
                </a:lnTo>
                <a:lnTo>
                  <a:pt x="191" y="48"/>
                </a:lnTo>
                <a:lnTo>
                  <a:pt x="191" y="76"/>
                </a:lnTo>
                <a:lnTo>
                  <a:pt x="219" y="76"/>
                </a:lnTo>
                <a:lnTo>
                  <a:pt x="219" y="63"/>
                </a:lnTo>
                <a:moveTo>
                  <a:pt x="123" y="94"/>
                </a:moveTo>
                <a:lnTo>
                  <a:pt x="191" y="63"/>
                </a:lnTo>
                <a:moveTo>
                  <a:pt x="205" y="76"/>
                </a:moveTo>
                <a:lnTo>
                  <a:pt x="205" y="175"/>
                </a:lnTo>
                <a:moveTo>
                  <a:pt x="109" y="107"/>
                </a:moveTo>
                <a:lnTo>
                  <a:pt x="109" y="205"/>
                </a:lnTo>
                <a:moveTo>
                  <a:pt x="13" y="76"/>
                </a:moveTo>
                <a:lnTo>
                  <a:pt x="13" y="175"/>
                </a:lnTo>
                <a:moveTo>
                  <a:pt x="27" y="63"/>
                </a:moveTo>
                <a:lnTo>
                  <a:pt x="95" y="94"/>
                </a:lnTo>
                <a:moveTo>
                  <a:pt x="123" y="220"/>
                </a:moveTo>
                <a:lnTo>
                  <a:pt x="191" y="189"/>
                </a:lnTo>
                <a:moveTo>
                  <a:pt x="95" y="220"/>
                </a:moveTo>
                <a:lnTo>
                  <a:pt x="27" y="189"/>
                </a:lnTo>
              </a:path>
            </a:pathLst>
          </a:custGeom>
          <a:noFill/>
          <a:ln w="19050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defTabSz="932563"/>
            <a:endParaRPr lang="en-US" dirty="0">
              <a:gradFill>
                <a:gsLst>
                  <a:gs pos="0">
                    <a:srgbClr val="505050"/>
                  </a:gs>
                  <a:gs pos="100000">
                    <a:srgbClr val="505050"/>
                  </a:gs>
                </a:gsLst>
              </a:gradFill>
              <a:latin typeface="Segoe UI Semiligh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FB6E93-00F4-40EB-85EE-981C4019A535}"/>
              </a:ext>
            </a:extLst>
          </p:cNvPr>
          <p:cNvCxnSpPr>
            <a:cxnSpLocks/>
          </p:cNvCxnSpPr>
          <p:nvPr/>
        </p:nvCxnSpPr>
        <p:spPr>
          <a:xfrm flipH="1" flipV="1">
            <a:off x="11295608" y="669971"/>
            <a:ext cx="1583" cy="197692"/>
          </a:xfrm>
          <a:prstGeom prst="line">
            <a:avLst/>
          </a:prstGeom>
          <a:ln w="22225">
            <a:solidFill>
              <a:srgbClr val="00BCF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F677061-6105-41E2-AB02-0AE72EB7EA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971" y="1676231"/>
          <a:ext cx="11281308" cy="4336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3991">
                  <a:extLst>
                    <a:ext uri="{9D8B030D-6E8A-4147-A177-3AD203B41FA5}">
                      <a16:colId xmlns:a16="http://schemas.microsoft.com/office/drawing/2014/main" val="991164089"/>
                    </a:ext>
                  </a:extLst>
                </a:gridCol>
                <a:gridCol w="7487169">
                  <a:extLst>
                    <a:ext uri="{9D8B030D-6E8A-4147-A177-3AD203B41FA5}">
                      <a16:colId xmlns:a16="http://schemas.microsoft.com/office/drawing/2014/main" val="1619295195"/>
                    </a:ext>
                  </a:extLst>
                </a:gridCol>
                <a:gridCol w="1590148">
                  <a:extLst>
                    <a:ext uri="{9D8B030D-6E8A-4147-A177-3AD203B41FA5}">
                      <a16:colId xmlns:a16="http://schemas.microsoft.com/office/drawing/2014/main" val="164773057"/>
                    </a:ext>
                  </a:extLst>
                </a:gridCol>
              </a:tblGrid>
              <a:tr h="350497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Speaker</a:t>
                      </a: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Session Code</a:t>
                      </a: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Date and Time</a:t>
                      </a: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339095"/>
                  </a:ext>
                </a:extLst>
              </a:tr>
              <a:tr h="837509">
                <a:tc>
                  <a:txBody>
                    <a:bodyPr/>
                    <a:lstStyle/>
                    <a:p>
                      <a:pPr marL="0" algn="l" defTabSz="932563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John Sheehan, Peyman Zanjani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32563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B8011: Bring your desktop apps to UWP and the Windows Store using the Desktop Bridge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Wed 5/10</a:t>
                      </a:r>
                    </a:p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11:30AM-12:30PM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800323"/>
                  </a:ext>
                </a:extLst>
              </a:tr>
              <a:tr h="58881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+mj-lt"/>
                        </a:rPr>
                        <a:t>Andrew Clinick</a:t>
                      </a: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B8004: App Model Evolution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Thu 5/11</a:t>
                      </a:r>
                      <a:b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10:30-11:30AM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1427" marR="91427"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875361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Daniel Jacobsen, Clint Rutkas</a:t>
                      </a: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B8096: Ten things you didn’t know about Visual Studio for building .NET UWP apps</a:t>
                      </a: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Fri 5/12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10:30 – 11:30AM</a:t>
                      </a: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8664924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Matt Hidinger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B8002: Introducing Adaptive Cards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Fri 5/12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12:30-1:30PM</a:t>
                      </a: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1116988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John Vintzel, Sandeep George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B8093: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Nextgen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UWP app distribution: Building extensible, stream-able, componentized apps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Fri 5/12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12:30-1:30PM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472404"/>
                  </a:ext>
                </a:extLst>
              </a:tr>
              <a:tr h="6399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Mike Battista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B8110: Modernize WinForms and WPF apps with maximum code reuse, cross-platform reach and efficient DevOps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Fri 5/12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2:00-3:00PM</a:t>
                      </a:r>
                    </a:p>
                  </a:txBody>
                  <a:tcPr marL="68570" marR="6857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492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117381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08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BC1D653-975A-4482-8822-33F0E156A4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54559" y="1140550"/>
            <a:ext cx="9288223" cy="1032334"/>
          </a:xfrm>
        </p:spPr>
        <p:txBody>
          <a:bodyPr/>
          <a:lstStyle/>
          <a:p>
            <a:r>
              <a:rPr lang="en-US" dirty="0"/>
              <a:t>Uwp *is* the future of PC app development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E30CE73-37B4-4D1A-9F1F-7390B9516F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2970615"/>
            <a:ext cx="9287034" cy="1130053"/>
          </a:xfrm>
        </p:spPr>
        <p:txBody>
          <a:bodyPr/>
          <a:lstStyle/>
          <a:p>
            <a:r>
              <a:rPr lang="en-US" dirty="0"/>
              <a:t>UWP is powerful enough to build great PC apps today </a:t>
            </a:r>
            <a:br>
              <a:rPr lang="en-US" dirty="0"/>
            </a:br>
            <a:r>
              <a:rPr lang="en-US" dirty="0"/>
              <a:t>and getting better over time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874915" y="4439892"/>
            <a:ext cx="2240267" cy="3157704"/>
            <a:chOff x="7701706" y="3183731"/>
            <a:chExt cx="2240585" cy="3158152"/>
          </a:xfrm>
        </p:grpSpPr>
        <p:pic>
          <p:nvPicPr>
            <p:cNvPr id="5" name="Graphic 4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05376" y="3183731"/>
              <a:ext cx="833244" cy="52077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7701706" y="3869099"/>
              <a:ext cx="2240585" cy="247278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4" tIns="91414" rIns="91414" bIns="9141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114" fontAlgn="base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defRPr/>
              </a:pP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Community Collaboration</a:t>
              </a:r>
              <a:endParaRPr lang="en-US" sz="1598" dirty="0"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 Semilight"/>
                <a:cs typeface="Segoe UI" panose="020B0502040204020203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49401" y="4420845"/>
            <a:ext cx="2240267" cy="3176753"/>
            <a:chOff x="5139046" y="3164681"/>
            <a:chExt cx="2240585" cy="3177203"/>
          </a:xfrm>
        </p:grpSpPr>
        <p:pic>
          <p:nvPicPr>
            <p:cNvPr id="8" name="Graphic 7"/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69679" y="3164681"/>
              <a:ext cx="779318" cy="5715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5139046" y="3869099"/>
              <a:ext cx="2240585" cy="2472785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4" tIns="91414" rIns="91414" bIns="9141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114" fontAlgn="base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defRPr/>
              </a:pP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Desktop </a:t>
              </a:r>
              <a:b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</a:b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Bridge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28946" y="4439892"/>
            <a:ext cx="2239962" cy="3157704"/>
            <a:chOff x="2576691" y="3183731"/>
            <a:chExt cx="2240280" cy="3158152"/>
          </a:xfrm>
        </p:grpSpPr>
        <p:pic>
          <p:nvPicPr>
            <p:cNvPr id="13" name="Graphic 12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374569" y="3183731"/>
              <a:ext cx="644525" cy="55245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 bwMode="auto">
            <a:xfrm>
              <a:off x="2576691" y="3869099"/>
              <a:ext cx="2240280" cy="247278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4" tIns="91414" rIns="91414" bIns="9141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114" fontAlgn="base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defRPr/>
              </a:pP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Expanded </a:t>
              </a:r>
              <a:b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</a:b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API Surface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634857" y="4459273"/>
            <a:ext cx="2239962" cy="3141414"/>
            <a:chOff x="3910094" y="3200024"/>
            <a:chExt cx="2240280" cy="3141859"/>
          </a:xfrm>
        </p:grpSpPr>
        <p:sp>
          <p:nvSpPr>
            <p:cNvPr id="16" name="Rectangle 15"/>
            <p:cNvSpPr/>
            <p:nvPr/>
          </p:nvSpPr>
          <p:spPr bwMode="auto">
            <a:xfrm>
              <a:off x="3910094" y="3869099"/>
              <a:ext cx="2240280" cy="2472784"/>
            </a:xfrm>
            <a:prstGeom prst="rect">
              <a:avLst/>
            </a:pr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4" tIns="91414" rIns="91414" bIns="9141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114" fontAlgn="base">
                <a:lnSpc>
                  <a:spcPct val="90000"/>
                </a:lnSpc>
                <a:spcBef>
                  <a:spcPts val="600"/>
                </a:spcBef>
                <a:spcAft>
                  <a:spcPct val="0"/>
                </a:spcAft>
                <a:defRPr/>
              </a:pPr>
              <a:r>
                <a:rPr lang="en-US" sz="2200" dirty="0">
                  <a:gradFill>
                    <a:gsLst>
                      <a:gs pos="125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 Semilight"/>
                  <a:cs typeface="Segoe UI Semibold" panose="020B0702040204020203" pitchFamily="34" charset="0"/>
                </a:rPr>
                <a:t>Enterprise Productivity</a:t>
              </a:r>
            </a:p>
          </p:txBody>
        </p:sp>
        <p:sp>
          <p:nvSpPr>
            <p:cNvPr id="17" name="Freeform 49"/>
            <p:cNvSpPr>
              <a:spLocks noChangeAspect="1" noEditPoints="1"/>
            </p:cNvSpPr>
            <p:nvPr/>
          </p:nvSpPr>
          <p:spPr bwMode="auto">
            <a:xfrm>
              <a:off x="4690919" y="3200024"/>
              <a:ext cx="678630" cy="504833"/>
            </a:xfrm>
            <a:custGeom>
              <a:avLst/>
              <a:gdLst>
                <a:gd name="T0" fmla="*/ 33 w 246"/>
                <a:gd name="T1" fmla="*/ 100 h 183"/>
                <a:gd name="T2" fmla="*/ 130 w 246"/>
                <a:gd name="T3" fmla="*/ 100 h 183"/>
                <a:gd name="T4" fmla="*/ 33 w 246"/>
                <a:gd name="T5" fmla="*/ 150 h 183"/>
                <a:gd name="T6" fmla="*/ 130 w 246"/>
                <a:gd name="T7" fmla="*/ 150 h 183"/>
                <a:gd name="T8" fmla="*/ 214 w 246"/>
                <a:gd name="T9" fmla="*/ 124 h 183"/>
                <a:gd name="T10" fmla="*/ 214 w 246"/>
                <a:gd name="T11" fmla="*/ 100 h 183"/>
                <a:gd name="T12" fmla="*/ 164 w 246"/>
                <a:gd name="T13" fmla="*/ 100 h 183"/>
                <a:gd name="T14" fmla="*/ 164 w 246"/>
                <a:gd name="T15" fmla="*/ 150 h 183"/>
                <a:gd name="T16" fmla="*/ 214 w 246"/>
                <a:gd name="T17" fmla="*/ 150 h 183"/>
                <a:gd name="T18" fmla="*/ 214 w 246"/>
                <a:gd name="T19" fmla="*/ 124 h 183"/>
                <a:gd name="T20" fmla="*/ 214 w 246"/>
                <a:gd name="T21" fmla="*/ 50 h 183"/>
                <a:gd name="T22" fmla="*/ 214 w 246"/>
                <a:gd name="T23" fmla="*/ 33 h 183"/>
                <a:gd name="T24" fmla="*/ 33 w 246"/>
                <a:gd name="T25" fmla="*/ 33 h 183"/>
                <a:gd name="T26" fmla="*/ 33 w 246"/>
                <a:gd name="T27" fmla="*/ 68 h 183"/>
                <a:gd name="T28" fmla="*/ 214 w 246"/>
                <a:gd name="T29" fmla="*/ 68 h 183"/>
                <a:gd name="T30" fmla="*/ 214 w 246"/>
                <a:gd name="T31" fmla="*/ 50 h 183"/>
                <a:gd name="T32" fmla="*/ 246 w 246"/>
                <a:gd name="T33" fmla="*/ 92 h 183"/>
                <a:gd name="T34" fmla="*/ 246 w 246"/>
                <a:gd name="T35" fmla="*/ 0 h 183"/>
                <a:gd name="T36" fmla="*/ 0 w 246"/>
                <a:gd name="T37" fmla="*/ 0 h 183"/>
                <a:gd name="T38" fmla="*/ 0 w 246"/>
                <a:gd name="T39" fmla="*/ 183 h 183"/>
                <a:gd name="T40" fmla="*/ 246 w 246"/>
                <a:gd name="T41" fmla="*/ 183 h 183"/>
                <a:gd name="T42" fmla="*/ 246 w 246"/>
                <a:gd name="T43" fmla="*/ 9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6" h="183">
                  <a:moveTo>
                    <a:pt x="33" y="100"/>
                  </a:moveTo>
                  <a:lnTo>
                    <a:pt x="130" y="100"/>
                  </a:lnTo>
                  <a:moveTo>
                    <a:pt x="33" y="150"/>
                  </a:moveTo>
                  <a:lnTo>
                    <a:pt x="130" y="150"/>
                  </a:lnTo>
                  <a:moveTo>
                    <a:pt x="214" y="124"/>
                  </a:moveTo>
                  <a:lnTo>
                    <a:pt x="214" y="100"/>
                  </a:lnTo>
                  <a:lnTo>
                    <a:pt x="164" y="100"/>
                  </a:lnTo>
                  <a:lnTo>
                    <a:pt x="164" y="150"/>
                  </a:lnTo>
                  <a:lnTo>
                    <a:pt x="214" y="150"/>
                  </a:lnTo>
                  <a:lnTo>
                    <a:pt x="214" y="124"/>
                  </a:lnTo>
                  <a:moveTo>
                    <a:pt x="214" y="50"/>
                  </a:moveTo>
                  <a:lnTo>
                    <a:pt x="214" y="33"/>
                  </a:lnTo>
                  <a:lnTo>
                    <a:pt x="33" y="33"/>
                  </a:lnTo>
                  <a:lnTo>
                    <a:pt x="33" y="68"/>
                  </a:lnTo>
                  <a:lnTo>
                    <a:pt x="214" y="68"/>
                  </a:lnTo>
                  <a:lnTo>
                    <a:pt x="214" y="50"/>
                  </a:lnTo>
                  <a:moveTo>
                    <a:pt x="246" y="92"/>
                  </a:moveTo>
                  <a:lnTo>
                    <a:pt x="246" y="0"/>
                  </a:lnTo>
                  <a:lnTo>
                    <a:pt x="0" y="0"/>
                  </a:lnTo>
                  <a:lnTo>
                    <a:pt x="0" y="183"/>
                  </a:lnTo>
                  <a:lnTo>
                    <a:pt x="246" y="183"/>
                  </a:lnTo>
                  <a:lnTo>
                    <a:pt x="246" y="92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4" tIns="45706" rIns="91414" bIns="45706" numCol="1" anchor="t" anchorCtr="0" compatLnSpc="1">
              <a:prstTxWarp prst="textNoShape">
                <a:avLst/>
              </a:prstTxWarp>
            </a:bodyPr>
            <a:lstStyle/>
            <a:p>
              <a:pPr defTabSz="914049">
                <a:defRPr/>
              </a:pPr>
              <a:endParaRPr lang="en-US" kern="0" dirty="0">
                <a:solidFill>
                  <a:srgbClr val="505050"/>
                </a:solidFill>
                <a:latin typeface="Segoe UI Semi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363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CF0FAA4-CB42-4474-8805-7E33C32BC09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64015" y="3960943"/>
            <a:ext cx="10837657" cy="222148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You can’t do that with UWP...</a:t>
            </a:r>
          </a:p>
        </p:txBody>
      </p:sp>
    </p:spTree>
    <p:extLst>
      <p:ext uri="{BB962C8B-B14F-4D97-AF65-F5344CB8AC3E}">
        <p14:creationId xmlns:p14="http://schemas.microsoft.com/office/powerpoint/2010/main" val="300955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2A7EBA2-8194-40FF-8C77-5C1094D69331}"/>
              </a:ext>
            </a:extLst>
          </p:cNvPr>
          <p:cNvSpPr txBox="1"/>
          <p:nvPr/>
        </p:nvSpPr>
        <p:spPr>
          <a:xfrm>
            <a:off x="1105279" y="1030771"/>
            <a:ext cx="2547525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for mobile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D0BC5F-BEE7-4E0E-888E-B51119BC4F41}"/>
              </a:ext>
            </a:extLst>
          </p:cNvPr>
          <p:cNvSpPr txBox="1"/>
          <p:nvPr/>
        </p:nvSpPr>
        <p:spPr>
          <a:xfrm>
            <a:off x="7805298" y="3697690"/>
            <a:ext cx="444212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“toy” apps, demos,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or simple consumer apps and games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D84733-C361-453B-915D-D4A3A05502A2}"/>
              </a:ext>
            </a:extLst>
          </p:cNvPr>
          <p:cNvSpPr txBox="1"/>
          <p:nvPr/>
        </p:nvSpPr>
        <p:spPr>
          <a:xfrm>
            <a:off x="1506134" y="6086462"/>
            <a:ext cx="537854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82320D-D82E-40D6-96DB-CA929556FC47}"/>
              </a:ext>
            </a:extLst>
          </p:cNvPr>
          <p:cNvSpPr txBox="1"/>
          <p:nvPr/>
        </p:nvSpPr>
        <p:spPr>
          <a:xfrm>
            <a:off x="4050343" y="2266062"/>
            <a:ext cx="7875122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can’t do what I need for real-world LOB apps, like multiple data views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ECC68-14E6-484D-9FA1-93A5C0E91244}"/>
              </a:ext>
            </a:extLst>
          </p:cNvPr>
          <p:cNvSpPr txBox="1"/>
          <p:nvPr/>
        </p:nvSpPr>
        <p:spPr>
          <a:xfrm>
            <a:off x="557170" y="4356888"/>
            <a:ext cx="5768698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isn’t performant enough for “normal-sized” apps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to .NET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103132-95CD-4CD2-8164-66699EC819E6}"/>
              </a:ext>
            </a:extLst>
          </p:cNvPr>
          <p:cNvSpPr txBox="1"/>
          <p:nvPr/>
        </p:nvSpPr>
        <p:spPr>
          <a:xfrm>
            <a:off x="6340947" y="328580"/>
            <a:ext cx="5055286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hard to install and keep updated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compared with web apps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AAA03-FA77-4DA6-9126-A1202C3DF48B}"/>
              </a:ext>
            </a:extLst>
          </p:cNvPr>
          <p:cNvSpPr txBox="1"/>
          <p:nvPr/>
        </p:nvSpPr>
        <p:spPr>
          <a:xfrm>
            <a:off x="7093574" y="5203130"/>
            <a:ext cx="4836274" cy="670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apps are touch first, but my users need </a:t>
            </a:r>
          </a:p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them to work best with keyboard and mouse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C5C619-5ED3-4085-95DA-587A6FE4A173}"/>
              </a:ext>
            </a:extLst>
          </p:cNvPr>
          <p:cNvSpPr txBox="1"/>
          <p:nvPr/>
        </p:nvSpPr>
        <p:spPr>
          <a:xfrm>
            <a:off x="1882449" y="3121597"/>
            <a:ext cx="5006108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Microsoft doesn’t even use UWP, why should I?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6C2D14-ED2A-4DFD-BB49-85B251C8F3BA}"/>
              </a:ext>
            </a:extLst>
          </p:cNvPr>
          <p:cNvSpPr txBox="1"/>
          <p:nvPr/>
        </p:nvSpPr>
        <p:spPr>
          <a:xfrm>
            <a:off x="254483" y="1674535"/>
            <a:ext cx="5685056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UWP is only good for data consumption, not creation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37B29A-599A-4BF9-B7C5-77099B88EF3B}"/>
              </a:ext>
            </a:extLst>
          </p:cNvPr>
          <p:cNvSpPr txBox="1"/>
          <p:nvPr/>
        </p:nvSpPr>
        <p:spPr>
          <a:xfrm>
            <a:off x="6915155" y="1534036"/>
            <a:ext cx="3233273" cy="382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32597"/>
            <a:r>
              <a:rPr lang="en-US" sz="1836" dirty="0">
                <a:solidFill>
                  <a:srgbClr val="EAEAEA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Starting with UWP is too hard</a:t>
            </a:r>
          </a:p>
        </p:txBody>
      </p:sp>
    </p:spTree>
    <p:extLst>
      <p:ext uri="{BB962C8B-B14F-4D97-AF65-F5344CB8AC3E}">
        <p14:creationId xmlns:p14="http://schemas.microsoft.com/office/powerpoint/2010/main" val="224732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FB590-928D-4A46-88F9-2EDC81F7F9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55221" y="3066572"/>
            <a:ext cx="9756186" cy="938142"/>
          </a:xfrm>
        </p:spPr>
        <p:txBody>
          <a:bodyPr/>
          <a:lstStyle/>
          <a:p>
            <a:r>
              <a:rPr lang="en-US" sz="3264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Microsoft doesn’t even use UWP, why should I?</a:t>
            </a:r>
          </a:p>
        </p:txBody>
      </p:sp>
    </p:spTree>
    <p:extLst>
      <p:ext uri="{BB962C8B-B14F-4D97-AF65-F5344CB8AC3E}">
        <p14:creationId xmlns:p14="http://schemas.microsoft.com/office/powerpoint/2010/main" val="5180305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Windows is all 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55221" y="3611564"/>
            <a:ext cx="9287034" cy="364128"/>
          </a:xfrm>
        </p:spPr>
        <p:txBody>
          <a:bodyPr/>
          <a:lstStyle/>
          <a:p>
            <a:r>
              <a:rPr lang="en-US" sz="1428" dirty="0"/>
              <a:t>All our energy is in UWP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27" y="68463"/>
            <a:ext cx="5836968" cy="282433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10" y="601127"/>
            <a:ext cx="6095549" cy="29494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737" y="2609846"/>
            <a:ext cx="2668254" cy="266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28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BE00D038-B92B-42E8-A9AE-2B40CC1D46BB}"/>
              </a:ext>
            </a:extLst>
          </p:cNvPr>
          <p:cNvSpPr/>
          <p:nvPr/>
        </p:nvSpPr>
        <p:spPr>
          <a:xfrm>
            <a:off x="4819332" y="2098357"/>
            <a:ext cx="2797810" cy="279781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1836" dirty="0">
                <a:solidFill>
                  <a:srgbClr val="FFFFFF"/>
                </a:solidFill>
                <a:latin typeface="Segoe UI Semilight"/>
              </a:rPr>
              <a:t>Which of these things can you do in UWP today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700DDC-078B-4076-B620-3C14374ACB65}"/>
              </a:ext>
            </a:extLst>
          </p:cNvPr>
          <p:cNvSpPr/>
          <p:nvPr/>
        </p:nvSpPr>
        <p:spPr>
          <a:xfrm>
            <a:off x="2425650" y="1016537"/>
            <a:ext cx="2984331" cy="1781272"/>
          </a:xfrm>
          <a:prstGeom prst="rect">
            <a:avLst/>
          </a:prstGeom>
          <a:solidFill>
            <a:srgbClr val="66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 err="1">
                <a:solidFill>
                  <a:srgbClr val="505050"/>
                </a:solidFill>
                <a:latin typeface="Segoe UI Semilight"/>
              </a:rPr>
              <a:t>Jumplists</a:t>
            </a:r>
            <a:endParaRPr lang="en-US" sz="2448" b="1" dirty="0">
              <a:solidFill>
                <a:srgbClr val="505050"/>
              </a:solidFill>
              <a:latin typeface="Segoe UI Semiligh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EB89E2-79EA-4F63-AD64-0BDB9C3F3304}"/>
              </a:ext>
            </a:extLst>
          </p:cNvPr>
          <p:cNvSpPr/>
          <p:nvPr/>
        </p:nvSpPr>
        <p:spPr>
          <a:xfrm>
            <a:off x="7026493" y="1016537"/>
            <a:ext cx="2984331" cy="1781272"/>
          </a:xfrm>
          <a:prstGeom prst="rect">
            <a:avLst/>
          </a:prstGeom>
          <a:solidFill>
            <a:srgbClr val="00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Multiple windows instances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46E022-6657-4601-BB6C-70786F38EC85}"/>
              </a:ext>
            </a:extLst>
          </p:cNvPr>
          <p:cNvSpPr/>
          <p:nvPr/>
        </p:nvSpPr>
        <p:spPr>
          <a:xfrm>
            <a:off x="7026493" y="4316193"/>
            <a:ext cx="2984331" cy="1781272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Long running operations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CC18A-791F-4BFA-BA5C-846220C3CE24}"/>
              </a:ext>
            </a:extLst>
          </p:cNvPr>
          <p:cNvSpPr/>
          <p:nvPr/>
        </p:nvSpPr>
        <p:spPr>
          <a:xfrm>
            <a:off x="2425650" y="4316193"/>
            <a:ext cx="2984331" cy="1781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597"/>
            <a:r>
              <a:rPr lang="en-US" sz="2448" b="1" dirty="0">
                <a:solidFill>
                  <a:srgbClr val="505050"/>
                </a:solidFill>
                <a:latin typeface="Segoe UI Semilight"/>
              </a:rPr>
              <a:t>Overlay views</a:t>
            </a:r>
          </a:p>
        </p:txBody>
      </p:sp>
    </p:spTree>
    <p:extLst>
      <p:ext uri="{BB962C8B-B14F-4D97-AF65-F5344CB8AC3E}">
        <p14:creationId xmlns:p14="http://schemas.microsoft.com/office/powerpoint/2010/main" val="149667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3B9D3600-BA2F-499E-9B74-B0493B08579C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D138E69B-724A-4446-A2DA-FF3B08B1663E}"/>
    </a:ext>
  </a:extLst>
</a:theme>
</file>

<file path=ppt/theme/theme3.xml><?xml version="1.0" encoding="utf-8"?>
<a:theme xmlns:a="http://schemas.openxmlformats.org/drawingml/2006/main" name="1_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DesktopBridge without video.potx" id="{3D5525CF-A458-4540-951A-D58B9BE458C3}" vid="{A7663E81-1E3F-4E56-8DBC-69DC1A3588A1}"/>
    </a:ext>
  </a:extLst>
</a:theme>
</file>

<file path=ppt/theme/theme4.xml><?xml version="1.0" encoding="utf-8"?>
<a:theme xmlns:a="http://schemas.openxmlformats.org/drawingml/2006/main" name="1_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uild 2017-AdaptiveCards - Need Designer Help.potx" id="{429CFD1A-F2BB-464F-A4ED-7436164ACD7B}" vid="{BEAE9B52-1FB8-4302-AA73-1F29808B3B4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>Ginny Caughey; Stefan Wick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2017-05-12T07:00:00+00:00</Presentation_x0020_Date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>B012</Session_x0020_Code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90F116-B58F-4255-B05B-DA3808E0E5C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01c77077-aee4-4b5f-bd4e-9cd40a6fff29"/>
    <ds:schemaRef ds:uri="8ff673fc-3231-4e3a-893b-6d7f7cd32766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125</TotalTime>
  <Words>1141</Words>
  <Application>Microsoft Office PowerPoint</Application>
  <PresentationFormat>Custom</PresentationFormat>
  <Paragraphs>199</Paragraphs>
  <Slides>32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Arial</vt:lpstr>
      <vt:lpstr>Calibri</vt:lpstr>
      <vt:lpstr>Consolas</vt:lpstr>
      <vt:lpstr>Segoe UI</vt:lpstr>
      <vt:lpstr>Segoe UI Light</vt:lpstr>
      <vt:lpstr>Segoe UI Semibold</vt:lpstr>
      <vt:lpstr>Segoe UI Semilight</vt:lpstr>
      <vt:lpstr>Times New Roman</vt:lpstr>
      <vt:lpstr>Wingdings</vt:lpstr>
      <vt:lpstr>5-50111_Build 2017_LIGHT GRAY TEMPLATE</vt:lpstr>
      <vt:lpstr>5-50111_Build 2017_DARK GRAY TEMPLATE</vt:lpstr>
      <vt:lpstr>1_5-50111_Build 2017_LIGHT GRAY TEMPLATE</vt:lpstr>
      <vt:lpstr>1_5-50111_Build 2017_DARK GRAY TEMPLATE</vt:lpstr>
      <vt:lpstr>PowerPoint Presentation</vt:lpstr>
      <vt:lpstr>Tips, tricks and secrets: Building a great UWP app for PC</vt:lpstr>
      <vt:lpstr>Setting the stage...</vt:lpstr>
      <vt:lpstr>PowerPoint Presentation</vt:lpstr>
      <vt:lpstr>You can’t do that with UWP...</vt:lpstr>
      <vt:lpstr>PowerPoint Presentation</vt:lpstr>
      <vt:lpstr>PowerPoint Presentation</vt:lpstr>
      <vt:lpstr>Windows is all in</vt:lpstr>
      <vt:lpstr>PowerPoint Presentation</vt:lpstr>
      <vt:lpstr>PowerPoint Presentation</vt:lpstr>
      <vt:lpstr>PowerPoint Presentation</vt:lpstr>
      <vt:lpstr>PowerPoint Presentation</vt:lpstr>
      <vt:lpstr>Demo Ginny Caughey</vt:lpstr>
      <vt:lpstr>PowerPoint Presentation</vt:lpstr>
      <vt:lpstr>PowerPoint Presentation</vt:lpstr>
      <vt:lpstr>Demo Stefan Wick</vt:lpstr>
      <vt:lpstr>PowerPoint Presentation</vt:lpstr>
      <vt:lpstr>PowerPoint Presentation</vt:lpstr>
      <vt:lpstr>UWP isn’t complete yet...</vt:lpstr>
      <vt:lpstr>PowerPoint Presentation</vt:lpstr>
      <vt:lpstr>Windows is all in</vt:lpstr>
      <vt:lpstr>PowerPoint Presentation</vt:lpstr>
      <vt:lpstr>PowerPoint Presentation</vt:lpstr>
      <vt:lpstr>Demo Stefan Wick</vt:lpstr>
      <vt:lpstr>Expanding UWP</vt:lpstr>
      <vt:lpstr>How we are expanding UWP for Desktop app developers</vt:lpstr>
      <vt:lpstr>Demo Ginny Caughey</vt:lpstr>
      <vt:lpstr>UWP is the future...</vt:lpstr>
      <vt:lpstr>PowerPoint Presentation</vt:lpstr>
      <vt:lpstr>Call to action</vt:lpstr>
      <vt:lpstr>Related Sessions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Tip, tricks, and secrets: Building a great UWP app for PC</dc:title>
  <dc:subject>Microsoft Build 2017</dc:subject>
  <dc:creator>MS Events</dc:creator>
  <cp:keywords>Microsoft Build 2017</cp:keywords>
  <dc:description>Template: Mitchell Derrey, Silver Fox Productions_x000d_
Formatting: _x000d_
Audience Type:</dc:description>
  <cp:lastModifiedBy>Caitlyn Ryan</cp:lastModifiedBy>
  <cp:revision>6</cp:revision>
  <dcterms:created xsi:type="dcterms:W3CDTF">2017-05-11T17:31:27Z</dcterms:created>
  <dcterms:modified xsi:type="dcterms:W3CDTF">2017-05-12T17:34:51Z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</Properties>
</file>