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3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475" r:id="rId4"/>
    <p:sldMasterId id="2147484495" r:id="rId5"/>
    <p:sldMasterId id="2147484515" r:id="rId6"/>
    <p:sldMasterId id="2147484534" r:id="rId7"/>
  </p:sldMasterIdLst>
  <p:notesMasterIdLst>
    <p:notesMasterId r:id="rId53"/>
  </p:notesMasterIdLst>
  <p:handoutMasterIdLst>
    <p:handoutMasterId r:id="rId54"/>
  </p:handoutMasterIdLst>
  <p:sldIdLst>
    <p:sldId id="1486" r:id="rId8"/>
    <p:sldId id="1548" r:id="rId9"/>
    <p:sldId id="1549" r:id="rId10"/>
    <p:sldId id="1550" r:id="rId11"/>
    <p:sldId id="1551" r:id="rId12"/>
    <p:sldId id="1552" r:id="rId13"/>
    <p:sldId id="1553" r:id="rId14"/>
    <p:sldId id="1554" r:id="rId15"/>
    <p:sldId id="1555" r:id="rId16"/>
    <p:sldId id="1556" r:id="rId17"/>
    <p:sldId id="1557" r:id="rId18"/>
    <p:sldId id="1558" r:id="rId19"/>
    <p:sldId id="1559" r:id="rId20"/>
    <p:sldId id="1560" r:id="rId21"/>
    <p:sldId id="1561" r:id="rId22"/>
    <p:sldId id="1562" r:id="rId23"/>
    <p:sldId id="1563" r:id="rId24"/>
    <p:sldId id="1564" r:id="rId25"/>
    <p:sldId id="1565" r:id="rId26"/>
    <p:sldId id="1566" r:id="rId27"/>
    <p:sldId id="1567" r:id="rId28"/>
    <p:sldId id="1568" r:id="rId29"/>
    <p:sldId id="1569" r:id="rId30"/>
    <p:sldId id="1570" r:id="rId31"/>
    <p:sldId id="1571" r:id="rId32"/>
    <p:sldId id="1572" r:id="rId33"/>
    <p:sldId id="1573" r:id="rId34"/>
    <p:sldId id="1574" r:id="rId35"/>
    <p:sldId id="1575" r:id="rId36"/>
    <p:sldId id="1576" r:id="rId37"/>
    <p:sldId id="1577" r:id="rId38"/>
    <p:sldId id="1578" r:id="rId39"/>
    <p:sldId id="1579" r:id="rId40"/>
    <p:sldId id="1580" r:id="rId41"/>
    <p:sldId id="1581" r:id="rId42"/>
    <p:sldId id="1582" r:id="rId43"/>
    <p:sldId id="1583" r:id="rId44"/>
    <p:sldId id="1584" r:id="rId45"/>
    <p:sldId id="1585" r:id="rId46"/>
    <p:sldId id="1586" r:id="rId47"/>
    <p:sldId id="1587" r:id="rId48"/>
    <p:sldId id="1588" r:id="rId49"/>
    <p:sldId id="1589" r:id="rId50"/>
    <p:sldId id="1590" r:id="rId51"/>
    <p:sldId id="1547" r:id="rId52"/>
  </p:sldIdLst>
  <p:sldSz cx="12436475" cy="6994525"/>
  <p:notesSz cx="6858000" cy="9144000"/>
  <p:defaultTextStyle>
    <a:defPPr>
      <a:defRPr lang="en-US"/>
    </a:defPPr>
    <a:lvl1pPr marL="0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66371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32742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99113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65484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331856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98226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64597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730969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Build 2017 Light Gray Template" id="{E1C8FB21-FF75-44A0-8090-B2FB240B014B}">
          <p14:sldIdLst>
            <p14:sldId id="1486"/>
            <p14:sldId id="1548"/>
            <p14:sldId id="1549"/>
            <p14:sldId id="1550"/>
            <p14:sldId id="1551"/>
            <p14:sldId id="1552"/>
            <p14:sldId id="1553"/>
            <p14:sldId id="1554"/>
            <p14:sldId id="1555"/>
            <p14:sldId id="1556"/>
            <p14:sldId id="1557"/>
            <p14:sldId id="1558"/>
            <p14:sldId id="1559"/>
            <p14:sldId id="1560"/>
            <p14:sldId id="1561"/>
            <p14:sldId id="1562"/>
            <p14:sldId id="1563"/>
            <p14:sldId id="1564"/>
            <p14:sldId id="1565"/>
            <p14:sldId id="1566"/>
            <p14:sldId id="1567"/>
            <p14:sldId id="1568"/>
            <p14:sldId id="1569"/>
            <p14:sldId id="1570"/>
            <p14:sldId id="1571"/>
            <p14:sldId id="1572"/>
            <p14:sldId id="1573"/>
            <p14:sldId id="1574"/>
            <p14:sldId id="1575"/>
            <p14:sldId id="1576"/>
            <p14:sldId id="1577"/>
            <p14:sldId id="1578"/>
            <p14:sldId id="1579"/>
            <p14:sldId id="1580"/>
            <p14:sldId id="1581"/>
            <p14:sldId id="1582"/>
            <p14:sldId id="1583"/>
            <p14:sldId id="1584"/>
            <p14:sldId id="1585"/>
            <p14:sldId id="1586"/>
            <p14:sldId id="1587"/>
            <p14:sldId id="1588"/>
            <p14:sldId id="1589"/>
            <p14:sldId id="1590"/>
          </p14:sldIdLst>
        </p14:section>
        <p14:section name="Build 2017 Dark Gray Template" id="{BB00CB64-77A4-4BA9-B0A0-EF2154DA3071}">
          <p14:sldIdLst>
            <p14:sldId id="1547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aku Uchikawa" initials="SU" lastIdx="11" clrIdx="0"/>
  <p:cmAuthor id="1" name="Mary Feil-Jacobs" initials="MFJ" lastIdx="43" clrIdx="1"/>
  <p:cmAuthor id="2" name="Monica Lueder" initials="ML" lastIdx="22" clrIdx="2">
    <p:extLst>
      <p:ext uri="{19B8F6BF-5375-455C-9EA6-DF929625EA0E}">
        <p15:presenceInfo xmlns:p15="http://schemas.microsoft.com/office/powerpoint/2012/main" userId="S-1-5-21-2127521184-1604012920-1887927527-2598260" providerId="AD"/>
      </p:ext>
    </p:extLst>
  </p:cmAuthor>
  <p:cmAuthor id="3" name="Mary Feil-Jacobs" initials="MF" lastIdx="22" clrIdx="3">
    <p:extLst>
      <p:ext uri="{19B8F6BF-5375-455C-9EA6-DF929625EA0E}">
        <p15:presenceInfo xmlns:p15="http://schemas.microsoft.com/office/powerpoint/2012/main" userId="S-1-5-21-2127521184-1604012920-1887927527-65006" providerId="AD"/>
      </p:ext>
    </p:extLst>
  </p:cmAuthor>
  <p:cmAuthor id="4" name="Mitchell Derrey" initials="MD" lastIdx="8" clrIdx="4">
    <p:extLst>
      <p:ext uri="{19B8F6BF-5375-455C-9EA6-DF929625EA0E}">
        <p15:presenceInfo xmlns:p15="http://schemas.microsoft.com/office/powerpoint/2012/main" userId="S-1-5-21-383413107-1061881802-891584314-485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737373"/>
    <a:srgbClr val="323232"/>
    <a:srgbClr val="000000"/>
    <a:srgbClr val="E6E6E6"/>
    <a:srgbClr val="D2D2D2"/>
    <a:srgbClr val="505050"/>
    <a:srgbClr val="525252"/>
    <a:srgbClr val="0078D7"/>
    <a:srgbClr val="FF8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6544" autoAdjust="0"/>
    <p:restoredTop sz="92136" autoAdjust="0"/>
  </p:normalViewPr>
  <p:slideViewPr>
    <p:cSldViewPr>
      <p:cViewPr varScale="1">
        <p:scale>
          <a:sx n="63" d="100"/>
          <a:sy n="63" d="100"/>
        </p:scale>
        <p:origin x="1386" y="6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howGuides="1">
      <p:cViewPr varScale="1">
        <p:scale>
          <a:sx n="81" d="100"/>
          <a:sy n="81" d="100"/>
        </p:scale>
        <p:origin x="3042" y="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commentAuthors" Target="commentAuthor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slide" Target="slides/slide34.xml"/><Relationship Id="rId54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notesMaster" Target="notesMasters/notesMaster1.xml"/><Relationship Id="rId58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presProps" Target="presProps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>
          <a:xfrm>
            <a:off x="0" y="-1157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>
                <a:latin typeface="Segoe UI" pitchFamily="34" charset="0"/>
              </a:rPr>
              <a:t>Microsoft Build 2017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D0CB2F-F0BF-435A-A27A-2EC15087F634}" type="datetime8">
              <a:rPr lang="en-US" smtClean="0">
                <a:latin typeface="Segoe UI" pitchFamily="34" charset="0"/>
              </a:rPr>
              <a:t>5/11/2017 6:47 AM</a:t>
            </a:fld>
            <a:endParaRPr lang="en-US" dirty="0">
              <a:latin typeface="Segoe UI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5795010" cy="3324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398463" defTabSz="914099" eaLnBrk="0" hangingPunct="0"/>
            <a:r>
              <a:rPr lang="en-US" sz="4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3"/>
          </p:nvPr>
        </p:nvSpPr>
        <p:spPr>
          <a:xfrm>
            <a:off x="5783579" y="8685213"/>
            <a:ext cx="1072833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C9E9D6-92A0-482B-A603-C9BA7FFB8190}" type="slidenum">
              <a:rPr lang="en-US" smtClean="0">
                <a:latin typeface="Segoe UI" pitchFamily="34" charset="0"/>
              </a:rPr>
              <a:t>‹#›</a:t>
            </a:fld>
            <a:endParaRPr lang="en-US" dirty="0">
              <a:latin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595630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eader Placeholder 7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Segoe UI" pitchFamily="34" charset="0"/>
              </a:defRPr>
            </a:lvl1pPr>
          </a:lstStyle>
          <a:p>
            <a:r>
              <a:rPr lang="en-US" dirty="0"/>
              <a:t>Microsoft Build 2017</a:t>
            </a:r>
          </a:p>
        </p:txBody>
      </p:sp>
      <p:sp>
        <p:nvSpPr>
          <p:cNvPr id="9" name="Slide Image Placeholder 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4"/>
          </p:nvPr>
        </p:nvSpPr>
        <p:spPr>
          <a:xfrm>
            <a:off x="0" y="8686800"/>
            <a:ext cx="5920740" cy="3559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marL="571500" indent="0" algn="l">
              <a:defRPr sz="1200"/>
            </a:lvl1pPr>
          </a:lstStyle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Segoe UI" pitchFamily="34" charset="0"/>
              </a:defRPr>
            </a:lvl1pPr>
          </a:lstStyle>
          <a:p>
            <a:fld id="{D18B56EA-E28F-4F92-9F16-7A6F2501B303}" type="datetime8">
              <a:rPr lang="en-US" smtClean="0"/>
              <a:t>5/11/2017 6:47 AM</a:t>
            </a:fld>
            <a:endParaRPr lang="en-US" dirty="0"/>
          </a:p>
        </p:txBody>
      </p:sp>
      <p:sp>
        <p:nvSpPr>
          <p:cNvPr id="12" name="Notes Placeholder 11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5"/>
          </p:nvPr>
        </p:nvSpPr>
        <p:spPr>
          <a:xfrm>
            <a:off x="5909309" y="8685213"/>
            <a:ext cx="947103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Segoe UI" pitchFamily="34" charset="0"/>
              </a:defRPr>
            </a:lvl1pPr>
          </a:lstStyle>
          <a:p>
            <a:fld id="{B4008EB6-D09E-4580-8CD6-DDB1451194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648265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32742" rtl="0" eaLnBrk="1" latinLnBrk="0" hangingPunct="1">
      <a:lnSpc>
        <a:spcPct val="90000"/>
      </a:lnSpc>
      <a:spcAft>
        <a:spcPts val="340"/>
      </a:spcAft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1pPr>
    <a:lvl2pPr marL="217262" indent="-107956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2pPr>
    <a:lvl3pPr marL="334664" indent="-117403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3pPr>
    <a:lvl4pPr marL="492551" indent="-149789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4pPr>
    <a:lvl5pPr marL="627496" indent="-117403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5pPr>
    <a:lvl6pPr marL="2331856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98226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64597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730969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C1C3D530-3419-45A5-AB8A-2242E8FDFF4E}" type="datetime8">
              <a:rPr lang="en-US" smtClean="0"/>
              <a:t>5/11/2017 6:47 AM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9699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70A388-5CB4-42F2-85B9-1AE1F63398FA}" type="datetime8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5/11/2017 6:47 AM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12" name="Header Placeholder 11"/>
          <p:cNvSpPr>
            <a:spLocks noGrp="1"/>
          </p:cNvSpPr>
          <p:nvPr>
            <p:ph type="hdr" sz="quarter" idx="15"/>
          </p:nvPr>
        </p:nvSpPr>
        <p:spPr/>
        <p:txBody>
          <a:bodyPr/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marL="571500" marR="0" lvl="0" indent="0" algn="l" defTabSz="914099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</p:spTree>
    <p:extLst>
      <p:ext uri="{BB962C8B-B14F-4D97-AF65-F5344CB8AC3E}">
        <p14:creationId xmlns:p14="http://schemas.microsoft.com/office/powerpoint/2010/main" val="26499207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70A388-5CB4-42F2-85B9-1AE1F63398FA}" type="datetime8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5/11/2017 6:47 AM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12" name="Header Placeholder 11"/>
          <p:cNvSpPr>
            <a:spLocks noGrp="1"/>
          </p:cNvSpPr>
          <p:nvPr>
            <p:ph type="hdr" sz="quarter" idx="15"/>
          </p:nvPr>
        </p:nvSpPr>
        <p:spPr/>
        <p:txBody>
          <a:bodyPr/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marL="571500" marR="0" lvl="0" indent="0" algn="l" defTabSz="914099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</p:spTree>
    <p:extLst>
      <p:ext uri="{BB962C8B-B14F-4D97-AF65-F5344CB8AC3E}">
        <p14:creationId xmlns:p14="http://schemas.microsoft.com/office/powerpoint/2010/main" val="10515672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571500" marR="0" lvl="0" indent="0" algn="l" defTabSz="914099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EC29EE-A8AD-4CE0-9C0B-116E0D4D7533}" type="datetime8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5/11/2017 6:47 AM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00198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571500" marR="0" lvl="0" indent="0" algn="l" defTabSz="914099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EC29EE-A8AD-4CE0-9C0B-116E0D4D7533}" type="datetime8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5/11/2017 6:47 AM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5077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571500" marR="0" lvl="0" indent="0" algn="l" defTabSz="914099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EC29EE-A8AD-4CE0-9C0B-116E0D4D7533}" type="datetime8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5/11/2017 6:47 AM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55214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571500" marR="0" lvl="0" indent="0" algn="l" defTabSz="914099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EC29EE-A8AD-4CE0-9C0B-116E0D4D7533}" type="datetime8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5/11/2017 6:47 AM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70732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70A388-5CB4-42F2-85B9-1AE1F63398FA}" type="datetime8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5/11/2017 6:47 AM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12" name="Header Placeholder 11"/>
          <p:cNvSpPr>
            <a:spLocks noGrp="1"/>
          </p:cNvSpPr>
          <p:nvPr>
            <p:ph type="hdr" sz="quarter" idx="15"/>
          </p:nvPr>
        </p:nvSpPr>
        <p:spPr/>
        <p:txBody>
          <a:bodyPr/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marL="571500" marR="0" lvl="0" indent="0" algn="l" defTabSz="914099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</p:spTree>
    <p:extLst>
      <p:ext uri="{BB962C8B-B14F-4D97-AF65-F5344CB8AC3E}">
        <p14:creationId xmlns:p14="http://schemas.microsoft.com/office/powerpoint/2010/main" val="12747012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70A388-5CB4-42F2-85B9-1AE1F63398FA}" type="datetime8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5/11/2017 6:47 AM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12" name="Header Placeholder 11"/>
          <p:cNvSpPr>
            <a:spLocks noGrp="1"/>
          </p:cNvSpPr>
          <p:nvPr>
            <p:ph type="hdr" sz="quarter" idx="15"/>
          </p:nvPr>
        </p:nvSpPr>
        <p:spPr/>
        <p:txBody>
          <a:bodyPr/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marL="571500" marR="0" lvl="0" indent="0" algn="l" defTabSz="914099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</p:spTree>
    <p:extLst>
      <p:ext uri="{BB962C8B-B14F-4D97-AF65-F5344CB8AC3E}">
        <p14:creationId xmlns:p14="http://schemas.microsoft.com/office/powerpoint/2010/main" val="34495612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t>Microsoft Build 2017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571500" marR="0" lvl="0" indent="0" algn="l" defTabSz="914099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  <a:endParaRPr kumimoji="0" lang="en-US" sz="4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8B56EA-E28F-4F92-9F16-7A6F2501B303}" type="datetime8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5/11/2017 6:47 AM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87420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70A388-5CB4-42F2-85B9-1AE1F63398FA}" type="datetime8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5/11/2017 6:47 AM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12" name="Header Placeholder 11"/>
          <p:cNvSpPr>
            <a:spLocks noGrp="1"/>
          </p:cNvSpPr>
          <p:nvPr>
            <p:ph type="hdr" sz="quarter" idx="15"/>
          </p:nvPr>
        </p:nvSpPr>
        <p:spPr/>
        <p:txBody>
          <a:bodyPr/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marL="571500" marR="0" lvl="0" indent="0" algn="l" defTabSz="914099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</p:spTree>
    <p:extLst>
      <p:ext uri="{BB962C8B-B14F-4D97-AF65-F5344CB8AC3E}">
        <p14:creationId xmlns:p14="http://schemas.microsoft.com/office/powerpoint/2010/main" val="6017887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571500" marR="0" lvl="0" indent="0" algn="l" defTabSz="914099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13C66B-7AF5-40BA-8933-D16874FF94CC}" type="datetime8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5/11/2017 6:47 AM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13776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70A388-5CB4-42F2-85B9-1AE1F63398FA}" type="datetime8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5/11/2017 6:47 AM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12" name="Header Placeholder 11"/>
          <p:cNvSpPr>
            <a:spLocks noGrp="1"/>
          </p:cNvSpPr>
          <p:nvPr>
            <p:ph type="hdr" sz="quarter" idx="15"/>
          </p:nvPr>
        </p:nvSpPr>
        <p:spPr/>
        <p:txBody>
          <a:bodyPr/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marL="571500" marR="0" lvl="0" indent="0" algn="l" defTabSz="914099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</p:spTree>
    <p:extLst>
      <p:ext uri="{BB962C8B-B14F-4D97-AF65-F5344CB8AC3E}">
        <p14:creationId xmlns:p14="http://schemas.microsoft.com/office/powerpoint/2010/main" val="19322982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70A388-5CB4-42F2-85B9-1AE1F63398FA}" type="datetime8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5/11/2017 6:47 AM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12" name="Header Placeholder 11"/>
          <p:cNvSpPr>
            <a:spLocks noGrp="1"/>
          </p:cNvSpPr>
          <p:nvPr>
            <p:ph type="hdr" sz="quarter" idx="15"/>
          </p:nvPr>
        </p:nvSpPr>
        <p:spPr/>
        <p:txBody>
          <a:bodyPr/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marL="571500" marR="0" lvl="0" indent="0" algn="l" defTabSz="914099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</p:spTree>
    <p:extLst>
      <p:ext uri="{BB962C8B-B14F-4D97-AF65-F5344CB8AC3E}">
        <p14:creationId xmlns:p14="http://schemas.microsoft.com/office/powerpoint/2010/main" val="265352230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571500" marR="0" lvl="0" indent="0" algn="l" defTabSz="914099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EC29EE-A8AD-4CE0-9C0B-116E0D4D7533}" type="datetime8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5/11/2017 6:47 AM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509696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571500" marR="0" lvl="0" indent="0" algn="l" defTabSz="914099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EC29EE-A8AD-4CE0-9C0B-116E0D4D7533}" type="datetime8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5/11/2017 6:47 AM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697111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571500" marR="0" lvl="0" indent="0" algn="l" defTabSz="914099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EC29EE-A8AD-4CE0-9C0B-116E0D4D7533}" type="datetime8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5/11/2017 6:47 AM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81767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571500" marR="0" lvl="0" indent="0" algn="l" defTabSz="914099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EC29EE-A8AD-4CE0-9C0B-116E0D4D7533}" type="datetime8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5/11/2017 6:47 AM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948040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571500" marR="0" lvl="0" indent="0" algn="l" defTabSz="914099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EC29EE-A8AD-4CE0-9C0B-116E0D4D7533}" type="datetime8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5/11/2017 6:47 AM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679599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571500" marR="0" lvl="0" indent="0" algn="l" defTabSz="914099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EC29EE-A8AD-4CE0-9C0B-116E0D4D7533}" type="datetime8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5/11/2017 6:47 AM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635392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571500" marR="0" lvl="0" indent="0" algn="l" defTabSz="914099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EC29EE-A8AD-4CE0-9C0B-116E0D4D7533}" type="datetime8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5/11/2017 6:47 AM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402623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70A388-5CB4-42F2-85B9-1AE1F63398FA}" type="datetime8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5/11/2017 6:47 AM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12" name="Header Placeholder 11"/>
          <p:cNvSpPr>
            <a:spLocks noGrp="1"/>
          </p:cNvSpPr>
          <p:nvPr>
            <p:ph type="hdr" sz="quarter" idx="15"/>
          </p:nvPr>
        </p:nvSpPr>
        <p:spPr/>
        <p:txBody>
          <a:bodyPr/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marL="571500" marR="0" lvl="0" indent="0" algn="l" defTabSz="914099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</p:spTree>
    <p:extLst>
      <p:ext uri="{BB962C8B-B14F-4D97-AF65-F5344CB8AC3E}">
        <p14:creationId xmlns:p14="http://schemas.microsoft.com/office/powerpoint/2010/main" val="33976322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70A388-5CB4-42F2-85B9-1AE1F63398FA}" type="datetime8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5/11/2017 6:47 AM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12" name="Header Placeholder 11"/>
          <p:cNvSpPr>
            <a:spLocks noGrp="1"/>
          </p:cNvSpPr>
          <p:nvPr>
            <p:ph type="hdr" sz="quarter" idx="15"/>
          </p:nvPr>
        </p:nvSpPr>
        <p:spPr/>
        <p:txBody>
          <a:bodyPr/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marL="571500" marR="0" lvl="0" indent="0" algn="l" defTabSz="914099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</p:spTree>
    <p:extLst>
      <p:ext uri="{BB962C8B-B14F-4D97-AF65-F5344CB8AC3E}">
        <p14:creationId xmlns:p14="http://schemas.microsoft.com/office/powerpoint/2010/main" val="410645642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70A388-5CB4-42F2-85B9-1AE1F63398FA}" type="datetime8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5/11/2017 6:47 AM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12" name="Header Placeholder 11"/>
          <p:cNvSpPr>
            <a:spLocks noGrp="1"/>
          </p:cNvSpPr>
          <p:nvPr>
            <p:ph type="hdr" sz="quarter" idx="15"/>
          </p:nvPr>
        </p:nvSpPr>
        <p:spPr/>
        <p:txBody>
          <a:bodyPr/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marL="571500" marR="0" lvl="0" indent="0" algn="l" defTabSz="914099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</p:spTree>
    <p:extLst>
      <p:ext uri="{BB962C8B-B14F-4D97-AF65-F5344CB8AC3E}">
        <p14:creationId xmlns:p14="http://schemas.microsoft.com/office/powerpoint/2010/main" val="191150828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t>Microsoft Build 2017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571500" marR="0" lvl="0" indent="0" algn="l" defTabSz="914099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  <a:endParaRPr kumimoji="0" lang="en-US" sz="4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8B56EA-E28F-4F92-9F16-7A6F2501B303}" type="datetime8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5/11/2017 6:47 AM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471668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70A388-5CB4-42F2-85B9-1AE1F63398FA}" type="datetime8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5/11/2017 6:47 AM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12" name="Header Placeholder 11"/>
          <p:cNvSpPr>
            <a:spLocks noGrp="1"/>
          </p:cNvSpPr>
          <p:nvPr>
            <p:ph type="hdr" sz="quarter" idx="15"/>
          </p:nvPr>
        </p:nvSpPr>
        <p:spPr/>
        <p:txBody>
          <a:bodyPr/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marL="571500" marR="0" lvl="0" indent="0" algn="l" defTabSz="914099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</p:spTree>
    <p:extLst>
      <p:ext uri="{BB962C8B-B14F-4D97-AF65-F5344CB8AC3E}">
        <p14:creationId xmlns:p14="http://schemas.microsoft.com/office/powerpoint/2010/main" val="333074331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70A388-5CB4-42F2-85B9-1AE1F63398FA}" type="datetime8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5/11/2017 6:47 AM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12" name="Header Placeholder 11"/>
          <p:cNvSpPr>
            <a:spLocks noGrp="1"/>
          </p:cNvSpPr>
          <p:nvPr>
            <p:ph type="hdr" sz="quarter" idx="15"/>
          </p:nvPr>
        </p:nvSpPr>
        <p:spPr/>
        <p:txBody>
          <a:bodyPr/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marL="571500" marR="0" lvl="0" indent="0" algn="l" defTabSz="914099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</p:spTree>
    <p:extLst>
      <p:ext uri="{BB962C8B-B14F-4D97-AF65-F5344CB8AC3E}">
        <p14:creationId xmlns:p14="http://schemas.microsoft.com/office/powerpoint/2010/main" val="298508921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70A388-5CB4-42F2-85B9-1AE1F63398FA}" type="datetime8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5/11/2017 6:47 AM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12" name="Header Placeholder 11"/>
          <p:cNvSpPr>
            <a:spLocks noGrp="1"/>
          </p:cNvSpPr>
          <p:nvPr>
            <p:ph type="hdr" sz="quarter" idx="15"/>
          </p:nvPr>
        </p:nvSpPr>
        <p:spPr/>
        <p:txBody>
          <a:bodyPr/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marL="571500" marR="0" lvl="0" indent="0" algn="l" defTabSz="914099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</p:spTree>
    <p:extLst>
      <p:ext uri="{BB962C8B-B14F-4D97-AF65-F5344CB8AC3E}">
        <p14:creationId xmlns:p14="http://schemas.microsoft.com/office/powerpoint/2010/main" val="241983270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571500" marR="0" lvl="0" indent="0" algn="l" defTabSz="914099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EC29EE-A8AD-4CE0-9C0B-116E0D4D7533}" type="datetime8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5/11/2017 6:47 AM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133528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t>Microsoft Build 2017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571500" marR="0" lvl="0" indent="0" algn="l" defTabSz="914099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  <a:endParaRPr kumimoji="0" lang="en-US" sz="4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8B56EA-E28F-4F92-9F16-7A6F2501B303}" type="datetime8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5/11/2017 6:47 AM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01158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70A388-5CB4-42F2-85B9-1AE1F63398FA}" type="datetime8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5/11/2017 6:47 AM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12" name="Header Placeholder 11"/>
          <p:cNvSpPr>
            <a:spLocks noGrp="1"/>
          </p:cNvSpPr>
          <p:nvPr>
            <p:ph type="hdr" sz="quarter" idx="15"/>
          </p:nvPr>
        </p:nvSpPr>
        <p:spPr/>
        <p:txBody>
          <a:bodyPr/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marL="571500" marR="0" lvl="0" indent="0" algn="l" defTabSz="914099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</p:spTree>
    <p:extLst>
      <p:ext uri="{BB962C8B-B14F-4D97-AF65-F5344CB8AC3E}">
        <p14:creationId xmlns:p14="http://schemas.microsoft.com/office/powerpoint/2010/main" val="76925602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4E4CE6-2FE4-433F-87B8-CB5DD266EBFC}" type="datetime8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5/11/2017 6:47 AM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marL="571500" marR="0" lvl="0" indent="0" algn="l" defTabSz="914099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5"/>
          </p:nvPr>
        </p:nvSpPr>
        <p:spPr/>
        <p:txBody>
          <a:bodyPr/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699094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70A388-5CB4-42F2-85B9-1AE1F63398FA}" type="datetime8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5/11/2017 6:47 AM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12" name="Header Placeholder 11"/>
          <p:cNvSpPr>
            <a:spLocks noGrp="1"/>
          </p:cNvSpPr>
          <p:nvPr>
            <p:ph type="hdr" sz="quarter" idx="15"/>
          </p:nvPr>
        </p:nvSpPr>
        <p:spPr/>
        <p:txBody>
          <a:bodyPr/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marL="571500" marR="0" lvl="0" indent="0" algn="l" defTabSz="914099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</p:spTree>
    <p:extLst>
      <p:ext uri="{BB962C8B-B14F-4D97-AF65-F5344CB8AC3E}">
        <p14:creationId xmlns:p14="http://schemas.microsoft.com/office/powerpoint/2010/main" val="10651057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571500" marR="0" lvl="0" indent="0" algn="l" defTabSz="914099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6134C8-AC9E-49DD-B3D6-722B1A93F18D}" type="datetime8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5/11/2017 6:47 AM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846485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70A388-5CB4-42F2-85B9-1AE1F63398FA}" type="datetime8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5/11/2017 6:47 AM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12" name="Header Placeholder 11"/>
          <p:cNvSpPr>
            <a:spLocks noGrp="1"/>
          </p:cNvSpPr>
          <p:nvPr>
            <p:ph type="hdr" sz="quarter" idx="15"/>
          </p:nvPr>
        </p:nvSpPr>
        <p:spPr/>
        <p:txBody>
          <a:bodyPr/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marL="571500" marR="0" lvl="0" indent="0" algn="l" defTabSz="914099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</p:spTree>
    <p:extLst>
      <p:ext uri="{BB962C8B-B14F-4D97-AF65-F5344CB8AC3E}">
        <p14:creationId xmlns:p14="http://schemas.microsoft.com/office/powerpoint/2010/main" val="372261802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70A388-5CB4-42F2-85B9-1AE1F63398FA}" type="datetime8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5/11/2017 6:47 AM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12" name="Header Placeholder 11"/>
          <p:cNvSpPr>
            <a:spLocks noGrp="1"/>
          </p:cNvSpPr>
          <p:nvPr>
            <p:ph type="hdr" sz="quarter" idx="15"/>
          </p:nvPr>
        </p:nvSpPr>
        <p:spPr/>
        <p:txBody>
          <a:bodyPr/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marL="571500" marR="0" lvl="0" indent="0" algn="l" defTabSz="914099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</p:spTree>
    <p:extLst>
      <p:ext uri="{BB962C8B-B14F-4D97-AF65-F5344CB8AC3E}">
        <p14:creationId xmlns:p14="http://schemas.microsoft.com/office/powerpoint/2010/main" val="222230410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571500" marR="0" lvl="0" indent="0" algn="l" defTabSz="914099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FAA446-E61B-4D43-A3B1-7749AA6DC131}" type="datetime8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5/11/2017 6:47 AM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85085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70A388-5CB4-42F2-85B9-1AE1F63398FA}" type="datetime8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5/11/2017 6:47 AM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12" name="Header Placeholder 11"/>
          <p:cNvSpPr>
            <a:spLocks noGrp="1"/>
          </p:cNvSpPr>
          <p:nvPr>
            <p:ph type="hdr" sz="quarter" idx="15"/>
          </p:nvPr>
        </p:nvSpPr>
        <p:spPr/>
        <p:txBody>
          <a:bodyPr/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marL="571500" marR="0" lvl="0" indent="0" algn="l" defTabSz="914099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</p:spTree>
    <p:extLst>
      <p:ext uri="{BB962C8B-B14F-4D97-AF65-F5344CB8AC3E}">
        <p14:creationId xmlns:p14="http://schemas.microsoft.com/office/powerpoint/2010/main" val="190447010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669DC94B-DB72-488C-A100-9C8F7341285A}" type="datetime8">
              <a:rPr lang="en-US" smtClean="0">
                <a:solidFill>
                  <a:prstClr val="black"/>
                </a:solidFill>
              </a:rPr>
              <a:t>5/11/2017 6:47 AM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C87E0CF-87F6-4B58-B8B8-DCAB2DAAF3CA}" type="slidenum">
              <a:rPr lang="en-US" smtClean="0">
                <a:solidFill>
                  <a:prstClr val="black"/>
                </a:solidFill>
              </a:rPr>
              <a:pPr/>
              <a:t>45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45293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70A388-5CB4-42F2-85B9-1AE1F63398FA}" type="datetime8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5/11/2017 6:47 AM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12" name="Header Placeholder 11"/>
          <p:cNvSpPr>
            <a:spLocks noGrp="1"/>
          </p:cNvSpPr>
          <p:nvPr>
            <p:ph type="hdr" sz="quarter" idx="15"/>
          </p:nvPr>
        </p:nvSpPr>
        <p:spPr/>
        <p:txBody>
          <a:bodyPr/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marL="571500" marR="0" lvl="0" indent="0" algn="l" defTabSz="914099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</p:spTree>
    <p:extLst>
      <p:ext uri="{BB962C8B-B14F-4D97-AF65-F5344CB8AC3E}">
        <p14:creationId xmlns:p14="http://schemas.microsoft.com/office/powerpoint/2010/main" val="29287697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t>Microsoft Build 2017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571500" marR="0" lvl="0" indent="0" algn="l" defTabSz="914099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  <a:endParaRPr kumimoji="0" lang="en-US" sz="4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8B56EA-E28F-4F92-9F16-7A6F2501B303}" type="datetime8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5/11/2017 6:47 AM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25878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571500" marR="0" lvl="0" indent="0" algn="l" defTabSz="914099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EC29EE-A8AD-4CE0-9C0B-116E0D4D7533}" type="datetime8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5/11/2017 6:47 AM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84483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571500" marR="0" lvl="0" indent="0" algn="l" defTabSz="914099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EC29EE-A8AD-4CE0-9C0B-116E0D4D7533}" type="datetime8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5/11/2017 6:47 AM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6034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571500" marR="0" lvl="0" indent="0" algn="l" defTabSz="914099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FAA446-E61B-4D43-A3B1-7749AA6DC131}" type="datetime8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5/11/2017 6:47 AM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54179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lkin Build 2017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436475" cy="5571636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 bwMode="auto">
          <a:xfrm>
            <a:off x="1681" y="4960286"/>
            <a:ext cx="12434794" cy="2034239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invGray">
          <a:xfrm>
            <a:off x="460689" y="5357956"/>
            <a:ext cx="2648621" cy="116980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688" y="479424"/>
            <a:ext cx="1451843" cy="30965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7523"/>
          <a:stretch/>
        </p:blipFill>
        <p:spPr>
          <a:xfrm>
            <a:off x="7752216" y="4960286"/>
            <a:ext cx="4684259" cy="2034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0102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6186366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138322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quare Right 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2740132"/>
            <a:ext cx="4892040" cy="1514261"/>
          </a:xfrm>
        </p:spPr>
        <p:txBody>
          <a:bodyPr wrap="square" anchor="ctr">
            <a:spAutoFit/>
          </a:bodyPr>
          <a:lstStyle>
            <a:lvl1pPr>
              <a:defRPr sz="480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Square photo layout</a:t>
            </a:r>
          </a:p>
        </p:txBody>
      </p:sp>
      <p:sp>
        <p:nvSpPr>
          <p:cNvPr id="6" name="Picture Placeholder 4"/>
          <p:cNvSpPr>
            <a:spLocks noGrp="1" noChangeAspect="1"/>
          </p:cNvSpPr>
          <p:nvPr>
            <p:ph type="pic" sz="quarter" idx="10"/>
          </p:nvPr>
        </p:nvSpPr>
        <p:spPr bwMode="ltGray">
          <a:xfrm>
            <a:off x="5441315" y="0"/>
            <a:ext cx="6995160" cy="6992587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600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381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pos="3427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01096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90384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Slide for developer code</a:t>
            </a: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1" y="1212849"/>
            <a:ext cx="12436475" cy="5781676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639" tIns="46639" rIns="46639" bIns="4663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4638" y="1221157"/>
            <a:ext cx="11887199" cy="1995931"/>
          </a:xfrm>
        </p:spPr>
        <p:txBody>
          <a:bodyPr/>
          <a:lstStyle>
            <a:lvl1pPr marL="0" indent="0">
              <a:buNone/>
              <a:defRPr sz="3300">
                <a:gradFill>
                  <a:gsLst>
                    <a:gs pos="8718">
                      <a:srgbClr val="353535"/>
                    </a:gs>
                    <a:gs pos="34000">
                      <a:srgbClr val="353535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553" indent="0">
              <a:buNone/>
              <a:defRPr>
                <a:gradFill>
                  <a:gsLst>
                    <a:gs pos="8718">
                      <a:srgbClr val="353535"/>
                    </a:gs>
                    <a:gs pos="34000">
                      <a:srgbClr val="353535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607" indent="0">
              <a:buNone/>
              <a:defRPr>
                <a:gradFill>
                  <a:gsLst>
                    <a:gs pos="8718">
                      <a:srgbClr val="353535"/>
                    </a:gs>
                    <a:gs pos="34000">
                      <a:srgbClr val="353535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563" indent="0">
              <a:buNone/>
              <a:defRPr>
                <a:gradFill>
                  <a:gsLst>
                    <a:gs pos="8718">
                      <a:srgbClr val="353535"/>
                    </a:gs>
                    <a:gs pos="34000">
                      <a:srgbClr val="353535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997" indent="0">
              <a:buNone/>
              <a:defRPr>
                <a:gradFill>
                  <a:gsLst>
                    <a:gs pos="8718">
                      <a:srgbClr val="353535"/>
                    </a:gs>
                    <a:gs pos="34000">
                      <a:srgbClr val="353535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771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 userDrawn="1"/>
        </p:nvSpPr>
        <p:spPr bwMode="blackWhite">
          <a:xfrm>
            <a:off x="274639" y="6220609"/>
            <a:ext cx="4572000" cy="47705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182880" tIns="182880" rIns="182880" bIns="182880" numCol="1" anchor="t" anchorCtr="0" compatLnSpc="1">
            <a:prstTxWarp prst="textNoShape">
              <a:avLst/>
            </a:prstTxWarp>
            <a:spAutoFit/>
          </a:bodyPr>
          <a:lstStyle/>
          <a:p>
            <a:pPr defTabSz="932290" eaLnBrk="0" hangingPunct="0"/>
            <a:r>
              <a:rPr lang="en-US" sz="7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cs typeface="Segoe UI" pitchFamily="34" charset="0"/>
              </a:rPr>
              <a:t>© Copyright Microsoft Corporation. All rights reserved. </a:t>
            </a:r>
          </a:p>
        </p:txBody>
      </p:sp>
      <p:pic>
        <p:nvPicPr>
          <p:cNvPr id="8" name="MS logo white - EMF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460688" y="479425"/>
            <a:ext cx="1451843" cy="310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1102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74638" y="1212850"/>
            <a:ext cx="11887200" cy="2443746"/>
          </a:xfrm>
          <a:prstGeom prst="rect">
            <a:avLst/>
          </a:prstGeom>
        </p:spPr>
        <p:txBody>
          <a:bodyPr/>
          <a:lstStyle>
            <a:lvl1pPr marL="2905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36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71500" indent="-280988">
              <a:buClr>
                <a:schemeClr val="tx1"/>
              </a:buClr>
              <a:buSzPct val="90000"/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620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28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906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4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3192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0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/>
              <a:t>Use this Layout for Speaker Notes slides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363076"/>
            <a:ext cx="12436476" cy="631450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3700" spc="-51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1127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lkin Build 2017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S logo white - EMF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460688" y="479425"/>
            <a:ext cx="1451843" cy="3108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436475" cy="5571636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 bwMode="auto">
          <a:xfrm>
            <a:off x="1681" y="4960286"/>
            <a:ext cx="12434794" cy="2034239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invGray">
          <a:xfrm>
            <a:off x="460689" y="5357956"/>
            <a:ext cx="2648621" cy="116980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688" y="479424"/>
            <a:ext cx="1451843" cy="30965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7523"/>
          <a:stretch/>
        </p:blipFill>
        <p:spPr>
          <a:xfrm>
            <a:off x="7752216" y="4960286"/>
            <a:ext cx="4684259" cy="2034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9315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74702" y="2125678"/>
            <a:ext cx="9143936" cy="1828786"/>
          </a:xfrm>
          <a:noFill/>
        </p:spPr>
        <p:txBody>
          <a:bodyPr lIns="146304" tIns="91440" rIns="146304" bIns="91440" anchor="t" anchorCtr="0"/>
          <a:lstStyle>
            <a:lvl1pPr>
              <a:defRPr sz="5400" spc="-100" baseline="0"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701" y="3955786"/>
            <a:ext cx="7315137" cy="1828007"/>
          </a:xfrm>
          <a:noFill/>
        </p:spPr>
        <p:txBody>
          <a:bodyPr lIns="164592" tIns="109728" rIns="164592" bIns="109728">
            <a:no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6" name="MS logo white - EMF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460688" y="479425"/>
            <a:ext cx="1451843" cy="3108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3002"/>
          <a:stretch/>
        </p:blipFill>
        <p:spPr>
          <a:xfrm>
            <a:off x="7752216" y="5084764"/>
            <a:ext cx="4684259" cy="1909762"/>
          </a:xfrm>
          <a:prstGeom prst="rect">
            <a:avLst/>
          </a:prstGeom>
        </p:spPr>
      </p:pic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9418638" y="296863"/>
            <a:ext cx="2743200" cy="461665"/>
          </a:xfrm>
        </p:spPr>
        <p:txBody>
          <a:bodyPr/>
          <a:lstStyle>
            <a:lvl1pPr marL="0" marR="0" indent="0" algn="r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200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Session Code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282738" y="6041341"/>
            <a:ext cx="1634102" cy="664797"/>
          </a:xfrm>
          <a:prstGeom prst="rect">
            <a:avLst/>
          </a:prstGeom>
        </p:spPr>
        <p:txBody>
          <a:bodyPr wrap="none" lIns="182880" tIns="146304" rIns="182880" bIns="146304">
            <a:spAutoFit/>
          </a:bodyPr>
          <a:lstStyle/>
          <a:p>
            <a:r>
              <a:rPr lang="en-US" sz="2400" dirty="0">
                <a:gradFill>
                  <a:gsLst>
                    <a:gs pos="2597">
                      <a:schemeClr val="tx1"/>
                    </a:gs>
                    <a:gs pos="18182">
                      <a:schemeClr val="tx1"/>
                    </a:gs>
                  </a:gsLst>
                  <a:lin ang="5400000" scaled="1"/>
                </a:gradFill>
              </a:rPr>
              <a:t>#</a:t>
            </a:r>
            <a:r>
              <a:rPr lang="en-US" sz="2400" dirty="0" err="1">
                <a:gradFill>
                  <a:gsLst>
                    <a:gs pos="2597">
                      <a:schemeClr val="tx1"/>
                    </a:gs>
                    <a:gs pos="18182">
                      <a:schemeClr val="tx1"/>
                    </a:gs>
                  </a:gsLst>
                  <a:lin ang="5400000" scaled="1"/>
                </a:gradFill>
              </a:rPr>
              <a:t>MSBuild</a:t>
            </a:r>
            <a:endParaRPr lang="en-US" sz="2400" dirty="0">
              <a:gradFill>
                <a:gsLst>
                  <a:gs pos="2597">
                    <a:schemeClr val="tx1"/>
                  </a:gs>
                  <a:gs pos="18182">
                    <a:schemeClr val="tx1"/>
                  </a:gs>
                </a:gsLst>
                <a:lin ang="5400000" scaled="1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40986479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74702" y="2125678"/>
            <a:ext cx="9143936" cy="1828786"/>
          </a:xfrm>
          <a:noFill/>
        </p:spPr>
        <p:txBody>
          <a:bodyPr lIns="146304" tIns="91440" rIns="146304" bIns="91440" anchor="t" anchorCtr="0"/>
          <a:lstStyle>
            <a:lvl1pPr>
              <a:defRPr sz="5400" spc="-100" baseline="0"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701" y="3955786"/>
            <a:ext cx="7315137" cy="1828007"/>
          </a:xfrm>
          <a:noFill/>
        </p:spPr>
        <p:txBody>
          <a:bodyPr lIns="164592" tIns="109728" rIns="164592" bIns="109728">
            <a:no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6" name="MS logo white - EMF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460688" y="479425"/>
            <a:ext cx="1451843" cy="3108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3002"/>
          <a:stretch/>
        </p:blipFill>
        <p:spPr>
          <a:xfrm>
            <a:off x="7752216" y="5084764"/>
            <a:ext cx="4684259" cy="1909762"/>
          </a:xfrm>
          <a:prstGeom prst="rect">
            <a:avLst/>
          </a:prstGeom>
        </p:spPr>
      </p:pic>
      <p:sp>
        <p:nvSpPr>
          <p:cNvPr id="8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9418638" y="296863"/>
            <a:ext cx="2743200" cy="461665"/>
          </a:xfrm>
        </p:spPr>
        <p:txBody>
          <a:bodyPr/>
          <a:lstStyle>
            <a:lvl1pPr marL="0" marR="0" indent="0" algn="r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200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Session Code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282738" y="6041341"/>
            <a:ext cx="1634102" cy="664797"/>
          </a:xfrm>
          <a:prstGeom prst="rect">
            <a:avLst/>
          </a:prstGeom>
        </p:spPr>
        <p:txBody>
          <a:bodyPr wrap="none" lIns="182880" tIns="146304" rIns="182880" bIns="146304">
            <a:spAutoFit/>
          </a:bodyPr>
          <a:lstStyle/>
          <a:p>
            <a:r>
              <a:rPr lang="en-US" sz="2400" dirty="0">
                <a:gradFill>
                  <a:gsLst>
                    <a:gs pos="2597">
                      <a:schemeClr val="tx1"/>
                    </a:gs>
                    <a:gs pos="18182">
                      <a:schemeClr val="tx1"/>
                    </a:gs>
                  </a:gsLst>
                  <a:lin ang="5400000" scaled="1"/>
                </a:gradFill>
              </a:rPr>
              <a:t>#</a:t>
            </a:r>
            <a:r>
              <a:rPr lang="en-US" sz="2400" dirty="0" err="1">
                <a:gradFill>
                  <a:gsLst>
                    <a:gs pos="2597">
                      <a:schemeClr val="tx1"/>
                    </a:gs>
                    <a:gs pos="18182">
                      <a:schemeClr val="tx1"/>
                    </a:gs>
                  </a:gsLst>
                  <a:lin ang="5400000" scaled="1"/>
                </a:gradFill>
              </a:rPr>
              <a:t>MSBuild</a:t>
            </a:r>
            <a:endParaRPr lang="en-US" sz="2400" dirty="0">
              <a:gradFill>
                <a:gsLst>
                  <a:gs pos="2597">
                    <a:schemeClr val="tx1"/>
                  </a:gs>
                  <a:gs pos="18182">
                    <a:schemeClr val="tx1"/>
                  </a:gs>
                </a:gsLst>
                <a:lin ang="5400000" scaled="1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8678132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8787" cy="2308324"/>
          </a:xfrm>
        </p:spPr>
        <p:txBody>
          <a:bodyPr>
            <a:spAutoFit/>
          </a:bodyPr>
          <a:lstStyle>
            <a:lvl1pPr marL="0" indent="0">
              <a:buNone/>
              <a:defRPr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17570247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74702" y="1211287"/>
            <a:ext cx="11888787" cy="5484813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12321570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1287"/>
            <a:ext cx="5486399" cy="2157514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None/>
              <a:defRPr sz="3000" b="0">
                <a:latin typeface="+mn-lt"/>
              </a:defRPr>
            </a:lvl1pPr>
            <a:lvl2pPr marL="255588" indent="0">
              <a:buFont typeface="Wingdings" panose="05000000000000000000" pitchFamily="2" charset="2"/>
              <a:buNone/>
              <a:defRPr sz="2400" b="0"/>
            </a:lvl2pPr>
            <a:lvl3pPr marL="450850" indent="0">
              <a:buFont typeface="Wingdings" panose="05000000000000000000" pitchFamily="2" charset="2"/>
              <a:buNone/>
              <a:tabLst/>
              <a:defRPr sz="2200" b="0"/>
            </a:lvl3pPr>
            <a:lvl4pPr marL="652462" indent="0">
              <a:buFont typeface="Wingdings" panose="05000000000000000000" pitchFamily="2" charset="2"/>
              <a:buNone/>
              <a:defRPr sz="2200" b="0"/>
            </a:lvl4pPr>
            <a:lvl5pPr marL="854075" indent="0">
              <a:buFont typeface="Wingdings" panose="05000000000000000000" pitchFamily="2" charset="2"/>
              <a:buNone/>
              <a:tabLst/>
              <a:defRPr sz="2200" b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1287"/>
            <a:ext cx="5486399" cy="2123658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Arial" panose="020B0604020202020204" pitchFamily="34" charset="0"/>
              <a:buNone/>
              <a:defRPr lang="en-US" sz="30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255588" indent="0">
              <a:buFont typeface="Arial" panose="020B0604020202020204" pitchFamily="34" charset="0"/>
              <a:buNone/>
              <a:defRPr lang="en-US" sz="24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450850" indent="0">
              <a:buFont typeface="Arial" panose="020B0604020202020204" pitchFamily="34" charset="0"/>
              <a:buNone/>
              <a:tabLst/>
              <a:defRPr lang="en-US" sz="22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652462" indent="0">
              <a:buFont typeface="Arial" panose="020B0604020202020204" pitchFamily="34" charset="0"/>
              <a:buNone/>
              <a:defRPr lang="en-US" sz="22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854075" indent="0">
              <a:buFont typeface="Arial" panose="020B0604020202020204" pitchFamily="34" charset="0"/>
              <a:buNone/>
              <a:tabLst/>
              <a:defRPr lang="en-US" sz="22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514350" marR="0" lvl="0" indent="-514350" algn="l" defTabSz="932742" rtl="0" eaLnBrk="1" fontAlgn="auto" latinLnBrk="0" hangingPunct="1">
              <a:lnSpc>
                <a:spcPct val="90000"/>
              </a:lnSpc>
              <a:spcBef>
                <a:spcPts val="1224"/>
              </a:spcBef>
              <a:spcAft>
                <a:spcPts val="0"/>
              </a:spcAft>
              <a:buClr>
                <a:schemeClr val="tx1"/>
              </a:buClr>
              <a:buSzPct val="90000"/>
              <a:tabLst/>
            </a:pPr>
            <a:r>
              <a:rPr lang="en-US" dirty="0"/>
              <a:t>Click to edit Master text styles</a:t>
            </a:r>
          </a:p>
          <a:p>
            <a:pPr marL="712788" marR="0" lvl="1" indent="-4572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tabLst/>
            </a:pPr>
            <a:r>
              <a:rPr lang="en-US" dirty="0"/>
              <a:t>Second level</a:t>
            </a:r>
          </a:p>
          <a:p>
            <a:pPr marL="908050" marR="0" lvl="2" indent="-4572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tabLst/>
            </a:pPr>
            <a:r>
              <a:rPr lang="en-US" dirty="0"/>
              <a:t>Third level</a:t>
            </a:r>
          </a:p>
          <a:p>
            <a:pPr marL="1109662" marR="0" lvl="3" indent="-4572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tabLst/>
            </a:pPr>
            <a:r>
              <a:rPr lang="en-US" dirty="0"/>
              <a:t>Fourth level</a:t>
            </a:r>
          </a:p>
          <a:p>
            <a:pPr marL="1311275" marR="0" lvl="4" indent="-4572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tabLst/>
            </a:pPr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4530601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1287"/>
            <a:ext cx="5486399" cy="2157514"/>
          </a:xfrm>
        </p:spPr>
        <p:txBody>
          <a:bodyPr wrap="square">
            <a:spAutoFit/>
          </a:bodyPr>
          <a:lstStyle>
            <a:lvl1pPr marL="231775" indent="-231775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Char char=""/>
              <a:defRPr sz="3000" b="0">
                <a:latin typeface="+mn-lt"/>
              </a:defRPr>
            </a:lvl1pPr>
            <a:lvl2pPr marL="427038" indent="-171450">
              <a:buFont typeface="Wingdings" panose="05000000000000000000" pitchFamily="2" charset="2"/>
              <a:buChar char=""/>
              <a:defRPr sz="2400" b="0"/>
            </a:lvl2pPr>
            <a:lvl3pPr marL="639763" indent="-188913">
              <a:buFont typeface="Wingdings" panose="05000000000000000000" pitchFamily="2" charset="2"/>
              <a:buChar char=""/>
              <a:tabLst/>
              <a:defRPr sz="2200" b="0"/>
            </a:lvl3pPr>
            <a:lvl4pPr marL="828675" indent="-176213">
              <a:buFont typeface="Wingdings" panose="05000000000000000000" pitchFamily="2" charset="2"/>
              <a:buChar char=""/>
              <a:defRPr sz="2200" b="0"/>
            </a:lvl4pPr>
            <a:lvl5pPr marL="1023938" indent="-169863">
              <a:buFont typeface="Wingdings" panose="05000000000000000000" pitchFamily="2" charset="2"/>
              <a:buChar char=""/>
              <a:tabLst/>
              <a:defRPr sz="2200" b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1287"/>
            <a:ext cx="5486399" cy="2123658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lang="en-US" sz="30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598488" indent="-342900">
              <a:defRPr lang="en-US" sz="24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793750" indent="-342900">
              <a:tabLst/>
              <a:defRPr lang="en-US" sz="22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995362" indent="-342900">
              <a:defRPr lang="en-US" sz="22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1196975" indent="-342900">
              <a:tabLst/>
              <a:defRPr lang="en-US" sz="22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231775" marR="0" lvl="0" indent="-231775" algn="l" defTabSz="932742" rtl="0" eaLnBrk="1" fontAlgn="auto" latinLnBrk="0" hangingPunct="1">
              <a:lnSpc>
                <a:spcPct val="90000"/>
              </a:lnSpc>
              <a:spcBef>
                <a:spcPts val="1224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"/>
              <a:tabLst/>
            </a:pPr>
            <a:r>
              <a:rPr lang="en-US" dirty="0"/>
              <a:t>Click to edit Master text styles</a:t>
            </a:r>
          </a:p>
          <a:p>
            <a:pPr marL="427038" marR="0" lvl="1" indent="-17145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</a:pPr>
            <a:r>
              <a:rPr lang="en-US" dirty="0"/>
              <a:t>Second level</a:t>
            </a:r>
          </a:p>
          <a:p>
            <a:pPr marL="639763" marR="0" lvl="2" indent="-188913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</a:pPr>
            <a:r>
              <a:rPr lang="en-US" dirty="0"/>
              <a:t>Third level</a:t>
            </a:r>
          </a:p>
          <a:p>
            <a:pPr marL="828675" marR="0" lvl="3" indent="-176213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</a:pPr>
            <a:r>
              <a:rPr lang="en-US" dirty="0"/>
              <a:t>Fourth level</a:t>
            </a:r>
          </a:p>
          <a:p>
            <a:pPr marL="1023938" marR="0" lvl="4" indent="-169863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</a:pPr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79650135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81027781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77"/>
            <a:ext cx="10056812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638" y="3954463"/>
            <a:ext cx="10058401" cy="738664"/>
          </a:xfrm>
          <a:noFill/>
        </p:spPr>
        <p:txBody>
          <a:bodyPr lIns="182880" tIns="146304" rIns="182880" bIns="146304">
            <a:sp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7962452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2125677"/>
            <a:ext cx="10056812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lang="en-US" sz="7200" b="0" kern="1200" cap="none" spc="-100" baseline="0" dirty="0">
                <a:ln w="3175"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Video title</a:t>
            </a:r>
          </a:p>
        </p:txBody>
      </p:sp>
    </p:spTree>
    <p:extLst>
      <p:ext uri="{BB962C8B-B14F-4D97-AF65-F5344CB8AC3E}">
        <p14:creationId xmlns:p14="http://schemas.microsoft.com/office/powerpoint/2010/main" val="34050760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574406291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0074542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quare Right 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2740132"/>
            <a:ext cx="4892040" cy="1514261"/>
          </a:xfrm>
        </p:spPr>
        <p:txBody>
          <a:bodyPr wrap="square" anchor="ctr">
            <a:spAutoFit/>
          </a:bodyPr>
          <a:lstStyle>
            <a:lvl1pPr>
              <a:defRPr sz="480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Square photo layout</a:t>
            </a:r>
          </a:p>
        </p:txBody>
      </p:sp>
      <p:sp>
        <p:nvSpPr>
          <p:cNvPr id="6" name="Picture Placeholder 4"/>
          <p:cNvSpPr>
            <a:spLocks noGrp="1" noChangeAspect="1"/>
          </p:cNvSpPr>
          <p:nvPr>
            <p:ph type="pic" sz="quarter" idx="10"/>
          </p:nvPr>
        </p:nvSpPr>
        <p:spPr bwMode="ltGray">
          <a:xfrm>
            <a:off x="5441315" y="0"/>
            <a:ext cx="6995160" cy="6992587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600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667155633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pos="3427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8787" cy="2308324"/>
          </a:xfrm>
        </p:spPr>
        <p:txBody>
          <a:bodyPr>
            <a:spAutoFit/>
          </a:bodyPr>
          <a:lstStyle>
            <a:lvl1pPr marL="0" indent="0">
              <a:buNone/>
              <a:defRPr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319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6420015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20585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Slide for developer code</a:t>
            </a: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1" y="1212849"/>
            <a:ext cx="12436475" cy="5781676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639" tIns="46639" rIns="46639" bIns="4663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4638" y="1221157"/>
            <a:ext cx="11887199" cy="1995931"/>
          </a:xfrm>
        </p:spPr>
        <p:txBody>
          <a:bodyPr/>
          <a:lstStyle>
            <a:lvl1pPr marL="0" indent="0">
              <a:buNone/>
              <a:defRPr sz="3300">
                <a:gradFill>
                  <a:gsLst>
                    <a:gs pos="8718">
                      <a:srgbClr val="353535"/>
                    </a:gs>
                    <a:gs pos="34000">
                      <a:srgbClr val="353535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553" indent="0">
              <a:buNone/>
              <a:defRPr>
                <a:gradFill>
                  <a:gsLst>
                    <a:gs pos="8718">
                      <a:srgbClr val="353535"/>
                    </a:gs>
                    <a:gs pos="34000">
                      <a:srgbClr val="353535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607" indent="0">
              <a:buNone/>
              <a:defRPr>
                <a:gradFill>
                  <a:gsLst>
                    <a:gs pos="8718">
                      <a:srgbClr val="353535"/>
                    </a:gs>
                    <a:gs pos="34000">
                      <a:srgbClr val="353535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563" indent="0">
              <a:buNone/>
              <a:defRPr>
                <a:gradFill>
                  <a:gsLst>
                    <a:gs pos="8718">
                      <a:srgbClr val="353535"/>
                    </a:gs>
                    <a:gs pos="34000">
                      <a:srgbClr val="353535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997" indent="0">
              <a:buNone/>
              <a:defRPr>
                <a:gradFill>
                  <a:gsLst>
                    <a:gs pos="8718">
                      <a:srgbClr val="353535"/>
                    </a:gs>
                    <a:gs pos="34000">
                      <a:srgbClr val="353535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61737675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 userDrawn="1"/>
        </p:nvSpPr>
        <p:spPr bwMode="blackWhite">
          <a:xfrm>
            <a:off x="274639" y="6220609"/>
            <a:ext cx="4572000" cy="47705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182880" tIns="182880" rIns="182880" bIns="182880" numCol="1" anchor="t" anchorCtr="0" compatLnSpc="1">
            <a:prstTxWarp prst="textNoShape">
              <a:avLst/>
            </a:prstTxWarp>
            <a:spAutoFit/>
          </a:bodyPr>
          <a:lstStyle/>
          <a:p>
            <a:pPr defTabSz="932290" eaLnBrk="0" hangingPunct="0"/>
            <a:r>
              <a:rPr lang="en-US" sz="7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cs typeface="Segoe UI" pitchFamily="34" charset="0"/>
              </a:rPr>
              <a:t>© Copyright Microsoft Corporation. All rights reserved. </a:t>
            </a:r>
          </a:p>
        </p:txBody>
      </p:sp>
      <p:pic>
        <p:nvPicPr>
          <p:cNvPr id="8" name="MS logo white - EMF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460688" y="479425"/>
            <a:ext cx="1451843" cy="310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6120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74638" y="1212850"/>
            <a:ext cx="11887200" cy="2443746"/>
          </a:xfrm>
          <a:prstGeom prst="rect">
            <a:avLst/>
          </a:prstGeom>
        </p:spPr>
        <p:txBody>
          <a:bodyPr/>
          <a:lstStyle>
            <a:lvl1pPr marL="2905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36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71500" indent="-280988">
              <a:buClr>
                <a:schemeClr val="tx1"/>
              </a:buClr>
              <a:buSzPct val="90000"/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620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28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906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4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3192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0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/>
              <a:t>Use this Layout for Speaker Notes slides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363076"/>
            <a:ext cx="12436476" cy="631450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3700" spc="-51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77246813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lkin Build 2017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436475" cy="5571636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 bwMode="auto">
          <a:xfrm>
            <a:off x="1681" y="4960286"/>
            <a:ext cx="12434794" cy="2034239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invGray">
          <a:xfrm>
            <a:off x="460689" y="5357956"/>
            <a:ext cx="2648621" cy="116980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688" y="479424"/>
            <a:ext cx="1451843" cy="30965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7523"/>
          <a:stretch/>
        </p:blipFill>
        <p:spPr>
          <a:xfrm>
            <a:off x="7752216" y="4960286"/>
            <a:ext cx="4684259" cy="2034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2585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74702" y="2125678"/>
            <a:ext cx="9143936" cy="1828786"/>
          </a:xfrm>
          <a:noFill/>
        </p:spPr>
        <p:txBody>
          <a:bodyPr lIns="146304" tIns="91440" rIns="146304" bIns="91440" anchor="t" anchorCtr="0"/>
          <a:lstStyle>
            <a:lvl1pPr>
              <a:defRPr sz="5400" spc="-100" baseline="0"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701" y="3955786"/>
            <a:ext cx="7315137" cy="1828007"/>
          </a:xfrm>
          <a:noFill/>
        </p:spPr>
        <p:txBody>
          <a:bodyPr lIns="164592" tIns="109728" rIns="164592" bIns="109728">
            <a:no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6" name="MS logo white - EMF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460688" y="479425"/>
            <a:ext cx="1451843" cy="3108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3002"/>
          <a:stretch/>
        </p:blipFill>
        <p:spPr>
          <a:xfrm>
            <a:off x="7752216" y="5084764"/>
            <a:ext cx="4684259" cy="1909762"/>
          </a:xfrm>
          <a:prstGeom prst="rect">
            <a:avLst/>
          </a:prstGeom>
        </p:spPr>
      </p:pic>
      <p:sp>
        <p:nvSpPr>
          <p:cNvPr id="8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9418638" y="296863"/>
            <a:ext cx="2743200" cy="461665"/>
          </a:xfrm>
        </p:spPr>
        <p:txBody>
          <a:bodyPr/>
          <a:lstStyle>
            <a:lvl1pPr marL="0" marR="0" indent="0" algn="r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200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Session Code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282738" y="6041341"/>
            <a:ext cx="1634102" cy="664797"/>
          </a:xfrm>
          <a:prstGeom prst="rect">
            <a:avLst/>
          </a:prstGeom>
        </p:spPr>
        <p:txBody>
          <a:bodyPr wrap="none" lIns="182880" tIns="146304" rIns="182880" bIns="146304">
            <a:spAutoFit/>
          </a:bodyPr>
          <a:lstStyle/>
          <a:p>
            <a:r>
              <a:rPr lang="en-US" sz="2400" dirty="0">
                <a:gradFill>
                  <a:gsLst>
                    <a:gs pos="2597">
                      <a:schemeClr val="tx1"/>
                    </a:gs>
                    <a:gs pos="18182">
                      <a:schemeClr val="tx1"/>
                    </a:gs>
                  </a:gsLst>
                  <a:lin ang="5400000" scaled="1"/>
                </a:gradFill>
              </a:rPr>
              <a:t>#MSBuild</a:t>
            </a:r>
          </a:p>
        </p:txBody>
      </p:sp>
    </p:spTree>
    <p:extLst>
      <p:ext uri="{BB962C8B-B14F-4D97-AF65-F5344CB8AC3E}">
        <p14:creationId xmlns:p14="http://schemas.microsoft.com/office/powerpoint/2010/main" val="19245302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8787" cy="2308324"/>
          </a:xfrm>
        </p:spPr>
        <p:txBody>
          <a:bodyPr>
            <a:spAutoFit/>
          </a:bodyPr>
          <a:lstStyle>
            <a:lvl1pPr marL="0" indent="0">
              <a:buNone/>
              <a:defRPr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5321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74702" y="1211287"/>
            <a:ext cx="11888787" cy="54848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4659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1287"/>
            <a:ext cx="5486399" cy="2157514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None/>
              <a:defRPr sz="3000" b="0">
                <a:latin typeface="+mn-lt"/>
              </a:defRPr>
            </a:lvl1pPr>
            <a:lvl2pPr marL="255588" indent="0">
              <a:buFont typeface="Wingdings" panose="05000000000000000000" pitchFamily="2" charset="2"/>
              <a:buNone/>
              <a:defRPr sz="2400" b="0"/>
            </a:lvl2pPr>
            <a:lvl3pPr marL="450850" indent="0">
              <a:buFont typeface="Wingdings" panose="05000000000000000000" pitchFamily="2" charset="2"/>
              <a:buNone/>
              <a:tabLst/>
              <a:defRPr sz="2200" b="0"/>
            </a:lvl3pPr>
            <a:lvl4pPr marL="652462" indent="0">
              <a:buFont typeface="Wingdings" panose="05000000000000000000" pitchFamily="2" charset="2"/>
              <a:buNone/>
              <a:defRPr sz="2200" b="0"/>
            </a:lvl4pPr>
            <a:lvl5pPr marL="854075" indent="0">
              <a:buFont typeface="Wingdings" panose="05000000000000000000" pitchFamily="2" charset="2"/>
              <a:buNone/>
              <a:tabLst/>
              <a:defRPr sz="2200" b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1287"/>
            <a:ext cx="5486399" cy="2123658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Arial" panose="020B0604020202020204" pitchFamily="34" charset="0"/>
              <a:buNone/>
              <a:defRPr lang="en-US" sz="30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255588" indent="0">
              <a:buFont typeface="Arial" panose="020B0604020202020204" pitchFamily="34" charset="0"/>
              <a:buNone/>
              <a:defRPr lang="en-US" sz="24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450850" indent="0">
              <a:buFont typeface="Arial" panose="020B0604020202020204" pitchFamily="34" charset="0"/>
              <a:buNone/>
              <a:tabLst/>
              <a:defRPr lang="en-US" sz="22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652462" indent="0">
              <a:buFont typeface="Arial" panose="020B0604020202020204" pitchFamily="34" charset="0"/>
              <a:buNone/>
              <a:defRPr lang="en-US" sz="22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854075" indent="0">
              <a:buFont typeface="Arial" panose="020B0604020202020204" pitchFamily="34" charset="0"/>
              <a:buNone/>
              <a:tabLst/>
              <a:defRPr lang="en-US" sz="22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514350" marR="0" lvl="0" indent="-514350" algn="l" defTabSz="932742" rtl="0" eaLnBrk="1" fontAlgn="auto" latinLnBrk="0" hangingPunct="1">
              <a:lnSpc>
                <a:spcPct val="90000"/>
              </a:lnSpc>
              <a:spcBef>
                <a:spcPts val="1224"/>
              </a:spcBef>
              <a:spcAft>
                <a:spcPts val="0"/>
              </a:spcAft>
              <a:buClr>
                <a:schemeClr val="tx1"/>
              </a:buClr>
              <a:buSzPct val="90000"/>
              <a:tabLst/>
            </a:pPr>
            <a:r>
              <a:rPr lang="en-US"/>
              <a:t>Click to edit Master text styles</a:t>
            </a:r>
          </a:p>
          <a:p>
            <a:pPr marL="514350" marR="0" lvl="1" indent="-514350" algn="l" defTabSz="932742" rtl="0" eaLnBrk="1" fontAlgn="auto" latinLnBrk="0" hangingPunct="1">
              <a:lnSpc>
                <a:spcPct val="90000"/>
              </a:lnSpc>
              <a:spcBef>
                <a:spcPts val="1224"/>
              </a:spcBef>
              <a:spcAft>
                <a:spcPts val="0"/>
              </a:spcAft>
              <a:buClr>
                <a:schemeClr val="tx1"/>
              </a:buClr>
              <a:buSzPct val="90000"/>
              <a:tabLst/>
            </a:pPr>
            <a:r>
              <a:rPr lang="en-US"/>
              <a:t>Second level</a:t>
            </a:r>
          </a:p>
          <a:p>
            <a:pPr marL="514350" marR="0" lvl="2" indent="-514350" algn="l" defTabSz="932742" rtl="0" eaLnBrk="1" fontAlgn="auto" latinLnBrk="0" hangingPunct="1">
              <a:lnSpc>
                <a:spcPct val="90000"/>
              </a:lnSpc>
              <a:spcBef>
                <a:spcPts val="1224"/>
              </a:spcBef>
              <a:spcAft>
                <a:spcPts val="0"/>
              </a:spcAft>
              <a:buClr>
                <a:schemeClr val="tx1"/>
              </a:buClr>
              <a:buSzPct val="90000"/>
              <a:tabLst/>
            </a:pPr>
            <a:r>
              <a:rPr lang="en-US"/>
              <a:t>Third level</a:t>
            </a:r>
          </a:p>
          <a:p>
            <a:pPr marL="514350" marR="0" lvl="3" indent="-514350" algn="l" defTabSz="932742" rtl="0" eaLnBrk="1" fontAlgn="auto" latinLnBrk="0" hangingPunct="1">
              <a:lnSpc>
                <a:spcPct val="90000"/>
              </a:lnSpc>
              <a:spcBef>
                <a:spcPts val="1224"/>
              </a:spcBef>
              <a:spcAft>
                <a:spcPts val="0"/>
              </a:spcAft>
              <a:buClr>
                <a:schemeClr val="tx1"/>
              </a:buClr>
              <a:buSzPct val="90000"/>
              <a:tabLst/>
            </a:pPr>
            <a:r>
              <a:rPr lang="en-US"/>
              <a:t>Fourth level</a:t>
            </a:r>
          </a:p>
          <a:p>
            <a:pPr marL="514350" marR="0" lvl="4" indent="-514350" algn="l" defTabSz="932742" rtl="0" eaLnBrk="1" fontAlgn="auto" latinLnBrk="0" hangingPunct="1">
              <a:lnSpc>
                <a:spcPct val="90000"/>
              </a:lnSpc>
              <a:spcBef>
                <a:spcPts val="1224"/>
              </a:spcBef>
              <a:spcAft>
                <a:spcPts val="0"/>
              </a:spcAft>
              <a:buClr>
                <a:schemeClr val="tx1"/>
              </a:buClr>
              <a:buSzPct val="90000"/>
              <a:tabLst/>
            </a:pPr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9989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74702" y="1211287"/>
            <a:ext cx="11888787" cy="54848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784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1287"/>
            <a:ext cx="5486399" cy="2157514"/>
          </a:xfrm>
        </p:spPr>
        <p:txBody>
          <a:bodyPr wrap="square">
            <a:spAutoFit/>
          </a:bodyPr>
          <a:lstStyle>
            <a:lvl1pPr marL="231775" indent="-231775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Char char=""/>
              <a:defRPr sz="3000" b="0">
                <a:latin typeface="+mn-lt"/>
              </a:defRPr>
            </a:lvl1pPr>
            <a:lvl2pPr marL="427038" indent="-171450">
              <a:buFont typeface="Wingdings" panose="05000000000000000000" pitchFamily="2" charset="2"/>
              <a:buChar char=""/>
              <a:defRPr sz="2400" b="0"/>
            </a:lvl2pPr>
            <a:lvl3pPr marL="639763" indent="-188913">
              <a:buFont typeface="Wingdings" panose="05000000000000000000" pitchFamily="2" charset="2"/>
              <a:buChar char=""/>
              <a:tabLst/>
              <a:defRPr sz="2200" b="0"/>
            </a:lvl3pPr>
            <a:lvl4pPr marL="828675" indent="-176213">
              <a:buFont typeface="Wingdings" panose="05000000000000000000" pitchFamily="2" charset="2"/>
              <a:buChar char=""/>
              <a:defRPr sz="2200" b="0"/>
            </a:lvl4pPr>
            <a:lvl5pPr marL="1023938" indent="-169863">
              <a:buFont typeface="Wingdings" panose="05000000000000000000" pitchFamily="2" charset="2"/>
              <a:buChar char=""/>
              <a:tabLst/>
              <a:defRPr sz="2200" b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1287"/>
            <a:ext cx="5486399" cy="2123658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lang="en-US" sz="30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598488" indent="-342900">
              <a:defRPr lang="en-US" sz="24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793750" indent="-342900">
              <a:tabLst/>
              <a:defRPr lang="en-US" sz="22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995362" indent="-342900">
              <a:defRPr lang="en-US" sz="22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1196975" indent="-342900">
              <a:tabLst/>
              <a:defRPr lang="en-US" sz="22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231775" marR="0" lvl="0" indent="-231775" algn="l" defTabSz="932742" rtl="0" eaLnBrk="1" fontAlgn="auto" latinLnBrk="0" hangingPunct="1">
              <a:lnSpc>
                <a:spcPct val="90000"/>
              </a:lnSpc>
              <a:spcBef>
                <a:spcPts val="1224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"/>
              <a:tabLst/>
            </a:pPr>
            <a:r>
              <a:rPr lang="en-US"/>
              <a:t>Click to edit Master text styles</a:t>
            </a:r>
          </a:p>
          <a:p>
            <a:pPr marL="231775" marR="0" lvl="1" indent="-231775" algn="l" defTabSz="932742" rtl="0" eaLnBrk="1" fontAlgn="auto" latinLnBrk="0" hangingPunct="1">
              <a:lnSpc>
                <a:spcPct val="90000"/>
              </a:lnSpc>
              <a:spcBef>
                <a:spcPts val="1224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"/>
              <a:tabLst/>
            </a:pPr>
            <a:r>
              <a:rPr lang="en-US"/>
              <a:t>Second level</a:t>
            </a:r>
          </a:p>
          <a:p>
            <a:pPr marL="231775" marR="0" lvl="2" indent="-231775" algn="l" defTabSz="932742" rtl="0" eaLnBrk="1" fontAlgn="auto" latinLnBrk="0" hangingPunct="1">
              <a:lnSpc>
                <a:spcPct val="90000"/>
              </a:lnSpc>
              <a:spcBef>
                <a:spcPts val="1224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"/>
              <a:tabLst/>
            </a:pPr>
            <a:r>
              <a:rPr lang="en-US"/>
              <a:t>Third level</a:t>
            </a:r>
          </a:p>
          <a:p>
            <a:pPr marL="231775" marR="0" lvl="3" indent="-231775" algn="l" defTabSz="932742" rtl="0" eaLnBrk="1" fontAlgn="auto" latinLnBrk="0" hangingPunct="1">
              <a:lnSpc>
                <a:spcPct val="90000"/>
              </a:lnSpc>
              <a:spcBef>
                <a:spcPts val="1224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"/>
              <a:tabLst/>
            </a:pPr>
            <a:r>
              <a:rPr lang="en-US"/>
              <a:t>Fourth level</a:t>
            </a:r>
          </a:p>
          <a:p>
            <a:pPr marL="231775" marR="0" lvl="4" indent="-231775" algn="l" defTabSz="932742" rtl="0" eaLnBrk="1" fontAlgn="auto" latinLnBrk="0" hangingPunct="1">
              <a:lnSpc>
                <a:spcPct val="90000"/>
              </a:lnSpc>
              <a:spcBef>
                <a:spcPts val="1224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"/>
              <a:tabLst/>
            </a:pPr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551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209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77"/>
            <a:ext cx="10056812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638" y="3954463"/>
            <a:ext cx="10058401" cy="738664"/>
          </a:xfrm>
          <a:noFill/>
        </p:spPr>
        <p:txBody>
          <a:bodyPr lIns="182880" tIns="146304" rIns="182880" bIns="146304">
            <a:sp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22173962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2125677"/>
            <a:ext cx="10056812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lang="en-US" sz="7200" b="0" kern="1200" cap="none" spc="-100" baseline="0" dirty="0">
                <a:ln w="3175"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Video title</a:t>
            </a:r>
          </a:p>
        </p:txBody>
      </p:sp>
    </p:spTree>
    <p:extLst>
      <p:ext uri="{BB962C8B-B14F-4D97-AF65-F5344CB8AC3E}">
        <p14:creationId xmlns:p14="http://schemas.microsoft.com/office/powerpoint/2010/main" val="29268588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4498719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40173493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quare Right 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2740132"/>
            <a:ext cx="4892040" cy="1514261"/>
          </a:xfrm>
        </p:spPr>
        <p:txBody>
          <a:bodyPr wrap="square" anchor="ctr">
            <a:spAutoFit/>
          </a:bodyPr>
          <a:lstStyle>
            <a:lvl1pPr>
              <a:defRPr sz="480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Square photo layout</a:t>
            </a:r>
          </a:p>
        </p:txBody>
      </p:sp>
      <p:sp>
        <p:nvSpPr>
          <p:cNvPr id="6" name="Picture Placeholder 4"/>
          <p:cNvSpPr>
            <a:spLocks noGrp="1" noChangeAspect="1"/>
          </p:cNvSpPr>
          <p:nvPr>
            <p:ph type="pic" sz="quarter" idx="10"/>
          </p:nvPr>
        </p:nvSpPr>
        <p:spPr bwMode="ltGray">
          <a:xfrm>
            <a:off x="5441315" y="0"/>
            <a:ext cx="6995160" cy="6992587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600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2768856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pos="3427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70748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69083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Slide for developer code</a:t>
            </a: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1" y="1212849"/>
            <a:ext cx="12436475" cy="5781676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639" tIns="46639" rIns="46639" bIns="4663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4638" y="1221157"/>
            <a:ext cx="11887199" cy="1995931"/>
          </a:xfrm>
        </p:spPr>
        <p:txBody>
          <a:bodyPr/>
          <a:lstStyle>
            <a:lvl1pPr marL="0" indent="0">
              <a:buNone/>
              <a:defRPr sz="3300">
                <a:gradFill>
                  <a:gsLst>
                    <a:gs pos="8718">
                      <a:srgbClr val="353535"/>
                    </a:gs>
                    <a:gs pos="34000">
                      <a:srgbClr val="353535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553" indent="0">
              <a:buNone/>
              <a:defRPr>
                <a:gradFill>
                  <a:gsLst>
                    <a:gs pos="8718">
                      <a:srgbClr val="353535"/>
                    </a:gs>
                    <a:gs pos="34000">
                      <a:srgbClr val="353535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607" indent="0">
              <a:buNone/>
              <a:defRPr>
                <a:gradFill>
                  <a:gsLst>
                    <a:gs pos="8718">
                      <a:srgbClr val="353535"/>
                    </a:gs>
                    <a:gs pos="34000">
                      <a:srgbClr val="353535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563" indent="0">
              <a:buNone/>
              <a:defRPr>
                <a:gradFill>
                  <a:gsLst>
                    <a:gs pos="8718">
                      <a:srgbClr val="353535"/>
                    </a:gs>
                    <a:gs pos="34000">
                      <a:srgbClr val="353535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997" indent="0">
              <a:buNone/>
              <a:defRPr>
                <a:gradFill>
                  <a:gsLst>
                    <a:gs pos="8718">
                      <a:srgbClr val="353535"/>
                    </a:gs>
                    <a:gs pos="34000">
                      <a:srgbClr val="353535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98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1287"/>
            <a:ext cx="5486399" cy="2157514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None/>
              <a:defRPr sz="3000" b="0">
                <a:latin typeface="+mn-lt"/>
              </a:defRPr>
            </a:lvl1pPr>
            <a:lvl2pPr marL="255588" indent="0">
              <a:buFont typeface="Wingdings" panose="05000000000000000000" pitchFamily="2" charset="2"/>
              <a:buNone/>
              <a:defRPr sz="2400" b="0"/>
            </a:lvl2pPr>
            <a:lvl3pPr marL="450850" indent="0">
              <a:buFont typeface="Wingdings" panose="05000000000000000000" pitchFamily="2" charset="2"/>
              <a:buNone/>
              <a:tabLst/>
              <a:defRPr sz="2200" b="0"/>
            </a:lvl3pPr>
            <a:lvl4pPr marL="652462" indent="0">
              <a:buFont typeface="Wingdings" panose="05000000000000000000" pitchFamily="2" charset="2"/>
              <a:buNone/>
              <a:defRPr sz="2200" b="0"/>
            </a:lvl4pPr>
            <a:lvl5pPr marL="854075" indent="0">
              <a:buFont typeface="Wingdings" panose="05000000000000000000" pitchFamily="2" charset="2"/>
              <a:buNone/>
              <a:tabLst/>
              <a:defRPr sz="2200" b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1287"/>
            <a:ext cx="5486399" cy="2123658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Arial" panose="020B0604020202020204" pitchFamily="34" charset="0"/>
              <a:buNone/>
              <a:defRPr lang="en-US" sz="30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255588" indent="0">
              <a:buFont typeface="Arial" panose="020B0604020202020204" pitchFamily="34" charset="0"/>
              <a:buNone/>
              <a:defRPr lang="en-US" sz="24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450850" indent="0">
              <a:buFont typeface="Arial" panose="020B0604020202020204" pitchFamily="34" charset="0"/>
              <a:buNone/>
              <a:tabLst/>
              <a:defRPr lang="en-US" sz="22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652462" indent="0">
              <a:buFont typeface="Arial" panose="020B0604020202020204" pitchFamily="34" charset="0"/>
              <a:buNone/>
              <a:defRPr lang="en-US" sz="22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854075" indent="0">
              <a:buFont typeface="Arial" panose="020B0604020202020204" pitchFamily="34" charset="0"/>
              <a:buNone/>
              <a:tabLst/>
              <a:defRPr lang="en-US" sz="22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514350" marR="0" lvl="0" indent="-514350" algn="l" defTabSz="932742" rtl="0" eaLnBrk="1" fontAlgn="auto" latinLnBrk="0" hangingPunct="1">
              <a:lnSpc>
                <a:spcPct val="90000"/>
              </a:lnSpc>
              <a:spcBef>
                <a:spcPts val="1224"/>
              </a:spcBef>
              <a:spcAft>
                <a:spcPts val="0"/>
              </a:spcAft>
              <a:buClr>
                <a:schemeClr val="tx1"/>
              </a:buClr>
              <a:buSzPct val="90000"/>
              <a:tabLst/>
            </a:pPr>
            <a:r>
              <a:rPr lang="en-US"/>
              <a:t>Edit Master text styles</a:t>
            </a:r>
          </a:p>
          <a:p>
            <a:pPr marL="514350" marR="0" lvl="1" indent="-514350" algn="l" defTabSz="932742" rtl="0" eaLnBrk="1" fontAlgn="auto" latinLnBrk="0" hangingPunct="1">
              <a:lnSpc>
                <a:spcPct val="90000"/>
              </a:lnSpc>
              <a:spcBef>
                <a:spcPts val="1224"/>
              </a:spcBef>
              <a:spcAft>
                <a:spcPts val="0"/>
              </a:spcAft>
              <a:buClr>
                <a:schemeClr val="tx1"/>
              </a:buClr>
              <a:buSzPct val="90000"/>
              <a:tabLst/>
            </a:pPr>
            <a:r>
              <a:rPr lang="en-US"/>
              <a:t>Second level</a:t>
            </a:r>
          </a:p>
          <a:p>
            <a:pPr marL="514350" marR="0" lvl="2" indent="-514350" algn="l" defTabSz="932742" rtl="0" eaLnBrk="1" fontAlgn="auto" latinLnBrk="0" hangingPunct="1">
              <a:lnSpc>
                <a:spcPct val="90000"/>
              </a:lnSpc>
              <a:spcBef>
                <a:spcPts val="1224"/>
              </a:spcBef>
              <a:spcAft>
                <a:spcPts val="0"/>
              </a:spcAft>
              <a:buClr>
                <a:schemeClr val="tx1"/>
              </a:buClr>
              <a:buSzPct val="90000"/>
              <a:tabLst/>
            </a:pPr>
            <a:r>
              <a:rPr lang="en-US"/>
              <a:t>Third level</a:t>
            </a:r>
          </a:p>
          <a:p>
            <a:pPr marL="514350" marR="0" lvl="3" indent="-514350" algn="l" defTabSz="932742" rtl="0" eaLnBrk="1" fontAlgn="auto" latinLnBrk="0" hangingPunct="1">
              <a:lnSpc>
                <a:spcPct val="90000"/>
              </a:lnSpc>
              <a:spcBef>
                <a:spcPts val="1224"/>
              </a:spcBef>
              <a:spcAft>
                <a:spcPts val="0"/>
              </a:spcAft>
              <a:buClr>
                <a:schemeClr val="tx1"/>
              </a:buClr>
              <a:buSzPct val="90000"/>
              <a:tabLst/>
            </a:pPr>
            <a:r>
              <a:rPr lang="en-US"/>
              <a:t>Fourth level</a:t>
            </a:r>
          </a:p>
          <a:p>
            <a:pPr marL="514350" marR="0" lvl="4" indent="-514350" algn="l" defTabSz="932742" rtl="0" eaLnBrk="1" fontAlgn="auto" latinLnBrk="0" hangingPunct="1">
              <a:lnSpc>
                <a:spcPct val="90000"/>
              </a:lnSpc>
              <a:spcBef>
                <a:spcPts val="1224"/>
              </a:spcBef>
              <a:spcAft>
                <a:spcPts val="0"/>
              </a:spcAft>
              <a:buClr>
                <a:schemeClr val="tx1"/>
              </a:buClr>
              <a:buSzPct val="90000"/>
              <a:tabLst/>
            </a:pPr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365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 userDrawn="1"/>
        </p:nvSpPr>
        <p:spPr bwMode="blackWhite">
          <a:xfrm>
            <a:off x="274639" y="6220609"/>
            <a:ext cx="4572000" cy="47705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182880" tIns="182880" rIns="182880" bIns="182880" numCol="1" anchor="t" anchorCtr="0" compatLnSpc="1">
            <a:prstTxWarp prst="textNoShape">
              <a:avLst/>
            </a:prstTxWarp>
            <a:spAutoFit/>
          </a:bodyPr>
          <a:lstStyle/>
          <a:p>
            <a:pPr defTabSz="932290" eaLnBrk="0" hangingPunct="0"/>
            <a:r>
              <a:rPr lang="en-US" sz="7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cs typeface="Segoe UI" pitchFamily="34" charset="0"/>
              </a:rPr>
              <a:t>© Copyright Microsoft Corporation. All rights reserved. </a:t>
            </a:r>
          </a:p>
        </p:txBody>
      </p:sp>
      <p:pic>
        <p:nvPicPr>
          <p:cNvPr id="8" name="MS logo white - EMF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460688" y="479425"/>
            <a:ext cx="1451843" cy="310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7878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74638" y="1212850"/>
            <a:ext cx="11887200" cy="2443746"/>
          </a:xfrm>
          <a:prstGeom prst="rect">
            <a:avLst/>
          </a:prstGeom>
        </p:spPr>
        <p:txBody>
          <a:bodyPr/>
          <a:lstStyle>
            <a:lvl1pPr marL="2905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36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71500" indent="-280988">
              <a:buClr>
                <a:schemeClr val="tx1"/>
              </a:buClr>
              <a:buSzPct val="90000"/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620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28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906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4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3192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0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/>
              <a:t>Use this Layout for Speaker Notes slides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363076"/>
            <a:ext cx="12436476" cy="631450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3700" spc="-51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1871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- Dark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8323344"/>
      </p:ext>
    </p:extLst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lkin Build 2017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S logo white - EMF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460688" y="479425"/>
            <a:ext cx="1451843" cy="3108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436475" cy="5571636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 bwMode="auto">
          <a:xfrm>
            <a:off x="1681" y="4960286"/>
            <a:ext cx="12434794" cy="2034239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invGray">
          <a:xfrm>
            <a:off x="460689" y="5357956"/>
            <a:ext cx="2648621" cy="116980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688" y="479424"/>
            <a:ext cx="1451843" cy="30965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7523"/>
          <a:stretch/>
        </p:blipFill>
        <p:spPr>
          <a:xfrm>
            <a:off x="7752216" y="4960286"/>
            <a:ext cx="4684259" cy="2034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1955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74702" y="2125678"/>
            <a:ext cx="9143936" cy="1828786"/>
          </a:xfrm>
          <a:noFill/>
        </p:spPr>
        <p:txBody>
          <a:bodyPr lIns="146304" tIns="91440" rIns="146304" bIns="91440" anchor="t" anchorCtr="0"/>
          <a:lstStyle>
            <a:lvl1pPr>
              <a:defRPr sz="5400" spc="-100" baseline="0"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701" y="3955786"/>
            <a:ext cx="7315137" cy="1828007"/>
          </a:xfrm>
          <a:noFill/>
        </p:spPr>
        <p:txBody>
          <a:bodyPr lIns="164592" tIns="109728" rIns="164592" bIns="109728">
            <a:no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6" name="MS logo white - EMF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460688" y="479425"/>
            <a:ext cx="1451843" cy="3108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3002"/>
          <a:stretch/>
        </p:blipFill>
        <p:spPr>
          <a:xfrm>
            <a:off x="7752216" y="5084764"/>
            <a:ext cx="4684259" cy="1909762"/>
          </a:xfrm>
          <a:prstGeom prst="rect">
            <a:avLst/>
          </a:prstGeom>
        </p:spPr>
      </p:pic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9418638" y="296863"/>
            <a:ext cx="2743200" cy="461665"/>
          </a:xfrm>
        </p:spPr>
        <p:txBody>
          <a:bodyPr/>
          <a:lstStyle>
            <a:lvl1pPr marL="0" marR="0" indent="0" algn="r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200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Session Code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282738" y="6041341"/>
            <a:ext cx="1634102" cy="664797"/>
          </a:xfrm>
          <a:prstGeom prst="rect">
            <a:avLst/>
          </a:prstGeom>
        </p:spPr>
        <p:txBody>
          <a:bodyPr wrap="none" lIns="182880" tIns="146304" rIns="182880" bIns="146304">
            <a:spAutoFit/>
          </a:bodyPr>
          <a:lstStyle/>
          <a:p>
            <a:r>
              <a:rPr lang="en-US" sz="2400" dirty="0">
                <a:gradFill>
                  <a:gsLst>
                    <a:gs pos="2597">
                      <a:schemeClr val="tx1"/>
                    </a:gs>
                    <a:gs pos="18182">
                      <a:schemeClr val="tx1"/>
                    </a:gs>
                  </a:gsLst>
                  <a:lin ang="5400000" scaled="1"/>
                </a:gradFill>
              </a:rPr>
              <a:t>#MSBuild</a:t>
            </a:r>
          </a:p>
        </p:txBody>
      </p:sp>
    </p:spTree>
    <p:extLst>
      <p:ext uri="{BB962C8B-B14F-4D97-AF65-F5344CB8AC3E}">
        <p14:creationId xmlns:p14="http://schemas.microsoft.com/office/powerpoint/2010/main" val="18882926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8787" cy="2308324"/>
          </a:xfrm>
        </p:spPr>
        <p:txBody>
          <a:bodyPr>
            <a:spAutoFit/>
          </a:bodyPr>
          <a:lstStyle>
            <a:lvl1pPr marL="0" indent="0">
              <a:buNone/>
              <a:defRPr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07684248"/>
      </p:ext>
    </p:extLst>
  </p:cSld>
  <p:clrMapOvr>
    <a:masterClrMapping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74702" y="1211287"/>
            <a:ext cx="11888787" cy="5484813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8834973"/>
      </p:ext>
    </p:extLst>
  </p:cSld>
  <p:clrMapOvr>
    <a:masterClrMapping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1287"/>
            <a:ext cx="5486399" cy="2157514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None/>
              <a:defRPr sz="3000" b="0">
                <a:latin typeface="+mn-lt"/>
              </a:defRPr>
            </a:lvl1pPr>
            <a:lvl2pPr marL="255588" indent="0">
              <a:buFont typeface="Wingdings" panose="05000000000000000000" pitchFamily="2" charset="2"/>
              <a:buNone/>
              <a:defRPr sz="2400" b="0"/>
            </a:lvl2pPr>
            <a:lvl3pPr marL="450850" indent="0">
              <a:buFont typeface="Wingdings" panose="05000000000000000000" pitchFamily="2" charset="2"/>
              <a:buNone/>
              <a:tabLst/>
              <a:defRPr sz="2200" b="0"/>
            </a:lvl3pPr>
            <a:lvl4pPr marL="652462" indent="0">
              <a:buFont typeface="Wingdings" panose="05000000000000000000" pitchFamily="2" charset="2"/>
              <a:buNone/>
              <a:defRPr sz="2200" b="0"/>
            </a:lvl4pPr>
            <a:lvl5pPr marL="854075" indent="0">
              <a:buFont typeface="Wingdings" panose="05000000000000000000" pitchFamily="2" charset="2"/>
              <a:buNone/>
              <a:tabLst/>
              <a:defRPr sz="2200" b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1287"/>
            <a:ext cx="5486399" cy="2123658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Arial" panose="020B0604020202020204" pitchFamily="34" charset="0"/>
              <a:buNone/>
              <a:defRPr lang="en-US" sz="30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255588" indent="0">
              <a:buFont typeface="Arial" panose="020B0604020202020204" pitchFamily="34" charset="0"/>
              <a:buNone/>
              <a:defRPr lang="en-US" sz="24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450850" indent="0">
              <a:buFont typeface="Arial" panose="020B0604020202020204" pitchFamily="34" charset="0"/>
              <a:buNone/>
              <a:tabLst/>
              <a:defRPr lang="en-US" sz="22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652462" indent="0">
              <a:buFont typeface="Arial" panose="020B0604020202020204" pitchFamily="34" charset="0"/>
              <a:buNone/>
              <a:defRPr lang="en-US" sz="22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854075" indent="0">
              <a:buFont typeface="Arial" panose="020B0604020202020204" pitchFamily="34" charset="0"/>
              <a:buNone/>
              <a:tabLst/>
              <a:defRPr lang="en-US" sz="22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514350" marR="0" lvl="0" indent="-514350" algn="l" defTabSz="932742" rtl="0" eaLnBrk="1" fontAlgn="auto" latinLnBrk="0" hangingPunct="1">
              <a:lnSpc>
                <a:spcPct val="90000"/>
              </a:lnSpc>
              <a:spcBef>
                <a:spcPts val="1224"/>
              </a:spcBef>
              <a:spcAft>
                <a:spcPts val="0"/>
              </a:spcAft>
              <a:buClr>
                <a:schemeClr val="tx1"/>
              </a:buClr>
              <a:buSzPct val="90000"/>
              <a:tabLst/>
            </a:pPr>
            <a:r>
              <a:rPr lang="en-US" dirty="0"/>
              <a:t>Click to edit Master text styles</a:t>
            </a:r>
          </a:p>
          <a:p>
            <a:pPr marL="712788" marR="0" lvl="1" indent="-4572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tabLst/>
            </a:pPr>
            <a:r>
              <a:rPr lang="en-US" dirty="0"/>
              <a:t>Second level</a:t>
            </a:r>
          </a:p>
          <a:p>
            <a:pPr marL="908050" marR="0" lvl="2" indent="-4572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tabLst/>
            </a:pPr>
            <a:r>
              <a:rPr lang="en-US" dirty="0"/>
              <a:t>Third level</a:t>
            </a:r>
          </a:p>
          <a:p>
            <a:pPr marL="1109662" marR="0" lvl="3" indent="-4572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tabLst/>
            </a:pPr>
            <a:r>
              <a:rPr lang="en-US" dirty="0"/>
              <a:t>Fourth level</a:t>
            </a:r>
          </a:p>
          <a:p>
            <a:pPr marL="1311275" marR="0" lvl="4" indent="-4572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tabLst/>
            </a:pPr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59476343"/>
      </p:ext>
    </p:extLst>
  </p:cSld>
  <p:clrMapOvr>
    <a:masterClrMapping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1287"/>
            <a:ext cx="5486399" cy="2157514"/>
          </a:xfrm>
        </p:spPr>
        <p:txBody>
          <a:bodyPr wrap="square">
            <a:spAutoFit/>
          </a:bodyPr>
          <a:lstStyle>
            <a:lvl1pPr marL="231775" indent="-231775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Char char=""/>
              <a:defRPr sz="3000" b="0">
                <a:latin typeface="+mn-lt"/>
              </a:defRPr>
            </a:lvl1pPr>
            <a:lvl2pPr marL="427038" indent="-171450">
              <a:buFont typeface="Wingdings" panose="05000000000000000000" pitchFamily="2" charset="2"/>
              <a:buChar char=""/>
              <a:defRPr sz="2400" b="0"/>
            </a:lvl2pPr>
            <a:lvl3pPr marL="639763" indent="-188913">
              <a:buFont typeface="Wingdings" panose="05000000000000000000" pitchFamily="2" charset="2"/>
              <a:buChar char=""/>
              <a:tabLst/>
              <a:defRPr sz="2200" b="0"/>
            </a:lvl3pPr>
            <a:lvl4pPr marL="828675" indent="-176213">
              <a:buFont typeface="Wingdings" panose="05000000000000000000" pitchFamily="2" charset="2"/>
              <a:buChar char=""/>
              <a:defRPr sz="2200" b="0"/>
            </a:lvl4pPr>
            <a:lvl5pPr marL="1023938" indent="-169863">
              <a:buFont typeface="Wingdings" panose="05000000000000000000" pitchFamily="2" charset="2"/>
              <a:buChar char=""/>
              <a:tabLst/>
              <a:defRPr sz="2200" b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1287"/>
            <a:ext cx="5486399" cy="2123658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lang="en-US" sz="30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598488" indent="-342900">
              <a:defRPr lang="en-US" sz="24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793750" indent="-342900">
              <a:tabLst/>
              <a:defRPr lang="en-US" sz="22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995362" indent="-342900">
              <a:defRPr lang="en-US" sz="22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1196975" indent="-342900">
              <a:tabLst/>
              <a:defRPr lang="en-US" sz="22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231775" marR="0" lvl="0" indent="-231775" algn="l" defTabSz="932742" rtl="0" eaLnBrk="1" fontAlgn="auto" latinLnBrk="0" hangingPunct="1">
              <a:lnSpc>
                <a:spcPct val="90000"/>
              </a:lnSpc>
              <a:spcBef>
                <a:spcPts val="1224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"/>
              <a:tabLst/>
            </a:pPr>
            <a:r>
              <a:rPr lang="en-US" dirty="0"/>
              <a:t>Click to edit Master text styles</a:t>
            </a:r>
          </a:p>
          <a:p>
            <a:pPr marL="427038" marR="0" lvl="1" indent="-17145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</a:pPr>
            <a:r>
              <a:rPr lang="en-US" dirty="0"/>
              <a:t>Second level</a:t>
            </a:r>
          </a:p>
          <a:p>
            <a:pPr marL="639763" marR="0" lvl="2" indent="-188913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</a:pPr>
            <a:r>
              <a:rPr lang="en-US" dirty="0"/>
              <a:t>Third level</a:t>
            </a:r>
          </a:p>
          <a:p>
            <a:pPr marL="828675" marR="0" lvl="3" indent="-176213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</a:pPr>
            <a:r>
              <a:rPr lang="en-US" dirty="0"/>
              <a:t>Fourth level</a:t>
            </a:r>
          </a:p>
          <a:p>
            <a:pPr marL="1023938" marR="0" lvl="4" indent="-169863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</a:pPr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55854217"/>
      </p:ext>
    </p:extLst>
  </p:cSld>
  <p:clrMapOvr>
    <a:masterClrMapping/>
  </p:clrMapOvr>
  <p:transition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51225681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1287"/>
            <a:ext cx="5486399" cy="2157514"/>
          </a:xfrm>
        </p:spPr>
        <p:txBody>
          <a:bodyPr wrap="square">
            <a:spAutoFit/>
          </a:bodyPr>
          <a:lstStyle>
            <a:lvl1pPr marL="231775" indent="-231775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Char char=""/>
              <a:defRPr sz="3000" b="0">
                <a:latin typeface="+mn-lt"/>
              </a:defRPr>
            </a:lvl1pPr>
            <a:lvl2pPr marL="427038" indent="-171450">
              <a:buFont typeface="Wingdings" panose="05000000000000000000" pitchFamily="2" charset="2"/>
              <a:buChar char=""/>
              <a:defRPr sz="2400" b="0"/>
            </a:lvl2pPr>
            <a:lvl3pPr marL="639763" indent="-188913">
              <a:buFont typeface="Wingdings" panose="05000000000000000000" pitchFamily="2" charset="2"/>
              <a:buChar char=""/>
              <a:tabLst/>
              <a:defRPr sz="2200" b="0"/>
            </a:lvl3pPr>
            <a:lvl4pPr marL="828675" indent="-176213">
              <a:buFont typeface="Wingdings" panose="05000000000000000000" pitchFamily="2" charset="2"/>
              <a:buChar char=""/>
              <a:defRPr sz="2200" b="0"/>
            </a:lvl4pPr>
            <a:lvl5pPr marL="1023938" indent="-169863">
              <a:buFont typeface="Wingdings" panose="05000000000000000000" pitchFamily="2" charset="2"/>
              <a:buChar char=""/>
              <a:tabLst/>
              <a:defRPr sz="2200" b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1287"/>
            <a:ext cx="5486399" cy="2123658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lang="en-US" sz="30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598488" indent="-342900">
              <a:defRPr lang="en-US" sz="24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793750" indent="-342900">
              <a:tabLst/>
              <a:defRPr lang="en-US" sz="22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995362" indent="-342900">
              <a:defRPr lang="en-US" sz="22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1196975" indent="-342900">
              <a:tabLst/>
              <a:defRPr lang="en-US" sz="22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231775" marR="0" lvl="0" indent="-231775" algn="l" defTabSz="932742" rtl="0" eaLnBrk="1" fontAlgn="auto" latinLnBrk="0" hangingPunct="1">
              <a:lnSpc>
                <a:spcPct val="90000"/>
              </a:lnSpc>
              <a:spcBef>
                <a:spcPts val="1224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"/>
              <a:tabLst/>
            </a:pPr>
            <a:r>
              <a:rPr lang="en-US"/>
              <a:t>Edit Master text styles</a:t>
            </a:r>
          </a:p>
          <a:p>
            <a:pPr marL="231775" marR="0" lvl="1" indent="-231775" algn="l" defTabSz="932742" rtl="0" eaLnBrk="1" fontAlgn="auto" latinLnBrk="0" hangingPunct="1">
              <a:lnSpc>
                <a:spcPct val="90000"/>
              </a:lnSpc>
              <a:spcBef>
                <a:spcPts val="1224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"/>
              <a:tabLst/>
            </a:pPr>
            <a:r>
              <a:rPr lang="en-US"/>
              <a:t>Second level</a:t>
            </a:r>
          </a:p>
          <a:p>
            <a:pPr marL="231775" marR="0" lvl="2" indent="-231775" algn="l" defTabSz="932742" rtl="0" eaLnBrk="1" fontAlgn="auto" latinLnBrk="0" hangingPunct="1">
              <a:lnSpc>
                <a:spcPct val="90000"/>
              </a:lnSpc>
              <a:spcBef>
                <a:spcPts val="1224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"/>
              <a:tabLst/>
            </a:pPr>
            <a:r>
              <a:rPr lang="en-US"/>
              <a:t>Third level</a:t>
            </a:r>
          </a:p>
          <a:p>
            <a:pPr marL="231775" marR="0" lvl="3" indent="-231775" algn="l" defTabSz="932742" rtl="0" eaLnBrk="1" fontAlgn="auto" latinLnBrk="0" hangingPunct="1">
              <a:lnSpc>
                <a:spcPct val="90000"/>
              </a:lnSpc>
              <a:spcBef>
                <a:spcPts val="1224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"/>
              <a:tabLst/>
            </a:pPr>
            <a:r>
              <a:rPr lang="en-US"/>
              <a:t>Fourth level</a:t>
            </a:r>
          </a:p>
          <a:p>
            <a:pPr marL="231775" marR="0" lvl="4" indent="-231775" algn="l" defTabSz="932742" rtl="0" eaLnBrk="1" fontAlgn="auto" latinLnBrk="0" hangingPunct="1">
              <a:lnSpc>
                <a:spcPct val="90000"/>
              </a:lnSpc>
              <a:spcBef>
                <a:spcPts val="1224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"/>
              <a:tabLst/>
            </a:pPr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931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77"/>
            <a:ext cx="10056812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638" y="3954463"/>
            <a:ext cx="10058401" cy="738664"/>
          </a:xfrm>
          <a:noFill/>
        </p:spPr>
        <p:txBody>
          <a:bodyPr lIns="182880" tIns="146304" rIns="182880" bIns="146304">
            <a:sp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39964852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2125677"/>
            <a:ext cx="10056812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lang="en-US" sz="7200" b="0" kern="1200" cap="none" spc="-100" baseline="0" dirty="0">
                <a:ln w="3175"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Video title</a:t>
            </a:r>
          </a:p>
        </p:txBody>
      </p:sp>
    </p:spTree>
    <p:extLst>
      <p:ext uri="{BB962C8B-B14F-4D97-AF65-F5344CB8AC3E}">
        <p14:creationId xmlns:p14="http://schemas.microsoft.com/office/powerpoint/2010/main" val="12884775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465896923"/>
      </p:ext>
    </p:extLst>
  </p:cSld>
  <p:clrMapOvr>
    <a:masterClrMapping/>
  </p:clrMapOvr>
  <p:transition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8602669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quare Right 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2740132"/>
            <a:ext cx="4892040" cy="1514261"/>
          </a:xfrm>
        </p:spPr>
        <p:txBody>
          <a:bodyPr wrap="square" anchor="ctr">
            <a:spAutoFit/>
          </a:bodyPr>
          <a:lstStyle>
            <a:lvl1pPr>
              <a:defRPr sz="480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Square photo layout</a:t>
            </a:r>
          </a:p>
        </p:txBody>
      </p:sp>
      <p:sp>
        <p:nvSpPr>
          <p:cNvPr id="6" name="Picture Placeholder 4"/>
          <p:cNvSpPr>
            <a:spLocks noGrp="1" noChangeAspect="1"/>
          </p:cNvSpPr>
          <p:nvPr>
            <p:ph type="pic" sz="quarter" idx="10"/>
          </p:nvPr>
        </p:nvSpPr>
        <p:spPr bwMode="ltGray">
          <a:xfrm>
            <a:off x="5441315" y="0"/>
            <a:ext cx="6995160" cy="6992587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600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004907403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pos="3427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7348268"/>
      </p:ext>
    </p:extLst>
  </p:cSld>
  <p:clrMapOvr>
    <a:masterClrMapping/>
  </p:clrMapOvr>
  <p:transition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51508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Slide for developer code</a:t>
            </a: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1" y="1212849"/>
            <a:ext cx="12436475" cy="5781676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639" tIns="46639" rIns="46639" bIns="4663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4638" y="1221157"/>
            <a:ext cx="11887199" cy="1995931"/>
          </a:xfrm>
        </p:spPr>
        <p:txBody>
          <a:bodyPr/>
          <a:lstStyle>
            <a:lvl1pPr marL="0" indent="0">
              <a:buNone/>
              <a:defRPr sz="3300">
                <a:gradFill>
                  <a:gsLst>
                    <a:gs pos="8718">
                      <a:srgbClr val="353535"/>
                    </a:gs>
                    <a:gs pos="34000">
                      <a:srgbClr val="353535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553" indent="0">
              <a:buNone/>
              <a:defRPr>
                <a:gradFill>
                  <a:gsLst>
                    <a:gs pos="8718">
                      <a:srgbClr val="353535"/>
                    </a:gs>
                    <a:gs pos="34000">
                      <a:srgbClr val="353535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607" indent="0">
              <a:buNone/>
              <a:defRPr>
                <a:gradFill>
                  <a:gsLst>
                    <a:gs pos="8718">
                      <a:srgbClr val="353535"/>
                    </a:gs>
                    <a:gs pos="34000">
                      <a:srgbClr val="353535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563" indent="0">
              <a:buNone/>
              <a:defRPr>
                <a:gradFill>
                  <a:gsLst>
                    <a:gs pos="8718">
                      <a:srgbClr val="353535"/>
                    </a:gs>
                    <a:gs pos="34000">
                      <a:srgbClr val="353535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997" indent="0">
              <a:buNone/>
              <a:defRPr>
                <a:gradFill>
                  <a:gsLst>
                    <a:gs pos="8718">
                      <a:srgbClr val="353535"/>
                    </a:gs>
                    <a:gs pos="34000">
                      <a:srgbClr val="353535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17753336"/>
      </p:ext>
    </p:extLst>
  </p:cSld>
  <p:clrMapOvr>
    <a:masterClrMapping/>
  </p:clrMapOvr>
  <p:transition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 userDrawn="1"/>
        </p:nvSpPr>
        <p:spPr bwMode="blackWhite">
          <a:xfrm>
            <a:off x="274639" y="6220609"/>
            <a:ext cx="4572000" cy="47705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182880" tIns="182880" rIns="182880" bIns="182880" numCol="1" anchor="t" anchorCtr="0" compatLnSpc="1">
            <a:prstTxWarp prst="textNoShape">
              <a:avLst/>
            </a:prstTxWarp>
            <a:spAutoFit/>
          </a:bodyPr>
          <a:lstStyle/>
          <a:p>
            <a:pPr defTabSz="932290" eaLnBrk="0" hangingPunct="0"/>
            <a:r>
              <a:rPr lang="en-US" sz="7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cs typeface="Segoe UI" pitchFamily="34" charset="0"/>
              </a:rPr>
              <a:t>© Copyright Microsoft Corporation. All rights reserved. </a:t>
            </a:r>
          </a:p>
        </p:txBody>
      </p:sp>
      <p:pic>
        <p:nvPicPr>
          <p:cNvPr id="8" name="MS logo white - EMF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460688" y="479425"/>
            <a:ext cx="1451843" cy="310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1922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74638" y="1212850"/>
            <a:ext cx="11887200" cy="2443746"/>
          </a:xfrm>
          <a:prstGeom prst="rect">
            <a:avLst/>
          </a:prstGeom>
        </p:spPr>
        <p:txBody>
          <a:bodyPr/>
          <a:lstStyle>
            <a:lvl1pPr marL="2905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36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71500" indent="-280988">
              <a:buClr>
                <a:schemeClr val="tx1"/>
              </a:buClr>
              <a:buSzPct val="90000"/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620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28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906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4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3192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0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/>
              <a:t>Use this Layout for Speaker Notes slides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363076"/>
            <a:ext cx="12436476" cy="631450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3700" spc="-51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81531237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52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77"/>
            <a:ext cx="10056812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638" y="3954463"/>
            <a:ext cx="10058401" cy="738664"/>
          </a:xfrm>
          <a:noFill/>
        </p:spPr>
        <p:txBody>
          <a:bodyPr lIns="182880" tIns="146304" rIns="182880" bIns="146304">
            <a:sp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15919933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2125677"/>
            <a:ext cx="10056812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lang="en-US" sz="7200" b="0" kern="1200" cap="none" spc="-100" baseline="0" dirty="0">
                <a:ln w="3175"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Video title</a:t>
            </a:r>
          </a:p>
        </p:txBody>
      </p:sp>
    </p:spTree>
    <p:extLst>
      <p:ext uri="{BB962C8B-B14F-4D97-AF65-F5344CB8AC3E}">
        <p14:creationId xmlns:p14="http://schemas.microsoft.com/office/powerpoint/2010/main" val="32809030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17" Type="http://schemas.openxmlformats.org/officeDocument/2006/relationships/slideLayout" Target="../slideLayouts/slideLayout69.xml"/><Relationship Id="rId2" Type="http://schemas.openxmlformats.org/officeDocument/2006/relationships/slideLayout" Target="../slideLayouts/slideLayout54.xml"/><Relationship Id="rId16" Type="http://schemas.openxmlformats.org/officeDocument/2006/relationships/slideLayout" Target="../slideLayouts/slideLayout68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62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slideLayout" Target="../slideLayouts/slideLayout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4639" y="295274"/>
            <a:ext cx="11889564" cy="91757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74640" y="1212851"/>
            <a:ext cx="11887198" cy="2308324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9371795" y="3072299"/>
            <a:ext cx="6995160" cy="849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602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76" r:id="rId1"/>
    <p:sldLayoutId id="2147484478" r:id="rId2"/>
    <p:sldLayoutId id="2147484480" r:id="rId3"/>
    <p:sldLayoutId id="2147484481" r:id="rId4"/>
    <p:sldLayoutId id="2147484482" r:id="rId5"/>
    <p:sldLayoutId id="2147484483" r:id="rId6"/>
    <p:sldLayoutId id="2147484484" r:id="rId7"/>
    <p:sldLayoutId id="2147484485" r:id="rId8"/>
    <p:sldLayoutId id="2147484486" r:id="rId9"/>
    <p:sldLayoutId id="2147484487" r:id="rId10"/>
    <p:sldLayoutId id="2147484488" r:id="rId11"/>
    <p:sldLayoutId id="2147484489" r:id="rId12"/>
    <p:sldLayoutId id="2147484490" r:id="rId13"/>
    <p:sldLayoutId id="2147484491" r:id="rId14"/>
    <p:sldLayoutId id="2147484492" r:id="rId15"/>
    <p:sldLayoutId id="2147484493" r:id="rId16"/>
    <p:sldLayoutId id="2147484494" r:id="rId17"/>
  </p:sldLayoutIdLst>
  <p:transition>
    <p:fade/>
  </p:transition>
  <p:txStyles>
    <p:titleStyle>
      <a:lvl1pPr algn="l" defTabSz="932742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02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36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4572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6858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4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9144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2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1430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2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7">
          <p15:clr>
            <a:srgbClr val="5ACBF0"/>
          </p15:clr>
        </p15:guide>
        <p15:guide id="2" pos="173">
          <p15:clr>
            <a:srgbClr val="5ACBF0"/>
          </p15:clr>
        </p15:guide>
        <p15:guide id="3" pos="749">
          <p15:clr>
            <a:srgbClr val="5ACBF0"/>
          </p15:clr>
        </p15:guide>
        <p15:guide id="4" pos="1325">
          <p15:clr>
            <a:srgbClr val="5ACBF0"/>
          </p15:clr>
        </p15:guide>
        <p15:guide id="5" pos="1901">
          <p15:clr>
            <a:srgbClr val="5ACBF0"/>
          </p15:clr>
        </p15:guide>
        <p15:guide id="6" pos="2477">
          <p15:clr>
            <a:srgbClr val="5ACBF0"/>
          </p15:clr>
        </p15:guide>
        <p15:guide id="7" pos="3053">
          <p15:clr>
            <a:srgbClr val="5ACBF0"/>
          </p15:clr>
        </p15:guide>
        <p15:guide id="8" pos="3629">
          <p15:clr>
            <a:srgbClr val="5ACBF0"/>
          </p15:clr>
        </p15:guide>
        <p15:guide id="9" pos="4205">
          <p15:clr>
            <a:srgbClr val="5ACBF0"/>
          </p15:clr>
        </p15:guide>
        <p15:guide id="10" pos="4781">
          <p15:clr>
            <a:srgbClr val="5ACBF0"/>
          </p15:clr>
        </p15:guide>
        <p15:guide id="11" pos="5357">
          <p15:clr>
            <a:srgbClr val="5ACBF0"/>
          </p15:clr>
        </p15:guide>
        <p15:guide id="12" pos="5933">
          <p15:clr>
            <a:srgbClr val="5ACBF0"/>
          </p15:clr>
        </p15:guide>
        <p15:guide id="13" pos="6509">
          <p15:clr>
            <a:srgbClr val="5ACBF0"/>
          </p15:clr>
        </p15:guide>
        <p15:guide id="14" pos="7085">
          <p15:clr>
            <a:srgbClr val="5ACBF0"/>
          </p15:clr>
        </p15:guide>
        <p15:guide id="15" pos="7661">
          <p15:clr>
            <a:srgbClr val="5ACBF0"/>
          </p15:clr>
        </p15:guide>
        <p15:guide id="16" pos="288">
          <p15:clr>
            <a:srgbClr val="C35EA4"/>
          </p15:clr>
        </p15:guide>
        <p15:guide id="17" pos="7546">
          <p15:clr>
            <a:srgbClr val="C35EA4"/>
          </p15:clr>
        </p15:guide>
        <p15:guide id="18" orient="horz" pos="763">
          <p15:clr>
            <a:srgbClr val="5ACBF0"/>
          </p15:clr>
        </p15:guide>
        <p15:guide id="19" orient="horz" pos="1339">
          <p15:clr>
            <a:srgbClr val="5ACBF0"/>
          </p15:clr>
        </p15:guide>
        <p15:guide id="20" orient="horz" pos="1915">
          <p15:clr>
            <a:srgbClr val="5ACBF0"/>
          </p15:clr>
        </p15:guide>
        <p15:guide id="21" orient="horz" pos="2491">
          <p15:clr>
            <a:srgbClr val="5ACBF0"/>
          </p15:clr>
        </p15:guide>
        <p15:guide id="22" orient="horz" pos="3067">
          <p15:clr>
            <a:srgbClr val="5ACBF0"/>
          </p15:clr>
        </p15:guide>
        <p15:guide id="23" orient="horz" pos="3643">
          <p15:clr>
            <a:srgbClr val="5ACBF0"/>
          </p15:clr>
        </p15:guide>
        <p15:guide id="24" orient="horz" pos="4219">
          <p15:clr>
            <a:srgbClr val="5ACBF0"/>
          </p15:clr>
        </p15:guide>
        <p15:guide id="25" orient="horz" pos="302">
          <p15:clr>
            <a:srgbClr val="C35EA4"/>
          </p15:clr>
        </p15:guide>
        <p15:guide id="26" orient="horz" pos="4104">
          <p15:clr>
            <a:srgbClr val="C35EA4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4639" y="295274"/>
            <a:ext cx="11889564" cy="91757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74640" y="1212851"/>
            <a:ext cx="11887198" cy="2308324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9371795" y="3072299"/>
            <a:ext cx="6995160" cy="849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54471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496" r:id="rId1"/>
    <p:sldLayoutId id="2147484498" r:id="rId2"/>
    <p:sldLayoutId id="2147484500" r:id="rId3"/>
    <p:sldLayoutId id="2147484501" r:id="rId4"/>
    <p:sldLayoutId id="2147484502" r:id="rId5"/>
    <p:sldLayoutId id="2147484503" r:id="rId6"/>
    <p:sldLayoutId id="2147484504" r:id="rId7"/>
    <p:sldLayoutId id="2147484505" r:id="rId8"/>
    <p:sldLayoutId id="2147484506" r:id="rId9"/>
    <p:sldLayoutId id="2147484507" r:id="rId10"/>
    <p:sldLayoutId id="2147484508" r:id="rId11"/>
    <p:sldLayoutId id="2147484509" r:id="rId12"/>
    <p:sldLayoutId id="2147484510" r:id="rId13"/>
    <p:sldLayoutId id="2147484511" r:id="rId14"/>
    <p:sldLayoutId id="2147484512" r:id="rId15"/>
    <p:sldLayoutId id="2147484513" r:id="rId16"/>
    <p:sldLayoutId id="2147484514" r:id="rId17"/>
  </p:sldLayoutIdLst>
  <p:transition>
    <p:fade/>
  </p:transition>
  <p:txStyles>
    <p:titleStyle>
      <a:lvl1pPr algn="l" defTabSz="932742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02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36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4572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6858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4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9144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2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1430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2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7">
          <p15:clr>
            <a:srgbClr val="5ACBF0"/>
          </p15:clr>
        </p15:guide>
        <p15:guide id="2" pos="173">
          <p15:clr>
            <a:srgbClr val="5ACBF0"/>
          </p15:clr>
        </p15:guide>
        <p15:guide id="3" pos="749">
          <p15:clr>
            <a:srgbClr val="5ACBF0"/>
          </p15:clr>
        </p15:guide>
        <p15:guide id="4" pos="1325">
          <p15:clr>
            <a:srgbClr val="5ACBF0"/>
          </p15:clr>
        </p15:guide>
        <p15:guide id="5" pos="1901">
          <p15:clr>
            <a:srgbClr val="5ACBF0"/>
          </p15:clr>
        </p15:guide>
        <p15:guide id="6" pos="2477">
          <p15:clr>
            <a:srgbClr val="5ACBF0"/>
          </p15:clr>
        </p15:guide>
        <p15:guide id="7" pos="3053">
          <p15:clr>
            <a:srgbClr val="5ACBF0"/>
          </p15:clr>
        </p15:guide>
        <p15:guide id="8" pos="3629">
          <p15:clr>
            <a:srgbClr val="5ACBF0"/>
          </p15:clr>
        </p15:guide>
        <p15:guide id="9" pos="4205">
          <p15:clr>
            <a:srgbClr val="5ACBF0"/>
          </p15:clr>
        </p15:guide>
        <p15:guide id="10" pos="4781">
          <p15:clr>
            <a:srgbClr val="5ACBF0"/>
          </p15:clr>
        </p15:guide>
        <p15:guide id="11" pos="5357">
          <p15:clr>
            <a:srgbClr val="5ACBF0"/>
          </p15:clr>
        </p15:guide>
        <p15:guide id="12" pos="5933">
          <p15:clr>
            <a:srgbClr val="5ACBF0"/>
          </p15:clr>
        </p15:guide>
        <p15:guide id="13" pos="6509">
          <p15:clr>
            <a:srgbClr val="5ACBF0"/>
          </p15:clr>
        </p15:guide>
        <p15:guide id="14" pos="7085">
          <p15:clr>
            <a:srgbClr val="5ACBF0"/>
          </p15:clr>
        </p15:guide>
        <p15:guide id="15" pos="7661">
          <p15:clr>
            <a:srgbClr val="5ACBF0"/>
          </p15:clr>
        </p15:guide>
        <p15:guide id="16" pos="288">
          <p15:clr>
            <a:srgbClr val="C35EA4"/>
          </p15:clr>
        </p15:guide>
        <p15:guide id="17" pos="7546">
          <p15:clr>
            <a:srgbClr val="C35EA4"/>
          </p15:clr>
        </p15:guide>
        <p15:guide id="18" orient="horz" pos="763">
          <p15:clr>
            <a:srgbClr val="5ACBF0"/>
          </p15:clr>
        </p15:guide>
        <p15:guide id="19" orient="horz" pos="1339">
          <p15:clr>
            <a:srgbClr val="5ACBF0"/>
          </p15:clr>
        </p15:guide>
        <p15:guide id="20" orient="horz" pos="1915">
          <p15:clr>
            <a:srgbClr val="5ACBF0"/>
          </p15:clr>
        </p15:guide>
        <p15:guide id="21" orient="horz" pos="2491">
          <p15:clr>
            <a:srgbClr val="5ACBF0"/>
          </p15:clr>
        </p15:guide>
        <p15:guide id="22" orient="horz" pos="3067">
          <p15:clr>
            <a:srgbClr val="5ACBF0"/>
          </p15:clr>
        </p15:guide>
        <p15:guide id="23" orient="horz" pos="3643">
          <p15:clr>
            <a:srgbClr val="5ACBF0"/>
          </p15:clr>
        </p15:guide>
        <p15:guide id="24" orient="horz" pos="4219">
          <p15:clr>
            <a:srgbClr val="5ACBF0"/>
          </p15:clr>
        </p15:guide>
        <p15:guide id="25" orient="horz" pos="302">
          <p15:clr>
            <a:srgbClr val="C35EA4"/>
          </p15:clr>
        </p15:guide>
        <p15:guide id="26" orient="horz" pos="4104">
          <p15:clr>
            <a:srgbClr val="C35EA4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4639" y="295274"/>
            <a:ext cx="11889564" cy="91757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74640" y="1212851"/>
            <a:ext cx="11887198" cy="2308324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9371795" y="3072299"/>
            <a:ext cx="6995160" cy="849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105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16" r:id="rId1"/>
    <p:sldLayoutId id="2147484517" r:id="rId2"/>
    <p:sldLayoutId id="2147484518" r:id="rId3"/>
    <p:sldLayoutId id="2147484519" r:id="rId4"/>
    <p:sldLayoutId id="2147484520" r:id="rId5"/>
    <p:sldLayoutId id="2147484521" r:id="rId6"/>
    <p:sldLayoutId id="2147484522" r:id="rId7"/>
    <p:sldLayoutId id="2147484523" r:id="rId8"/>
    <p:sldLayoutId id="2147484524" r:id="rId9"/>
    <p:sldLayoutId id="2147484525" r:id="rId10"/>
    <p:sldLayoutId id="2147484526" r:id="rId11"/>
    <p:sldLayoutId id="2147484527" r:id="rId12"/>
    <p:sldLayoutId id="2147484528" r:id="rId13"/>
    <p:sldLayoutId id="2147484529" r:id="rId14"/>
    <p:sldLayoutId id="2147484530" r:id="rId15"/>
    <p:sldLayoutId id="2147484531" r:id="rId16"/>
    <p:sldLayoutId id="2147484532" r:id="rId17"/>
    <p:sldLayoutId id="2147484533" r:id="rId18"/>
  </p:sldLayoutIdLst>
  <p:transition>
    <p:fade/>
  </p:transition>
  <p:txStyles>
    <p:titleStyle>
      <a:lvl1pPr algn="l" defTabSz="932742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02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36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4572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6858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4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9144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2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1430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2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7">
          <p15:clr>
            <a:srgbClr val="5ACBF0"/>
          </p15:clr>
        </p15:guide>
        <p15:guide id="2" pos="173">
          <p15:clr>
            <a:srgbClr val="5ACBF0"/>
          </p15:clr>
        </p15:guide>
        <p15:guide id="3" pos="749">
          <p15:clr>
            <a:srgbClr val="5ACBF0"/>
          </p15:clr>
        </p15:guide>
        <p15:guide id="4" pos="1325">
          <p15:clr>
            <a:srgbClr val="5ACBF0"/>
          </p15:clr>
        </p15:guide>
        <p15:guide id="5" pos="1901">
          <p15:clr>
            <a:srgbClr val="5ACBF0"/>
          </p15:clr>
        </p15:guide>
        <p15:guide id="6" pos="2477">
          <p15:clr>
            <a:srgbClr val="5ACBF0"/>
          </p15:clr>
        </p15:guide>
        <p15:guide id="7" pos="3053">
          <p15:clr>
            <a:srgbClr val="5ACBF0"/>
          </p15:clr>
        </p15:guide>
        <p15:guide id="8" pos="3629">
          <p15:clr>
            <a:srgbClr val="5ACBF0"/>
          </p15:clr>
        </p15:guide>
        <p15:guide id="9" pos="4205">
          <p15:clr>
            <a:srgbClr val="5ACBF0"/>
          </p15:clr>
        </p15:guide>
        <p15:guide id="10" pos="4781">
          <p15:clr>
            <a:srgbClr val="5ACBF0"/>
          </p15:clr>
        </p15:guide>
        <p15:guide id="11" pos="5357">
          <p15:clr>
            <a:srgbClr val="5ACBF0"/>
          </p15:clr>
        </p15:guide>
        <p15:guide id="12" pos="5933">
          <p15:clr>
            <a:srgbClr val="5ACBF0"/>
          </p15:clr>
        </p15:guide>
        <p15:guide id="13" pos="6509">
          <p15:clr>
            <a:srgbClr val="5ACBF0"/>
          </p15:clr>
        </p15:guide>
        <p15:guide id="14" pos="7085">
          <p15:clr>
            <a:srgbClr val="5ACBF0"/>
          </p15:clr>
        </p15:guide>
        <p15:guide id="15" pos="7661">
          <p15:clr>
            <a:srgbClr val="5ACBF0"/>
          </p15:clr>
        </p15:guide>
        <p15:guide id="16" pos="288">
          <p15:clr>
            <a:srgbClr val="C35EA4"/>
          </p15:clr>
        </p15:guide>
        <p15:guide id="17" pos="7546">
          <p15:clr>
            <a:srgbClr val="C35EA4"/>
          </p15:clr>
        </p15:guide>
        <p15:guide id="18" orient="horz" pos="763">
          <p15:clr>
            <a:srgbClr val="5ACBF0"/>
          </p15:clr>
        </p15:guide>
        <p15:guide id="19" orient="horz" pos="1339">
          <p15:clr>
            <a:srgbClr val="5ACBF0"/>
          </p15:clr>
        </p15:guide>
        <p15:guide id="20" orient="horz" pos="1915">
          <p15:clr>
            <a:srgbClr val="5ACBF0"/>
          </p15:clr>
        </p15:guide>
        <p15:guide id="21" orient="horz" pos="2491">
          <p15:clr>
            <a:srgbClr val="5ACBF0"/>
          </p15:clr>
        </p15:guide>
        <p15:guide id="22" orient="horz" pos="3067">
          <p15:clr>
            <a:srgbClr val="5ACBF0"/>
          </p15:clr>
        </p15:guide>
        <p15:guide id="23" orient="horz" pos="3643">
          <p15:clr>
            <a:srgbClr val="5ACBF0"/>
          </p15:clr>
        </p15:guide>
        <p15:guide id="24" orient="horz" pos="4219">
          <p15:clr>
            <a:srgbClr val="5ACBF0"/>
          </p15:clr>
        </p15:guide>
        <p15:guide id="25" orient="horz" pos="302">
          <p15:clr>
            <a:srgbClr val="C35EA4"/>
          </p15:clr>
        </p15:guide>
        <p15:guide id="26" orient="horz" pos="4104">
          <p15:clr>
            <a:srgbClr val="C35EA4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4639" y="295274"/>
            <a:ext cx="11889564" cy="91757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74640" y="1212851"/>
            <a:ext cx="11887198" cy="2308324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9371795" y="3072299"/>
            <a:ext cx="6995160" cy="849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07400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535" r:id="rId1"/>
    <p:sldLayoutId id="2147484536" r:id="rId2"/>
    <p:sldLayoutId id="2147484537" r:id="rId3"/>
    <p:sldLayoutId id="2147484538" r:id="rId4"/>
    <p:sldLayoutId id="2147484539" r:id="rId5"/>
    <p:sldLayoutId id="2147484540" r:id="rId6"/>
    <p:sldLayoutId id="2147484541" r:id="rId7"/>
    <p:sldLayoutId id="2147484542" r:id="rId8"/>
    <p:sldLayoutId id="2147484543" r:id="rId9"/>
    <p:sldLayoutId id="2147484544" r:id="rId10"/>
    <p:sldLayoutId id="2147484545" r:id="rId11"/>
    <p:sldLayoutId id="2147484546" r:id="rId12"/>
    <p:sldLayoutId id="2147484547" r:id="rId13"/>
    <p:sldLayoutId id="2147484548" r:id="rId14"/>
    <p:sldLayoutId id="2147484549" r:id="rId15"/>
    <p:sldLayoutId id="2147484550" r:id="rId16"/>
    <p:sldLayoutId id="2147484551" r:id="rId17"/>
  </p:sldLayoutIdLst>
  <p:transition>
    <p:fade/>
  </p:transition>
  <p:txStyles>
    <p:titleStyle>
      <a:lvl1pPr algn="l" defTabSz="932742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02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36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4572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6858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4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9144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2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1430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2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7">
          <p15:clr>
            <a:srgbClr val="5ACBF0"/>
          </p15:clr>
        </p15:guide>
        <p15:guide id="2" pos="173">
          <p15:clr>
            <a:srgbClr val="5ACBF0"/>
          </p15:clr>
        </p15:guide>
        <p15:guide id="3" pos="749">
          <p15:clr>
            <a:srgbClr val="5ACBF0"/>
          </p15:clr>
        </p15:guide>
        <p15:guide id="4" pos="1325">
          <p15:clr>
            <a:srgbClr val="5ACBF0"/>
          </p15:clr>
        </p15:guide>
        <p15:guide id="5" pos="1901">
          <p15:clr>
            <a:srgbClr val="5ACBF0"/>
          </p15:clr>
        </p15:guide>
        <p15:guide id="6" pos="2477">
          <p15:clr>
            <a:srgbClr val="5ACBF0"/>
          </p15:clr>
        </p15:guide>
        <p15:guide id="7" pos="3053">
          <p15:clr>
            <a:srgbClr val="5ACBF0"/>
          </p15:clr>
        </p15:guide>
        <p15:guide id="8" pos="3629">
          <p15:clr>
            <a:srgbClr val="5ACBF0"/>
          </p15:clr>
        </p15:guide>
        <p15:guide id="9" pos="4205">
          <p15:clr>
            <a:srgbClr val="5ACBF0"/>
          </p15:clr>
        </p15:guide>
        <p15:guide id="10" pos="4781">
          <p15:clr>
            <a:srgbClr val="5ACBF0"/>
          </p15:clr>
        </p15:guide>
        <p15:guide id="11" pos="5357">
          <p15:clr>
            <a:srgbClr val="5ACBF0"/>
          </p15:clr>
        </p15:guide>
        <p15:guide id="12" pos="5933">
          <p15:clr>
            <a:srgbClr val="5ACBF0"/>
          </p15:clr>
        </p15:guide>
        <p15:guide id="13" pos="6509">
          <p15:clr>
            <a:srgbClr val="5ACBF0"/>
          </p15:clr>
        </p15:guide>
        <p15:guide id="14" pos="7085">
          <p15:clr>
            <a:srgbClr val="5ACBF0"/>
          </p15:clr>
        </p15:guide>
        <p15:guide id="15" pos="7661">
          <p15:clr>
            <a:srgbClr val="5ACBF0"/>
          </p15:clr>
        </p15:guide>
        <p15:guide id="16" pos="288">
          <p15:clr>
            <a:srgbClr val="C35EA4"/>
          </p15:clr>
        </p15:guide>
        <p15:guide id="17" pos="7546">
          <p15:clr>
            <a:srgbClr val="C35EA4"/>
          </p15:clr>
        </p15:guide>
        <p15:guide id="18" orient="horz" pos="763">
          <p15:clr>
            <a:srgbClr val="5ACBF0"/>
          </p15:clr>
        </p15:guide>
        <p15:guide id="19" orient="horz" pos="1339">
          <p15:clr>
            <a:srgbClr val="5ACBF0"/>
          </p15:clr>
        </p15:guide>
        <p15:guide id="20" orient="horz" pos="1915">
          <p15:clr>
            <a:srgbClr val="5ACBF0"/>
          </p15:clr>
        </p15:guide>
        <p15:guide id="21" orient="horz" pos="2491">
          <p15:clr>
            <a:srgbClr val="5ACBF0"/>
          </p15:clr>
        </p15:guide>
        <p15:guide id="22" orient="horz" pos="3067">
          <p15:clr>
            <a:srgbClr val="5ACBF0"/>
          </p15:clr>
        </p15:guide>
        <p15:guide id="23" orient="horz" pos="3643">
          <p15:clr>
            <a:srgbClr val="5ACBF0"/>
          </p15:clr>
        </p15:guide>
        <p15:guide id="24" orient="horz" pos="4219">
          <p15:clr>
            <a:srgbClr val="5ACBF0"/>
          </p15:clr>
        </p15:guide>
        <p15:guide id="25" orient="horz" pos="302">
          <p15:clr>
            <a:srgbClr val="C35EA4"/>
          </p15:clr>
        </p15:guide>
        <p15:guide id="26" orient="horz" pos="4104">
          <p15:clr>
            <a:srgbClr val="C35E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microsoft.com/en-us/bot-framework/bot-design-first-interaction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microsoft.com/en-us/bot-framework/bot-design-user-experience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microsoft.com/en-us/bot-framework/bot-design-pattern-knowledge-base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2.xml"/><Relationship Id="rId4" Type="http://schemas.microsoft.com/office/2007/relationships/hdphoto" Target="../media/hdphoto1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2.xml"/><Relationship Id="rId4" Type="http://schemas.microsoft.com/office/2007/relationships/hdphoto" Target="../media/hdphoto1.wd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microsoft.com/en-us/bot-framework/bot-design-pattern-handoff-human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microsoft.com/en-us/bot-framework/bot-design-pattern-embed-web-site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5.xml"/><Relationship Id="rId4" Type="http://schemas.openxmlformats.org/officeDocument/2006/relationships/hyperlink" Target="https://docs.microsoft.com/en-us/bot-framework/nodejs/bot-builder-nodejs-backchannel" TargetMode="Externa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microsoft.com/en-us/bot-framework/bot-design-pattern-task-automation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5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microsoft.com/en-us/bot-framework/dotnet/bot-builder-dotnet-proactive-messages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8.xml"/><Relationship Id="rId4" Type="http://schemas.openxmlformats.org/officeDocument/2006/relationships/hyperlink" Target="https://docs.microsoft.com/en-us/bot-framework/nodejs/bot-builder-nodejs-proactive-messages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microsoft.com/en-us/bot-framework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5.xml"/><Relationship Id="rId4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microsoft.com/en-us/bot-framework/dotnet/bot-builder-dotnet-global-handlers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8.xml"/><Relationship Id="rId4" Type="http://schemas.openxmlformats.org/officeDocument/2006/relationships/hyperlink" Target="https://docs.microsoft.com/en-us/bot-framework/nodejs/bot-builder-nodejs-global-handlers" TargetMode="Externa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microsoft.com/en-us/bot-framework/" TargetMode="Externa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tiff"/><Relationship Id="rId3" Type="http://schemas.openxmlformats.org/officeDocument/2006/relationships/image" Target="../media/image10.tiff"/><Relationship Id="rId7" Type="http://schemas.openxmlformats.org/officeDocument/2006/relationships/image" Target="../media/image14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13.tiff"/><Relationship Id="rId11" Type="http://schemas.openxmlformats.org/officeDocument/2006/relationships/image" Target="../media/image18.tiff"/><Relationship Id="rId5" Type="http://schemas.openxmlformats.org/officeDocument/2006/relationships/image" Target="../media/image12.tiff"/><Relationship Id="rId10" Type="http://schemas.openxmlformats.org/officeDocument/2006/relationships/image" Target="../media/image17.tiff"/><Relationship Id="rId4" Type="http://schemas.openxmlformats.org/officeDocument/2006/relationships/image" Target="../media/image11.tiff"/><Relationship Id="rId9" Type="http://schemas.openxmlformats.org/officeDocument/2006/relationships/image" Target="../media/image16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027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6"/>
          <p:cNvSpPr>
            <a:spLocks noGrp="1"/>
          </p:cNvSpPr>
          <p:nvPr>
            <p:ph type="title"/>
          </p:nvPr>
        </p:nvSpPr>
        <p:spPr>
          <a:xfrm>
            <a:off x="119873" y="296862"/>
            <a:ext cx="11889564" cy="917575"/>
          </a:xfrm>
        </p:spPr>
        <p:txBody>
          <a:bodyPr/>
          <a:lstStyle/>
          <a:p>
            <a:r>
              <a:rPr lang="en-US" dirty="0"/>
              <a:t>Anti-pattern: Overuse of NLP</a:t>
            </a:r>
            <a:endParaRPr lang="en-US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194339" y="1439862"/>
            <a:ext cx="11565155" cy="572464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t>A bot with a single dialog using 100 LUIS intents is a </a:t>
            </a:r>
            <a:r>
              <a:rPr kumimoji="0" lang="en-US" sz="2000" b="0" i="0" u="sng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t>bad design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t>:</a:t>
            </a:r>
          </a:p>
        </p:txBody>
      </p:sp>
      <p:sp>
        <p:nvSpPr>
          <p:cNvPr id="9" name="Rectangle: Rounded Corners 7"/>
          <p:cNvSpPr/>
          <p:nvPr/>
        </p:nvSpPr>
        <p:spPr>
          <a:xfrm>
            <a:off x="841016" y="3236200"/>
            <a:ext cx="3447942" cy="822155"/>
          </a:xfrm>
          <a:prstGeom prst="round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Times New Roman" panose="02020603050405020304" pitchFamily="18" charset="0"/>
                <a:cs typeface="Times New Roman" panose="02020603050405020304" pitchFamily="18" charset="0"/>
              </a:rPr>
              <a:t>Hello user! How can I help you?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Times New Roman" panose="02020603050405020304" pitchFamily="18" charset="0"/>
              <a:cs typeface="+mn-cs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465637" y="3497262"/>
            <a:ext cx="2057400" cy="0"/>
          </a:xfrm>
          <a:prstGeom prst="straightConnector1">
            <a:avLst/>
          </a:prstGeom>
          <a:ln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699715" y="2162966"/>
            <a:ext cx="5309721" cy="4056495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t>1 question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Segoe UI Semilight"/>
              <a:ea typeface="+mn-ea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t>100 different things your bot can do (intents)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Segoe UI Semilight"/>
              <a:ea typeface="+mn-ea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t>100 different utterances (examples) per intent 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Segoe UI Semilight"/>
              <a:ea typeface="+mn-ea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t>= 10,000 different things users may say (plus the other N possibilities you didn’t predict)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Segoe UI Semilight"/>
              <a:ea typeface="+mn-ea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t>Users will only guess 3 or so things from 100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Segoe UI Semilight"/>
              <a:ea typeface="+mn-ea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t>So you might have wasted 97% of your code</a:t>
            </a:r>
          </a:p>
        </p:txBody>
      </p:sp>
      <p:sp>
        <p:nvSpPr>
          <p:cNvPr id="12" name="Double Bracket 11"/>
          <p:cNvSpPr/>
          <p:nvPr/>
        </p:nvSpPr>
        <p:spPr>
          <a:xfrm>
            <a:off x="6675437" y="1897063"/>
            <a:ext cx="5334000" cy="4981364"/>
          </a:xfrm>
          <a:prstGeom prst="bracketPair">
            <a:avLst/>
          </a:prstGeom>
          <a:ln>
            <a:headEnd type="non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53535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5589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6"/>
          <p:cNvSpPr>
            <a:spLocks noGrp="1"/>
          </p:cNvSpPr>
          <p:nvPr>
            <p:ph type="title" idx="4294967295"/>
          </p:nvPr>
        </p:nvSpPr>
        <p:spPr>
          <a:xfrm>
            <a:off x="0" y="296863"/>
            <a:ext cx="11888788" cy="917575"/>
          </a:xfrm>
        </p:spPr>
        <p:txBody>
          <a:bodyPr/>
          <a:lstStyle/>
          <a:p>
            <a:r>
              <a:rPr lang="pt-BR" dirty="0"/>
              <a:t>Pattern: Menu breakdown</a:t>
            </a:r>
            <a:endParaRPr lang="en-US" u="sng" dirty="0"/>
          </a:p>
        </p:txBody>
      </p:sp>
      <p:sp>
        <p:nvSpPr>
          <p:cNvPr id="14" name="TextBox 13"/>
          <p:cNvSpPr txBox="1"/>
          <p:nvPr/>
        </p:nvSpPr>
        <p:spPr>
          <a:xfrm>
            <a:off x="194339" y="1537229"/>
            <a:ext cx="11565155" cy="627864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t>So instead:</a:t>
            </a:r>
          </a:p>
        </p:txBody>
      </p:sp>
      <p:sp>
        <p:nvSpPr>
          <p:cNvPr id="15" name="Rectangle: Rounded Corners 27"/>
          <p:cNvSpPr/>
          <p:nvPr/>
        </p:nvSpPr>
        <p:spPr>
          <a:xfrm>
            <a:off x="1874837" y="2201862"/>
            <a:ext cx="2283693" cy="2063865"/>
          </a:xfrm>
          <a:prstGeom prst="roundRect">
            <a:avLst/>
          </a:prstGeom>
          <a:solidFill>
            <a:srgbClr val="F0F4F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/>
                <a:ea typeface="+mn-ea"/>
                <a:cs typeface="+mn-cs"/>
              </a:rPr>
              <a:t>Hello user! How can I help you?</a:t>
            </a:r>
          </a:p>
        </p:txBody>
      </p:sp>
      <p:sp>
        <p:nvSpPr>
          <p:cNvPr id="16" name="Flowchart: Terminator 28"/>
          <p:cNvSpPr/>
          <p:nvPr/>
        </p:nvSpPr>
        <p:spPr>
          <a:xfrm>
            <a:off x="1955051" y="2989013"/>
            <a:ext cx="2079301" cy="318546"/>
          </a:xfrm>
          <a:prstGeom prst="flowChartTerminator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lumMod val="60000"/>
                <a:lumOff val="40000"/>
              </a:srgb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74AF"/>
                </a:solidFill>
                <a:effectLst/>
                <a:uLnTx/>
                <a:uFillTx/>
                <a:latin typeface="Segoe UI Light"/>
                <a:ea typeface="+mn-ea"/>
                <a:cs typeface="+mn-cs"/>
              </a:rPr>
              <a:t>Events</a:t>
            </a:r>
          </a:p>
        </p:txBody>
      </p:sp>
      <p:sp>
        <p:nvSpPr>
          <p:cNvPr id="17" name="Flowchart: Terminator 29"/>
          <p:cNvSpPr/>
          <p:nvPr/>
        </p:nvSpPr>
        <p:spPr>
          <a:xfrm>
            <a:off x="1955051" y="3412788"/>
            <a:ext cx="2079301" cy="318546"/>
          </a:xfrm>
          <a:prstGeom prst="flowChartTerminator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lumMod val="60000"/>
                <a:lumOff val="40000"/>
              </a:srgb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74AF"/>
                </a:solidFill>
                <a:effectLst/>
                <a:uLnTx/>
                <a:uFillTx/>
                <a:latin typeface="Segoe UI Light"/>
                <a:ea typeface="+mn-ea"/>
                <a:cs typeface="+mn-cs"/>
              </a:rPr>
              <a:t>Stages</a:t>
            </a:r>
          </a:p>
        </p:txBody>
      </p:sp>
      <p:sp>
        <p:nvSpPr>
          <p:cNvPr id="18" name="Flowchart: Terminator 30"/>
          <p:cNvSpPr/>
          <p:nvPr/>
        </p:nvSpPr>
        <p:spPr>
          <a:xfrm>
            <a:off x="1955051" y="3836563"/>
            <a:ext cx="2079301" cy="318546"/>
          </a:xfrm>
          <a:prstGeom prst="flowChartTerminator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lumMod val="60000"/>
                <a:lumOff val="40000"/>
              </a:srgb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74AF"/>
                </a:solidFill>
                <a:effectLst/>
                <a:uLnTx/>
                <a:uFillTx/>
                <a:latin typeface="Segoe UI Light"/>
                <a:ea typeface="+mn-ea"/>
                <a:cs typeface="+mn-cs"/>
              </a:rPr>
              <a:t>Amenities</a:t>
            </a:r>
          </a:p>
        </p:txBody>
      </p:sp>
      <p:sp>
        <p:nvSpPr>
          <p:cNvPr id="19" name="Rectangle: Rounded Corners 31"/>
          <p:cNvSpPr/>
          <p:nvPr/>
        </p:nvSpPr>
        <p:spPr>
          <a:xfrm>
            <a:off x="4742809" y="2201861"/>
            <a:ext cx="2283693" cy="3542710"/>
          </a:xfrm>
          <a:prstGeom prst="roundRect">
            <a:avLst/>
          </a:prstGeom>
          <a:solidFill>
            <a:srgbClr val="F0F4F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/>
                <a:ea typeface="+mn-ea"/>
                <a:cs typeface="+mn-cs"/>
              </a:rPr>
              <a:t>What events are you interested in?</a:t>
            </a:r>
          </a:p>
        </p:txBody>
      </p:sp>
      <p:sp>
        <p:nvSpPr>
          <p:cNvPr id="20" name="Flowchart: Terminator 32"/>
          <p:cNvSpPr/>
          <p:nvPr/>
        </p:nvSpPr>
        <p:spPr>
          <a:xfrm>
            <a:off x="4845006" y="2989013"/>
            <a:ext cx="2079301" cy="318546"/>
          </a:xfrm>
          <a:prstGeom prst="flowChartTerminator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lumMod val="60000"/>
                <a:lumOff val="40000"/>
              </a:srgb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74AF"/>
                </a:solidFill>
                <a:effectLst/>
                <a:uLnTx/>
                <a:uFillTx/>
                <a:latin typeface="Segoe UI Light"/>
                <a:ea typeface="+mn-ea"/>
                <a:cs typeface="+mn-cs"/>
              </a:rPr>
              <a:t>Music</a:t>
            </a:r>
          </a:p>
        </p:txBody>
      </p:sp>
      <p:sp>
        <p:nvSpPr>
          <p:cNvPr id="21" name="Flowchart: Terminator 33"/>
          <p:cNvSpPr/>
          <p:nvPr/>
        </p:nvSpPr>
        <p:spPr>
          <a:xfrm>
            <a:off x="4845006" y="3412788"/>
            <a:ext cx="2079301" cy="318546"/>
          </a:xfrm>
          <a:prstGeom prst="flowChartTerminator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lumMod val="60000"/>
                <a:lumOff val="40000"/>
              </a:srgb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74AF"/>
                </a:solidFill>
                <a:effectLst/>
                <a:uLnTx/>
                <a:uFillTx/>
                <a:latin typeface="Segoe UI Light"/>
                <a:ea typeface="+mn-ea"/>
                <a:cs typeface="+mn-cs"/>
              </a:rPr>
              <a:t>Comedy</a:t>
            </a:r>
          </a:p>
        </p:txBody>
      </p:sp>
      <p:sp>
        <p:nvSpPr>
          <p:cNvPr id="22" name="Flowchart: Terminator 34"/>
          <p:cNvSpPr/>
          <p:nvPr/>
        </p:nvSpPr>
        <p:spPr>
          <a:xfrm>
            <a:off x="4845006" y="3836563"/>
            <a:ext cx="2079301" cy="318546"/>
          </a:xfrm>
          <a:prstGeom prst="flowChartTerminator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lumMod val="60000"/>
                <a:lumOff val="40000"/>
              </a:srgb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74AF"/>
                </a:solidFill>
                <a:effectLst/>
                <a:uLnTx/>
                <a:uFillTx/>
                <a:latin typeface="Segoe UI Light"/>
                <a:ea typeface="+mn-ea"/>
                <a:cs typeface="+mn-cs"/>
              </a:rPr>
              <a:t>Film</a:t>
            </a:r>
          </a:p>
        </p:txBody>
      </p:sp>
      <p:sp>
        <p:nvSpPr>
          <p:cNvPr id="23" name="Flowchart: Terminator 35"/>
          <p:cNvSpPr/>
          <p:nvPr/>
        </p:nvSpPr>
        <p:spPr>
          <a:xfrm>
            <a:off x="4845004" y="4260338"/>
            <a:ext cx="2079301" cy="318546"/>
          </a:xfrm>
          <a:prstGeom prst="flowChartTerminator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lumMod val="60000"/>
                <a:lumOff val="40000"/>
              </a:srgb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74AF"/>
                </a:solidFill>
                <a:effectLst/>
                <a:uLnTx/>
                <a:uFillTx/>
                <a:latin typeface="Segoe UI Light"/>
                <a:ea typeface="+mn-ea"/>
                <a:cs typeface="+mn-cs"/>
              </a:rPr>
              <a:t>Laser Dome</a:t>
            </a:r>
          </a:p>
        </p:txBody>
      </p:sp>
      <p:sp>
        <p:nvSpPr>
          <p:cNvPr id="24" name="Flowchart: Terminator 36"/>
          <p:cNvSpPr/>
          <p:nvPr/>
        </p:nvSpPr>
        <p:spPr>
          <a:xfrm>
            <a:off x="4845003" y="4684113"/>
            <a:ext cx="2079301" cy="318546"/>
          </a:xfrm>
          <a:prstGeom prst="flowChartTerminator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lumMod val="60000"/>
                <a:lumOff val="40000"/>
              </a:srgb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74AF"/>
                </a:solidFill>
                <a:effectLst/>
                <a:uLnTx/>
                <a:uFillTx/>
                <a:latin typeface="Segoe UI Light"/>
                <a:ea typeface="+mn-ea"/>
                <a:cs typeface="+mn-cs"/>
              </a:rPr>
              <a:t>Spectacles</a:t>
            </a:r>
          </a:p>
        </p:txBody>
      </p:sp>
      <p:sp>
        <p:nvSpPr>
          <p:cNvPr id="25" name="Flowchart: Terminator 37"/>
          <p:cNvSpPr/>
          <p:nvPr/>
        </p:nvSpPr>
        <p:spPr>
          <a:xfrm>
            <a:off x="4845002" y="5107888"/>
            <a:ext cx="2079301" cy="318546"/>
          </a:xfrm>
          <a:prstGeom prst="flowChartTerminator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lumMod val="60000"/>
                <a:lumOff val="40000"/>
              </a:srgb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74AF"/>
                </a:solidFill>
                <a:effectLst/>
                <a:uLnTx/>
                <a:uFillTx/>
                <a:latin typeface="Segoe UI Light"/>
                <a:ea typeface="+mn-ea"/>
                <a:cs typeface="+mn-cs"/>
              </a:rPr>
              <a:t>Theater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4158530" y="3137156"/>
            <a:ext cx="603956" cy="0"/>
          </a:xfrm>
          <a:prstGeom prst="straightConnector1">
            <a:avLst/>
          </a:prstGeom>
          <a:ln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Rectangle: Rounded Corners 39"/>
          <p:cNvSpPr/>
          <p:nvPr/>
        </p:nvSpPr>
        <p:spPr>
          <a:xfrm>
            <a:off x="7960142" y="2224481"/>
            <a:ext cx="2283693" cy="1612082"/>
          </a:xfrm>
          <a:prstGeom prst="roundRect">
            <a:avLst/>
          </a:prstGeom>
          <a:solidFill>
            <a:srgbClr val="F0F4F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/>
                <a:ea typeface="+mn-ea"/>
                <a:cs typeface="+mn-cs"/>
              </a:rPr>
              <a:t>What music would you like? (by the way, next time you could just type “I’m looking for a song named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/>
                <a:ea typeface="+mn-ea"/>
                <a:cs typeface="+mn-cs"/>
              </a:rPr>
              <a:t>xyz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/>
                <a:ea typeface="+mn-ea"/>
                <a:cs typeface="+mn-cs"/>
              </a:rPr>
              <a:t>” and I will know what to do)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7026502" y="3137156"/>
            <a:ext cx="933640" cy="0"/>
          </a:xfrm>
          <a:prstGeom prst="straightConnector1">
            <a:avLst/>
          </a:prstGeom>
          <a:ln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2591" y="5422925"/>
            <a:ext cx="12009437" cy="1960537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t>Guide the user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t>Channels often offer specialized menus, quick actions, etc.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t>Help the user </a:t>
            </a:r>
            <a:r>
              <a:rPr kumimoji="0" lang="en-US" sz="20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t>discover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t> what your bot can do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/>
                <a:ea typeface="+mn-ea"/>
                <a:cs typeface="+mn-cs"/>
                <a:hlinkClick r:id="rId3"/>
              </a:rPr>
              <a:t>Read more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light"/>
              <a:ea typeface="+mn-ea"/>
              <a:cs typeface="+mn-cs"/>
            </a:endParaRPr>
          </a:p>
          <a:p>
            <a:pPr marL="342900" marR="0" lvl="1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6757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119873" y="296862"/>
            <a:ext cx="11889564" cy="917575"/>
          </a:xfrm>
        </p:spPr>
        <p:txBody>
          <a:bodyPr/>
          <a:lstStyle/>
          <a:p>
            <a:r>
              <a:rPr lang="en-US" sz="4000" dirty="0"/>
              <a:t>Anti-pattern: Canvas/input mismatch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1037" y="1363662"/>
            <a:ext cx="8868055" cy="5073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13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119873" y="296862"/>
            <a:ext cx="11889564" cy="917575"/>
          </a:xfrm>
        </p:spPr>
        <p:txBody>
          <a:bodyPr/>
          <a:lstStyle/>
          <a:p>
            <a:r>
              <a:rPr lang="en-US" sz="4000" dirty="0"/>
              <a:t>Anti-pattern: Canvas/input mismatch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5837" y="2582862"/>
            <a:ext cx="8137196" cy="1752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102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119873" y="296862"/>
            <a:ext cx="11889564" cy="917575"/>
          </a:xfrm>
        </p:spPr>
        <p:txBody>
          <a:bodyPr/>
          <a:lstStyle/>
          <a:p>
            <a:r>
              <a:rPr lang="en-US" sz="4000" dirty="0"/>
              <a:t>Anti-pattern: Canvas/input mismatch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3037" y="1363662"/>
            <a:ext cx="7105882" cy="4922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39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119873" y="296862"/>
            <a:ext cx="11889564" cy="917575"/>
          </a:xfrm>
        </p:spPr>
        <p:txBody>
          <a:bodyPr/>
          <a:lstStyle/>
          <a:p>
            <a:r>
              <a:rPr lang="en-US" sz="4000" dirty="0"/>
              <a:t>Anti-pattern: Canvas/input mismatch</a:t>
            </a:r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7" y="2659062"/>
            <a:ext cx="11887200" cy="3243965"/>
          </a:xfrm>
        </p:spPr>
        <p:txBody>
          <a:bodyPr/>
          <a:lstStyle/>
          <a:p>
            <a:r>
              <a:rPr lang="en-US" sz="2800" dirty="0"/>
              <a:t>The world is made of images, movement, sounds, text, symbols, objects… Isolate one and it becomes “unnatural” very quickly. </a:t>
            </a:r>
          </a:p>
          <a:p>
            <a:endParaRPr lang="pt-BR" sz="2800" dirty="0"/>
          </a:p>
          <a:p>
            <a:r>
              <a:rPr lang="pt-BR" sz="2800" dirty="0"/>
              <a:t>A</a:t>
            </a:r>
            <a:r>
              <a:rPr lang="en-US" sz="2800" dirty="0"/>
              <a:t>gain: </a:t>
            </a:r>
            <a:r>
              <a:rPr lang="en-US" sz="2800" u="sng" dirty="0"/>
              <a:t>Focus on the actual user experience</a:t>
            </a:r>
            <a:r>
              <a:rPr lang="en-US" sz="2800" dirty="0"/>
              <a:t>. If it feels like it doesn’t make sense, then it probably doesn’t</a:t>
            </a:r>
          </a:p>
          <a:p>
            <a:endParaRPr lang="en-US" sz="2800" dirty="0"/>
          </a:p>
          <a:p>
            <a:r>
              <a:rPr lang="en-US" sz="2800" dirty="0">
                <a:hlinkClick r:id="rId3"/>
              </a:rPr>
              <a:t>Read more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33468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285961" y="144462"/>
            <a:ext cx="11887200" cy="1015663"/>
          </a:xfrm>
        </p:spPr>
        <p:txBody>
          <a:bodyPr/>
          <a:lstStyle/>
          <a:p>
            <a:r>
              <a:rPr lang="en-US" sz="6000" dirty="0"/>
              <a:t>Pattern: Knowledge Base Bots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4294967295"/>
          </p:nvPr>
        </p:nvSpPr>
        <p:spPr>
          <a:xfrm>
            <a:off x="289864" y="1973262"/>
            <a:ext cx="11888787" cy="4321183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Bots that can reason over a corpus of data to find and return a piece of information 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Event bots, Help Desk bots, Contact bots, </a:t>
            </a:r>
            <a:r>
              <a:rPr lang="en-US" sz="3200" dirty="0" err="1"/>
              <a:t>etc</a:t>
            </a:r>
            <a:endParaRPr lang="en-US" sz="3200" dirty="0"/>
          </a:p>
          <a:p>
            <a:pPr marL="0" indent="0">
              <a:buNone/>
            </a:pPr>
            <a:endParaRPr lang="en-US" sz="3200" dirty="0">
              <a:hlinkClick r:id="" action="ppaction://noaction"/>
            </a:endParaRPr>
          </a:p>
          <a:p>
            <a:pPr marL="0" indent="0">
              <a:buNone/>
            </a:pPr>
            <a:endParaRPr lang="en-US" sz="3200" dirty="0">
              <a:hlinkClick r:id="" action="ppaction://noaction"/>
            </a:endParaRPr>
          </a:p>
          <a:p>
            <a:pPr marL="0" indent="0">
              <a:buNone/>
            </a:pPr>
            <a:endParaRPr lang="en-US" sz="3200" dirty="0">
              <a:hlinkClick r:id="" action="ppaction://noaction"/>
            </a:endParaRPr>
          </a:p>
          <a:p>
            <a:pPr marL="0" indent="0">
              <a:buNone/>
            </a:pPr>
            <a:r>
              <a:rPr lang="en-US" sz="3200" dirty="0">
                <a:hlinkClick r:id="" action="ppaction://noaction"/>
              </a:rPr>
              <a:t>Read more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10529777" y="6031402"/>
            <a:ext cx="1634102" cy="664797"/>
          </a:xfrm>
          <a:prstGeom prst="rect">
            <a:avLst/>
          </a:prstGeom>
        </p:spPr>
        <p:txBody>
          <a:bodyPr wrap="none" lIns="182880" tIns="146304" rIns="182880" bIns="146304">
            <a:spAutoFit/>
          </a:bodyPr>
          <a:lstStyle/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6494">
                      <a:srgbClr val="FFFFFF"/>
                    </a:gs>
                    <a:gs pos="18182">
                      <a:srgbClr val="FFFFFF"/>
                    </a:gs>
                  </a:gsLst>
                  <a:lin ang="5400000" scaled="1"/>
                </a:gradFill>
                <a:effectLst/>
                <a:uLnTx/>
                <a:uFillTx/>
                <a:latin typeface="Segoe UI Semilight"/>
                <a:ea typeface="+mn-ea"/>
                <a:cs typeface="+mn-cs"/>
              </a:rPr>
              <a:t>#MSBuild</a:t>
            </a:r>
          </a:p>
        </p:txBody>
      </p:sp>
    </p:spTree>
    <p:extLst>
      <p:ext uri="{BB962C8B-B14F-4D97-AF65-F5344CB8AC3E}">
        <p14:creationId xmlns:p14="http://schemas.microsoft.com/office/powerpoint/2010/main" val="1346104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198437" y="144462"/>
            <a:ext cx="11887200" cy="1015663"/>
          </a:xfrm>
        </p:spPr>
        <p:txBody>
          <a:bodyPr/>
          <a:lstStyle/>
          <a:p>
            <a:r>
              <a:rPr lang="en-US" sz="6000" dirty="0"/>
              <a:t>Pattern: Knowledge Base Bots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4294967295"/>
          </p:nvPr>
        </p:nvSpPr>
        <p:spPr>
          <a:xfrm>
            <a:off x="350837" y="1287462"/>
            <a:ext cx="11888787" cy="494904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Fuzzy Searching</a:t>
            </a:r>
          </a:p>
          <a:p>
            <a:pPr marL="0" indent="0">
              <a:buNone/>
            </a:pPr>
            <a:r>
              <a:rPr lang="en-US" dirty="0"/>
              <a:t>Faceting/Filtering to guide a conversation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Generating search queries from natural language</a:t>
            </a:r>
          </a:p>
        </p:txBody>
      </p:sp>
      <p:sp>
        <p:nvSpPr>
          <p:cNvPr id="4" name="Rectangle 3"/>
          <p:cNvSpPr/>
          <p:nvPr/>
        </p:nvSpPr>
        <p:spPr>
          <a:xfrm>
            <a:off x="10529777" y="6031402"/>
            <a:ext cx="1634102" cy="664797"/>
          </a:xfrm>
          <a:prstGeom prst="rect">
            <a:avLst/>
          </a:prstGeom>
        </p:spPr>
        <p:txBody>
          <a:bodyPr wrap="none" lIns="182880" tIns="146304" rIns="182880" bIns="146304">
            <a:spAutoFit/>
          </a:bodyPr>
          <a:lstStyle/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6494">
                      <a:srgbClr val="FFFFFF"/>
                    </a:gs>
                    <a:gs pos="18182">
                      <a:srgbClr val="FFFFFF"/>
                    </a:gs>
                  </a:gsLst>
                  <a:lin ang="5400000" scaled="1"/>
                </a:gradFill>
                <a:effectLst/>
                <a:uLnTx/>
                <a:uFillTx/>
                <a:latin typeface="Segoe UI Semilight"/>
                <a:ea typeface="+mn-ea"/>
                <a:cs typeface="+mn-cs"/>
              </a:rPr>
              <a:t>#MSBuild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A20594-3CBE-4713-9731-74B2C21F56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237" y="2735262"/>
            <a:ext cx="9677400" cy="2518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504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0A8CF9-DEF0-4E26-BC98-0B42F757B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637" y="2125677"/>
            <a:ext cx="11048999" cy="2179058"/>
          </a:xfrm>
        </p:spPr>
        <p:txBody>
          <a:bodyPr/>
          <a:lstStyle/>
          <a:p>
            <a:r>
              <a:rPr lang="en-US" dirty="0"/>
              <a:t>Azure Search + Bumberbot	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A9E32AAD-2A79-4B98-9218-7820788E9C4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74638" y="3954463"/>
            <a:ext cx="10058401" cy="738664"/>
          </a:xfrm>
        </p:spPr>
        <p:txBody>
          <a:bodyPr/>
          <a:lstStyle/>
          <a:p>
            <a:r>
              <a:rPr lang="en-US" dirty="0"/>
              <a:t>Ryan Volum</a:t>
            </a:r>
          </a:p>
        </p:txBody>
      </p:sp>
    </p:spTree>
    <p:extLst>
      <p:ext uri="{BB962C8B-B14F-4D97-AF65-F5344CB8AC3E}">
        <p14:creationId xmlns:p14="http://schemas.microsoft.com/office/powerpoint/2010/main" val="663598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Knowledge Base Bots and QnA Maker</a:t>
            </a:r>
          </a:p>
        </p:txBody>
      </p:sp>
      <p:sp>
        <p:nvSpPr>
          <p:cNvPr id="4" name="Rectangle 3"/>
          <p:cNvSpPr/>
          <p:nvPr/>
        </p:nvSpPr>
        <p:spPr>
          <a:xfrm>
            <a:off x="10529777" y="6031402"/>
            <a:ext cx="1634102" cy="664797"/>
          </a:xfrm>
          <a:prstGeom prst="rect">
            <a:avLst/>
          </a:prstGeom>
        </p:spPr>
        <p:txBody>
          <a:bodyPr wrap="none" lIns="182880" tIns="146304" rIns="182880" bIns="146304">
            <a:spAutoFit/>
          </a:bodyPr>
          <a:lstStyle/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6494">
                      <a:srgbClr val="505050"/>
                    </a:gs>
                    <a:gs pos="18182">
                      <a:srgbClr val="505050"/>
                    </a:gs>
                  </a:gsLst>
                  <a:lin ang="5400000" scaled="1"/>
                </a:gradFill>
                <a:effectLst/>
                <a:uLnTx/>
                <a:uFillTx/>
                <a:latin typeface="Segoe UI Semilight"/>
                <a:ea typeface="+mn-ea"/>
                <a:cs typeface="+mn-cs"/>
              </a:rPr>
              <a:t>#MSBuild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A347BDF-B208-4883-8044-A07D7E4D3B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912" y="1363662"/>
            <a:ext cx="11215673" cy="450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59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4701" y="2125678"/>
            <a:ext cx="11353735" cy="1828786"/>
          </a:xfrm>
        </p:spPr>
        <p:txBody>
          <a:bodyPr/>
          <a:lstStyle/>
          <a:p>
            <a:r>
              <a:rPr lang="en-US" dirty="0"/>
              <a:t>Bot capabilities, patterns and principles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Mat Velloso @matvelloso</a:t>
            </a:r>
          </a:p>
          <a:p>
            <a:r>
              <a:rPr lang="en-US" dirty="0"/>
              <a:t>Ryan Volum @notabotryan</a:t>
            </a:r>
          </a:p>
          <a:p>
            <a:r>
              <a:rPr lang="en-US" dirty="0"/>
              <a:t>We are devs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is-IS"/>
              <a:t>B8010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8647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Knowledge Base Bots and Bing Knowledge Graph</a:t>
            </a:r>
          </a:p>
        </p:txBody>
      </p:sp>
      <p:sp>
        <p:nvSpPr>
          <p:cNvPr id="4" name="Rectangle 3"/>
          <p:cNvSpPr/>
          <p:nvPr/>
        </p:nvSpPr>
        <p:spPr>
          <a:xfrm>
            <a:off x="10529777" y="6031402"/>
            <a:ext cx="1634102" cy="664797"/>
          </a:xfrm>
          <a:prstGeom prst="rect">
            <a:avLst/>
          </a:prstGeom>
        </p:spPr>
        <p:txBody>
          <a:bodyPr wrap="none" lIns="182880" tIns="146304" rIns="182880" bIns="146304">
            <a:spAutoFit/>
          </a:bodyPr>
          <a:lstStyle/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6494">
                      <a:srgbClr val="FFFFFF"/>
                    </a:gs>
                    <a:gs pos="18182">
                      <a:srgbClr val="FFFFFF"/>
                    </a:gs>
                  </a:gsLst>
                  <a:lin ang="5400000" scaled="1"/>
                </a:gradFill>
                <a:effectLst/>
                <a:uLnTx/>
                <a:uFillTx/>
                <a:latin typeface="Segoe UI Semilight"/>
                <a:ea typeface="+mn-ea"/>
                <a:cs typeface="+mn-cs"/>
              </a:rPr>
              <a:t>#MSBuild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56F5BB2-0B04-4A74-A2AB-8073FEA65F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692" y="2278062"/>
            <a:ext cx="11399837" cy="3090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030184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Knowledge Base Bots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50837" y="2467963"/>
            <a:ext cx="11888787" cy="2308324"/>
          </a:xfrm>
        </p:spPr>
        <p:txBody>
          <a:bodyPr/>
          <a:lstStyle/>
          <a:p>
            <a:r>
              <a:rPr lang="en-US" dirty="0"/>
              <a:t>Read more: </a:t>
            </a:r>
            <a:r>
              <a:rPr lang="en-US" dirty="0">
                <a:hlinkClick r:id="rId3"/>
              </a:rPr>
              <a:t>https://docs.microsoft.com/en-us/bot-framework/bot-design-pattern-knowledge-base</a:t>
            </a:r>
            <a:r>
              <a:rPr lang="en-US" dirty="0"/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10529777" y="6031402"/>
            <a:ext cx="1634102" cy="664797"/>
          </a:xfrm>
          <a:prstGeom prst="rect">
            <a:avLst/>
          </a:prstGeom>
        </p:spPr>
        <p:txBody>
          <a:bodyPr wrap="none" lIns="182880" tIns="146304" rIns="182880" bIns="146304">
            <a:spAutoFit/>
          </a:bodyPr>
          <a:lstStyle/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6494">
                      <a:srgbClr val="FFFFFF"/>
                    </a:gs>
                    <a:gs pos="18182">
                      <a:srgbClr val="FFFFFF"/>
                    </a:gs>
                  </a:gsLst>
                  <a:lin ang="5400000" scaled="1"/>
                </a:gradFill>
                <a:effectLst/>
                <a:uLnTx/>
                <a:uFillTx/>
                <a:latin typeface="Segoe UI Semilight"/>
                <a:ea typeface="+mn-ea"/>
                <a:cs typeface="+mn-cs"/>
              </a:rPr>
              <a:t>#MSBuild</a:t>
            </a:r>
          </a:p>
        </p:txBody>
      </p:sp>
    </p:spTree>
    <p:extLst>
      <p:ext uri="{BB962C8B-B14F-4D97-AF65-F5344CB8AC3E}">
        <p14:creationId xmlns:p14="http://schemas.microsoft.com/office/powerpoint/2010/main" val="3007012151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 idx="4294967295"/>
          </p:nvPr>
        </p:nvSpPr>
        <p:spPr>
          <a:xfrm>
            <a:off x="0" y="68263"/>
            <a:ext cx="11888788" cy="917575"/>
          </a:xfrm>
        </p:spPr>
        <p:txBody>
          <a:bodyPr>
            <a:normAutofit/>
          </a:bodyPr>
          <a:lstStyle/>
          <a:p>
            <a:r>
              <a:rPr lang="en-US" dirty="0"/>
              <a:t>Pattern: </a:t>
            </a:r>
            <a:r>
              <a:rPr lang="pt-BR" dirty="0">
                <a:solidFill>
                  <a:schemeClr val="tx1"/>
                </a:solidFill>
              </a:rPr>
              <a:t>Handoff to Human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itle 16"/>
          <p:cNvSpPr txBox="1">
            <a:spLocks/>
          </p:cNvSpPr>
          <p:nvPr/>
        </p:nvSpPr>
        <p:spPr>
          <a:xfrm>
            <a:off x="310437" y="1314212"/>
            <a:ext cx="6593599" cy="2590800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0" kern="1200" cap="none" spc="-102" baseline="0" dirty="0" smtClean="0">
                <a:ln w="3175"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-102" normalizeH="0" baseline="0" noProof="0" dirty="0">
                <a:ln w="3175"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 Light"/>
                <a:ea typeface="+mn-ea"/>
                <a:cs typeface="Segoe UI" pitchFamily="34" charset="0"/>
              </a:rPr>
              <a:t>Every company deals with this:</a:t>
            </a:r>
            <a:endParaRPr kumimoji="0" lang="en-US" sz="2800" b="0" i="0" u="none" strike="noStrike" kern="1200" cap="none" spc="-102" normalizeH="0" baseline="0" noProof="0" dirty="0">
              <a:ln w="3175">
                <a:noFill/>
              </a:ln>
              <a:solidFill>
                <a:srgbClr val="505050"/>
              </a:solidFill>
              <a:effectLst/>
              <a:uLnTx/>
              <a:uFillTx/>
              <a:latin typeface="Segoe UI Light"/>
              <a:ea typeface="+mn-ea"/>
              <a:cs typeface="Segoe UI" pitchFamily="34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808037" y="2697162"/>
            <a:ext cx="1733266" cy="9906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472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 Light"/>
                <a:ea typeface="Segoe UI" pitchFamily="34" charset="0"/>
                <a:cs typeface="Segoe UI" pitchFamily="34" charset="0"/>
              </a:rPr>
              <a:t>Customer call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3932237" y="2445317"/>
            <a:ext cx="2362200" cy="14478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472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 Light"/>
                <a:ea typeface="Segoe UI" pitchFamily="34" charset="0"/>
                <a:cs typeface="Segoe UI" pitchFamily="34" charset="0"/>
              </a:rPr>
              <a:t>First triage/data collection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7742237" y="2457212"/>
            <a:ext cx="2362200" cy="14478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472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 Light"/>
                <a:ea typeface="Segoe UI" pitchFamily="34" charset="0"/>
                <a:cs typeface="Segoe UI" pitchFamily="34" charset="0"/>
              </a:rPr>
              <a:t>Simple and repetitive solutions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7742237" y="4716462"/>
            <a:ext cx="2362200" cy="14478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472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 Light"/>
                <a:ea typeface="Segoe UI" pitchFamily="34" charset="0"/>
                <a:cs typeface="Segoe UI" pitchFamily="34" charset="0"/>
              </a:rPr>
              <a:t>Complex cases and escalation</a:t>
            </a:r>
          </a:p>
        </p:txBody>
      </p:sp>
      <p:cxnSp>
        <p:nvCxnSpPr>
          <p:cNvPr id="9" name="Straight Arrow Connector 8"/>
          <p:cNvCxnSpPr>
            <a:cxnSpLocks/>
          </p:cNvCxnSpPr>
          <p:nvPr/>
        </p:nvCxnSpPr>
        <p:spPr>
          <a:xfrm>
            <a:off x="2636837" y="3192462"/>
            <a:ext cx="1238534" cy="0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cxnSpLocks/>
          </p:cNvCxnSpPr>
          <p:nvPr/>
        </p:nvCxnSpPr>
        <p:spPr>
          <a:xfrm>
            <a:off x="6427503" y="3156730"/>
            <a:ext cx="1238534" cy="0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cxnSpLocks/>
          </p:cNvCxnSpPr>
          <p:nvPr/>
        </p:nvCxnSpPr>
        <p:spPr>
          <a:xfrm>
            <a:off x="6427503" y="4183062"/>
            <a:ext cx="1040690" cy="609600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5524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 idx="4294967295"/>
          </p:nvPr>
        </p:nvSpPr>
        <p:spPr>
          <a:xfrm>
            <a:off x="0" y="68263"/>
            <a:ext cx="11888788" cy="917575"/>
          </a:xfrm>
        </p:spPr>
        <p:txBody>
          <a:bodyPr>
            <a:normAutofit/>
          </a:bodyPr>
          <a:lstStyle/>
          <a:p>
            <a:r>
              <a:rPr lang="en-US" dirty="0"/>
              <a:t>Pattern: </a:t>
            </a:r>
            <a:r>
              <a:rPr lang="pt-BR" dirty="0">
                <a:solidFill>
                  <a:schemeClr val="tx1"/>
                </a:solidFill>
              </a:rPr>
              <a:t>Handoff to Human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808037" y="2697162"/>
            <a:ext cx="1733266" cy="9906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472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 Light"/>
                <a:ea typeface="Segoe UI" pitchFamily="34" charset="0"/>
                <a:cs typeface="Segoe UI" pitchFamily="34" charset="0"/>
              </a:rPr>
              <a:t>Customer call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3932237" y="2445317"/>
            <a:ext cx="2362200" cy="14478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472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egoe UI Light"/>
                <a:ea typeface="Segoe UI" pitchFamily="34" charset="0"/>
                <a:cs typeface="Segoe UI" pitchFamily="34" charset="0"/>
              </a:rPr>
              <a:t>First triage/data collection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7742237" y="2457212"/>
            <a:ext cx="2362200" cy="14478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472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 Light"/>
                <a:ea typeface="Segoe UI" pitchFamily="34" charset="0"/>
                <a:cs typeface="Segoe UI" pitchFamily="34" charset="0"/>
              </a:rPr>
              <a:t>Simple and repetitive solutions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7742237" y="4716462"/>
            <a:ext cx="2362200" cy="14478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472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 Light"/>
                <a:ea typeface="Segoe UI" pitchFamily="34" charset="0"/>
                <a:cs typeface="Segoe UI" pitchFamily="34" charset="0"/>
              </a:rPr>
              <a:t>Complex cases and escalation</a:t>
            </a:r>
          </a:p>
        </p:txBody>
      </p:sp>
      <p:cxnSp>
        <p:nvCxnSpPr>
          <p:cNvPr id="9" name="Straight Arrow Connector 8"/>
          <p:cNvCxnSpPr>
            <a:cxnSpLocks/>
          </p:cNvCxnSpPr>
          <p:nvPr/>
        </p:nvCxnSpPr>
        <p:spPr>
          <a:xfrm>
            <a:off x="2636837" y="3192462"/>
            <a:ext cx="1238534" cy="0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cxnSpLocks/>
          </p:cNvCxnSpPr>
          <p:nvPr/>
        </p:nvCxnSpPr>
        <p:spPr>
          <a:xfrm>
            <a:off x="6427503" y="3156730"/>
            <a:ext cx="1238534" cy="0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cxnSpLocks/>
          </p:cNvCxnSpPr>
          <p:nvPr/>
        </p:nvCxnSpPr>
        <p:spPr>
          <a:xfrm>
            <a:off x="6427503" y="4183062"/>
            <a:ext cx="1040690" cy="609600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6"/>
          <p:cNvSpPr txBox="1">
            <a:spLocks/>
          </p:cNvSpPr>
          <p:nvPr/>
        </p:nvSpPr>
        <p:spPr>
          <a:xfrm>
            <a:off x="3184974" y="3934227"/>
            <a:ext cx="3531382" cy="1564469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0" kern="1200" cap="none" spc="-102" baseline="0" dirty="0" smtClean="0">
                <a:ln w="3175"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-102" normalizeH="0" baseline="0" noProof="0" dirty="0">
                <a:ln w="3175"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 Light"/>
                <a:ea typeface="+mn-ea"/>
                <a:cs typeface="Segoe UI" pitchFamily="34" charset="0"/>
              </a:rPr>
              <a:t>No waiting in line to be helped  Bots handle it</a:t>
            </a:r>
            <a:endParaRPr kumimoji="0" lang="en-US" sz="1600" b="0" i="0" u="none" strike="noStrike" kern="1200" cap="none" spc="-102" normalizeH="0" baseline="0" noProof="0" dirty="0">
              <a:ln w="3175">
                <a:noFill/>
              </a:ln>
              <a:solidFill>
                <a:srgbClr val="505050"/>
              </a:solidFill>
              <a:effectLst/>
              <a:uLnTx/>
              <a:uFillTx/>
              <a:latin typeface="Segoe UI Light"/>
              <a:ea typeface="+mn-ea"/>
              <a:cs typeface="Segoe UI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5237" y="2201862"/>
            <a:ext cx="8275637" cy="37176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20679535" lon="992326" rev="21200718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34025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 idx="4294967295"/>
          </p:nvPr>
        </p:nvSpPr>
        <p:spPr>
          <a:xfrm>
            <a:off x="0" y="68263"/>
            <a:ext cx="11888788" cy="917575"/>
          </a:xfrm>
        </p:spPr>
        <p:txBody>
          <a:bodyPr>
            <a:normAutofit/>
          </a:bodyPr>
          <a:lstStyle/>
          <a:p>
            <a:r>
              <a:rPr lang="en-US" dirty="0"/>
              <a:t>Pattern: </a:t>
            </a:r>
            <a:r>
              <a:rPr lang="pt-BR" dirty="0">
                <a:solidFill>
                  <a:schemeClr val="tx1"/>
                </a:solidFill>
              </a:rPr>
              <a:t>Handoff to Human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808037" y="2697162"/>
            <a:ext cx="1733266" cy="9906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472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 Light"/>
                <a:ea typeface="Segoe UI" pitchFamily="34" charset="0"/>
                <a:cs typeface="Segoe UI" pitchFamily="34" charset="0"/>
              </a:rPr>
              <a:t>Customer call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3932237" y="2445317"/>
            <a:ext cx="2362200" cy="14478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472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egoe UI Light"/>
                <a:ea typeface="Segoe UI" pitchFamily="34" charset="0"/>
                <a:cs typeface="Segoe UI" pitchFamily="34" charset="0"/>
              </a:rPr>
              <a:t>First triage/data collection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7742237" y="2457212"/>
            <a:ext cx="2362200" cy="14478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472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egoe UI Light"/>
                <a:ea typeface="+mn-ea"/>
                <a:cs typeface="Segoe UI" pitchFamily="34" charset="0"/>
              </a:rPr>
              <a:t>Simple and repetitive solutions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7742237" y="4716462"/>
            <a:ext cx="2362200" cy="14478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472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 Light"/>
                <a:ea typeface="Segoe UI" pitchFamily="34" charset="0"/>
                <a:cs typeface="Segoe UI" pitchFamily="34" charset="0"/>
              </a:rPr>
              <a:t>Complex cases and escalation</a:t>
            </a:r>
          </a:p>
        </p:txBody>
      </p:sp>
      <p:cxnSp>
        <p:nvCxnSpPr>
          <p:cNvPr id="9" name="Straight Arrow Connector 8"/>
          <p:cNvCxnSpPr>
            <a:cxnSpLocks/>
          </p:cNvCxnSpPr>
          <p:nvPr/>
        </p:nvCxnSpPr>
        <p:spPr>
          <a:xfrm>
            <a:off x="2636837" y="3192462"/>
            <a:ext cx="1238534" cy="0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cxnSpLocks/>
          </p:cNvCxnSpPr>
          <p:nvPr/>
        </p:nvCxnSpPr>
        <p:spPr>
          <a:xfrm>
            <a:off x="6427503" y="3156730"/>
            <a:ext cx="1238534" cy="0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cxnSpLocks/>
          </p:cNvCxnSpPr>
          <p:nvPr/>
        </p:nvCxnSpPr>
        <p:spPr>
          <a:xfrm>
            <a:off x="6427503" y="4183062"/>
            <a:ext cx="1040690" cy="609600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6"/>
          <p:cNvSpPr txBox="1">
            <a:spLocks/>
          </p:cNvSpPr>
          <p:nvPr/>
        </p:nvSpPr>
        <p:spPr>
          <a:xfrm>
            <a:off x="7656346" y="1674977"/>
            <a:ext cx="3531382" cy="1564469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0" kern="1200" cap="none" spc="-102" baseline="0" dirty="0" smtClean="0">
                <a:ln w="3175"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-102" normalizeH="0" baseline="0" noProof="0" dirty="0">
                <a:ln w="3175"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 Semilight"/>
                <a:ea typeface="+mn-ea"/>
                <a:cs typeface="Segoe UI" pitchFamily="34" charset="0"/>
              </a:rPr>
              <a:t>If it is simple and repetitive, it can be coded. Bots can accelerate it</a:t>
            </a:r>
            <a:endParaRPr kumimoji="0" lang="en-US" sz="1600" b="0" i="0" u="none" strike="noStrike" kern="1200" cap="none" spc="-102" normalizeH="0" baseline="0" noProof="0" dirty="0">
              <a:ln w="3175">
                <a:noFill/>
              </a:ln>
              <a:solidFill>
                <a:srgbClr val="505050"/>
              </a:solidFill>
              <a:effectLst/>
              <a:uLnTx/>
              <a:uFillTx/>
              <a:latin typeface="Segoe UI Semilight"/>
              <a:ea typeface="+mn-ea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012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 idx="4294967295"/>
          </p:nvPr>
        </p:nvSpPr>
        <p:spPr>
          <a:xfrm>
            <a:off x="0" y="68263"/>
            <a:ext cx="11888788" cy="917575"/>
          </a:xfrm>
        </p:spPr>
        <p:txBody>
          <a:bodyPr>
            <a:normAutofit/>
          </a:bodyPr>
          <a:lstStyle/>
          <a:p>
            <a:r>
              <a:rPr lang="en-US" dirty="0"/>
              <a:t>Pattern: </a:t>
            </a:r>
            <a:r>
              <a:rPr lang="pt-BR" dirty="0">
                <a:solidFill>
                  <a:schemeClr val="tx1"/>
                </a:solidFill>
              </a:rPr>
              <a:t>Handoff to Human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itle 16"/>
          <p:cNvSpPr txBox="1">
            <a:spLocks/>
          </p:cNvSpPr>
          <p:nvPr/>
        </p:nvSpPr>
        <p:spPr>
          <a:xfrm>
            <a:off x="310437" y="1314212"/>
            <a:ext cx="9641599" cy="2590800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0" kern="1200" cap="none" spc="-102" baseline="0" dirty="0" smtClean="0">
                <a:ln w="3175"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-102" normalizeH="0" baseline="0" noProof="0" dirty="0">
                <a:ln w="3175"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 Light"/>
                <a:ea typeface="+mn-ea"/>
                <a:cs typeface="Segoe UI" pitchFamily="34" charset="0"/>
              </a:rPr>
              <a:t>Bot to human hand off: Complete or supervised</a:t>
            </a:r>
            <a:endParaRPr kumimoji="0" lang="en-US" sz="2800" b="0" i="0" u="none" strike="noStrike" kern="1200" cap="none" spc="-102" normalizeH="0" baseline="0" noProof="0" dirty="0">
              <a:ln w="3175">
                <a:noFill/>
              </a:ln>
              <a:solidFill>
                <a:srgbClr val="505050"/>
              </a:solidFill>
              <a:effectLst/>
              <a:uLnTx/>
              <a:uFillTx/>
              <a:latin typeface="Segoe UI Light"/>
              <a:ea typeface="+mn-ea"/>
              <a:cs typeface="Segoe UI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7742237" y="4716462"/>
            <a:ext cx="2362200" cy="1447800"/>
          </a:xfrm>
          <a:prstGeom prst="rect">
            <a:avLst/>
          </a:prstGeom>
          <a:solidFill>
            <a:srgbClr val="C0000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472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 Light"/>
                <a:ea typeface="Segoe UI" pitchFamily="34" charset="0"/>
                <a:cs typeface="Segoe UI" pitchFamily="34" charset="0"/>
              </a:rPr>
              <a:t>Complex cases and escalation</a:t>
            </a:r>
          </a:p>
        </p:txBody>
      </p:sp>
    </p:spTree>
    <p:extLst>
      <p:ext uri="{BB962C8B-B14F-4D97-AF65-F5344CB8AC3E}">
        <p14:creationId xmlns:p14="http://schemas.microsoft.com/office/powerpoint/2010/main" val="1566593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 idx="4294967295"/>
          </p:nvPr>
        </p:nvSpPr>
        <p:spPr>
          <a:xfrm>
            <a:off x="0" y="68263"/>
            <a:ext cx="11888788" cy="917575"/>
          </a:xfrm>
        </p:spPr>
        <p:txBody>
          <a:bodyPr>
            <a:normAutofit/>
          </a:bodyPr>
          <a:lstStyle/>
          <a:p>
            <a:r>
              <a:rPr lang="en-US" dirty="0"/>
              <a:t>Pattern: </a:t>
            </a:r>
            <a:r>
              <a:rPr lang="pt-BR" dirty="0">
                <a:solidFill>
                  <a:schemeClr val="tx1"/>
                </a:solidFill>
              </a:rPr>
              <a:t>Handoff to Human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itle 16"/>
          <p:cNvSpPr txBox="1">
            <a:spLocks/>
          </p:cNvSpPr>
          <p:nvPr/>
        </p:nvSpPr>
        <p:spPr>
          <a:xfrm>
            <a:off x="310437" y="1314212"/>
            <a:ext cx="9641599" cy="2590800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0" kern="1200" cap="none" spc="-102" baseline="0" dirty="0" smtClean="0">
                <a:ln w="3175"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-102" normalizeH="0" baseline="0" noProof="0" dirty="0">
                <a:ln w="3175"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 Light"/>
                <a:ea typeface="+mn-ea"/>
                <a:cs typeface="Segoe UI" pitchFamily="34" charset="0"/>
              </a:rPr>
              <a:t>Complete bot to human hand off</a:t>
            </a:r>
            <a:endParaRPr kumimoji="0" lang="en-US" sz="2800" b="0" i="0" u="none" strike="noStrike" kern="1200" cap="none" spc="-102" normalizeH="0" baseline="0" noProof="0" dirty="0">
              <a:ln w="3175">
                <a:noFill/>
              </a:ln>
              <a:solidFill>
                <a:srgbClr val="505050"/>
              </a:solidFill>
              <a:effectLst/>
              <a:uLnTx/>
              <a:uFillTx/>
              <a:latin typeface="Segoe UI Light"/>
              <a:ea typeface="+mn-ea"/>
              <a:cs typeface="Segoe UI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11795" y="3071135"/>
            <a:ext cx="525990" cy="455070"/>
          </a:xfrm>
          <a:prstGeom prst="rect">
            <a:avLst/>
          </a:prstGeom>
        </p:spPr>
      </p:pic>
      <p:sp>
        <p:nvSpPr>
          <p:cNvPr id="13" name="Rectangle: Rounded Corners 12"/>
          <p:cNvSpPr/>
          <p:nvPr/>
        </p:nvSpPr>
        <p:spPr>
          <a:xfrm>
            <a:off x="4465637" y="3071136"/>
            <a:ext cx="3864370" cy="868055"/>
          </a:xfrm>
          <a:prstGeom prst="roundRect">
            <a:avLst/>
          </a:prstGeom>
          <a:solidFill>
            <a:srgbClr val="F0F4F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/>
                <a:ea typeface="+mn-ea"/>
                <a:cs typeface="+mn-cs"/>
              </a:rPr>
              <a:t>Thank you for providing all this information. I have John with me now who will take from here and help you out</a:t>
            </a:r>
          </a:p>
        </p:txBody>
      </p:sp>
      <p:sp>
        <p:nvSpPr>
          <p:cNvPr id="14" name="Rectangle: Rounded Corners 13"/>
          <p:cNvSpPr/>
          <p:nvPr/>
        </p:nvSpPr>
        <p:spPr>
          <a:xfrm>
            <a:off x="4465637" y="4233386"/>
            <a:ext cx="3864370" cy="978692"/>
          </a:xfrm>
          <a:prstGeom prst="roundRect">
            <a:avLst/>
          </a:prstGeom>
          <a:solidFill>
            <a:srgbClr val="F0F4F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/>
                <a:ea typeface="+mn-ea"/>
                <a:cs typeface="+mn-cs"/>
              </a:rPr>
              <a:t>Hello, this is John. I understand your computer won’t power on. Let’s take a look at some service options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11795" y="4233386"/>
            <a:ext cx="525990" cy="455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071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 idx="4294967295"/>
          </p:nvPr>
        </p:nvSpPr>
        <p:spPr>
          <a:xfrm>
            <a:off x="0" y="68263"/>
            <a:ext cx="11888788" cy="917575"/>
          </a:xfrm>
        </p:spPr>
        <p:txBody>
          <a:bodyPr>
            <a:normAutofit/>
          </a:bodyPr>
          <a:lstStyle/>
          <a:p>
            <a:r>
              <a:rPr lang="en-US" dirty="0"/>
              <a:t>Pattern: </a:t>
            </a:r>
            <a:r>
              <a:rPr lang="pt-BR" dirty="0">
                <a:solidFill>
                  <a:schemeClr val="tx1"/>
                </a:solidFill>
              </a:rPr>
              <a:t>Handoff to Human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itle 16"/>
          <p:cNvSpPr txBox="1">
            <a:spLocks/>
          </p:cNvSpPr>
          <p:nvPr/>
        </p:nvSpPr>
        <p:spPr>
          <a:xfrm>
            <a:off x="310437" y="1314212"/>
            <a:ext cx="9641599" cy="2590800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0" kern="1200" cap="none" spc="-102" baseline="0" dirty="0" smtClean="0">
                <a:ln w="3175"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-102" normalizeH="0" baseline="0" noProof="0" dirty="0">
                <a:ln w="3175"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 Light"/>
                <a:ea typeface="+mn-ea"/>
                <a:cs typeface="Segoe UI" pitchFamily="34" charset="0"/>
              </a:rPr>
              <a:t>Supervised bot to human hand off</a:t>
            </a:r>
            <a:endParaRPr kumimoji="0" lang="en-US" sz="2800" b="0" i="0" u="none" strike="noStrike" kern="1200" cap="none" spc="-102" normalizeH="0" baseline="0" noProof="0" dirty="0">
              <a:ln w="3175">
                <a:noFill/>
              </a:ln>
              <a:solidFill>
                <a:srgbClr val="505050"/>
              </a:solidFill>
              <a:effectLst/>
              <a:uLnTx/>
              <a:uFillTx/>
              <a:latin typeface="Segoe UI Light"/>
              <a:ea typeface="+mn-ea"/>
              <a:cs typeface="Segoe UI" pitchFamily="34" charset="0"/>
            </a:endParaRPr>
          </a:p>
        </p:txBody>
      </p:sp>
      <p:sp>
        <p:nvSpPr>
          <p:cNvPr id="8" name="Rectangle: Rounded Corners 7"/>
          <p:cNvSpPr/>
          <p:nvPr/>
        </p:nvSpPr>
        <p:spPr>
          <a:xfrm>
            <a:off x="4290908" y="2500454"/>
            <a:ext cx="4542331" cy="429425"/>
          </a:xfrm>
          <a:prstGeom prst="roundRect">
            <a:avLst/>
          </a:prstGeom>
          <a:solidFill>
            <a:srgbClr val="C7EDF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/>
                <a:ea typeface="+mn-ea"/>
                <a:cs typeface="+mn-cs"/>
              </a:rPr>
              <a:t>I’ve tried these steps, my computer still won’t turn on</a:t>
            </a:r>
          </a:p>
        </p:txBody>
      </p:sp>
      <p:sp>
        <p:nvSpPr>
          <p:cNvPr id="10" name="Rectangle: Rounded Corners 9"/>
          <p:cNvSpPr/>
          <p:nvPr/>
        </p:nvSpPr>
        <p:spPr>
          <a:xfrm>
            <a:off x="4290908" y="5656538"/>
            <a:ext cx="4542331" cy="429425"/>
          </a:xfrm>
          <a:prstGeom prst="roundRect">
            <a:avLst/>
          </a:prstGeom>
          <a:solidFill>
            <a:srgbClr val="C7EDF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/>
                <a:ea typeface="+mn-ea"/>
                <a:cs typeface="+mn-cs"/>
              </a:rPr>
              <a:t>Sounds lovely, thank you</a:t>
            </a:r>
          </a:p>
        </p:txBody>
      </p:sp>
      <p:sp>
        <p:nvSpPr>
          <p:cNvPr id="11" name="Rectangle: Rounded Corners 10"/>
          <p:cNvSpPr/>
          <p:nvPr/>
        </p:nvSpPr>
        <p:spPr>
          <a:xfrm>
            <a:off x="3779837" y="4880145"/>
            <a:ext cx="4932720" cy="583445"/>
          </a:xfrm>
          <a:prstGeom prst="roundRect">
            <a:avLst/>
          </a:prstGeom>
          <a:solidFill>
            <a:srgbClr val="F0F4F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/>
                <a:ea typeface="+mn-ea"/>
                <a:cs typeface="+mn-cs"/>
              </a:rPr>
              <a:t>I suggest us to request a hardware service. We can have one of our service engineers look at your computer</a:t>
            </a:r>
          </a:p>
        </p:txBody>
      </p:sp>
      <p:sp>
        <p:nvSpPr>
          <p:cNvPr id="18" name="Rectangle: Rounded Corners 17"/>
          <p:cNvSpPr/>
          <p:nvPr/>
        </p:nvSpPr>
        <p:spPr>
          <a:xfrm>
            <a:off x="3779837" y="3122827"/>
            <a:ext cx="5015529" cy="1564370"/>
          </a:xfrm>
          <a:prstGeom prst="roundRect">
            <a:avLst/>
          </a:prstGeom>
          <a:solidFill>
            <a:srgbClr val="F0F4F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 Light"/>
                <a:ea typeface="+mn-ea"/>
                <a:cs typeface="+mn-cs"/>
              </a:rPr>
              <a:t>Note to operator: It sounds like the user will need hardware replacement, what next step should I take?</a:t>
            </a:r>
          </a:p>
        </p:txBody>
      </p:sp>
      <p:sp>
        <p:nvSpPr>
          <p:cNvPr id="19" name="Flowchart: Terminator 18"/>
          <p:cNvSpPr/>
          <p:nvPr/>
        </p:nvSpPr>
        <p:spPr>
          <a:xfrm>
            <a:off x="3904712" y="3899221"/>
            <a:ext cx="1529804" cy="670325"/>
          </a:xfrm>
          <a:prstGeom prst="flowChartTerminator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lumMod val="60000"/>
                <a:lumOff val="40000"/>
              </a:srgb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74AF"/>
                </a:solidFill>
                <a:effectLst/>
                <a:uLnTx/>
                <a:uFillTx/>
                <a:latin typeface="Segoe UI Light"/>
                <a:ea typeface="+mn-ea"/>
                <a:cs typeface="+mn-cs"/>
              </a:rPr>
              <a:t>Apologize to user</a:t>
            </a:r>
          </a:p>
        </p:txBody>
      </p:sp>
      <p:sp>
        <p:nvSpPr>
          <p:cNvPr id="20" name="Flowchart: Terminator 19"/>
          <p:cNvSpPr/>
          <p:nvPr/>
        </p:nvSpPr>
        <p:spPr>
          <a:xfrm>
            <a:off x="5559391" y="3899221"/>
            <a:ext cx="1529804" cy="670325"/>
          </a:xfrm>
          <a:prstGeom prst="flowChartTerminator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lumMod val="60000"/>
                <a:lumOff val="40000"/>
              </a:srgb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74AF"/>
                </a:solidFill>
                <a:effectLst/>
                <a:uLnTx/>
                <a:uFillTx/>
                <a:latin typeface="Segoe UI Light"/>
                <a:ea typeface="+mn-ea"/>
                <a:cs typeface="+mn-cs"/>
              </a:rPr>
              <a:t>Suggest hardware service</a:t>
            </a:r>
          </a:p>
        </p:txBody>
      </p:sp>
      <p:sp>
        <p:nvSpPr>
          <p:cNvPr id="21" name="Flowchart: Terminator 20"/>
          <p:cNvSpPr/>
          <p:nvPr/>
        </p:nvSpPr>
        <p:spPr>
          <a:xfrm>
            <a:off x="7220307" y="3899222"/>
            <a:ext cx="1529804" cy="670325"/>
          </a:xfrm>
          <a:prstGeom prst="flowChartTerminator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lumMod val="60000"/>
                <a:lumOff val="40000"/>
              </a:srgb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74AF"/>
                </a:solidFill>
                <a:effectLst/>
                <a:uLnTx/>
                <a:uFillTx/>
                <a:latin typeface="Segoe UI Light"/>
                <a:ea typeface="+mn-ea"/>
                <a:cs typeface="+mn-cs"/>
              </a:rPr>
              <a:t>Let me type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30923" y="3122827"/>
            <a:ext cx="525990" cy="45507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30923" y="4880145"/>
            <a:ext cx="525990" cy="455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224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Pattern: </a:t>
            </a:r>
            <a:r>
              <a:rPr lang="pt-BR" dirty="0">
                <a:solidFill>
                  <a:schemeClr val="tx1"/>
                </a:solidFill>
              </a:rPr>
              <a:t>Handoff to Human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itle 16"/>
          <p:cNvSpPr txBox="1">
            <a:spLocks/>
          </p:cNvSpPr>
          <p:nvPr/>
        </p:nvSpPr>
        <p:spPr>
          <a:xfrm>
            <a:off x="310437" y="1314212"/>
            <a:ext cx="11013200" cy="4088050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0" kern="1200" cap="none" spc="-102" baseline="0" dirty="0" smtClean="0">
                <a:ln w="3175"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-102" normalizeH="0" baseline="0" noProof="0" dirty="0">
              <a:ln w="3175"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+mn-ea"/>
              <a:cs typeface="Segoe UI" pitchFamily="34" charset="0"/>
            </a:endParaRPr>
          </a:p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-102" normalizeH="0" baseline="0" noProof="0" dirty="0">
              <a:ln w="3175"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+mn-ea"/>
              <a:cs typeface="Segoe UI" pitchFamily="34" charset="0"/>
            </a:endParaRPr>
          </a:p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-102" normalizeH="0" baseline="0" noProof="0" dirty="0">
                <a:ln w="3175"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+mn-ea"/>
                <a:cs typeface="Segoe UI" pitchFamily="34" charset="0"/>
              </a:rPr>
              <a:t>Read more: </a:t>
            </a:r>
            <a:r>
              <a:rPr kumimoji="0" lang="en-US" sz="3600" b="0" i="0" u="none" strike="noStrike" kern="1200" cap="none" spc="-102" normalizeH="0" baseline="0" noProof="0" dirty="0">
                <a:ln w="3175"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+mn-ea"/>
                <a:cs typeface="Segoe UI" pitchFamily="34" charset="0"/>
                <a:hlinkClick r:id="rId3"/>
              </a:rPr>
              <a:t>https://docs.microsoft.com/en-us/bot-framework/bot-design-pattern-handoff-human</a:t>
            </a:r>
            <a:r>
              <a:rPr kumimoji="0" lang="en-US" sz="3600" b="0" i="0" u="none" strike="noStrike" kern="1200" cap="none" spc="-102" normalizeH="0" baseline="0" noProof="0" dirty="0">
                <a:ln w="3175"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+mn-ea"/>
                <a:cs typeface="Segoe UI" pitchFamily="34" charset="0"/>
              </a:rPr>
              <a:t> </a:t>
            </a:r>
            <a:endParaRPr kumimoji="0" lang="en-US" sz="2800" b="0" i="0" u="none" strike="noStrike" kern="1200" cap="none" spc="-102" normalizeH="0" baseline="0" noProof="0" dirty="0">
              <a:ln w="3175"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+mn-ea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3271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Pattern: Backchannel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98437" y="2049462"/>
            <a:ext cx="11888787" cy="168046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Backchannel is the practice of using maintaining a real-time online conversation alongside the primary group activity or live spoken remarks</a:t>
            </a:r>
          </a:p>
        </p:txBody>
      </p:sp>
      <p:sp>
        <p:nvSpPr>
          <p:cNvPr id="4" name="Rectangle 3"/>
          <p:cNvSpPr/>
          <p:nvPr/>
        </p:nvSpPr>
        <p:spPr>
          <a:xfrm>
            <a:off x="10529777" y="6031402"/>
            <a:ext cx="1634102" cy="664797"/>
          </a:xfrm>
          <a:prstGeom prst="rect">
            <a:avLst/>
          </a:prstGeom>
        </p:spPr>
        <p:txBody>
          <a:bodyPr wrap="none" lIns="182880" tIns="146304" rIns="182880" bIns="146304">
            <a:spAutoFit/>
          </a:bodyPr>
          <a:lstStyle/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6494">
                      <a:srgbClr val="505050"/>
                    </a:gs>
                    <a:gs pos="18182">
                      <a:srgbClr val="505050"/>
                    </a:gs>
                  </a:gsLst>
                  <a:lin ang="5400000" scaled="1"/>
                </a:gradFill>
                <a:effectLst/>
                <a:uLnTx/>
                <a:uFillTx/>
                <a:latin typeface="Segoe UI Semilight"/>
                <a:ea typeface="+mn-ea"/>
                <a:cs typeface="+mn-cs"/>
              </a:rPr>
              <a:t>#MSBuild</a:t>
            </a:r>
          </a:p>
        </p:txBody>
      </p:sp>
    </p:spTree>
    <p:extLst>
      <p:ext uri="{BB962C8B-B14F-4D97-AF65-F5344CB8AC3E}">
        <p14:creationId xmlns:p14="http://schemas.microsoft.com/office/powerpoint/2010/main" val="2140770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 will cover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702" y="1211287"/>
            <a:ext cx="11888787" cy="4985980"/>
          </a:xfrm>
        </p:spPr>
        <p:txBody>
          <a:bodyPr/>
          <a:lstStyle/>
          <a:p>
            <a:r>
              <a:rPr lang="en-US" sz="2400" dirty="0"/>
              <a:t>New documentation</a:t>
            </a:r>
          </a:p>
          <a:p>
            <a:r>
              <a:rPr lang="en-US" sz="2400" dirty="0"/>
              <a:t>General architecture of bots</a:t>
            </a:r>
          </a:p>
          <a:p>
            <a:r>
              <a:rPr lang="en-US" sz="2400" dirty="0"/>
              <a:t>Using dialogs</a:t>
            </a:r>
          </a:p>
          <a:p>
            <a:r>
              <a:rPr lang="en-US" sz="2400" dirty="0"/>
              <a:t>Best practices and lessons learned</a:t>
            </a:r>
          </a:p>
          <a:p>
            <a:r>
              <a:rPr lang="en-US" sz="2400" dirty="0"/>
              <a:t>Knowledge Base bots</a:t>
            </a:r>
          </a:p>
          <a:p>
            <a:r>
              <a:rPr lang="en-US" sz="2400" dirty="0"/>
              <a:t>Backchannel in bots</a:t>
            </a:r>
          </a:p>
          <a:p>
            <a:r>
              <a:rPr lang="en-US" sz="2400" dirty="0"/>
              <a:t>Handoff to human</a:t>
            </a:r>
          </a:p>
          <a:p>
            <a:r>
              <a:rPr lang="en-US" sz="2400" dirty="0"/>
              <a:t>Authentication and web flows</a:t>
            </a:r>
          </a:p>
          <a:p>
            <a:r>
              <a:rPr lang="en-US" sz="2400" dirty="0"/>
              <a:t>“App” Bots</a:t>
            </a:r>
          </a:p>
          <a:p>
            <a:r>
              <a:rPr lang="en-US" sz="2400" dirty="0"/>
              <a:t>Proactive Messages</a:t>
            </a:r>
          </a:p>
          <a:p>
            <a:r>
              <a:rPr lang="en-US" sz="2400" dirty="0"/>
              <a:t>Global Handlers</a:t>
            </a:r>
          </a:p>
          <a:p>
            <a:r>
              <a:rPr lang="en-US" sz="2400" dirty="0"/>
              <a:t>Analytics</a:t>
            </a:r>
          </a:p>
        </p:txBody>
      </p:sp>
      <p:sp>
        <p:nvSpPr>
          <p:cNvPr id="4" name="Rectangle 3"/>
          <p:cNvSpPr/>
          <p:nvPr/>
        </p:nvSpPr>
        <p:spPr>
          <a:xfrm>
            <a:off x="10529777" y="6031402"/>
            <a:ext cx="1634102" cy="664797"/>
          </a:xfrm>
          <a:prstGeom prst="rect">
            <a:avLst/>
          </a:prstGeom>
        </p:spPr>
        <p:txBody>
          <a:bodyPr wrap="none" lIns="182880" tIns="146304" rIns="182880" bIns="146304">
            <a:spAutoFit/>
          </a:bodyPr>
          <a:lstStyle/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6494">
                      <a:srgbClr val="505050"/>
                    </a:gs>
                    <a:gs pos="18182">
                      <a:srgbClr val="505050"/>
                    </a:gs>
                  </a:gsLst>
                  <a:lin ang="5400000" scaled="1"/>
                </a:gradFill>
                <a:effectLst/>
                <a:uLnTx/>
                <a:uFillTx/>
                <a:latin typeface="Segoe UI Semilight"/>
                <a:ea typeface="+mn-ea"/>
                <a:cs typeface="+mn-cs"/>
              </a:rPr>
              <a:t>#MSBuild</a:t>
            </a:r>
          </a:p>
        </p:txBody>
      </p:sp>
    </p:spTree>
    <p:extLst>
      <p:ext uri="{BB962C8B-B14F-4D97-AF65-F5344CB8AC3E}">
        <p14:creationId xmlns:p14="http://schemas.microsoft.com/office/powerpoint/2010/main" val="694723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Pattern: Backchannel in websites/apps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9" y="2125662"/>
            <a:ext cx="11888787" cy="285001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Communicate clickstream/user behaviors to bot</a:t>
            </a:r>
          </a:p>
          <a:p>
            <a:pPr marL="0" indent="0">
              <a:buNone/>
            </a:pPr>
            <a:r>
              <a:rPr lang="en-US" dirty="0"/>
              <a:t>Have bot communicate changes to be made to the host</a:t>
            </a:r>
          </a:p>
          <a:p>
            <a:pPr marL="0" indent="0">
              <a:buNone/>
            </a:pPr>
            <a:r>
              <a:rPr lang="en-US" dirty="0"/>
              <a:t>Pass </a:t>
            </a:r>
            <a:r>
              <a:rPr lang="en-US" dirty="0" err="1"/>
              <a:t>auth</a:t>
            </a:r>
            <a:r>
              <a:rPr lang="en-US" dirty="0"/>
              <a:t> tokens back and forth</a:t>
            </a:r>
          </a:p>
          <a:p>
            <a:pPr marL="228600" lvl="1" indent="0">
              <a:buNone/>
            </a:pPr>
            <a:endParaRPr lang="en-US" dirty="0">
              <a:latin typeface="+mj-lt"/>
            </a:endParaRPr>
          </a:p>
          <a:p>
            <a:pPr marL="228600" lvl="1" indent="0">
              <a:buNone/>
            </a:pPr>
            <a:endParaRPr lang="en-US" dirty="0"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529777" y="6031402"/>
            <a:ext cx="1634102" cy="664797"/>
          </a:xfrm>
          <a:prstGeom prst="rect">
            <a:avLst/>
          </a:prstGeom>
        </p:spPr>
        <p:txBody>
          <a:bodyPr wrap="none" lIns="182880" tIns="146304" rIns="182880" bIns="146304">
            <a:spAutoFit/>
          </a:bodyPr>
          <a:lstStyle/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6494">
                      <a:srgbClr val="505050"/>
                    </a:gs>
                    <a:gs pos="18182">
                      <a:srgbClr val="505050"/>
                    </a:gs>
                  </a:gsLst>
                  <a:lin ang="5400000" scaled="1"/>
                </a:gradFill>
                <a:effectLst/>
                <a:uLnTx/>
                <a:uFillTx/>
                <a:latin typeface="Segoe UI Semilight"/>
                <a:ea typeface="+mn-ea"/>
                <a:cs typeface="+mn-cs"/>
              </a:rPr>
              <a:t>#MSBuild</a:t>
            </a:r>
          </a:p>
        </p:txBody>
      </p:sp>
    </p:spTree>
    <p:extLst>
      <p:ext uri="{BB962C8B-B14F-4D97-AF65-F5344CB8AC3E}">
        <p14:creationId xmlns:p14="http://schemas.microsoft.com/office/powerpoint/2010/main" val="1338436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2C37E6-2DE5-45FA-BD84-EBC03F449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Backchannel in a Website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35BFA2-CBB1-4BA5-9F47-08CF31EA74D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Ryan Volum</a:t>
            </a:r>
          </a:p>
        </p:txBody>
      </p:sp>
    </p:spTree>
    <p:extLst>
      <p:ext uri="{BB962C8B-B14F-4D97-AF65-F5344CB8AC3E}">
        <p14:creationId xmlns:p14="http://schemas.microsoft.com/office/powerpoint/2010/main" val="4272713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Pattern: Backchannel in Devices and Robots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5092" y="1820862"/>
            <a:ext cx="11888787" cy="291772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Communicate visual context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Communicate sensor data </a:t>
            </a:r>
          </a:p>
          <a:p>
            <a:pPr marL="228600" lvl="2" indent="0">
              <a:buNone/>
            </a:pPr>
            <a:r>
              <a:rPr lang="en-US" sz="3200" dirty="0">
                <a:latin typeface="+mj-lt"/>
              </a:rPr>
              <a:t>Heart rate, speed, etc.</a:t>
            </a:r>
          </a:p>
          <a:p>
            <a:pPr marL="228600" lvl="1" indent="0">
              <a:buNone/>
            </a:pPr>
            <a:endParaRPr lang="en-US" dirty="0"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529777" y="6031402"/>
            <a:ext cx="1634102" cy="664797"/>
          </a:xfrm>
          <a:prstGeom prst="rect">
            <a:avLst/>
          </a:prstGeom>
        </p:spPr>
        <p:txBody>
          <a:bodyPr wrap="none" lIns="182880" tIns="146304" rIns="182880" bIns="146304">
            <a:spAutoFit/>
          </a:bodyPr>
          <a:lstStyle/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6494">
                      <a:srgbClr val="505050"/>
                    </a:gs>
                    <a:gs pos="18182">
                      <a:srgbClr val="505050"/>
                    </a:gs>
                  </a:gsLst>
                  <a:lin ang="5400000" scaled="1"/>
                </a:gradFill>
                <a:effectLst/>
                <a:uLnTx/>
                <a:uFillTx/>
                <a:latin typeface="Segoe UI Semilight"/>
                <a:ea typeface="+mn-ea"/>
                <a:cs typeface="+mn-cs"/>
              </a:rPr>
              <a:t>#MSBuild</a:t>
            </a:r>
          </a:p>
        </p:txBody>
      </p:sp>
    </p:spTree>
    <p:extLst>
      <p:ext uri="{BB962C8B-B14F-4D97-AF65-F5344CB8AC3E}">
        <p14:creationId xmlns:p14="http://schemas.microsoft.com/office/powerpoint/2010/main" val="1455097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Pattern: Backchannel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8787" cy="411805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Read more: </a:t>
            </a:r>
            <a:r>
              <a:rPr lang="en-US" dirty="0">
                <a:hlinkClick r:id="rId3"/>
              </a:rPr>
              <a:t>https://docs.microsoft.com/en-us/bot-framework/bot-design-pattern-embed-web-site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Node: </a:t>
            </a:r>
            <a:r>
              <a:rPr lang="en-US" dirty="0">
                <a:hlinkClick r:id="rId4"/>
              </a:rPr>
              <a:t>https://docs.microsoft.com/en-us/bot-framework/nodejs/bot-builder-nodejs-backchannel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0529777" y="6031402"/>
            <a:ext cx="1634102" cy="664797"/>
          </a:xfrm>
          <a:prstGeom prst="rect">
            <a:avLst/>
          </a:prstGeom>
        </p:spPr>
        <p:txBody>
          <a:bodyPr wrap="none" lIns="182880" tIns="146304" rIns="182880" bIns="146304">
            <a:spAutoFit/>
          </a:bodyPr>
          <a:lstStyle/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6494">
                      <a:srgbClr val="FFFFFF"/>
                    </a:gs>
                    <a:gs pos="18182">
                      <a:srgbClr val="FFFFFF"/>
                    </a:gs>
                  </a:gsLst>
                  <a:lin ang="5400000" scaled="1"/>
                </a:gradFill>
                <a:effectLst/>
                <a:uLnTx/>
                <a:uFillTx/>
                <a:latin typeface="Segoe UI Semilight"/>
                <a:ea typeface="+mn-ea"/>
                <a:cs typeface="+mn-cs"/>
              </a:rPr>
              <a:t>#MSBuild</a:t>
            </a:r>
          </a:p>
        </p:txBody>
      </p:sp>
    </p:spTree>
    <p:extLst>
      <p:ext uri="{BB962C8B-B14F-4D97-AF65-F5344CB8AC3E}">
        <p14:creationId xmlns:p14="http://schemas.microsoft.com/office/powerpoint/2010/main" val="3024788925"/>
      </p:ext>
    </p:extLst>
  </p:cSld>
  <p:clrMapOvr>
    <a:masterClrMapping/>
  </p:clrMapOvr>
  <p:transition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Pattern: Bot to Web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Web flows start from the bot, continue on a web interface and then back to the bot. Custom </a:t>
            </a:r>
            <a:r>
              <a:rPr lang="en-US" dirty="0" err="1"/>
              <a:t>auth</a:t>
            </a:r>
            <a:r>
              <a:rPr lang="en-US" dirty="0"/>
              <a:t> is a typical case.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sz="2800" dirty="0">
              <a:hlinkClick r:id="" action="ppaction://noaction"/>
            </a:endParaRPr>
          </a:p>
          <a:p>
            <a:pPr marL="0" indent="0">
              <a:buNone/>
            </a:pPr>
            <a:endParaRPr lang="en-US" sz="2800" dirty="0">
              <a:hlinkClick r:id="" action="ppaction://noaction"/>
            </a:endParaRPr>
          </a:p>
          <a:p>
            <a:pPr marL="0" indent="0">
              <a:buNone/>
            </a:pPr>
            <a:r>
              <a:rPr lang="en-US" sz="2800" dirty="0">
                <a:hlinkClick r:id="" action="ppaction://noaction"/>
              </a:rPr>
              <a:t>Read more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10529777" y="6031402"/>
            <a:ext cx="1634102" cy="664797"/>
          </a:xfrm>
          <a:prstGeom prst="rect">
            <a:avLst/>
          </a:prstGeom>
        </p:spPr>
        <p:txBody>
          <a:bodyPr wrap="none" lIns="182880" tIns="146304" rIns="182880" bIns="146304">
            <a:spAutoFit/>
          </a:bodyPr>
          <a:lstStyle/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6494">
                      <a:srgbClr val="FFFFFF"/>
                    </a:gs>
                    <a:gs pos="18182">
                      <a:srgbClr val="FFFFFF"/>
                    </a:gs>
                  </a:gsLst>
                  <a:lin ang="5400000" scaled="1"/>
                </a:gradFill>
                <a:effectLst/>
                <a:uLnTx/>
                <a:uFillTx/>
                <a:latin typeface="Segoe UI Semilight"/>
                <a:ea typeface="+mn-ea"/>
                <a:cs typeface="+mn-cs"/>
              </a:rPr>
              <a:t>#MSBuild</a:t>
            </a:r>
          </a:p>
        </p:txBody>
      </p:sp>
      <p:sp>
        <p:nvSpPr>
          <p:cNvPr id="7" name="Rectangle: Rounded Corners 6"/>
          <p:cNvSpPr/>
          <p:nvPr/>
        </p:nvSpPr>
        <p:spPr>
          <a:xfrm>
            <a:off x="1257789" y="2656476"/>
            <a:ext cx="2364361" cy="3050585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t>Bot</a:t>
            </a:r>
          </a:p>
        </p:txBody>
      </p:sp>
      <p:sp>
        <p:nvSpPr>
          <p:cNvPr id="8" name="Rectangle 7"/>
          <p:cNvSpPr/>
          <p:nvPr/>
        </p:nvSpPr>
        <p:spPr>
          <a:xfrm>
            <a:off x="1507745" y="3192696"/>
            <a:ext cx="1799947" cy="10535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t>#1 Dialog</a:t>
            </a:r>
          </a:p>
        </p:txBody>
      </p:sp>
      <p:sp>
        <p:nvSpPr>
          <p:cNvPr id="9" name="Rectangle 8"/>
          <p:cNvSpPr/>
          <p:nvPr/>
        </p:nvSpPr>
        <p:spPr>
          <a:xfrm>
            <a:off x="7361237" y="2656477"/>
            <a:ext cx="2133599" cy="312678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t>Web browser</a:t>
            </a:r>
          </a:p>
        </p:txBody>
      </p:sp>
      <p:sp>
        <p:nvSpPr>
          <p:cNvPr id="10" name="Rectangle 9"/>
          <p:cNvSpPr/>
          <p:nvPr/>
        </p:nvSpPr>
        <p:spPr>
          <a:xfrm>
            <a:off x="1644008" y="4548890"/>
            <a:ext cx="1516478" cy="9749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t>#7 magic number validation </a:t>
            </a:r>
          </a:p>
        </p:txBody>
      </p:sp>
      <p:cxnSp>
        <p:nvCxnSpPr>
          <p:cNvPr id="11" name="Straight Arrow Connector 10"/>
          <p:cNvCxnSpPr>
            <a:cxnSpLocks/>
            <a:stCxn id="8" idx="3"/>
            <a:endCxn id="16" idx="1"/>
          </p:cNvCxnSpPr>
          <p:nvPr/>
        </p:nvCxnSpPr>
        <p:spPr>
          <a:xfrm flipV="1">
            <a:off x="3307692" y="3636639"/>
            <a:ext cx="4482657" cy="8282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cxnSpLocks/>
            <a:stCxn id="8" idx="2"/>
            <a:endCxn id="10" idx="0"/>
          </p:cNvCxnSpPr>
          <p:nvPr/>
        </p:nvCxnSpPr>
        <p:spPr>
          <a:xfrm flipH="1">
            <a:off x="2402247" y="4246237"/>
            <a:ext cx="5472" cy="30265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745657" y="3660716"/>
            <a:ext cx="12891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t>&lt;Hyperlink&gt;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472591" y="2882035"/>
            <a:ext cx="17465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t>#2 User click/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t>Browser launched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30913" y="3912860"/>
            <a:ext cx="27544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t>#3 Bot enters a waiting state until it receives a signal from web site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790349" y="3179439"/>
            <a:ext cx="132870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t>#4 Website flow</a:t>
            </a:r>
          </a:p>
        </p:txBody>
      </p:sp>
      <p:cxnSp>
        <p:nvCxnSpPr>
          <p:cNvPr id="18" name="Straight Arrow Connector 17"/>
          <p:cNvCxnSpPr>
            <a:cxnSpLocks/>
            <a:stCxn id="16" idx="2"/>
            <a:endCxn id="19" idx="0"/>
          </p:cNvCxnSpPr>
          <p:nvPr/>
        </p:nvCxnSpPr>
        <p:spPr>
          <a:xfrm flipH="1">
            <a:off x="8444391" y="4093839"/>
            <a:ext cx="10311" cy="56143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7818138" y="4655271"/>
            <a:ext cx="1252506" cy="8685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t>#5 “magic number”</a:t>
            </a:r>
          </a:p>
        </p:txBody>
      </p:sp>
      <p:cxnSp>
        <p:nvCxnSpPr>
          <p:cNvPr id="20" name="Straight Arrow Connector 19"/>
          <p:cNvCxnSpPr>
            <a:cxnSpLocks/>
            <a:stCxn id="19" idx="1"/>
            <a:endCxn id="10" idx="3"/>
          </p:cNvCxnSpPr>
          <p:nvPr/>
        </p:nvCxnSpPr>
        <p:spPr>
          <a:xfrm flipH="1" flipV="1">
            <a:off x="3160486" y="5036369"/>
            <a:ext cx="4657652" cy="5319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076301" y="5115374"/>
            <a:ext cx="27544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t>#6 website signals the bot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t>with completion of the flow</a:t>
            </a:r>
          </a:p>
        </p:txBody>
      </p:sp>
    </p:spTree>
    <p:extLst>
      <p:ext uri="{BB962C8B-B14F-4D97-AF65-F5344CB8AC3E}">
        <p14:creationId xmlns:p14="http://schemas.microsoft.com/office/powerpoint/2010/main" val="1309782784"/>
      </p:ext>
    </p:extLst>
  </p:cSld>
  <p:clrMapOvr>
    <a:masterClrMapping/>
  </p:clrMapOvr>
  <p:transition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74639" y="906462"/>
            <a:ext cx="11422560" cy="6235553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t>Some bots are pretty much just apps, with some rich UI and little to no conversation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pt-BR" sz="2000" b="0" i="0" u="none" strike="noStrike" kern="0" cap="none" spc="0" normalizeH="0" baseline="0" noProof="0" dirty="0">
              <a:ln>
                <a:noFill/>
              </a:ln>
              <a:solidFill>
                <a:srgbClr val="353535"/>
              </a:solidFill>
              <a:effectLst/>
              <a:uLnTx/>
              <a:uFillTx/>
              <a:latin typeface="Segoe UI Semilight"/>
              <a:ea typeface="+mn-ea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pt-BR" sz="2000" b="0" i="0" u="none" strike="noStrike" kern="0" cap="none" spc="0" normalizeH="0" baseline="0" noProof="0" dirty="0">
              <a:ln>
                <a:noFill/>
              </a:ln>
              <a:solidFill>
                <a:srgbClr val="353535"/>
              </a:solidFill>
              <a:effectLst/>
              <a:uLnTx/>
              <a:uFillTx/>
              <a:latin typeface="Segoe UI Semilight"/>
              <a:ea typeface="+mn-ea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pt-BR" sz="2000" b="0" i="0" u="none" strike="noStrike" kern="0" cap="none" spc="0" normalizeH="0" baseline="0" noProof="0" dirty="0">
              <a:ln>
                <a:noFill/>
              </a:ln>
              <a:solidFill>
                <a:srgbClr val="353535"/>
              </a:solidFill>
              <a:effectLst/>
              <a:uLnTx/>
              <a:uFillTx/>
              <a:latin typeface="Segoe UI Semilight"/>
              <a:ea typeface="+mn-ea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pt-BR" sz="2000" b="0" i="0" u="none" strike="noStrike" kern="0" cap="none" spc="0" normalizeH="0" baseline="0" noProof="0" dirty="0">
              <a:ln>
                <a:noFill/>
              </a:ln>
              <a:solidFill>
                <a:srgbClr val="353535"/>
              </a:solidFill>
              <a:effectLst/>
              <a:uLnTx/>
              <a:uFillTx/>
              <a:latin typeface="Segoe UI Semilight"/>
              <a:ea typeface="+mn-ea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pt-BR" sz="2000" b="0" i="0" u="none" strike="noStrike" kern="0" cap="none" spc="0" normalizeH="0" baseline="0" noProof="0" dirty="0">
              <a:ln>
                <a:noFill/>
              </a:ln>
              <a:solidFill>
                <a:srgbClr val="353535"/>
              </a:solidFill>
              <a:effectLst/>
              <a:uLnTx/>
              <a:uFillTx/>
              <a:latin typeface="Segoe UI Semilight"/>
              <a:ea typeface="+mn-ea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pt-BR" sz="2000" b="0" i="0" u="none" strike="noStrike" kern="0" cap="none" spc="0" normalizeH="0" baseline="0" noProof="0" dirty="0">
              <a:ln>
                <a:noFill/>
              </a:ln>
              <a:solidFill>
                <a:srgbClr val="353535"/>
              </a:solidFill>
              <a:effectLst/>
              <a:uLnTx/>
              <a:uFillTx/>
              <a:latin typeface="Segoe UI Semilight"/>
              <a:ea typeface="+mn-ea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pt-BR" sz="2000" b="0" i="0" u="none" strike="noStrike" kern="0" cap="none" spc="0" normalizeH="0" baseline="0" noProof="0" dirty="0">
              <a:ln>
                <a:noFill/>
              </a:ln>
              <a:solidFill>
                <a:srgbClr val="353535"/>
              </a:solidFill>
              <a:effectLst/>
              <a:uLnTx/>
              <a:uFillTx/>
              <a:latin typeface="Segoe UI Semilight"/>
              <a:ea typeface="+mn-ea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pt-BR" sz="2000" b="0" i="0" u="none" strike="noStrike" kern="0" cap="none" spc="0" normalizeH="0" baseline="0" noProof="0" dirty="0">
              <a:ln>
                <a:noFill/>
              </a:ln>
              <a:solidFill>
                <a:srgbClr val="353535"/>
              </a:solidFill>
              <a:effectLst/>
              <a:uLnTx/>
              <a:uFillTx/>
              <a:latin typeface="Segoe UI Semilight"/>
              <a:ea typeface="+mn-ea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pt-BR" sz="2000" b="0" i="0" u="none" strike="noStrike" kern="0" cap="none" spc="0" normalizeH="0" baseline="0" noProof="0" dirty="0">
              <a:ln>
                <a:noFill/>
              </a:ln>
              <a:solidFill>
                <a:srgbClr val="353535"/>
              </a:solidFill>
              <a:effectLst/>
              <a:uLnTx/>
              <a:uFillTx/>
              <a:latin typeface="Segoe UI Semilight"/>
              <a:ea typeface="+mn-ea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pt-BR" sz="2000" b="0" i="0" u="none" strike="noStrike" kern="0" cap="none" spc="0" normalizeH="0" baseline="0" noProof="0" dirty="0">
              <a:ln>
                <a:noFill/>
              </a:ln>
              <a:solidFill>
                <a:srgbClr val="353535"/>
              </a:solidFill>
              <a:effectLst/>
              <a:uLnTx/>
              <a:uFillTx/>
              <a:latin typeface="Segoe UI Semilight"/>
              <a:ea typeface="+mn-ea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pt-BR" sz="2000" b="0" i="0" u="none" strike="noStrike" kern="0" cap="none" spc="0" normalizeH="0" baseline="0" noProof="0" dirty="0">
              <a:ln>
                <a:noFill/>
              </a:ln>
              <a:solidFill>
                <a:srgbClr val="353535"/>
              </a:solidFill>
              <a:effectLst/>
              <a:uLnTx/>
              <a:uFillTx/>
              <a:latin typeface="Segoe UI Semilight"/>
              <a:ea typeface="+mn-ea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pt-BR" sz="2000" b="0" i="0" u="none" strike="noStrike" kern="0" cap="none" spc="0" normalizeH="0" baseline="0" noProof="0" dirty="0">
              <a:ln>
                <a:noFill/>
              </a:ln>
              <a:solidFill>
                <a:srgbClr val="353535"/>
              </a:solidFill>
              <a:effectLst/>
              <a:uLnTx/>
              <a:uFillTx/>
              <a:latin typeface="Segoe UI Semilight"/>
              <a:ea typeface="+mn-ea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pt-BR" sz="2000" b="0" i="0" u="none" strike="noStrike" kern="0" cap="none" spc="0" normalizeH="0" baseline="0" noProof="0" dirty="0">
              <a:ln>
                <a:noFill/>
              </a:ln>
              <a:solidFill>
                <a:srgbClr val="353535"/>
              </a:solidFill>
              <a:effectLst/>
              <a:uLnTx/>
              <a:uFillTx/>
              <a:latin typeface="Segoe UI Semilight"/>
              <a:ea typeface="+mn-ea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pt-BR" sz="2000" b="0" i="0" u="none" strike="noStrike" kern="0" cap="none" spc="0" normalizeH="0" baseline="0" noProof="0" dirty="0">
              <a:ln>
                <a:noFill/>
              </a:ln>
              <a:solidFill>
                <a:srgbClr val="353535"/>
              </a:solidFill>
              <a:effectLst/>
              <a:uLnTx/>
              <a:uFillTx/>
              <a:latin typeface="Segoe UI Semilight"/>
              <a:ea typeface="+mn-ea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0" cap="none" spc="0" normalizeH="0" baseline="0" noProof="0" dirty="0">
                <a:ln>
                  <a:noFill/>
                </a:ln>
                <a:solidFill>
                  <a:srgbClr val="353535"/>
                </a:solidFill>
                <a:effectLst/>
                <a:uLnTx/>
                <a:uFillTx/>
                <a:latin typeface="Segoe UI Semilight"/>
                <a:ea typeface="+mn-ea"/>
                <a:cs typeface="+mn-cs"/>
                <a:hlinkClick r:id="rId3"/>
              </a:rPr>
              <a:t>Read more</a:t>
            </a:r>
            <a:endParaRPr kumimoji="0" lang="pt-BR" sz="2000" b="0" i="0" u="none" strike="noStrike" kern="0" cap="none" spc="0" normalizeH="0" baseline="0" noProof="0" dirty="0">
              <a:ln>
                <a:noFill/>
              </a:ln>
              <a:solidFill>
                <a:srgbClr val="353535"/>
              </a:solidFill>
              <a:effectLst/>
              <a:uLnTx/>
              <a:uFillTx/>
              <a:latin typeface="Segoe UI Semilight"/>
              <a:ea typeface="+mn-ea"/>
              <a:cs typeface="+mn-cs"/>
            </a:endParaRPr>
          </a:p>
          <a:p>
            <a:pPr marL="342900" marR="0" lvl="1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2000" b="0" i="0" u="none" strike="noStrike" kern="0" cap="none" spc="0" normalizeH="0" baseline="0" noProof="0" dirty="0">
              <a:ln>
                <a:noFill/>
              </a:ln>
              <a:solidFill>
                <a:srgbClr val="353535"/>
              </a:solidFill>
              <a:effectLst/>
              <a:uLnTx/>
              <a:uFillTx/>
              <a:latin typeface="Segoe UI Semilight"/>
              <a:ea typeface="+mn-ea"/>
              <a:cs typeface="+mn-cs"/>
            </a:endParaRP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Pattern: “App” bots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837" y="1897062"/>
            <a:ext cx="4902452" cy="419121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21424" y="1530599"/>
            <a:ext cx="4681397" cy="5188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684624"/>
      </p:ext>
    </p:extLst>
  </p:cSld>
  <p:clrMapOvr>
    <a:masterClrMapping/>
  </p:clrMapOvr>
  <p:transition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2C37E6-2DE5-45FA-BD84-EBC03F449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Azure Bot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35BFA2-CBB1-4BA5-9F47-08CF31EA74D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Mat </a:t>
            </a:r>
            <a:r>
              <a:rPr lang="en-US" dirty="0"/>
              <a:t>Velloso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377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Pattern: Proactive Messages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9" y="1820862"/>
            <a:ext cx="11888787" cy="3681008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Typically bots </a:t>
            </a:r>
            <a:r>
              <a:rPr lang="en-US" sz="3200" u="sng" dirty="0"/>
              <a:t>react</a:t>
            </a:r>
            <a:r>
              <a:rPr lang="en-US" sz="3200" dirty="0"/>
              <a:t> (respond) to messages. </a:t>
            </a:r>
          </a:p>
          <a:p>
            <a:endParaRPr lang="en-US" sz="3200" dirty="0"/>
          </a:p>
          <a:p>
            <a:pPr marL="0" indent="0">
              <a:buNone/>
            </a:pPr>
            <a:r>
              <a:rPr lang="en-US" sz="3200" dirty="0"/>
              <a:t>In some cases, they need to </a:t>
            </a:r>
            <a:r>
              <a:rPr lang="en-US" sz="3200" u="sng" dirty="0"/>
              <a:t>proactively send a message</a:t>
            </a:r>
            <a:r>
              <a:rPr lang="en-US" sz="3200" dirty="0"/>
              <a:t> (e.g. a reminder or some </a:t>
            </a:r>
            <a:r>
              <a:rPr lang="en-US" sz="3200" dirty="0" err="1"/>
              <a:t>async</a:t>
            </a:r>
            <a:r>
              <a:rPr lang="en-US" sz="3200" dirty="0"/>
              <a:t> activity that triggers a notification).</a:t>
            </a:r>
          </a:p>
          <a:p>
            <a:endParaRPr lang="en-US" sz="3200" dirty="0"/>
          </a:p>
          <a:p>
            <a:pPr marL="0" indent="0">
              <a:buNone/>
            </a:pPr>
            <a:r>
              <a:rPr lang="en-US" sz="3200" dirty="0"/>
              <a:t>Bot needs to keep track of user addresses trigger when to send out new messages</a:t>
            </a:r>
          </a:p>
        </p:txBody>
      </p:sp>
      <p:sp>
        <p:nvSpPr>
          <p:cNvPr id="4" name="Rectangle 3"/>
          <p:cNvSpPr/>
          <p:nvPr/>
        </p:nvSpPr>
        <p:spPr>
          <a:xfrm>
            <a:off x="10529777" y="6031402"/>
            <a:ext cx="1634102" cy="664797"/>
          </a:xfrm>
          <a:prstGeom prst="rect">
            <a:avLst/>
          </a:prstGeom>
        </p:spPr>
        <p:txBody>
          <a:bodyPr wrap="none" lIns="182880" tIns="146304" rIns="182880" bIns="146304">
            <a:spAutoFit/>
          </a:bodyPr>
          <a:lstStyle/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6494">
                      <a:srgbClr val="505050"/>
                    </a:gs>
                    <a:gs pos="18182">
                      <a:srgbClr val="505050"/>
                    </a:gs>
                  </a:gsLst>
                  <a:lin ang="5400000" scaled="1"/>
                </a:gradFill>
                <a:effectLst/>
                <a:uLnTx/>
                <a:uFillTx/>
                <a:latin typeface="Segoe UI Semilight"/>
                <a:ea typeface="+mn-ea"/>
                <a:cs typeface="+mn-cs"/>
              </a:rPr>
              <a:t>#MSBuild</a:t>
            </a:r>
          </a:p>
        </p:txBody>
      </p:sp>
    </p:spTree>
    <p:extLst>
      <p:ext uri="{BB962C8B-B14F-4D97-AF65-F5344CB8AC3E}">
        <p14:creationId xmlns:p14="http://schemas.microsoft.com/office/powerpoint/2010/main" val="1907148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Pattern: Proactive Messages - Node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98437" y="2049462"/>
            <a:ext cx="11887199" cy="3416320"/>
          </a:xfrm>
        </p:spPr>
        <p:txBody>
          <a:bodyPr/>
          <a:lstStyle/>
          <a:p>
            <a:r>
              <a:rPr lang="en-US" sz="2800" dirty="0" err="1"/>
              <a:t>var</a:t>
            </a:r>
            <a:r>
              <a:rPr lang="en-US" sz="2800" dirty="0"/>
              <a:t> bot = new </a:t>
            </a:r>
            <a:r>
              <a:rPr lang="en-US" sz="2800" dirty="0" err="1"/>
              <a:t>builder.UniversalBot</a:t>
            </a:r>
            <a:r>
              <a:rPr lang="en-US" sz="2800" dirty="0"/>
              <a:t>(connector);</a:t>
            </a:r>
          </a:p>
          <a:p>
            <a:r>
              <a:rPr lang="en-US" sz="2800" dirty="0"/>
              <a:t>function </a:t>
            </a:r>
            <a:r>
              <a:rPr lang="en-US" sz="2800" dirty="0" err="1"/>
              <a:t>sendProactiveMessage</a:t>
            </a:r>
            <a:r>
              <a:rPr lang="en-US" sz="2800" dirty="0"/>
              <a:t>(address) {</a:t>
            </a:r>
          </a:p>
          <a:p>
            <a:r>
              <a:rPr lang="en-US" sz="2800" dirty="0"/>
              <a:t>     </a:t>
            </a:r>
            <a:r>
              <a:rPr lang="en-US" sz="2800" dirty="0" err="1"/>
              <a:t>var</a:t>
            </a:r>
            <a:r>
              <a:rPr lang="en-US" sz="2800" dirty="0"/>
              <a:t> </a:t>
            </a:r>
            <a:r>
              <a:rPr lang="en-US" sz="2800" dirty="0" err="1"/>
              <a:t>msg</a:t>
            </a:r>
            <a:r>
              <a:rPr lang="en-US" sz="2800" dirty="0"/>
              <a:t> = new </a:t>
            </a:r>
            <a:r>
              <a:rPr lang="en-US" sz="2800" dirty="0" err="1"/>
              <a:t>builder.Message</a:t>
            </a:r>
            <a:r>
              <a:rPr lang="en-US" sz="2800" dirty="0"/>
              <a:t>().address(address);</a:t>
            </a:r>
          </a:p>
          <a:p>
            <a:r>
              <a:rPr lang="en-US" sz="2800" dirty="0"/>
              <a:t>     </a:t>
            </a:r>
            <a:r>
              <a:rPr lang="en-US" sz="2800" dirty="0" err="1"/>
              <a:t>msg.text</a:t>
            </a:r>
            <a:r>
              <a:rPr lang="en-US" sz="2800" dirty="0"/>
              <a:t>('Hello, this is a notification');</a:t>
            </a:r>
          </a:p>
          <a:p>
            <a:r>
              <a:rPr lang="en-US" sz="2800" dirty="0"/>
              <a:t>     </a:t>
            </a:r>
            <a:r>
              <a:rPr lang="en-US" sz="2800" dirty="0" err="1"/>
              <a:t>msg.textLocale</a:t>
            </a:r>
            <a:r>
              <a:rPr lang="en-US" sz="2800" dirty="0"/>
              <a:t>('</a:t>
            </a:r>
            <a:r>
              <a:rPr lang="en-US" sz="2800" dirty="0" err="1"/>
              <a:t>en</a:t>
            </a:r>
            <a:r>
              <a:rPr lang="en-US" sz="2800" dirty="0"/>
              <a:t>-US');</a:t>
            </a:r>
          </a:p>
          <a:p>
            <a:r>
              <a:rPr lang="en-US" sz="2800" dirty="0"/>
              <a:t>     </a:t>
            </a:r>
            <a:r>
              <a:rPr lang="en-US" sz="2800" dirty="0" err="1"/>
              <a:t>bot.send</a:t>
            </a:r>
            <a:r>
              <a:rPr lang="en-US" sz="2800" dirty="0"/>
              <a:t>(</a:t>
            </a:r>
            <a:r>
              <a:rPr lang="en-US" sz="2800" dirty="0" err="1"/>
              <a:t>msg</a:t>
            </a:r>
            <a:r>
              <a:rPr lang="en-US" sz="2800" dirty="0"/>
              <a:t>);</a:t>
            </a:r>
          </a:p>
          <a:p>
            <a:r>
              <a:rPr lang="en-US" sz="2800" dirty="0"/>
              <a:t> }</a:t>
            </a:r>
          </a:p>
        </p:txBody>
      </p:sp>
    </p:spTree>
    <p:extLst>
      <p:ext uri="{BB962C8B-B14F-4D97-AF65-F5344CB8AC3E}">
        <p14:creationId xmlns:p14="http://schemas.microsoft.com/office/powerpoint/2010/main" val="1340989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Pattern: Proactive Messages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98437" y="2049462"/>
            <a:ext cx="11888787" cy="2597634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Read more (C#): </a:t>
            </a:r>
            <a:r>
              <a:rPr lang="en-US" sz="3200" dirty="0">
                <a:hlinkClick r:id="rId3"/>
              </a:rPr>
              <a:t>https://docs.microsoft.com/en-us/bot-framework/dotnet/bot-builder-dotnet-proactive-messages</a:t>
            </a:r>
            <a:r>
              <a:rPr lang="en-US" sz="3200" dirty="0"/>
              <a:t> 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Read more (Node): </a:t>
            </a:r>
            <a:r>
              <a:rPr lang="en-US" sz="3200" dirty="0">
                <a:hlinkClick r:id="rId4"/>
              </a:rPr>
              <a:t>https://docs.microsoft.com/en-us/bot-framework/nodejs/bot-builder-nodejs-proactive-messages</a:t>
            </a:r>
            <a:r>
              <a:rPr lang="en-US" sz="3200" dirty="0"/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10529777" y="6031402"/>
            <a:ext cx="1634102" cy="664797"/>
          </a:xfrm>
          <a:prstGeom prst="rect">
            <a:avLst/>
          </a:prstGeom>
        </p:spPr>
        <p:txBody>
          <a:bodyPr wrap="none" lIns="182880" tIns="146304" rIns="182880" bIns="146304">
            <a:spAutoFit/>
          </a:bodyPr>
          <a:lstStyle/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6494">
                      <a:srgbClr val="505050"/>
                    </a:gs>
                    <a:gs pos="18182">
                      <a:srgbClr val="505050"/>
                    </a:gs>
                  </a:gsLst>
                  <a:lin ang="5400000" scaled="1"/>
                </a:gradFill>
                <a:effectLst/>
                <a:uLnTx/>
                <a:uFillTx/>
                <a:latin typeface="Segoe UI Semilight"/>
                <a:ea typeface="+mn-ea"/>
                <a:cs typeface="+mn-cs"/>
              </a:rPr>
              <a:t>#MSBuild</a:t>
            </a:r>
          </a:p>
        </p:txBody>
      </p:sp>
    </p:spTree>
    <p:extLst>
      <p:ext uri="{BB962C8B-B14F-4D97-AF65-F5344CB8AC3E}">
        <p14:creationId xmlns:p14="http://schemas.microsoft.com/office/powerpoint/2010/main" val="2053602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370" y="1516062"/>
            <a:ext cx="5103607" cy="4648200"/>
          </a:xfrm>
        </p:spPr>
        <p:txBody>
          <a:bodyPr/>
          <a:lstStyle/>
          <a:p>
            <a:r>
              <a:rPr lang="en-US" sz="3600" dirty="0"/>
              <a:t>Behold! The new docs:</a:t>
            </a:r>
            <a:br>
              <a:rPr lang="en-US" dirty="0"/>
            </a:br>
            <a:br>
              <a:rPr lang="en-US" dirty="0"/>
            </a:br>
            <a:r>
              <a:rPr lang="en-US" sz="2000" dirty="0">
                <a:hlinkClick r:id="rId3"/>
              </a:rPr>
              <a:t>https://docs.microsoft.com/en-us/bot-framework/</a:t>
            </a:r>
            <a:br>
              <a:rPr lang="en-US" sz="2000" dirty="0"/>
            </a:br>
            <a:br>
              <a:rPr lang="en-US" sz="2000" dirty="0"/>
            </a:br>
            <a:r>
              <a:rPr lang="en-US" sz="2000" dirty="0"/>
              <a:t>Better details, based on real feedback and actual projects built with our partners </a:t>
            </a:r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51437" y="525463"/>
            <a:ext cx="7208837" cy="5854700"/>
          </a:xfrm>
        </p:spPr>
      </p:pic>
    </p:spTree>
    <p:extLst>
      <p:ext uri="{BB962C8B-B14F-4D97-AF65-F5344CB8AC3E}">
        <p14:creationId xmlns:p14="http://schemas.microsoft.com/office/powerpoint/2010/main" val="491487794"/>
      </p:ext>
    </p:extLst>
  </p:cSld>
  <p:clrMapOvr>
    <a:masterClrMapping/>
  </p:clrMapOvr>
  <p:transition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Pattern: Global Handlers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9342" y="1439862"/>
            <a:ext cx="12263495" cy="5207579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People don’t communicate in “stacks”: They change topics all the time</a:t>
            </a:r>
          </a:p>
          <a:p>
            <a:pPr marL="0" indent="0">
              <a:buNone/>
            </a:pPr>
            <a:r>
              <a:rPr lang="en-US" sz="3200" dirty="0"/>
              <a:t>Handling modality can be very difficult</a:t>
            </a:r>
          </a:p>
          <a:p>
            <a:pPr marL="0" indent="0">
              <a:buNone/>
            </a:pPr>
            <a:r>
              <a:rPr lang="en-US" sz="3200" dirty="0"/>
              <a:t>Example: At any point, the user can say “Help?”</a:t>
            </a:r>
          </a:p>
          <a:p>
            <a:endParaRPr lang="en-US" sz="3200" dirty="0"/>
          </a:p>
          <a:p>
            <a:pPr marL="0" indent="0">
              <a:buNone/>
            </a:pPr>
            <a:r>
              <a:rPr lang="en-US" sz="3200" dirty="0"/>
              <a:t>Read more (</a:t>
            </a:r>
            <a:r>
              <a:rPr lang="en-US" sz="3200" dirty="0" err="1"/>
              <a:t>.Net</a:t>
            </a:r>
            <a:r>
              <a:rPr lang="en-US" sz="3200" dirty="0"/>
              <a:t>) : </a:t>
            </a:r>
            <a:r>
              <a:rPr lang="en-US" sz="3200" dirty="0">
                <a:hlinkClick r:id="rId3"/>
              </a:rPr>
              <a:t>https://docs.microsoft.com/en-us/bot-framework/dotnet/bot-builder-dotnet-global-handlers</a:t>
            </a:r>
            <a:r>
              <a:rPr lang="en-US" sz="3200" dirty="0"/>
              <a:t> 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Read more (Node): </a:t>
            </a:r>
            <a:r>
              <a:rPr lang="en-US" sz="3200" dirty="0">
                <a:hlinkClick r:id="rId4"/>
              </a:rPr>
              <a:t>https://docs.microsoft.com/en-us/bot-framework/nodejs/bot-builder-nodejs-global-handlers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10529777" y="6031402"/>
            <a:ext cx="1634102" cy="664797"/>
          </a:xfrm>
          <a:prstGeom prst="rect">
            <a:avLst/>
          </a:prstGeom>
        </p:spPr>
        <p:txBody>
          <a:bodyPr wrap="none" lIns="182880" tIns="146304" rIns="182880" bIns="146304">
            <a:spAutoFit/>
          </a:bodyPr>
          <a:lstStyle/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6494">
                      <a:srgbClr val="505050"/>
                    </a:gs>
                    <a:gs pos="18182">
                      <a:srgbClr val="505050"/>
                    </a:gs>
                  </a:gsLst>
                  <a:lin ang="5400000" scaled="1"/>
                </a:gradFill>
                <a:effectLst/>
                <a:uLnTx/>
                <a:uFillTx/>
                <a:latin typeface="Segoe UI Semilight"/>
                <a:ea typeface="+mn-ea"/>
                <a:cs typeface="+mn-cs"/>
              </a:rPr>
              <a:t>#MSBuild</a:t>
            </a:r>
          </a:p>
        </p:txBody>
      </p:sp>
    </p:spTree>
    <p:extLst>
      <p:ext uri="{BB962C8B-B14F-4D97-AF65-F5344CB8AC3E}">
        <p14:creationId xmlns:p14="http://schemas.microsoft.com/office/powerpoint/2010/main" val="1684572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Analytics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62405" y="1668462"/>
            <a:ext cx="11888787" cy="472744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You can only </a:t>
            </a:r>
            <a:r>
              <a:rPr lang="en-US" u="sng" dirty="0"/>
              <a:t>manage</a:t>
            </a:r>
            <a:r>
              <a:rPr lang="en-US" dirty="0"/>
              <a:t> what you can </a:t>
            </a:r>
            <a:r>
              <a:rPr lang="en-US" u="sng" dirty="0"/>
              <a:t>measure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Your bot can only </a:t>
            </a:r>
            <a:r>
              <a:rPr lang="en-US" u="sng" dirty="0"/>
              <a:t>learn</a:t>
            </a:r>
            <a:r>
              <a:rPr lang="en-US" dirty="0"/>
              <a:t> from the </a:t>
            </a:r>
            <a:r>
              <a:rPr lang="en-US" u="sng" dirty="0"/>
              <a:t>data you collect</a:t>
            </a:r>
          </a:p>
          <a:p>
            <a:pPr marL="0" lvl="1" indent="0">
              <a:buNone/>
            </a:pPr>
            <a:endParaRPr lang="en-US" sz="3600" dirty="0">
              <a:latin typeface="+mj-lt"/>
            </a:endParaRPr>
          </a:p>
          <a:p>
            <a:pPr marL="0" lvl="1" indent="0">
              <a:buNone/>
            </a:pPr>
            <a:r>
              <a:rPr lang="en-US" sz="3600" dirty="0">
                <a:latin typeface="+mj-lt"/>
              </a:rPr>
              <a:t>Tools: App Insights, Power BI, Azure Storage, SQL, Azure Machine Learning… (hint: everything you have already been using in cloud apps)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0569852" y="6031402"/>
            <a:ext cx="1594027" cy="664797"/>
          </a:xfrm>
          <a:prstGeom prst="rect">
            <a:avLst/>
          </a:prstGeom>
        </p:spPr>
        <p:txBody>
          <a:bodyPr wrap="none" lIns="182880" tIns="146304" rIns="182880" bIns="146304">
            <a:spAutoFit/>
          </a:bodyPr>
          <a:lstStyle/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6494">
                      <a:srgbClr val="505050"/>
                    </a:gs>
                    <a:gs pos="18182">
                      <a:srgbClr val="505050"/>
                    </a:gs>
                  </a:gsLst>
                  <a:lin ang="5400000" scaled="1"/>
                </a:gradFill>
                <a:effectLst/>
                <a:uLnTx/>
                <a:uFillTx/>
                <a:latin typeface="Segoe UI Light"/>
                <a:ea typeface="+mn-ea"/>
                <a:cs typeface="+mn-cs"/>
              </a:rPr>
              <a:t>#MSBuild</a:t>
            </a:r>
          </a:p>
        </p:txBody>
      </p:sp>
    </p:spTree>
    <p:extLst>
      <p:ext uri="{BB962C8B-B14F-4D97-AF65-F5344CB8AC3E}">
        <p14:creationId xmlns:p14="http://schemas.microsoft.com/office/powerpoint/2010/main" val="191392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Robots</a:t>
            </a:r>
            <a:r>
              <a:rPr lang="en-US" dirty="0"/>
              <a:t> and bots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Mat Velloso</a:t>
            </a:r>
          </a:p>
        </p:txBody>
      </p:sp>
    </p:spTree>
    <p:extLst>
      <p:ext uri="{BB962C8B-B14F-4D97-AF65-F5344CB8AC3E}">
        <p14:creationId xmlns:p14="http://schemas.microsoft.com/office/powerpoint/2010/main" val="800380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Call to action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9" y="1668462"/>
            <a:ext cx="11888787" cy="411805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Come watch our code theater story on the </a:t>
            </a:r>
            <a:r>
              <a:rPr lang="en-US" dirty="0" err="1"/>
              <a:t>Zenbo</a:t>
            </a:r>
            <a:r>
              <a:rPr lang="en-US" dirty="0"/>
              <a:t> prototype at 3:30pm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Visit botframework.com and try building a  bot!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Check the new developer documentation: </a:t>
            </a:r>
            <a:r>
              <a:rPr lang="en-US" dirty="0">
                <a:hlinkClick r:id="rId3"/>
              </a:rPr>
              <a:t>https://docs.microsoft.com/en-us/bot-framework/</a:t>
            </a:r>
            <a:r>
              <a:rPr lang="en-US" dirty="0"/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10529777" y="6031402"/>
            <a:ext cx="1634102" cy="664797"/>
          </a:xfrm>
          <a:prstGeom prst="rect">
            <a:avLst/>
          </a:prstGeom>
        </p:spPr>
        <p:txBody>
          <a:bodyPr wrap="none" lIns="182880" tIns="146304" rIns="182880" bIns="146304">
            <a:spAutoFit/>
          </a:bodyPr>
          <a:lstStyle/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6494">
                      <a:srgbClr val="505050"/>
                    </a:gs>
                    <a:gs pos="18182">
                      <a:srgbClr val="505050"/>
                    </a:gs>
                  </a:gsLst>
                  <a:lin ang="5400000" scaled="1"/>
                </a:gradFill>
                <a:effectLst/>
                <a:uLnTx/>
                <a:uFillTx/>
                <a:latin typeface="Segoe UI Semilight"/>
                <a:ea typeface="+mn-ea"/>
                <a:cs typeface="+mn-cs"/>
              </a:rPr>
              <a:t>#MSBuild</a:t>
            </a:r>
          </a:p>
        </p:txBody>
      </p:sp>
    </p:spTree>
    <p:extLst>
      <p:ext uri="{BB962C8B-B14F-4D97-AF65-F5344CB8AC3E}">
        <p14:creationId xmlns:p14="http://schemas.microsoft.com/office/powerpoint/2010/main" val="1401103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Related sessions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74702" y="1211287"/>
            <a:ext cx="11888787" cy="5724644"/>
          </a:xfrm>
        </p:spPr>
        <p:txBody>
          <a:bodyPr/>
          <a:lstStyle/>
          <a:p>
            <a:r>
              <a:rPr lang="cs-CZ" dirty="0"/>
              <a:t>B8903 - Open Q&amp;A</a:t>
            </a:r>
            <a:r>
              <a:rPr lang="en-US" dirty="0"/>
              <a:t>: Artificial intelligence tools for developers</a:t>
            </a:r>
          </a:p>
          <a:p>
            <a:r>
              <a:rPr lang="en-US" dirty="0"/>
              <a:t>B8092 - Using Microsoft Cognitive Services to bring the power of speech recognition to your apps</a:t>
            </a:r>
          </a:p>
          <a:p>
            <a:r>
              <a:rPr lang="is-IS" dirty="0"/>
              <a:t>B8020 - </a:t>
            </a:r>
            <a:r>
              <a:rPr lang="en-US" dirty="0"/>
              <a:t>Computer vision made easy: From pre-trained models to custom ones, Microsoft Cognitive Services has you covered</a:t>
            </a:r>
          </a:p>
          <a:p>
            <a:r>
              <a:rPr lang="is-IS" dirty="0"/>
              <a:t>B8090 - </a:t>
            </a:r>
            <a:r>
              <a:rPr lang="en-US" dirty="0"/>
              <a:t>How Microsoft Cognitive Services can help your apps communicate with people</a:t>
            </a:r>
          </a:p>
          <a:p>
            <a:r>
              <a:rPr lang="is-IS" dirty="0"/>
              <a:t>B8097 - </a:t>
            </a:r>
            <a:r>
              <a:rPr lang="en-US" dirty="0"/>
              <a:t>Preview Microsoft Azure Bot Service v2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0529777" y="6031402"/>
            <a:ext cx="1634102" cy="664797"/>
          </a:xfrm>
          <a:prstGeom prst="rect">
            <a:avLst/>
          </a:prstGeom>
        </p:spPr>
        <p:txBody>
          <a:bodyPr wrap="none" lIns="182880" tIns="146304" rIns="182880" bIns="146304">
            <a:spAutoFit/>
          </a:bodyPr>
          <a:lstStyle/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6494">
                      <a:srgbClr val="505050"/>
                    </a:gs>
                    <a:gs pos="18182">
                      <a:srgbClr val="505050"/>
                    </a:gs>
                  </a:gsLst>
                  <a:lin ang="5400000" scaled="1"/>
                </a:gradFill>
                <a:effectLst/>
                <a:uLnTx/>
                <a:uFillTx/>
                <a:latin typeface="Segoe UI Semilight"/>
                <a:ea typeface="+mn-ea"/>
                <a:cs typeface="+mn-cs"/>
              </a:rPr>
              <a:t>#MSBuild</a:t>
            </a:r>
          </a:p>
        </p:txBody>
      </p:sp>
    </p:spTree>
    <p:extLst>
      <p:ext uri="{BB962C8B-B14F-4D97-AF65-F5344CB8AC3E}">
        <p14:creationId xmlns:p14="http://schemas.microsoft.com/office/powerpoint/2010/main" val="3075939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0383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Flowchart: Process 8"/>
          <p:cNvSpPr/>
          <p:nvPr/>
        </p:nvSpPr>
        <p:spPr bwMode="auto">
          <a:xfrm>
            <a:off x="413679" y="2487620"/>
            <a:ext cx="2582687" cy="2302279"/>
          </a:xfrm>
          <a:prstGeom prst="rect">
            <a:avLst/>
          </a:prstGeom>
          <a:solidFill>
            <a:schemeClr val="accent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89603" tIns="89603" rIns="33605" bIns="33605" rtlCol="0" anchor="t" anchorCtr="0"/>
          <a:lstStyle/>
          <a:p>
            <a:pPr marL="0" marR="0" lvl="0" indent="0" algn="ctr" defTabSz="9135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Segoe UI" pitchFamily="34" charset="0"/>
                <a:cs typeface="Segoe UI" pitchFamily="34" charset="0"/>
              </a:rPr>
              <a:t>Bot web service</a:t>
            </a:r>
          </a:p>
        </p:txBody>
      </p:sp>
      <p:sp>
        <p:nvSpPr>
          <p:cNvPr id="7" name="Flowchart: Process 8"/>
          <p:cNvSpPr/>
          <p:nvPr/>
        </p:nvSpPr>
        <p:spPr bwMode="auto">
          <a:xfrm>
            <a:off x="649048" y="2954157"/>
            <a:ext cx="2141771" cy="984558"/>
          </a:xfrm>
          <a:prstGeom prst="rect">
            <a:avLst/>
          </a:prstGeom>
          <a:solidFill>
            <a:srgbClr val="0070C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89603" tIns="89603" rIns="33605" bIns="33605" rtlCol="0" anchor="ctr" anchorCtr="0"/>
          <a:lstStyle/>
          <a:p>
            <a:pPr marL="0" marR="0" lvl="0" indent="0" algn="ctr" defTabSz="9135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Segoe UI" pitchFamily="34" charset="0"/>
                <a:cs typeface="Segoe UI" pitchFamily="34" charset="0"/>
              </a:rPr>
              <a:t>Your bot code</a:t>
            </a:r>
          </a:p>
        </p:txBody>
      </p:sp>
      <p:sp>
        <p:nvSpPr>
          <p:cNvPr id="8" name="Rectangle 7"/>
          <p:cNvSpPr/>
          <p:nvPr/>
        </p:nvSpPr>
        <p:spPr>
          <a:xfrm>
            <a:off x="4045280" y="4958173"/>
            <a:ext cx="4901795" cy="1697259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25342" y="5839535"/>
            <a:ext cx="1005840" cy="640080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+mn-ea"/>
                <a:cs typeface="Segoe UI Light" panose="020B0502040204020203" pitchFamily="34" charset="0"/>
              </a:rPr>
              <a:t>Entity</a:t>
            </a:r>
            <a:b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+mn-ea"/>
                <a:cs typeface="Segoe UI Light" panose="020B0502040204020203" pitchFamily="34" charset="0"/>
              </a:rPr>
            </a:b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+mn-ea"/>
                <a:cs typeface="Segoe UI Light" panose="020B0502040204020203" pitchFamily="34" charset="0"/>
              </a:rPr>
              <a:t>Extraction</a:t>
            </a:r>
          </a:p>
        </p:txBody>
      </p:sp>
      <p:sp>
        <p:nvSpPr>
          <p:cNvPr id="10" name="Rectangle 9"/>
          <p:cNvSpPr/>
          <p:nvPr/>
        </p:nvSpPr>
        <p:spPr>
          <a:xfrm>
            <a:off x="4266461" y="5839535"/>
            <a:ext cx="1005840" cy="640080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+mn-ea"/>
                <a:cs typeface="Segoe UI Light" panose="020B0502040204020203" pitchFamily="34" charset="0"/>
              </a:rPr>
              <a:t>Speech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384223" y="5134706"/>
            <a:ext cx="1005840" cy="640080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+mn-ea"/>
                <a:cs typeface="Segoe UI Light" panose="020B0502040204020203" pitchFamily="34" charset="0"/>
              </a:rPr>
              <a:t>Vision/Face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266461" y="5134706"/>
            <a:ext cx="1005840" cy="640080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+mn-ea"/>
                <a:cs typeface="Segoe UI Light" panose="020B0502040204020203" pitchFamily="34" charset="0"/>
              </a:rPr>
              <a:t>Natural Language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325342" y="5134706"/>
            <a:ext cx="1005840" cy="640080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+mn-ea"/>
                <a:cs typeface="Segoe UI Light" panose="020B0502040204020203" pitchFamily="34" charset="0"/>
              </a:rPr>
              <a:t>Translation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227063" y="4599665"/>
            <a:ext cx="27751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2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 Light"/>
                <a:ea typeface="+mn-ea"/>
                <a:cs typeface="Segoe UI Light" panose="020B0502040204020203" pitchFamily="34" charset="0"/>
              </a:rPr>
              <a:t>+ Microsoft Cognitive Services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384223" y="5839535"/>
            <a:ext cx="1005840" cy="640080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+mn-ea"/>
                <a:cs typeface="Segoe UI Light" panose="020B0502040204020203" pitchFamily="34" charset="0"/>
              </a:rPr>
              <a:t>Search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443103" y="5134706"/>
            <a:ext cx="1005840" cy="640080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+mn-ea"/>
                <a:cs typeface="Segoe UI Light" panose="020B0502040204020203" pitchFamily="34" charset="0"/>
              </a:rPr>
              <a:t>Emotion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443103" y="5839535"/>
            <a:ext cx="1005840" cy="640080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+mn-ea"/>
                <a:cs typeface="Segoe UI Light" panose="020B0502040204020203" pitchFamily="34" charset="0"/>
              </a:rPr>
              <a:t>Knowledge API</a:t>
            </a:r>
          </a:p>
        </p:txBody>
      </p:sp>
      <p:sp>
        <p:nvSpPr>
          <p:cNvPr id="19" name="Rectangle 18"/>
          <p:cNvSpPr/>
          <p:nvPr/>
        </p:nvSpPr>
        <p:spPr>
          <a:xfrm>
            <a:off x="8430254" y="5389004"/>
            <a:ext cx="4331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2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8D7">
                    <a:lumMod val="75000"/>
                  </a:srgbClr>
                </a:solidFill>
                <a:effectLst/>
                <a:uLnTx/>
                <a:uFillTx/>
                <a:latin typeface="Segoe UI Light"/>
                <a:ea typeface="+mn-ea"/>
                <a:cs typeface="Segoe UI Light" panose="020B0502040204020203" pitchFamily="34" charset="0"/>
              </a:rPr>
              <a:t>…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0078D7">
                  <a:lumMod val="75000"/>
                </a:srgbClr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012999" y="2294475"/>
            <a:ext cx="4901795" cy="1344285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+mn-ea"/>
              <a:cs typeface="Segoe UI Light" panose="020B0502040204020203" pitchFamily="34" charset="0"/>
            </a:endParaRPr>
          </a:p>
          <a:p>
            <a:pPr marL="0" marR="0" lvl="0" indent="0" algn="ctr" defTabSz="9142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+mn-ea"/>
                <a:cs typeface="Segoe UI Light" panose="020B0502040204020203" pitchFamily="34" charset="0"/>
              </a:rPr>
              <a:t>Message input &lt;&gt; output</a:t>
            </a:r>
          </a:p>
          <a:p>
            <a:pPr marL="0" marR="0" lvl="0" indent="0" algn="ctr" defTabSz="9142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+mn-ea"/>
                <a:cs typeface="Segoe UI Light" panose="020B0502040204020203" pitchFamily="34" charset="0"/>
              </a:rPr>
              <a:t>State Management</a:t>
            </a:r>
          </a:p>
          <a:p>
            <a:pPr marL="0" marR="0" lvl="0" indent="0" algn="l" defTabSz="9142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+mn-ea"/>
              <a:cs typeface="Segoe UI Light" panose="020B0502040204020203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205865" y="1829616"/>
            <a:ext cx="2681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2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 Light"/>
                <a:ea typeface="+mn-ea"/>
                <a:cs typeface="Segoe UI Light" panose="020B0502040204020203" pitchFamily="34" charset="0"/>
              </a:rPr>
              <a:t>Bot Connector Service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048156" y="888807"/>
            <a:ext cx="27590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2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 Light"/>
                <a:ea typeface="+mn-ea"/>
                <a:cs typeface="Segoe UI Light" panose="020B0502040204020203" pitchFamily="34" charset="0"/>
              </a:rPr>
              <a:t>Conversation Canvas/Channels</a:t>
            </a:r>
          </a:p>
        </p:txBody>
      </p:sp>
      <p:sp>
        <p:nvSpPr>
          <p:cNvPr id="23" name="Rectangle 22"/>
          <p:cNvSpPr/>
          <p:nvPr/>
        </p:nvSpPr>
        <p:spPr>
          <a:xfrm>
            <a:off x="9394295" y="6079098"/>
            <a:ext cx="2113824" cy="365760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+mn-ea"/>
                <a:cs typeface="Segoe UI Light" panose="020B0502040204020203" pitchFamily="34" charset="0"/>
              </a:rPr>
              <a:t>…</a:t>
            </a:r>
          </a:p>
        </p:txBody>
      </p:sp>
      <p:sp>
        <p:nvSpPr>
          <p:cNvPr id="24" name="Rectangle 23"/>
          <p:cNvSpPr/>
          <p:nvPr/>
        </p:nvSpPr>
        <p:spPr>
          <a:xfrm>
            <a:off x="9471778" y="6160465"/>
            <a:ext cx="2113824" cy="365760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+mn-ea"/>
                <a:cs typeface="Segoe UI Light" panose="020B0502040204020203" pitchFamily="34" charset="0"/>
              </a:rPr>
              <a:t>…</a:t>
            </a:r>
          </a:p>
        </p:txBody>
      </p:sp>
      <p:sp>
        <p:nvSpPr>
          <p:cNvPr id="25" name="Rectangle 24"/>
          <p:cNvSpPr/>
          <p:nvPr/>
        </p:nvSpPr>
        <p:spPr>
          <a:xfrm>
            <a:off x="9544268" y="6289673"/>
            <a:ext cx="2113824" cy="365760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+mn-ea"/>
                <a:cs typeface="Segoe UI Light" panose="020B0502040204020203" pitchFamily="34" charset="0"/>
              </a:rPr>
              <a:t>…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6674988" y="3835127"/>
            <a:ext cx="0" cy="829044"/>
          </a:xfrm>
          <a:prstGeom prst="straightConnector1">
            <a:avLst/>
          </a:prstGeom>
          <a:ln w="3492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cxnSpLocks/>
          </p:cNvCxnSpPr>
          <p:nvPr/>
        </p:nvCxnSpPr>
        <p:spPr>
          <a:xfrm>
            <a:off x="2838585" y="3818699"/>
            <a:ext cx="1187673" cy="1139475"/>
          </a:xfrm>
          <a:prstGeom prst="straightConnector1">
            <a:avLst/>
          </a:prstGeom>
          <a:ln w="3492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2758538" y="3347421"/>
            <a:ext cx="1254461" cy="0"/>
          </a:xfrm>
          <a:prstGeom prst="straightConnector1">
            <a:avLst/>
          </a:prstGeom>
          <a:ln w="3492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cxnSpLocks/>
            <a:stCxn id="8" idx="2"/>
          </p:cNvCxnSpPr>
          <p:nvPr/>
        </p:nvCxnSpPr>
        <p:spPr>
          <a:xfrm>
            <a:off x="1719934" y="3938715"/>
            <a:ext cx="0" cy="1092972"/>
          </a:xfrm>
          <a:prstGeom prst="straightConnector1">
            <a:avLst/>
          </a:prstGeom>
          <a:ln w="3492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Flowchart: Process 8"/>
          <p:cNvSpPr/>
          <p:nvPr/>
        </p:nvSpPr>
        <p:spPr bwMode="auto">
          <a:xfrm>
            <a:off x="400532" y="5031687"/>
            <a:ext cx="2667298" cy="1614484"/>
          </a:xfrm>
          <a:prstGeom prst="rect">
            <a:avLst/>
          </a:prstGeom>
          <a:solidFill>
            <a:srgbClr val="0070C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89603" tIns="89603" rIns="33605" bIns="33605" rtlCol="0" anchor="ctr" anchorCtr="0"/>
          <a:lstStyle/>
          <a:p>
            <a:pPr marL="0" marR="0" lvl="0" indent="0" algn="ctr" defTabSz="9135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Segoe UI" pitchFamily="34" charset="0"/>
                <a:cs typeface="Segoe UI" pitchFamily="34" charset="0"/>
              </a:rPr>
              <a:t>Other services, APIs,</a:t>
            </a:r>
          </a:p>
          <a:p>
            <a:pPr marL="0" marR="0" lvl="0" indent="0" algn="ctr" defTabSz="9135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Segoe UI" pitchFamily="34" charset="0"/>
                <a:cs typeface="Segoe UI" pitchFamily="34" charset="0"/>
              </a:rPr>
              <a:t>Databases, Azure Machine Learning, Azure Search,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Segoe UI" pitchFamily="34" charset="0"/>
                <a:cs typeface="Segoe UI" pitchFamily="34" charset="0"/>
              </a:rPr>
              <a:t>etc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Segoe UI" pitchFamily="34" charset="0"/>
                <a:cs typeface="Segoe UI" pitchFamily="34" charset="0"/>
              </a:rPr>
              <a:t>…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743997" y="3039213"/>
            <a:ext cx="17703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2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 Light"/>
                <a:ea typeface="+mn-ea"/>
                <a:cs typeface="Segoe UI Light" panose="020B0502040204020203" pitchFamily="34" charset="0"/>
              </a:rPr>
              <a:t>Bot Builder SDK</a:t>
            </a:r>
          </a:p>
        </p:txBody>
      </p:sp>
      <p:sp>
        <p:nvSpPr>
          <p:cNvPr id="32" name="TextBox 31"/>
          <p:cNvSpPr txBox="1"/>
          <p:nvPr/>
        </p:nvSpPr>
        <p:spPr>
          <a:xfrm rot="2554578">
            <a:off x="2904901" y="4295177"/>
            <a:ext cx="17703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2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 Light"/>
                <a:ea typeface="+mn-ea"/>
                <a:cs typeface="Segoe UI Light" panose="020B0502040204020203" pitchFamily="34" charset="0"/>
              </a:rPr>
              <a:t>API, SDK calls</a:t>
            </a:r>
          </a:p>
        </p:txBody>
      </p:sp>
      <p:cxnSp>
        <p:nvCxnSpPr>
          <p:cNvPr id="33" name="Straight Arrow Connector 32"/>
          <p:cNvCxnSpPr/>
          <p:nvPr/>
        </p:nvCxnSpPr>
        <p:spPr>
          <a:xfrm flipV="1">
            <a:off x="8989739" y="1823886"/>
            <a:ext cx="308195" cy="61058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8989739" y="2748365"/>
            <a:ext cx="349017" cy="8572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9008302" y="3171866"/>
            <a:ext cx="301943" cy="3673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8982903" y="3588102"/>
            <a:ext cx="355853" cy="13119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Group 36"/>
          <p:cNvGrpSpPr/>
          <p:nvPr/>
        </p:nvGrpSpPr>
        <p:grpSpPr>
          <a:xfrm>
            <a:off x="9394295" y="1403129"/>
            <a:ext cx="2116963" cy="367090"/>
            <a:chOff x="9146658" y="1243275"/>
            <a:chExt cx="2116963" cy="367090"/>
          </a:xfrm>
        </p:grpSpPr>
        <p:sp>
          <p:nvSpPr>
            <p:cNvPr id="38" name="Rectangle 37"/>
            <p:cNvSpPr/>
            <p:nvPr/>
          </p:nvSpPr>
          <p:spPr>
            <a:xfrm>
              <a:off x="9149797" y="1243275"/>
              <a:ext cx="2113824" cy="365760"/>
            </a:xfrm>
            <a:prstGeom prst="rect">
              <a:avLst/>
            </a:prstGeom>
            <a:solidFill>
              <a:schemeClr val="accent2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2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 Light"/>
                  <a:ea typeface="+mn-ea"/>
                  <a:cs typeface="Segoe UI Light" panose="020B0502040204020203" pitchFamily="34" charset="0"/>
                </a:rPr>
                <a:t>Web Chat</a:t>
              </a:r>
            </a:p>
          </p:txBody>
        </p:sp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146658" y="1244605"/>
              <a:ext cx="365760" cy="36576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40" name="Group 39"/>
          <p:cNvGrpSpPr/>
          <p:nvPr/>
        </p:nvGrpSpPr>
        <p:grpSpPr>
          <a:xfrm>
            <a:off x="9394295" y="5611904"/>
            <a:ext cx="2113824" cy="365941"/>
            <a:chOff x="9151129" y="5503401"/>
            <a:chExt cx="2113824" cy="365941"/>
          </a:xfrm>
        </p:grpSpPr>
        <p:sp>
          <p:nvSpPr>
            <p:cNvPr id="41" name="Rectangle 40"/>
            <p:cNvSpPr/>
            <p:nvPr/>
          </p:nvSpPr>
          <p:spPr>
            <a:xfrm>
              <a:off x="9151129" y="5503582"/>
              <a:ext cx="2113824" cy="365760"/>
            </a:xfrm>
            <a:prstGeom prst="rect">
              <a:avLst/>
            </a:prstGeom>
            <a:solidFill>
              <a:schemeClr val="accent2"/>
            </a:solidFill>
            <a:ln w="63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2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 Light"/>
                  <a:ea typeface="+mn-ea"/>
                  <a:cs typeface="Segoe UI Light" panose="020B0502040204020203" pitchFamily="34" charset="0"/>
                </a:rPr>
                <a:t>Direct Line…</a:t>
              </a:r>
            </a:p>
          </p:txBody>
        </p:sp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151809" y="5503401"/>
              <a:ext cx="365760" cy="365760"/>
            </a:xfrm>
            <a:prstGeom prst="rect">
              <a:avLst/>
            </a:prstGeom>
          </p:spPr>
        </p:pic>
      </p:grpSp>
      <p:grpSp>
        <p:nvGrpSpPr>
          <p:cNvPr id="43" name="Group 42"/>
          <p:cNvGrpSpPr/>
          <p:nvPr/>
        </p:nvGrpSpPr>
        <p:grpSpPr>
          <a:xfrm>
            <a:off x="9394295" y="1871470"/>
            <a:ext cx="2113824" cy="365760"/>
            <a:chOff x="9145084" y="1800597"/>
            <a:chExt cx="2113824" cy="365760"/>
          </a:xfrm>
        </p:grpSpPr>
        <p:sp>
          <p:nvSpPr>
            <p:cNvPr id="44" name="Rectangle 43"/>
            <p:cNvSpPr/>
            <p:nvPr/>
          </p:nvSpPr>
          <p:spPr>
            <a:xfrm>
              <a:off x="9145084" y="1800597"/>
              <a:ext cx="2113824" cy="365760"/>
            </a:xfrm>
            <a:prstGeom prst="rect">
              <a:avLst/>
            </a:prstGeom>
            <a:solidFill>
              <a:schemeClr val="accent2"/>
            </a:solidFill>
            <a:ln w="6350">
              <a:solidFill>
                <a:schemeClr val="tx1">
                  <a:lumMod val="95000"/>
                  <a:lumOff val="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2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 Light"/>
                  <a:ea typeface="+mn-ea"/>
                  <a:cs typeface="Segoe UI Light" panose="020B0502040204020203" pitchFamily="34" charset="0"/>
                </a:rPr>
                <a:t>Email</a:t>
              </a:r>
            </a:p>
          </p:txBody>
        </p:sp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145084" y="1800597"/>
              <a:ext cx="365760" cy="365760"/>
            </a:xfrm>
            <a:prstGeom prst="rect">
              <a:avLst/>
            </a:prstGeom>
          </p:spPr>
        </p:pic>
      </p:grpSp>
      <p:grpSp>
        <p:nvGrpSpPr>
          <p:cNvPr id="46" name="Group 45"/>
          <p:cNvGrpSpPr/>
          <p:nvPr/>
        </p:nvGrpSpPr>
        <p:grpSpPr>
          <a:xfrm>
            <a:off x="9394295" y="2338481"/>
            <a:ext cx="2113824" cy="366374"/>
            <a:chOff x="9136040" y="2257257"/>
            <a:chExt cx="2113824" cy="366374"/>
          </a:xfrm>
        </p:grpSpPr>
        <p:sp>
          <p:nvSpPr>
            <p:cNvPr id="47" name="Rectangle 46"/>
            <p:cNvSpPr/>
            <p:nvPr/>
          </p:nvSpPr>
          <p:spPr>
            <a:xfrm>
              <a:off x="9136040" y="2257257"/>
              <a:ext cx="2113824" cy="365760"/>
            </a:xfrm>
            <a:prstGeom prst="rect">
              <a:avLst/>
            </a:prstGeom>
            <a:solidFill>
              <a:schemeClr val="accent2"/>
            </a:solidFill>
            <a:ln w="6350">
              <a:solidFill>
                <a:schemeClr val="tx1">
                  <a:lumMod val="95000"/>
                  <a:lumOff val="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2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 Light"/>
                  <a:ea typeface="+mn-ea"/>
                  <a:cs typeface="Segoe UI Light" panose="020B0502040204020203" pitchFamily="34" charset="0"/>
                </a:rPr>
                <a:t>Facebook</a:t>
              </a:r>
            </a:p>
          </p:txBody>
        </p:sp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36040" y="2257871"/>
              <a:ext cx="365760" cy="365760"/>
            </a:xfrm>
            <a:prstGeom prst="rect">
              <a:avLst/>
            </a:prstGeom>
          </p:spPr>
        </p:pic>
      </p:grpSp>
      <p:grpSp>
        <p:nvGrpSpPr>
          <p:cNvPr id="49" name="Group 48"/>
          <p:cNvGrpSpPr/>
          <p:nvPr/>
        </p:nvGrpSpPr>
        <p:grpSpPr>
          <a:xfrm>
            <a:off x="9394295" y="2806106"/>
            <a:ext cx="2113824" cy="365760"/>
            <a:chOff x="9172072" y="2722128"/>
            <a:chExt cx="2113824" cy="365760"/>
          </a:xfrm>
        </p:grpSpPr>
        <p:sp>
          <p:nvSpPr>
            <p:cNvPr id="50" name="Rectangle 49"/>
            <p:cNvSpPr/>
            <p:nvPr/>
          </p:nvSpPr>
          <p:spPr>
            <a:xfrm>
              <a:off x="9172072" y="2722128"/>
              <a:ext cx="2113824" cy="365760"/>
            </a:xfrm>
            <a:prstGeom prst="rect">
              <a:avLst/>
            </a:prstGeom>
            <a:solidFill>
              <a:schemeClr val="accent2"/>
            </a:solidFill>
            <a:ln w="63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2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 Light"/>
                  <a:ea typeface="+mn-ea"/>
                  <a:cs typeface="Segoe UI Light" panose="020B0502040204020203" pitchFamily="34" charset="0"/>
                </a:rPr>
                <a:t>GroupMe</a:t>
              </a:r>
            </a:p>
          </p:txBody>
        </p:sp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172072" y="2722128"/>
              <a:ext cx="365760" cy="365760"/>
            </a:xfrm>
            <a:prstGeom prst="rect">
              <a:avLst/>
            </a:prstGeom>
          </p:spPr>
        </p:pic>
      </p:grpSp>
      <p:grpSp>
        <p:nvGrpSpPr>
          <p:cNvPr id="52" name="Group 51"/>
          <p:cNvGrpSpPr/>
          <p:nvPr/>
        </p:nvGrpSpPr>
        <p:grpSpPr>
          <a:xfrm>
            <a:off x="9394295" y="3273117"/>
            <a:ext cx="2115134" cy="365760"/>
            <a:chOff x="9170762" y="3168308"/>
            <a:chExt cx="2115134" cy="365760"/>
          </a:xfrm>
        </p:grpSpPr>
        <p:sp>
          <p:nvSpPr>
            <p:cNvPr id="53" name="Rectangle 52"/>
            <p:cNvSpPr/>
            <p:nvPr/>
          </p:nvSpPr>
          <p:spPr>
            <a:xfrm>
              <a:off x="9172072" y="3168308"/>
              <a:ext cx="2113824" cy="365760"/>
            </a:xfrm>
            <a:prstGeom prst="rect">
              <a:avLst/>
            </a:prstGeom>
            <a:solidFill>
              <a:schemeClr val="accent2"/>
            </a:solidFill>
            <a:ln w="63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2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 Light"/>
                  <a:ea typeface="+mn-ea"/>
                  <a:cs typeface="Segoe UI Light" panose="020B0502040204020203" pitchFamily="34" charset="0"/>
                </a:rPr>
                <a:t>Kik</a:t>
              </a:r>
            </a:p>
          </p:txBody>
        </p:sp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170762" y="3168308"/>
              <a:ext cx="365760" cy="365760"/>
            </a:xfrm>
            <a:prstGeom prst="rect">
              <a:avLst/>
            </a:prstGeom>
          </p:spPr>
        </p:pic>
      </p:grpSp>
      <p:grpSp>
        <p:nvGrpSpPr>
          <p:cNvPr id="55" name="Group 54"/>
          <p:cNvGrpSpPr/>
          <p:nvPr/>
        </p:nvGrpSpPr>
        <p:grpSpPr>
          <a:xfrm>
            <a:off x="9394295" y="3740128"/>
            <a:ext cx="2113824" cy="366272"/>
            <a:chOff x="9151808" y="3646179"/>
            <a:chExt cx="2113824" cy="366272"/>
          </a:xfrm>
        </p:grpSpPr>
        <p:sp>
          <p:nvSpPr>
            <p:cNvPr id="56" name="Rectangle 55"/>
            <p:cNvSpPr/>
            <p:nvPr/>
          </p:nvSpPr>
          <p:spPr>
            <a:xfrm>
              <a:off x="9151808" y="3646691"/>
              <a:ext cx="2113824" cy="365760"/>
            </a:xfrm>
            <a:prstGeom prst="rect">
              <a:avLst/>
            </a:prstGeom>
            <a:solidFill>
              <a:schemeClr val="accent2"/>
            </a:solidFill>
            <a:ln w="6350">
              <a:solidFill>
                <a:schemeClr val="tx1">
                  <a:lumMod val="95000"/>
                  <a:lumOff val="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2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 Light"/>
                  <a:ea typeface="+mn-ea"/>
                  <a:cs typeface="Segoe UI Light" panose="020B0502040204020203" pitchFamily="34" charset="0"/>
                </a:rPr>
                <a:t>Skype</a:t>
              </a:r>
            </a:p>
          </p:txBody>
        </p:sp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151808" y="3646179"/>
              <a:ext cx="365760" cy="365760"/>
            </a:xfrm>
            <a:prstGeom prst="rect">
              <a:avLst/>
            </a:prstGeom>
          </p:spPr>
        </p:pic>
      </p:grpSp>
      <p:grpSp>
        <p:nvGrpSpPr>
          <p:cNvPr id="58" name="Group 57"/>
          <p:cNvGrpSpPr/>
          <p:nvPr/>
        </p:nvGrpSpPr>
        <p:grpSpPr>
          <a:xfrm>
            <a:off x="9394295" y="4207651"/>
            <a:ext cx="2113824" cy="365760"/>
            <a:chOff x="9150497" y="4108418"/>
            <a:chExt cx="2113824" cy="365760"/>
          </a:xfrm>
        </p:grpSpPr>
        <p:sp>
          <p:nvSpPr>
            <p:cNvPr id="59" name="Rectangle 58"/>
            <p:cNvSpPr/>
            <p:nvPr/>
          </p:nvSpPr>
          <p:spPr>
            <a:xfrm>
              <a:off x="9150497" y="4108418"/>
              <a:ext cx="2113824" cy="365760"/>
            </a:xfrm>
            <a:prstGeom prst="rect">
              <a:avLst/>
            </a:prstGeom>
            <a:solidFill>
              <a:schemeClr val="accent2"/>
            </a:solidFill>
            <a:ln w="6350">
              <a:solidFill>
                <a:schemeClr val="tx1">
                  <a:lumMod val="95000"/>
                  <a:lumOff val="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2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 Light"/>
                  <a:ea typeface="+mn-ea"/>
                  <a:cs typeface="Segoe UI Light" panose="020B0502040204020203" pitchFamily="34" charset="0"/>
                </a:rPr>
                <a:t>Slack</a:t>
              </a:r>
            </a:p>
          </p:txBody>
        </p:sp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9151808" y="4108418"/>
              <a:ext cx="365760" cy="365760"/>
            </a:xfrm>
            <a:prstGeom prst="rect">
              <a:avLst/>
            </a:prstGeom>
          </p:spPr>
        </p:pic>
      </p:grpSp>
      <p:grpSp>
        <p:nvGrpSpPr>
          <p:cNvPr id="61" name="Group 60"/>
          <p:cNvGrpSpPr/>
          <p:nvPr/>
        </p:nvGrpSpPr>
        <p:grpSpPr>
          <a:xfrm>
            <a:off x="9394295" y="4674662"/>
            <a:ext cx="2113824" cy="366332"/>
            <a:chOff x="9165609" y="4567677"/>
            <a:chExt cx="2113824" cy="366332"/>
          </a:xfrm>
        </p:grpSpPr>
        <p:sp>
          <p:nvSpPr>
            <p:cNvPr id="62" name="Rectangle 61"/>
            <p:cNvSpPr/>
            <p:nvPr/>
          </p:nvSpPr>
          <p:spPr>
            <a:xfrm>
              <a:off x="9165609" y="4568249"/>
              <a:ext cx="2113824" cy="365760"/>
            </a:xfrm>
            <a:prstGeom prst="rect">
              <a:avLst/>
            </a:prstGeom>
            <a:solidFill>
              <a:schemeClr val="accent2"/>
            </a:solidFill>
            <a:ln w="63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2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 Light"/>
                  <a:ea typeface="+mn-ea"/>
                  <a:cs typeface="Segoe UI Light" panose="020B0502040204020203" pitchFamily="34" charset="0"/>
                </a:rPr>
                <a:t>Telegram</a:t>
              </a:r>
            </a:p>
          </p:txBody>
        </p:sp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9168897" y="4567677"/>
              <a:ext cx="365760" cy="365760"/>
            </a:xfrm>
            <a:prstGeom prst="rect">
              <a:avLst/>
            </a:prstGeom>
          </p:spPr>
        </p:pic>
      </p:grpSp>
      <p:grpSp>
        <p:nvGrpSpPr>
          <p:cNvPr id="64" name="Group 63"/>
          <p:cNvGrpSpPr/>
          <p:nvPr/>
        </p:nvGrpSpPr>
        <p:grpSpPr>
          <a:xfrm>
            <a:off x="9394295" y="5142245"/>
            <a:ext cx="2113824" cy="368408"/>
            <a:chOff x="9147045" y="5033145"/>
            <a:chExt cx="2113824" cy="368408"/>
          </a:xfrm>
        </p:grpSpPr>
        <p:sp>
          <p:nvSpPr>
            <p:cNvPr id="65" name="Rectangle 64"/>
            <p:cNvSpPr/>
            <p:nvPr/>
          </p:nvSpPr>
          <p:spPr>
            <a:xfrm>
              <a:off x="9147045" y="5033145"/>
              <a:ext cx="2113824" cy="365760"/>
            </a:xfrm>
            <a:prstGeom prst="rect">
              <a:avLst/>
            </a:prstGeom>
            <a:solidFill>
              <a:schemeClr val="accent2"/>
            </a:solidFill>
            <a:ln w="63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2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 Light"/>
                  <a:ea typeface="+mn-ea"/>
                  <a:cs typeface="Segoe UI Light" panose="020B0502040204020203" pitchFamily="34" charset="0"/>
                </a:rPr>
                <a:t>Twilio (SMS)</a:t>
              </a:r>
            </a:p>
          </p:txBody>
        </p:sp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9148217" y="5035793"/>
              <a:ext cx="365760" cy="365760"/>
            </a:xfrm>
            <a:prstGeom prst="rect">
              <a:avLst/>
            </a:prstGeom>
          </p:spPr>
        </p:pic>
      </p:grpSp>
      <p:sp>
        <p:nvSpPr>
          <p:cNvPr id="67" name="Title 1"/>
          <p:cNvSpPr txBox="1">
            <a:spLocks/>
          </p:cNvSpPr>
          <p:nvPr/>
        </p:nvSpPr>
        <p:spPr>
          <a:xfrm>
            <a:off x="-3849" y="220662"/>
            <a:ext cx="7071359" cy="91757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0" kern="1200" cap="none" spc="-102" baseline="0" dirty="0" smtClean="0">
                <a:ln w="3175"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-102" normalizeH="0" baseline="0" noProof="0" dirty="0">
                <a:ln w="3175"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 Light"/>
                <a:ea typeface="+mn-ea"/>
                <a:cs typeface="Segoe UI" pitchFamily="34" charset="0"/>
              </a:rPr>
              <a:t>An x-ray of a typical bot</a:t>
            </a:r>
          </a:p>
        </p:txBody>
      </p:sp>
      <p:sp>
        <p:nvSpPr>
          <p:cNvPr id="68" name="Rectangle 67"/>
          <p:cNvSpPr/>
          <p:nvPr/>
        </p:nvSpPr>
        <p:spPr>
          <a:xfrm>
            <a:off x="644855" y="3944827"/>
            <a:ext cx="2138191" cy="685629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+mn-ea"/>
                <a:cs typeface="Segoe UI Light" panose="020B0502040204020203" pitchFamily="34" charset="0"/>
              </a:rPr>
              <a:t>Bot Builder SDK</a:t>
            </a:r>
          </a:p>
        </p:txBody>
      </p:sp>
      <p:sp>
        <p:nvSpPr>
          <p:cNvPr id="69" name="Oval 68"/>
          <p:cNvSpPr/>
          <p:nvPr/>
        </p:nvSpPr>
        <p:spPr bwMode="auto">
          <a:xfrm>
            <a:off x="319245" y="2386083"/>
            <a:ext cx="2789237" cy="2326915"/>
          </a:xfrm>
          <a:prstGeom prst="ellipse">
            <a:avLst/>
          </a:prstGeom>
          <a:noFill/>
          <a:ln w="31750">
            <a:solidFill>
              <a:srgbClr val="FF0000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472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Segoe UI" pitchFamily="34" charset="0"/>
              <a:cs typeface="Segoe UI" pitchFamily="34" charset="0"/>
            </a:endParaRPr>
          </a:p>
        </p:txBody>
      </p:sp>
      <p:cxnSp>
        <p:nvCxnSpPr>
          <p:cNvPr id="70" name="Straight Arrow Connector 69"/>
          <p:cNvCxnSpPr>
            <a:cxnSpLocks/>
          </p:cNvCxnSpPr>
          <p:nvPr/>
        </p:nvCxnSpPr>
        <p:spPr>
          <a:xfrm flipH="1">
            <a:off x="2241475" y="2115956"/>
            <a:ext cx="381000" cy="381000"/>
          </a:xfrm>
          <a:prstGeom prst="straightConnector1">
            <a:avLst/>
          </a:prstGeom>
          <a:ln w="28575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960437" y="1448228"/>
            <a:ext cx="3542445" cy="627864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 Light"/>
                <a:ea typeface="+mn-ea"/>
                <a:cs typeface="+mn-cs"/>
              </a:rPr>
              <a:t>Your bot code goes here</a:t>
            </a:r>
          </a:p>
        </p:txBody>
      </p:sp>
    </p:spTree>
    <p:extLst>
      <p:ext uri="{BB962C8B-B14F-4D97-AF65-F5344CB8AC3E}">
        <p14:creationId xmlns:p14="http://schemas.microsoft.com/office/powerpoint/2010/main" val="951598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7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45E575-17CE-407F-9E30-5518A533F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437" y="144462"/>
            <a:ext cx="11887200" cy="1181862"/>
          </a:xfrm>
        </p:spPr>
        <p:txBody>
          <a:bodyPr/>
          <a:lstStyle/>
          <a:p>
            <a:r>
              <a:rPr lang="en-US" dirty="0"/>
              <a:t>LUIS and Bots	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BD9E63-6C77-4AD8-BA75-425E44C6C628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74637" y="1290637"/>
            <a:ext cx="11049000" cy="190182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Language Understanding Intelligence Service</a:t>
            </a:r>
          </a:p>
          <a:p>
            <a:pPr marL="0" indent="0">
              <a:buNone/>
            </a:pPr>
            <a:r>
              <a:rPr lang="en-US" dirty="0"/>
              <a:t>Trains utterances (examples) into a REST API</a:t>
            </a:r>
          </a:p>
          <a:p>
            <a:pPr marL="0" indent="0">
              <a:buNone/>
            </a:pPr>
            <a:r>
              <a:rPr lang="en-US" dirty="0"/>
              <a:t>Maps utterances to intents (verbs) and extracts entities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4837" y="3218590"/>
            <a:ext cx="8668512" cy="3680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750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119873" y="296862"/>
            <a:ext cx="11889564" cy="917575"/>
          </a:xfrm>
        </p:spPr>
        <p:txBody>
          <a:bodyPr/>
          <a:lstStyle/>
          <a:p>
            <a:r>
              <a:rPr lang="en-US" sz="4000" dirty="0"/>
              <a:t>Dialogs are for bots like screens are for apps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4998" y="1214437"/>
            <a:ext cx="11565155" cy="5062924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t>They separate concerns and organize flows, exactly the same way:</a:t>
            </a:r>
          </a:p>
          <a:p>
            <a:pPr marL="342900" marR="0" lvl="1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2000" b="1" i="0" u="none" strike="noStrike" kern="0" cap="none" spc="0" normalizeH="0" baseline="0" noProof="0" dirty="0">
              <a:ln>
                <a:noFill/>
              </a:ln>
              <a:solidFill>
                <a:srgbClr val="353535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  <a:p>
            <a:pPr marL="342900" marR="0" lvl="1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2000" b="1" i="0" u="none" strike="noStrike" kern="0" cap="none" spc="0" normalizeH="0" baseline="0" noProof="0" dirty="0">
              <a:ln>
                <a:noFill/>
              </a:ln>
              <a:solidFill>
                <a:srgbClr val="353535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  <a:p>
            <a:pPr marL="342900" marR="0" lvl="1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2000" b="1" i="0" u="none" strike="noStrike" kern="0" cap="none" spc="0" normalizeH="0" baseline="0" noProof="0" dirty="0">
              <a:ln>
                <a:noFill/>
              </a:ln>
              <a:solidFill>
                <a:srgbClr val="353535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  <a:p>
            <a:pPr marL="342900" marR="0" lvl="1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2000" b="1" i="0" u="none" strike="noStrike" kern="0" cap="none" spc="0" normalizeH="0" baseline="0" noProof="0" dirty="0">
              <a:ln>
                <a:noFill/>
              </a:ln>
              <a:solidFill>
                <a:srgbClr val="353535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  <a:p>
            <a:pPr marL="342900" marR="0" lvl="1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353535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  <a:p>
            <a:pPr marL="342900" marR="0" lvl="1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353535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  <a:p>
            <a:pPr marL="342900" marR="0" lvl="1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353535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  <a:p>
            <a:pPr marL="342900" marR="0" lvl="1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353535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  <a:p>
            <a:pPr marL="342900" marR="0" lvl="1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2000" b="1" i="0" u="none" strike="noStrike" kern="0" cap="none" spc="0" normalizeH="0" baseline="0" noProof="0" dirty="0">
              <a:ln>
                <a:noFill/>
              </a:ln>
              <a:solidFill>
                <a:srgbClr val="353535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pt-BR" sz="2000" b="1" i="0" u="none" strike="noStrike" kern="0" cap="none" spc="0" normalizeH="0" baseline="0" noProof="0" dirty="0">
              <a:ln>
                <a:noFill/>
              </a:ln>
              <a:solidFill>
                <a:srgbClr val="353535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  <a:p>
            <a:pPr marL="342900" marR="0" lvl="1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353535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  <a:p>
            <a:pPr marL="342900" marR="0" lvl="1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353535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  <a:p>
            <a:pPr marL="342900" marR="0" lvl="1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353535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sp>
        <p:nvSpPr>
          <p:cNvPr id="7" name="Rectangle: Rounded Corners 6"/>
          <p:cNvSpPr/>
          <p:nvPr/>
        </p:nvSpPr>
        <p:spPr>
          <a:xfrm>
            <a:off x="276119" y="1897062"/>
            <a:ext cx="5601457" cy="48081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t>Traditional Application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1303921" y="2858267"/>
            <a:ext cx="1404906" cy="97495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t>Main Screen</a:t>
            </a:r>
          </a:p>
        </p:txBody>
      </p:sp>
      <p:sp>
        <p:nvSpPr>
          <p:cNvPr id="9" name="Rectangle 8"/>
          <p:cNvSpPr/>
          <p:nvPr/>
        </p:nvSpPr>
        <p:spPr>
          <a:xfrm>
            <a:off x="1303921" y="4769070"/>
            <a:ext cx="1404906" cy="97495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t>New Order Screen</a:t>
            </a:r>
          </a:p>
        </p:txBody>
      </p:sp>
      <p:sp>
        <p:nvSpPr>
          <p:cNvPr id="10" name="Rectangle 9"/>
          <p:cNvSpPr/>
          <p:nvPr/>
        </p:nvSpPr>
        <p:spPr>
          <a:xfrm>
            <a:off x="3575060" y="4769070"/>
            <a:ext cx="1404906" cy="97495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t>Product Search Screen</a:t>
            </a:r>
          </a:p>
        </p:txBody>
      </p:sp>
      <p:cxnSp>
        <p:nvCxnSpPr>
          <p:cNvPr id="11" name="Straight Arrow Connector 10"/>
          <p:cNvCxnSpPr>
            <a:stCxn id="8" idx="2"/>
            <a:endCxn id="9" idx="0"/>
          </p:cNvCxnSpPr>
          <p:nvPr/>
        </p:nvCxnSpPr>
        <p:spPr>
          <a:xfrm>
            <a:off x="2006374" y="3833224"/>
            <a:ext cx="0" cy="935846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cxnSpLocks/>
            <a:stCxn id="9" idx="3"/>
            <a:endCxn id="10" idx="1"/>
          </p:cNvCxnSpPr>
          <p:nvPr/>
        </p:nvCxnSpPr>
        <p:spPr>
          <a:xfrm>
            <a:off x="2708827" y="5256549"/>
            <a:ext cx="866233" cy="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angle: Rounded Corners 12"/>
          <p:cNvSpPr/>
          <p:nvPr/>
        </p:nvSpPr>
        <p:spPr>
          <a:xfrm>
            <a:off x="6499243" y="1897062"/>
            <a:ext cx="5601457" cy="48081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t>Bot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527045" y="2858267"/>
            <a:ext cx="1404906" cy="97495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t>Root Dialog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527045" y="4769070"/>
            <a:ext cx="1404906" cy="97495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t>New Order Dialog</a:t>
            </a:r>
          </a:p>
        </p:txBody>
      </p:sp>
      <p:sp>
        <p:nvSpPr>
          <p:cNvPr id="16" name="Rectangle 15"/>
          <p:cNvSpPr/>
          <p:nvPr/>
        </p:nvSpPr>
        <p:spPr>
          <a:xfrm>
            <a:off x="9798184" y="4769070"/>
            <a:ext cx="1404906" cy="97495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t>Product Search Dialog</a:t>
            </a:r>
          </a:p>
        </p:txBody>
      </p:sp>
      <p:cxnSp>
        <p:nvCxnSpPr>
          <p:cNvPr id="18" name="Straight Arrow Connector 17"/>
          <p:cNvCxnSpPr>
            <a:stCxn id="14" idx="2"/>
            <a:endCxn id="15" idx="0"/>
          </p:cNvCxnSpPr>
          <p:nvPr/>
        </p:nvCxnSpPr>
        <p:spPr>
          <a:xfrm>
            <a:off x="8229498" y="3833224"/>
            <a:ext cx="0" cy="935846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cxnSpLocks/>
            <a:stCxn id="15" idx="3"/>
            <a:endCxn id="16" idx="1"/>
          </p:cNvCxnSpPr>
          <p:nvPr/>
        </p:nvCxnSpPr>
        <p:spPr>
          <a:xfrm>
            <a:off x="8931951" y="5256549"/>
            <a:ext cx="866233" cy="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5063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119873" y="296862"/>
            <a:ext cx="11889564" cy="917575"/>
          </a:xfrm>
        </p:spPr>
        <p:txBody>
          <a:bodyPr/>
          <a:lstStyle/>
          <a:p>
            <a:r>
              <a:rPr lang="en-US" sz="4000" dirty="0"/>
              <a:t>Dialogs are serialized into stacks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4037" y="1973262"/>
            <a:ext cx="9067800" cy="4644348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t>This is how we know how to navigate “back” 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t>(Users won’t necessarily think that way)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Segoe UI Semilight"/>
              <a:ea typeface="+mn-ea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t>So careful with too much “modality”: Things can get complex quickly</a:t>
            </a:r>
          </a:p>
          <a:p>
            <a:pPr marL="342900" marR="0" lvl="1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Segoe UI Semilight"/>
              <a:ea typeface="+mn-ea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Segoe UI Semilight"/>
              <a:ea typeface="+mn-ea"/>
              <a:cs typeface="+mn-cs"/>
              <a:hlinkClick r:id="" action="ppaction://noaction"/>
            </a:endParaRP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Segoe UI Semilight"/>
              <a:ea typeface="+mn-ea"/>
              <a:cs typeface="+mn-cs"/>
              <a:hlinkClick r:id="" action="ppaction://noaction"/>
            </a:endParaRP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Segoe UI Semilight"/>
              <a:ea typeface="+mn-ea"/>
              <a:cs typeface="+mn-cs"/>
              <a:hlinkClick r:id="" action="ppaction://noaction"/>
            </a:endParaRP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Segoe UI Semilight"/>
              <a:ea typeface="+mn-ea"/>
              <a:cs typeface="+mn-cs"/>
              <a:hlinkClick r:id="" action="ppaction://noaction"/>
            </a:endParaRP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 Semilight"/>
                <a:ea typeface="+mn-ea"/>
                <a:cs typeface="+mn-cs"/>
                <a:hlinkClick r:id="" action="ppaction://noaction"/>
              </a:rPr>
              <a:t>Read more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353535"/>
              </a:solidFill>
              <a:effectLst/>
              <a:uLnTx/>
              <a:uFillTx/>
              <a:latin typeface="Segoe UI Semilight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427037" y="2278350"/>
            <a:ext cx="2359253" cy="75779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472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 Light"/>
                <a:ea typeface="Segoe UI" pitchFamily="34" charset="0"/>
                <a:cs typeface="Segoe UI" pitchFamily="34" charset="0"/>
              </a:rPr>
              <a:t>Root Dialog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427037" y="3467757"/>
            <a:ext cx="2359253" cy="75779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472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 Light"/>
                <a:ea typeface="Segoe UI" pitchFamily="34" charset="0"/>
                <a:cs typeface="Segoe UI" pitchFamily="34" charset="0"/>
              </a:rPr>
              <a:t>Dialog 1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427037" y="4604057"/>
            <a:ext cx="2359253" cy="75779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472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 Light"/>
                <a:ea typeface="Segoe UI" pitchFamily="34" charset="0"/>
                <a:cs typeface="Segoe UI" pitchFamily="34" charset="0"/>
              </a:rPr>
              <a:t>Dialog 2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427037" y="5711272"/>
            <a:ext cx="2359253" cy="75779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472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 Light"/>
                <a:ea typeface="Segoe UI" pitchFamily="34" charset="0"/>
                <a:cs typeface="Segoe UI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898283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Best Practices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591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5-50111_Build 2017_LIGHT GRAY TEMPLATE">
  <a:themeElements>
    <a:clrScheme name="Build 2017 Colors">
      <a:dk1>
        <a:srgbClr val="505050"/>
      </a:dk1>
      <a:lt1>
        <a:srgbClr val="FFFFFF"/>
      </a:lt1>
      <a:dk2>
        <a:srgbClr val="0078D7"/>
      </a:dk2>
      <a:lt2>
        <a:srgbClr val="EAEAEA"/>
      </a:lt2>
      <a:accent1>
        <a:srgbClr val="0078D7"/>
      </a:accent1>
      <a:accent2>
        <a:srgbClr val="00BCF2"/>
      </a:accent2>
      <a:accent3>
        <a:srgbClr val="505050"/>
      </a:accent3>
      <a:accent4>
        <a:srgbClr val="002050"/>
      </a:accent4>
      <a:accent5>
        <a:srgbClr val="FFB900"/>
      </a:accent5>
      <a:accent6>
        <a:srgbClr val="D2D2D2"/>
      </a:accent6>
      <a:hlink>
        <a:srgbClr val="00BCF2"/>
      </a:hlink>
      <a:folHlink>
        <a:srgbClr val="00BCF2"/>
      </a:folHlink>
    </a:clrScheme>
    <a:fontScheme name="Segoe UI Light - Segoe UI Semilight">
      <a:majorFont>
        <a:latin typeface="Segoe UI Light"/>
        <a:ea typeface=""/>
        <a:cs typeface=""/>
      </a:majorFont>
      <a:minorFont>
        <a:latin typeface="Segoe UI Semilight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defTabSz="932472" fontAlgn="base">
          <a:lnSpc>
            <a:spcPct val="90000"/>
          </a:lnSpc>
          <a:spcBef>
            <a:spcPct val="0"/>
          </a:spcBef>
          <a:spcAft>
            <a:spcPct val="0"/>
          </a:spcAft>
          <a:defRPr sz="240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icrosoft_Build2017_Template.potx" id="{5417D3E2-C3A5-48BF-8802-FB8B38AE9E9C}" vid="{3B9D3600-BA2F-499E-9B74-B0493B08579C}"/>
    </a:ext>
  </a:extLst>
</a:theme>
</file>

<file path=ppt/theme/theme2.xml><?xml version="1.0" encoding="utf-8"?>
<a:theme xmlns:a="http://schemas.openxmlformats.org/drawingml/2006/main" name="5-50111_Build 2017_DARK GRAY TEMPLATE">
  <a:themeElements>
    <a:clrScheme name="Build 2017 Colors (Dark Gray)">
      <a:dk1>
        <a:srgbClr val="505050"/>
      </a:dk1>
      <a:lt1>
        <a:srgbClr val="FFFFFF"/>
      </a:lt1>
      <a:dk2>
        <a:srgbClr val="0078D7"/>
      </a:dk2>
      <a:lt2>
        <a:srgbClr val="EAEAEA"/>
      </a:lt2>
      <a:accent1>
        <a:srgbClr val="0078D7"/>
      </a:accent1>
      <a:accent2>
        <a:srgbClr val="00BCF2"/>
      </a:accent2>
      <a:accent3>
        <a:srgbClr val="EAEAEA"/>
      </a:accent3>
      <a:accent4>
        <a:srgbClr val="002050"/>
      </a:accent4>
      <a:accent5>
        <a:srgbClr val="FFB900"/>
      </a:accent5>
      <a:accent6>
        <a:srgbClr val="737373"/>
      </a:accent6>
      <a:hlink>
        <a:srgbClr val="00BCF2"/>
      </a:hlink>
      <a:folHlink>
        <a:srgbClr val="00BCF2"/>
      </a:folHlink>
    </a:clrScheme>
    <a:fontScheme name="Segoe UI Light - Segoe UI Semilight">
      <a:majorFont>
        <a:latin typeface="Segoe UI Light"/>
        <a:ea typeface=""/>
        <a:cs typeface=""/>
      </a:majorFont>
      <a:minorFont>
        <a:latin typeface="Segoe UI Semilight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defTabSz="932472" fontAlgn="base">
          <a:lnSpc>
            <a:spcPct val="90000"/>
          </a:lnSpc>
          <a:spcBef>
            <a:spcPct val="0"/>
          </a:spcBef>
          <a:spcAft>
            <a:spcPct val="0"/>
          </a:spcAft>
          <a:defRPr sz="240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icrosoft_Build2017_Template.potx" id="{5417D3E2-C3A5-48BF-8802-FB8B38AE9E9C}" vid="{D138E69B-724A-4446-A2DA-FF3B08B1663E}"/>
    </a:ext>
  </a:extLst>
</a:theme>
</file>

<file path=ppt/theme/theme3.xml><?xml version="1.0" encoding="utf-8"?>
<a:theme xmlns:a="http://schemas.openxmlformats.org/drawingml/2006/main" name="1_5-50111_Build 2017_LIGHT GRAY TEMPLATE">
  <a:themeElements>
    <a:clrScheme name="Build 2017 Colors">
      <a:dk1>
        <a:srgbClr val="505050"/>
      </a:dk1>
      <a:lt1>
        <a:srgbClr val="FFFFFF"/>
      </a:lt1>
      <a:dk2>
        <a:srgbClr val="0078D7"/>
      </a:dk2>
      <a:lt2>
        <a:srgbClr val="EAEAEA"/>
      </a:lt2>
      <a:accent1>
        <a:srgbClr val="0078D7"/>
      </a:accent1>
      <a:accent2>
        <a:srgbClr val="00BCF2"/>
      </a:accent2>
      <a:accent3>
        <a:srgbClr val="505050"/>
      </a:accent3>
      <a:accent4>
        <a:srgbClr val="002050"/>
      </a:accent4>
      <a:accent5>
        <a:srgbClr val="FFB900"/>
      </a:accent5>
      <a:accent6>
        <a:srgbClr val="D2D2D2"/>
      </a:accent6>
      <a:hlink>
        <a:srgbClr val="00BCF2"/>
      </a:hlink>
      <a:folHlink>
        <a:srgbClr val="00BCF2"/>
      </a:folHlink>
    </a:clrScheme>
    <a:fontScheme name="Segoe UI Light - Segoe UI Semilight">
      <a:majorFont>
        <a:latin typeface="Segoe UI Light"/>
        <a:ea typeface=""/>
        <a:cs typeface=""/>
      </a:majorFont>
      <a:minorFont>
        <a:latin typeface="Segoe UI Semilight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defTabSz="932472" fontAlgn="base">
          <a:lnSpc>
            <a:spcPct val="90000"/>
          </a:lnSpc>
          <a:spcBef>
            <a:spcPct val="0"/>
          </a:spcBef>
          <a:spcAft>
            <a:spcPct val="0"/>
          </a:spcAft>
          <a:defRPr sz="240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icrosoft_Build2017_Template [Read-Only]" id="{6F4885E9-16BF-45DA-8043-52AF389A1A37}" vid="{06FBAB65-A9D9-4EC4-8519-C553F3EA738E}"/>
    </a:ext>
  </a:extLst>
</a:theme>
</file>

<file path=ppt/theme/theme4.xml><?xml version="1.0" encoding="utf-8"?>
<a:theme xmlns:a="http://schemas.openxmlformats.org/drawingml/2006/main" name="1_5-50111_Build 2017_DARK GRAY TEMPLATE">
  <a:themeElements>
    <a:clrScheme name="Build 2017 Colors (Dark Gray)">
      <a:dk1>
        <a:srgbClr val="505050"/>
      </a:dk1>
      <a:lt1>
        <a:srgbClr val="FFFFFF"/>
      </a:lt1>
      <a:dk2>
        <a:srgbClr val="0078D7"/>
      </a:dk2>
      <a:lt2>
        <a:srgbClr val="EAEAEA"/>
      </a:lt2>
      <a:accent1>
        <a:srgbClr val="0078D7"/>
      </a:accent1>
      <a:accent2>
        <a:srgbClr val="00BCF2"/>
      </a:accent2>
      <a:accent3>
        <a:srgbClr val="EAEAEA"/>
      </a:accent3>
      <a:accent4>
        <a:srgbClr val="002050"/>
      </a:accent4>
      <a:accent5>
        <a:srgbClr val="FFB900"/>
      </a:accent5>
      <a:accent6>
        <a:srgbClr val="737373"/>
      </a:accent6>
      <a:hlink>
        <a:srgbClr val="00BCF2"/>
      </a:hlink>
      <a:folHlink>
        <a:srgbClr val="00BCF2"/>
      </a:folHlink>
    </a:clrScheme>
    <a:fontScheme name="Segoe UI Light - Segoe UI Semilight">
      <a:majorFont>
        <a:latin typeface="Segoe UI Light"/>
        <a:ea typeface=""/>
        <a:cs typeface=""/>
      </a:majorFont>
      <a:minorFont>
        <a:latin typeface="Segoe UI Semilight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defTabSz="932472" fontAlgn="base">
          <a:lnSpc>
            <a:spcPct val="90000"/>
          </a:lnSpc>
          <a:spcBef>
            <a:spcPct val="0"/>
          </a:spcBef>
          <a:spcAft>
            <a:spcPct val="0"/>
          </a:spcAft>
          <a:defRPr sz="240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icrosoft_Build2017_Template [Read-Only]" id="{6F4885E9-16BF-45DA-8043-52AF389A1A37}" vid="{7C70E2A4-8980-409D-AC1F-E29167836A69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ikesCount xmlns="http://schemas.microsoft.com/sharepoint/v3" xsi:nil="true"/>
    <_ip_UnifiedCompliancePolicyUIAction xmlns="http://schemas.microsoft.com/sharepoint/v3" xsi:nil="true"/>
    <d12e2661e9634d9aa98bbb375f31aced xmlns="01c77077-aee4-4b5f-bd4e-9cd40a6fff29">
      <Terms xmlns="http://schemas.microsoft.com/office/infopath/2007/PartnerControls">
        <TermInfo xmlns="http://schemas.microsoft.com/office/infopath/2007/PartnerControls">
          <TermName xmlns="http://schemas.microsoft.com/office/infopath/2007/PartnerControls">Washington State Convention and Trade Center</TermName>
          <TermId xmlns="http://schemas.microsoft.com/office/infopath/2007/PartnerControls">2ebf141d-f871-4cc9-bf08-f87f112ab464</TermId>
        </TermInfo>
      </Terms>
    </d12e2661e9634d9aa98bbb375f31aced>
    <Event_x0020_Start_x0020_Date xmlns="01c77077-aee4-4b5f-bd4e-9cd40a6fff29">2017-05-10T07:00:00+00:00</Event_x0020_Start_x0020_Date>
    <Target_x0020_Audiences xmlns="8ff673fc-3231-4e3a-893b-6d7f7cd32766" xsi:nil="true"/>
    <iaa5f83406f94009a0f6a3e890699ff7 xmlns="01c77077-aee4-4b5f-bd4e-9cd40a6fff29">
      <Terms xmlns="http://schemas.microsoft.com/office/infopath/2007/PartnerControls">
        <TermInfo xmlns="http://schemas.microsoft.com/office/infopath/2007/PartnerControls">
          <TermName xmlns="http://schemas.microsoft.com/office/infopath/2007/PartnerControls">Seattle</TermName>
          <TermId xmlns="http://schemas.microsoft.com/office/infopath/2007/PartnerControls">54f46ed2-c77e-4a59-b182-a4171fdb0d11</TermId>
        </TermInfo>
      </Terms>
    </iaa5f83406f94009a0f6a3e890699ff7>
    <External_x0020_Speaker xmlns="01c77077-aee4-4b5f-bd4e-9cd40a6fff29">Mat Velloso;Ryan Volum</External_x0020_Speaker>
    <m6878b9dd7994da4ba144f95347d99c6 xmlns="01c77077-aee4-4b5f-bd4e-9cd40a6fff29">
      <Terms xmlns="http://schemas.microsoft.com/office/infopath/2007/PartnerControls"/>
    </m6878b9dd7994da4ba144f95347d99c6>
    <Presentation_x0020_Date xmlns="01c77077-aee4-4b5f-bd4e-9cd40a6fff29">2017-05-10T07:00:00+00:00</Presentation_x0020_Date>
    <fc15c16204564de583b4c942b10d19ec xmlns="01c77077-aee4-4b5f-bd4e-9cd40a6fff29">
      <Terms xmlns="http://schemas.microsoft.com/office/infopath/2007/PartnerControls">
        <TermInfo xmlns="http://schemas.microsoft.com/office/infopath/2007/PartnerControls">
          <TermName xmlns="http://schemas.microsoft.com/office/infopath/2007/PartnerControls">developers</TermName>
          <TermId xmlns="http://schemas.microsoft.com/office/infopath/2007/PartnerControls">8e4a08dc-5d95-4156-ab65-f22579a1592a</TermId>
        </TermInfo>
      </Terms>
    </fc15c16204564de583b4c942b10d19ec>
    <mb2e01f7e2d8413988e28e59aa226eec xmlns="01c77077-aee4-4b5f-bd4e-9cd40a6fff29">
      <Terms xmlns="http://schemas.microsoft.com/office/infopath/2007/PartnerControls">
        <TermInfo xmlns="http://schemas.microsoft.com/office/infopath/2007/PartnerControls">
          <TermName xmlns="http://schemas.microsoft.com/office/infopath/2007/PartnerControls">Build</TermName>
          <TermId xmlns="http://schemas.microsoft.com/office/infopath/2007/PartnerControls">58542b36-5bf5-46a6-a53f-a41fb7a73785</TermId>
        </TermInfo>
      </Terms>
    </mb2e01f7e2d8413988e28e59aa226eec>
    <MS_x0020_Content_x0020_Owner xmlns="01c77077-aee4-4b5f-bd4e-9cd40a6fff29">
      <UserInfo>
        <DisplayName/>
        <AccountId xsi:nil="true"/>
        <AccountType/>
      </UserInfo>
    </MS_x0020_Content_x0020_Owner>
    <_ip_UnifiedCompliancePolicyProperties xmlns="http://schemas.microsoft.com/sharepoint/v3" xsi:nil="true"/>
    <Session_x0020_Code xmlns="01c77077-aee4-4b5f-bd4e-9cd40a6fff29">B8010</Session_x0020_Code>
    <Event_x0020_End_x0020_Date xmlns="01c77077-aee4-4b5f-bd4e-9cd40a6fff29">2017-05-12T07:00:00+00:00</Event_x0020_End_x0020_Date>
    <o1010385baed4da9b5076a6aa651d1e5 xmlns="01c77077-aee4-4b5f-bd4e-9cd40a6fff29">
      <Terms xmlns="http://schemas.microsoft.com/office/infopath/2007/PartnerControls"/>
    </o1010385baed4da9b5076a6aa651d1e5>
    <kc6d1bd9a46e4e5fbbbf99ca3de7a092 xmlns="01c77077-aee4-4b5f-bd4e-9cd40a6fff29">
      <Terms xmlns="http://schemas.microsoft.com/office/infopath/2007/PartnerControls"/>
    </kc6d1bd9a46e4e5fbbbf99ca3de7a092>
    <NumberofDownloads xmlns="230e9df3-be65-4c73-a93b-d1236ebd677e" xsi:nil="true"/>
    <MS_x0020_Speaker xmlns="01c77077-aee4-4b5f-bd4e-9cd40a6fff29">
      <UserInfo>
        <DisplayName/>
        <AccountId xsi:nil="true"/>
        <AccountType/>
      </UserInfo>
    </MS_x0020_Speaker>
    <TaxKeywordTaxHTField xmlns="230e9df3-be65-4c73-a93b-d1236ebd677e">
      <Terms xmlns="http://schemas.microsoft.com/office/infopath/2007/PartnerControls">
        <TermInfo xmlns="http://schemas.microsoft.com/office/infopath/2007/PartnerControls">
          <TermName xmlns="http://schemas.microsoft.com/office/infopath/2007/PartnerControls">Microsoft Build 2017</TermName>
          <TermId xmlns="http://schemas.microsoft.com/office/infopath/2007/PartnerControls">0407fc0d-d203-4d0a-848e-0398e286e7e2</TermId>
        </TermInfo>
      </Terms>
    </TaxKeywordTaxHTField>
    <TaxCatchAll xmlns="230e9df3-be65-4c73-a93b-d1236ebd677e">
      <Value>47</Value>
      <Value>53</Value>
      <Value>52</Value>
      <Value>316</Value>
      <Value>315</Value>
    </TaxCatchAl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PresentationsDoc" ma:contentTypeID="0x01010031DCF4CA090F824DB1E4CCBB6B9D64EA00101E8AAD132F8F4D96340D6376C8BB3E" ma:contentTypeVersion="26" ma:contentTypeDescription="" ma:contentTypeScope="" ma:versionID="d383a91d1b86d4650368c84defa1a2c1">
  <xsd:schema xmlns:xsd="http://www.w3.org/2001/XMLSchema" xmlns:xs="http://www.w3.org/2001/XMLSchema" xmlns:p="http://schemas.microsoft.com/office/2006/metadata/properties" xmlns:ns1="http://schemas.microsoft.com/sharepoint/v3" xmlns:ns2="01c77077-aee4-4b5f-bd4e-9cd40a6fff29" xmlns:ns3="230e9df3-be65-4c73-a93b-d1236ebd677e" xmlns:ns5="8ff673fc-3231-4e3a-893b-6d7f7cd32766" targetNamespace="http://schemas.microsoft.com/office/2006/metadata/properties" ma:root="true" ma:fieldsID="2cfdfd5a193d92c0d7e2d70576dfb5fb" ns1:_="" ns2:_="" ns3:_="" ns5:_="">
    <xsd:import namespace="http://schemas.microsoft.com/sharepoint/v3"/>
    <xsd:import namespace="01c77077-aee4-4b5f-bd4e-9cd40a6fff29"/>
    <xsd:import namespace="230e9df3-be65-4c73-a93b-d1236ebd677e"/>
    <xsd:import namespace="8ff673fc-3231-4e3a-893b-6d7f7cd32766"/>
    <xsd:element name="properties">
      <xsd:complexType>
        <xsd:sequence>
          <xsd:element name="documentManagement">
            <xsd:complexType>
              <xsd:all>
                <xsd:element ref="ns2:mb2e01f7e2d8413988e28e59aa226eec" minOccurs="0"/>
                <xsd:element ref="ns3:TaxCatchAll" minOccurs="0"/>
                <xsd:element ref="ns3:TaxCatchAllLabel" minOccurs="0"/>
                <xsd:element ref="ns2:iaa5f83406f94009a0f6a3e890699ff7" minOccurs="0"/>
                <xsd:element ref="ns2:d12e2661e9634d9aa98bbb375f31aced" minOccurs="0"/>
                <xsd:element ref="ns2:Event_x0020_Start_x0020_Date" minOccurs="0"/>
                <xsd:element ref="ns2:Event_x0020_End_x0020_Date" minOccurs="0"/>
                <xsd:element ref="ns2:Presentation_x0020_Date" minOccurs="0"/>
                <xsd:element ref="ns2:MS_x0020_Speaker" minOccurs="0"/>
                <xsd:element ref="ns2:External_x0020_Speaker" minOccurs="0"/>
                <xsd:element ref="ns2:o1010385baed4da9b5076a6aa651d1e5" minOccurs="0"/>
                <xsd:element ref="ns2:kc6d1bd9a46e4e5fbbbf99ca3de7a092" minOccurs="0"/>
                <xsd:element ref="ns2:Session_x0020_Code" minOccurs="0"/>
                <xsd:element ref="ns2:MS_x0020_Content_x0020_Owner" minOccurs="0"/>
                <xsd:element ref="ns2:m6878b9dd7994da4ba144f95347d99c6" minOccurs="0"/>
                <xsd:element ref="ns2:fc15c16204564de583b4c942b10d19ec" minOccurs="0"/>
                <xsd:element ref="ns1:AverageRating" minOccurs="0"/>
                <xsd:element ref="ns1:RatingCount" minOccurs="0"/>
                <xsd:element ref="ns1:LikesCount" minOccurs="0"/>
                <xsd:element ref="ns3:TaxKeywordTaxHTField" minOccurs="0"/>
                <xsd:element ref="ns5:Target_x0020_Audiences" minOccurs="0"/>
                <xsd:element ref="ns2:SharedWithUsers" minOccurs="0"/>
                <xsd:element ref="ns2:SharedWithDetails" minOccurs="0"/>
                <xsd:element ref="ns3:NumberofDownloads" minOccurs="0"/>
                <xsd:element ref="ns1:_ip_UnifiedCompliancePolicyProperties" minOccurs="0"/>
                <xsd:element ref="ns1:_ip_UnifiedCompliancePolicyUIAction" minOccurs="0"/>
                <xsd:element ref="ns2:LastSharedByUser" minOccurs="0"/>
                <xsd:element ref="ns2:LastSharedBy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AverageRating" ma:index="31" nillable="true" ma:displayName="Rating (0-5)" ma:decimals="2" ma:description="Average value of all the ratings that have been submitted" ma:internalName="AverageRating" ma:readOnly="true">
      <xsd:simpleType>
        <xsd:restriction base="dms:Number"/>
      </xsd:simpleType>
    </xsd:element>
    <xsd:element name="RatingCount" ma:index="32" nillable="true" ma:displayName="Number of Ratings" ma:decimals="0" ma:description="Number of ratings submitted" ma:internalName="RatingCount" ma:readOnly="true">
      <xsd:simpleType>
        <xsd:restriction base="dms:Number"/>
      </xsd:simpleType>
    </xsd:element>
    <xsd:element name="LikesCount" ma:index="33" nillable="true" ma:displayName="Number of Likes" ma:internalName="LikesCount">
      <xsd:simpleType>
        <xsd:restriction base="dms:Unknown"/>
      </xsd:simpleType>
    </xsd:element>
    <xsd:element name="_ip_UnifiedCompliancePolicyProperties" ma:index="4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4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c77077-aee4-4b5f-bd4e-9cd40a6fff29" elementFormDefault="qualified">
    <xsd:import namespace="http://schemas.microsoft.com/office/2006/documentManagement/types"/>
    <xsd:import namespace="http://schemas.microsoft.com/office/infopath/2007/PartnerControls"/>
    <xsd:element name="mb2e01f7e2d8413988e28e59aa226eec" ma:index="8" nillable="true" ma:taxonomy="true" ma:internalName="mb2e01f7e2d8413988e28e59aa226eec" ma:taxonomyFieldName="Event_x0020_Name" ma:displayName="Event Name" ma:default="" ma:fieldId="{6b2e01f7-e2d8-4139-88e2-8e59aa226eec}" ma:sspId="e385fb40-52d4-4fae-9c5b-3e8ff8a5878e" ma:termSetId="32cfb7b5-aebe-4989-95ed-0d5619f5d6c0" ma:anchorId="eaa4d92a-3824-4a49-92be-7ef169e4e325" ma:open="false" ma:isKeyword="false">
      <xsd:complexType>
        <xsd:sequence>
          <xsd:element ref="pc:Terms" minOccurs="0" maxOccurs="1"/>
        </xsd:sequence>
      </xsd:complexType>
    </xsd:element>
    <xsd:element name="iaa5f83406f94009a0f6a3e890699ff7" ma:index="12" nillable="true" ma:taxonomy="true" ma:internalName="iaa5f83406f94009a0f6a3e890699ff7" ma:taxonomyFieldName="Event_x0020_Location" ma:displayName="Event Location" ma:default="" ma:fieldId="{2aa5f834-06f9-4009-a0f6-a3e890699ff7}" ma:sspId="e385fb40-52d4-4fae-9c5b-3e8ff8a5878e" ma:termSetId="ff02addd-433e-4baa-a831-22be402789d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12e2661e9634d9aa98bbb375f31aced" ma:index="14" nillable="true" ma:taxonomy="true" ma:internalName="d12e2661e9634d9aa98bbb375f31aced" ma:taxonomyFieldName="Event_x0020_Venue" ma:displayName="Event Venue" ma:default="" ma:fieldId="{d12e2661-e963-4d9a-a98b-bb375f31aced}" ma:sspId="e385fb40-52d4-4fae-9c5b-3e8ff8a5878e" ma:termSetId="ff02addd-433e-4baa-a831-22be402789db" ma:anchorId="d989be80-0593-11e1-be50-0800200c9a66" ma:open="false" ma:isKeyword="false">
      <xsd:complexType>
        <xsd:sequence>
          <xsd:element ref="pc:Terms" minOccurs="0" maxOccurs="1"/>
        </xsd:sequence>
      </xsd:complexType>
    </xsd:element>
    <xsd:element name="Event_x0020_Start_x0020_Date" ma:index="16" nillable="true" ma:displayName="Event Start Date" ma:format="DateOnly" ma:internalName="Event_x0020_Start_x0020_Date">
      <xsd:simpleType>
        <xsd:restriction base="dms:DateTime"/>
      </xsd:simpleType>
    </xsd:element>
    <xsd:element name="Event_x0020_End_x0020_Date" ma:index="17" nillable="true" ma:displayName="Event End Date" ma:format="DateOnly" ma:internalName="Event_x0020_End_x0020_Date">
      <xsd:simpleType>
        <xsd:restriction base="dms:DateTime"/>
      </xsd:simpleType>
    </xsd:element>
    <xsd:element name="Presentation_x0020_Date" ma:index="18" nillable="true" ma:displayName="Presentation Date" ma:format="DateOnly" ma:internalName="Presentation_x0020_Date">
      <xsd:simpleType>
        <xsd:restriction base="dms:DateTime"/>
      </xsd:simpleType>
    </xsd:element>
    <xsd:element name="MS_x0020_Speaker" ma:index="19" nillable="true" ma:displayName="MS Speaker" ma:list="UserInfo" ma:SharePointGroup="0" ma:internalName="MS_x0020_Speaker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xternal_x0020_Speaker" ma:index="20" nillable="true" ma:displayName="External Speaker" ma:internalName="External_x0020_Speaker">
      <xsd:simpleType>
        <xsd:restriction base="dms:Text">
          <xsd:maxLength value="255"/>
        </xsd:restriction>
      </xsd:simpleType>
    </xsd:element>
    <xsd:element name="o1010385baed4da9b5076a6aa651d1e5" ma:index="21" nillable="true" ma:taxonomy="true" ma:internalName="o1010385baed4da9b5076a6aa651d1e5" ma:taxonomyFieldName="Product" ma:displayName="Product" ma:default="" ma:fieldId="{81010385-baed-4da9-b507-6a6aa651d1e5}" ma:taxonomyMulti="true" ma:sspId="e385fb40-52d4-4fae-9c5b-3e8ff8a5878e" ma:termSetId="e8298524-23d5-441d-8e61-21bed1c2c47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kc6d1bd9a46e4e5fbbbf99ca3de7a092" ma:index="23" nillable="true" ma:taxonomy="true" ma:internalName="kc6d1bd9a46e4e5fbbbf99ca3de7a092" ma:taxonomyFieldName="Campaign" ma:displayName="Campaign" ma:default="" ma:fieldId="{4c6d1bd9-a46e-4e5f-bbbf-99ca3de7a092}" ma:taxonomyMulti="true" ma:sspId="e385fb40-52d4-4fae-9c5b-3e8ff8a5878e" ma:termSetId="eb6054b1-3a98-4c79-97b4-d20150dd266e" ma:anchorId="a7bf803d-fc4f-4bb4-903c-88e76437cc17" ma:open="false" ma:isKeyword="false">
      <xsd:complexType>
        <xsd:sequence>
          <xsd:element ref="pc:Terms" minOccurs="0" maxOccurs="1"/>
        </xsd:sequence>
      </xsd:complexType>
    </xsd:element>
    <xsd:element name="Session_x0020_Code" ma:index="25" nillable="true" ma:displayName="Session Code" ma:internalName="Session_x0020_Code">
      <xsd:simpleType>
        <xsd:restriction base="dms:Text">
          <xsd:maxLength value="255"/>
        </xsd:restriction>
      </xsd:simpleType>
    </xsd:element>
    <xsd:element name="MS_x0020_Content_x0020_Owner" ma:index="26" nillable="true" ma:displayName="MS Content Owner" ma:list="UserInfo" ma:SharePointGroup="0" ma:internalName="MS_x0020_Content_x0020_Owne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6878b9dd7994da4ba144f95347d99c6" ma:index="27" nillable="true" ma:taxonomy="true" ma:internalName="m6878b9dd7994da4ba144f95347d99c6" ma:taxonomyFieldName="Track" ma:displayName="Track" ma:default="" ma:fieldId="{66878b9d-d799-4da4-ba14-4f95347d99c6}" ma:sspId="e385fb40-52d4-4fae-9c5b-3e8ff8a5878e" ma:termSetId="8113a965-58e2-4a85-99b9-55376be5482e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fc15c16204564de583b4c942b10d19ec" ma:index="29" nillable="true" ma:taxonomy="true" ma:internalName="fc15c16204564de583b4c942b10d19ec" ma:taxonomyFieldName="Audience1" ma:displayName="Audience" ma:default="" ma:fieldId="{fc15c162-0456-4de5-83b4-c942b10d19ec}" ma:taxonomyMulti="true" ma:sspId="e385fb40-52d4-4fae-9c5b-3e8ff8a5878e" ma:termSetId="02c0b350-7782-44ed-b079-a5ef0c1b9fe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aredWithUsers" ma:index="3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43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44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9" nillable="true" ma:displayName="Taxonomy Catch All Column" ma:description="" ma:hidden="true" ma:list="{0d8ba32e-6f24-4e39-985b-e3fd5ec6bdb7}" ma:internalName="TaxCatchAll" ma:showField="CatchAllData" ma:web="01c77077-aee4-4b5f-bd4e-9cd40a6fff2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description="" ma:hidden="true" ma:list="{0d8ba32e-6f24-4e39-985b-e3fd5ec6bdb7}" ma:internalName="TaxCatchAllLabel" ma:readOnly="true" ma:showField="CatchAllDataLabel" ma:web="01c77077-aee4-4b5f-bd4e-9cd40a6fff2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35" nillable="true" ma:taxonomy="true" ma:internalName="TaxKeywordTaxHTField" ma:taxonomyFieldName="TaxKeyword" ma:displayName="Enterprise Keywords" ma:fieldId="{23f27201-bee3-471e-b2e7-b64fd8b7ca38}" ma:taxonomyMulti="true" ma:sspId="e385fb40-52d4-4fae-9c5b-3e8ff8a5878e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NumberofDownloads" ma:index="40" nillable="true" ma:displayName="NumberofDownloads" ma:internalName="NumberofDownloads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f673fc-3231-4e3a-893b-6d7f7cd32766" elementFormDefault="qualified">
    <xsd:import namespace="http://schemas.microsoft.com/office/2006/documentManagement/types"/>
    <xsd:import namespace="http://schemas.microsoft.com/office/infopath/2007/PartnerControls"/>
    <xsd:element name="Target_x0020_Audiences" ma:index="37" nillable="true" ma:displayName="Target Audiences" ma:internalName="Target_x0020_Audiences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 ma:index="3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990F116-B58F-4255-B05B-DA3808E0E5C6}">
  <ds:schemaRefs>
    <ds:schemaRef ds:uri="http://schemas.microsoft.com/sharepoint/v3"/>
    <ds:schemaRef ds:uri="http://purl.org/dc/terms/"/>
    <ds:schemaRef ds:uri="01c77077-aee4-4b5f-bd4e-9cd40a6fff29"/>
    <ds:schemaRef ds:uri="http://schemas.microsoft.com/office/2006/documentManagement/types"/>
    <ds:schemaRef ds:uri="8ff673fc-3231-4e3a-893b-6d7f7cd32766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230e9df3-be65-4c73-a93b-d1236ebd677e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758FDAC0-319D-4A54-8D8E-1D42CB1F800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408956B-D258-40C7-8C24-091EC53E300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01c77077-aee4-4b5f-bd4e-9cd40a6fff29"/>
    <ds:schemaRef ds:uri="230e9df3-be65-4c73-a93b-d1236ebd677e"/>
    <ds:schemaRef ds:uri="8ff673fc-3231-4e3a-893b-6d7f7cd3276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Microsoft_Build2017_Template</Template>
  <TotalTime>5</TotalTime>
  <Words>2784</Words>
  <Application>Microsoft Office PowerPoint</Application>
  <PresentationFormat>Custom</PresentationFormat>
  <Paragraphs>457</Paragraphs>
  <Slides>45</Slides>
  <Notes>44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45</vt:i4>
      </vt:variant>
    </vt:vector>
  </HeadingPairs>
  <TitlesOfParts>
    <vt:vector size="56" baseType="lpstr">
      <vt:lpstr>Arial</vt:lpstr>
      <vt:lpstr>Consolas</vt:lpstr>
      <vt:lpstr>Segoe UI</vt:lpstr>
      <vt:lpstr>Segoe UI Light</vt:lpstr>
      <vt:lpstr>Segoe UI Semilight</vt:lpstr>
      <vt:lpstr>Times New Roman</vt:lpstr>
      <vt:lpstr>Wingdings</vt:lpstr>
      <vt:lpstr>5-50111_Build 2017_LIGHT GRAY TEMPLATE</vt:lpstr>
      <vt:lpstr>5-50111_Build 2017_DARK GRAY TEMPLATE</vt:lpstr>
      <vt:lpstr>1_5-50111_Build 2017_LIGHT GRAY TEMPLATE</vt:lpstr>
      <vt:lpstr>1_5-50111_Build 2017_DARK GRAY TEMPLATE</vt:lpstr>
      <vt:lpstr>PowerPoint Presentation</vt:lpstr>
      <vt:lpstr>Bot capabilities, patterns and principles</vt:lpstr>
      <vt:lpstr>What we will cover</vt:lpstr>
      <vt:lpstr>Behold! The new docs:  https://docs.microsoft.com/en-us/bot-framework/  Better details, based on real feedback and actual projects built with our partners </vt:lpstr>
      <vt:lpstr>PowerPoint Presentation</vt:lpstr>
      <vt:lpstr>LUIS and Bots </vt:lpstr>
      <vt:lpstr>Dialogs are for bots like screens are for apps</vt:lpstr>
      <vt:lpstr>Dialogs are serialized into stacks</vt:lpstr>
      <vt:lpstr>Best Practices</vt:lpstr>
      <vt:lpstr>Anti-pattern: Overuse of NLP</vt:lpstr>
      <vt:lpstr>Pattern: Menu breakdown</vt:lpstr>
      <vt:lpstr>Anti-pattern: Canvas/input mismatch</vt:lpstr>
      <vt:lpstr>Anti-pattern: Canvas/input mismatch</vt:lpstr>
      <vt:lpstr>Anti-pattern: Canvas/input mismatch</vt:lpstr>
      <vt:lpstr>Anti-pattern: Canvas/input mismatch</vt:lpstr>
      <vt:lpstr>Pattern: Knowledge Base Bots</vt:lpstr>
      <vt:lpstr>Pattern: Knowledge Base Bots</vt:lpstr>
      <vt:lpstr>Azure Search + Bumberbot </vt:lpstr>
      <vt:lpstr>Knowledge Base Bots and QnA Maker</vt:lpstr>
      <vt:lpstr>Knowledge Base Bots and Bing Knowledge Graph</vt:lpstr>
      <vt:lpstr>Knowledge Base Bots</vt:lpstr>
      <vt:lpstr>Pattern: Handoff to Human</vt:lpstr>
      <vt:lpstr>Pattern: Handoff to Human</vt:lpstr>
      <vt:lpstr>Pattern: Handoff to Human</vt:lpstr>
      <vt:lpstr>Pattern: Handoff to Human</vt:lpstr>
      <vt:lpstr>Pattern: Handoff to Human</vt:lpstr>
      <vt:lpstr>Pattern: Handoff to Human</vt:lpstr>
      <vt:lpstr>Pattern: Handoff to Human</vt:lpstr>
      <vt:lpstr>Pattern: Backchannel</vt:lpstr>
      <vt:lpstr>Pattern: Backchannel in websites/apps</vt:lpstr>
      <vt:lpstr>Backchannel in a Website</vt:lpstr>
      <vt:lpstr>Pattern: Backchannel in Devices and Robots</vt:lpstr>
      <vt:lpstr>Pattern: Backchannel</vt:lpstr>
      <vt:lpstr>Pattern: Bot to Web</vt:lpstr>
      <vt:lpstr>Pattern: “App” bots</vt:lpstr>
      <vt:lpstr>Azure Bot</vt:lpstr>
      <vt:lpstr>Pattern: Proactive Messages</vt:lpstr>
      <vt:lpstr>Pattern: Proactive Messages - Node</vt:lpstr>
      <vt:lpstr>Pattern: Proactive Messages</vt:lpstr>
      <vt:lpstr>Pattern: Global Handlers</vt:lpstr>
      <vt:lpstr>Analytics</vt:lpstr>
      <vt:lpstr>Robots and bots</vt:lpstr>
      <vt:lpstr>Call to action</vt:lpstr>
      <vt:lpstr>Related sessions</vt:lpstr>
      <vt:lpstr>PowerPoint Presentation</vt:lpstr>
    </vt:vector>
  </TitlesOfParts>
  <Manager/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Bot capabilities, patterns, and principles</dc:title>
  <dc:subject>Microsoft Build 2017</dc:subject>
  <dc:creator>MS Events</dc:creator>
  <cp:keywords>Microsoft Build 2017</cp:keywords>
  <dc:description>Template: Mitchell Derrey, Silver Fox Productions_x000d_
Formatting: _x000d_
Audience Type:</dc:description>
  <cp:lastModifiedBy>Caitlyn Ryan</cp:lastModifiedBy>
  <cp:revision>3</cp:revision>
  <dcterms:created xsi:type="dcterms:W3CDTF">2017-05-09T22:06:45Z</dcterms:created>
  <dcterms:modified xsi:type="dcterms:W3CDTF">2017-05-11T13:48:07Z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0x01010031DCF4CA090F824DB1E4CCBB6B9D64EA00101E8AAD132F8F4D96340D6376C8BB3E</vt:lpwstr>
  </property>
  <property fmtid="{D5CDD505-2E9C-101B-9397-08002B2CF9AE}" pid="3" name="Product">
    <vt:lpwstr/>
  </property>
  <property fmtid="{D5CDD505-2E9C-101B-9397-08002B2CF9AE}" pid="4" name="Event1">
    <vt:lpwstr>622;#Unassigned|2c8af875-f38a-40b8-a0a9-056aed3fc8c0</vt:lpwstr>
  </property>
  <property fmtid="{D5CDD505-2E9C-101B-9397-08002B2CF9AE}" pid="5" name="Audience">
    <vt:lpwstr/>
  </property>
  <property fmtid="{D5CDD505-2E9C-101B-9397-08002B2CF9AE}" pid="6" name="Event Venue">
    <vt:lpwstr>53;#Washington State Convention and Trade Center|2ebf141d-f871-4cc9-bf08-f87f112ab464</vt:lpwstr>
  </property>
  <property fmtid="{D5CDD505-2E9C-101B-9397-08002B2CF9AE}" pid="7" name="Track">
    <vt:lpwstr/>
  </property>
  <property fmtid="{D5CDD505-2E9C-101B-9397-08002B2CF9AE}" pid="8" name="Event Location">
    <vt:lpwstr>52;#Seattle|54f46ed2-c77e-4a59-b182-a4171fdb0d11</vt:lpwstr>
  </property>
  <property fmtid="{D5CDD505-2E9C-101B-9397-08002B2CF9AE}" pid="9" name="Campaign">
    <vt:lpwstr/>
  </property>
  <property fmtid="{D5CDD505-2E9C-101B-9397-08002B2CF9AE}" pid="10" name="IsMyDocuments">
    <vt:bool>true</vt:bool>
  </property>
  <property fmtid="{D5CDD505-2E9C-101B-9397-08002B2CF9AE}" pid="11" name="TaxKeyword">
    <vt:lpwstr>315;#Microsoft Build 2017|0407fc0d-d203-4d0a-848e-0398e286e7e2</vt:lpwstr>
  </property>
  <property fmtid="{D5CDD505-2E9C-101B-9397-08002B2CF9AE}" pid="12" name="Audience1">
    <vt:lpwstr>316;#developers|8e4a08dc-5d95-4156-ab65-f22579a1592a</vt:lpwstr>
  </property>
  <property fmtid="{D5CDD505-2E9C-101B-9397-08002B2CF9AE}" pid="13" name="Event Name">
    <vt:lpwstr>47;#Build|58542b36-5bf5-46a6-a53f-a41fb7a73785</vt:lpwstr>
  </property>
</Properties>
</file>