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  <p:sldMasterId id="2147484515" r:id="rId6"/>
    <p:sldMasterId id="2147484534" r:id="rId7"/>
  </p:sldMasterIdLst>
  <p:notesMasterIdLst>
    <p:notesMasterId r:id="rId39"/>
  </p:notesMasterIdLst>
  <p:handoutMasterIdLst>
    <p:handoutMasterId r:id="rId40"/>
  </p:handout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uild 2017 Light Gray Template" id="{E1C8FB21-FF75-44A0-8090-B2FB240B014B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</p14:sldIdLst>
        </p14:section>
        <p14:section name="Default Section" id="{1F8035CF-F242-42D2-A50A-82356F709889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Mitchell Derrey" initials="MD" lastIdx="8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650" autoAdjust="0"/>
    <p:restoredTop sz="92136" autoAdjust="0"/>
  </p:normalViewPr>
  <p:slideViewPr>
    <p:cSldViewPr>
      <p:cViewPr varScale="1">
        <p:scale>
          <a:sx n="104" d="100"/>
          <a:sy n="104" d="100"/>
        </p:scale>
        <p:origin x="145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5/12/2017 9:04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5/12/2017 9:04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3D530-3419-45A5-AB8A-2242E8FDFF4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785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5E4C38-3189-4B06-A967-45763439661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7623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4385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2D088-BDBD-41A5-ADCE-5C6A4DC0805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0985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715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1646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7365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158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1121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2373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376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3C66B-7AF5-40BA-8933-D16874FF94CC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306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7186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0077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2974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4587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80122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40913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6367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5977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3642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270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5E4C38-3189-4B06-A967-45763439661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3300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9146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B9A6D4-FB34-4BDB-BA1E-7271914431FC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461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941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95CD6-0A44-4E02-9A31-9477FA89C6CC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619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5E4C38-3189-4B06-A967-45763439661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4838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5E4C38-3189-4B06-A967-45763439661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2540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5677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247775"/>
            <a:ext cx="5727700" cy="3222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Segoe UI" panose="020B0502040204020203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B3C87-3D8D-4CFE-9DF8-ACB5F82F8CF7}" type="datetime8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9:04 AM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72FC2E-5954-4E65-BEEE-BF75C4846817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3948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798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524421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89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98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39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6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94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5620997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447628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899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40820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42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387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325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5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392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5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 header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36475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205444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09" indent="0" algn="ctr">
              <a:buNone/>
              <a:defRPr sz="2040"/>
            </a:lvl2pPr>
            <a:lvl3pPr marL="932418" indent="0" algn="ctr">
              <a:buNone/>
              <a:defRPr sz="1836"/>
            </a:lvl3pPr>
            <a:lvl4pPr marL="1398627" indent="0" algn="ctr">
              <a:buNone/>
              <a:defRPr sz="1632"/>
            </a:lvl4pPr>
            <a:lvl5pPr marL="1864835" indent="0" algn="ctr">
              <a:buNone/>
              <a:defRPr sz="1632"/>
            </a:lvl5pPr>
            <a:lvl6pPr marL="2331044" indent="0" algn="ctr">
              <a:buNone/>
              <a:defRPr sz="1632"/>
            </a:lvl6pPr>
            <a:lvl7pPr marL="2797253" indent="0" algn="ctr">
              <a:buNone/>
              <a:defRPr sz="1632"/>
            </a:lvl7pPr>
            <a:lvl8pPr marL="3263461" indent="0" algn="ctr">
              <a:buNone/>
              <a:defRPr sz="1632"/>
            </a:lvl8pPr>
            <a:lvl9pPr marL="3729669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326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8443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6"/>
            <a:ext cx="10726460" cy="2909528"/>
          </a:xfrm>
        </p:spPr>
        <p:txBody>
          <a:bodyPr anchor="b"/>
          <a:lstStyle>
            <a:lvl1pPr>
              <a:defRPr sz="611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9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09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418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627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483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044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25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346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29669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6590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7953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5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9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09" indent="0">
              <a:buNone/>
              <a:defRPr sz="2040" b="1"/>
            </a:lvl2pPr>
            <a:lvl3pPr marL="932418" indent="0">
              <a:buNone/>
              <a:defRPr sz="1836" b="1"/>
            </a:lvl3pPr>
            <a:lvl4pPr marL="1398627" indent="0">
              <a:buNone/>
              <a:defRPr sz="1632" b="1"/>
            </a:lvl4pPr>
            <a:lvl5pPr marL="1864835" indent="0">
              <a:buNone/>
              <a:defRPr sz="1632" b="1"/>
            </a:lvl5pPr>
            <a:lvl6pPr marL="2331044" indent="0">
              <a:buNone/>
              <a:defRPr sz="1632" b="1"/>
            </a:lvl6pPr>
            <a:lvl7pPr marL="2797253" indent="0">
              <a:buNone/>
              <a:defRPr sz="1632" b="1"/>
            </a:lvl7pPr>
            <a:lvl8pPr marL="3263461" indent="0">
              <a:buNone/>
              <a:defRPr sz="1632" b="1"/>
            </a:lvl8pPr>
            <a:lvl9pPr marL="3729669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9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09" indent="0">
              <a:buNone/>
              <a:defRPr sz="2040" b="1"/>
            </a:lvl2pPr>
            <a:lvl3pPr marL="932418" indent="0">
              <a:buNone/>
              <a:defRPr sz="1836" b="1"/>
            </a:lvl3pPr>
            <a:lvl4pPr marL="1398627" indent="0">
              <a:buNone/>
              <a:defRPr sz="1632" b="1"/>
            </a:lvl4pPr>
            <a:lvl5pPr marL="1864835" indent="0">
              <a:buNone/>
              <a:defRPr sz="1632" b="1"/>
            </a:lvl5pPr>
            <a:lvl6pPr marL="2331044" indent="0">
              <a:buNone/>
              <a:defRPr sz="1632" b="1"/>
            </a:lvl6pPr>
            <a:lvl7pPr marL="2797253" indent="0">
              <a:buNone/>
              <a:defRPr sz="1632" b="1"/>
            </a:lvl7pPr>
            <a:lvl8pPr marL="3263461" indent="0">
              <a:buNone/>
              <a:defRPr sz="1632" b="1"/>
            </a:lvl8pPr>
            <a:lvl9pPr marL="3729669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6577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1847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9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3" y="1007084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9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09" indent="0">
              <a:buNone/>
              <a:defRPr sz="1428"/>
            </a:lvl2pPr>
            <a:lvl3pPr marL="932418" indent="0">
              <a:buNone/>
              <a:defRPr sz="1224"/>
            </a:lvl3pPr>
            <a:lvl4pPr marL="1398627" indent="0">
              <a:buNone/>
              <a:defRPr sz="1020"/>
            </a:lvl4pPr>
            <a:lvl5pPr marL="1864835" indent="0">
              <a:buNone/>
              <a:defRPr sz="1020"/>
            </a:lvl5pPr>
            <a:lvl6pPr marL="2331044" indent="0">
              <a:buNone/>
              <a:defRPr sz="1020"/>
            </a:lvl6pPr>
            <a:lvl7pPr marL="2797253" indent="0">
              <a:buNone/>
              <a:defRPr sz="1020"/>
            </a:lvl7pPr>
            <a:lvl8pPr marL="3263461" indent="0">
              <a:buNone/>
              <a:defRPr sz="1020"/>
            </a:lvl8pPr>
            <a:lvl9pPr marL="3729669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9724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9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7123" y="1007084"/>
            <a:ext cx="6295965" cy="4970646"/>
          </a:xfrm>
        </p:spPr>
        <p:txBody>
          <a:bodyPr/>
          <a:lstStyle>
            <a:lvl1pPr marL="0" indent="0">
              <a:buNone/>
              <a:defRPr sz="3264"/>
            </a:lvl1pPr>
            <a:lvl2pPr marL="466209" indent="0">
              <a:buNone/>
              <a:defRPr sz="2856"/>
            </a:lvl2pPr>
            <a:lvl3pPr marL="932418" indent="0">
              <a:buNone/>
              <a:defRPr sz="2448"/>
            </a:lvl3pPr>
            <a:lvl4pPr marL="1398627" indent="0">
              <a:buNone/>
              <a:defRPr sz="2040"/>
            </a:lvl4pPr>
            <a:lvl5pPr marL="1864835" indent="0">
              <a:buNone/>
              <a:defRPr sz="2040"/>
            </a:lvl5pPr>
            <a:lvl6pPr marL="2331044" indent="0">
              <a:buNone/>
              <a:defRPr sz="2040"/>
            </a:lvl6pPr>
            <a:lvl7pPr marL="2797253" indent="0">
              <a:buNone/>
              <a:defRPr sz="2040"/>
            </a:lvl7pPr>
            <a:lvl8pPr marL="3263461" indent="0">
              <a:buNone/>
              <a:defRPr sz="2040"/>
            </a:lvl8pPr>
            <a:lvl9pPr marL="3729669" indent="0">
              <a:buNone/>
              <a:defRPr sz="20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9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09" indent="0">
              <a:buNone/>
              <a:defRPr sz="1428"/>
            </a:lvl2pPr>
            <a:lvl3pPr marL="932418" indent="0">
              <a:buNone/>
              <a:defRPr sz="1224"/>
            </a:lvl3pPr>
            <a:lvl4pPr marL="1398627" indent="0">
              <a:buNone/>
              <a:defRPr sz="1020"/>
            </a:lvl4pPr>
            <a:lvl5pPr marL="1864835" indent="0">
              <a:buNone/>
              <a:defRPr sz="1020"/>
            </a:lvl5pPr>
            <a:lvl6pPr marL="2331044" indent="0">
              <a:buNone/>
              <a:defRPr sz="1020"/>
            </a:lvl6pPr>
            <a:lvl7pPr marL="2797253" indent="0">
              <a:buNone/>
              <a:defRPr sz="1020"/>
            </a:lvl7pPr>
            <a:lvl8pPr marL="3263461" indent="0">
              <a:buNone/>
              <a:defRPr sz="1020"/>
            </a:lvl8pPr>
            <a:lvl9pPr marL="3729669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8349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252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5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9" y="372395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D0D1-7DED-437D-AF4F-67E5173ABE1C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6BD5-DA9F-4A48-A52F-4CA33E577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7346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330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0" y="1212852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13" indent="0">
              <a:buNone/>
              <a:defRPr/>
            </a:lvl3pPr>
            <a:lvl4pPr marL="457024" indent="0">
              <a:buNone/>
              <a:defRPr/>
            </a:lvl4pPr>
            <a:lvl5pPr marL="685537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833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 header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36475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507928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389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031078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914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  <p:sldLayoutId id="2147484527" r:id="rId12"/>
    <p:sldLayoutId id="2147484528" r:id="rId13"/>
    <p:sldLayoutId id="2147484529" r:id="rId14"/>
    <p:sldLayoutId id="2147484530" r:id="rId15"/>
    <p:sldLayoutId id="2147484531" r:id="rId16"/>
    <p:sldLayoutId id="2147484532" r:id="rId17"/>
    <p:sldLayoutId id="2147484533" r:id="rId18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5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9" y="6482890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57E08-95F6-4F6A-9D7E-039B075F4B1D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90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90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CC5A6-7F3B-40DF-9864-2F2AC68AD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762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5" r:id="rId1"/>
    <p:sldLayoutId id="2147484536" r:id="rId2"/>
    <p:sldLayoutId id="2147484537" r:id="rId3"/>
    <p:sldLayoutId id="2147484538" r:id="rId4"/>
    <p:sldLayoutId id="2147484539" r:id="rId5"/>
    <p:sldLayoutId id="2147484540" r:id="rId6"/>
    <p:sldLayoutId id="2147484541" r:id="rId7"/>
    <p:sldLayoutId id="2147484542" r:id="rId8"/>
    <p:sldLayoutId id="2147484543" r:id="rId9"/>
    <p:sldLayoutId id="2147484544" r:id="rId10"/>
    <p:sldLayoutId id="2147484545" r:id="rId11"/>
    <p:sldLayoutId id="2147484546" r:id="rId12"/>
    <p:sldLayoutId id="2147484547" r:id="rId13"/>
    <p:sldLayoutId id="2147484548" r:id="rId14"/>
    <p:sldLayoutId id="2147484549" r:id="rId15"/>
    <p:sldLayoutId id="2147484550" r:id="rId16"/>
  </p:sldLayoutIdLst>
  <p:txStyles>
    <p:titleStyle>
      <a:lvl1pPr algn="l" defTabSz="932418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04" indent="-233104" algn="l" defTabSz="932418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313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522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1731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7939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149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357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6565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2774" indent="-233104" algn="l" defTabSz="932418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09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418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627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4835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044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253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3461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29669" algn="l" defTabSz="932418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github.com/Azure/acs-engin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em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6.png"/><Relationship Id="rId5" Type="http://schemas.openxmlformats.org/officeDocument/2006/relationships/image" Target="../media/image15.tiff"/><Relationship Id="rId10" Type="http://schemas.openxmlformats.org/officeDocument/2006/relationships/image" Target="../media/image20.png"/><Relationship Id="rId4" Type="http://schemas.openxmlformats.org/officeDocument/2006/relationships/image" Target="../media/image14.emf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verizonwireless.com/" TargetMode="External"/><Relationship Id="rId13" Type="http://schemas.openxmlformats.org/officeDocument/2006/relationships/image" Target="cid:image004.jpg@01D2870F.30CBFDA0" TargetMode="External"/><Relationship Id="rId18" Type="http://schemas.openxmlformats.org/officeDocument/2006/relationships/image" Target="../media/image29.jpeg"/><Relationship Id="rId26" Type="http://schemas.openxmlformats.org/officeDocument/2006/relationships/hyperlink" Target="http://www.ebay.com/" TargetMode="External"/><Relationship Id="rId3" Type="http://schemas.openxmlformats.org/officeDocument/2006/relationships/image" Target="../media/image21.png"/><Relationship Id="rId21" Type="http://schemas.openxmlformats.org/officeDocument/2006/relationships/image" Target="../media/image30.jpeg"/><Relationship Id="rId7" Type="http://schemas.openxmlformats.org/officeDocument/2006/relationships/image" Target="../media/image25.png"/><Relationship Id="rId12" Type="http://schemas.openxmlformats.org/officeDocument/2006/relationships/image" Target="../media/image27.jpeg"/><Relationship Id="rId17" Type="http://schemas.openxmlformats.org/officeDocument/2006/relationships/hyperlink" Target="http://www.dell.com/" TargetMode="External"/><Relationship Id="rId25" Type="http://schemas.openxmlformats.org/officeDocument/2006/relationships/image" Target="cid:image012.jpg@01D2870F.30C4F8C0" TargetMode="External"/><Relationship Id="rId2" Type="http://schemas.openxmlformats.org/officeDocument/2006/relationships/notesSlide" Target="../notesSlides/notesSlide9.xml"/><Relationship Id="rId16" Type="http://schemas.openxmlformats.org/officeDocument/2006/relationships/image" Target="cid:image009.jpg@01D2870E.3E7AC1D0" TargetMode="External"/><Relationship Id="rId20" Type="http://schemas.openxmlformats.org/officeDocument/2006/relationships/hyperlink" Target="http://www.rakuten.com/" TargetMode="Externa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4.png"/><Relationship Id="rId11" Type="http://schemas.openxmlformats.org/officeDocument/2006/relationships/hyperlink" Target="https://www.bing.com/images/search?view=detailV2&amp;ccid=tLRJD05R&amp;id=3F887818DF89E5018D2332520085B08A2C834AE6&amp;q=adobe+logo&amp;simid=608050482923308374&amp;selectedIndex=0&amp;qpvt=adobe+logo" TargetMode="External"/><Relationship Id="rId24" Type="http://schemas.openxmlformats.org/officeDocument/2006/relationships/image" Target="../media/image31.jpeg"/><Relationship Id="rId5" Type="http://schemas.openxmlformats.org/officeDocument/2006/relationships/image" Target="../media/image23.png"/><Relationship Id="rId15" Type="http://schemas.openxmlformats.org/officeDocument/2006/relationships/image" Target="../media/image28.jpeg"/><Relationship Id="rId23" Type="http://schemas.openxmlformats.org/officeDocument/2006/relationships/hyperlink" Target="http://www.citrix.com/" TargetMode="External"/><Relationship Id="rId28" Type="http://schemas.openxmlformats.org/officeDocument/2006/relationships/image" Target="cid:image011.jpg@01D2870E.3E7AC1D0" TargetMode="External"/><Relationship Id="rId10" Type="http://schemas.openxmlformats.org/officeDocument/2006/relationships/image" Target="cid:image003.jpg@01D2870F.30CBFDA0" TargetMode="External"/><Relationship Id="rId19" Type="http://schemas.openxmlformats.org/officeDocument/2006/relationships/image" Target="cid:image010.jpg@01D2870E.3E7AC1D0" TargetMode="External"/><Relationship Id="rId4" Type="http://schemas.openxmlformats.org/officeDocument/2006/relationships/image" Target="../media/image22.png"/><Relationship Id="rId9" Type="http://schemas.openxmlformats.org/officeDocument/2006/relationships/image" Target="../media/image26.jpeg"/><Relationship Id="rId14" Type="http://schemas.openxmlformats.org/officeDocument/2006/relationships/hyperlink" Target="http://www.starbucks.com/" TargetMode="External"/><Relationship Id="rId22" Type="http://schemas.openxmlformats.org/officeDocument/2006/relationships/image" Target="cid:image014.jpg@01D2870F.30C4F8C0" TargetMode="External"/><Relationship Id="rId27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2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5481" y="1212850"/>
            <a:ext cx="11885514" cy="5176802"/>
          </a:xfrm>
        </p:spPr>
        <p:txBody>
          <a:bodyPr/>
          <a:lstStyle/>
          <a:p>
            <a:r>
              <a:rPr lang="en-US" dirty="0"/>
              <a:t>Apache </a:t>
            </a:r>
            <a:r>
              <a:rPr lang="en-US" dirty="0" err="1"/>
              <a:t>Mesos</a:t>
            </a:r>
            <a:r>
              <a:rPr lang="en-US" dirty="0"/>
              <a:t> base</a:t>
            </a:r>
          </a:p>
          <a:p>
            <a:pPr lvl="1"/>
            <a:r>
              <a:rPr lang="en-US" dirty="0"/>
              <a:t>Proven in production at large scale</a:t>
            </a:r>
          </a:p>
          <a:p>
            <a:pPr lvl="1"/>
            <a:endParaRPr lang="en-US" dirty="0"/>
          </a:p>
          <a:p>
            <a:r>
              <a:rPr lang="en-US" dirty="0"/>
              <a:t>Complete set of tooling on top of Apache </a:t>
            </a:r>
            <a:r>
              <a:rPr lang="en-US" dirty="0" err="1"/>
              <a:t>Mesos</a:t>
            </a:r>
            <a:endParaRPr lang="en-US" dirty="0"/>
          </a:p>
          <a:p>
            <a:endParaRPr lang="en-US" dirty="0"/>
          </a:p>
          <a:p>
            <a:r>
              <a:rPr lang="en-US" dirty="0"/>
              <a:t>Modern container workloads alongside “traditional” containerized workloads</a:t>
            </a:r>
          </a:p>
          <a:p>
            <a:endParaRPr lang="en-US" dirty="0"/>
          </a:p>
          <a:p>
            <a:r>
              <a:rPr lang="en-US" dirty="0"/>
              <a:t>Universe provides easy access to many packages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DC/OS in ACS?</a:t>
            </a:r>
          </a:p>
        </p:txBody>
      </p:sp>
    </p:spTree>
    <p:extLst>
      <p:ext uri="{BB962C8B-B14F-4D97-AF65-F5344CB8AC3E}">
        <p14:creationId xmlns:p14="http://schemas.microsoft.com/office/powerpoint/2010/main" val="4408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481" y="199502"/>
            <a:ext cx="10723417" cy="1351760"/>
          </a:xfrm>
        </p:spPr>
        <p:txBody>
          <a:bodyPr/>
          <a:lstStyle/>
          <a:p>
            <a:r>
              <a:rPr lang="en-US" dirty="0"/>
              <a:t>ACS: The best place to make your choices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26943" y="1827216"/>
            <a:ext cx="4162334" cy="3936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1380" marR="0" lvl="0" indent="-29138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2856" b="0" i="0" u="none" strike="noStrike" kern="0" cap="none" spc="0" normalizeH="0" baseline="30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</a:t>
            </a: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3</a:t>
            </a:r>
            <a:r>
              <a:rPr kumimoji="0" lang="en-US" sz="2856" b="0" i="0" u="none" strike="noStrike" kern="0" cap="none" spc="0" normalizeH="0" baseline="30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rd</a:t>
            </a: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Party Vertical “PaaS-Like” solutions</a:t>
            </a:r>
          </a:p>
          <a:p>
            <a:pPr marL="291380" marR="0" lvl="0" indent="-29138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Optimized and opinionated environments</a:t>
            </a:r>
          </a:p>
          <a:p>
            <a:pPr marL="291380" marR="0" lvl="0" indent="-29138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External coordination:</a:t>
            </a:r>
          </a:p>
          <a:p>
            <a:pPr marL="757590" marR="0" lvl="1" indent="-29138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http://github.com/Azure/acs-engine</a:t>
            </a:r>
            <a:endParaRPr kumimoji="0" lang="en-US" sz="1632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91308" marR="0" lvl="0" indent="-29138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Accelerate your time to market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72480" y="1827216"/>
            <a:ext cx="5869568" cy="4562912"/>
            <a:chOff x="271636" y="1826978"/>
            <a:chExt cx="7310859" cy="4563559"/>
          </a:xfrm>
        </p:grpSpPr>
        <p:sp>
          <p:nvSpPr>
            <p:cNvPr id="4" name="Freeform 3"/>
            <p:cNvSpPr/>
            <p:nvPr/>
          </p:nvSpPr>
          <p:spPr>
            <a:xfrm>
              <a:off x="271638" y="5623327"/>
              <a:ext cx="7310857" cy="767210"/>
            </a:xfrm>
            <a:custGeom>
              <a:avLst/>
              <a:gdLst>
                <a:gd name="connsiteX0" fmla="*/ 0 w 2658790"/>
                <a:gd name="connsiteY0" fmla="*/ 0 h 1595274"/>
                <a:gd name="connsiteX1" fmla="*/ 2658790 w 2658790"/>
                <a:gd name="connsiteY1" fmla="*/ 0 h 1595274"/>
                <a:gd name="connsiteX2" fmla="*/ 2658790 w 2658790"/>
                <a:gd name="connsiteY2" fmla="*/ 1595274 h 1595274"/>
                <a:gd name="connsiteX3" fmla="*/ 0 w 2658790"/>
                <a:gd name="connsiteY3" fmla="*/ 1595274 h 1595274"/>
                <a:gd name="connsiteX4" fmla="*/ 0 w 2658790"/>
                <a:gd name="connsiteY4" fmla="*/ 0 h 159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790" h="1595274">
                  <a:moveTo>
                    <a:pt x="0" y="0"/>
                  </a:moveTo>
                  <a:lnTo>
                    <a:pt x="2658790" y="0"/>
                  </a:lnTo>
                  <a:lnTo>
                    <a:pt x="2658790" y="1595274"/>
                  </a:lnTo>
                  <a:lnTo>
                    <a:pt x="0" y="159527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13480206"/>
                <a:satOff val="-47367"/>
                <a:lumOff val="-12745"/>
                <a:alphaOff val="0"/>
              </a:schemeClr>
            </a:fillRef>
            <a:effectRef idx="0">
              <a:schemeClr val="accent4">
                <a:hueOff val="13480206"/>
                <a:satOff val="-47367"/>
                <a:lumOff val="-1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885" tIns="121885" rIns="121885" bIns="121885" numCol="1" spcCol="1270" anchor="ctr" anchorCtr="0">
              <a:noAutofit/>
            </a:bodyPr>
            <a:lstStyle/>
            <a:p>
              <a:pPr marL="0" marR="0" lvl="0" indent="0" algn="ctr" defTabSz="1421854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198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Infrastructure</a:t>
              </a:r>
            </a:p>
          </p:txBody>
        </p:sp>
        <p:sp>
          <p:nvSpPr>
            <p:cNvPr id="6" name="Freeform 5"/>
            <p:cNvSpPr/>
            <p:nvPr/>
          </p:nvSpPr>
          <p:spPr>
            <a:xfrm>
              <a:off x="2527936" y="5019298"/>
              <a:ext cx="5054559" cy="609210"/>
            </a:xfrm>
            <a:custGeom>
              <a:avLst/>
              <a:gdLst>
                <a:gd name="connsiteX0" fmla="*/ 0 w 2658790"/>
                <a:gd name="connsiteY0" fmla="*/ 0 h 1595274"/>
                <a:gd name="connsiteX1" fmla="*/ 2658790 w 2658790"/>
                <a:gd name="connsiteY1" fmla="*/ 0 h 1595274"/>
                <a:gd name="connsiteX2" fmla="*/ 2658790 w 2658790"/>
                <a:gd name="connsiteY2" fmla="*/ 1595274 h 1595274"/>
                <a:gd name="connsiteX3" fmla="*/ 0 w 2658790"/>
                <a:gd name="connsiteY3" fmla="*/ 1595274 h 1595274"/>
                <a:gd name="connsiteX4" fmla="*/ 0 w 2658790"/>
                <a:gd name="connsiteY4" fmla="*/ 0 h 159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790" h="1595274">
                  <a:moveTo>
                    <a:pt x="0" y="0"/>
                  </a:moveTo>
                  <a:lnTo>
                    <a:pt x="2658790" y="0"/>
                  </a:lnTo>
                  <a:lnTo>
                    <a:pt x="2658790" y="1595274"/>
                  </a:lnTo>
                  <a:lnTo>
                    <a:pt x="0" y="159527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6740103"/>
                <a:satOff val="-23684"/>
                <a:lumOff val="-6372"/>
                <a:alphaOff val="0"/>
              </a:schemeClr>
            </a:fillRef>
            <a:effectRef idx="0">
              <a:schemeClr val="accent4">
                <a:hueOff val="6740103"/>
                <a:satOff val="-23684"/>
                <a:lumOff val="-637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885" tIns="121885" rIns="121885" bIns="121885" numCol="1" spcCol="1270" anchor="ctr" anchorCtr="0">
              <a:noAutofit/>
            </a:bodyPr>
            <a:lstStyle/>
            <a:p>
              <a:pPr marL="0" marR="0" lvl="0" indent="0" algn="ctr" defTabSz="1421854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198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Orchestrator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637" y="5021261"/>
              <a:ext cx="2256298" cy="602065"/>
            </a:xfrm>
            <a:custGeom>
              <a:avLst/>
              <a:gdLst>
                <a:gd name="connsiteX0" fmla="*/ 0 w 2658790"/>
                <a:gd name="connsiteY0" fmla="*/ 0 h 1595274"/>
                <a:gd name="connsiteX1" fmla="*/ 2658790 w 2658790"/>
                <a:gd name="connsiteY1" fmla="*/ 0 h 1595274"/>
                <a:gd name="connsiteX2" fmla="*/ 2658790 w 2658790"/>
                <a:gd name="connsiteY2" fmla="*/ 1595274 h 1595274"/>
                <a:gd name="connsiteX3" fmla="*/ 0 w 2658790"/>
                <a:gd name="connsiteY3" fmla="*/ 1595274 h 1595274"/>
                <a:gd name="connsiteX4" fmla="*/ 0 w 2658790"/>
                <a:gd name="connsiteY4" fmla="*/ 0 h 159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790" h="1595274">
                  <a:moveTo>
                    <a:pt x="0" y="0"/>
                  </a:moveTo>
                  <a:lnTo>
                    <a:pt x="2658790" y="0"/>
                  </a:lnTo>
                  <a:lnTo>
                    <a:pt x="2658790" y="1595274"/>
                  </a:lnTo>
                  <a:lnTo>
                    <a:pt x="0" y="1595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6740103"/>
                <a:satOff val="-23684"/>
                <a:lumOff val="-6372"/>
                <a:alphaOff val="0"/>
              </a:schemeClr>
            </a:fillRef>
            <a:effectRef idx="0">
              <a:schemeClr val="accent4">
                <a:hueOff val="6740103"/>
                <a:satOff val="-23684"/>
                <a:lumOff val="-637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885" tIns="121885" rIns="121885" bIns="121885" numCol="1" spcCol="1270" anchor="ctr" anchorCtr="0">
              <a:noAutofit/>
            </a:bodyPr>
            <a:lstStyle/>
            <a:p>
              <a:pPr marL="0" marR="0" lvl="0" indent="0" algn="ctr" defTabSz="1421854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Managed Services</a:t>
              </a:r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1638" y="1826978"/>
              <a:ext cx="7310857" cy="1746279"/>
            </a:xfrm>
            <a:custGeom>
              <a:avLst/>
              <a:gdLst>
                <a:gd name="connsiteX0" fmla="*/ 0 w 2658790"/>
                <a:gd name="connsiteY0" fmla="*/ 0 h 1595274"/>
                <a:gd name="connsiteX1" fmla="*/ 2658790 w 2658790"/>
                <a:gd name="connsiteY1" fmla="*/ 0 h 1595274"/>
                <a:gd name="connsiteX2" fmla="*/ 2658790 w 2658790"/>
                <a:gd name="connsiteY2" fmla="*/ 1595274 h 1595274"/>
                <a:gd name="connsiteX3" fmla="*/ 0 w 2658790"/>
                <a:gd name="connsiteY3" fmla="*/ 1595274 h 1595274"/>
                <a:gd name="connsiteX4" fmla="*/ 0 w 2658790"/>
                <a:gd name="connsiteY4" fmla="*/ 0 h 159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790" h="1595274">
                  <a:moveTo>
                    <a:pt x="0" y="0"/>
                  </a:moveTo>
                  <a:lnTo>
                    <a:pt x="2658790" y="0"/>
                  </a:lnTo>
                  <a:lnTo>
                    <a:pt x="2658790" y="1595274"/>
                  </a:lnTo>
                  <a:lnTo>
                    <a:pt x="0" y="159527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885" tIns="121885" rIns="121885" bIns="121885" numCol="1" spcCol="1270" anchor="ctr" anchorCtr="0">
              <a:noAutofit/>
            </a:bodyPr>
            <a:lstStyle/>
            <a:p>
              <a:pPr marL="0" marR="0" lvl="0" indent="0" algn="ctr" defTabSz="1421854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198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Application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1636" y="3573462"/>
              <a:ext cx="7310859" cy="1447594"/>
            </a:xfrm>
            <a:custGeom>
              <a:avLst/>
              <a:gdLst>
                <a:gd name="connsiteX0" fmla="*/ 0 w 2658790"/>
                <a:gd name="connsiteY0" fmla="*/ 0 h 1595274"/>
                <a:gd name="connsiteX1" fmla="*/ 2658790 w 2658790"/>
                <a:gd name="connsiteY1" fmla="*/ 0 h 1595274"/>
                <a:gd name="connsiteX2" fmla="*/ 2658790 w 2658790"/>
                <a:gd name="connsiteY2" fmla="*/ 1595274 h 1595274"/>
                <a:gd name="connsiteX3" fmla="*/ 0 w 2658790"/>
                <a:gd name="connsiteY3" fmla="*/ 1595274 h 1595274"/>
                <a:gd name="connsiteX4" fmla="*/ 0 w 2658790"/>
                <a:gd name="connsiteY4" fmla="*/ 0 h 159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8790" h="1595274">
                  <a:moveTo>
                    <a:pt x="0" y="0"/>
                  </a:moveTo>
                  <a:lnTo>
                    <a:pt x="2658790" y="0"/>
                  </a:lnTo>
                  <a:lnTo>
                    <a:pt x="2658790" y="1595274"/>
                  </a:lnTo>
                  <a:lnTo>
                    <a:pt x="0" y="1595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6740103"/>
                <a:satOff val="-23684"/>
                <a:lumOff val="-6372"/>
                <a:alphaOff val="0"/>
              </a:schemeClr>
            </a:fillRef>
            <a:effectRef idx="0">
              <a:schemeClr val="accent4">
                <a:hueOff val="6740103"/>
                <a:satOff val="-23684"/>
                <a:lumOff val="-637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885" tIns="121885" rIns="121885" bIns="121885" numCol="1" spcCol="1270" anchor="ctr" anchorCtr="0">
              <a:noAutofit/>
            </a:bodyPr>
            <a:lstStyle/>
            <a:p>
              <a:pPr marL="0" marR="0" lvl="0" indent="0" algn="ctr" defTabSz="1421854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Application Management Tooling</a:t>
              </a:r>
            </a:p>
            <a:p>
              <a:pPr marL="0" marR="0" lvl="0" indent="0" algn="ctr" defTabSz="1421854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(e.g. Vamp, DDC,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MapR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DC/OS EE )</a:t>
              </a:r>
            </a:p>
          </p:txBody>
        </p:sp>
      </p:grpSp>
      <p:sp>
        <p:nvSpPr>
          <p:cNvPr id="5" name="Right Brace 4"/>
          <p:cNvSpPr/>
          <p:nvPr/>
        </p:nvSpPr>
        <p:spPr>
          <a:xfrm>
            <a:off x="6222486" y="5019082"/>
            <a:ext cx="487392" cy="13517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ight Brace 18"/>
          <p:cNvSpPr/>
          <p:nvPr/>
        </p:nvSpPr>
        <p:spPr>
          <a:xfrm>
            <a:off x="6218237" y="3587144"/>
            <a:ext cx="487057" cy="143193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ight Brace 19"/>
          <p:cNvSpPr/>
          <p:nvPr/>
        </p:nvSpPr>
        <p:spPr>
          <a:xfrm>
            <a:off x="6222484" y="1827215"/>
            <a:ext cx="447007" cy="175992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09878" y="5510313"/>
            <a:ext cx="557833" cy="376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29105" y="4112506"/>
            <a:ext cx="997625" cy="376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Partners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41315" y="2515590"/>
            <a:ext cx="1211799" cy="376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Customers</a:t>
            </a:r>
          </a:p>
        </p:txBody>
      </p:sp>
    </p:spTree>
    <p:extLst>
      <p:ext uri="{BB962C8B-B14F-4D97-AF65-F5344CB8AC3E}">
        <p14:creationId xmlns:p14="http://schemas.microsoft.com/office/powerpoint/2010/main" val="899791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3841052"/>
          </a:xfrm>
        </p:spPr>
        <p:txBody>
          <a:bodyPr/>
          <a:lstStyle/>
          <a:p>
            <a:r>
              <a:rPr lang="en-US" sz="7200" dirty="0"/>
              <a:t>Verizon and </a:t>
            </a:r>
            <a:br>
              <a:rPr lang="en-US" sz="7200" dirty="0"/>
            </a:br>
            <a:r>
              <a:rPr lang="en-US" sz="7200" dirty="0"/>
              <a:t>Azure Container Service</a:t>
            </a:r>
            <a:br>
              <a:rPr lang="en-US" sz="7200" dirty="0"/>
            </a:br>
            <a:br>
              <a:rPr lang="en-US" dirty="0"/>
            </a:br>
            <a:r>
              <a:rPr lang="en-US" sz="4800" dirty="0"/>
              <a:t>Larry Rau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2149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994" y="2125662"/>
            <a:ext cx="6352854" cy="23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199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we got here!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670998"/>
            <a:ext cx="11888787" cy="683264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Challenge: Internet of Things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7" y="2812411"/>
            <a:ext cx="10883787" cy="331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Platform for Distributed Applications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237" y="1212849"/>
            <a:ext cx="9558707" cy="525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4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121" y="1407312"/>
            <a:ext cx="9372600" cy="5442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31088" y="6659230"/>
            <a:ext cx="16706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8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Source: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05050">
                    <a:lumMod val="8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Gazouya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85000"/>
                  </a:srgbClr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-Japan (Wikipedia)</a:t>
            </a:r>
          </a:p>
        </p:txBody>
      </p:sp>
    </p:spTree>
    <p:extLst>
      <p:ext uri="{BB962C8B-B14F-4D97-AF65-F5344CB8AC3E}">
        <p14:creationId xmlns:p14="http://schemas.microsoft.com/office/powerpoint/2010/main" val="54098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Containers</a:t>
            </a:r>
            <a:r>
              <a:rPr lang="is-IS" dirty="0"/>
              <a:t>…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03" y="1439862"/>
            <a:ext cx="10935236" cy="5334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104437" y="6545262"/>
            <a:ext cx="17189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Source: Public Domain (NOAA)</a:t>
            </a:r>
          </a:p>
        </p:txBody>
      </p:sp>
    </p:spTree>
    <p:extLst>
      <p:ext uri="{BB962C8B-B14F-4D97-AF65-F5344CB8AC3E}">
        <p14:creationId xmlns:p14="http://schemas.microsoft.com/office/powerpoint/2010/main" val="211340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Deployment Challenges </a:t>
            </a:r>
            <a:r>
              <a:rPr lang="is-IS" dirty="0"/>
              <a:t>… Overcome the Silos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121" y="1387150"/>
            <a:ext cx="10134600" cy="52454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23237" y="6406018"/>
            <a:ext cx="30203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Source: Diego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Delso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, Wikimedia Commons, License CC-BY-SA 3.0</a:t>
            </a:r>
          </a:p>
        </p:txBody>
      </p:sp>
    </p:spTree>
    <p:extLst>
      <p:ext uri="{BB962C8B-B14F-4D97-AF65-F5344CB8AC3E}">
        <p14:creationId xmlns:p14="http://schemas.microsoft.com/office/powerpoint/2010/main" val="67599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 Computing</a:t>
            </a: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579437" y="1363662"/>
            <a:ext cx="10696983" cy="5167695"/>
            <a:chOff x="0" y="838970"/>
            <a:chExt cx="8718542" cy="424075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38970"/>
              <a:ext cx="2808809" cy="424075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3975" y="838970"/>
              <a:ext cx="2808809" cy="424075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1209" y="838970"/>
              <a:ext cx="2808809" cy="424075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1915" y="838970"/>
              <a:ext cx="2808809" cy="424075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09733" y="838970"/>
              <a:ext cx="2808809" cy="4240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357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702" y="2125678"/>
            <a:ext cx="11155558" cy="1828786"/>
          </a:xfrm>
        </p:spPr>
        <p:txBody>
          <a:bodyPr/>
          <a:lstStyle/>
          <a:p>
            <a:r>
              <a:rPr lang="en-US" sz="4400" dirty="0"/>
              <a:t>Azure Container Service for your cloud native, data intensive, or modernization needs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2400" b="1" dirty="0"/>
              <a:t>Ross Gardler</a:t>
            </a:r>
          </a:p>
          <a:p>
            <a:r>
              <a:rPr lang="en-US" sz="2400" dirty="0"/>
              <a:t>Principal Program Manager, Microsoft</a:t>
            </a:r>
          </a:p>
          <a:p>
            <a:endParaRPr lang="en-US" sz="2400" dirty="0"/>
          </a:p>
          <a:p>
            <a:r>
              <a:rPr lang="en-US" sz="2400" b="1" dirty="0"/>
              <a:t>Larry Rau</a:t>
            </a:r>
          </a:p>
          <a:p>
            <a:r>
              <a:rPr lang="en-US" sz="2400" dirty="0"/>
              <a:t>Director Architecture &amp; Infrastructure, Verizon Labs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B8005</a:t>
            </a:r>
          </a:p>
        </p:txBody>
      </p:sp>
    </p:spTree>
    <p:extLst>
      <p:ext uri="{BB962C8B-B14F-4D97-AF65-F5344CB8AC3E}">
        <p14:creationId xmlns:p14="http://schemas.microsoft.com/office/powerpoint/2010/main" val="407752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Clusters</a:t>
            </a: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357270" y="1516062"/>
            <a:ext cx="11724301" cy="4953000"/>
            <a:chOff x="0" y="925513"/>
            <a:chExt cx="9324138" cy="3939031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925513"/>
              <a:ext cx="3297861" cy="3939031"/>
              <a:chOff x="0" y="925513"/>
              <a:chExt cx="3297861" cy="3939031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0" y="925513"/>
                <a:ext cx="3292179" cy="1292813"/>
                <a:chOff x="0" y="838970"/>
                <a:chExt cx="8718542" cy="4240752"/>
              </a:xfrm>
            </p:grpSpPr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  <p:grpSp>
            <p:nvGrpSpPr>
              <p:cNvPr id="44" name="Group 43"/>
              <p:cNvGrpSpPr/>
              <p:nvPr/>
            </p:nvGrpSpPr>
            <p:grpSpPr>
              <a:xfrm>
                <a:off x="2324" y="2241417"/>
                <a:ext cx="3292179" cy="1292813"/>
                <a:chOff x="0" y="838970"/>
                <a:chExt cx="8718542" cy="4240752"/>
              </a:xfrm>
            </p:grpSpPr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  <p:grpSp>
            <p:nvGrpSpPr>
              <p:cNvPr id="45" name="Group 44"/>
              <p:cNvGrpSpPr/>
              <p:nvPr/>
            </p:nvGrpSpPr>
            <p:grpSpPr>
              <a:xfrm>
                <a:off x="5682" y="3571731"/>
                <a:ext cx="3292179" cy="1292813"/>
                <a:chOff x="0" y="838970"/>
                <a:chExt cx="8718542" cy="4240752"/>
              </a:xfrm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10" cy="4240752"/>
                </a:xfrm>
                <a:prstGeom prst="rect">
                  <a:avLst/>
                </a:prstGeom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" name="Group 4"/>
            <p:cNvGrpSpPr/>
            <p:nvPr/>
          </p:nvGrpSpPr>
          <p:grpSpPr>
            <a:xfrm>
              <a:off x="3015673" y="925513"/>
              <a:ext cx="3297861" cy="3939031"/>
              <a:chOff x="0" y="925513"/>
              <a:chExt cx="3297861" cy="3939031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0" y="925513"/>
                <a:ext cx="3292179" cy="1292813"/>
                <a:chOff x="0" y="838970"/>
                <a:chExt cx="8718542" cy="4240752"/>
              </a:xfrm>
            </p:grpSpPr>
            <p:pic>
              <p:nvPicPr>
                <p:cNvPr id="38" name="Picture 37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39" name="Picture 38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40" name="Picture 39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41" name="Picture 40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42" name="Picture 41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  <p:grpSp>
            <p:nvGrpSpPr>
              <p:cNvPr id="26" name="Group 25"/>
              <p:cNvGrpSpPr/>
              <p:nvPr/>
            </p:nvGrpSpPr>
            <p:grpSpPr>
              <a:xfrm>
                <a:off x="2324" y="2241417"/>
                <a:ext cx="3292179" cy="1292813"/>
                <a:chOff x="0" y="838970"/>
                <a:chExt cx="8718542" cy="4240752"/>
              </a:xfrm>
            </p:grpSpPr>
            <p:pic>
              <p:nvPicPr>
                <p:cNvPr id="33" name="Picture 32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34" name="Picture 33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35" name="Picture 34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36" name="Picture 35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37" name="Picture 36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  <p:grpSp>
            <p:nvGrpSpPr>
              <p:cNvPr id="27" name="Group 26"/>
              <p:cNvGrpSpPr/>
              <p:nvPr/>
            </p:nvGrpSpPr>
            <p:grpSpPr>
              <a:xfrm>
                <a:off x="5682" y="3571731"/>
                <a:ext cx="3292179" cy="1292813"/>
                <a:chOff x="0" y="838970"/>
                <a:chExt cx="8718542" cy="4240752"/>
              </a:xfrm>
            </p:grpSpPr>
            <p:pic>
              <p:nvPicPr>
                <p:cNvPr id="28" name="Picture 27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29" name="Picture 28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30" name="Picture 29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31" name="Picture 30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32" name="Picture 31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" name="Group 5"/>
            <p:cNvGrpSpPr/>
            <p:nvPr/>
          </p:nvGrpSpPr>
          <p:grpSpPr>
            <a:xfrm>
              <a:off x="6026277" y="925513"/>
              <a:ext cx="3297861" cy="3939031"/>
              <a:chOff x="0" y="925513"/>
              <a:chExt cx="3297861" cy="3939031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925513"/>
                <a:ext cx="3292179" cy="1292813"/>
                <a:chOff x="0" y="838970"/>
                <a:chExt cx="8718542" cy="4240752"/>
              </a:xfrm>
            </p:grpSpPr>
            <p:pic>
              <p:nvPicPr>
                <p:cNvPr id="20" name="Picture 19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22" name="Picture 21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23" name="Picture 22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24" name="Picture 23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  <p:grpSp>
            <p:nvGrpSpPr>
              <p:cNvPr id="8" name="Group 7"/>
              <p:cNvGrpSpPr/>
              <p:nvPr/>
            </p:nvGrpSpPr>
            <p:grpSpPr>
              <a:xfrm>
                <a:off x="2324" y="2241417"/>
                <a:ext cx="3292179" cy="1292813"/>
                <a:chOff x="0" y="838970"/>
                <a:chExt cx="8718542" cy="4240752"/>
              </a:xfrm>
            </p:grpSpPr>
            <p:pic>
              <p:nvPicPr>
                <p:cNvPr id="15" name="Picture 14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16" name="Picture 15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17" name="Picture 16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18" name="Picture 17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19" name="Picture 18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  <p:grpSp>
            <p:nvGrpSpPr>
              <p:cNvPr id="9" name="Group 8"/>
              <p:cNvGrpSpPr/>
              <p:nvPr/>
            </p:nvGrpSpPr>
            <p:grpSpPr>
              <a:xfrm>
                <a:off x="5682" y="3571731"/>
                <a:ext cx="3292179" cy="1292813"/>
                <a:chOff x="0" y="838970"/>
                <a:chExt cx="8718542" cy="4240752"/>
              </a:xfrm>
            </p:grpSpPr>
            <p:pic>
              <p:nvPicPr>
                <p:cNvPr id="10" name="Picture 9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397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12" name="Picture 11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61209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13" name="Picture 12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31915" y="838970"/>
                  <a:ext cx="2808809" cy="4240752"/>
                </a:xfrm>
                <a:prstGeom prst="rect">
                  <a:avLst/>
                </a:prstGeom>
              </p:spPr>
            </p:pic>
            <p:pic>
              <p:nvPicPr>
                <p:cNvPr id="14" name="Picture 13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09733" y="838970"/>
                  <a:ext cx="2808809" cy="4240752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41029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 Choices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637" y="2265990"/>
            <a:ext cx="2665865" cy="30938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21" y="3871954"/>
            <a:ext cx="3449474" cy="1567942"/>
          </a:xfrm>
          <a:prstGeom prst="rect">
            <a:avLst/>
          </a:prstGeom>
        </p:spPr>
      </p:pic>
      <p:pic>
        <p:nvPicPr>
          <p:cNvPr id="5" name="Picture 4" descr="Mesosphere Logo - Horizontal Lockup [RGB, Large][1]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63" y="1830446"/>
            <a:ext cx="4835668" cy="1164590"/>
          </a:xfrm>
          <a:prstGeom prst="rect">
            <a:avLst/>
          </a:prstGeom>
        </p:spPr>
      </p:pic>
      <p:pic>
        <p:nvPicPr>
          <p:cNvPr id="6" name="Picture 5" descr="Gopher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837" y="4492399"/>
            <a:ext cx="852873" cy="8528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639" y="6621462"/>
            <a:ext cx="42274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Go gopher: Creative Commons Attribution 3.0 License.   Mesosphere logo  used with permission.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56837" y="2049462"/>
            <a:ext cx="838200" cy="13788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5751" y="2067446"/>
            <a:ext cx="1382482" cy="134420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/>
          <a:srcRect l="30441" t="4023" r="34200" b="48844"/>
          <a:stretch/>
        </p:blipFill>
        <p:spPr>
          <a:xfrm>
            <a:off x="10021483" y="4266246"/>
            <a:ext cx="1308907" cy="121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Apache </a:t>
            </a:r>
            <a:r>
              <a:rPr lang="en-US" dirty="0" err="1"/>
              <a:t>Mesos</a:t>
            </a:r>
            <a:r>
              <a:rPr lang="en-US" dirty="0"/>
              <a:t>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332037" y="1955268"/>
            <a:ext cx="7385305" cy="848467"/>
            <a:chOff x="941486" y="1018115"/>
            <a:chExt cx="7385305" cy="848467"/>
          </a:xfrm>
        </p:grpSpPr>
        <p:sp>
          <p:nvSpPr>
            <p:cNvPr id="4" name="Rectangle 3"/>
            <p:cNvSpPr/>
            <p:nvPr/>
          </p:nvSpPr>
          <p:spPr>
            <a:xfrm>
              <a:off x="941486" y="1018115"/>
              <a:ext cx="7385305" cy="848467"/>
            </a:xfrm>
            <a:prstGeom prst="rect">
              <a:avLst/>
            </a:prstGeom>
            <a:solidFill>
              <a:srgbClr val="E8F6FE"/>
            </a:solidFill>
            <a:ln w="38100">
              <a:solidFill>
                <a:srgbClr val="ABE0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266625" y="1147067"/>
              <a:ext cx="1532799" cy="647564"/>
            </a:xfrm>
            <a:prstGeom prst="rect">
              <a:avLst/>
            </a:prstGeom>
            <a:solidFill>
              <a:srgbClr val="ABE0F9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93951" y="1171051"/>
              <a:ext cx="7124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App-1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994508" y="1147067"/>
              <a:ext cx="1532799" cy="647564"/>
            </a:xfrm>
            <a:prstGeom prst="rect">
              <a:avLst/>
            </a:prstGeom>
            <a:solidFill>
              <a:srgbClr val="ABE0F9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105984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3630852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55719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421834" y="1171051"/>
              <a:ext cx="7698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App-2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768839" y="1147067"/>
              <a:ext cx="1532799" cy="647564"/>
            </a:xfrm>
            <a:prstGeom prst="rect">
              <a:avLst/>
            </a:prstGeom>
            <a:solidFill>
              <a:srgbClr val="ABE0F9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880315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405183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930051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96165" y="1171051"/>
              <a:ext cx="7749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App-3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533880" y="1147067"/>
              <a:ext cx="1532799" cy="647564"/>
            </a:xfrm>
            <a:prstGeom prst="rect">
              <a:avLst/>
            </a:prstGeom>
            <a:solidFill>
              <a:srgbClr val="ABE0F9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45357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170225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695092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961206" y="1171051"/>
              <a:ext cx="7772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App-4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378102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902970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427837" y="1466852"/>
              <a:ext cx="260111" cy="2398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C4C4C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C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332037" y="2891677"/>
            <a:ext cx="7385305" cy="1199193"/>
            <a:chOff x="941486" y="1954524"/>
            <a:chExt cx="7385305" cy="1199193"/>
          </a:xfrm>
        </p:grpSpPr>
        <p:sp>
          <p:nvSpPr>
            <p:cNvPr id="26" name="Rectangle 25"/>
            <p:cNvSpPr/>
            <p:nvPr/>
          </p:nvSpPr>
          <p:spPr>
            <a:xfrm>
              <a:off x="941486" y="1954524"/>
              <a:ext cx="7385305" cy="1199193"/>
            </a:xfrm>
            <a:prstGeom prst="rect">
              <a:avLst/>
            </a:prstGeom>
            <a:solidFill>
              <a:srgbClr val="DFF8E9"/>
            </a:solidFill>
            <a:ln w="38100">
              <a:solidFill>
                <a:srgbClr val="82C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Ç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√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257336" y="2363548"/>
              <a:ext cx="6809344" cy="718217"/>
            </a:xfrm>
            <a:prstGeom prst="rect">
              <a:avLst/>
            </a:prstGeom>
            <a:solidFill>
              <a:srgbClr val="82CEA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29194" y="2482862"/>
              <a:ext cx="6465626" cy="3597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F348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122477" y="2485957"/>
              <a:ext cx="1079060" cy="284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7F3483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Scheduler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52757" y="2777969"/>
              <a:ext cx="20185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Resource Manager</a:t>
              </a:r>
            </a:p>
          </p:txBody>
        </p:sp>
        <p:sp>
          <p:nvSpPr>
            <p:cNvPr id="31" name="Diamond 30"/>
            <p:cNvSpPr/>
            <p:nvPr/>
          </p:nvSpPr>
          <p:spPr>
            <a:xfrm>
              <a:off x="1991221" y="2512755"/>
              <a:ext cx="325139" cy="279812"/>
            </a:xfrm>
            <a:prstGeom prst="diamond">
              <a:avLst/>
            </a:prstGeom>
            <a:solidFill>
              <a:srgbClr val="7F348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157084" y="1962493"/>
              <a:ext cx="9541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rPr>
                <a:t>MESOS</a:t>
              </a:r>
            </a:p>
          </p:txBody>
        </p:sp>
      </p:grpSp>
      <p:sp>
        <p:nvSpPr>
          <p:cNvPr id="33" name="Rectangle 32"/>
          <p:cNvSpPr/>
          <p:nvPr/>
        </p:nvSpPr>
        <p:spPr>
          <a:xfrm>
            <a:off x="2332037" y="4183062"/>
            <a:ext cx="7385305" cy="1966225"/>
          </a:xfrm>
          <a:prstGeom prst="rect">
            <a:avLst/>
          </a:prstGeom>
          <a:solidFill>
            <a:srgbClr val="FEFFE4"/>
          </a:solidFill>
          <a:ln w="38100">
            <a:solidFill>
              <a:srgbClr val="FBD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647887" y="512125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027406" y="512125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406925" y="512125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786444" y="512125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175254" y="512125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2115" y="5131999"/>
            <a:ext cx="634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24358" y="5131999"/>
            <a:ext cx="634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721153" y="5131999"/>
            <a:ext cx="634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00672" y="5131999"/>
            <a:ext cx="634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508187" y="5131999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647887" y="544903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027406" y="544903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406925" y="544903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786444" y="544903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175254" y="5449036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80820" y="5459778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43063" y="5459778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739858" y="5459778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119377" y="5459778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508187" y="5459778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647887" y="5784810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027406" y="5784810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406925" y="5784810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786444" y="5784810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8175254" y="5784810"/>
            <a:ext cx="1263398" cy="279812"/>
          </a:xfrm>
          <a:prstGeom prst="rect">
            <a:avLst/>
          </a:prstGeom>
          <a:solidFill>
            <a:srgbClr val="FBD36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80820" y="5795552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343063" y="5795552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739858" y="5795552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119377" y="5795552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508187" y="5795552"/>
            <a:ext cx="597532" cy="258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Node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731494" y="5808794"/>
            <a:ext cx="260111" cy="23983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115658" y="5808794"/>
            <a:ext cx="260111" cy="23983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471953" y="5481015"/>
            <a:ext cx="260111" cy="23983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</a:t>
            </a:r>
          </a:p>
        </p:txBody>
      </p:sp>
      <p:cxnSp>
        <p:nvCxnSpPr>
          <p:cNvPr id="67" name="Straight Connector 66"/>
          <p:cNvCxnSpPr>
            <a:endCxn id="70" idx="2"/>
          </p:cNvCxnSpPr>
          <p:nvPr/>
        </p:nvCxnSpPr>
        <p:spPr>
          <a:xfrm flipV="1">
            <a:off x="3539698" y="2643844"/>
            <a:ext cx="408746" cy="993003"/>
          </a:xfrm>
          <a:prstGeom prst="line">
            <a:avLst/>
          </a:prstGeom>
          <a:ln>
            <a:solidFill>
              <a:srgbClr val="7F348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69" idx="2"/>
          </p:cNvCxnSpPr>
          <p:nvPr/>
        </p:nvCxnSpPr>
        <p:spPr>
          <a:xfrm flipH="1" flipV="1">
            <a:off x="3423577" y="2643844"/>
            <a:ext cx="116121" cy="879408"/>
          </a:xfrm>
          <a:prstGeom prst="line">
            <a:avLst/>
          </a:prstGeom>
          <a:ln>
            <a:solidFill>
              <a:srgbClr val="7F348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endCxn id="68" idx="2"/>
          </p:cNvCxnSpPr>
          <p:nvPr/>
        </p:nvCxnSpPr>
        <p:spPr>
          <a:xfrm flipH="1" flipV="1">
            <a:off x="2898709" y="2643844"/>
            <a:ext cx="640989" cy="1112922"/>
          </a:xfrm>
          <a:prstGeom prst="line">
            <a:avLst/>
          </a:prstGeom>
          <a:ln>
            <a:solidFill>
              <a:srgbClr val="7F348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8" idx="0"/>
          </p:cNvCxnSpPr>
          <p:nvPr/>
        </p:nvCxnSpPr>
        <p:spPr>
          <a:xfrm flipH="1">
            <a:off x="2861549" y="3642253"/>
            <a:ext cx="650278" cy="2166541"/>
          </a:xfrm>
          <a:prstGeom prst="line">
            <a:avLst/>
          </a:prstGeom>
          <a:ln>
            <a:solidFill>
              <a:srgbClr val="7F348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60" idx="1"/>
          </p:cNvCxnSpPr>
          <p:nvPr/>
        </p:nvCxnSpPr>
        <p:spPr>
          <a:xfrm>
            <a:off x="3558276" y="3626264"/>
            <a:ext cx="1913677" cy="1974670"/>
          </a:xfrm>
          <a:prstGeom prst="line">
            <a:avLst/>
          </a:prstGeom>
          <a:ln>
            <a:solidFill>
              <a:srgbClr val="7F348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endCxn id="59" idx="0"/>
          </p:cNvCxnSpPr>
          <p:nvPr/>
        </p:nvCxnSpPr>
        <p:spPr>
          <a:xfrm>
            <a:off x="3558276" y="3642253"/>
            <a:ext cx="687437" cy="2166541"/>
          </a:xfrm>
          <a:prstGeom prst="line">
            <a:avLst/>
          </a:prstGeom>
          <a:ln>
            <a:solidFill>
              <a:srgbClr val="7F348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3782358" y="4183062"/>
            <a:ext cx="42674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Linux platform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Management and Tooling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36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Using Containers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2302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Improved application management</a:t>
            </a:r>
          </a:p>
          <a:p>
            <a:pPr marL="800100" lvl="1"/>
            <a:r>
              <a:rPr lang="en-US" dirty="0"/>
              <a:t>Efficient use of resources</a:t>
            </a:r>
          </a:p>
          <a:p>
            <a:pPr lvl="2"/>
            <a:endParaRPr 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Speed and elasticity</a:t>
            </a:r>
          </a:p>
          <a:p>
            <a:pPr marL="800100" lvl="1"/>
            <a:r>
              <a:rPr lang="en-US" dirty="0"/>
              <a:t>Scale on demand, instantly</a:t>
            </a:r>
          </a:p>
          <a:p>
            <a:pPr marL="800100" lvl="1"/>
            <a:r>
              <a:rPr lang="en-US" dirty="0"/>
              <a:t>No advanced reservation or dedicated resources required</a:t>
            </a:r>
          </a:p>
          <a:p>
            <a:endParaRPr 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Isolates software from hardware</a:t>
            </a:r>
          </a:p>
          <a:p>
            <a:pPr marL="800100" lvl="1"/>
            <a:r>
              <a:rPr lang="en-US" dirty="0"/>
              <a:t>Applications are more fault tolerant even with faulting hardware</a:t>
            </a:r>
          </a:p>
        </p:txBody>
      </p:sp>
    </p:spTree>
    <p:extLst>
      <p:ext uri="{BB962C8B-B14F-4D97-AF65-F5344CB8AC3E}">
        <p14:creationId xmlns:p14="http://schemas.microsoft.com/office/powerpoint/2010/main" val="138823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Cloud and Public Cloud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4949047"/>
          </a:xfrm>
        </p:spPr>
        <p:txBody>
          <a:bodyPr/>
          <a:lstStyle/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Leverage the benefits of Both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Internal cloud leverages owned infrastructure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Public cloud allows to extend into many locales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06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Unifying Internal and Public Cloud with DC/OS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Mesosphere DC/OS provides a common application deployment environment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Applications packaged in container images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Containers orchestrated by </a:t>
            </a:r>
            <a:r>
              <a:rPr lang="en-US" dirty="0" err="1"/>
              <a:t>Mesos</a:t>
            </a:r>
            <a:endParaRPr lang="en-US" dirty="0"/>
          </a:p>
          <a:p>
            <a:pPr marL="571500" indent="-57150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7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Easily move between Internal and Public Clouds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3730252"/>
          </a:xfrm>
        </p:spPr>
        <p:txBody>
          <a:bodyPr/>
          <a:lstStyle/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Mesosphere DC/OS on bare metal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Mesosphere DC/OS on Azure Container Service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Verizon tooling to unify management and control</a:t>
            </a:r>
          </a:p>
        </p:txBody>
      </p:sp>
    </p:spTree>
    <p:extLst>
      <p:ext uri="{BB962C8B-B14F-4D97-AF65-F5344CB8AC3E}">
        <p14:creationId xmlns:p14="http://schemas.microsoft.com/office/powerpoint/2010/main" val="165624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Experience with Azure Container Service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4339650"/>
          </a:xfrm>
        </p:spPr>
        <p:txBody>
          <a:bodyPr/>
          <a:lstStyle/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Integrated Mesosphere DC/OS 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Easy to use Container Registry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Simplified provisioning and setup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If you know DC/OS,  You know DC/OS on Azure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”It Just Works”!</a:t>
            </a:r>
          </a:p>
        </p:txBody>
      </p:sp>
    </p:spTree>
    <p:extLst>
      <p:ext uri="{BB962C8B-B14F-4D97-AF65-F5344CB8AC3E}">
        <p14:creationId xmlns:p14="http://schemas.microsoft.com/office/powerpoint/2010/main" val="161560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Lets see a demonstration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221" y="1217776"/>
            <a:ext cx="10274399" cy="574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83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Processing </a:t>
            </a:r>
            <a:r>
              <a:rPr lang="en-US" dirty="0" err="1"/>
              <a:t>IoT</a:t>
            </a:r>
            <a:r>
              <a:rPr lang="en-US" dirty="0"/>
              <a:t> Data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Larry Rau</a:t>
            </a:r>
          </a:p>
        </p:txBody>
      </p:sp>
    </p:spTree>
    <p:extLst>
      <p:ext uri="{BB962C8B-B14F-4D97-AF65-F5344CB8AC3E}">
        <p14:creationId xmlns:p14="http://schemas.microsoft.com/office/powerpoint/2010/main" val="3997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" y="13635"/>
            <a:ext cx="12434711" cy="696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30091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994" y="2125662"/>
            <a:ext cx="6352854" cy="23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030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847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71" r="591"/>
          <a:stretch/>
        </p:blipFill>
        <p:spPr>
          <a:xfrm>
            <a:off x="288332" y="1427458"/>
            <a:ext cx="8329865" cy="4888805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rise of cloud apps and Containerization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8694385" y="1427458"/>
            <a:ext cx="3322167" cy="4888805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2854" tIns="146283" rIns="182854" bIns="146283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Customer pain points with Monolithic apps</a:t>
            </a:r>
          </a:p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Large apps are complex</a:t>
            </a:r>
          </a:p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Must redeploy the entire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app on each update</a:t>
            </a:r>
          </a:p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Difficult to scale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individual pieces</a:t>
            </a:r>
          </a:p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Bug in any module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can bring down the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entire process</a:t>
            </a:r>
          </a:p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Barrier to adopting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7813">
                      <a:srgbClr val="FFFFFF"/>
                    </a:gs>
                    <a:gs pos="4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new technologies</a:t>
            </a:r>
          </a:p>
        </p:txBody>
      </p:sp>
    </p:spTree>
    <p:extLst>
      <p:ext uri="{BB962C8B-B14F-4D97-AF65-F5344CB8AC3E}">
        <p14:creationId xmlns:p14="http://schemas.microsoft.com/office/powerpoint/2010/main" val="205467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5761103" y="497"/>
            <a:ext cx="6674490" cy="6993533"/>
          </a:xfrm>
          <a:prstGeom prst="rect">
            <a:avLst/>
          </a:prstGeom>
          <a:solidFill>
            <a:schemeClr val="tx2"/>
          </a:solidFill>
          <a:ln w="3175"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grpSp>
        <p:nvGrpSpPr>
          <p:cNvPr id="160" name="Group 159"/>
          <p:cNvGrpSpPr/>
          <p:nvPr/>
        </p:nvGrpSpPr>
        <p:grpSpPr>
          <a:xfrm>
            <a:off x="9413423" y="3379804"/>
            <a:ext cx="2419406" cy="1660290"/>
            <a:chOff x="9413876" y="3379786"/>
            <a:chExt cx="2419749" cy="1660525"/>
          </a:xfrm>
        </p:grpSpPr>
        <p:grpSp>
          <p:nvGrpSpPr>
            <p:cNvPr id="159" name="Group 158"/>
            <p:cNvGrpSpPr/>
            <p:nvPr/>
          </p:nvGrpSpPr>
          <p:grpSpPr>
            <a:xfrm>
              <a:off x="9423401" y="3379786"/>
              <a:ext cx="2410224" cy="1660525"/>
              <a:chOff x="9423401" y="3379786"/>
              <a:chExt cx="2410224" cy="1660525"/>
            </a:xfrm>
          </p:grpSpPr>
          <p:sp>
            <p:nvSpPr>
              <p:cNvPr id="80" name="Oval 79"/>
              <p:cNvSpPr/>
              <p:nvPr/>
            </p:nvSpPr>
            <p:spPr bwMode="auto">
              <a:xfrm>
                <a:off x="9654540" y="3566160"/>
                <a:ext cx="1844040" cy="1310640"/>
              </a:xfrm>
              <a:prstGeom prst="ellipse">
                <a:avLst/>
              </a:prstGeom>
              <a:noFill/>
              <a:ln>
                <a:solidFill>
                  <a:srgbClr val="85C9F6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10180637" y="3379786"/>
                <a:ext cx="843362" cy="269876"/>
                <a:chOff x="6682582" y="3406776"/>
                <a:chExt cx="1190625" cy="381000"/>
              </a:xfrm>
            </p:grpSpPr>
            <p:sp>
              <p:nvSpPr>
                <p:cNvPr id="36" name="Freeform: Shape 35"/>
                <p:cNvSpPr/>
                <p:nvPr/>
              </p:nvSpPr>
              <p:spPr bwMode="auto">
                <a:xfrm>
                  <a:off x="6682582" y="3406776"/>
                  <a:ext cx="1190625" cy="381000"/>
                </a:xfrm>
                <a:custGeom>
                  <a:avLst/>
                  <a:gdLst>
                    <a:gd name="connsiteX0" fmla="*/ 114300 w 1190625"/>
                    <a:gd name="connsiteY0" fmla="*/ 242886 h 381000"/>
                    <a:gd name="connsiteX1" fmla="*/ 70644 w 1190625"/>
                    <a:gd name="connsiteY1" fmla="*/ 286542 h 381000"/>
                    <a:gd name="connsiteX2" fmla="*/ 114300 w 1190625"/>
                    <a:gd name="connsiteY2" fmla="*/ 330198 h 381000"/>
                    <a:gd name="connsiteX3" fmla="*/ 157956 w 1190625"/>
                    <a:gd name="connsiteY3" fmla="*/ 286542 h 381000"/>
                    <a:gd name="connsiteX4" fmla="*/ 114300 w 1190625"/>
                    <a:gd name="connsiteY4" fmla="*/ 242886 h 381000"/>
                    <a:gd name="connsiteX5" fmla="*/ 39689 w 1190625"/>
                    <a:gd name="connsiteY5" fmla="*/ 0 h 381000"/>
                    <a:gd name="connsiteX6" fmla="*/ 1150936 w 1190625"/>
                    <a:gd name="connsiteY6" fmla="*/ 0 h 381000"/>
                    <a:gd name="connsiteX7" fmla="*/ 1190625 w 1190625"/>
                    <a:gd name="connsiteY7" fmla="*/ 39689 h 381000"/>
                    <a:gd name="connsiteX8" fmla="*/ 1190625 w 1190625"/>
                    <a:gd name="connsiteY8" fmla="*/ 341311 h 381000"/>
                    <a:gd name="connsiteX9" fmla="*/ 1150936 w 1190625"/>
                    <a:gd name="connsiteY9" fmla="*/ 381000 h 381000"/>
                    <a:gd name="connsiteX10" fmla="*/ 39689 w 1190625"/>
                    <a:gd name="connsiteY10" fmla="*/ 381000 h 381000"/>
                    <a:gd name="connsiteX11" fmla="*/ 0 w 1190625"/>
                    <a:gd name="connsiteY11" fmla="*/ 341311 h 381000"/>
                    <a:gd name="connsiteX12" fmla="*/ 0 w 1190625"/>
                    <a:gd name="connsiteY12" fmla="*/ 39689 h 381000"/>
                    <a:gd name="connsiteX13" fmla="*/ 39689 w 1190625"/>
                    <a:gd name="connsiteY13" fmla="*/ 0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90625" h="381000">
                      <a:moveTo>
                        <a:pt x="114300" y="242886"/>
                      </a:moveTo>
                      <a:cubicBezTo>
                        <a:pt x="90189" y="242886"/>
                        <a:pt x="70644" y="262431"/>
                        <a:pt x="70644" y="286542"/>
                      </a:cubicBezTo>
                      <a:cubicBezTo>
                        <a:pt x="70644" y="310653"/>
                        <a:pt x="90189" y="330198"/>
                        <a:pt x="114300" y="330198"/>
                      </a:cubicBezTo>
                      <a:cubicBezTo>
                        <a:pt x="138411" y="330198"/>
                        <a:pt x="157956" y="310653"/>
                        <a:pt x="157956" y="286542"/>
                      </a:cubicBezTo>
                      <a:cubicBezTo>
                        <a:pt x="157956" y="262431"/>
                        <a:pt x="138411" y="242886"/>
                        <a:pt x="114300" y="242886"/>
                      </a:cubicBezTo>
                      <a:close/>
                      <a:moveTo>
                        <a:pt x="39689" y="0"/>
                      </a:moveTo>
                      <a:lnTo>
                        <a:pt x="1150936" y="0"/>
                      </a:lnTo>
                      <a:cubicBezTo>
                        <a:pt x="1172856" y="0"/>
                        <a:pt x="1190625" y="17769"/>
                        <a:pt x="1190625" y="39689"/>
                      </a:cubicBezTo>
                      <a:lnTo>
                        <a:pt x="1190625" y="341311"/>
                      </a:lnTo>
                      <a:cubicBezTo>
                        <a:pt x="1190625" y="363231"/>
                        <a:pt x="1172856" y="381000"/>
                        <a:pt x="1150936" y="381000"/>
                      </a:cubicBezTo>
                      <a:lnTo>
                        <a:pt x="39689" y="381000"/>
                      </a:lnTo>
                      <a:cubicBezTo>
                        <a:pt x="17769" y="381000"/>
                        <a:pt x="0" y="363231"/>
                        <a:pt x="0" y="341311"/>
                      </a:cubicBezTo>
                      <a:lnTo>
                        <a:pt x="0" y="39689"/>
                      </a:lnTo>
                      <a:cubicBezTo>
                        <a:pt x="0" y="17769"/>
                        <a:pt x="17769" y="0"/>
                        <a:pt x="39689" y="0"/>
                      </a:cubicBezTo>
                      <a:close/>
                    </a:path>
                  </a:pathLst>
                </a:custGeom>
                <a:solidFill>
                  <a:srgbClr val="5B9CCA"/>
                </a:solidFill>
                <a:ln>
                  <a:noFill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46630" rIns="0" bIns="4663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32293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5439">
                          <a:srgbClr val="F8F8F8"/>
                        </a:gs>
                        <a:gs pos="10000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7539831" y="3613945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7539831" y="3666332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7539831" y="3711576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oup 40"/>
              <p:cNvGrpSpPr/>
              <p:nvPr/>
            </p:nvGrpSpPr>
            <p:grpSpPr>
              <a:xfrm>
                <a:off x="10990263" y="3794123"/>
                <a:ext cx="843362" cy="269876"/>
                <a:chOff x="6682582" y="3406776"/>
                <a:chExt cx="1190625" cy="381000"/>
              </a:xfrm>
            </p:grpSpPr>
            <p:sp>
              <p:nvSpPr>
                <p:cNvPr id="42" name="Freeform: Shape 41"/>
                <p:cNvSpPr/>
                <p:nvPr/>
              </p:nvSpPr>
              <p:spPr bwMode="auto">
                <a:xfrm>
                  <a:off x="6682582" y="3406776"/>
                  <a:ext cx="1190625" cy="381000"/>
                </a:xfrm>
                <a:custGeom>
                  <a:avLst/>
                  <a:gdLst>
                    <a:gd name="connsiteX0" fmla="*/ 114300 w 1190625"/>
                    <a:gd name="connsiteY0" fmla="*/ 242886 h 381000"/>
                    <a:gd name="connsiteX1" fmla="*/ 70644 w 1190625"/>
                    <a:gd name="connsiteY1" fmla="*/ 286542 h 381000"/>
                    <a:gd name="connsiteX2" fmla="*/ 114300 w 1190625"/>
                    <a:gd name="connsiteY2" fmla="*/ 330198 h 381000"/>
                    <a:gd name="connsiteX3" fmla="*/ 157956 w 1190625"/>
                    <a:gd name="connsiteY3" fmla="*/ 286542 h 381000"/>
                    <a:gd name="connsiteX4" fmla="*/ 114300 w 1190625"/>
                    <a:gd name="connsiteY4" fmla="*/ 242886 h 381000"/>
                    <a:gd name="connsiteX5" fmla="*/ 39689 w 1190625"/>
                    <a:gd name="connsiteY5" fmla="*/ 0 h 381000"/>
                    <a:gd name="connsiteX6" fmla="*/ 1150936 w 1190625"/>
                    <a:gd name="connsiteY6" fmla="*/ 0 h 381000"/>
                    <a:gd name="connsiteX7" fmla="*/ 1190625 w 1190625"/>
                    <a:gd name="connsiteY7" fmla="*/ 39689 h 381000"/>
                    <a:gd name="connsiteX8" fmla="*/ 1190625 w 1190625"/>
                    <a:gd name="connsiteY8" fmla="*/ 341311 h 381000"/>
                    <a:gd name="connsiteX9" fmla="*/ 1150936 w 1190625"/>
                    <a:gd name="connsiteY9" fmla="*/ 381000 h 381000"/>
                    <a:gd name="connsiteX10" fmla="*/ 39689 w 1190625"/>
                    <a:gd name="connsiteY10" fmla="*/ 381000 h 381000"/>
                    <a:gd name="connsiteX11" fmla="*/ 0 w 1190625"/>
                    <a:gd name="connsiteY11" fmla="*/ 341311 h 381000"/>
                    <a:gd name="connsiteX12" fmla="*/ 0 w 1190625"/>
                    <a:gd name="connsiteY12" fmla="*/ 39689 h 381000"/>
                    <a:gd name="connsiteX13" fmla="*/ 39689 w 1190625"/>
                    <a:gd name="connsiteY13" fmla="*/ 0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90625" h="381000">
                      <a:moveTo>
                        <a:pt x="114300" y="242886"/>
                      </a:moveTo>
                      <a:cubicBezTo>
                        <a:pt x="90189" y="242886"/>
                        <a:pt x="70644" y="262431"/>
                        <a:pt x="70644" y="286542"/>
                      </a:cubicBezTo>
                      <a:cubicBezTo>
                        <a:pt x="70644" y="310653"/>
                        <a:pt x="90189" y="330198"/>
                        <a:pt x="114300" y="330198"/>
                      </a:cubicBezTo>
                      <a:cubicBezTo>
                        <a:pt x="138411" y="330198"/>
                        <a:pt x="157956" y="310653"/>
                        <a:pt x="157956" y="286542"/>
                      </a:cubicBezTo>
                      <a:cubicBezTo>
                        <a:pt x="157956" y="262431"/>
                        <a:pt x="138411" y="242886"/>
                        <a:pt x="114300" y="242886"/>
                      </a:cubicBezTo>
                      <a:close/>
                      <a:moveTo>
                        <a:pt x="39689" y="0"/>
                      </a:moveTo>
                      <a:lnTo>
                        <a:pt x="1150936" y="0"/>
                      </a:lnTo>
                      <a:cubicBezTo>
                        <a:pt x="1172856" y="0"/>
                        <a:pt x="1190625" y="17769"/>
                        <a:pt x="1190625" y="39689"/>
                      </a:cubicBezTo>
                      <a:lnTo>
                        <a:pt x="1190625" y="341311"/>
                      </a:lnTo>
                      <a:cubicBezTo>
                        <a:pt x="1190625" y="363231"/>
                        <a:pt x="1172856" y="381000"/>
                        <a:pt x="1150936" y="381000"/>
                      </a:cubicBezTo>
                      <a:lnTo>
                        <a:pt x="39689" y="381000"/>
                      </a:lnTo>
                      <a:cubicBezTo>
                        <a:pt x="17769" y="381000"/>
                        <a:pt x="0" y="363231"/>
                        <a:pt x="0" y="341311"/>
                      </a:cubicBezTo>
                      <a:lnTo>
                        <a:pt x="0" y="39689"/>
                      </a:lnTo>
                      <a:cubicBezTo>
                        <a:pt x="0" y="17769"/>
                        <a:pt x="17769" y="0"/>
                        <a:pt x="39689" y="0"/>
                      </a:cubicBezTo>
                      <a:close/>
                    </a:path>
                  </a:pathLst>
                </a:custGeom>
                <a:solidFill>
                  <a:srgbClr val="5B9CCA"/>
                </a:solidFill>
                <a:ln>
                  <a:noFill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46630" rIns="0" bIns="4663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32293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5439">
                          <a:srgbClr val="F8F8F8"/>
                        </a:gs>
                        <a:gs pos="10000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7539831" y="3613945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7539831" y="3666332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>
                  <a:off x="7539831" y="3711576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Group 45"/>
              <p:cNvGrpSpPr/>
              <p:nvPr/>
            </p:nvGrpSpPr>
            <p:grpSpPr>
              <a:xfrm>
                <a:off x="10990263" y="4322760"/>
                <a:ext cx="843362" cy="269876"/>
                <a:chOff x="6682582" y="3406776"/>
                <a:chExt cx="1190625" cy="381000"/>
              </a:xfrm>
            </p:grpSpPr>
            <p:sp>
              <p:nvSpPr>
                <p:cNvPr id="47" name="Freeform: Shape 46"/>
                <p:cNvSpPr/>
                <p:nvPr/>
              </p:nvSpPr>
              <p:spPr bwMode="auto">
                <a:xfrm>
                  <a:off x="6682582" y="3406776"/>
                  <a:ext cx="1190625" cy="381000"/>
                </a:xfrm>
                <a:custGeom>
                  <a:avLst/>
                  <a:gdLst>
                    <a:gd name="connsiteX0" fmla="*/ 114300 w 1190625"/>
                    <a:gd name="connsiteY0" fmla="*/ 242886 h 381000"/>
                    <a:gd name="connsiteX1" fmla="*/ 70644 w 1190625"/>
                    <a:gd name="connsiteY1" fmla="*/ 286542 h 381000"/>
                    <a:gd name="connsiteX2" fmla="*/ 114300 w 1190625"/>
                    <a:gd name="connsiteY2" fmla="*/ 330198 h 381000"/>
                    <a:gd name="connsiteX3" fmla="*/ 157956 w 1190625"/>
                    <a:gd name="connsiteY3" fmla="*/ 286542 h 381000"/>
                    <a:gd name="connsiteX4" fmla="*/ 114300 w 1190625"/>
                    <a:gd name="connsiteY4" fmla="*/ 242886 h 381000"/>
                    <a:gd name="connsiteX5" fmla="*/ 39689 w 1190625"/>
                    <a:gd name="connsiteY5" fmla="*/ 0 h 381000"/>
                    <a:gd name="connsiteX6" fmla="*/ 1150936 w 1190625"/>
                    <a:gd name="connsiteY6" fmla="*/ 0 h 381000"/>
                    <a:gd name="connsiteX7" fmla="*/ 1190625 w 1190625"/>
                    <a:gd name="connsiteY7" fmla="*/ 39689 h 381000"/>
                    <a:gd name="connsiteX8" fmla="*/ 1190625 w 1190625"/>
                    <a:gd name="connsiteY8" fmla="*/ 341311 h 381000"/>
                    <a:gd name="connsiteX9" fmla="*/ 1150936 w 1190625"/>
                    <a:gd name="connsiteY9" fmla="*/ 381000 h 381000"/>
                    <a:gd name="connsiteX10" fmla="*/ 39689 w 1190625"/>
                    <a:gd name="connsiteY10" fmla="*/ 381000 h 381000"/>
                    <a:gd name="connsiteX11" fmla="*/ 0 w 1190625"/>
                    <a:gd name="connsiteY11" fmla="*/ 341311 h 381000"/>
                    <a:gd name="connsiteX12" fmla="*/ 0 w 1190625"/>
                    <a:gd name="connsiteY12" fmla="*/ 39689 h 381000"/>
                    <a:gd name="connsiteX13" fmla="*/ 39689 w 1190625"/>
                    <a:gd name="connsiteY13" fmla="*/ 0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90625" h="381000">
                      <a:moveTo>
                        <a:pt x="114300" y="242886"/>
                      </a:moveTo>
                      <a:cubicBezTo>
                        <a:pt x="90189" y="242886"/>
                        <a:pt x="70644" y="262431"/>
                        <a:pt x="70644" y="286542"/>
                      </a:cubicBezTo>
                      <a:cubicBezTo>
                        <a:pt x="70644" y="310653"/>
                        <a:pt x="90189" y="330198"/>
                        <a:pt x="114300" y="330198"/>
                      </a:cubicBezTo>
                      <a:cubicBezTo>
                        <a:pt x="138411" y="330198"/>
                        <a:pt x="157956" y="310653"/>
                        <a:pt x="157956" y="286542"/>
                      </a:cubicBezTo>
                      <a:cubicBezTo>
                        <a:pt x="157956" y="262431"/>
                        <a:pt x="138411" y="242886"/>
                        <a:pt x="114300" y="242886"/>
                      </a:cubicBezTo>
                      <a:close/>
                      <a:moveTo>
                        <a:pt x="39689" y="0"/>
                      </a:moveTo>
                      <a:lnTo>
                        <a:pt x="1150936" y="0"/>
                      </a:lnTo>
                      <a:cubicBezTo>
                        <a:pt x="1172856" y="0"/>
                        <a:pt x="1190625" y="17769"/>
                        <a:pt x="1190625" y="39689"/>
                      </a:cubicBezTo>
                      <a:lnTo>
                        <a:pt x="1190625" y="341311"/>
                      </a:lnTo>
                      <a:cubicBezTo>
                        <a:pt x="1190625" y="363231"/>
                        <a:pt x="1172856" y="381000"/>
                        <a:pt x="1150936" y="381000"/>
                      </a:cubicBezTo>
                      <a:lnTo>
                        <a:pt x="39689" y="381000"/>
                      </a:lnTo>
                      <a:cubicBezTo>
                        <a:pt x="17769" y="381000"/>
                        <a:pt x="0" y="363231"/>
                        <a:pt x="0" y="341311"/>
                      </a:cubicBezTo>
                      <a:lnTo>
                        <a:pt x="0" y="39689"/>
                      </a:lnTo>
                      <a:cubicBezTo>
                        <a:pt x="0" y="17769"/>
                        <a:pt x="17769" y="0"/>
                        <a:pt x="39689" y="0"/>
                      </a:cubicBezTo>
                      <a:close/>
                    </a:path>
                  </a:pathLst>
                </a:custGeom>
                <a:solidFill>
                  <a:srgbClr val="5B9CCA"/>
                </a:solidFill>
                <a:ln>
                  <a:noFill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46630" rIns="0" bIns="4663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32293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5439">
                          <a:srgbClr val="F8F8F8"/>
                        </a:gs>
                        <a:gs pos="10000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cxnSp>
              <p:nvCxnSpPr>
                <p:cNvPr id="48" name="Straight Connector 47"/>
                <p:cNvCxnSpPr/>
                <p:nvPr/>
              </p:nvCxnSpPr>
              <p:spPr>
                <a:xfrm>
                  <a:off x="7539831" y="3613945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/>
                <p:cNvCxnSpPr/>
                <p:nvPr/>
              </p:nvCxnSpPr>
              <p:spPr>
                <a:xfrm>
                  <a:off x="7539831" y="3666332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>
                  <a:off x="7539831" y="3711576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Group 50"/>
              <p:cNvGrpSpPr/>
              <p:nvPr/>
            </p:nvGrpSpPr>
            <p:grpSpPr>
              <a:xfrm>
                <a:off x="10171113" y="4770435"/>
                <a:ext cx="843362" cy="269876"/>
                <a:chOff x="6682582" y="3406776"/>
                <a:chExt cx="1190625" cy="381000"/>
              </a:xfrm>
            </p:grpSpPr>
            <p:sp>
              <p:nvSpPr>
                <p:cNvPr id="52" name="Freeform: Shape 51"/>
                <p:cNvSpPr/>
                <p:nvPr/>
              </p:nvSpPr>
              <p:spPr bwMode="auto">
                <a:xfrm>
                  <a:off x="6682582" y="3406776"/>
                  <a:ext cx="1190625" cy="381000"/>
                </a:xfrm>
                <a:custGeom>
                  <a:avLst/>
                  <a:gdLst>
                    <a:gd name="connsiteX0" fmla="*/ 114300 w 1190625"/>
                    <a:gd name="connsiteY0" fmla="*/ 242886 h 381000"/>
                    <a:gd name="connsiteX1" fmla="*/ 70644 w 1190625"/>
                    <a:gd name="connsiteY1" fmla="*/ 286542 h 381000"/>
                    <a:gd name="connsiteX2" fmla="*/ 114300 w 1190625"/>
                    <a:gd name="connsiteY2" fmla="*/ 330198 h 381000"/>
                    <a:gd name="connsiteX3" fmla="*/ 157956 w 1190625"/>
                    <a:gd name="connsiteY3" fmla="*/ 286542 h 381000"/>
                    <a:gd name="connsiteX4" fmla="*/ 114300 w 1190625"/>
                    <a:gd name="connsiteY4" fmla="*/ 242886 h 381000"/>
                    <a:gd name="connsiteX5" fmla="*/ 39689 w 1190625"/>
                    <a:gd name="connsiteY5" fmla="*/ 0 h 381000"/>
                    <a:gd name="connsiteX6" fmla="*/ 1150936 w 1190625"/>
                    <a:gd name="connsiteY6" fmla="*/ 0 h 381000"/>
                    <a:gd name="connsiteX7" fmla="*/ 1190625 w 1190625"/>
                    <a:gd name="connsiteY7" fmla="*/ 39689 h 381000"/>
                    <a:gd name="connsiteX8" fmla="*/ 1190625 w 1190625"/>
                    <a:gd name="connsiteY8" fmla="*/ 341311 h 381000"/>
                    <a:gd name="connsiteX9" fmla="*/ 1150936 w 1190625"/>
                    <a:gd name="connsiteY9" fmla="*/ 381000 h 381000"/>
                    <a:gd name="connsiteX10" fmla="*/ 39689 w 1190625"/>
                    <a:gd name="connsiteY10" fmla="*/ 381000 h 381000"/>
                    <a:gd name="connsiteX11" fmla="*/ 0 w 1190625"/>
                    <a:gd name="connsiteY11" fmla="*/ 341311 h 381000"/>
                    <a:gd name="connsiteX12" fmla="*/ 0 w 1190625"/>
                    <a:gd name="connsiteY12" fmla="*/ 39689 h 381000"/>
                    <a:gd name="connsiteX13" fmla="*/ 39689 w 1190625"/>
                    <a:gd name="connsiteY13" fmla="*/ 0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90625" h="381000">
                      <a:moveTo>
                        <a:pt x="114300" y="242886"/>
                      </a:moveTo>
                      <a:cubicBezTo>
                        <a:pt x="90189" y="242886"/>
                        <a:pt x="70644" y="262431"/>
                        <a:pt x="70644" y="286542"/>
                      </a:cubicBezTo>
                      <a:cubicBezTo>
                        <a:pt x="70644" y="310653"/>
                        <a:pt x="90189" y="330198"/>
                        <a:pt x="114300" y="330198"/>
                      </a:cubicBezTo>
                      <a:cubicBezTo>
                        <a:pt x="138411" y="330198"/>
                        <a:pt x="157956" y="310653"/>
                        <a:pt x="157956" y="286542"/>
                      </a:cubicBezTo>
                      <a:cubicBezTo>
                        <a:pt x="157956" y="262431"/>
                        <a:pt x="138411" y="242886"/>
                        <a:pt x="114300" y="242886"/>
                      </a:cubicBezTo>
                      <a:close/>
                      <a:moveTo>
                        <a:pt x="39689" y="0"/>
                      </a:moveTo>
                      <a:lnTo>
                        <a:pt x="1150936" y="0"/>
                      </a:lnTo>
                      <a:cubicBezTo>
                        <a:pt x="1172856" y="0"/>
                        <a:pt x="1190625" y="17769"/>
                        <a:pt x="1190625" y="39689"/>
                      </a:cubicBezTo>
                      <a:lnTo>
                        <a:pt x="1190625" y="341311"/>
                      </a:lnTo>
                      <a:cubicBezTo>
                        <a:pt x="1190625" y="363231"/>
                        <a:pt x="1172856" y="381000"/>
                        <a:pt x="1150936" y="381000"/>
                      </a:cubicBezTo>
                      <a:lnTo>
                        <a:pt x="39689" y="381000"/>
                      </a:lnTo>
                      <a:cubicBezTo>
                        <a:pt x="17769" y="381000"/>
                        <a:pt x="0" y="363231"/>
                        <a:pt x="0" y="341311"/>
                      </a:cubicBezTo>
                      <a:lnTo>
                        <a:pt x="0" y="39689"/>
                      </a:lnTo>
                      <a:cubicBezTo>
                        <a:pt x="0" y="17769"/>
                        <a:pt x="17769" y="0"/>
                        <a:pt x="39689" y="0"/>
                      </a:cubicBezTo>
                      <a:close/>
                    </a:path>
                  </a:pathLst>
                </a:custGeom>
                <a:solidFill>
                  <a:srgbClr val="5B9CCA"/>
                </a:solidFill>
                <a:ln>
                  <a:noFill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46630" rIns="0" bIns="4663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32293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5439">
                          <a:srgbClr val="F8F8F8"/>
                        </a:gs>
                        <a:gs pos="10000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cxnSp>
              <p:nvCxnSpPr>
                <p:cNvPr id="53" name="Straight Connector 52"/>
                <p:cNvCxnSpPr/>
                <p:nvPr/>
              </p:nvCxnSpPr>
              <p:spPr>
                <a:xfrm>
                  <a:off x="7539831" y="3613945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7539831" y="3666332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>
                <a:xfrm>
                  <a:off x="7539831" y="3711576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Group 55"/>
              <p:cNvGrpSpPr/>
              <p:nvPr/>
            </p:nvGrpSpPr>
            <p:grpSpPr>
              <a:xfrm>
                <a:off x="9423401" y="4317998"/>
                <a:ext cx="843362" cy="269876"/>
                <a:chOff x="6682582" y="3406776"/>
                <a:chExt cx="1190625" cy="381000"/>
              </a:xfrm>
            </p:grpSpPr>
            <p:sp>
              <p:nvSpPr>
                <p:cNvPr id="57" name="Freeform: Shape 56"/>
                <p:cNvSpPr/>
                <p:nvPr/>
              </p:nvSpPr>
              <p:spPr bwMode="auto">
                <a:xfrm>
                  <a:off x="6682582" y="3406776"/>
                  <a:ext cx="1190625" cy="381000"/>
                </a:xfrm>
                <a:custGeom>
                  <a:avLst/>
                  <a:gdLst>
                    <a:gd name="connsiteX0" fmla="*/ 114300 w 1190625"/>
                    <a:gd name="connsiteY0" fmla="*/ 242886 h 381000"/>
                    <a:gd name="connsiteX1" fmla="*/ 70644 w 1190625"/>
                    <a:gd name="connsiteY1" fmla="*/ 286542 h 381000"/>
                    <a:gd name="connsiteX2" fmla="*/ 114300 w 1190625"/>
                    <a:gd name="connsiteY2" fmla="*/ 330198 h 381000"/>
                    <a:gd name="connsiteX3" fmla="*/ 157956 w 1190625"/>
                    <a:gd name="connsiteY3" fmla="*/ 286542 h 381000"/>
                    <a:gd name="connsiteX4" fmla="*/ 114300 w 1190625"/>
                    <a:gd name="connsiteY4" fmla="*/ 242886 h 381000"/>
                    <a:gd name="connsiteX5" fmla="*/ 39689 w 1190625"/>
                    <a:gd name="connsiteY5" fmla="*/ 0 h 381000"/>
                    <a:gd name="connsiteX6" fmla="*/ 1150936 w 1190625"/>
                    <a:gd name="connsiteY6" fmla="*/ 0 h 381000"/>
                    <a:gd name="connsiteX7" fmla="*/ 1190625 w 1190625"/>
                    <a:gd name="connsiteY7" fmla="*/ 39689 h 381000"/>
                    <a:gd name="connsiteX8" fmla="*/ 1190625 w 1190625"/>
                    <a:gd name="connsiteY8" fmla="*/ 341311 h 381000"/>
                    <a:gd name="connsiteX9" fmla="*/ 1150936 w 1190625"/>
                    <a:gd name="connsiteY9" fmla="*/ 381000 h 381000"/>
                    <a:gd name="connsiteX10" fmla="*/ 39689 w 1190625"/>
                    <a:gd name="connsiteY10" fmla="*/ 381000 h 381000"/>
                    <a:gd name="connsiteX11" fmla="*/ 0 w 1190625"/>
                    <a:gd name="connsiteY11" fmla="*/ 341311 h 381000"/>
                    <a:gd name="connsiteX12" fmla="*/ 0 w 1190625"/>
                    <a:gd name="connsiteY12" fmla="*/ 39689 h 381000"/>
                    <a:gd name="connsiteX13" fmla="*/ 39689 w 1190625"/>
                    <a:gd name="connsiteY13" fmla="*/ 0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90625" h="381000">
                      <a:moveTo>
                        <a:pt x="114300" y="242886"/>
                      </a:moveTo>
                      <a:cubicBezTo>
                        <a:pt x="90189" y="242886"/>
                        <a:pt x="70644" y="262431"/>
                        <a:pt x="70644" y="286542"/>
                      </a:cubicBezTo>
                      <a:cubicBezTo>
                        <a:pt x="70644" y="310653"/>
                        <a:pt x="90189" y="330198"/>
                        <a:pt x="114300" y="330198"/>
                      </a:cubicBezTo>
                      <a:cubicBezTo>
                        <a:pt x="138411" y="330198"/>
                        <a:pt x="157956" y="310653"/>
                        <a:pt x="157956" y="286542"/>
                      </a:cubicBezTo>
                      <a:cubicBezTo>
                        <a:pt x="157956" y="262431"/>
                        <a:pt x="138411" y="242886"/>
                        <a:pt x="114300" y="242886"/>
                      </a:cubicBezTo>
                      <a:close/>
                      <a:moveTo>
                        <a:pt x="39689" y="0"/>
                      </a:moveTo>
                      <a:lnTo>
                        <a:pt x="1150936" y="0"/>
                      </a:lnTo>
                      <a:cubicBezTo>
                        <a:pt x="1172856" y="0"/>
                        <a:pt x="1190625" y="17769"/>
                        <a:pt x="1190625" y="39689"/>
                      </a:cubicBezTo>
                      <a:lnTo>
                        <a:pt x="1190625" y="341311"/>
                      </a:lnTo>
                      <a:cubicBezTo>
                        <a:pt x="1190625" y="363231"/>
                        <a:pt x="1172856" y="381000"/>
                        <a:pt x="1150936" y="381000"/>
                      </a:cubicBezTo>
                      <a:lnTo>
                        <a:pt x="39689" y="381000"/>
                      </a:lnTo>
                      <a:cubicBezTo>
                        <a:pt x="17769" y="381000"/>
                        <a:pt x="0" y="363231"/>
                        <a:pt x="0" y="341311"/>
                      </a:cubicBezTo>
                      <a:lnTo>
                        <a:pt x="0" y="39689"/>
                      </a:lnTo>
                      <a:cubicBezTo>
                        <a:pt x="0" y="17769"/>
                        <a:pt x="17769" y="0"/>
                        <a:pt x="39689" y="0"/>
                      </a:cubicBezTo>
                      <a:close/>
                    </a:path>
                  </a:pathLst>
                </a:custGeom>
                <a:solidFill>
                  <a:srgbClr val="5B9CCA"/>
                </a:solidFill>
                <a:ln>
                  <a:noFill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46630" rIns="0" bIns="4663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32293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5439">
                          <a:srgbClr val="F8F8F8"/>
                        </a:gs>
                        <a:gs pos="10000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7539831" y="3613945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7539831" y="3666332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7539831" y="3711576"/>
                  <a:ext cx="246889" cy="0"/>
                </a:xfrm>
                <a:prstGeom prst="line">
                  <a:avLst/>
                </a:prstGeom>
                <a:ln w="1905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1" name="Group 60"/>
            <p:cNvGrpSpPr/>
            <p:nvPr/>
          </p:nvGrpSpPr>
          <p:grpSpPr>
            <a:xfrm>
              <a:off x="9413876" y="3798886"/>
              <a:ext cx="843362" cy="269876"/>
              <a:chOff x="6682582" y="3406776"/>
              <a:chExt cx="1190625" cy="381000"/>
            </a:xfrm>
          </p:grpSpPr>
          <p:sp>
            <p:nvSpPr>
              <p:cNvPr id="62" name="Freeform: Shape 61"/>
              <p:cNvSpPr/>
              <p:nvPr/>
            </p:nvSpPr>
            <p:spPr bwMode="auto">
              <a:xfrm>
                <a:off x="6682582" y="3406776"/>
                <a:ext cx="1190625" cy="381000"/>
              </a:xfrm>
              <a:custGeom>
                <a:avLst/>
                <a:gdLst>
                  <a:gd name="connsiteX0" fmla="*/ 114300 w 1190625"/>
                  <a:gd name="connsiteY0" fmla="*/ 242886 h 381000"/>
                  <a:gd name="connsiteX1" fmla="*/ 70644 w 1190625"/>
                  <a:gd name="connsiteY1" fmla="*/ 286542 h 381000"/>
                  <a:gd name="connsiteX2" fmla="*/ 114300 w 1190625"/>
                  <a:gd name="connsiteY2" fmla="*/ 330198 h 381000"/>
                  <a:gd name="connsiteX3" fmla="*/ 157956 w 1190625"/>
                  <a:gd name="connsiteY3" fmla="*/ 286542 h 381000"/>
                  <a:gd name="connsiteX4" fmla="*/ 114300 w 1190625"/>
                  <a:gd name="connsiteY4" fmla="*/ 242886 h 381000"/>
                  <a:gd name="connsiteX5" fmla="*/ 39689 w 1190625"/>
                  <a:gd name="connsiteY5" fmla="*/ 0 h 381000"/>
                  <a:gd name="connsiteX6" fmla="*/ 1150936 w 1190625"/>
                  <a:gd name="connsiteY6" fmla="*/ 0 h 381000"/>
                  <a:gd name="connsiteX7" fmla="*/ 1190625 w 1190625"/>
                  <a:gd name="connsiteY7" fmla="*/ 39689 h 381000"/>
                  <a:gd name="connsiteX8" fmla="*/ 1190625 w 1190625"/>
                  <a:gd name="connsiteY8" fmla="*/ 341311 h 381000"/>
                  <a:gd name="connsiteX9" fmla="*/ 1150936 w 1190625"/>
                  <a:gd name="connsiteY9" fmla="*/ 381000 h 381000"/>
                  <a:gd name="connsiteX10" fmla="*/ 39689 w 1190625"/>
                  <a:gd name="connsiteY10" fmla="*/ 381000 h 381000"/>
                  <a:gd name="connsiteX11" fmla="*/ 0 w 1190625"/>
                  <a:gd name="connsiteY11" fmla="*/ 341311 h 381000"/>
                  <a:gd name="connsiteX12" fmla="*/ 0 w 1190625"/>
                  <a:gd name="connsiteY12" fmla="*/ 39689 h 381000"/>
                  <a:gd name="connsiteX13" fmla="*/ 39689 w 1190625"/>
                  <a:gd name="connsiteY13" fmla="*/ 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90625" h="381000">
                    <a:moveTo>
                      <a:pt x="114300" y="242886"/>
                    </a:moveTo>
                    <a:cubicBezTo>
                      <a:pt x="90189" y="242886"/>
                      <a:pt x="70644" y="262431"/>
                      <a:pt x="70644" y="286542"/>
                    </a:cubicBezTo>
                    <a:cubicBezTo>
                      <a:pt x="70644" y="310653"/>
                      <a:pt x="90189" y="330198"/>
                      <a:pt x="114300" y="330198"/>
                    </a:cubicBezTo>
                    <a:cubicBezTo>
                      <a:pt x="138411" y="330198"/>
                      <a:pt x="157956" y="310653"/>
                      <a:pt x="157956" y="286542"/>
                    </a:cubicBezTo>
                    <a:cubicBezTo>
                      <a:pt x="157956" y="262431"/>
                      <a:pt x="138411" y="242886"/>
                      <a:pt x="114300" y="242886"/>
                    </a:cubicBezTo>
                    <a:close/>
                    <a:moveTo>
                      <a:pt x="39689" y="0"/>
                    </a:moveTo>
                    <a:lnTo>
                      <a:pt x="1150936" y="0"/>
                    </a:lnTo>
                    <a:cubicBezTo>
                      <a:pt x="1172856" y="0"/>
                      <a:pt x="1190625" y="17769"/>
                      <a:pt x="1190625" y="39689"/>
                    </a:cubicBezTo>
                    <a:lnTo>
                      <a:pt x="1190625" y="341311"/>
                    </a:lnTo>
                    <a:cubicBezTo>
                      <a:pt x="1190625" y="363231"/>
                      <a:pt x="1172856" y="381000"/>
                      <a:pt x="1150936" y="381000"/>
                    </a:cubicBezTo>
                    <a:lnTo>
                      <a:pt x="39689" y="381000"/>
                    </a:lnTo>
                    <a:cubicBezTo>
                      <a:pt x="17769" y="381000"/>
                      <a:pt x="0" y="363231"/>
                      <a:pt x="0" y="341311"/>
                    </a:cubicBezTo>
                    <a:lnTo>
                      <a:pt x="0" y="39689"/>
                    </a:lnTo>
                    <a:cubicBezTo>
                      <a:pt x="0" y="17769"/>
                      <a:pt x="17769" y="0"/>
                      <a:pt x="39689" y="0"/>
                    </a:cubicBezTo>
                    <a:close/>
                  </a:path>
                </a:pathLst>
              </a:custGeom>
              <a:solidFill>
                <a:srgbClr val="5B9CC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cxnSp>
            <p:nvCxnSpPr>
              <p:cNvPr id="63" name="Straight Connector 62"/>
              <p:cNvCxnSpPr/>
              <p:nvPr/>
            </p:nvCxnSpPr>
            <p:spPr>
              <a:xfrm>
                <a:off x="7539831" y="3613945"/>
                <a:ext cx="246889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7539831" y="3666332"/>
                <a:ext cx="246889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7539831" y="3711576"/>
                <a:ext cx="246889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4" name="RED3"/>
          <p:cNvSpPr/>
          <p:nvPr/>
        </p:nvSpPr>
        <p:spPr bwMode="auto">
          <a:xfrm>
            <a:off x="10134360" y="2480136"/>
            <a:ext cx="183014" cy="152378"/>
          </a:xfrm>
          <a:prstGeom prst="hexagon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87263" y="2178714"/>
            <a:ext cx="5380464" cy="337132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dirty="0">
                <a:latin typeface="+mn-lt"/>
              </a:rPr>
              <a:t>Individually built and deployed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dirty="0">
                <a:latin typeface="+mn-lt"/>
              </a:rPr>
              <a:t>Small, independently </a:t>
            </a:r>
            <a:br>
              <a:rPr lang="en-US" sz="2400" dirty="0">
                <a:latin typeface="+mn-lt"/>
              </a:rPr>
            </a:br>
            <a:r>
              <a:rPr lang="en-US" sz="2400" dirty="0">
                <a:latin typeface="+mn-lt"/>
              </a:rPr>
              <a:t>executing services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dirty="0">
                <a:latin typeface="+mn-lt"/>
              </a:rPr>
              <a:t>Integrate using published </a:t>
            </a:r>
            <a:br>
              <a:rPr lang="en-US" sz="2400" dirty="0">
                <a:latin typeface="+mn-lt"/>
              </a:rPr>
            </a:br>
            <a:r>
              <a:rPr lang="en-US" sz="2400" dirty="0">
                <a:latin typeface="+mn-lt"/>
              </a:rPr>
              <a:t>API calls for overall </a:t>
            </a:r>
            <a:br>
              <a:rPr lang="en-US" sz="2400" dirty="0">
                <a:latin typeface="+mn-lt"/>
              </a:rPr>
            </a:br>
            <a:r>
              <a:rPr lang="en-US" sz="2400" dirty="0">
                <a:latin typeface="+mn-lt"/>
              </a:rPr>
              <a:t>application’s functionality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2400" dirty="0">
                <a:latin typeface="+mn-lt"/>
              </a:rPr>
              <a:t>Fine-grained, loosely </a:t>
            </a:r>
            <a:br>
              <a:rPr lang="en-US" sz="2400" dirty="0">
                <a:latin typeface="+mn-lt"/>
              </a:rPr>
            </a:br>
            <a:r>
              <a:rPr lang="en-US" sz="2400" dirty="0">
                <a:latin typeface="+mn-lt"/>
              </a:rPr>
              <a:t>coupled application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99171" y="2281734"/>
            <a:ext cx="304756" cy="113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8438">
                      <a:srgbClr val="505050"/>
                    </a:gs>
                    <a:gs pos="43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App 1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6522994" y="2354424"/>
            <a:ext cx="250000" cy="250000"/>
          </a:xfrm>
          <a:prstGeom prst="ellipse">
            <a:avLst/>
          </a:prstGeom>
          <a:solidFill>
            <a:schemeClr val="tx2">
              <a:lumMod val="2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4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1</a:t>
            </a:r>
          </a:p>
        </p:txBody>
      </p:sp>
      <p:sp>
        <p:nvSpPr>
          <p:cNvPr id="34" name="Oval 33"/>
          <p:cNvSpPr/>
          <p:nvPr/>
        </p:nvSpPr>
        <p:spPr bwMode="auto">
          <a:xfrm>
            <a:off x="6531727" y="3040127"/>
            <a:ext cx="250000" cy="250000"/>
          </a:xfrm>
          <a:prstGeom prst="ellipse">
            <a:avLst/>
          </a:prstGeom>
          <a:solidFill>
            <a:schemeClr val="tx2">
              <a:lumMod val="2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4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2</a:t>
            </a:r>
          </a:p>
        </p:txBody>
      </p:sp>
      <p:sp>
        <p:nvSpPr>
          <p:cNvPr id="66" name="Oval 65"/>
          <p:cNvSpPr/>
          <p:nvPr/>
        </p:nvSpPr>
        <p:spPr bwMode="auto">
          <a:xfrm>
            <a:off x="9416044" y="3040127"/>
            <a:ext cx="250000" cy="250000"/>
          </a:xfrm>
          <a:prstGeom prst="ellipse">
            <a:avLst/>
          </a:prstGeom>
          <a:solidFill>
            <a:schemeClr val="tx2">
              <a:lumMod val="2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4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4</a:t>
            </a:r>
          </a:p>
        </p:txBody>
      </p:sp>
      <p:sp>
        <p:nvSpPr>
          <p:cNvPr id="67" name="Oval 66"/>
          <p:cNvSpPr/>
          <p:nvPr/>
        </p:nvSpPr>
        <p:spPr bwMode="auto">
          <a:xfrm>
            <a:off x="9407312" y="2354424"/>
            <a:ext cx="250000" cy="250000"/>
          </a:xfrm>
          <a:prstGeom prst="ellipse">
            <a:avLst/>
          </a:prstGeom>
          <a:solidFill>
            <a:schemeClr val="tx2">
              <a:lumMod val="2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4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3</a:t>
            </a:r>
          </a:p>
        </p:txBody>
      </p:sp>
      <p:sp>
        <p:nvSpPr>
          <p:cNvPr id="69" name="Rectangle: Rounded Corners 68"/>
          <p:cNvSpPr/>
          <p:nvPr/>
        </p:nvSpPr>
        <p:spPr bwMode="auto">
          <a:xfrm>
            <a:off x="10034364" y="2430613"/>
            <a:ext cx="533325" cy="533324"/>
          </a:xfrm>
          <a:prstGeom prst="roundRect">
            <a:avLst/>
          </a:prstGeom>
          <a:noFill/>
          <a:ln>
            <a:solidFill>
              <a:schemeClr val="accent3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70" name="RED2"/>
          <p:cNvSpPr/>
          <p:nvPr/>
        </p:nvSpPr>
        <p:spPr bwMode="auto">
          <a:xfrm>
            <a:off x="10134360" y="2480136"/>
            <a:ext cx="183014" cy="152378"/>
          </a:xfrm>
          <a:prstGeom prst="hexagon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0148647" y="2281734"/>
            <a:ext cx="304756" cy="113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8438">
                      <a:srgbClr val="505050"/>
                    </a:gs>
                    <a:gs pos="43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App 1</a:t>
            </a:r>
          </a:p>
        </p:txBody>
      </p:sp>
      <p:sp>
        <p:nvSpPr>
          <p:cNvPr id="75" name="Rectangle: Rounded Corners 74"/>
          <p:cNvSpPr/>
          <p:nvPr/>
        </p:nvSpPr>
        <p:spPr bwMode="auto">
          <a:xfrm>
            <a:off x="10643878" y="2430613"/>
            <a:ext cx="533325" cy="533324"/>
          </a:xfrm>
          <a:prstGeom prst="roundRect">
            <a:avLst/>
          </a:prstGeom>
          <a:noFill/>
          <a:ln>
            <a:solidFill>
              <a:schemeClr val="accent3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758160" y="2281734"/>
            <a:ext cx="304756" cy="113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8438">
                      <a:srgbClr val="505050"/>
                    </a:gs>
                    <a:gs pos="43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App 2</a:t>
            </a:r>
          </a:p>
        </p:txBody>
      </p:sp>
      <p:sp>
        <p:nvSpPr>
          <p:cNvPr id="143" name="RED1"/>
          <p:cNvSpPr/>
          <p:nvPr/>
        </p:nvSpPr>
        <p:spPr bwMode="auto">
          <a:xfrm>
            <a:off x="10134360" y="2480136"/>
            <a:ext cx="183014" cy="152378"/>
          </a:xfrm>
          <a:prstGeom prst="hexagon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45" name="GREEN2"/>
          <p:cNvSpPr/>
          <p:nvPr/>
        </p:nvSpPr>
        <p:spPr bwMode="auto">
          <a:xfrm>
            <a:off x="10349275" y="2664535"/>
            <a:ext cx="175238" cy="152378"/>
          </a:xfrm>
          <a:prstGeom prst="hexagon">
            <a:avLst/>
          </a:prstGeom>
          <a:solidFill>
            <a:srgbClr val="A5CE5A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46" name="GREEN1"/>
          <p:cNvSpPr/>
          <p:nvPr/>
        </p:nvSpPr>
        <p:spPr bwMode="auto">
          <a:xfrm>
            <a:off x="10349275" y="2654520"/>
            <a:ext cx="175238" cy="152378"/>
          </a:xfrm>
          <a:prstGeom prst="hexagon">
            <a:avLst/>
          </a:prstGeom>
          <a:solidFill>
            <a:srgbClr val="A5CE5A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47" name="GREEN3"/>
          <p:cNvSpPr/>
          <p:nvPr/>
        </p:nvSpPr>
        <p:spPr bwMode="auto">
          <a:xfrm>
            <a:off x="10343746" y="2654520"/>
            <a:ext cx="175238" cy="152378"/>
          </a:xfrm>
          <a:prstGeom prst="hexagon">
            <a:avLst/>
          </a:prstGeom>
          <a:solidFill>
            <a:srgbClr val="A5CE5A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72" name="GREEN4"/>
          <p:cNvSpPr/>
          <p:nvPr/>
        </p:nvSpPr>
        <p:spPr bwMode="auto">
          <a:xfrm>
            <a:off x="10349275" y="2658488"/>
            <a:ext cx="175238" cy="152378"/>
          </a:xfrm>
          <a:prstGeom prst="hexagon">
            <a:avLst/>
          </a:prstGeom>
          <a:solidFill>
            <a:srgbClr val="A5CE5A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48" name="GREEN5"/>
          <p:cNvSpPr/>
          <p:nvPr/>
        </p:nvSpPr>
        <p:spPr bwMode="auto">
          <a:xfrm>
            <a:off x="10352894" y="2658488"/>
            <a:ext cx="175238" cy="152378"/>
          </a:xfrm>
          <a:prstGeom prst="hexagon">
            <a:avLst/>
          </a:prstGeom>
          <a:solidFill>
            <a:srgbClr val="A5CE5A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38" name="BROWN1"/>
          <p:cNvSpPr/>
          <p:nvPr/>
        </p:nvSpPr>
        <p:spPr bwMode="auto">
          <a:xfrm>
            <a:off x="10730253" y="2728478"/>
            <a:ext cx="181458" cy="152378"/>
          </a:xfrm>
          <a:prstGeom prst="hexagon">
            <a:avLst/>
          </a:prstGeom>
          <a:solidFill>
            <a:srgbClr val="AA6818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49" name="BROWN2"/>
          <p:cNvSpPr/>
          <p:nvPr/>
        </p:nvSpPr>
        <p:spPr bwMode="auto">
          <a:xfrm>
            <a:off x="10730253" y="2728478"/>
            <a:ext cx="181458" cy="152378"/>
          </a:xfrm>
          <a:prstGeom prst="hexagon">
            <a:avLst/>
          </a:prstGeom>
          <a:solidFill>
            <a:srgbClr val="AA6818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0" name="BROWN3"/>
          <p:cNvSpPr/>
          <p:nvPr/>
        </p:nvSpPr>
        <p:spPr bwMode="auto">
          <a:xfrm>
            <a:off x="10730253" y="2728478"/>
            <a:ext cx="181458" cy="152378"/>
          </a:xfrm>
          <a:prstGeom prst="hexagon">
            <a:avLst/>
          </a:prstGeom>
          <a:solidFill>
            <a:srgbClr val="AA6818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77" name="PURPLE1"/>
          <p:cNvSpPr/>
          <p:nvPr/>
        </p:nvSpPr>
        <p:spPr bwMode="auto">
          <a:xfrm>
            <a:off x="10964349" y="2634100"/>
            <a:ext cx="176823" cy="152378"/>
          </a:xfrm>
          <a:prstGeom prst="hexagon">
            <a:avLst/>
          </a:prstGeom>
          <a:solidFill>
            <a:srgbClr val="62339B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1" name="PURPLE2"/>
          <p:cNvSpPr/>
          <p:nvPr/>
        </p:nvSpPr>
        <p:spPr bwMode="auto">
          <a:xfrm>
            <a:off x="10964349" y="2634100"/>
            <a:ext cx="176823" cy="152378"/>
          </a:xfrm>
          <a:prstGeom prst="hexagon">
            <a:avLst/>
          </a:prstGeom>
          <a:solidFill>
            <a:srgbClr val="62339B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2" name="PURPLE3"/>
          <p:cNvSpPr/>
          <p:nvPr/>
        </p:nvSpPr>
        <p:spPr bwMode="auto">
          <a:xfrm>
            <a:off x="10964349" y="2634100"/>
            <a:ext cx="176823" cy="152378"/>
          </a:xfrm>
          <a:prstGeom prst="hexagon">
            <a:avLst/>
          </a:prstGeom>
          <a:solidFill>
            <a:srgbClr val="62339B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76" name="BLUE1"/>
          <p:cNvSpPr/>
          <p:nvPr/>
        </p:nvSpPr>
        <p:spPr bwMode="auto">
          <a:xfrm>
            <a:off x="10746257" y="2480931"/>
            <a:ext cx="180633" cy="152378"/>
          </a:xfrm>
          <a:prstGeom prst="hexagon">
            <a:avLst/>
          </a:prstGeom>
          <a:solidFill>
            <a:srgbClr val="15255E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3" name="BLUE2"/>
          <p:cNvSpPr/>
          <p:nvPr/>
        </p:nvSpPr>
        <p:spPr bwMode="auto">
          <a:xfrm>
            <a:off x="10746257" y="2480931"/>
            <a:ext cx="180633" cy="152378"/>
          </a:xfrm>
          <a:prstGeom prst="hexagon">
            <a:avLst/>
          </a:prstGeom>
          <a:solidFill>
            <a:srgbClr val="15255E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4" name="BLUE3"/>
          <p:cNvSpPr/>
          <p:nvPr/>
        </p:nvSpPr>
        <p:spPr bwMode="auto">
          <a:xfrm>
            <a:off x="10746257" y="2480931"/>
            <a:ext cx="180633" cy="152378"/>
          </a:xfrm>
          <a:prstGeom prst="hexagon">
            <a:avLst/>
          </a:prstGeom>
          <a:solidFill>
            <a:srgbClr val="15255E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5" name="BLUE4"/>
          <p:cNvSpPr/>
          <p:nvPr/>
        </p:nvSpPr>
        <p:spPr bwMode="auto">
          <a:xfrm>
            <a:off x="10746257" y="2480931"/>
            <a:ext cx="180633" cy="152378"/>
          </a:xfrm>
          <a:prstGeom prst="hexagon">
            <a:avLst/>
          </a:prstGeom>
          <a:solidFill>
            <a:srgbClr val="15255E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6" name="BLUE5"/>
          <p:cNvSpPr/>
          <p:nvPr/>
        </p:nvSpPr>
        <p:spPr bwMode="auto">
          <a:xfrm>
            <a:off x="10746257" y="2480931"/>
            <a:ext cx="180633" cy="152378"/>
          </a:xfrm>
          <a:prstGeom prst="hexagon">
            <a:avLst/>
          </a:prstGeom>
          <a:solidFill>
            <a:srgbClr val="15255E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71" name="YELLOW1"/>
          <p:cNvSpPr/>
          <p:nvPr/>
        </p:nvSpPr>
        <p:spPr bwMode="auto">
          <a:xfrm>
            <a:off x="10129599" y="2771399"/>
            <a:ext cx="183646" cy="152378"/>
          </a:xfrm>
          <a:prstGeom prst="hexagon">
            <a:avLst/>
          </a:prstGeom>
          <a:solidFill>
            <a:srgbClr val="EEBE2C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7" name="YELLOW2"/>
          <p:cNvSpPr/>
          <p:nvPr/>
        </p:nvSpPr>
        <p:spPr bwMode="auto">
          <a:xfrm>
            <a:off x="10129599" y="2771399"/>
            <a:ext cx="183646" cy="152378"/>
          </a:xfrm>
          <a:prstGeom prst="hexagon">
            <a:avLst/>
          </a:prstGeom>
          <a:solidFill>
            <a:srgbClr val="EEBE2C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58" name="YELLOW3"/>
          <p:cNvSpPr/>
          <p:nvPr/>
        </p:nvSpPr>
        <p:spPr bwMode="auto">
          <a:xfrm>
            <a:off x="10129599" y="2771399"/>
            <a:ext cx="183646" cy="152378"/>
          </a:xfrm>
          <a:prstGeom prst="hexagon">
            <a:avLst/>
          </a:prstGeom>
          <a:solidFill>
            <a:srgbClr val="EEBE2C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5923796" y="1440154"/>
            <a:ext cx="2971379" cy="747183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9063">
                      <a:srgbClr val="505050"/>
                    </a:gs>
                    <a:gs pos="45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Monolithic </a:t>
            </a:r>
            <a:b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9063">
                      <a:srgbClr val="505050"/>
                    </a:gs>
                    <a:gs pos="45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9063">
                      <a:srgbClr val="505050"/>
                    </a:gs>
                    <a:gs pos="45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application approach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9037238" y="1440154"/>
            <a:ext cx="3199947" cy="747183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9063">
                      <a:srgbClr val="505050"/>
                    </a:gs>
                    <a:gs pos="45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Containerized</a:t>
            </a:r>
            <a:b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9063">
                      <a:srgbClr val="505050"/>
                    </a:gs>
                    <a:gs pos="45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9063">
                      <a:srgbClr val="505050"/>
                    </a:gs>
                    <a:gs pos="45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application approach</a:t>
            </a:r>
          </a:p>
        </p:txBody>
      </p:sp>
      <p:cxnSp>
        <p:nvCxnSpPr>
          <p:cNvPr id="164" name="Straight Connector 163"/>
          <p:cNvCxnSpPr/>
          <p:nvPr/>
        </p:nvCxnSpPr>
        <p:spPr>
          <a:xfrm>
            <a:off x="8895175" y="2125858"/>
            <a:ext cx="0" cy="2750746"/>
          </a:xfrm>
          <a:prstGeom prst="line">
            <a:avLst/>
          </a:prstGeom>
          <a:ln w="15875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itle 1"/>
          <p:cNvSpPr txBox="1">
            <a:spLocks/>
          </p:cNvSpPr>
          <p:nvPr/>
        </p:nvSpPr>
        <p:spPr>
          <a:xfrm>
            <a:off x="283992" y="308429"/>
            <a:ext cx="11734721" cy="917444"/>
          </a:xfrm>
          <a:prstGeom prst="rect">
            <a:avLst/>
          </a:prstGeom>
        </p:spPr>
        <p:txBody>
          <a:bodyPr vert="horz" wrap="square" lIns="146283" tIns="91427" rIns="146283" bIns="91427" rtlCol="0" anchor="t">
            <a:no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Modernization </a:t>
            </a:r>
            <a:br>
              <a:rPr kumimoji="0" lang="en-US" sz="4799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</a:br>
            <a:r>
              <a:rPr kumimoji="0" lang="en-US" sz="4799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with Containers</a:t>
            </a:r>
          </a:p>
        </p:txBody>
      </p:sp>
      <p:grpSp>
        <p:nvGrpSpPr>
          <p:cNvPr id="122" name="Group 121"/>
          <p:cNvGrpSpPr/>
          <p:nvPr/>
        </p:nvGrpSpPr>
        <p:grpSpPr>
          <a:xfrm>
            <a:off x="6834895" y="3406789"/>
            <a:ext cx="1190456" cy="380946"/>
            <a:chOff x="6682582" y="3406776"/>
            <a:chExt cx="1190625" cy="381000"/>
          </a:xfrm>
        </p:grpSpPr>
        <p:sp>
          <p:nvSpPr>
            <p:cNvPr id="123" name="Freeform: Shape 122"/>
            <p:cNvSpPr/>
            <p:nvPr/>
          </p:nvSpPr>
          <p:spPr bwMode="auto">
            <a:xfrm>
              <a:off x="6682582" y="3406776"/>
              <a:ext cx="1190625" cy="381000"/>
            </a:xfrm>
            <a:custGeom>
              <a:avLst/>
              <a:gdLst>
                <a:gd name="connsiteX0" fmla="*/ 114300 w 1190625"/>
                <a:gd name="connsiteY0" fmla="*/ 242886 h 381000"/>
                <a:gd name="connsiteX1" fmla="*/ 70644 w 1190625"/>
                <a:gd name="connsiteY1" fmla="*/ 286542 h 381000"/>
                <a:gd name="connsiteX2" fmla="*/ 114300 w 1190625"/>
                <a:gd name="connsiteY2" fmla="*/ 330198 h 381000"/>
                <a:gd name="connsiteX3" fmla="*/ 157956 w 1190625"/>
                <a:gd name="connsiteY3" fmla="*/ 286542 h 381000"/>
                <a:gd name="connsiteX4" fmla="*/ 114300 w 1190625"/>
                <a:gd name="connsiteY4" fmla="*/ 242886 h 381000"/>
                <a:gd name="connsiteX5" fmla="*/ 39689 w 1190625"/>
                <a:gd name="connsiteY5" fmla="*/ 0 h 381000"/>
                <a:gd name="connsiteX6" fmla="*/ 1150936 w 1190625"/>
                <a:gd name="connsiteY6" fmla="*/ 0 h 381000"/>
                <a:gd name="connsiteX7" fmla="*/ 1190625 w 1190625"/>
                <a:gd name="connsiteY7" fmla="*/ 39689 h 381000"/>
                <a:gd name="connsiteX8" fmla="*/ 1190625 w 1190625"/>
                <a:gd name="connsiteY8" fmla="*/ 341311 h 381000"/>
                <a:gd name="connsiteX9" fmla="*/ 1150936 w 1190625"/>
                <a:gd name="connsiteY9" fmla="*/ 381000 h 381000"/>
                <a:gd name="connsiteX10" fmla="*/ 39689 w 1190625"/>
                <a:gd name="connsiteY10" fmla="*/ 381000 h 381000"/>
                <a:gd name="connsiteX11" fmla="*/ 0 w 1190625"/>
                <a:gd name="connsiteY11" fmla="*/ 341311 h 381000"/>
                <a:gd name="connsiteX12" fmla="*/ 0 w 1190625"/>
                <a:gd name="connsiteY12" fmla="*/ 39689 h 381000"/>
                <a:gd name="connsiteX13" fmla="*/ 39689 w 1190625"/>
                <a:gd name="connsiteY13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90625" h="381000">
                  <a:moveTo>
                    <a:pt x="114300" y="242886"/>
                  </a:moveTo>
                  <a:cubicBezTo>
                    <a:pt x="90189" y="242886"/>
                    <a:pt x="70644" y="262431"/>
                    <a:pt x="70644" y="286542"/>
                  </a:cubicBezTo>
                  <a:cubicBezTo>
                    <a:pt x="70644" y="310653"/>
                    <a:pt x="90189" y="330198"/>
                    <a:pt x="114300" y="330198"/>
                  </a:cubicBezTo>
                  <a:cubicBezTo>
                    <a:pt x="138411" y="330198"/>
                    <a:pt x="157956" y="310653"/>
                    <a:pt x="157956" y="286542"/>
                  </a:cubicBezTo>
                  <a:cubicBezTo>
                    <a:pt x="157956" y="262431"/>
                    <a:pt x="138411" y="242886"/>
                    <a:pt x="114300" y="242886"/>
                  </a:cubicBezTo>
                  <a:close/>
                  <a:moveTo>
                    <a:pt x="39689" y="0"/>
                  </a:moveTo>
                  <a:lnTo>
                    <a:pt x="1150936" y="0"/>
                  </a:lnTo>
                  <a:cubicBezTo>
                    <a:pt x="1172856" y="0"/>
                    <a:pt x="1190625" y="17769"/>
                    <a:pt x="1190625" y="39689"/>
                  </a:cubicBezTo>
                  <a:lnTo>
                    <a:pt x="1190625" y="341311"/>
                  </a:lnTo>
                  <a:cubicBezTo>
                    <a:pt x="1190625" y="363231"/>
                    <a:pt x="1172856" y="381000"/>
                    <a:pt x="1150936" y="381000"/>
                  </a:cubicBezTo>
                  <a:lnTo>
                    <a:pt x="39689" y="381000"/>
                  </a:lnTo>
                  <a:cubicBezTo>
                    <a:pt x="17769" y="381000"/>
                    <a:pt x="0" y="363231"/>
                    <a:pt x="0" y="341311"/>
                  </a:cubicBezTo>
                  <a:lnTo>
                    <a:pt x="0" y="39689"/>
                  </a:lnTo>
                  <a:cubicBezTo>
                    <a:pt x="0" y="17769"/>
                    <a:pt x="17769" y="0"/>
                    <a:pt x="39689" y="0"/>
                  </a:cubicBezTo>
                  <a:close/>
                </a:path>
              </a:pathLst>
            </a:custGeom>
            <a:solidFill>
              <a:srgbClr val="5B9CCA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0" rIns="0" bIns="4663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cxnSp>
          <p:nvCxnSpPr>
            <p:cNvPr id="124" name="Straight Connector 123"/>
            <p:cNvCxnSpPr/>
            <p:nvPr/>
          </p:nvCxnSpPr>
          <p:spPr>
            <a:xfrm>
              <a:off x="7539831" y="3613945"/>
              <a:ext cx="246888" cy="0"/>
            </a:xfrm>
            <a:prstGeom prst="line">
              <a:avLst/>
            </a:prstGeom>
            <a:ln w="25400" cap="rnd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>
              <a:off x="7539831" y="3666332"/>
              <a:ext cx="246888" cy="0"/>
            </a:xfrm>
            <a:prstGeom prst="line">
              <a:avLst/>
            </a:prstGeom>
            <a:ln w="25400" cap="rnd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7539831" y="3711576"/>
              <a:ext cx="246888" cy="0"/>
            </a:xfrm>
            <a:prstGeom prst="line">
              <a:avLst/>
            </a:prstGeom>
            <a:ln w="25400" cap="rnd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Original App1"/>
          <p:cNvGrpSpPr/>
          <p:nvPr/>
        </p:nvGrpSpPr>
        <p:grpSpPr>
          <a:xfrm>
            <a:off x="7184888" y="2430613"/>
            <a:ext cx="533325" cy="533324"/>
            <a:chOff x="7032624" y="2430462"/>
            <a:chExt cx="533401" cy="533400"/>
          </a:xfrm>
        </p:grpSpPr>
        <p:sp>
          <p:nvSpPr>
            <p:cNvPr id="128" name="Rectangle: Rounded Corners 127"/>
            <p:cNvSpPr/>
            <p:nvPr/>
          </p:nvSpPr>
          <p:spPr bwMode="auto">
            <a:xfrm>
              <a:off x="7032624" y="2430462"/>
              <a:ext cx="533401" cy="533400"/>
            </a:xfrm>
            <a:prstGeom prst="roundRect">
              <a:avLst/>
            </a:prstGeom>
            <a:solidFill>
              <a:srgbClr val="BDBDBD"/>
            </a:solidFill>
            <a:ln>
              <a:solidFill>
                <a:schemeClr val="accent3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0" rIns="0" bIns="4663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7108824" y="2506662"/>
              <a:ext cx="152400" cy="152400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0" rIns="0" bIns="4663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0" name="Rectangle 129"/>
            <p:cNvSpPr/>
            <p:nvPr/>
          </p:nvSpPr>
          <p:spPr bwMode="auto">
            <a:xfrm>
              <a:off x="7333454" y="2506662"/>
              <a:ext cx="152400" cy="152400"/>
            </a:xfrm>
            <a:prstGeom prst="rect">
              <a:avLst/>
            </a:prstGeom>
            <a:solidFill>
              <a:srgbClr val="EEBE2C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0" rIns="0" bIns="4663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1" name="Rectangle 130"/>
            <p:cNvSpPr/>
            <p:nvPr/>
          </p:nvSpPr>
          <p:spPr bwMode="auto">
            <a:xfrm>
              <a:off x="7223124" y="2724149"/>
              <a:ext cx="152400" cy="152400"/>
            </a:xfrm>
            <a:prstGeom prst="rect">
              <a:avLst/>
            </a:prstGeom>
            <a:solidFill>
              <a:srgbClr val="A5CE5A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0" rIns="0" bIns="4663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834895" y="3835353"/>
            <a:ext cx="1190456" cy="380946"/>
            <a:chOff x="6682582" y="3835401"/>
            <a:chExt cx="1190625" cy="381000"/>
          </a:xfrm>
        </p:grpSpPr>
        <p:grpSp>
          <p:nvGrpSpPr>
            <p:cNvPr id="133" name="Group 132"/>
            <p:cNvGrpSpPr/>
            <p:nvPr/>
          </p:nvGrpSpPr>
          <p:grpSpPr>
            <a:xfrm>
              <a:off x="6682582" y="3835401"/>
              <a:ext cx="1190625" cy="381000"/>
              <a:chOff x="6682582" y="3406776"/>
              <a:chExt cx="1190625" cy="381000"/>
            </a:xfrm>
          </p:grpSpPr>
          <p:sp>
            <p:nvSpPr>
              <p:cNvPr id="140" name="Freeform: Shape 139"/>
              <p:cNvSpPr/>
              <p:nvPr/>
            </p:nvSpPr>
            <p:spPr bwMode="auto">
              <a:xfrm>
                <a:off x="6682582" y="3406776"/>
                <a:ext cx="1190625" cy="381000"/>
              </a:xfrm>
              <a:custGeom>
                <a:avLst/>
                <a:gdLst>
                  <a:gd name="connsiteX0" fmla="*/ 114300 w 1190625"/>
                  <a:gd name="connsiteY0" fmla="*/ 242886 h 381000"/>
                  <a:gd name="connsiteX1" fmla="*/ 70644 w 1190625"/>
                  <a:gd name="connsiteY1" fmla="*/ 286542 h 381000"/>
                  <a:gd name="connsiteX2" fmla="*/ 114300 w 1190625"/>
                  <a:gd name="connsiteY2" fmla="*/ 330198 h 381000"/>
                  <a:gd name="connsiteX3" fmla="*/ 157956 w 1190625"/>
                  <a:gd name="connsiteY3" fmla="*/ 286542 h 381000"/>
                  <a:gd name="connsiteX4" fmla="*/ 114300 w 1190625"/>
                  <a:gd name="connsiteY4" fmla="*/ 242886 h 381000"/>
                  <a:gd name="connsiteX5" fmla="*/ 39689 w 1190625"/>
                  <a:gd name="connsiteY5" fmla="*/ 0 h 381000"/>
                  <a:gd name="connsiteX6" fmla="*/ 1150936 w 1190625"/>
                  <a:gd name="connsiteY6" fmla="*/ 0 h 381000"/>
                  <a:gd name="connsiteX7" fmla="*/ 1190625 w 1190625"/>
                  <a:gd name="connsiteY7" fmla="*/ 39689 h 381000"/>
                  <a:gd name="connsiteX8" fmla="*/ 1190625 w 1190625"/>
                  <a:gd name="connsiteY8" fmla="*/ 341311 h 381000"/>
                  <a:gd name="connsiteX9" fmla="*/ 1150936 w 1190625"/>
                  <a:gd name="connsiteY9" fmla="*/ 381000 h 381000"/>
                  <a:gd name="connsiteX10" fmla="*/ 39689 w 1190625"/>
                  <a:gd name="connsiteY10" fmla="*/ 381000 h 381000"/>
                  <a:gd name="connsiteX11" fmla="*/ 0 w 1190625"/>
                  <a:gd name="connsiteY11" fmla="*/ 341311 h 381000"/>
                  <a:gd name="connsiteX12" fmla="*/ 0 w 1190625"/>
                  <a:gd name="connsiteY12" fmla="*/ 39689 h 381000"/>
                  <a:gd name="connsiteX13" fmla="*/ 39689 w 1190625"/>
                  <a:gd name="connsiteY13" fmla="*/ 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90625" h="381000">
                    <a:moveTo>
                      <a:pt x="114300" y="242886"/>
                    </a:moveTo>
                    <a:cubicBezTo>
                      <a:pt x="90189" y="242886"/>
                      <a:pt x="70644" y="262431"/>
                      <a:pt x="70644" y="286542"/>
                    </a:cubicBezTo>
                    <a:cubicBezTo>
                      <a:pt x="70644" y="310653"/>
                      <a:pt x="90189" y="330198"/>
                      <a:pt x="114300" y="330198"/>
                    </a:cubicBezTo>
                    <a:cubicBezTo>
                      <a:pt x="138411" y="330198"/>
                      <a:pt x="157956" y="310653"/>
                      <a:pt x="157956" y="286542"/>
                    </a:cubicBezTo>
                    <a:cubicBezTo>
                      <a:pt x="157956" y="262431"/>
                      <a:pt x="138411" y="242886"/>
                      <a:pt x="114300" y="242886"/>
                    </a:cubicBezTo>
                    <a:close/>
                    <a:moveTo>
                      <a:pt x="39689" y="0"/>
                    </a:moveTo>
                    <a:lnTo>
                      <a:pt x="1150936" y="0"/>
                    </a:lnTo>
                    <a:cubicBezTo>
                      <a:pt x="1172856" y="0"/>
                      <a:pt x="1190625" y="17769"/>
                      <a:pt x="1190625" y="39689"/>
                    </a:cubicBezTo>
                    <a:lnTo>
                      <a:pt x="1190625" y="341311"/>
                    </a:lnTo>
                    <a:cubicBezTo>
                      <a:pt x="1190625" y="363231"/>
                      <a:pt x="1172856" y="381000"/>
                      <a:pt x="1150936" y="381000"/>
                    </a:cubicBezTo>
                    <a:lnTo>
                      <a:pt x="39689" y="381000"/>
                    </a:lnTo>
                    <a:cubicBezTo>
                      <a:pt x="17769" y="381000"/>
                      <a:pt x="0" y="363231"/>
                      <a:pt x="0" y="341311"/>
                    </a:cubicBezTo>
                    <a:lnTo>
                      <a:pt x="0" y="39689"/>
                    </a:lnTo>
                    <a:cubicBezTo>
                      <a:pt x="0" y="17769"/>
                      <a:pt x="17769" y="0"/>
                      <a:pt x="39689" y="0"/>
                    </a:cubicBezTo>
                    <a:close/>
                  </a:path>
                </a:pathLst>
              </a:custGeom>
              <a:solidFill>
                <a:srgbClr val="5B9CC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cxnSp>
            <p:nvCxnSpPr>
              <p:cNvPr id="141" name="Straight Connector 140"/>
              <p:cNvCxnSpPr/>
              <p:nvPr/>
            </p:nvCxnSpPr>
            <p:spPr>
              <a:xfrm>
                <a:off x="7539831" y="3613945"/>
                <a:ext cx="246888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/>
              <p:cNvCxnSpPr/>
              <p:nvPr/>
            </p:nvCxnSpPr>
            <p:spPr>
              <a:xfrm>
                <a:off x="7539831" y="3666332"/>
                <a:ext cx="246888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>
                <a:off x="7539831" y="3711576"/>
                <a:ext cx="246888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Small App 1"/>
            <p:cNvGrpSpPr/>
            <p:nvPr/>
          </p:nvGrpSpPr>
          <p:grpSpPr>
            <a:xfrm>
              <a:off x="7115174" y="3856830"/>
              <a:ext cx="328614" cy="328613"/>
              <a:chOff x="7666037" y="2430462"/>
              <a:chExt cx="533401" cy="533400"/>
            </a:xfrm>
          </p:grpSpPr>
          <p:sp>
            <p:nvSpPr>
              <p:cNvPr id="135" name="Rectangle: Rounded Corners 134"/>
              <p:cNvSpPr/>
              <p:nvPr/>
            </p:nvSpPr>
            <p:spPr bwMode="auto">
              <a:xfrm>
                <a:off x="7666037" y="2430462"/>
                <a:ext cx="533401" cy="533400"/>
              </a:xfrm>
              <a:prstGeom prst="roundRect">
                <a:avLst/>
              </a:prstGeom>
              <a:solidFill>
                <a:srgbClr val="BDBDBD"/>
              </a:solidFill>
              <a:ln>
                <a:solidFill>
                  <a:schemeClr val="accent3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36" name="Rectangle 135"/>
              <p:cNvSpPr/>
              <p:nvPr/>
            </p:nvSpPr>
            <p:spPr bwMode="auto">
              <a:xfrm>
                <a:off x="7742237" y="2506662"/>
                <a:ext cx="152400" cy="152400"/>
              </a:xfrm>
              <a:prstGeom prst="rect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37" name="Rectangle 136"/>
              <p:cNvSpPr/>
              <p:nvPr/>
            </p:nvSpPr>
            <p:spPr bwMode="auto">
              <a:xfrm>
                <a:off x="7966867" y="2506662"/>
                <a:ext cx="152400" cy="152400"/>
              </a:xfrm>
              <a:prstGeom prst="rect">
                <a:avLst/>
              </a:prstGeom>
              <a:solidFill>
                <a:srgbClr val="EEBE2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39" name="Rectangle 138"/>
              <p:cNvSpPr/>
              <p:nvPr/>
            </p:nvSpPr>
            <p:spPr bwMode="auto">
              <a:xfrm>
                <a:off x="7856537" y="2724149"/>
                <a:ext cx="152400" cy="152400"/>
              </a:xfrm>
              <a:prstGeom prst="rect">
                <a:avLst/>
              </a:prstGeom>
              <a:solidFill>
                <a:srgbClr val="A5CE5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65" name="Group 164"/>
          <p:cNvGrpSpPr/>
          <p:nvPr/>
        </p:nvGrpSpPr>
        <p:grpSpPr>
          <a:xfrm>
            <a:off x="6834895" y="4262327"/>
            <a:ext cx="1190456" cy="380946"/>
            <a:chOff x="6682582" y="3835401"/>
            <a:chExt cx="1190625" cy="381000"/>
          </a:xfrm>
        </p:grpSpPr>
        <p:grpSp>
          <p:nvGrpSpPr>
            <p:cNvPr id="166" name="Group 165"/>
            <p:cNvGrpSpPr/>
            <p:nvPr/>
          </p:nvGrpSpPr>
          <p:grpSpPr>
            <a:xfrm>
              <a:off x="6682582" y="3835401"/>
              <a:ext cx="1190625" cy="381000"/>
              <a:chOff x="6682582" y="3406776"/>
              <a:chExt cx="1190625" cy="381000"/>
            </a:xfrm>
          </p:grpSpPr>
          <p:sp>
            <p:nvSpPr>
              <p:cNvPr id="172" name="Freeform: Shape 171"/>
              <p:cNvSpPr/>
              <p:nvPr/>
            </p:nvSpPr>
            <p:spPr bwMode="auto">
              <a:xfrm>
                <a:off x="6682582" y="3406776"/>
                <a:ext cx="1190625" cy="381000"/>
              </a:xfrm>
              <a:custGeom>
                <a:avLst/>
                <a:gdLst>
                  <a:gd name="connsiteX0" fmla="*/ 114300 w 1190625"/>
                  <a:gd name="connsiteY0" fmla="*/ 242886 h 381000"/>
                  <a:gd name="connsiteX1" fmla="*/ 70644 w 1190625"/>
                  <a:gd name="connsiteY1" fmla="*/ 286542 h 381000"/>
                  <a:gd name="connsiteX2" fmla="*/ 114300 w 1190625"/>
                  <a:gd name="connsiteY2" fmla="*/ 330198 h 381000"/>
                  <a:gd name="connsiteX3" fmla="*/ 157956 w 1190625"/>
                  <a:gd name="connsiteY3" fmla="*/ 286542 h 381000"/>
                  <a:gd name="connsiteX4" fmla="*/ 114300 w 1190625"/>
                  <a:gd name="connsiteY4" fmla="*/ 242886 h 381000"/>
                  <a:gd name="connsiteX5" fmla="*/ 39689 w 1190625"/>
                  <a:gd name="connsiteY5" fmla="*/ 0 h 381000"/>
                  <a:gd name="connsiteX6" fmla="*/ 1150936 w 1190625"/>
                  <a:gd name="connsiteY6" fmla="*/ 0 h 381000"/>
                  <a:gd name="connsiteX7" fmla="*/ 1190625 w 1190625"/>
                  <a:gd name="connsiteY7" fmla="*/ 39689 h 381000"/>
                  <a:gd name="connsiteX8" fmla="*/ 1190625 w 1190625"/>
                  <a:gd name="connsiteY8" fmla="*/ 341311 h 381000"/>
                  <a:gd name="connsiteX9" fmla="*/ 1150936 w 1190625"/>
                  <a:gd name="connsiteY9" fmla="*/ 381000 h 381000"/>
                  <a:gd name="connsiteX10" fmla="*/ 39689 w 1190625"/>
                  <a:gd name="connsiteY10" fmla="*/ 381000 h 381000"/>
                  <a:gd name="connsiteX11" fmla="*/ 0 w 1190625"/>
                  <a:gd name="connsiteY11" fmla="*/ 341311 h 381000"/>
                  <a:gd name="connsiteX12" fmla="*/ 0 w 1190625"/>
                  <a:gd name="connsiteY12" fmla="*/ 39689 h 381000"/>
                  <a:gd name="connsiteX13" fmla="*/ 39689 w 1190625"/>
                  <a:gd name="connsiteY13" fmla="*/ 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90625" h="381000">
                    <a:moveTo>
                      <a:pt x="114300" y="242886"/>
                    </a:moveTo>
                    <a:cubicBezTo>
                      <a:pt x="90189" y="242886"/>
                      <a:pt x="70644" y="262431"/>
                      <a:pt x="70644" y="286542"/>
                    </a:cubicBezTo>
                    <a:cubicBezTo>
                      <a:pt x="70644" y="310653"/>
                      <a:pt x="90189" y="330198"/>
                      <a:pt x="114300" y="330198"/>
                    </a:cubicBezTo>
                    <a:cubicBezTo>
                      <a:pt x="138411" y="330198"/>
                      <a:pt x="157956" y="310653"/>
                      <a:pt x="157956" y="286542"/>
                    </a:cubicBezTo>
                    <a:cubicBezTo>
                      <a:pt x="157956" y="262431"/>
                      <a:pt x="138411" y="242886"/>
                      <a:pt x="114300" y="242886"/>
                    </a:cubicBezTo>
                    <a:close/>
                    <a:moveTo>
                      <a:pt x="39689" y="0"/>
                    </a:moveTo>
                    <a:lnTo>
                      <a:pt x="1150936" y="0"/>
                    </a:lnTo>
                    <a:cubicBezTo>
                      <a:pt x="1172856" y="0"/>
                      <a:pt x="1190625" y="17769"/>
                      <a:pt x="1190625" y="39689"/>
                    </a:cubicBezTo>
                    <a:lnTo>
                      <a:pt x="1190625" y="341311"/>
                    </a:lnTo>
                    <a:cubicBezTo>
                      <a:pt x="1190625" y="363231"/>
                      <a:pt x="1172856" y="381000"/>
                      <a:pt x="1150936" y="381000"/>
                    </a:cubicBezTo>
                    <a:lnTo>
                      <a:pt x="39689" y="381000"/>
                    </a:lnTo>
                    <a:cubicBezTo>
                      <a:pt x="17769" y="381000"/>
                      <a:pt x="0" y="363231"/>
                      <a:pt x="0" y="341311"/>
                    </a:cubicBezTo>
                    <a:lnTo>
                      <a:pt x="0" y="39689"/>
                    </a:lnTo>
                    <a:cubicBezTo>
                      <a:pt x="0" y="17769"/>
                      <a:pt x="17769" y="0"/>
                      <a:pt x="39689" y="0"/>
                    </a:cubicBezTo>
                    <a:close/>
                  </a:path>
                </a:pathLst>
              </a:custGeom>
              <a:solidFill>
                <a:srgbClr val="5B9CC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cxnSp>
            <p:nvCxnSpPr>
              <p:cNvPr id="173" name="Straight Connector 172"/>
              <p:cNvCxnSpPr/>
              <p:nvPr/>
            </p:nvCxnSpPr>
            <p:spPr>
              <a:xfrm>
                <a:off x="7539831" y="3613945"/>
                <a:ext cx="246888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>
                <a:off x="7539831" y="3666332"/>
                <a:ext cx="246888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>
                <a:off x="7539831" y="3711576"/>
                <a:ext cx="246888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Small App 1"/>
            <p:cNvGrpSpPr/>
            <p:nvPr/>
          </p:nvGrpSpPr>
          <p:grpSpPr>
            <a:xfrm>
              <a:off x="7115174" y="3856830"/>
              <a:ext cx="328614" cy="328613"/>
              <a:chOff x="7666037" y="2430462"/>
              <a:chExt cx="533401" cy="533400"/>
            </a:xfrm>
          </p:grpSpPr>
          <p:sp>
            <p:nvSpPr>
              <p:cNvPr id="168" name="Rectangle: Rounded Corners 167"/>
              <p:cNvSpPr/>
              <p:nvPr/>
            </p:nvSpPr>
            <p:spPr bwMode="auto">
              <a:xfrm>
                <a:off x="7666037" y="2430462"/>
                <a:ext cx="533401" cy="533400"/>
              </a:xfrm>
              <a:prstGeom prst="roundRect">
                <a:avLst/>
              </a:prstGeom>
              <a:solidFill>
                <a:srgbClr val="BDBDBD"/>
              </a:solidFill>
              <a:ln>
                <a:solidFill>
                  <a:schemeClr val="accent3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69" name="Rectangle 168"/>
              <p:cNvSpPr/>
              <p:nvPr/>
            </p:nvSpPr>
            <p:spPr bwMode="auto">
              <a:xfrm>
                <a:off x="7742237" y="2506662"/>
                <a:ext cx="152400" cy="152400"/>
              </a:xfrm>
              <a:prstGeom prst="rect">
                <a:avLst/>
              </a:prstGeom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70" name="Rectangle 169"/>
              <p:cNvSpPr/>
              <p:nvPr/>
            </p:nvSpPr>
            <p:spPr bwMode="auto">
              <a:xfrm>
                <a:off x="7966867" y="2506662"/>
                <a:ext cx="152400" cy="152400"/>
              </a:xfrm>
              <a:prstGeom prst="rect">
                <a:avLst/>
              </a:prstGeom>
              <a:solidFill>
                <a:srgbClr val="EEBE2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71" name="Rectangle 170"/>
              <p:cNvSpPr/>
              <p:nvPr/>
            </p:nvSpPr>
            <p:spPr bwMode="auto">
              <a:xfrm>
                <a:off x="7856537" y="2724149"/>
                <a:ext cx="152400" cy="152400"/>
              </a:xfrm>
              <a:prstGeom prst="rect">
                <a:avLst/>
              </a:prstGeom>
              <a:solidFill>
                <a:srgbClr val="A5CE5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46630" rIns="0" bIns="4663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39">
                        <a:srgbClr val="F8F8F8"/>
                      </a:gs>
                      <a:gs pos="10000">
                        <a:srgbClr val="F8F8F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2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4825E-6 -5.31094E-7 L -0.00115 0.1282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64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accel="10000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27"/>
                                        </p:tgtEl>
                                      </p:cBhvr>
                                      <p:by x="64000" y="64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5407E-6 -8.0345E-7 L 0.02017 0.1305 " pathEditMode="relative" rAng="0" ptsTypes="AA">
                                      <p:cBhvr>
                                        <p:cTn id="148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642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3168E-7 3.24103E-6 L -0.04085 0.16409 " pathEditMode="relative" rAng="0" ptsTypes="AA">
                                      <p:cBhvr>
                                        <p:cTn id="154" dur="1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2" y="819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1500" fill="hold"/>
                                        <p:tgtEl>
                                          <p:spTgt spid="146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" dur="1500" fill="hold"/>
                                        <p:tgtEl>
                                          <p:spTgt spid="146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3168E-7 1.46164E-6 L 0.01098 0.31729 " pathEditMode="relative" rAng="0" ptsTypes="AA">
                                      <p:cBhvr>
                                        <p:cTn id="160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" y="15865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1500" fill="hold"/>
                                        <p:tgtEl>
                                          <p:spTgt spid="145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1500" fill="hold"/>
                                        <p:tgtEl>
                                          <p:spTgt spid="145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5407E-6 -8.0345E-7 L -0.04366 0.19042 " pathEditMode="relative" rAng="0" ptsTypes="AA">
                                      <p:cBhvr>
                                        <p:cTn id="166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3" y="951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" dur="1500" fill="hold"/>
                                        <p:tgtEl>
                                          <p:spTgt spid="143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500" fill="hold"/>
                                        <p:tgtEl>
                                          <p:spTgt spid="143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3168E-7 2.35134E-6 L 0.06191 0.16477 " pathEditMode="relative" rAng="0" ptsTypes="AA">
                                      <p:cBhvr>
                                        <p:cTn id="172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9" y="8261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4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6117E-6 -4.03087E-6 L -0.07008 0.22878 " pathEditMode="relative" rAng="0" ptsTypes="AA">
                                      <p:cBhvr>
                                        <p:cTn id="178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6" y="11371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0" dur="1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2" dur="1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6117E-6 -4.03087E-6 L -0.01022 0.29392 " pathEditMode="relative" rAng="0" ptsTypes="AA">
                                      <p:cBhvr>
                                        <p:cTn id="184" dur="1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" y="14866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6" dur="15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8" dur="1500" fill="hold"/>
                                        <p:tgtEl>
                                          <p:spTgt spid="149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2941E-6 2.35134E-6 L -0.00996 0.10486 " pathEditMode="relative" rAng="0" ptsTypes="AA">
                                      <p:cBhvr>
                                        <p:cTn id="190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" y="5152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2" dur="1500" fill="hold"/>
                                        <p:tgtEl>
                                          <p:spTgt spid="148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500" fill="hold"/>
                                        <p:tgtEl>
                                          <p:spTgt spid="148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1675E-7 3.24103E-6 L 0.07544 0.24875 " pathEditMode="relative" rAng="0" ptsTypes="AA">
                                      <p:cBhvr>
                                        <p:cTn id="196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6" y="12438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8" dur="15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0" dur="1500" fill="hold"/>
                                        <p:tgtEl>
                                          <p:spTgt spid="147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5407E-6 -8.0345E-7 L -0.04404 0.27009 " pathEditMode="relative" rAng="0" ptsTypes="AA">
                                      <p:cBhvr>
                                        <p:cTn id="202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8" y="13504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4" dur="1500" fill="hold"/>
                                        <p:tgtEl>
                                          <p:spTgt spid="144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6" dur="1500" fill="hold"/>
                                        <p:tgtEl>
                                          <p:spTgt spid="144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6117E-6 -4.03087E-6 L 0.05425 0.15388 " pathEditMode="relative" rAng="0" ptsTypes="AA">
                                      <p:cBhvr>
                                        <p:cTn id="208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9" y="7512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0" dur="1500" fill="hold"/>
                                        <p:tgtEl>
                                          <p:spTgt spid="150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500" fill="hold"/>
                                        <p:tgtEl>
                                          <p:spTgt spid="150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2706E-6 3.76305E-6 L -0.09893 0.25692 " pathEditMode="relative" rAng="0" ptsTypes="AA">
                                      <p:cBhvr>
                                        <p:cTn id="214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3" y="12778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6" dur="15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8" dur="1500" fill="hold"/>
                                        <p:tgtEl>
                                          <p:spTgt spid="77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2706E-6 3.76305E-6 L -0.10021 0.18089 " pathEditMode="relative" rAng="0" ptsTypes="AA">
                                      <p:cBhvr>
                                        <p:cTn id="220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3" y="9033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2" dur="1500" fill="hold"/>
                                        <p:tgtEl>
                                          <p:spTgt spid="151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4" dur="1500" fill="hold"/>
                                        <p:tgtEl>
                                          <p:spTgt spid="151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2706E-6 3.76305E-6 L 0.03702 0.24263 " pathEditMode="relative" rAng="0" ptsTypes="AA">
                                      <p:cBhvr>
                                        <p:cTn id="226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8" y="12256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500" fill="hold"/>
                                        <p:tgtEl>
                                          <p:spTgt spid="152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0" dur="1500" fill="hold"/>
                                        <p:tgtEl>
                                          <p:spTgt spid="152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5172E-6 2.23332E-6 L 0.03127 0.26737 " pathEditMode="relative" rAng="0" ptsTypes="AA">
                                      <p:cBhvr>
                                        <p:cTn id="232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2" y="1334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4" dur="1500" fill="hold"/>
                                        <p:tgtEl>
                                          <p:spTgt spid="76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6" dur="1500" fill="hold"/>
                                        <p:tgtEl>
                                          <p:spTgt spid="76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5172E-6 2.23332E-6 L 0.04161 0.19995 " pathEditMode="relative" rAng="0" ptsTypes="AA">
                                      <p:cBhvr>
                                        <p:cTn id="238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" y="9873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0" dur="1500" fill="hold"/>
                                        <p:tgtEl>
                                          <p:spTgt spid="153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2" dur="1500" fill="hold"/>
                                        <p:tgtEl>
                                          <p:spTgt spid="153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5172E-6 2.23332E-6 L -0.04365 0.32751 " pathEditMode="relative" rAng="0" ptsTypes="AA">
                                      <p:cBhvr>
                                        <p:cTn id="244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4" y="16478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6" dur="1500" fill="hold"/>
                                        <p:tgtEl>
                                          <p:spTgt spid="154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8" dur="1500" fill="hold"/>
                                        <p:tgtEl>
                                          <p:spTgt spid="154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5172E-6 2.23332E-6 L -0.1062 0.18997 " pathEditMode="relative" rAng="0" ptsTypes="AA">
                                      <p:cBhvr>
                                        <p:cTn id="250" dur="1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74" y="9487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2" dur="15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4" dur="1500" fill="hold"/>
                                        <p:tgtEl>
                                          <p:spTgt spid="155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5172E-6 2.23332E-6 L -0.00996 0.13028 " pathEditMode="relative" rAng="0" ptsTypes="AA">
                                      <p:cBhvr>
                                        <p:cTn id="256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" y="6537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8" dur="15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0" dur="1500" fill="hold"/>
                                        <p:tgtEl>
                                          <p:spTgt spid="156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5065E-8 -2.03813E-6 L 0.01851 0.28575 " pathEditMode="relative" rAng="0" ptsTypes="AA">
                                      <p:cBhvr>
                                        <p:cTn id="262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4" y="14435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4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6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5065E-8 -2.03813E-6 L -0.05578 0.22288 " pathEditMode="relative" rAng="0" ptsTypes="AA">
                                      <p:cBhvr>
                                        <p:cTn id="268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" y="11008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0" dur="15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2" dur="1500" fill="hold"/>
                                        <p:tgtEl>
                                          <p:spTgt spid="157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5065E-8 -2.03813E-6 L 0.0305 0.10145 " pathEditMode="relative" rAng="0" ptsTypes="AA">
                                      <p:cBhvr>
                                        <p:cTn id="274" dur="1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2" y="5061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6" dur="15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00000" y="8235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6" presetClass="emp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8" dur="1500" fill="hold"/>
                                        <p:tgtEl>
                                          <p:spTgt spid="158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4" grpId="2" animBg="1"/>
      <p:bldP spid="144" grpId="3" animBg="1"/>
      <p:bldP spid="4" grpId="0" build="p"/>
      <p:bldP spid="11" grpId="0"/>
      <p:bldP spid="13" grpId="0" animBg="1"/>
      <p:bldP spid="34" grpId="0" animBg="1"/>
      <p:bldP spid="66" grpId="0" animBg="1"/>
      <p:bldP spid="67" grpId="0" animBg="1"/>
      <p:bldP spid="69" grpId="0" animBg="1"/>
      <p:bldP spid="70" grpId="0" animBg="1"/>
      <p:bldP spid="70" grpId="1" animBg="1"/>
      <p:bldP spid="70" grpId="2" animBg="1"/>
      <p:bldP spid="70" grpId="3" animBg="1"/>
      <p:bldP spid="73" grpId="0"/>
      <p:bldP spid="75" grpId="0" animBg="1"/>
      <p:bldP spid="79" grpId="0"/>
      <p:bldP spid="143" grpId="0" animBg="1"/>
      <p:bldP spid="143" grpId="1" animBg="1"/>
      <p:bldP spid="143" grpId="2" animBg="1"/>
      <p:bldP spid="143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72" grpId="0" animBg="1"/>
      <p:bldP spid="72" grpId="1" animBg="1"/>
      <p:bldP spid="72" grpId="2" animBg="1"/>
      <p:bldP spid="72" grpId="3" animBg="1"/>
      <p:bldP spid="148" grpId="0" animBg="1"/>
      <p:bldP spid="148" grpId="1" animBg="1"/>
      <p:bldP spid="148" grpId="2" animBg="1"/>
      <p:bldP spid="148" grpId="3" animBg="1"/>
      <p:bldP spid="138" grpId="0" animBg="1"/>
      <p:bldP spid="138" grpId="1" animBg="1"/>
      <p:bldP spid="138" grpId="2" animBg="1"/>
      <p:bldP spid="13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77" grpId="0" animBg="1"/>
      <p:bldP spid="77" grpId="1" animBg="1"/>
      <p:bldP spid="77" grpId="2" animBg="1"/>
      <p:bldP spid="77" grpId="3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2" grpId="3" animBg="1"/>
      <p:bldP spid="76" grpId="0" animBg="1"/>
      <p:bldP spid="76" grpId="1" animBg="1"/>
      <p:bldP spid="76" grpId="2" animBg="1"/>
      <p:bldP spid="76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4" grpId="2" animBg="1"/>
      <p:bldP spid="154" grpId="3" animBg="1"/>
      <p:bldP spid="155" grpId="0" animBg="1"/>
      <p:bldP spid="155" grpId="1" animBg="1"/>
      <p:bldP spid="155" grpId="2" animBg="1"/>
      <p:bldP spid="155" grpId="3" animBg="1"/>
      <p:bldP spid="156" grpId="0" animBg="1"/>
      <p:bldP spid="156" grpId="1" animBg="1"/>
      <p:bldP spid="156" grpId="2" animBg="1"/>
      <p:bldP spid="156" grpId="3" animBg="1"/>
      <p:bldP spid="71" grpId="0" animBg="1"/>
      <p:bldP spid="71" grpId="1" animBg="1"/>
      <p:bldP spid="71" grpId="2" animBg="1"/>
      <p:bldP spid="71" grpId="3" animBg="1"/>
      <p:bldP spid="157" grpId="0" animBg="1"/>
      <p:bldP spid="157" grpId="1" animBg="1"/>
      <p:bldP spid="157" grpId="2" animBg="1"/>
      <p:bldP spid="157" grpId="3" animBg="1"/>
      <p:bldP spid="158" grpId="0" animBg="1"/>
      <p:bldP spid="158" grpId="1" animBg="1"/>
      <p:bldP spid="158" grpId="2" animBg="1"/>
      <p:bldP spid="158" grpId="3" animBg="1"/>
      <p:bldP spid="161" grpId="0"/>
      <p:bldP spid="1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Arrow: Pentagon 38"/>
          <p:cNvSpPr/>
          <p:nvPr/>
        </p:nvSpPr>
        <p:spPr bwMode="auto">
          <a:xfrm>
            <a:off x="9832966" y="2793028"/>
            <a:ext cx="2606000" cy="809927"/>
          </a:xfrm>
          <a:prstGeom prst="homePlate">
            <a:avLst>
              <a:gd name="adj" fmla="val 5935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Arrow: Pentagon 37"/>
          <p:cNvSpPr/>
          <p:nvPr/>
        </p:nvSpPr>
        <p:spPr bwMode="auto">
          <a:xfrm>
            <a:off x="7467092" y="2793028"/>
            <a:ext cx="3288165" cy="809927"/>
          </a:xfrm>
          <a:prstGeom prst="homePlate">
            <a:avLst>
              <a:gd name="adj" fmla="val 28215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Arrow: Pentagon 36"/>
          <p:cNvSpPr/>
          <p:nvPr/>
        </p:nvSpPr>
        <p:spPr bwMode="auto">
          <a:xfrm>
            <a:off x="4968344" y="2793028"/>
            <a:ext cx="3288165" cy="809927"/>
          </a:xfrm>
          <a:prstGeom prst="homePlate">
            <a:avLst>
              <a:gd name="adj" fmla="val 28215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Arrow: Pentagon 12"/>
          <p:cNvSpPr/>
          <p:nvPr/>
        </p:nvSpPr>
        <p:spPr bwMode="auto">
          <a:xfrm>
            <a:off x="-53768" y="2793028"/>
            <a:ext cx="3288165" cy="809927"/>
          </a:xfrm>
          <a:prstGeom prst="homePlate">
            <a:avLst>
              <a:gd name="adj" fmla="val 28215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Arrow: Pentagon 35"/>
          <p:cNvSpPr/>
          <p:nvPr/>
        </p:nvSpPr>
        <p:spPr bwMode="auto">
          <a:xfrm>
            <a:off x="2495217" y="2793028"/>
            <a:ext cx="3288165" cy="809927"/>
          </a:xfrm>
          <a:prstGeom prst="homePlate">
            <a:avLst>
              <a:gd name="adj" fmla="val 28215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Moving to the cloud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5956" y="2211756"/>
            <a:ext cx="1269819" cy="627822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Rehost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6544" y="2211755"/>
            <a:ext cx="1472991" cy="634440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Refactor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38669" y="2211756"/>
            <a:ext cx="1565457" cy="627822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Redesign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952746" y="2211755"/>
            <a:ext cx="1565457" cy="634440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Rebuild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466925" y="2211755"/>
            <a:ext cx="1565457" cy="634440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Replace</a:t>
            </a:r>
          </a:p>
        </p:txBody>
      </p:sp>
      <p:sp>
        <p:nvSpPr>
          <p:cNvPr id="22" name="Hexagon 21"/>
          <p:cNvSpPr>
            <a:spLocks noChangeAspect="1"/>
          </p:cNvSpPr>
          <p:nvPr/>
        </p:nvSpPr>
        <p:spPr bwMode="auto">
          <a:xfrm>
            <a:off x="8401098" y="2924922"/>
            <a:ext cx="652716" cy="564600"/>
          </a:xfrm>
          <a:prstGeom prst="hexagon">
            <a:avLst/>
          </a:prstGeom>
          <a:solidFill>
            <a:srgbClr val="0078D7">
              <a:lumMod val="40000"/>
              <a:lumOff val="6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031" tIns="143225" rIns="179031" bIns="14322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276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Hexagon 22"/>
          <p:cNvSpPr>
            <a:spLocks noChangeAspect="1"/>
          </p:cNvSpPr>
          <p:nvPr/>
        </p:nvSpPr>
        <p:spPr bwMode="auto">
          <a:xfrm>
            <a:off x="10909540" y="2924922"/>
            <a:ext cx="652716" cy="564600"/>
          </a:xfrm>
          <a:prstGeom prst="hexagon">
            <a:avLst/>
          </a:prstGeom>
          <a:solidFill>
            <a:srgbClr val="0078D7">
              <a:lumMod val="20000"/>
              <a:lumOff val="8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031" tIns="143225" rIns="179031" bIns="14322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276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Hexagon 23"/>
          <p:cNvSpPr>
            <a:spLocks noChangeAspect="1"/>
          </p:cNvSpPr>
          <p:nvPr/>
        </p:nvSpPr>
        <p:spPr bwMode="auto">
          <a:xfrm>
            <a:off x="888646" y="2924922"/>
            <a:ext cx="652716" cy="564600"/>
          </a:xfrm>
          <a:prstGeom prst="hexagon">
            <a:avLst/>
          </a:prstGeom>
          <a:solidFill>
            <a:srgbClr val="002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031" tIns="143225" rIns="179031" bIns="14322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276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Hexagon 24"/>
          <p:cNvSpPr>
            <a:spLocks noChangeAspect="1"/>
          </p:cNvSpPr>
          <p:nvPr/>
        </p:nvSpPr>
        <p:spPr bwMode="auto">
          <a:xfrm>
            <a:off x="5892655" y="2924922"/>
            <a:ext cx="652716" cy="564600"/>
          </a:xfrm>
          <a:prstGeom prst="hexagon">
            <a:avLst/>
          </a:prstGeom>
          <a:solidFill>
            <a:srgbClr val="00BCF2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031" tIns="143225" rIns="179031" bIns="14322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276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Hexagon 25"/>
          <p:cNvSpPr>
            <a:spLocks noChangeAspect="1"/>
          </p:cNvSpPr>
          <p:nvPr/>
        </p:nvSpPr>
        <p:spPr bwMode="auto">
          <a:xfrm>
            <a:off x="3384211" y="2924922"/>
            <a:ext cx="652716" cy="564600"/>
          </a:xfrm>
          <a:prstGeom prst="hexagon">
            <a:avLst/>
          </a:prstGeom>
          <a:solidFill>
            <a:srgbClr val="0078D7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79031" tIns="143225" rIns="179031" bIns="14322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276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Right Brace 10"/>
          <p:cNvSpPr/>
          <p:nvPr/>
        </p:nvSpPr>
        <p:spPr>
          <a:xfrm rot="5400000">
            <a:off x="1046870" y="3595486"/>
            <a:ext cx="287310" cy="700545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3955" y="4202846"/>
            <a:ext cx="1413140" cy="973456"/>
          </a:xfrm>
          <a:prstGeom prst="rect">
            <a:avLst/>
          </a:prstGeom>
          <a:noFill/>
        </p:spPr>
        <p:txBody>
          <a:bodyPr wrap="none" lIns="182854" tIns="146283" rIns="182854" bIns="146283" rtlCol="0">
            <a:spAutoFit/>
          </a:bodyPr>
          <a:lstStyle/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Lift and</a:t>
            </a:r>
          </a:p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shift</a:t>
            </a:r>
          </a:p>
        </p:txBody>
      </p:sp>
      <p:sp>
        <p:nvSpPr>
          <p:cNvPr id="44" name="Right Brace 43"/>
          <p:cNvSpPr/>
          <p:nvPr/>
        </p:nvSpPr>
        <p:spPr>
          <a:xfrm rot="5400000">
            <a:off x="3570948" y="3595486"/>
            <a:ext cx="287310" cy="700545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80626" y="4202846"/>
            <a:ext cx="2067956" cy="973456"/>
          </a:xfrm>
          <a:prstGeom prst="rect">
            <a:avLst/>
          </a:prstGeom>
          <a:noFill/>
        </p:spPr>
        <p:txBody>
          <a:bodyPr wrap="none" lIns="182854" tIns="146283" rIns="182854" bIns="146283" rtlCol="0">
            <a:spAutoFit/>
          </a:bodyPr>
          <a:lstStyle/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DevOps and</a:t>
            </a:r>
          </a:p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Containers</a:t>
            </a:r>
          </a:p>
        </p:txBody>
      </p:sp>
      <p:sp>
        <p:nvSpPr>
          <p:cNvPr id="46" name="Right Brace 45"/>
          <p:cNvSpPr/>
          <p:nvPr/>
        </p:nvSpPr>
        <p:spPr>
          <a:xfrm rot="5400000">
            <a:off x="6090790" y="3595486"/>
            <a:ext cx="287310" cy="700545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07847" y="4202846"/>
            <a:ext cx="1853194" cy="1312471"/>
          </a:xfrm>
          <a:prstGeom prst="rect">
            <a:avLst/>
          </a:prstGeom>
          <a:noFill/>
        </p:spPr>
        <p:txBody>
          <a:bodyPr wrap="none" lIns="182854" tIns="146283" rIns="182854" bIns="146283" rtlCol="0">
            <a:spAutoFit/>
          </a:bodyPr>
          <a:lstStyle/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Modernize</a:t>
            </a:r>
          </a:p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apps with</a:t>
            </a:r>
          </a:p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PaaS</a:t>
            </a:r>
          </a:p>
        </p:txBody>
      </p:sp>
      <p:sp>
        <p:nvSpPr>
          <p:cNvPr id="48" name="Right Brace 47"/>
          <p:cNvSpPr/>
          <p:nvPr/>
        </p:nvSpPr>
        <p:spPr>
          <a:xfrm rot="5400000">
            <a:off x="8586886" y="3595486"/>
            <a:ext cx="287310" cy="700545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093031" y="4202846"/>
            <a:ext cx="1275022" cy="973456"/>
          </a:xfrm>
          <a:prstGeom prst="rect">
            <a:avLst/>
          </a:prstGeom>
          <a:noFill/>
        </p:spPr>
        <p:txBody>
          <a:bodyPr wrap="none" lIns="182854" tIns="146283" rIns="182854" bIns="146283" rtlCol="0">
            <a:spAutoFit/>
          </a:bodyPr>
          <a:lstStyle/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Cloud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native</a:t>
            </a:r>
          </a:p>
        </p:txBody>
      </p:sp>
      <p:sp>
        <p:nvSpPr>
          <p:cNvPr id="51" name="Right Brace 50"/>
          <p:cNvSpPr/>
          <p:nvPr/>
        </p:nvSpPr>
        <p:spPr>
          <a:xfrm rot="5400000">
            <a:off x="11103070" y="3595486"/>
            <a:ext cx="287310" cy="700545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434834" y="4202846"/>
            <a:ext cx="1623782" cy="973456"/>
          </a:xfrm>
          <a:prstGeom prst="rect">
            <a:avLst/>
          </a:prstGeom>
          <a:noFill/>
        </p:spPr>
        <p:txBody>
          <a:bodyPr wrap="none" lIns="182854" tIns="146283" rIns="182854" bIns="146283" rtlCol="0">
            <a:spAutoFit/>
          </a:bodyPr>
          <a:lstStyle/>
          <a:p>
            <a:pPr marL="0" marR="0" lvl="0" indent="0" algn="ctr" defTabSz="9322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3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rd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 party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SaaS</a:t>
            </a:r>
          </a:p>
        </p:txBody>
      </p:sp>
    </p:spTree>
    <p:extLst>
      <p:ext uri="{BB962C8B-B14F-4D97-AF65-F5344CB8AC3E}">
        <p14:creationId xmlns:p14="http://schemas.microsoft.com/office/powerpoint/2010/main" val="2094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2533E-6 1.49796E-6 L -2.42533E-6 0.04358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565E-6 -1.53427E-6 L 1.11565E-6 0.04358 " pathEditMode="relative" rAng="0" ptsTypes="AA">
                                      <p:cBhvr>
                                        <p:cTn id="23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444E-7 1.49796E-6 L -3.3444E-7 0.04358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1685E-6 -1.53427E-6 L 2.01685E-6 0.04358 " pathEditMode="relative" rAng="0" ptsTypes="AA">
                                      <p:cBhvr>
                                        <p:cTn id="47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0258E-6 1.49796E-6 L 4.70258E-6 0.04358 " pathEditMode="relative" rAng="0" ptsTypes="AA">
                                      <p:cBhvr>
                                        <p:cTn id="59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1289E-6 -2.67363E-6 L 3.51289E-6 0.04358 " pathEditMode="relative" rAng="0" ptsTypes="AA">
                                      <p:cBhvr>
                                        <p:cTn id="71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55246E-7 1.49796E-6 L -8.55246E-7 0.04358 " pathEditMode="relative" rAng="0" ptsTypes="AA">
                                      <p:cBhvr>
                                        <p:cTn id="83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9089E-6 -1.53427E-6 L 2.09089E-6 0.04358 " pathEditMode="relative" rAng="0" ptsTypes="AA">
                                      <p:cBhvr>
                                        <p:cTn id="92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693E-6 1.49796E-6 L 3.58693E-6 0.04358 " pathEditMode="relative" rAng="0" ptsTypes="AA">
                                      <p:cBhvr>
                                        <p:cTn id="107" dur="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565E-6 -1.53427E-6 L -1.11565E-6 0.04358 " pathEditMode="relative" rAng="0" ptsTypes="AA">
                                      <p:cBhvr>
                                        <p:cTn id="122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8" grpId="0" animBg="1"/>
      <p:bldP spid="37" grpId="0" animBg="1"/>
      <p:bldP spid="13" grpId="0" animBg="1"/>
      <p:bldP spid="36" grpId="0" animBg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 animBg="1"/>
      <p:bldP spid="23" grpId="0" animBg="1"/>
      <p:bldP spid="24" grpId="0" animBg="1"/>
      <p:bldP spid="25" grpId="0" animBg="1"/>
      <p:bldP spid="26" grpId="0" animBg="1"/>
      <p:bldP spid="11" grpId="0" animBg="1"/>
      <p:bldP spid="12" grpId="0"/>
      <p:bldP spid="12" grpId="1"/>
      <p:bldP spid="44" grpId="0" animBg="1"/>
      <p:bldP spid="45" grpId="0"/>
      <p:bldP spid="45" grpId="1"/>
      <p:bldP spid="46" grpId="0" animBg="1"/>
      <p:bldP spid="47" grpId="0"/>
      <p:bldP spid="47" grpId="1"/>
      <p:bldP spid="48" grpId="0" animBg="1"/>
      <p:bldP spid="49" grpId="0"/>
      <p:bldP spid="49" grpId="1"/>
      <p:bldP spid="51" grpId="0" animBg="1"/>
      <p:bldP spid="52" grpId="0"/>
      <p:bldP spid="5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" y="12810"/>
            <a:ext cx="12434711" cy="696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03885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3064006" y="2902993"/>
            <a:ext cx="3657081" cy="123426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Containers, Any and Anywhere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275546" y="1623028"/>
            <a:ext cx="2742810" cy="1234265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Any OS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275546" y="2902993"/>
            <a:ext cx="2742810" cy="1234265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Anywhere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75546" y="4182957"/>
            <a:ext cx="2742810" cy="123426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Any app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75546" y="5462908"/>
            <a:ext cx="2742810" cy="1234265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Any language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860" y="2973817"/>
            <a:ext cx="854834" cy="8548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383" y="3122092"/>
            <a:ext cx="730870" cy="4947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64005" y="3620267"/>
            <a:ext cx="1828541" cy="516992"/>
          </a:xfrm>
          <a:prstGeom prst="rect">
            <a:avLst/>
          </a:prstGeom>
          <a:noFill/>
        </p:spPr>
        <p:txBody>
          <a:bodyPr wrap="square" lIns="182854" tIns="146283" rIns="182854" bIns="146283" rtlCol="0" anchor="b" anchorCtr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4457">
                      <a:srgbClr val="505050"/>
                    </a:gs>
                    <a:gs pos="54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On-premises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92546" y="3620267"/>
            <a:ext cx="1828541" cy="516992"/>
          </a:xfrm>
          <a:prstGeom prst="rect">
            <a:avLst/>
          </a:prstGeom>
          <a:noFill/>
        </p:spPr>
        <p:txBody>
          <a:bodyPr wrap="square" lIns="182854" tIns="146283" rIns="182854" bIns="146283" rtlCol="0" anchor="b" anchorCtr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4457">
                      <a:srgbClr val="505050"/>
                    </a:gs>
                    <a:gs pos="54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Hosted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064006" y="4182957"/>
            <a:ext cx="3657081" cy="123426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64005" y="4900232"/>
            <a:ext cx="1828541" cy="516992"/>
          </a:xfrm>
          <a:prstGeom prst="rect">
            <a:avLst/>
          </a:prstGeom>
          <a:noFill/>
        </p:spPr>
        <p:txBody>
          <a:bodyPr wrap="square" lIns="182854" tIns="146283" rIns="182854" bIns="146283" rtlCol="0" anchor="b" anchorCtr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4457">
                      <a:srgbClr val="505050"/>
                    </a:gs>
                    <a:gs pos="54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Monolith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92546" y="4900232"/>
            <a:ext cx="1828541" cy="516992"/>
          </a:xfrm>
          <a:prstGeom prst="rect">
            <a:avLst/>
          </a:prstGeom>
          <a:noFill/>
        </p:spPr>
        <p:txBody>
          <a:bodyPr wrap="square" lIns="182854" tIns="146283" rIns="182854" bIns="146283" rtlCol="0" anchor="b" anchorCtr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4457">
                      <a:srgbClr val="505050"/>
                    </a:gs>
                    <a:gs pos="54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Microservice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3064006" y="1623028"/>
            <a:ext cx="3657081" cy="123426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64005" y="2340303"/>
            <a:ext cx="1828541" cy="516992"/>
          </a:xfrm>
          <a:prstGeom prst="rect">
            <a:avLst/>
          </a:prstGeom>
          <a:noFill/>
        </p:spPr>
        <p:txBody>
          <a:bodyPr wrap="square" lIns="182854" tIns="146283" rIns="182854" bIns="146283" rtlCol="0" anchor="b" anchorCtr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4457">
                      <a:srgbClr val="505050"/>
                    </a:gs>
                    <a:gs pos="54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Linux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92546" y="2340303"/>
            <a:ext cx="1828541" cy="516992"/>
          </a:xfrm>
          <a:prstGeom prst="rect">
            <a:avLst/>
          </a:prstGeom>
          <a:noFill/>
        </p:spPr>
        <p:txBody>
          <a:bodyPr wrap="square" lIns="182854" tIns="146283" rIns="182854" bIns="146283" rtlCol="0" anchor="b" anchorCtr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4457">
                      <a:srgbClr val="505050"/>
                    </a:gs>
                    <a:gs pos="54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Windows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3064006" y="5462908"/>
            <a:ext cx="3657081" cy="123426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64005" y="6180182"/>
            <a:ext cx="1828541" cy="516992"/>
          </a:xfrm>
          <a:prstGeom prst="rect">
            <a:avLst/>
          </a:prstGeom>
          <a:noFill/>
        </p:spPr>
        <p:txBody>
          <a:bodyPr wrap="square" lIns="182854" tIns="146283" rIns="182854" bIns="146283" rtlCol="0" anchor="b" anchorCtr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4457">
                      <a:srgbClr val="505050"/>
                    </a:gs>
                    <a:gs pos="54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.NET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92546" y="6180182"/>
            <a:ext cx="1828541" cy="516992"/>
          </a:xfrm>
          <a:prstGeom prst="rect">
            <a:avLst/>
          </a:prstGeom>
          <a:noFill/>
        </p:spPr>
        <p:txBody>
          <a:bodyPr wrap="square" lIns="182854" tIns="146283" rIns="182854" bIns="146283" rtlCol="0" anchor="b" anchorCtr="0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4457">
                      <a:srgbClr val="505050"/>
                    </a:gs>
                    <a:gs pos="54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Java</a:t>
            </a:r>
          </a:p>
        </p:txBody>
      </p:sp>
      <p:sp>
        <p:nvSpPr>
          <p:cNvPr id="28" name="Freeform 27"/>
          <p:cNvSpPr>
            <a:spLocks noChangeAspect="1" noEditPoints="1"/>
          </p:cNvSpPr>
          <p:nvPr/>
        </p:nvSpPr>
        <p:spPr bwMode="black">
          <a:xfrm>
            <a:off x="5567909" y="1882488"/>
            <a:ext cx="477816" cy="475876"/>
          </a:xfrm>
          <a:custGeom>
            <a:avLst/>
            <a:gdLst>
              <a:gd name="T0" fmla="*/ 112 w 246"/>
              <a:gd name="T1" fmla="*/ 19 h 245"/>
              <a:gd name="T2" fmla="*/ 246 w 246"/>
              <a:gd name="T3" fmla="*/ 0 h 245"/>
              <a:gd name="T4" fmla="*/ 246 w 246"/>
              <a:gd name="T5" fmla="*/ 116 h 245"/>
              <a:gd name="T6" fmla="*/ 112 w 246"/>
              <a:gd name="T7" fmla="*/ 116 h 245"/>
              <a:gd name="T8" fmla="*/ 112 w 246"/>
              <a:gd name="T9" fmla="*/ 19 h 245"/>
              <a:gd name="T10" fmla="*/ 102 w 246"/>
              <a:gd name="T11" fmla="*/ 116 h 245"/>
              <a:gd name="T12" fmla="*/ 102 w 246"/>
              <a:gd name="T13" fmla="*/ 19 h 245"/>
              <a:gd name="T14" fmla="*/ 0 w 246"/>
              <a:gd name="T15" fmla="*/ 34 h 245"/>
              <a:gd name="T16" fmla="*/ 0 w 246"/>
              <a:gd name="T17" fmla="*/ 116 h 245"/>
              <a:gd name="T18" fmla="*/ 102 w 246"/>
              <a:gd name="T19" fmla="*/ 116 h 245"/>
              <a:gd name="T20" fmla="*/ 102 w 246"/>
              <a:gd name="T21" fmla="*/ 126 h 245"/>
              <a:gd name="T22" fmla="*/ 0 w 246"/>
              <a:gd name="T23" fmla="*/ 126 h 245"/>
              <a:gd name="T24" fmla="*/ 0 w 246"/>
              <a:gd name="T25" fmla="*/ 211 h 245"/>
              <a:gd name="T26" fmla="*/ 102 w 246"/>
              <a:gd name="T27" fmla="*/ 226 h 245"/>
              <a:gd name="T28" fmla="*/ 102 w 246"/>
              <a:gd name="T29" fmla="*/ 126 h 245"/>
              <a:gd name="T30" fmla="*/ 112 w 246"/>
              <a:gd name="T31" fmla="*/ 126 h 245"/>
              <a:gd name="T32" fmla="*/ 112 w 246"/>
              <a:gd name="T33" fmla="*/ 226 h 245"/>
              <a:gd name="T34" fmla="*/ 246 w 246"/>
              <a:gd name="T35" fmla="*/ 245 h 245"/>
              <a:gd name="T36" fmla="*/ 246 w 246"/>
              <a:gd name="T37" fmla="*/ 126 h 245"/>
              <a:gd name="T38" fmla="*/ 112 w 246"/>
              <a:gd name="T39" fmla="*/ 126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6" h="245">
                <a:moveTo>
                  <a:pt x="112" y="19"/>
                </a:moveTo>
                <a:lnTo>
                  <a:pt x="246" y="0"/>
                </a:lnTo>
                <a:lnTo>
                  <a:pt x="246" y="116"/>
                </a:lnTo>
                <a:lnTo>
                  <a:pt x="112" y="116"/>
                </a:lnTo>
                <a:lnTo>
                  <a:pt x="112" y="19"/>
                </a:lnTo>
                <a:close/>
                <a:moveTo>
                  <a:pt x="102" y="116"/>
                </a:moveTo>
                <a:lnTo>
                  <a:pt x="102" y="19"/>
                </a:lnTo>
                <a:lnTo>
                  <a:pt x="0" y="34"/>
                </a:lnTo>
                <a:lnTo>
                  <a:pt x="0" y="116"/>
                </a:lnTo>
                <a:lnTo>
                  <a:pt x="102" y="116"/>
                </a:lnTo>
                <a:close/>
                <a:moveTo>
                  <a:pt x="102" y="126"/>
                </a:moveTo>
                <a:lnTo>
                  <a:pt x="0" y="126"/>
                </a:lnTo>
                <a:lnTo>
                  <a:pt x="0" y="211"/>
                </a:lnTo>
                <a:lnTo>
                  <a:pt x="102" y="226"/>
                </a:lnTo>
                <a:lnTo>
                  <a:pt x="102" y="126"/>
                </a:lnTo>
                <a:close/>
                <a:moveTo>
                  <a:pt x="112" y="126"/>
                </a:moveTo>
                <a:lnTo>
                  <a:pt x="112" y="226"/>
                </a:lnTo>
                <a:lnTo>
                  <a:pt x="246" y="245"/>
                </a:lnTo>
                <a:lnTo>
                  <a:pt x="246" y="126"/>
                </a:lnTo>
                <a:lnTo>
                  <a:pt x="112" y="126"/>
                </a:lnTo>
                <a:close/>
              </a:path>
            </a:pathLst>
          </a:custGeom>
          <a:solidFill>
            <a:srgbClr val="0072C6"/>
          </a:solidFill>
          <a:ln>
            <a:noFill/>
          </a:ln>
          <a:extLst/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120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2632" y="1718871"/>
            <a:ext cx="682082" cy="75091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21267" y="4358191"/>
            <a:ext cx="514022" cy="592813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5461155" y="4331586"/>
            <a:ext cx="691324" cy="610741"/>
            <a:chOff x="10042446" y="1555767"/>
            <a:chExt cx="1672172" cy="1672172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042446" y="1555767"/>
              <a:ext cx="1672172" cy="1672172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1050" y="1925758"/>
              <a:ext cx="882901" cy="1076520"/>
            </a:xfrm>
            <a:prstGeom prst="rect">
              <a:avLst/>
            </a:prstGeom>
          </p:spPr>
        </p:pic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7273" y="5698638"/>
            <a:ext cx="862005" cy="45255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37841" y="5638156"/>
            <a:ext cx="537951" cy="573518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949589" y="1623029"/>
            <a:ext cx="5211340" cy="4118770"/>
          </a:xfrm>
          <a:prstGeom prst="rect">
            <a:avLst/>
          </a:prstGeom>
          <a:noFill/>
        </p:spPr>
        <p:txBody>
          <a:bodyPr wrap="square" lIns="182854" tIns="146283" rIns="182854" bIns="146283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978">
                      <a:srgbClr val="0078D7"/>
                    </a:gs>
                    <a:gs pos="26000">
                      <a:srgbClr val="0078D7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Arsenal</a:t>
            </a:r>
          </a:p>
          <a:p>
            <a:pPr marL="285695" marR="0" lvl="0" indent="-285695" algn="l" defTabSz="932742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1522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Linux Containers, Windows Server Containers, and Hyper-V Containers</a:t>
            </a:r>
          </a:p>
          <a:p>
            <a:pPr marL="285695" marR="0" lvl="0" indent="-285695" algn="l" defTabSz="932742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1522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Run on-premises, on Azure, on other public clouds, service provider clouds</a:t>
            </a:r>
          </a:p>
          <a:p>
            <a:pPr marL="285695" marR="0" lvl="0" indent="-285695" algn="l" defTabSz="932742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1522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Monoliths, Microservices, and other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1522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1522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app types</a:t>
            </a:r>
          </a:p>
          <a:p>
            <a:pPr marL="285695" marR="0" lvl="0" indent="-285695" algn="l" defTabSz="932742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1522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Development frameworks and environments supported: Microsoft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1522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1522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and ecosystem</a:t>
            </a:r>
          </a:p>
        </p:txBody>
      </p:sp>
    </p:spTree>
    <p:extLst>
      <p:ext uri="{BB962C8B-B14F-4D97-AF65-F5344CB8AC3E}">
        <p14:creationId xmlns:p14="http://schemas.microsoft.com/office/powerpoint/2010/main" val="374247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 bwMode="auto">
          <a:xfrm>
            <a:off x="5307163" y="1207738"/>
            <a:ext cx="6740068" cy="4612898"/>
          </a:xfrm>
          <a:prstGeom prst="roundRect">
            <a:avLst>
              <a:gd name="adj" fmla="val 5367"/>
            </a:avLst>
          </a:prstGeom>
          <a:solidFill>
            <a:srgbClr val="28282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19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6843" y="1822965"/>
            <a:ext cx="5574183" cy="1886604"/>
          </a:xfrm>
          <a:prstGeom prst="rect">
            <a:avLst/>
          </a:prstGeom>
          <a:noFill/>
        </p:spPr>
        <p:txBody>
          <a:bodyPr vert="horz" wrap="square" lIns="182802" tIns="146241" rIns="182802" bIns="146241" rtlCol="0" anchor="t">
            <a:spAutoFit/>
          </a:bodyPr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19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97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785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Standard Docker tooling and API support</a:t>
            </a:r>
          </a:p>
          <a:p>
            <a:pPr marL="0" marR="0" lvl="0" indent="0" algn="l" defTabSz="9319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97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785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Provisioning of DC/OS, Docker, and K8</a:t>
            </a:r>
          </a:p>
          <a:p>
            <a:pPr marL="0" marR="0" lvl="0" indent="0" algn="l" defTabSz="9319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97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785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Linux and Windows Server containers</a:t>
            </a:r>
          </a:p>
          <a:p>
            <a:pPr marL="0" marR="0" lvl="0" indent="0" algn="l" defTabSz="9319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97"/>
              </a:spcAft>
              <a:buClr>
                <a:srgbClr val="FFFFFF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785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On </a:t>
            </a:r>
            <a:r>
              <a:rPr kumimoji="0" lang="en-US" sz="1785" b="0" i="0" u="none" strike="noStrike" kern="1200" cap="none" spc="0" normalizeH="0" baseline="0" noProof="0" dirty="0" err="1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Prem</a:t>
            </a:r>
            <a:r>
              <a:rPr kumimoji="0" lang="en-US" sz="1785" b="0" i="0" u="none" strike="noStrike" kern="1200" cap="none" spc="0" normalizeH="0" baseline="0" noProof="0" dirty="0">
                <a:ln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 and Cloud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6843" y="-423907"/>
            <a:ext cx="5002794" cy="1640777"/>
          </a:xfrm>
          <a:prstGeom prst="rect">
            <a:avLst/>
          </a:prstGeom>
        </p:spPr>
        <p:txBody>
          <a:bodyPr vert="horz" wrap="square" lIns="182802" tIns="146241" rIns="182802" bIns="146241" rtlCol="0" anchor="t">
            <a:no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205" rtl="0" eaLnBrk="1" fontAlgn="auto" latinLnBrk="0" hangingPunct="1">
              <a:lnSpc>
                <a:spcPct val="90000"/>
              </a:lnSpc>
              <a:spcBef>
                <a:spcPts val="119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4" b="0" i="0" u="none" strike="noStrike" kern="1200" cap="none" spc="-102" normalizeH="0" baseline="0" noProof="0">
                <a:ln w="3175"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 </a:t>
            </a:r>
            <a:br>
              <a:rPr kumimoji="0" lang="en-US" sz="4397" b="0" i="0" u="none" strike="noStrike" kern="1200" cap="none" spc="-102" normalizeH="0" baseline="0" noProof="0">
                <a:ln w="3175"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</a:br>
            <a:r>
              <a:rPr kumimoji="0" lang="en-US" sz="4794" b="0" i="0" u="none" strike="noStrike" kern="1200" cap="none" spc="-102" normalizeH="0" baseline="0" noProof="0">
                <a:ln w="3175">
                  <a:noFill/>
                </a:ln>
                <a:solidFill>
                  <a:srgbClr val="505050">
                    <a:lumMod val="50000"/>
                  </a:srgbClr>
                </a:soli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Azure Container Service</a:t>
            </a:r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8100214" y="958346"/>
            <a:ext cx="4043229" cy="3827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85594" y="206393"/>
            <a:ext cx="5677409" cy="2665664"/>
          </a:xfrm>
          <a:custGeom>
            <a:avLst/>
            <a:gdLst>
              <a:gd name="T0" fmla="*/ 1309 w 1309"/>
              <a:gd name="T1" fmla="*/ 660 h 812"/>
              <a:gd name="T2" fmla="*/ 1157 w 1309"/>
              <a:gd name="T3" fmla="*/ 509 h 812"/>
              <a:gd name="T4" fmla="*/ 1139 w 1309"/>
              <a:gd name="T5" fmla="*/ 510 h 812"/>
              <a:gd name="T6" fmla="*/ 1153 w 1309"/>
              <a:gd name="T7" fmla="*/ 403 h 812"/>
              <a:gd name="T8" fmla="*/ 749 w 1309"/>
              <a:gd name="T9" fmla="*/ 0 h 812"/>
              <a:gd name="T10" fmla="*/ 367 w 1309"/>
              <a:gd name="T11" fmla="*/ 275 h 812"/>
              <a:gd name="T12" fmla="*/ 276 w 1309"/>
              <a:gd name="T13" fmla="*/ 260 h 812"/>
              <a:gd name="T14" fmla="*/ 0 w 1309"/>
              <a:gd name="T15" fmla="*/ 536 h 812"/>
              <a:gd name="T16" fmla="*/ 276 w 1309"/>
              <a:gd name="T17" fmla="*/ 812 h 812"/>
              <a:gd name="T18" fmla="*/ 277 w 1309"/>
              <a:gd name="T19" fmla="*/ 812 h 812"/>
              <a:gd name="T20" fmla="*/ 277 w 1309"/>
              <a:gd name="T21" fmla="*/ 812 h 812"/>
              <a:gd name="T22" fmla="*/ 1170 w 1309"/>
              <a:gd name="T23" fmla="*/ 812 h 812"/>
              <a:gd name="T24" fmla="*/ 1169 w 1309"/>
              <a:gd name="T25" fmla="*/ 811 h 812"/>
              <a:gd name="T26" fmla="*/ 1309 w 1309"/>
              <a:gd name="T27" fmla="*/ 660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09" h="812">
                <a:moveTo>
                  <a:pt x="1309" y="660"/>
                </a:moveTo>
                <a:cubicBezTo>
                  <a:pt x="1309" y="577"/>
                  <a:pt x="1241" y="509"/>
                  <a:pt x="1157" y="509"/>
                </a:cubicBezTo>
                <a:cubicBezTo>
                  <a:pt x="1151" y="509"/>
                  <a:pt x="1145" y="509"/>
                  <a:pt x="1139" y="510"/>
                </a:cubicBezTo>
                <a:cubicBezTo>
                  <a:pt x="1148" y="476"/>
                  <a:pt x="1153" y="440"/>
                  <a:pt x="1153" y="403"/>
                </a:cubicBezTo>
                <a:cubicBezTo>
                  <a:pt x="1153" y="180"/>
                  <a:pt x="972" y="0"/>
                  <a:pt x="749" y="0"/>
                </a:cubicBezTo>
                <a:cubicBezTo>
                  <a:pt x="571" y="0"/>
                  <a:pt x="420" y="115"/>
                  <a:pt x="367" y="275"/>
                </a:cubicBezTo>
                <a:cubicBezTo>
                  <a:pt x="338" y="265"/>
                  <a:pt x="308" y="260"/>
                  <a:pt x="276" y="260"/>
                </a:cubicBezTo>
                <a:cubicBezTo>
                  <a:pt x="124" y="260"/>
                  <a:pt x="0" y="383"/>
                  <a:pt x="0" y="536"/>
                </a:cubicBezTo>
                <a:cubicBezTo>
                  <a:pt x="0" y="688"/>
                  <a:pt x="124" y="812"/>
                  <a:pt x="276" y="812"/>
                </a:cubicBezTo>
                <a:cubicBezTo>
                  <a:pt x="277" y="812"/>
                  <a:pt x="277" y="812"/>
                  <a:pt x="277" y="812"/>
                </a:cubicBezTo>
                <a:cubicBezTo>
                  <a:pt x="277" y="812"/>
                  <a:pt x="277" y="812"/>
                  <a:pt x="277" y="812"/>
                </a:cubicBezTo>
                <a:cubicBezTo>
                  <a:pt x="1170" y="812"/>
                  <a:pt x="1170" y="812"/>
                  <a:pt x="1170" y="812"/>
                </a:cubicBezTo>
                <a:cubicBezTo>
                  <a:pt x="1169" y="811"/>
                  <a:pt x="1169" y="811"/>
                  <a:pt x="1169" y="811"/>
                </a:cubicBezTo>
                <a:cubicBezTo>
                  <a:pt x="1247" y="805"/>
                  <a:pt x="1309" y="740"/>
                  <a:pt x="1309" y="6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8202425" y="1521151"/>
            <a:ext cx="1161556" cy="320539"/>
            <a:chOff x="9250363" y="1863726"/>
            <a:chExt cx="1162050" cy="320676"/>
          </a:xfrm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9250363" y="1863726"/>
              <a:ext cx="295275" cy="315913"/>
            </a:xfrm>
            <a:custGeom>
              <a:avLst/>
              <a:gdLst>
                <a:gd name="T0" fmla="*/ 119 w 119"/>
                <a:gd name="T1" fmla="*/ 127 h 127"/>
                <a:gd name="T2" fmla="*/ 96 w 119"/>
                <a:gd name="T3" fmla="*/ 127 h 127"/>
                <a:gd name="T4" fmla="*/ 84 w 119"/>
                <a:gd name="T5" fmla="*/ 95 h 127"/>
                <a:gd name="T6" fmla="*/ 34 w 119"/>
                <a:gd name="T7" fmla="*/ 95 h 127"/>
                <a:gd name="T8" fmla="*/ 23 w 119"/>
                <a:gd name="T9" fmla="*/ 127 h 127"/>
                <a:gd name="T10" fmla="*/ 0 w 119"/>
                <a:gd name="T11" fmla="*/ 127 h 127"/>
                <a:gd name="T12" fmla="*/ 48 w 119"/>
                <a:gd name="T13" fmla="*/ 0 h 127"/>
                <a:gd name="T14" fmla="*/ 72 w 119"/>
                <a:gd name="T15" fmla="*/ 0 h 127"/>
                <a:gd name="T16" fmla="*/ 119 w 119"/>
                <a:gd name="T17" fmla="*/ 127 h 127"/>
                <a:gd name="T18" fmla="*/ 79 w 119"/>
                <a:gd name="T19" fmla="*/ 77 h 127"/>
                <a:gd name="T20" fmla="*/ 61 w 119"/>
                <a:gd name="T21" fmla="*/ 27 h 127"/>
                <a:gd name="T22" fmla="*/ 59 w 119"/>
                <a:gd name="T23" fmla="*/ 19 h 127"/>
                <a:gd name="T24" fmla="*/ 59 w 119"/>
                <a:gd name="T25" fmla="*/ 19 h 127"/>
                <a:gd name="T26" fmla="*/ 57 w 119"/>
                <a:gd name="T27" fmla="*/ 27 h 127"/>
                <a:gd name="T28" fmla="*/ 40 w 119"/>
                <a:gd name="T29" fmla="*/ 77 h 127"/>
                <a:gd name="T30" fmla="*/ 79 w 119"/>
                <a:gd name="T31" fmla="*/ 7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27">
                  <a:moveTo>
                    <a:pt x="119" y="127"/>
                  </a:moveTo>
                  <a:cubicBezTo>
                    <a:pt x="96" y="127"/>
                    <a:pt x="96" y="127"/>
                    <a:pt x="96" y="127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119" y="127"/>
                  </a:lnTo>
                  <a:close/>
                  <a:moveTo>
                    <a:pt x="79" y="77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60" y="25"/>
                    <a:pt x="60" y="22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8" y="22"/>
                    <a:pt x="58" y="25"/>
                    <a:pt x="57" y="27"/>
                  </a:cubicBezTo>
                  <a:cubicBezTo>
                    <a:pt x="40" y="77"/>
                    <a:pt x="40" y="77"/>
                    <a:pt x="40" y="77"/>
                  </a:cubicBezTo>
                  <a:lnTo>
                    <a:pt x="79" y="77"/>
                  </a:lnTo>
                  <a:close/>
                </a:path>
              </a:pathLst>
            </a:custGeom>
            <a:solidFill>
              <a:srgbClr val="06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1" tIns="45700" rIns="91401" bIns="457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8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9556751" y="1954214"/>
              <a:ext cx="193675" cy="225425"/>
            </a:xfrm>
            <a:custGeom>
              <a:avLst/>
              <a:gdLst>
                <a:gd name="T0" fmla="*/ 122 w 122"/>
                <a:gd name="T1" fmla="*/ 14 h 142"/>
                <a:gd name="T2" fmla="*/ 45 w 122"/>
                <a:gd name="T3" fmla="*/ 117 h 142"/>
                <a:gd name="T4" fmla="*/ 122 w 122"/>
                <a:gd name="T5" fmla="*/ 117 h 142"/>
                <a:gd name="T6" fmla="*/ 122 w 122"/>
                <a:gd name="T7" fmla="*/ 142 h 142"/>
                <a:gd name="T8" fmla="*/ 0 w 122"/>
                <a:gd name="T9" fmla="*/ 142 h 142"/>
                <a:gd name="T10" fmla="*/ 0 w 122"/>
                <a:gd name="T11" fmla="*/ 129 h 142"/>
                <a:gd name="T12" fmla="*/ 79 w 122"/>
                <a:gd name="T13" fmla="*/ 25 h 142"/>
                <a:gd name="T14" fmla="*/ 7 w 122"/>
                <a:gd name="T15" fmla="*/ 25 h 142"/>
                <a:gd name="T16" fmla="*/ 7 w 122"/>
                <a:gd name="T17" fmla="*/ 0 h 142"/>
                <a:gd name="T18" fmla="*/ 122 w 122"/>
                <a:gd name="T19" fmla="*/ 0 h 142"/>
                <a:gd name="T20" fmla="*/ 122 w 122"/>
                <a:gd name="T21" fmla="*/ 1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42">
                  <a:moveTo>
                    <a:pt x="122" y="14"/>
                  </a:moveTo>
                  <a:lnTo>
                    <a:pt x="45" y="117"/>
                  </a:lnTo>
                  <a:lnTo>
                    <a:pt x="122" y="117"/>
                  </a:lnTo>
                  <a:lnTo>
                    <a:pt x="122" y="142"/>
                  </a:lnTo>
                  <a:lnTo>
                    <a:pt x="0" y="142"/>
                  </a:lnTo>
                  <a:lnTo>
                    <a:pt x="0" y="129"/>
                  </a:lnTo>
                  <a:lnTo>
                    <a:pt x="79" y="25"/>
                  </a:lnTo>
                  <a:lnTo>
                    <a:pt x="7" y="25"/>
                  </a:lnTo>
                  <a:lnTo>
                    <a:pt x="7" y="0"/>
                  </a:lnTo>
                  <a:lnTo>
                    <a:pt x="122" y="0"/>
                  </a:lnTo>
                  <a:lnTo>
                    <a:pt x="122" y="14"/>
                  </a:lnTo>
                  <a:close/>
                </a:path>
              </a:pathLst>
            </a:custGeom>
            <a:solidFill>
              <a:srgbClr val="06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1" tIns="45700" rIns="91401" bIns="457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8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9790113" y="1954214"/>
              <a:ext cx="200025" cy="230188"/>
            </a:xfrm>
            <a:custGeom>
              <a:avLst/>
              <a:gdLst>
                <a:gd name="T0" fmla="*/ 81 w 81"/>
                <a:gd name="T1" fmla="*/ 91 h 93"/>
                <a:gd name="T2" fmla="*/ 60 w 81"/>
                <a:gd name="T3" fmla="*/ 91 h 93"/>
                <a:gd name="T4" fmla="*/ 60 w 81"/>
                <a:gd name="T5" fmla="*/ 77 h 93"/>
                <a:gd name="T6" fmla="*/ 60 w 81"/>
                <a:gd name="T7" fmla="*/ 77 h 93"/>
                <a:gd name="T8" fmla="*/ 32 w 81"/>
                <a:gd name="T9" fmla="*/ 93 h 93"/>
                <a:gd name="T10" fmla="*/ 0 w 81"/>
                <a:gd name="T11" fmla="*/ 54 h 93"/>
                <a:gd name="T12" fmla="*/ 0 w 81"/>
                <a:gd name="T13" fmla="*/ 0 h 93"/>
                <a:gd name="T14" fmla="*/ 21 w 81"/>
                <a:gd name="T15" fmla="*/ 0 h 93"/>
                <a:gd name="T16" fmla="*/ 21 w 81"/>
                <a:gd name="T17" fmla="*/ 52 h 93"/>
                <a:gd name="T18" fmla="*/ 39 w 81"/>
                <a:gd name="T19" fmla="*/ 77 h 93"/>
                <a:gd name="T20" fmla="*/ 55 w 81"/>
                <a:gd name="T21" fmla="*/ 70 h 93"/>
                <a:gd name="T22" fmla="*/ 60 w 81"/>
                <a:gd name="T23" fmla="*/ 52 h 93"/>
                <a:gd name="T24" fmla="*/ 60 w 81"/>
                <a:gd name="T25" fmla="*/ 0 h 93"/>
                <a:gd name="T26" fmla="*/ 81 w 81"/>
                <a:gd name="T27" fmla="*/ 0 h 93"/>
                <a:gd name="T28" fmla="*/ 81 w 81"/>
                <a:gd name="T2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93">
                  <a:moveTo>
                    <a:pt x="81" y="91"/>
                  </a:moveTo>
                  <a:cubicBezTo>
                    <a:pt x="60" y="91"/>
                    <a:pt x="60" y="91"/>
                    <a:pt x="60" y="91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54" y="88"/>
                    <a:pt x="45" y="93"/>
                    <a:pt x="32" y="93"/>
                  </a:cubicBezTo>
                  <a:cubicBezTo>
                    <a:pt x="11" y="93"/>
                    <a:pt x="0" y="80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69"/>
                    <a:pt x="27" y="77"/>
                    <a:pt x="39" y="77"/>
                  </a:cubicBezTo>
                  <a:cubicBezTo>
                    <a:pt x="46" y="77"/>
                    <a:pt x="51" y="75"/>
                    <a:pt x="55" y="70"/>
                  </a:cubicBezTo>
                  <a:cubicBezTo>
                    <a:pt x="58" y="66"/>
                    <a:pt x="60" y="60"/>
                    <a:pt x="60" y="5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81" y="91"/>
                  </a:lnTo>
                  <a:close/>
                </a:path>
              </a:pathLst>
            </a:custGeom>
            <a:solidFill>
              <a:srgbClr val="06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1" tIns="45700" rIns="91401" bIns="457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8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0058401" y="1949451"/>
              <a:ext cx="130175" cy="230188"/>
            </a:xfrm>
            <a:custGeom>
              <a:avLst/>
              <a:gdLst>
                <a:gd name="T0" fmla="*/ 53 w 53"/>
                <a:gd name="T1" fmla="*/ 22 h 93"/>
                <a:gd name="T2" fmla="*/ 42 w 53"/>
                <a:gd name="T3" fmla="*/ 19 h 93"/>
                <a:gd name="T4" fmla="*/ 27 w 53"/>
                <a:gd name="T5" fmla="*/ 27 h 93"/>
                <a:gd name="T6" fmla="*/ 21 w 53"/>
                <a:gd name="T7" fmla="*/ 50 h 93"/>
                <a:gd name="T8" fmla="*/ 21 w 53"/>
                <a:gd name="T9" fmla="*/ 93 h 93"/>
                <a:gd name="T10" fmla="*/ 0 w 53"/>
                <a:gd name="T11" fmla="*/ 93 h 93"/>
                <a:gd name="T12" fmla="*/ 0 w 53"/>
                <a:gd name="T13" fmla="*/ 2 h 93"/>
                <a:gd name="T14" fmla="*/ 21 w 53"/>
                <a:gd name="T15" fmla="*/ 2 h 93"/>
                <a:gd name="T16" fmla="*/ 21 w 53"/>
                <a:gd name="T17" fmla="*/ 21 h 93"/>
                <a:gd name="T18" fmla="*/ 21 w 53"/>
                <a:gd name="T19" fmla="*/ 21 h 93"/>
                <a:gd name="T20" fmla="*/ 30 w 53"/>
                <a:gd name="T21" fmla="*/ 6 h 93"/>
                <a:gd name="T22" fmla="*/ 44 w 53"/>
                <a:gd name="T23" fmla="*/ 0 h 93"/>
                <a:gd name="T24" fmla="*/ 53 w 53"/>
                <a:gd name="T25" fmla="*/ 2 h 93"/>
                <a:gd name="T26" fmla="*/ 53 w 53"/>
                <a:gd name="T2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93">
                  <a:moveTo>
                    <a:pt x="53" y="22"/>
                  </a:moveTo>
                  <a:cubicBezTo>
                    <a:pt x="50" y="20"/>
                    <a:pt x="47" y="19"/>
                    <a:pt x="42" y="19"/>
                  </a:cubicBezTo>
                  <a:cubicBezTo>
                    <a:pt x="36" y="19"/>
                    <a:pt x="31" y="22"/>
                    <a:pt x="27" y="27"/>
                  </a:cubicBezTo>
                  <a:cubicBezTo>
                    <a:pt x="23" y="33"/>
                    <a:pt x="21" y="40"/>
                    <a:pt x="21" y="5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3" y="14"/>
                    <a:pt x="26" y="9"/>
                    <a:pt x="30" y="6"/>
                  </a:cubicBezTo>
                  <a:cubicBezTo>
                    <a:pt x="34" y="2"/>
                    <a:pt x="39" y="0"/>
                    <a:pt x="44" y="0"/>
                  </a:cubicBezTo>
                  <a:cubicBezTo>
                    <a:pt x="48" y="0"/>
                    <a:pt x="51" y="1"/>
                    <a:pt x="53" y="2"/>
                  </a:cubicBezTo>
                  <a:lnTo>
                    <a:pt x="53" y="22"/>
                  </a:lnTo>
                  <a:close/>
                </a:path>
              </a:pathLst>
            </a:custGeom>
            <a:solidFill>
              <a:srgbClr val="06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1" tIns="45700" rIns="91401" bIns="457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8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10206038" y="1949451"/>
              <a:ext cx="206375" cy="234950"/>
            </a:xfrm>
            <a:custGeom>
              <a:avLst/>
              <a:gdLst>
                <a:gd name="T0" fmla="*/ 83 w 83"/>
                <a:gd name="T1" fmla="*/ 53 h 95"/>
                <a:gd name="T2" fmla="*/ 21 w 83"/>
                <a:gd name="T3" fmla="*/ 53 h 95"/>
                <a:gd name="T4" fmla="*/ 29 w 83"/>
                <a:gd name="T5" fmla="*/ 73 h 95"/>
                <a:gd name="T6" fmla="*/ 49 w 83"/>
                <a:gd name="T7" fmla="*/ 79 h 95"/>
                <a:gd name="T8" fmla="*/ 76 w 83"/>
                <a:gd name="T9" fmla="*/ 71 h 95"/>
                <a:gd name="T10" fmla="*/ 76 w 83"/>
                <a:gd name="T11" fmla="*/ 87 h 95"/>
                <a:gd name="T12" fmla="*/ 43 w 83"/>
                <a:gd name="T13" fmla="*/ 95 h 95"/>
                <a:gd name="T14" fmla="*/ 11 w 83"/>
                <a:gd name="T15" fmla="*/ 83 h 95"/>
                <a:gd name="T16" fmla="*/ 0 w 83"/>
                <a:gd name="T17" fmla="*/ 48 h 95"/>
                <a:gd name="T18" fmla="*/ 12 w 83"/>
                <a:gd name="T19" fmla="*/ 13 h 95"/>
                <a:gd name="T20" fmla="*/ 44 w 83"/>
                <a:gd name="T21" fmla="*/ 0 h 95"/>
                <a:gd name="T22" fmla="*/ 73 w 83"/>
                <a:gd name="T23" fmla="*/ 12 h 95"/>
                <a:gd name="T24" fmla="*/ 83 w 83"/>
                <a:gd name="T25" fmla="*/ 45 h 95"/>
                <a:gd name="T26" fmla="*/ 83 w 83"/>
                <a:gd name="T27" fmla="*/ 53 h 95"/>
                <a:gd name="T28" fmla="*/ 63 w 83"/>
                <a:gd name="T29" fmla="*/ 39 h 95"/>
                <a:gd name="T30" fmla="*/ 58 w 83"/>
                <a:gd name="T31" fmla="*/ 21 h 95"/>
                <a:gd name="T32" fmla="*/ 43 w 83"/>
                <a:gd name="T33" fmla="*/ 15 h 95"/>
                <a:gd name="T34" fmla="*/ 28 w 83"/>
                <a:gd name="T35" fmla="*/ 22 h 95"/>
                <a:gd name="T36" fmla="*/ 21 w 83"/>
                <a:gd name="T37" fmla="*/ 39 h 95"/>
                <a:gd name="T38" fmla="*/ 63 w 83"/>
                <a:gd name="T39" fmla="*/ 3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95">
                  <a:moveTo>
                    <a:pt x="83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1" y="62"/>
                    <a:pt x="24" y="68"/>
                    <a:pt x="29" y="73"/>
                  </a:cubicBezTo>
                  <a:cubicBezTo>
                    <a:pt x="34" y="77"/>
                    <a:pt x="40" y="79"/>
                    <a:pt x="49" y="79"/>
                  </a:cubicBezTo>
                  <a:cubicBezTo>
                    <a:pt x="59" y="79"/>
                    <a:pt x="68" y="77"/>
                    <a:pt x="76" y="71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67" y="93"/>
                    <a:pt x="56" y="95"/>
                    <a:pt x="43" y="95"/>
                  </a:cubicBezTo>
                  <a:cubicBezTo>
                    <a:pt x="29" y="95"/>
                    <a:pt x="19" y="91"/>
                    <a:pt x="11" y="83"/>
                  </a:cubicBezTo>
                  <a:cubicBezTo>
                    <a:pt x="4" y="75"/>
                    <a:pt x="0" y="63"/>
                    <a:pt x="0" y="48"/>
                  </a:cubicBezTo>
                  <a:cubicBezTo>
                    <a:pt x="0" y="34"/>
                    <a:pt x="4" y="22"/>
                    <a:pt x="12" y="13"/>
                  </a:cubicBezTo>
                  <a:cubicBezTo>
                    <a:pt x="21" y="4"/>
                    <a:pt x="31" y="0"/>
                    <a:pt x="44" y="0"/>
                  </a:cubicBezTo>
                  <a:cubicBezTo>
                    <a:pt x="56" y="0"/>
                    <a:pt x="66" y="4"/>
                    <a:pt x="73" y="12"/>
                  </a:cubicBezTo>
                  <a:cubicBezTo>
                    <a:pt x="79" y="20"/>
                    <a:pt x="83" y="31"/>
                    <a:pt x="83" y="45"/>
                  </a:cubicBezTo>
                  <a:lnTo>
                    <a:pt x="83" y="53"/>
                  </a:lnTo>
                  <a:close/>
                  <a:moveTo>
                    <a:pt x="63" y="39"/>
                  </a:moveTo>
                  <a:cubicBezTo>
                    <a:pt x="63" y="31"/>
                    <a:pt x="61" y="25"/>
                    <a:pt x="58" y="21"/>
                  </a:cubicBezTo>
                  <a:cubicBezTo>
                    <a:pt x="54" y="17"/>
                    <a:pt x="50" y="15"/>
                    <a:pt x="43" y="15"/>
                  </a:cubicBezTo>
                  <a:cubicBezTo>
                    <a:pt x="38" y="15"/>
                    <a:pt x="33" y="17"/>
                    <a:pt x="28" y="22"/>
                  </a:cubicBezTo>
                  <a:cubicBezTo>
                    <a:pt x="24" y="26"/>
                    <a:pt x="22" y="32"/>
                    <a:pt x="21" y="39"/>
                  </a:cubicBezTo>
                  <a:lnTo>
                    <a:pt x="63" y="39"/>
                  </a:lnTo>
                  <a:close/>
                </a:path>
              </a:pathLst>
            </a:custGeom>
            <a:solidFill>
              <a:srgbClr val="06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1" tIns="45700" rIns="91401" bIns="457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38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MS PGothic" panose="020B0600070205080204" pitchFamily="34" charset="-128"/>
                <a:cs typeface="+mn-cs"/>
              </a:endParaRPr>
            </a:p>
          </p:txBody>
        </p:sp>
      </p:grpSp>
      <p:sp>
        <p:nvSpPr>
          <p:cNvPr id="14" name="Freeform 11"/>
          <p:cNvSpPr>
            <a:spLocks/>
          </p:cNvSpPr>
          <p:nvPr/>
        </p:nvSpPr>
        <p:spPr bwMode="auto">
          <a:xfrm>
            <a:off x="8703862" y="2882634"/>
            <a:ext cx="166617" cy="631556"/>
          </a:xfrm>
          <a:custGeom>
            <a:avLst/>
            <a:gdLst>
              <a:gd name="T0" fmla="*/ 105 w 105"/>
              <a:gd name="T1" fmla="*/ 0 h 398"/>
              <a:gd name="T2" fmla="*/ 3 w 105"/>
              <a:gd name="T3" fmla="*/ 0 h 398"/>
              <a:gd name="T4" fmla="*/ 0 w 105"/>
              <a:gd name="T5" fmla="*/ 398 h 398"/>
              <a:gd name="T6" fmla="*/ 102 w 105"/>
              <a:gd name="T7" fmla="*/ 398 h 398"/>
              <a:gd name="T8" fmla="*/ 105 w 105"/>
              <a:gd name="T9" fmla="*/ 0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98">
                <a:moveTo>
                  <a:pt x="105" y="0"/>
                </a:moveTo>
                <a:lnTo>
                  <a:pt x="3" y="0"/>
                </a:lnTo>
                <a:lnTo>
                  <a:pt x="0" y="398"/>
                </a:lnTo>
                <a:lnTo>
                  <a:pt x="102" y="398"/>
                </a:lnTo>
                <a:lnTo>
                  <a:pt x="105" y="0"/>
                </a:lnTo>
                <a:close/>
              </a:path>
            </a:pathLst>
          </a:custGeom>
          <a:solidFill>
            <a:srgbClr val="ECA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8703862" y="3258710"/>
            <a:ext cx="161856" cy="255479"/>
          </a:xfrm>
          <a:custGeom>
            <a:avLst/>
            <a:gdLst>
              <a:gd name="T0" fmla="*/ 102 w 102"/>
              <a:gd name="T1" fmla="*/ 51 h 161"/>
              <a:gd name="T2" fmla="*/ 2 w 102"/>
              <a:gd name="T3" fmla="*/ 0 h 161"/>
              <a:gd name="T4" fmla="*/ 0 w 102"/>
              <a:gd name="T5" fmla="*/ 161 h 161"/>
              <a:gd name="T6" fmla="*/ 102 w 102"/>
              <a:gd name="T7" fmla="*/ 161 h 161"/>
              <a:gd name="T8" fmla="*/ 102 w 102"/>
              <a:gd name="T9" fmla="*/ 5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61">
                <a:moveTo>
                  <a:pt x="102" y="51"/>
                </a:moveTo>
                <a:lnTo>
                  <a:pt x="2" y="0"/>
                </a:lnTo>
                <a:lnTo>
                  <a:pt x="0" y="161"/>
                </a:lnTo>
                <a:lnTo>
                  <a:pt x="102" y="161"/>
                </a:lnTo>
                <a:lnTo>
                  <a:pt x="102" y="51"/>
                </a:lnTo>
                <a:close/>
              </a:path>
            </a:pathLst>
          </a:custGeom>
          <a:solidFill>
            <a:srgbClr val="AF79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8549939" y="2562094"/>
            <a:ext cx="479222" cy="406226"/>
          </a:xfrm>
          <a:custGeom>
            <a:avLst/>
            <a:gdLst>
              <a:gd name="T0" fmla="*/ 62 w 193"/>
              <a:gd name="T1" fmla="*/ 34 h 164"/>
              <a:gd name="T2" fmla="*/ 48 w 193"/>
              <a:gd name="T3" fmla="*/ 68 h 164"/>
              <a:gd name="T4" fmla="*/ 96 w 193"/>
              <a:gd name="T5" fmla="*/ 116 h 164"/>
              <a:gd name="T6" fmla="*/ 144 w 193"/>
              <a:gd name="T7" fmla="*/ 67 h 164"/>
              <a:gd name="T8" fmla="*/ 130 w 193"/>
              <a:gd name="T9" fmla="*/ 34 h 164"/>
              <a:gd name="T10" fmla="*/ 165 w 193"/>
              <a:gd name="T11" fmla="*/ 0 h 164"/>
              <a:gd name="T12" fmla="*/ 192 w 193"/>
              <a:gd name="T13" fmla="*/ 67 h 164"/>
              <a:gd name="T14" fmla="*/ 96 w 193"/>
              <a:gd name="T15" fmla="*/ 164 h 164"/>
              <a:gd name="T16" fmla="*/ 0 w 193"/>
              <a:gd name="T17" fmla="*/ 68 h 164"/>
              <a:gd name="T18" fmla="*/ 28 w 193"/>
              <a:gd name="T19" fmla="*/ 0 h 164"/>
              <a:gd name="T20" fmla="*/ 62 w 193"/>
              <a:gd name="T21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64">
                <a:moveTo>
                  <a:pt x="62" y="34"/>
                </a:moveTo>
                <a:cubicBezTo>
                  <a:pt x="54" y="43"/>
                  <a:pt x="48" y="55"/>
                  <a:pt x="48" y="68"/>
                </a:cubicBezTo>
                <a:cubicBezTo>
                  <a:pt x="48" y="94"/>
                  <a:pt x="70" y="116"/>
                  <a:pt x="96" y="116"/>
                </a:cubicBezTo>
                <a:cubicBezTo>
                  <a:pt x="123" y="116"/>
                  <a:pt x="144" y="94"/>
                  <a:pt x="144" y="67"/>
                </a:cubicBezTo>
                <a:cubicBezTo>
                  <a:pt x="144" y="54"/>
                  <a:pt x="139" y="43"/>
                  <a:pt x="130" y="34"/>
                </a:cubicBezTo>
                <a:cubicBezTo>
                  <a:pt x="165" y="0"/>
                  <a:pt x="165" y="0"/>
                  <a:pt x="165" y="0"/>
                </a:cubicBezTo>
                <a:cubicBezTo>
                  <a:pt x="182" y="18"/>
                  <a:pt x="192" y="41"/>
                  <a:pt x="192" y="67"/>
                </a:cubicBezTo>
                <a:cubicBezTo>
                  <a:pt x="193" y="120"/>
                  <a:pt x="150" y="164"/>
                  <a:pt x="96" y="164"/>
                </a:cubicBezTo>
                <a:cubicBezTo>
                  <a:pt x="43" y="164"/>
                  <a:pt x="0" y="121"/>
                  <a:pt x="0" y="68"/>
                </a:cubicBezTo>
                <a:cubicBezTo>
                  <a:pt x="0" y="41"/>
                  <a:pt x="11" y="17"/>
                  <a:pt x="28" y="0"/>
                </a:cubicBezTo>
                <a:lnTo>
                  <a:pt x="62" y="34"/>
                </a:lnTo>
                <a:close/>
              </a:path>
            </a:pathLst>
          </a:custGeom>
          <a:solidFill>
            <a:srgbClr val="ECA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8038982" y="3431675"/>
            <a:ext cx="1488442" cy="148685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8707036" y="2649370"/>
            <a:ext cx="163444" cy="163444"/>
          </a:xfrm>
          <a:prstGeom prst="ellipse">
            <a:avLst/>
          </a:prstGeom>
          <a:solidFill>
            <a:srgbClr val="0078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9555988" y="3514188"/>
            <a:ext cx="212634" cy="1404341"/>
          </a:xfrm>
          <a:custGeom>
            <a:avLst/>
            <a:gdLst>
              <a:gd name="T0" fmla="*/ 0 w 134"/>
              <a:gd name="T1" fmla="*/ 0 h 885"/>
              <a:gd name="T2" fmla="*/ 134 w 134"/>
              <a:gd name="T3" fmla="*/ 0 h 885"/>
              <a:gd name="T4" fmla="*/ 134 w 134"/>
              <a:gd name="T5" fmla="*/ 885 h 885"/>
              <a:gd name="T6" fmla="*/ 0 w 134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885">
                <a:moveTo>
                  <a:pt x="0" y="0"/>
                </a:moveTo>
                <a:lnTo>
                  <a:pt x="134" y="0"/>
                </a:lnTo>
                <a:lnTo>
                  <a:pt x="134" y="885"/>
                </a:lnTo>
                <a:lnTo>
                  <a:pt x="0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3" name="Freeform 18"/>
          <p:cNvSpPr>
            <a:spLocks/>
          </p:cNvSpPr>
          <p:nvPr/>
        </p:nvSpPr>
        <p:spPr bwMode="auto">
          <a:xfrm>
            <a:off x="7793025" y="3514188"/>
            <a:ext cx="214222" cy="1404341"/>
          </a:xfrm>
          <a:custGeom>
            <a:avLst/>
            <a:gdLst>
              <a:gd name="T0" fmla="*/ 135 w 135"/>
              <a:gd name="T1" fmla="*/ 0 h 885"/>
              <a:gd name="T2" fmla="*/ 0 w 135"/>
              <a:gd name="T3" fmla="*/ 0 h 885"/>
              <a:gd name="T4" fmla="*/ 0 w 135"/>
              <a:gd name="T5" fmla="*/ 885 h 885"/>
              <a:gd name="T6" fmla="*/ 135 w 135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885">
                <a:moveTo>
                  <a:pt x="135" y="0"/>
                </a:moveTo>
                <a:lnTo>
                  <a:pt x="0" y="0"/>
                </a:lnTo>
                <a:lnTo>
                  <a:pt x="0" y="885"/>
                </a:lnTo>
                <a:lnTo>
                  <a:pt x="135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8" name="Picture 10" descr="http://devopscube.com/wp-content/uploads/2015/01/SWAR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2879" y="3334952"/>
            <a:ext cx="2070173" cy="172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10186069" y="4968749"/>
            <a:ext cx="1638512" cy="658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97" b="0" i="0" u="none" strike="noStrike" kern="0" cap="none" spc="0" normalizeH="0" baseline="0" noProof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Segoe UI Semibold" panose="020B0702040204020203" pitchFamily="34" charset="0"/>
                <a:ea typeface="MS PGothic" panose="020B0600070205080204" pitchFamily="34" charset="-128"/>
                <a:cs typeface="Segoe UI Semibold" panose="020B0702040204020203" pitchFamily="34" charset="0"/>
              </a:rPr>
              <a:t>Swarm</a:t>
            </a:r>
            <a:endParaRPr kumimoji="0" lang="en-US" sz="3597" b="0" i="0" u="none" strike="noStrike" kern="0" cap="none" spc="0" normalizeH="0" baseline="0" noProof="0">
              <a:ln>
                <a:noFill/>
              </a:ln>
              <a:solidFill>
                <a:srgbClr val="F1F1F1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10858285" y="2882634"/>
            <a:ext cx="166617" cy="631556"/>
          </a:xfrm>
          <a:custGeom>
            <a:avLst/>
            <a:gdLst>
              <a:gd name="T0" fmla="*/ 105 w 105"/>
              <a:gd name="T1" fmla="*/ 0 h 398"/>
              <a:gd name="T2" fmla="*/ 3 w 105"/>
              <a:gd name="T3" fmla="*/ 0 h 398"/>
              <a:gd name="T4" fmla="*/ 0 w 105"/>
              <a:gd name="T5" fmla="*/ 398 h 398"/>
              <a:gd name="T6" fmla="*/ 102 w 105"/>
              <a:gd name="T7" fmla="*/ 398 h 398"/>
              <a:gd name="T8" fmla="*/ 105 w 105"/>
              <a:gd name="T9" fmla="*/ 0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98">
                <a:moveTo>
                  <a:pt x="105" y="0"/>
                </a:moveTo>
                <a:lnTo>
                  <a:pt x="3" y="0"/>
                </a:lnTo>
                <a:lnTo>
                  <a:pt x="0" y="398"/>
                </a:lnTo>
                <a:lnTo>
                  <a:pt x="102" y="398"/>
                </a:lnTo>
                <a:lnTo>
                  <a:pt x="105" y="0"/>
                </a:lnTo>
                <a:close/>
              </a:path>
            </a:pathLst>
          </a:custGeom>
          <a:solidFill>
            <a:srgbClr val="ECA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9" name="Freeform 12"/>
          <p:cNvSpPr>
            <a:spLocks/>
          </p:cNvSpPr>
          <p:nvPr/>
        </p:nvSpPr>
        <p:spPr bwMode="auto">
          <a:xfrm>
            <a:off x="10858286" y="3258710"/>
            <a:ext cx="161856" cy="255479"/>
          </a:xfrm>
          <a:custGeom>
            <a:avLst/>
            <a:gdLst>
              <a:gd name="T0" fmla="*/ 102 w 102"/>
              <a:gd name="T1" fmla="*/ 51 h 161"/>
              <a:gd name="T2" fmla="*/ 2 w 102"/>
              <a:gd name="T3" fmla="*/ 0 h 161"/>
              <a:gd name="T4" fmla="*/ 0 w 102"/>
              <a:gd name="T5" fmla="*/ 161 h 161"/>
              <a:gd name="T6" fmla="*/ 102 w 102"/>
              <a:gd name="T7" fmla="*/ 161 h 161"/>
              <a:gd name="T8" fmla="*/ 102 w 102"/>
              <a:gd name="T9" fmla="*/ 5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61">
                <a:moveTo>
                  <a:pt x="102" y="51"/>
                </a:moveTo>
                <a:lnTo>
                  <a:pt x="2" y="0"/>
                </a:lnTo>
                <a:lnTo>
                  <a:pt x="0" y="161"/>
                </a:lnTo>
                <a:lnTo>
                  <a:pt x="102" y="161"/>
                </a:lnTo>
                <a:lnTo>
                  <a:pt x="102" y="51"/>
                </a:lnTo>
                <a:close/>
              </a:path>
            </a:pathLst>
          </a:custGeom>
          <a:solidFill>
            <a:srgbClr val="AF79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" name="Freeform 13"/>
          <p:cNvSpPr>
            <a:spLocks/>
          </p:cNvSpPr>
          <p:nvPr/>
        </p:nvSpPr>
        <p:spPr bwMode="auto">
          <a:xfrm>
            <a:off x="10704363" y="2562094"/>
            <a:ext cx="479222" cy="406226"/>
          </a:xfrm>
          <a:custGeom>
            <a:avLst/>
            <a:gdLst>
              <a:gd name="T0" fmla="*/ 62 w 193"/>
              <a:gd name="T1" fmla="*/ 34 h 164"/>
              <a:gd name="T2" fmla="*/ 48 w 193"/>
              <a:gd name="T3" fmla="*/ 68 h 164"/>
              <a:gd name="T4" fmla="*/ 96 w 193"/>
              <a:gd name="T5" fmla="*/ 116 h 164"/>
              <a:gd name="T6" fmla="*/ 144 w 193"/>
              <a:gd name="T7" fmla="*/ 67 h 164"/>
              <a:gd name="T8" fmla="*/ 130 w 193"/>
              <a:gd name="T9" fmla="*/ 34 h 164"/>
              <a:gd name="T10" fmla="*/ 165 w 193"/>
              <a:gd name="T11" fmla="*/ 0 h 164"/>
              <a:gd name="T12" fmla="*/ 192 w 193"/>
              <a:gd name="T13" fmla="*/ 67 h 164"/>
              <a:gd name="T14" fmla="*/ 96 w 193"/>
              <a:gd name="T15" fmla="*/ 164 h 164"/>
              <a:gd name="T16" fmla="*/ 0 w 193"/>
              <a:gd name="T17" fmla="*/ 68 h 164"/>
              <a:gd name="T18" fmla="*/ 28 w 193"/>
              <a:gd name="T19" fmla="*/ 0 h 164"/>
              <a:gd name="T20" fmla="*/ 62 w 193"/>
              <a:gd name="T21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64">
                <a:moveTo>
                  <a:pt x="62" y="34"/>
                </a:moveTo>
                <a:cubicBezTo>
                  <a:pt x="54" y="43"/>
                  <a:pt x="48" y="55"/>
                  <a:pt x="48" y="68"/>
                </a:cubicBezTo>
                <a:cubicBezTo>
                  <a:pt x="48" y="94"/>
                  <a:pt x="70" y="116"/>
                  <a:pt x="96" y="116"/>
                </a:cubicBezTo>
                <a:cubicBezTo>
                  <a:pt x="123" y="116"/>
                  <a:pt x="144" y="94"/>
                  <a:pt x="144" y="67"/>
                </a:cubicBezTo>
                <a:cubicBezTo>
                  <a:pt x="144" y="54"/>
                  <a:pt x="139" y="43"/>
                  <a:pt x="130" y="34"/>
                </a:cubicBezTo>
                <a:cubicBezTo>
                  <a:pt x="165" y="0"/>
                  <a:pt x="165" y="0"/>
                  <a:pt x="165" y="0"/>
                </a:cubicBezTo>
                <a:cubicBezTo>
                  <a:pt x="182" y="18"/>
                  <a:pt x="192" y="41"/>
                  <a:pt x="192" y="67"/>
                </a:cubicBezTo>
                <a:cubicBezTo>
                  <a:pt x="193" y="120"/>
                  <a:pt x="150" y="164"/>
                  <a:pt x="96" y="164"/>
                </a:cubicBezTo>
                <a:cubicBezTo>
                  <a:pt x="43" y="164"/>
                  <a:pt x="0" y="121"/>
                  <a:pt x="0" y="68"/>
                </a:cubicBezTo>
                <a:cubicBezTo>
                  <a:pt x="0" y="41"/>
                  <a:pt x="11" y="17"/>
                  <a:pt x="28" y="0"/>
                </a:cubicBezTo>
                <a:lnTo>
                  <a:pt x="62" y="34"/>
                </a:lnTo>
                <a:close/>
              </a:path>
            </a:pathLst>
          </a:custGeom>
          <a:solidFill>
            <a:srgbClr val="ECA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1" name="Oval 16"/>
          <p:cNvSpPr>
            <a:spLocks noChangeArrowheads="1"/>
          </p:cNvSpPr>
          <p:nvPr/>
        </p:nvSpPr>
        <p:spPr bwMode="auto">
          <a:xfrm>
            <a:off x="10861458" y="2649370"/>
            <a:ext cx="163444" cy="163444"/>
          </a:xfrm>
          <a:prstGeom prst="ellipse">
            <a:avLst/>
          </a:prstGeom>
          <a:solidFill>
            <a:srgbClr val="0078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Freeform 17"/>
          <p:cNvSpPr>
            <a:spLocks/>
          </p:cNvSpPr>
          <p:nvPr/>
        </p:nvSpPr>
        <p:spPr bwMode="auto">
          <a:xfrm>
            <a:off x="11710411" y="3514188"/>
            <a:ext cx="212634" cy="1404341"/>
          </a:xfrm>
          <a:custGeom>
            <a:avLst/>
            <a:gdLst>
              <a:gd name="T0" fmla="*/ 0 w 134"/>
              <a:gd name="T1" fmla="*/ 0 h 885"/>
              <a:gd name="T2" fmla="*/ 134 w 134"/>
              <a:gd name="T3" fmla="*/ 0 h 885"/>
              <a:gd name="T4" fmla="*/ 134 w 134"/>
              <a:gd name="T5" fmla="*/ 885 h 885"/>
              <a:gd name="T6" fmla="*/ 0 w 134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885">
                <a:moveTo>
                  <a:pt x="0" y="0"/>
                </a:moveTo>
                <a:lnTo>
                  <a:pt x="134" y="0"/>
                </a:lnTo>
                <a:lnTo>
                  <a:pt x="134" y="885"/>
                </a:lnTo>
                <a:lnTo>
                  <a:pt x="0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3" name="Freeform 18"/>
          <p:cNvSpPr>
            <a:spLocks/>
          </p:cNvSpPr>
          <p:nvPr/>
        </p:nvSpPr>
        <p:spPr bwMode="auto">
          <a:xfrm>
            <a:off x="9947449" y="3514188"/>
            <a:ext cx="214222" cy="1404341"/>
          </a:xfrm>
          <a:custGeom>
            <a:avLst/>
            <a:gdLst>
              <a:gd name="T0" fmla="*/ 135 w 135"/>
              <a:gd name="T1" fmla="*/ 0 h 885"/>
              <a:gd name="T2" fmla="*/ 0 w 135"/>
              <a:gd name="T3" fmla="*/ 0 h 885"/>
              <a:gd name="T4" fmla="*/ 0 w 135"/>
              <a:gd name="T5" fmla="*/ 885 h 885"/>
              <a:gd name="T6" fmla="*/ 135 w 135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885">
                <a:moveTo>
                  <a:pt x="135" y="0"/>
                </a:moveTo>
                <a:lnTo>
                  <a:pt x="0" y="0"/>
                </a:lnTo>
                <a:lnTo>
                  <a:pt x="0" y="885"/>
                </a:lnTo>
                <a:lnTo>
                  <a:pt x="135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29698" name="Picture 2" descr="https://mesosphere.com/wp-content/uploads/2016/04/logo-horizontal-styled.pn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2" t="28232" r="59508" b="22874"/>
          <a:stretch/>
        </p:blipFill>
        <p:spPr bwMode="auto">
          <a:xfrm>
            <a:off x="8315125" y="3651964"/>
            <a:ext cx="970254" cy="11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7989318" y="4971014"/>
            <a:ext cx="1625433" cy="658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97" b="0" i="0" u="none" strike="noStrike" kern="0" cap="none" spc="0" normalizeH="0" baseline="0" noProof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Segoe UI Semibold" panose="020B0702040204020203" pitchFamily="34" charset="0"/>
                <a:ea typeface="MS PGothic" panose="020B0600070205080204" pitchFamily="34" charset="-128"/>
                <a:cs typeface="Segoe UI Semibold" panose="020B0702040204020203" pitchFamily="34" charset="0"/>
              </a:rPr>
              <a:t>DC/OS</a:t>
            </a:r>
            <a:endParaRPr kumimoji="0" lang="en-US" sz="3597" b="0" i="0" u="none" strike="noStrike" kern="0" cap="none" spc="0" normalizeH="0" baseline="0" noProof="0">
              <a:ln>
                <a:noFill/>
              </a:ln>
              <a:solidFill>
                <a:srgbClr val="F1F1F1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70634" y="4963070"/>
            <a:ext cx="2588396" cy="654489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70" b="0" i="0" u="none" strike="noStrike" kern="0" cap="none" spc="0" normalizeH="0" baseline="0" noProof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Segoe UI Semibold" panose="020B0702040204020203" pitchFamily="34" charset="0"/>
                <a:ea typeface="MS PGothic" panose="020B0600070205080204" pitchFamily="34" charset="-128"/>
                <a:cs typeface="Segoe UI Semibold" panose="020B0702040204020203" pitchFamily="34" charset="0"/>
              </a:rPr>
              <a:t>Kubernetes</a:t>
            </a:r>
            <a:endParaRPr kumimoji="0" lang="en-US" sz="3597" b="0" i="0" u="none" strike="noStrike" kern="0" cap="none" spc="0" normalizeH="0" baseline="0" noProof="0">
              <a:ln>
                <a:noFill/>
              </a:ln>
              <a:solidFill>
                <a:srgbClr val="F1F1F1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3" name="Freeform 17"/>
          <p:cNvSpPr>
            <a:spLocks/>
          </p:cNvSpPr>
          <p:nvPr/>
        </p:nvSpPr>
        <p:spPr bwMode="auto">
          <a:xfrm>
            <a:off x="7334119" y="3539581"/>
            <a:ext cx="212634" cy="1404341"/>
          </a:xfrm>
          <a:custGeom>
            <a:avLst/>
            <a:gdLst>
              <a:gd name="T0" fmla="*/ 0 w 134"/>
              <a:gd name="T1" fmla="*/ 0 h 885"/>
              <a:gd name="T2" fmla="*/ 134 w 134"/>
              <a:gd name="T3" fmla="*/ 0 h 885"/>
              <a:gd name="T4" fmla="*/ 134 w 134"/>
              <a:gd name="T5" fmla="*/ 885 h 885"/>
              <a:gd name="T6" fmla="*/ 0 w 134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885">
                <a:moveTo>
                  <a:pt x="0" y="0"/>
                </a:moveTo>
                <a:lnTo>
                  <a:pt x="134" y="0"/>
                </a:lnTo>
                <a:lnTo>
                  <a:pt x="134" y="885"/>
                </a:lnTo>
                <a:lnTo>
                  <a:pt x="0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4" name="Freeform 18"/>
          <p:cNvSpPr>
            <a:spLocks/>
          </p:cNvSpPr>
          <p:nvPr/>
        </p:nvSpPr>
        <p:spPr bwMode="auto">
          <a:xfrm>
            <a:off x="5571154" y="3539581"/>
            <a:ext cx="214222" cy="1404341"/>
          </a:xfrm>
          <a:custGeom>
            <a:avLst/>
            <a:gdLst>
              <a:gd name="T0" fmla="*/ 135 w 135"/>
              <a:gd name="T1" fmla="*/ 0 h 885"/>
              <a:gd name="T2" fmla="*/ 0 w 135"/>
              <a:gd name="T3" fmla="*/ 0 h 885"/>
              <a:gd name="T4" fmla="*/ 0 w 135"/>
              <a:gd name="T5" fmla="*/ 885 h 885"/>
              <a:gd name="T6" fmla="*/ 135 w 135"/>
              <a:gd name="T7" fmla="*/ 885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885">
                <a:moveTo>
                  <a:pt x="135" y="0"/>
                </a:moveTo>
                <a:lnTo>
                  <a:pt x="0" y="0"/>
                </a:lnTo>
                <a:lnTo>
                  <a:pt x="0" y="885"/>
                </a:lnTo>
                <a:lnTo>
                  <a:pt x="135" y="885"/>
                </a:lnTo>
              </a:path>
            </a:pathLst>
          </a:custGeom>
          <a:noFill/>
          <a:ln w="88900" cap="flat">
            <a:solidFill>
              <a:srgbClr val="0078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5" name="Freeform 11"/>
          <p:cNvSpPr>
            <a:spLocks/>
          </p:cNvSpPr>
          <p:nvPr/>
        </p:nvSpPr>
        <p:spPr bwMode="auto">
          <a:xfrm>
            <a:off x="6478027" y="2905447"/>
            <a:ext cx="166617" cy="631556"/>
          </a:xfrm>
          <a:custGeom>
            <a:avLst/>
            <a:gdLst>
              <a:gd name="T0" fmla="*/ 105 w 105"/>
              <a:gd name="T1" fmla="*/ 0 h 398"/>
              <a:gd name="T2" fmla="*/ 3 w 105"/>
              <a:gd name="T3" fmla="*/ 0 h 398"/>
              <a:gd name="T4" fmla="*/ 0 w 105"/>
              <a:gd name="T5" fmla="*/ 398 h 398"/>
              <a:gd name="T6" fmla="*/ 102 w 105"/>
              <a:gd name="T7" fmla="*/ 398 h 398"/>
              <a:gd name="T8" fmla="*/ 105 w 105"/>
              <a:gd name="T9" fmla="*/ 0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98">
                <a:moveTo>
                  <a:pt x="105" y="0"/>
                </a:moveTo>
                <a:lnTo>
                  <a:pt x="3" y="0"/>
                </a:lnTo>
                <a:lnTo>
                  <a:pt x="0" y="398"/>
                </a:lnTo>
                <a:lnTo>
                  <a:pt x="102" y="398"/>
                </a:lnTo>
                <a:lnTo>
                  <a:pt x="105" y="0"/>
                </a:lnTo>
                <a:close/>
              </a:path>
            </a:pathLst>
          </a:custGeom>
          <a:solidFill>
            <a:srgbClr val="ECA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6" name="Freeform 12"/>
          <p:cNvSpPr>
            <a:spLocks/>
          </p:cNvSpPr>
          <p:nvPr/>
        </p:nvSpPr>
        <p:spPr bwMode="auto">
          <a:xfrm>
            <a:off x="6478026" y="3183563"/>
            <a:ext cx="166618" cy="339690"/>
          </a:xfrm>
          <a:custGeom>
            <a:avLst/>
            <a:gdLst>
              <a:gd name="T0" fmla="*/ 102 w 102"/>
              <a:gd name="T1" fmla="*/ 51 h 161"/>
              <a:gd name="T2" fmla="*/ 2 w 102"/>
              <a:gd name="T3" fmla="*/ 0 h 161"/>
              <a:gd name="T4" fmla="*/ 0 w 102"/>
              <a:gd name="T5" fmla="*/ 161 h 161"/>
              <a:gd name="T6" fmla="*/ 102 w 102"/>
              <a:gd name="T7" fmla="*/ 161 h 161"/>
              <a:gd name="T8" fmla="*/ 102 w 102"/>
              <a:gd name="T9" fmla="*/ 5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61">
                <a:moveTo>
                  <a:pt x="102" y="51"/>
                </a:moveTo>
                <a:lnTo>
                  <a:pt x="2" y="0"/>
                </a:lnTo>
                <a:lnTo>
                  <a:pt x="0" y="161"/>
                </a:lnTo>
                <a:lnTo>
                  <a:pt x="102" y="161"/>
                </a:lnTo>
                <a:lnTo>
                  <a:pt x="102" y="51"/>
                </a:lnTo>
                <a:close/>
              </a:path>
            </a:pathLst>
          </a:custGeom>
          <a:solidFill>
            <a:srgbClr val="AF79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7" name="Freeform 13"/>
          <p:cNvSpPr>
            <a:spLocks/>
          </p:cNvSpPr>
          <p:nvPr/>
        </p:nvSpPr>
        <p:spPr bwMode="auto">
          <a:xfrm>
            <a:off x="6324105" y="2584907"/>
            <a:ext cx="479222" cy="406226"/>
          </a:xfrm>
          <a:custGeom>
            <a:avLst/>
            <a:gdLst>
              <a:gd name="T0" fmla="*/ 62 w 193"/>
              <a:gd name="T1" fmla="*/ 34 h 164"/>
              <a:gd name="T2" fmla="*/ 48 w 193"/>
              <a:gd name="T3" fmla="*/ 68 h 164"/>
              <a:gd name="T4" fmla="*/ 96 w 193"/>
              <a:gd name="T5" fmla="*/ 116 h 164"/>
              <a:gd name="T6" fmla="*/ 144 w 193"/>
              <a:gd name="T7" fmla="*/ 67 h 164"/>
              <a:gd name="T8" fmla="*/ 130 w 193"/>
              <a:gd name="T9" fmla="*/ 34 h 164"/>
              <a:gd name="T10" fmla="*/ 165 w 193"/>
              <a:gd name="T11" fmla="*/ 0 h 164"/>
              <a:gd name="T12" fmla="*/ 192 w 193"/>
              <a:gd name="T13" fmla="*/ 67 h 164"/>
              <a:gd name="T14" fmla="*/ 96 w 193"/>
              <a:gd name="T15" fmla="*/ 164 h 164"/>
              <a:gd name="T16" fmla="*/ 0 w 193"/>
              <a:gd name="T17" fmla="*/ 68 h 164"/>
              <a:gd name="T18" fmla="*/ 28 w 193"/>
              <a:gd name="T19" fmla="*/ 0 h 164"/>
              <a:gd name="T20" fmla="*/ 62 w 193"/>
              <a:gd name="T21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3" h="164">
                <a:moveTo>
                  <a:pt x="62" y="34"/>
                </a:moveTo>
                <a:cubicBezTo>
                  <a:pt x="54" y="43"/>
                  <a:pt x="48" y="55"/>
                  <a:pt x="48" y="68"/>
                </a:cubicBezTo>
                <a:cubicBezTo>
                  <a:pt x="48" y="94"/>
                  <a:pt x="70" y="116"/>
                  <a:pt x="96" y="116"/>
                </a:cubicBezTo>
                <a:cubicBezTo>
                  <a:pt x="123" y="116"/>
                  <a:pt x="144" y="94"/>
                  <a:pt x="144" y="67"/>
                </a:cubicBezTo>
                <a:cubicBezTo>
                  <a:pt x="144" y="54"/>
                  <a:pt x="139" y="43"/>
                  <a:pt x="130" y="34"/>
                </a:cubicBezTo>
                <a:cubicBezTo>
                  <a:pt x="165" y="0"/>
                  <a:pt x="165" y="0"/>
                  <a:pt x="165" y="0"/>
                </a:cubicBezTo>
                <a:cubicBezTo>
                  <a:pt x="182" y="18"/>
                  <a:pt x="192" y="41"/>
                  <a:pt x="192" y="67"/>
                </a:cubicBezTo>
                <a:cubicBezTo>
                  <a:pt x="193" y="120"/>
                  <a:pt x="150" y="164"/>
                  <a:pt x="96" y="164"/>
                </a:cubicBezTo>
                <a:cubicBezTo>
                  <a:pt x="43" y="164"/>
                  <a:pt x="0" y="121"/>
                  <a:pt x="0" y="68"/>
                </a:cubicBezTo>
                <a:cubicBezTo>
                  <a:pt x="0" y="41"/>
                  <a:pt x="11" y="17"/>
                  <a:pt x="28" y="0"/>
                </a:cubicBezTo>
                <a:lnTo>
                  <a:pt x="62" y="34"/>
                </a:lnTo>
                <a:close/>
              </a:path>
            </a:pathLst>
          </a:custGeom>
          <a:solidFill>
            <a:srgbClr val="ECA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8" name="Oval 16"/>
          <p:cNvSpPr>
            <a:spLocks noChangeArrowheads="1"/>
          </p:cNvSpPr>
          <p:nvPr/>
        </p:nvSpPr>
        <p:spPr bwMode="auto">
          <a:xfrm>
            <a:off x="6481201" y="2672184"/>
            <a:ext cx="163444" cy="163444"/>
          </a:xfrm>
          <a:prstGeom prst="ellipse">
            <a:avLst/>
          </a:prstGeom>
          <a:solidFill>
            <a:srgbClr val="0078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38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34" name="Picture 10" descr="https://www.packet.net/media/images/m7S2-kubernete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25"/>
          <a:stretch/>
        </p:blipFill>
        <p:spPr bwMode="auto">
          <a:xfrm>
            <a:off x="5131338" y="3121450"/>
            <a:ext cx="2852032" cy="173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900" y="4381167"/>
            <a:ext cx="1063110" cy="106311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1824" y="3840146"/>
            <a:ext cx="1821584" cy="472493"/>
          </a:xfrm>
          <a:prstGeom prst="rect">
            <a:avLst/>
          </a:prstGeom>
        </p:spPr>
      </p:pic>
      <p:pic>
        <p:nvPicPr>
          <p:cNvPr id="49" name="Picture 48" descr="Verizon Wireless Logo">
            <a:hlinkClick r:id="rId8" tooltip="&quot;Verizon Wireless Logo&quot; "/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55" y="5602368"/>
            <a:ext cx="1683644" cy="409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Picture 49" descr=" ">
            <a:hlinkClick r:id="rId11"/>
          </p:cNvPr>
          <p:cNvPicPr/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972" y="3652674"/>
            <a:ext cx="1414247" cy="1554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Picture 50" descr="Starbucks">
            <a:hlinkClick r:id="rId14" tooltip="&quot;Starbucks&quot; "/>
          </p:cNvPr>
          <p:cNvPicPr/>
          <p:nvPr/>
        </p:nvPicPr>
        <p:blipFill>
          <a:blip r:embed="rId15" r:link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05" y="4468588"/>
            <a:ext cx="1065865" cy="106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Picture 51" descr="Dell">
            <a:hlinkClick r:id="rId17" tooltip="&quot;Dell&quot; "/>
          </p:cNvPr>
          <p:cNvPicPr/>
          <p:nvPr/>
        </p:nvPicPr>
        <p:blipFill>
          <a:blip r:embed="rId18" r:link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202" y="5682743"/>
            <a:ext cx="1065865" cy="106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Picture 52" descr="Rakuten.com">
            <a:hlinkClick r:id="rId20" tooltip="&quot;Rakuten.com&quot; "/>
          </p:cNvPr>
          <p:cNvPicPr/>
          <p:nvPr/>
        </p:nvPicPr>
        <p:blipFill>
          <a:blip r:embed="rId21" r:link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684" y="5303926"/>
            <a:ext cx="1065865" cy="106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Picture 53" descr="Citrix Systems">
            <a:hlinkClick r:id="rId23" tooltip="&quot;Citrix Systems&quot; "/>
          </p:cNvPr>
          <p:cNvPicPr/>
          <p:nvPr/>
        </p:nvPicPr>
        <p:blipFill>
          <a:blip r:embed="rId24" r:link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09" y="5682743"/>
            <a:ext cx="1628899" cy="1375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Picture 54" descr="eBay">
            <a:hlinkClick r:id="rId26" tooltip="&quot;eBay&quot; "/>
          </p:cNvPr>
          <p:cNvPicPr/>
          <p:nvPr/>
        </p:nvPicPr>
        <p:blipFill>
          <a:blip r:embed="rId27" r:link="rId28">
            <a:clrChange>
              <a:clrFrom>
                <a:srgbClr val="EFEEEA"/>
              </a:clrFrom>
              <a:clrTo>
                <a:srgbClr val="EFEE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0" y="3539582"/>
            <a:ext cx="1065865" cy="1065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7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5034E-7 -1.53881E-6 L -0.05285 -1.53881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2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8404E-6 1.65683E-6 L -0.05284 1.65683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D138E69B-724A-4446-A2DA-FF3B08B1663E}"/>
    </a:ext>
  </a:extLst>
</a:theme>
</file>

<file path=ppt/theme/theme3.xml><?xml version="1.0" encoding="utf-8"?>
<a:theme xmlns:a="http://schemas.openxmlformats.org/drawingml/2006/main" name="1_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" id="{E8418AA7-4E02-4189-83F6-9362C7191933}" vid="{DCD64731-D87B-4B5D-B67B-4BC19804B865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crosoft_Build2017_Template" id="{E8418AA7-4E02-4189-83F6-9362C7191933}" vid="{4267A0CB-0A13-4EE2-AFEA-47CB010B7212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ip_UnifiedCompliancePolicyUIAction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d12e2661e9634d9aa98bbb375f31aced>
    <Event_x0020_Start_x0020_Date xmlns="01c77077-aee4-4b5f-bd4e-9cd40a6fff29">2017-05-10T07:00:00+00:00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iaa5f83406f94009a0f6a3e890699ff7>
    <External_x0020_Speaker xmlns="01c77077-aee4-4b5f-bd4e-9cd40a6fff29">Lawrence Rau;Ross Gardler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2017-05-11T07:00:00+00:00</Presentation_x0020_Date>
    <fc15c16204564de583b4c942b10d19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developers</TermName>
          <TermId xmlns="http://schemas.microsoft.com/office/infopath/2007/PartnerControls">8e4a08dc-5d95-4156-ab65-f22579a1592a</TermId>
        </TermInfo>
      </Terms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_ip_UnifiedCompliancePolicyProperties xmlns="http://schemas.microsoft.com/sharepoint/v3" xsi:nil="true"/>
    <Session_x0020_Code xmlns="01c77077-aee4-4b5f-bd4e-9cd40a6fff29">B8005</Session_x0020_Code>
    <Event_x0020_End_x0020_Date xmlns="01c77077-aee4-4b5f-bd4e-9cd40a6fff29">2017-05-12T07:00:00+00:00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NumberofDownloads xmlns="230e9df3-be65-4c73-a93b-d1236ebd677e" xsi:nil="true"/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 2017</TermName>
          <TermId xmlns="http://schemas.microsoft.com/office/infopath/2007/PartnerControls">0407fc0d-d203-4d0a-848e-0398e286e7e2</TermId>
        </TermInfo>
      </Terms>
    </TaxKeywordTaxHTField>
    <TaxCatchAll xmlns="230e9df3-be65-4c73-a93b-d1236ebd677e">
      <Value>47</Value>
      <Value>53</Value>
      <Value>52</Value>
      <Value>316</Value>
      <Value>315</Value>
    </TaxCatchAl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6" ma:contentTypeDescription="" ma:contentTypeScope="" ma:versionID="d383a91d1b86d4650368c84defa1a2c1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2cfdfd5a193d92c0d7e2d70576dfb5fb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  <xsd:element ref="ns1:_ip_UnifiedCompliancePolicyProperties" minOccurs="0"/>
                <xsd:element ref="ns1:_ip_UnifiedCompliancePolicyUIAction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  <xsd:element name="_ip_UnifiedCompliancePolicyProperties" ma:index="4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4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http://schemas.microsoft.com/office/2006/documentManagement/types"/>
    <ds:schemaRef ds:uri="01c77077-aee4-4b5f-bd4e-9cd40a6fff29"/>
    <ds:schemaRef ds:uri="8ff673fc-3231-4e3a-893b-6d7f7cd32766"/>
    <ds:schemaRef ds:uri="http://schemas.microsoft.com/sharepoint/v3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408956B-D258-40C7-8C24-091EC53E30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3</TotalTime>
  <Words>1399</Words>
  <Application>Microsoft Office PowerPoint</Application>
  <PresentationFormat>Custom</PresentationFormat>
  <Paragraphs>298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45" baseType="lpstr">
      <vt:lpstr>MS PGothic</vt:lpstr>
      <vt:lpstr>Arial</vt:lpstr>
      <vt:lpstr>Calibri</vt:lpstr>
      <vt:lpstr>Calibri Light</vt:lpstr>
      <vt:lpstr>Consolas</vt:lpstr>
      <vt:lpstr>Segoe UI</vt:lpstr>
      <vt:lpstr>Segoe UI Light</vt:lpstr>
      <vt:lpstr>Segoe UI Semibold</vt:lpstr>
      <vt:lpstr>Segoe UI Semilight</vt:lpstr>
      <vt:lpstr>Wingdings</vt:lpstr>
      <vt:lpstr>5-50111_Build 2017_LIGHT GRAY TEMPLATE</vt:lpstr>
      <vt:lpstr>5-50111_Build 2017_DARK GRAY TEMPLATE</vt:lpstr>
      <vt:lpstr>1_5-50111_Build 2017_LIGHT GRAY TEMPLATE</vt:lpstr>
      <vt:lpstr>1_Office Theme</vt:lpstr>
      <vt:lpstr>PowerPoint Presentation</vt:lpstr>
      <vt:lpstr>Azure Container Service for your cloud native, data intensive, or modernization needs</vt:lpstr>
      <vt:lpstr>PowerPoint Presentation</vt:lpstr>
      <vt:lpstr>The rise of cloud apps and Containerization</vt:lpstr>
      <vt:lpstr>PowerPoint Presentation</vt:lpstr>
      <vt:lpstr>Moving to the cloud</vt:lpstr>
      <vt:lpstr>PowerPoint Presentation</vt:lpstr>
      <vt:lpstr>Microsoft Containers, Any and Anywhere</vt:lpstr>
      <vt:lpstr>PowerPoint Presentation</vt:lpstr>
      <vt:lpstr>Why DC/OS in ACS?</vt:lpstr>
      <vt:lpstr>ACS: The best place to make your choices</vt:lpstr>
      <vt:lpstr>Verizon and  Azure Container Service  Larry Rau</vt:lpstr>
      <vt:lpstr>Introduction</vt:lpstr>
      <vt:lpstr>How we got here!</vt:lpstr>
      <vt:lpstr>Platform for Distributed Applications</vt:lpstr>
      <vt:lpstr>Containers</vt:lpstr>
      <vt:lpstr>Many Containers…</vt:lpstr>
      <vt:lpstr>Deployment Challenges … Overcome the Silos</vt:lpstr>
      <vt:lpstr>Cluster Computing</vt:lpstr>
      <vt:lpstr>Many Clusters</vt:lpstr>
      <vt:lpstr>Technology Choices</vt:lpstr>
      <vt:lpstr>Use of Apache Mesos </vt:lpstr>
      <vt:lpstr>Benefits of Using Containers</vt:lpstr>
      <vt:lpstr>Internal Cloud and Public Cloud</vt:lpstr>
      <vt:lpstr>Unifying Internal and Public Cloud with DC/OS</vt:lpstr>
      <vt:lpstr>Easily move between Internal and Public Clouds</vt:lpstr>
      <vt:lpstr>Experience with Azure Container Service</vt:lpstr>
      <vt:lpstr>Lets see a demonstration</vt:lpstr>
      <vt:lpstr>Demo: Processing IoT Data</vt:lpstr>
      <vt:lpstr>Thank You!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Container Service for your cloud native, data intensive, or modernization needs</dc:title>
  <dc:subject>Microsoft Build 2017</dc:subject>
  <dc:creator>MS Events</dc:creator>
  <cp:keywords>Microsoft Build 2017</cp:keywords>
  <dc:description>Template: Mitchell Derrey, Silver Fox Productions_x000d_
Formatting: _x000d_
Audience Type:</dc:description>
  <cp:lastModifiedBy>Caitlyn Ryan</cp:lastModifiedBy>
  <cp:revision>3</cp:revision>
  <dcterms:created xsi:type="dcterms:W3CDTF">2017-05-11T17:46:47Z</dcterms:created>
  <dcterms:modified xsi:type="dcterms:W3CDTF">2017-05-12T16:04:57Z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</Properties>
</file>