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34" r:id="rId7"/>
    <p:sldMasterId id="2147484553" r:id="rId8"/>
    <p:sldMasterId id="2147484565" r:id="rId9"/>
  </p:sldMasterIdLst>
  <p:notesMasterIdLst>
    <p:notesMasterId r:id="rId55"/>
  </p:notesMasterIdLst>
  <p:handoutMasterIdLst>
    <p:handoutMasterId r:id="rId56"/>
  </p:handoutMasterIdLst>
  <p:sldIdLst>
    <p:sldId id="1568" r:id="rId10"/>
    <p:sldId id="1569" r:id="rId11"/>
    <p:sldId id="1570" r:id="rId12"/>
    <p:sldId id="1571" r:id="rId13"/>
    <p:sldId id="1572" r:id="rId14"/>
    <p:sldId id="1573" r:id="rId15"/>
    <p:sldId id="1574" r:id="rId16"/>
    <p:sldId id="1575" r:id="rId17"/>
    <p:sldId id="1576" r:id="rId18"/>
    <p:sldId id="1577" r:id="rId19"/>
    <p:sldId id="1578" r:id="rId20"/>
    <p:sldId id="1579" r:id="rId21"/>
    <p:sldId id="1580" r:id="rId22"/>
    <p:sldId id="1581" r:id="rId23"/>
    <p:sldId id="1582" r:id="rId24"/>
    <p:sldId id="1583" r:id="rId25"/>
    <p:sldId id="1584" r:id="rId26"/>
    <p:sldId id="1585" r:id="rId27"/>
    <p:sldId id="1586" r:id="rId28"/>
    <p:sldId id="1587" r:id="rId29"/>
    <p:sldId id="1588" r:id="rId30"/>
    <p:sldId id="1589" r:id="rId31"/>
    <p:sldId id="1590" r:id="rId32"/>
    <p:sldId id="1591" r:id="rId33"/>
    <p:sldId id="1592" r:id="rId34"/>
    <p:sldId id="1593" r:id="rId35"/>
    <p:sldId id="1594" r:id="rId36"/>
    <p:sldId id="1595" r:id="rId37"/>
    <p:sldId id="1596" r:id="rId38"/>
    <p:sldId id="1597" r:id="rId39"/>
    <p:sldId id="1598" r:id="rId40"/>
    <p:sldId id="1599" r:id="rId41"/>
    <p:sldId id="1600" r:id="rId42"/>
    <p:sldId id="1601" r:id="rId43"/>
    <p:sldId id="1602" r:id="rId44"/>
    <p:sldId id="1603" r:id="rId45"/>
    <p:sldId id="1604" r:id="rId46"/>
    <p:sldId id="1605" r:id="rId47"/>
    <p:sldId id="1606" r:id="rId48"/>
    <p:sldId id="1607" r:id="rId49"/>
    <p:sldId id="1608" r:id="rId50"/>
    <p:sldId id="1609" r:id="rId51"/>
    <p:sldId id="1610" r:id="rId52"/>
    <p:sldId id="1611" r:id="rId53"/>
    <p:sldId id="1613" r:id="rId54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650" autoAdjust="0"/>
    <p:restoredTop sz="96215" autoAdjust="0"/>
  </p:normalViewPr>
  <p:slideViewPr>
    <p:cSldViewPr>
      <p:cViewPr varScale="1">
        <p:scale>
          <a:sx n="104" d="100"/>
          <a:sy n="104" d="100"/>
        </p:scale>
        <p:origin x="14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2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5/12/2017 2:02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5/12/2017 2:02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A01E1F-D0CB-437B-9AE6-4CEC6B5CA8B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550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680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242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622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848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6878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460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232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501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0807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160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3C66B-7AF5-40BA-8933-D16874FF94CC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2:03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3361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9715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1595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72644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07181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9186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7697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6718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67968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9034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873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9693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0292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56DD3D-56F4-4FF1-BB12-AA342B3D84A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3600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69DC94B-DB72-488C-A100-9C8F7341285A}" type="datetime8">
              <a:rPr lang="en-US" smtClean="0">
                <a:solidFill>
                  <a:prstClr val="black"/>
                </a:solidFill>
              </a:rPr>
              <a:t>5/12/2017 2:02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918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83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025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567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456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8401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2:02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479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8152B1-53DF-41C7-ADD8-C20BBD4358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4E9B21-BADC-4DF6-BC44-DEDEE57A6573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140508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3B224-D5B9-428B-A96E-6AE937E383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0FA8F3-955B-4B02-8B0A-99BB240EF2F0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38019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72B8E1-23A1-4886-A4C1-9841D57FF30C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1E5FDE-02AE-4468-BFCB-A3050E1B65FB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8152B1-53DF-41C7-ADD8-C20BBD4358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0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F84DFC-45C2-4415-B3FA-47CB3AEDF1CE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C4D5FC-908C-4B77-AAA8-A6D32235D605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3B224-D5B9-428B-A96E-6AE937E383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4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3C0F88-514A-4D90-B151-C6BB40A89E81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2531E7-F398-4ED9-A606-12324538379E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FFFFFF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0FBAD9-96BC-46DA-BCE1-91362AF208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80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65C61D-454F-41DB-811A-5DDCE977D7AA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9B4E0F-FA0D-43C5-8903-7F3B87F791A2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FFFFFF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FA1962-2448-4C43-976D-D6A54AE01E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18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F1D4D6-AF20-47AD-BE13-340CA1A9FD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B3749B-39A1-4D33-A77A-37BB7BBB8621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</a:t>
            </a:r>
            <a:r>
              <a:rPr lang="en-US" sz="1600" err="1">
                <a:solidFill>
                  <a:schemeClr val="tx1"/>
                </a:solidFill>
              </a:rPr>
              <a:t>yina_arenas</a:t>
            </a:r>
            <a:r>
              <a:rPr lang="en-US" sz="1600">
                <a:solidFill>
                  <a:schemeClr val="tx1"/>
                </a:solidFill>
              </a:rPr>
              <a:t>  #</a:t>
            </a:r>
            <a:r>
              <a:rPr lang="en-US" sz="1600" err="1">
                <a:solidFill>
                  <a:schemeClr val="tx1"/>
                </a:solidFill>
              </a:rPr>
              <a:t>MSBuild</a:t>
            </a:r>
            <a:r>
              <a:rPr lang="en-US" sz="1600">
                <a:solidFill>
                  <a:schemeClr val="tx1"/>
                </a:solidFill>
              </a:rPr>
              <a:t>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392937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44ABE4-13BE-468D-B155-F267D27A1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01B7CF0-6D4F-4809-88D7-03F9AEBC875E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</a:t>
            </a:r>
            <a:r>
              <a:rPr lang="en-US" sz="1600" err="1">
                <a:solidFill>
                  <a:schemeClr val="tx1"/>
                </a:solidFill>
              </a:rPr>
              <a:t>yina_arenas</a:t>
            </a:r>
            <a:r>
              <a:rPr lang="en-US" sz="1600">
                <a:solidFill>
                  <a:schemeClr val="tx1"/>
                </a:solidFill>
              </a:rPr>
              <a:t>  #</a:t>
            </a:r>
            <a:r>
              <a:rPr lang="en-US" sz="1600" err="1">
                <a:solidFill>
                  <a:schemeClr val="tx1"/>
                </a:solidFill>
              </a:rPr>
              <a:t>MSBuild</a:t>
            </a:r>
            <a:r>
              <a:rPr lang="en-US" sz="1600">
                <a:solidFill>
                  <a:schemeClr val="tx1"/>
                </a:solidFill>
              </a:rPr>
              <a:t>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37578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7F0C67-CEAA-46BF-AE26-03D70A74ED61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</a:t>
            </a:r>
            <a:r>
              <a:rPr lang="en-US" sz="1600" err="1">
                <a:solidFill>
                  <a:schemeClr val="tx1"/>
                </a:solidFill>
              </a:rPr>
              <a:t>yina_arenas</a:t>
            </a:r>
            <a:r>
              <a:rPr lang="en-US" sz="1600">
                <a:solidFill>
                  <a:schemeClr val="tx1"/>
                </a:solidFill>
              </a:rPr>
              <a:t>  #</a:t>
            </a:r>
            <a:r>
              <a:rPr lang="en-US" sz="1600" err="1">
                <a:solidFill>
                  <a:schemeClr val="tx1"/>
                </a:solidFill>
              </a:rPr>
              <a:t>MSBuild</a:t>
            </a:r>
            <a:r>
              <a:rPr lang="en-US" sz="1600">
                <a:solidFill>
                  <a:schemeClr val="tx1"/>
                </a:solidFill>
              </a:rPr>
              <a:t>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100065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5563D1-3977-4A91-A0C0-702EF510C9AC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</a:t>
            </a:r>
            <a:r>
              <a:rPr lang="en-US" sz="1600" err="1">
                <a:solidFill>
                  <a:schemeClr val="tx1"/>
                </a:solidFill>
              </a:rPr>
              <a:t>yina_arenas</a:t>
            </a:r>
            <a:r>
              <a:rPr lang="en-US" sz="1600">
                <a:solidFill>
                  <a:schemeClr val="tx1"/>
                </a:solidFill>
              </a:rPr>
              <a:t>  #</a:t>
            </a:r>
            <a:r>
              <a:rPr lang="en-US" sz="1600" err="1">
                <a:solidFill>
                  <a:schemeClr val="tx1"/>
                </a:solidFill>
              </a:rPr>
              <a:t>MSBuild</a:t>
            </a:r>
            <a:r>
              <a:rPr lang="en-US" sz="1600">
                <a:solidFill>
                  <a:schemeClr val="tx1"/>
                </a:solidFill>
              </a:rPr>
              <a:t>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273296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4E9B21-BADC-4DF6-BC44-DEDEE57A6573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F1D4D6-AF20-47AD-BE13-340CA1A9FD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0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0FA8F3-955B-4B02-8B0A-99BB240EF2F0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44ABE4-13BE-468D-B155-F267D27A1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9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4E9B21-BADC-4DF6-BC44-DEDEE57A6573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85679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8152B1-53DF-41C7-ADD8-C20BBD4358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4E9B21-BADC-4DF6-BC44-DEDEE57A6573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180886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3B224-D5B9-428B-A96E-6AE937E383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0FA8F3-955B-4B02-8B0A-99BB240EF2F0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104539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72B8E1-23A1-4886-A4C1-9841D57FF30C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1E5FDE-02AE-4468-BFCB-A3050E1B65FB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8152B1-53DF-41C7-ADD8-C20BBD4358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F84DFC-45C2-4415-B3FA-47CB3AEDF1CE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C4D5FC-908C-4B77-AAA8-A6D32235D605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3B224-D5B9-428B-A96E-6AE937E383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859462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7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3C0F88-514A-4D90-B151-C6BB40A89E81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2531E7-F398-4ED9-A606-12324538379E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FFFFFF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0FBAD9-96BC-46DA-BCE1-91362AF208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43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65C61D-454F-41DB-811A-5DDCE977D7AA}"/>
              </a:ext>
            </a:extLst>
          </p:cNvPr>
          <p:cNvSpPr/>
          <p:nvPr userDrawn="1"/>
        </p:nvSpPr>
        <p:spPr>
          <a:xfrm>
            <a:off x="790675" y="6011862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9B4E0F-FA0D-43C5-8903-7F3B87F791A2}"/>
              </a:ext>
            </a:extLst>
          </p:cNvPr>
          <p:cNvSpPr/>
          <p:nvPr userDrawn="1"/>
        </p:nvSpPr>
        <p:spPr>
          <a:xfrm>
            <a:off x="350837" y="6110300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FFFFFF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FA1962-2448-4C43-976D-D6A54AE01E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210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4758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528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46460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50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251" marR="0" lvl="1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251" marR="0" lvl="2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251" marR="0" lvl="3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251" marR="0" lvl="4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9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30" marR="0" lvl="1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30" marR="0" lvl="2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30" marR="0" lvl="3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30" marR="0" lvl="4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35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1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666358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194238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75856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30778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27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5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8382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2791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784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B32250-2805-4C58-B12F-8FACFCA03D0B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3171B6-B2B2-4574-929D-5B9745DE173C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185836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B32250-2805-4C58-B12F-8FACFCA03D0B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3171B6-B2B2-4574-929D-5B9745DE173C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9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/>
          </p:cNvPr>
          <p:cNvSpPr/>
          <p:nvPr userDrawn="1"/>
        </p:nvSpPr>
        <p:spPr>
          <a:xfrm>
            <a:off x="-30163" y="6491553"/>
            <a:ext cx="3757370" cy="510909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4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#MSBuild   #MicrosoftGraph   @yina_arenas </a:t>
            </a:r>
          </a:p>
        </p:txBody>
      </p:sp>
    </p:spTree>
    <p:extLst>
      <p:ext uri="{BB962C8B-B14F-4D97-AF65-F5344CB8AC3E}">
        <p14:creationId xmlns:p14="http://schemas.microsoft.com/office/powerpoint/2010/main" val="2525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B32250-2805-4C58-B12F-8FACFCA03D0B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6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6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6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6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3171B6-B2B2-4574-929D-5B9745DE173C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287662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B32250-2805-4C58-B12F-8FACFCA03D0B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#</a:t>
            </a:r>
            <a:r>
              <a:rPr lang="en-US" sz="18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3171B6-B2B2-4574-929D-5B9745DE173C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188359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/>
          </p:cNvPr>
          <p:cNvSpPr/>
          <p:nvPr userDrawn="1"/>
        </p:nvSpPr>
        <p:spPr>
          <a:xfrm>
            <a:off x="-30163" y="6491553"/>
            <a:ext cx="3757370" cy="510909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4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14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r>
              <a:rPr lang="en-US" sz="14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  #MicrosoftGraph   @</a:t>
            </a:r>
            <a:r>
              <a:rPr lang="en-US" sz="140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yina_arenas</a:t>
            </a:r>
            <a:r>
              <a:rPr lang="en-US" sz="14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122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835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8035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ccent Color 2">
    <p:bg>
      <p:bgPr>
        <a:solidFill>
          <a:srgbClr val="2525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58717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289898"/>
      </p:ext>
    </p:extLst>
  </p:cSld>
  <p:clrMapOvr>
    <a:masterClrMapping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23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27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611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 - Lt.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78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524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40308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9422819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0044522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497332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314001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4226616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28502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191653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39769715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587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1520899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745060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514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098049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35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380026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197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43782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6609295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6284326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65935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651" marR="0" lvl="1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7875" marR="0" lvl="2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449" marR="0" lvl="3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023" marR="0" lvl="4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7133891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65935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6956" marR="0" lvl="1" indent="-17141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640" marR="0" lvl="2" indent="-188876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516" marR="0" lvl="3" indent="-17618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741" marR="0" lvl="4" indent="-169831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752036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364826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443454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753019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54709006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613556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9245137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583371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687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0237437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250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816935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1485" y="666149"/>
            <a:ext cx="5706529" cy="7104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56" spc="306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483" y="1376574"/>
            <a:ext cx="5706529" cy="510631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233093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699279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 marL="1165463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 marL="1631648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 marL="2097835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6438469" y="1376574"/>
            <a:ext cx="5706529" cy="510631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233093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699279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 marL="1165463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 marL="1631648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 marL="2097835" indent="-233093">
              <a:lnSpc>
                <a:spcPct val="100000"/>
              </a:lnSpc>
              <a:buFont typeface="Arial" panose="020B0604020202020204" pitchFamily="34" charset="0"/>
              <a:buChar char="•"/>
              <a:defRPr sz="1632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438467" y="699356"/>
            <a:ext cx="5706530" cy="64567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pc="306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2933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20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60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0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03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4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0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8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80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27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6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733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6460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36063069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315B7DC-B2B9-4B78-8540-284EE99516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FA06D3-579A-4F24-98EA-435EBF74F3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9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F1D4D6-AF20-47AD-BE13-340CA1A9FD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B3749B-39A1-4D33-A77A-37BB7BBB8621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@yina_arenas  #MSBuild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219679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44ABE4-13BE-468D-B155-F267D27A1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01B7CF0-6D4F-4809-88D7-03F9AEBC875E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@yina_arenas  #MSBuild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23252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7F0C67-CEAA-46BF-AE26-03D70A74ED61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@yina_arenas  #MSBuild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22217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5563D1-3977-4A91-A0C0-702EF510C9AC}"/>
              </a:ext>
            </a:extLst>
          </p:cNvPr>
          <p:cNvSpPr/>
          <p:nvPr userDrawn="1"/>
        </p:nvSpPr>
        <p:spPr>
          <a:xfrm>
            <a:off x="290877" y="6460775"/>
            <a:ext cx="5486400" cy="541687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</a:rPr>
              <a:t>@yina_arenas  #MSBuild   #MicrosoftGraph</a:t>
            </a:r>
          </a:p>
        </p:txBody>
      </p:sp>
    </p:spTree>
    <p:extLst>
      <p:ext uri="{BB962C8B-B14F-4D97-AF65-F5344CB8AC3E}">
        <p14:creationId xmlns:p14="http://schemas.microsoft.com/office/powerpoint/2010/main" val="23093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B85F30-3833-474B-B5D3-EC33B7AA7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894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F1D4D6-AF20-47AD-BE13-340CA1A9FD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6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DCF1DC-484B-42A4-BBB1-B40A636512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36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0FBAD9-96BC-46DA-BCE1-91362AF208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401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FA1962-2448-4C43-976D-D6A54AE01E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90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39BAF9-89A1-4602-8865-6830CF1903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912" y="5761977"/>
            <a:ext cx="2257626" cy="10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29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44ABE4-13BE-468D-B155-F267D27A1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44ABE4-13BE-468D-B155-F267D27A1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1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4E9B21-BADC-4DF6-BC44-DEDEE57A6573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F1D4D6-AF20-47AD-BE13-340CA1A9FD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0FA8F3-955B-4B02-8B0A-99BB240EF2F0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01E84B-7BA3-419E-B167-2B5CC0C6609A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44ABE4-13BE-468D-B155-F267D27A14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53399" y="6068114"/>
            <a:ext cx="2066926" cy="92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7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4E9B21-BADC-4DF6-BC44-DEDEE57A6573}"/>
              </a:ext>
            </a:extLst>
          </p:cNvPr>
          <p:cNvSpPr/>
          <p:nvPr userDrawn="1"/>
        </p:nvSpPr>
        <p:spPr>
          <a:xfrm>
            <a:off x="427037" y="6409868"/>
            <a:ext cx="5486400" cy="572464"/>
          </a:xfrm>
          <a:prstGeom prst="rect">
            <a:avLst/>
          </a:prstGeom>
        </p:spPr>
        <p:txBody>
          <a:bodyPr wrap="square" lIns="182880" tIns="146304" rIns="182880" bIns="146304">
            <a:spAutoFit/>
          </a:bodyPr>
          <a:lstStyle/>
          <a:p>
            <a:pPr algn="l"/>
            <a:r>
              <a:rPr lang="en-US" sz="180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@yina_arenas  #MSBuild   #MicrosoftGraph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28DF8B-2E06-42F4-9874-7706E83F8B8B}"/>
              </a:ext>
            </a:extLst>
          </p:cNvPr>
          <p:cNvSpPr/>
          <p:nvPr userDrawn="1"/>
        </p:nvSpPr>
        <p:spPr>
          <a:xfrm>
            <a:off x="-12801" y="6508306"/>
            <a:ext cx="4700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rgbClr val="737373"/>
                </a:solidFill>
                <a:latin typeface="FontAwesome" pitchFamily="2" charset="0"/>
              </a:rPr>
              <a:t></a:t>
            </a:r>
          </a:p>
        </p:txBody>
      </p:sp>
    </p:spTree>
    <p:extLst>
      <p:ext uri="{BB962C8B-B14F-4D97-AF65-F5344CB8AC3E}">
        <p14:creationId xmlns:p14="http://schemas.microsoft.com/office/powerpoint/2010/main" val="209724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26" Type="http://schemas.openxmlformats.org/officeDocument/2006/relationships/slideLayout" Target="../slideLayouts/slideLayout106.xml"/><Relationship Id="rId39" Type="http://schemas.openxmlformats.org/officeDocument/2006/relationships/slideLayout" Target="../slideLayouts/slideLayout119.xml"/><Relationship Id="rId21" Type="http://schemas.openxmlformats.org/officeDocument/2006/relationships/slideLayout" Target="../slideLayouts/slideLayout101.xml"/><Relationship Id="rId34" Type="http://schemas.openxmlformats.org/officeDocument/2006/relationships/slideLayout" Target="../slideLayouts/slideLayout114.xml"/><Relationship Id="rId42" Type="http://schemas.openxmlformats.org/officeDocument/2006/relationships/slideLayout" Target="../slideLayouts/slideLayout122.xml"/><Relationship Id="rId47" Type="http://schemas.openxmlformats.org/officeDocument/2006/relationships/slideLayout" Target="../slideLayouts/slideLayout127.xml"/><Relationship Id="rId50" Type="http://schemas.openxmlformats.org/officeDocument/2006/relationships/slideLayout" Target="../slideLayouts/slideLayout130.xml"/><Relationship Id="rId55" Type="http://schemas.openxmlformats.org/officeDocument/2006/relationships/slideLayout" Target="../slideLayouts/slideLayout135.xml"/><Relationship Id="rId63" Type="http://schemas.openxmlformats.org/officeDocument/2006/relationships/slideLayout" Target="../slideLayouts/slideLayout143.xml"/><Relationship Id="rId68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87.xml"/><Relationship Id="rId71" Type="http://schemas.openxmlformats.org/officeDocument/2006/relationships/image" Target="../media/image1.emf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9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slideLayout" Target="../slideLayouts/slideLayout104.xml"/><Relationship Id="rId32" Type="http://schemas.openxmlformats.org/officeDocument/2006/relationships/slideLayout" Target="../slideLayouts/slideLayout112.xml"/><Relationship Id="rId37" Type="http://schemas.openxmlformats.org/officeDocument/2006/relationships/slideLayout" Target="../slideLayouts/slideLayout117.xml"/><Relationship Id="rId40" Type="http://schemas.openxmlformats.org/officeDocument/2006/relationships/slideLayout" Target="../slideLayouts/slideLayout120.xml"/><Relationship Id="rId45" Type="http://schemas.openxmlformats.org/officeDocument/2006/relationships/slideLayout" Target="../slideLayouts/slideLayout125.xml"/><Relationship Id="rId53" Type="http://schemas.openxmlformats.org/officeDocument/2006/relationships/slideLayout" Target="../slideLayouts/slideLayout133.xml"/><Relationship Id="rId58" Type="http://schemas.openxmlformats.org/officeDocument/2006/relationships/slideLayout" Target="../slideLayouts/slideLayout138.xml"/><Relationship Id="rId66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28" Type="http://schemas.openxmlformats.org/officeDocument/2006/relationships/slideLayout" Target="../slideLayouts/slideLayout108.xml"/><Relationship Id="rId36" Type="http://schemas.openxmlformats.org/officeDocument/2006/relationships/slideLayout" Target="../slideLayouts/slideLayout116.xml"/><Relationship Id="rId49" Type="http://schemas.openxmlformats.org/officeDocument/2006/relationships/slideLayout" Target="../slideLayouts/slideLayout129.xml"/><Relationship Id="rId57" Type="http://schemas.openxmlformats.org/officeDocument/2006/relationships/slideLayout" Target="../slideLayouts/slideLayout137.xml"/><Relationship Id="rId61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31" Type="http://schemas.openxmlformats.org/officeDocument/2006/relationships/slideLayout" Target="../slideLayouts/slideLayout111.xml"/><Relationship Id="rId44" Type="http://schemas.openxmlformats.org/officeDocument/2006/relationships/slideLayout" Target="../slideLayouts/slideLayout124.xml"/><Relationship Id="rId52" Type="http://schemas.openxmlformats.org/officeDocument/2006/relationships/slideLayout" Target="../slideLayouts/slideLayout132.xml"/><Relationship Id="rId60" Type="http://schemas.openxmlformats.org/officeDocument/2006/relationships/slideLayout" Target="../slideLayouts/slideLayout140.xml"/><Relationship Id="rId65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Relationship Id="rId27" Type="http://schemas.openxmlformats.org/officeDocument/2006/relationships/slideLayout" Target="../slideLayouts/slideLayout107.xml"/><Relationship Id="rId30" Type="http://schemas.openxmlformats.org/officeDocument/2006/relationships/slideLayout" Target="../slideLayouts/slideLayout110.xml"/><Relationship Id="rId35" Type="http://schemas.openxmlformats.org/officeDocument/2006/relationships/slideLayout" Target="../slideLayouts/slideLayout115.xml"/><Relationship Id="rId43" Type="http://schemas.openxmlformats.org/officeDocument/2006/relationships/slideLayout" Target="../slideLayouts/slideLayout123.xml"/><Relationship Id="rId48" Type="http://schemas.openxmlformats.org/officeDocument/2006/relationships/slideLayout" Target="../slideLayouts/slideLayout128.xml"/><Relationship Id="rId56" Type="http://schemas.openxmlformats.org/officeDocument/2006/relationships/slideLayout" Target="../slideLayouts/slideLayout136.xml"/><Relationship Id="rId64" Type="http://schemas.openxmlformats.org/officeDocument/2006/relationships/slideLayout" Target="../slideLayouts/slideLayout144.xml"/><Relationship Id="rId69" Type="http://schemas.openxmlformats.org/officeDocument/2006/relationships/slideLayout" Target="../slideLayouts/slideLayout149.xml"/><Relationship Id="rId8" Type="http://schemas.openxmlformats.org/officeDocument/2006/relationships/slideLayout" Target="../slideLayouts/slideLayout88.xml"/><Relationship Id="rId51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5" Type="http://schemas.openxmlformats.org/officeDocument/2006/relationships/slideLayout" Target="../slideLayouts/slideLayout105.xml"/><Relationship Id="rId33" Type="http://schemas.openxmlformats.org/officeDocument/2006/relationships/slideLayout" Target="../slideLayouts/slideLayout113.xml"/><Relationship Id="rId38" Type="http://schemas.openxmlformats.org/officeDocument/2006/relationships/slideLayout" Target="../slideLayouts/slideLayout118.xml"/><Relationship Id="rId46" Type="http://schemas.openxmlformats.org/officeDocument/2006/relationships/slideLayout" Target="../slideLayouts/slideLayout126.xml"/><Relationship Id="rId59" Type="http://schemas.openxmlformats.org/officeDocument/2006/relationships/slideLayout" Target="../slideLayouts/slideLayout139.xml"/><Relationship Id="rId67" Type="http://schemas.openxmlformats.org/officeDocument/2006/relationships/slideLayout" Target="../slideLayouts/slideLayout147.xml"/><Relationship Id="rId20" Type="http://schemas.openxmlformats.org/officeDocument/2006/relationships/slideLayout" Target="../slideLayouts/slideLayout100.xml"/><Relationship Id="rId41" Type="http://schemas.openxmlformats.org/officeDocument/2006/relationships/slideLayout" Target="../slideLayouts/slideLayout121.xml"/><Relationship Id="rId54" Type="http://schemas.openxmlformats.org/officeDocument/2006/relationships/slideLayout" Target="../slideLayouts/slideLayout134.xml"/><Relationship Id="rId62" Type="http://schemas.openxmlformats.org/officeDocument/2006/relationships/slideLayout" Target="../slideLayouts/slideLayout142.xml"/><Relationship Id="rId70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613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103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  <p:sldLayoutId id="2147484539" r:id="rId5"/>
    <p:sldLayoutId id="2147484540" r:id="rId6"/>
    <p:sldLayoutId id="2147484541" r:id="rId7"/>
    <p:sldLayoutId id="2147484542" r:id="rId8"/>
    <p:sldLayoutId id="2147484543" r:id="rId9"/>
    <p:sldLayoutId id="2147484544" r:id="rId10"/>
    <p:sldLayoutId id="2147484545" r:id="rId11"/>
    <p:sldLayoutId id="2147484546" r:id="rId12"/>
    <p:sldLayoutId id="2147484547" r:id="rId13"/>
    <p:sldLayoutId id="2147484548" r:id="rId14"/>
    <p:sldLayoutId id="2147484549" r:id="rId15"/>
    <p:sldLayoutId id="2147484550" r:id="rId16"/>
    <p:sldLayoutId id="2147484551" r:id="rId17"/>
    <p:sldLayoutId id="2147484552" r:id="rId18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4A9B1-5ED2-5146-9862-37E2FC2BC63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1F49D-9374-7543-AF26-FB5010FC4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0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55" r:id="rId2"/>
    <p:sldLayoutId id="2147484556" r:id="rId3"/>
    <p:sldLayoutId id="2147484557" r:id="rId4"/>
    <p:sldLayoutId id="2147484558" r:id="rId5"/>
    <p:sldLayoutId id="2147484559" r:id="rId6"/>
    <p:sldLayoutId id="2147484560" r:id="rId7"/>
    <p:sldLayoutId id="2147484561" r:id="rId8"/>
    <p:sldLayoutId id="2147484562" r:id="rId9"/>
    <p:sldLayoutId id="2147484563" r:id="rId10"/>
    <p:sldLayoutId id="214748456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00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  <p:sldLayoutId id="2147484578" r:id="rId13"/>
    <p:sldLayoutId id="2147484579" r:id="rId14"/>
    <p:sldLayoutId id="2147484580" r:id="rId15"/>
    <p:sldLayoutId id="2147484581" r:id="rId16"/>
    <p:sldLayoutId id="2147484582" r:id="rId17"/>
    <p:sldLayoutId id="2147484583" r:id="rId18"/>
    <p:sldLayoutId id="2147484584" r:id="rId19"/>
    <p:sldLayoutId id="2147484585" r:id="rId20"/>
    <p:sldLayoutId id="2147484586" r:id="rId21"/>
    <p:sldLayoutId id="2147484587" r:id="rId22"/>
    <p:sldLayoutId id="2147484588" r:id="rId23"/>
    <p:sldLayoutId id="2147484589" r:id="rId24"/>
    <p:sldLayoutId id="2147484590" r:id="rId25"/>
    <p:sldLayoutId id="2147484591" r:id="rId26"/>
    <p:sldLayoutId id="2147484592" r:id="rId27"/>
    <p:sldLayoutId id="2147484593" r:id="rId28"/>
    <p:sldLayoutId id="2147484594" r:id="rId29"/>
    <p:sldLayoutId id="2147484595" r:id="rId30"/>
    <p:sldLayoutId id="2147484596" r:id="rId31"/>
    <p:sldLayoutId id="2147484597" r:id="rId32"/>
    <p:sldLayoutId id="2147484598" r:id="rId33"/>
    <p:sldLayoutId id="2147484599" r:id="rId34"/>
    <p:sldLayoutId id="2147484600" r:id="rId35"/>
    <p:sldLayoutId id="2147484601" r:id="rId36"/>
    <p:sldLayoutId id="2147484602" r:id="rId37"/>
    <p:sldLayoutId id="2147484603" r:id="rId38"/>
    <p:sldLayoutId id="2147484604" r:id="rId39"/>
    <p:sldLayoutId id="2147484605" r:id="rId40"/>
    <p:sldLayoutId id="2147484606" r:id="rId41"/>
    <p:sldLayoutId id="2147484607" r:id="rId42"/>
    <p:sldLayoutId id="2147484608" r:id="rId43"/>
    <p:sldLayoutId id="2147484609" r:id="rId44"/>
    <p:sldLayoutId id="2147484610" r:id="rId45"/>
    <p:sldLayoutId id="2147484611" r:id="rId46"/>
    <p:sldLayoutId id="2147484612" r:id="rId47"/>
    <p:sldLayoutId id="2147484613" r:id="rId48"/>
    <p:sldLayoutId id="2147484614" r:id="rId49"/>
    <p:sldLayoutId id="2147484615" r:id="rId50"/>
    <p:sldLayoutId id="2147484616" r:id="rId51"/>
    <p:sldLayoutId id="2147484617" r:id="rId52"/>
    <p:sldLayoutId id="2147484618" r:id="rId53"/>
    <p:sldLayoutId id="2147484619" r:id="rId54"/>
    <p:sldLayoutId id="2147484620" r:id="rId55"/>
    <p:sldLayoutId id="2147484621" r:id="rId56"/>
    <p:sldLayoutId id="2147484622" r:id="rId57"/>
    <p:sldLayoutId id="2147484623" r:id="rId58"/>
    <p:sldLayoutId id="2147484624" r:id="rId59"/>
    <p:sldLayoutId id="2147484625" r:id="rId60"/>
    <p:sldLayoutId id="2147484626" r:id="rId61"/>
    <p:sldLayoutId id="2147484627" r:id="rId62"/>
    <p:sldLayoutId id="2147484628" r:id="rId63"/>
    <p:sldLayoutId id="2147484629" r:id="rId64"/>
    <p:sldLayoutId id="2147484630" r:id="rId65"/>
    <p:sldLayoutId id="2147484631" r:id="rId66"/>
    <p:sldLayoutId id="2147484632" r:id="rId67"/>
    <p:sldLayoutId id="2147484633" r:id="rId68"/>
    <p:sldLayoutId id="2147484634" r:id="rId69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9.png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43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1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5.png"/><Relationship Id="rId5" Type="http://schemas.openxmlformats.org/officeDocument/2006/relationships/image" Target="../media/image41.png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5.png"/><Relationship Id="rId5" Type="http://schemas.openxmlformats.org/officeDocument/2006/relationships/image" Target="../media/image41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52.png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02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2020DB-A828-48C6-8040-D43B3154C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Graph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6F69AA-1446-49BA-9C66-0557A93D5FA6}"/>
              </a:ext>
            </a:extLst>
          </p:cNvPr>
          <p:cNvSpPr txBox="1"/>
          <p:nvPr/>
        </p:nvSpPr>
        <p:spPr>
          <a:xfrm>
            <a:off x="-1" y="1212849"/>
            <a:ext cx="8047017" cy="325012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meta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property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og:url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article.html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meta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property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og:type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article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meta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property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og:title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When Great Minds Don’t Think Alike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meta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property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og:description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How much does culture influence creative thinking?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meta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property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og:image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content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http://nyt.com/summary-image.jpg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pic>
        <p:nvPicPr>
          <p:cNvPr id="3075" name="Picture 3" descr="https://scontent-sea1-1.xx.fbcdn.net/v/t39.2178-6/10956906_396737803821010_168799778_n.png?oh=be3f08fde91b71b8484ca7fd4e6409a7&amp;oe=597D66C0">
            <a:extLst>
              <a:ext uri="{FF2B5EF4-FFF2-40B4-BE49-F238E27FC236}">
                <a16:creationId xmlns:a16="http://schemas.microsoft.com/office/drawing/2014/main" id="{1CF75736-005D-4DA2-9AEE-8A8811B6A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633" y="1302726"/>
            <a:ext cx="4568570" cy="436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58327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543D2-6498-4B79-B97F-EE54DA86F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Facebook Messenger Templates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E0474-B6EF-41E5-BAE1-50CA67BC56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640" y="1294274"/>
            <a:ext cx="7772378" cy="5606150"/>
          </a:xfrm>
        </p:spPr>
        <p:txBody>
          <a:bodyPr/>
          <a:lstStyle/>
          <a:p>
            <a:r>
              <a:rPr lang="en-US" sz="1300" dirty="0">
                <a:solidFill>
                  <a:srgbClr val="000000"/>
                </a:solidFill>
              </a:rPr>
              <a:t>{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</a:t>
            </a:r>
            <a:r>
              <a:rPr lang="en-US" sz="1300" dirty="0">
                <a:solidFill>
                  <a:srgbClr val="2E75B6"/>
                </a:solidFill>
              </a:rPr>
              <a:t>"type"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"template"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</a:t>
            </a:r>
            <a:r>
              <a:rPr lang="en-US" sz="1300" dirty="0">
                <a:solidFill>
                  <a:srgbClr val="2E75B6"/>
                </a:solidFill>
              </a:rPr>
              <a:t>"payload"</a:t>
            </a:r>
            <a:r>
              <a:rPr lang="en-US" sz="1300" dirty="0">
                <a:solidFill>
                  <a:srgbClr val="000000"/>
                </a:solidFill>
              </a:rPr>
              <a:t>: {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template_type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</a:t>
            </a:r>
            <a:r>
              <a:rPr lang="en-US" sz="1300" dirty="0" err="1">
                <a:solidFill>
                  <a:srgbClr val="A31515"/>
                </a:solidFill>
              </a:rPr>
              <a:t>airline_itinerary</a:t>
            </a:r>
            <a:r>
              <a:rPr lang="en-US" sz="1300" dirty="0">
                <a:solidFill>
                  <a:srgbClr val="A31515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passenger_info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[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{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</a:t>
            </a:r>
            <a:r>
              <a:rPr lang="en-US" sz="1300" dirty="0">
                <a:solidFill>
                  <a:srgbClr val="2E75B6"/>
                </a:solidFill>
              </a:rPr>
              <a:t>"name"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"Sarah Hum"</a:t>
            </a:r>
            <a:endParaRPr lang="en-US" sz="1300" dirty="0">
              <a:solidFill>
                <a:srgbClr val="000000"/>
              </a:solidFill>
            </a:endParaRPr>
          </a:p>
          <a:p>
            <a:r>
              <a:rPr lang="en-US" sz="1300" dirty="0">
                <a:solidFill>
                  <a:srgbClr val="000000"/>
                </a:solidFill>
              </a:rPr>
              <a:t>      }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],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flight_info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[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{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flight_number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"KL9123"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departure_airport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{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airport_code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"SFO"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},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arrival_airport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{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airport_code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"AMS"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  }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  }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],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base_price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"12206"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</a:t>
            </a:r>
            <a:r>
              <a:rPr lang="en-US" sz="1300" dirty="0">
                <a:solidFill>
                  <a:srgbClr val="2E75B6"/>
                </a:solidFill>
              </a:rPr>
              <a:t>"tax"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"200"</a:t>
            </a:r>
            <a:r>
              <a:rPr lang="en-US" sz="1300" dirty="0">
                <a:solidFill>
                  <a:srgbClr val="000000"/>
                </a:solidFill>
              </a:rPr>
              <a:t>,</a:t>
            </a:r>
          </a:p>
          <a:p>
            <a:r>
              <a:rPr lang="en-US" sz="1300" dirty="0">
                <a:solidFill>
                  <a:srgbClr val="000000"/>
                </a:solidFill>
              </a:rPr>
              <a:t>    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 err="1">
                <a:solidFill>
                  <a:srgbClr val="2E75B6"/>
                </a:solidFill>
              </a:rPr>
              <a:t>total_price</a:t>
            </a:r>
            <a:r>
              <a:rPr lang="en-US" sz="1300" dirty="0">
                <a:solidFill>
                  <a:srgbClr val="2E75B6"/>
                </a:solidFill>
              </a:rPr>
              <a:t>"</a:t>
            </a:r>
            <a:r>
              <a:rPr lang="en-US" sz="1300" dirty="0">
                <a:solidFill>
                  <a:srgbClr val="000000"/>
                </a:solidFill>
              </a:rPr>
              <a:t>: </a:t>
            </a:r>
            <a:r>
              <a:rPr lang="en-US" sz="1300" dirty="0">
                <a:solidFill>
                  <a:srgbClr val="A31515"/>
                </a:solidFill>
              </a:rPr>
              <a:t>"14003“</a:t>
            </a:r>
            <a:br>
              <a:rPr lang="en-US" sz="1300" dirty="0">
                <a:solidFill>
                  <a:srgbClr val="000000"/>
                </a:solidFill>
              </a:rPr>
            </a:br>
            <a:r>
              <a:rPr lang="en-US" sz="1300" dirty="0">
                <a:solidFill>
                  <a:srgbClr val="000000"/>
                </a:solidFill>
              </a:rPr>
              <a:t>  }</a:t>
            </a:r>
          </a:p>
          <a:p>
            <a:r>
              <a:rPr lang="en-US" sz="1300" dirty="0">
                <a:solidFill>
                  <a:srgbClr val="000000"/>
                </a:solidFill>
              </a:rPr>
              <a:t>}</a:t>
            </a:r>
          </a:p>
        </p:txBody>
      </p:sp>
      <p:pic>
        <p:nvPicPr>
          <p:cNvPr id="4" name="Picture 2" descr="https://scontent-sea1-1.xx.fbcdn.net/t39.2365-6/13466573_979516348832909_515976570_n.png">
            <a:extLst>
              <a:ext uri="{FF2B5EF4-FFF2-40B4-BE49-F238E27FC236}">
                <a16:creationId xmlns:a16="http://schemas.microsoft.com/office/drawing/2014/main" id="{8DAD6574-FA73-4C1A-8D68-D828434CA5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" t="1617" r="58250" b="69023"/>
          <a:stretch/>
        </p:blipFill>
        <p:spPr bwMode="auto">
          <a:xfrm>
            <a:off x="8747965" y="1212849"/>
            <a:ext cx="3230929" cy="55900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75048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88" dirty="0"/>
              <a:t>Benefits of templates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DC0E5E-ACEA-4734-9A04-54ADE526E746}"/>
              </a:ext>
            </a:extLst>
          </p:cNvPr>
          <p:cNvSpPr txBox="1"/>
          <p:nvPr/>
        </p:nvSpPr>
        <p:spPr>
          <a:xfrm>
            <a:off x="4774988" y="3764688"/>
            <a:ext cx="2775883" cy="203440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Facebook looks like Facebook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Twitter looks like Twitter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7241BB-1AB3-44A9-BF50-BF956734BC97}"/>
              </a:ext>
            </a:extLst>
          </p:cNvPr>
          <p:cNvSpPr txBox="1"/>
          <p:nvPr/>
        </p:nvSpPr>
        <p:spPr>
          <a:xfrm>
            <a:off x="811333" y="3821627"/>
            <a:ext cx="3420740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All 3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 party content is tightly controlled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BABC3-06B6-4980-81DA-3F18E1FE6904}"/>
              </a:ext>
            </a:extLst>
          </p:cNvPr>
          <p:cNvSpPr txBox="1"/>
          <p:nvPr/>
        </p:nvSpPr>
        <p:spPr>
          <a:xfrm>
            <a:off x="8731619" y="3710429"/>
            <a:ext cx="3187877" cy="12926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Only have to decorate their content once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74988" y="1577044"/>
            <a:ext cx="2252861" cy="2155102"/>
            <a:chOff x="4774988" y="1577044"/>
            <a:chExt cx="2252861" cy="2155102"/>
          </a:xfrm>
        </p:grpSpPr>
        <p:sp>
          <p:nvSpPr>
            <p:cNvPr id="4" name="monitor"/>
            <p:cNvSpPr>
              <a:spLocks noChangeAspect="1" noEditPoints="1"/>
            </p:cNvSpPr>
            <p:nvPr/>
          </p:nvSpPr>
          <p:spPr bwMode="auto">
            <a:xfrm>
              <a:off x="5078669" y="1577044"/>
              <a:ext cx="1737341" cy="1331489"/>
            </a:xfrm>
            <a:custGeom>
              <a:avLst/>
              <a:gdLst>
                <a:gd name="T0" fmla="*/ 244 w 244"/>
                <a:gd name="T1" fmla="*/ 68 h 187"/>
                <a:gd name="T2" fmla="*/ 244 w 244"/>
                <a:gd name="T3" fmla="*/ 151 h 187"/>
                <a:gd name="T4" fmla="*/ 0 w 244"/>
                <a:gd name="T5" fmla="*/ 151 h 187"/>
                <a:gd name="T6" fmla="*/ 0 w 244"/>
                <a:gd name="T7" fmla="*/ 0 h 187"/>
                <a:gd name="T8" fmla="*/ 244 w 244"/>
                <a:gd name="T9" fmla="*/ 0 h 187"/>
                <a:gd name="T10" fmla="*/ 244 w 244"/>
                <a:gd name="T11" fmla="*/ 68 h 187"/>
                <a:gd name="T12" fmla="*/ 122 w 244"/>
                <a:gd name="T13" fmla="*/ 151 h 187"/>
                <a:gd name="T14" fmla="*/ 122 w 244"/>
                <a:gd name="T15" fmla="*/ 187 h 187"/>
                <a:gd name="T16" fmla="*/ 73 w 244"/>
                <a:gd name="T17" fmla="*/ 187 h 187"/>
                <a:gd name="T18" fmla="*/ 171 w 244"/>
                <a:gd name="T1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187">
                  <a:moveTo>
                    <a:pt x="244" y="68"/>
                  </a:moveTo>
                  <a:lnTo>
                    <a:pt x="244" y="151"/>
                  </a:lnTo>
                  <a:lnTo>
                    <a:pt x="0" y="151"/>
                  </a:lnTo>
                  <a:lnTo>
                    <a:pt x="0" y="0"/>
                  </a:lnTo>
                  <a:lnTo>
                    <a:pt x="244" y="0"/>
                  </a:lnTo>
                  <a:lnTo>
                    <a:pt x="244" y="68"/>
                  </a:lnTo>
                  <a:moveTo>
                    <a:pt x="122" y="151"/>
                  </a:moveTo>
                  <a:lnTo>
                    <a:pt x="122" y="187"/>
                  </a:lnTo>
                  <a:moveTo>
                    <a:pt x="73" y="187"/>
                  </a:moveTo>
                  <a:lnTo>
                    <a:pt x="171" y="187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B8BA188-FA8F-4C9A-81DD-A5FC3AEC6C16}"/>
                </a:ext>
              </a:extLst>
            </p:cNvPr>
            <p:cNvSpPr txBox="1"/>
            <p:nvPr/>
          </p:nvSpPr>
          <p:spPr>
            <a:xfrm>
              <a:off x="4774988" y="3104282"/>
              <a:ext cx="2252861" cy="627864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CF2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For Users</a:t>
              </a:r>
            </a:p>
          </p:txBody>
        </p:sp>
        <p:sp>
          <p:nvSpPr>
            <p:cNvPr id="22" name="people_4"/>
            <p:cNvSpPr>
              <a:spLocks noChangeAspect="1" noEditPoints="1"/>
            </p:cNvSpPr>
            <p:nvPr/>
          </p:nvSpPr>
          <p:spPr bwMode="auto">
            <a:xfrm>
              <a:off x="5682792" y="1789095"/>
              <a:ext cx="560190" cy="626282"/>
            </a:xfrm>
            <a:custGeom>
              <a:avLst/>
              <a:gdLst>
                <a:gd name="T0" fmla="*/ 48 w 246"/>
                <a:gd name="T1" fmla="*/ 76 h 275"/>
                <a:gd name="T2" fmla="*/ 124 w 246"/>
                <a:gd name="T3" fmla="*/ 0 h 275"/>
                <a:gd name="T4" fmla="*/ 201 w 246"/>
                <a:gd name="T5" fmla="*/ 76 h 275"/>
                <a:gd name="T6" fmla="*/ 124 w 246"/>
                <a:gd name="T7" fmla="*/ 152 h 275"/>
                <a:gd name="T8" fmla="*/ 48 w 246"/>
                <a:gd name="T9" fmla="*/ 76 h 275"/>
                <a:gd name="T10" fmla="*/ 246 w 246"/>
                <a:gd name="T11" fmla="*/ 275 h 275"/>
                <a:gd name="T12" fmla="*/ 123 w 246"/>
                <a:gd name="T13" fmla="*/ 152 h 275"/>
                <a:gd name="T14" fmla="*/ 0 w 246"/>
                <a:gd name="T1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275">
                  <a:moveTo>
                    <a:pt x="48" y="76"/>
                  </a:moveTo>
                  <a:cubicBezTo>
                    <a:pt x="48" y="34"/>
                    <a:pt x="82" y="0"/>
                    <a:pt x="124" y="0"/>
                  </a:cubicBezTo>
                  <a:cubicBezTo>
                    <a:pt x="166" y="0"/>
                    <a:pt x="201" y="34"/>
                    <a:pt x="201" y="76"/>
                  </a:cubicBezTo>
                  <a:cubicBezTo>
                    <a:pt x="201" y="118"/>
                    <a:pt x="166" y="152"/>
                    <a:pt x="124" y="152"/>
                  </a:cubicBezTo>
                  <a:cubicBezTo>
                    <a:pt x="82" y="152"/>
                    <a:pt x="48" y="118"/>
                    <a:pt x="48" y="76"/>
                  </a:cubicBezTo>
                  <a:close/>
                  <a:moveTo>
                    <a:pt x="246" y="275"/>
                  </a:moveTo>
                  <a:cubicBezTo>
                    <a:pt x="246" y="207"/>
                    <a:pt x="191" y="152"/>
                    <a:pt x="123" y="152"/>
                  </a:cubicBezTo>
                  <a:cubicBezTo>
                    <a:pt x="55" y="152"/>
                    <a:pt x="0" y="207"/>
                    <a:pt x="0" y="275"/>
                  </a:cubicBez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sp>
        <p:nvSpPr>
          <p:cNvPr id="12" name="monitor"/>
          <p:cNvSpPr>
            <a:spLocks noChangeAspect="1" noEditPoints="1"/>
          </p:cNvSpPr>
          <p:nvPr/>
        </p:nvSpPr>
        <p:spPr bwMode="auto">
          <a:xfrm>
            <a:off x="9387090" y="1577044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427385-3FB9-4794-AD4D-F54831191D73}"/>
              </a:ext>
            </a:extLst>
          </p:cNvPr>
          <p:cNvSpPr txBox="1"/>
          <p:nvPr/>
        </p:nvSpPr>
        <p:spPr>
          <a:xfrm>
            <a:off x="8731619" y="3122549"/>
            <a:ext cx="3066865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Content Authors</a:t>
            </a:r>
          </a:p>
        </p:txBody>
      </p:sp>
      <p:sp>
        <p:nvSpPr>
          <p:cNvPr id="23" name="pencil"/>
          <p:cNvSpPr>
            <a:spLocks noChangeAspect="1" noEditPoints="1"/>
          </p:cNvSpPr>
          <p:nvPr/>
        </p:nvSpPr>
        <p:spPr bwMode="auto">
          <a:xfrm>
            <a:off x="10022482" y="1842130"/>
            <a:ext cx="543918" cy="543918"/>
          </a:xfrm>
          <a:custGeom>
            <a:avLst/>
            <a:gdLst>
              <a:gd name="T0" fmla="*/ 94 w 334"/>
              <a:gd name="T1" fmla="*/ 310 h 335"/>
              <a:gd name="T2" fmla="*/ 0 w 334"/>
              <a:gd name="T3" fmla="*/ 335 h 335"/>
              <a:gd name="T4" fmla="*/ 24 w 334"/>
              <a:gd name="T5" fmla="*/ 243 h 335"/>
              <a:gd name="T6" fmla="*/ 249 w 334"/>
              <a:gd name="T7" fmla="*/ 18 h 335"/>
              <a:gd name="T8" fmla="*/ 316 w 334"/>
              <a:gd name="T9" fmla="*/ 18 h 335"/>
              <a:gd name="T10" fmla="*/ 316 w 334"/>
              <a:gd name="T11" fmla="*/ 85 h 335"/>
              <a:gd name="T12" fmla="*/ 94 w 334"/>
              <a:gd name="T13" fmla="*/ 310 h 335"/>
              <a:gd name="T14" fmla="*/ 232 w 334"/>
              <a:gd name="T15" fmla="*/ 35 h 335"/>
              <a:gd name="T16" fmla="*/ 300 w 334"/>
              <a:gd name="T17" fmla="*/ 102 h 335"/>
              <a:gd name="T18" fmla="*/ 94 w 334"/>
              <a:gd name="T19" fmla="*/ 310 h 335"/>
              <a:gd name="T20" fmla="*/ 74 w 334"/>
              <a:gd name="T21" fmla="*/ 260 h 335"/>
              <a:gd name="T22" fmla="*/ 24 w 334"/>
              <a:gd name="T23" fmla="*/ 24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4" h="335">
                <a:moveTo>
                  <a:pt x="94" y="310"/>
                </a:moveTo>
                <a:cubicBezTo>
                  <a:pt x="0" y="335"/>
                  <a:pt x="0" y="335"/>
                  <a:pt x="0" y="335"/>
                </a:cubicBezTo>
                <a:cubicBezTo>
                  <a:pt x="24" y="243"/>
                  <a:pt x="24" y="243"/>
                  <a:pt x="24" y="243"/>
                </a:cubicBezTo>
                <a:cubicBezTo>
                  <a:pt x="249" y="18"/>
                  <a:pt x="249" y="18"/>
                  <a:pt x="249" y="18"/>
                </a:cubicBezTo>
                <a:cubicBezTo>
                  <a:pt x="268" y="0"/>
                  <a:pt x="298" y="0"/>
                  <a:pt x="316" y="18"/>
                </a:cubicBezTo>
                <a:cubicBezTo>
                  <a:pt x="334" y="36"/>
                  <a:pt x="334" y="66"/>
                  <a:pt x="316" y="85"/>
                </a:cubicBezTo>
                <a:lnTo>
                  <a:pt x="94" y="310"/>
                </a:lnTo>
                <a:close/>
                <a:moveTo>
                  <a:pt x="232" y="35"/>
                </a:moveTo>
                <a:cubicBezTo>
                  <a:pt x="300" y="102"/>
                  <a:pt x="300" y="102"/>
                  <a:pt x="300" y="102"/>
                </a:cubicBezTo>
                <a:moveTo>
                  <a:pt x="94" y="310"/>
                </a:moveTo>
                <a:cubicBezTo>
                  <a:pt x="94" y="310"/>
                  <a:pt x="98" y="287"/>
                  <a:pt x="74" y="260"/>
                </a:cubicBezTo>
                <a:cubicBezTo>
                  <a:pt x="50" y="233"/>
                  <a:pt x="24" y="243"/>
                  <a:pt x="24" y="243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1" name="monitor"/>
          <p:cNvSpPr>
            <a:spLocks noChangeAspect="1" noEditPoints="1"/>
          </p:cNvSpPr>
          <p:nvPr/>
        </p:nvSpPr>
        <p:spPr bwMode="auto">
          <a:xfrm>
            <a:off x="1097653" y="1577044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437AB0-3AC6-455A-B144-953A69BA5B9B}"/>
              </a:ext>
            </a:extLst>
          </p:cNvPr>
          <p:cNvSpPr txBox="1"/>
          <p:nvPr/>
        </p:nvSpPr>
        <p:spPr>
          <a:xfrm>
            <a:off x="811333" y="3104282"/>
            <a:ext cx="225286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Host Apps</a:t>
            </a:r>
          </a:p>
        </p:txBody>
      </p:sp>
      <p:sp>
        <p:nvSpPr>
          <p:cNvPr id="29" name="browser_4">
            <a:extLst>
              <a:ext uri="{FF2B5EF4-FFF2-40B4-BE49-F238E27FC236}">
                <a16:creationId xmlns:a16="http://schemas.microsoft.com/office/drawing/2014/main" id="{D7BAE571-BA04-4433-BED9-9BEC4B8794A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02635" y="1789095"/>
            <a:ext cx="875416" cy="64858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2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2" grpId="0" animBg="1"/>
      <p:bldP spid="20" grpId="0"/>
      <p:bldP spid="23" grpId="0" animBg="1"/>
      <p:bldP spid="11" grpId="0" animBg="1"/>
      <p:bldP spid="19" grpId="0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</p:spPr>
        <p:txBody>
          <a:bodyPr>
            <a:normAutofit/>
          </a:bodyPr>
          <a:lstStyle/>
          <a:p>
            <a:r>
              <a:rPr lang="en-US" sz="4488" dirty="0"/>
              <a:t>Challenges with </a:t>
            </a:r>
            <a:r>
              <a:rPr lang="en-US" sz="4488"/>
              <a:t>templates</a:t>
            </a:r>
            <a:endParaRPr lang="en-US" sz="4488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7241BB-1AB3-44A9-BF50-BF956734BC97}"/>
              </a:ext>
            </a:extLst>
          </p:cNvPr>
          <p:cNvSpPr txBox="1"/>
          <p:nvPr/>
        </p:nvSpPr>
        <p:spPr>
          <a:xfrm>
            <a:off x="2194921" y="3798468"/>
            <a:ext cx="4790644" cy="2443746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Every template must be designed, implemented, and documented on every platform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Hard to predict what templates will be useful in the future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BABC3-06B6-4980-81DA-3F18E1FE6904}"/>
              </a:ext>
            </a:extLst>
          </p:cNvPr>
          <p:cNvSpPr txBox="1"/>
          <p:nvPr/>
        </p:nvSpPr>
        <p:spPr>
          <a:xfrm>
            <a:off x="7132627" y="3798468"/>
            <a:ext cx="4571950" cy="211134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Limited types of content (articles, video, airline, etc.) 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ability to customize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the templates</a:t>
            </a:r>
          </a:p>
        </p:txBody>
      </p:sp>
      <p:sp>
        <p:nvSpPr>
          <p:cNvPr id="12" name="monitor"/>
          <p:cNvSpPr>
            <a:spLocks noChangeAspect="1" noEditPoints="1"/>
          </p:cNvSpPr>
          <p:nvPr/>
        </p:nvSpPr>
        <p:spPr bwMode="auto">
          <a:xfrm>
            <a:off x="8047017" y="1577043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0DE592-FE58-449D-A4FA-FE6428DB6E63}"/>
              </a:ext>
            </a:extLst>
          </p:cNvPr>
          <p:cNvSpPr txBox="1"/>
          <p:nvPr/>
        </p:nvSpPr>
        <p:spPr>
          <a:xfrm>
            <a:off x="7132627" y="3166570"/>
            <a:ext cx="347468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Content Authors</a:t>
            </a:r>
          </a:p>
        </p:txBody>
      </p:sp>
      <p:sp>
        <p:nvSpPr>
          <p:cNvPr id="14" name="pencil"/>
          <p:cNvSpPr>
            <a:spLocks noChangeAspect="1" noEditPoints="1"/>
          </p:cNvSpPr>
          <p:nvPr/>
        </p:nvSpPr>
        <p:spPr bwMode="auto">
          <a:xfrm>
            <a:off x="8666059" y="1842130"/>
            <a:ext cx="543918" cy="543918"/>
          </a:xfrm>
          <a:custGeom>
            <a:avLst/>
            <a:gdLst>
              <a:gd name="T0" fmla="*/ 94 w 334"/>
              <a:gd name="T1" fmla="*/ 310 h 335"/>
              <a:gd name="T2" fmla="*/ 0 w 334"/>
              <a:gd name="T3" fmla="*/ 335 h 335"/>
              <a:gd name="T4" fmla="*/ 24 w 334"/>
              <a:gd name="T5" fmla="*/ 243 h 335"/>
              <a:gd name="T6" fmla="*/ 249 w 334"/>
              <a:gd name="T7" fmla="*/ 18 h 335"/>
              <a:gd name="T8" fmla="*/ 316 w 334"/>
              <a:gd name="T9" fmla="*/ 18 h 335"/>
              <a:gd name="T10" fmla="*/ 316 w 334"/>
              <a:gd name="T11" fmla="*/ 85 h 335"/>
              <a:gd name="T12" fmla="*/ 94 w 334"/>
              <a:gd name="T13" fmla="*/ 310 h 335"/>
              <a:gd name="T14" fmla="*/ 232 w 334"/>
              <a:gd name="T15" fmla="*/ 35 h 335"/>
              <a:gd name="T16" fmla="*/ 300 w 334"/>
              <a:gd name="T17" fmla="*/ 102 h 335"/>
              <a:gd name="T18" fmla="*/ 94 w 334"/>
              <a:gd name="T19" fmla="*/ 310 h 335"/>
              <a:gd name="T20" fmla="*/ 74 w 334"/>
              <a:gd name="T21" fmla="*/ 260 h 335"/>
              <a:gd name="T22" fmla="*/ 24 w 334"/>
              <a:gd name="T23" fmla="*/ 24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4" h="335">
                <a:moveTo>
                  <a:pt x="94" y="310"/>
                </a:moveTo>
                <a:cubicBezTo>
                  <a:pt x="0" y="335"/>
                  <a:pt x="0" y="335"/>
                  <a:pt x="0" y="335"/>
                </a:cubicBezTo>
                <a:cubicBezTo>
                  <a:pt x="24" y="243"/>
                  <a:pt x="24" y="243"/>
                  <a:pt x="24" y="243"/>
                </a:cubicBezTo>
                <a:cubicBezTo>
                  <a:pt x="249" y="18"/>
                  <a:pt x="249" y="18"/>
                  <a:pt x="249" y="18"/>
                </a:cubicBezTo>
                <a:cubicBezTo>
                  <a:pt x="268" y="0"/>
                  <a:pt x="298" y="0"/>
                  <a:pt x="316" y="18"/>
                </a:cubicBezTo>
                <a:cubicBezTo>
                  <a:pt x="334" y="36"/>
                  <a:pt x="334" y="66"/>
                  <a:pt x="316" y="85"/>
                </a:cubicBezTo>
                <a:lnTo>
                  <a:pt x="94" y="310"/>
                </a:lnTo>
                <a:close/>
                <a:moveTo>
                  <a:pt x="232" y="35"/>
                </a:moveTo>
                <a:cubicBezTo>
                  <a:pt x="300" y="102"/>
                  <a:pt x="300" y="102"/>
                  <a:pt x="300" y="102"/>
                </a:cubicBezTo>
                <a:moveTo>
                  <a:pt x="94" y="310"/>
                </a:moveTo>
                <a:cubicBezTo>
                  <a:pt x="94" y="310"/>
                  <a:pt x="98" y="287"/>
                  <a:pt x="74" y="260"/>
                </a:cubicBezTo>
                <a:cubicBezTo>
                  <a:pt x="50" y="233"/>
                  <a:pt x="24" y="243"/>
                  <a:pt x="24" y="243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A2B391-9DC0-4CEC-B08E-74BB655909B8}"/>
              </a:ext>
            </a:extLst>
          </p:cNvPr>
          <p:cNvSpPr txBox="1"/>
          <p:nvPr/>
        </p:nvSpPr>
        <p:spPr>
          <a:xfrm>
            <a:off x="2194921" y="3166570"/>
            <a:ext cx="3108928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Host Apps</a:t>
            </a:r>
          </a:p>
        </p:txBody>
      </p:sp>
      <p:sp>
        <p:nvSpPr>
          <p:cNvPr id="11" name="monitor"/>
          <p:cNvSpPr>
            <a:spLocks noChangeAspect="1" noEditPoints="1"/>
          </p:cNvSpPr>
          <p:nvPr/>
        </p:nvSpPr>
        <p:spPr bwMode="auto">
          <a:xfrm>
            <a:off x="2896420" y="1577044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" name="browser_4">
            <a:extLst>
              <a:ext uri="{FF2B5EF4-FFF2-40B4-BE49-F238E27FC236}">
                <a16:creationId xmlns:a16="http://schemas.microsoft.com/office/drawing/2014/main" id="{3460D68C-DE27-42DD-9422-4935FB1EB1B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321351" y="1789795"/>
            <a:ext cx="875416" cy="64858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8809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  <p:bldP spid="18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58DE411-7749-4D48-8BC6-E93A3BA70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dirty="0"/>
              <a:t>How do we get off the template treadmill?</a:t>
            </a:r>
          </a:p>
        </p:txBody>
      </p:sp>
    </p:spTree>
    <p:extLst>
      <p:ext uri="{BB962C8B-B14F-4D97-AF65-F5344CB8AC3E}">
        <p14:creationId xmlns:p14="http://schemas.microsoft.com/office/powerpoint/2010/main" val="374360638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27CAE68-AF9F-40B1-9349-46AEFC8C83C1}"/>
              </a:ext>
            </a:extLst>
          </p:cNvPr>
          <p:cNvSpPr/>
          <p:nvPr/>
        </p:nvSpPr>
        <p:spPr>
          <a:xfrm>
            <a:off x="8021967" y="1887693"/>
            <a:ext cx="39754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It seems like we could solve all of this with HTML…</a:t>
            </a:r>
          </a:p>
        </p:txBody>
      </p:sp>
      <p:sp>
        <p:nvSpPr>
          <p:cNvPr id="10" name="monitor">
            <a:extLst>
              <a:ext uri="{FF2B5EF4-FFF2-40B4-BE49-F238E27FC236}">
                <a16:creationId xmlns:a16="http://schemas.microsoft.com/office/drawing/2014/main" id="{FAAEDC66-FA33-4A62-9453-3D182D536D2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4775" y="747686"/>
            <a:ext cx="6631902" cy="5082655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F4B2C2-2F45-4015-ACA0-A5F210A42794}"/>
              </a:ext>
            </a:extLst>
          </p:cNvPr>
          <p:cNvSpPr/>
          <p:nvPr/>
        </p:nvSpPr>
        <p:spPr bwMode="auto">
          <a:xfrm>
            <a:off x="2194921" y="2707613"/>
            <a:ext cx="3474681" cy="164590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905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B4A20E-39BD-4938-AA84-CA84E27C5361}"/>
              </a:ext>
            </a:extLst>
          </p:cNvPr>
          <p:cNvSpPr txBox="1"/>
          <p:nvPr/>
        </p:nvSpPr>
        <p:spPr>
          <a:xfrm>
            <a:off x="2214812" y="2967333"/>
            <a:ext cx="3713007" cy="1126462"/>
          </a:xfrm>
          <a:prstGeom prst="rect">
            <a:avLst/>
          </a:prstGeom>
          <a:noFill/>
          <a:ln>
            <a:noFill/>
          </a:ln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&lt;HTML/&gt;</a:t>
            </a:r>
          </a:p>
        </p:txBody>
      </p:sp>
      <p:sp>
        <p:nvSpPr>
          <p:cNvPr id="16" name="Megaphone_Square">
            <a:extLst>
              <a:ext uri="{FF2B5EF4-FFF2-40B4-BE49-F238E27FC236}">
                <a16:creationId xmlns:a16="http://schemas.microsoft.com/office/drawing/2014/main" id="{EB84885A-AE76-46B1-838E-E8CFFA2FD458}"/>
              </a:ext>
            </a:extLst>
          </p:cNvPr>
          <p:cNvSpPr>
            <a:spLocks noEditPoints="1"/>
          </p:cNvSpPr>
          <p:nvPr/>
        </p:nvSpPr>
        <p:spPr bwMode="auto">
          <a:xfrm>
            <a:off x="1371970" y="936970"/>
            <a:ext cx="4436524" cy="3613759"/>
          </a:xfrm>
          <a:custGeom>
            <a:avLst/>
            <a:gdLst>
              <a:gd name="T0" fmla="*/ 0 w 388"/>
              <a:gd name="T1" fmla="*/ 0 h 330"/>
              <a:gd name="T2" fmla="*/ 388 w 388"/>
              <a:gd name="T3" fmla="*/ 0 h 330"/>
              <a:gd name="T4" fmla="*/ 388 w 388"/>
              <a:gd name="T5" fmla="*/ 330 h 330"/>
              <a:gd name="T6" fmla="*/ 0 w 388"/>
              <a:gd name="T7" fmla="*/ 330 h 330"/>
              <a:gd name="T8" fmla="*/ 0 w 388"/>
              <a:gd name="T9" fmla="*/ 0 h 330"/>
              <a:gd name="T10" fmla="*/ 0 w 388"/>
              <a:gd name="T11" fmla="*/ 74 h 330"/>
              <a:gd name="T12" fmla="*/ 388 w 388"/>
              <a:gd name="T13" fmla="*/ 74 h 330"/>
              <a:gd name="T14" fmla="*/ 340 w 388"/>
              <a:gd name="T15" fmla="*/ 42 h 330"/>
              <a:gd name="T16" fmla="*/ 345 w 388"/>
              <a:gd name="T17" fmla="*/ 36 h 330"/>
              <a:gd name="T18" fmla="*/ 340 w 388"/>
              <a:gd name="T19" fmla="*/ 32 h 330"/>
              <a:gd name="T20" fmla="*/ 335 w 388"/>
              <a:gd name="T21" fmla="*/ 36 h 330"/>
              <a:gd name="T22" fmla="*/ 340 w 388"/>
              <a:gd name="T23" fmla="*/ 42 h 330"/>
              <a:gd name="T24" fmla="*/ 278 w 388"/>
              <a:gd name="T25" fmla="*/ 42 h 330"/>
              <a:gd name="T26" fmla="*/ 284 w 388"/>
              <a:gd name="T27" fmla="*/ 36 h 330"/>
              <a:gd name="T28" fmla="*/ 278 w 388"/>
              <a:gd name="T29" fmla="*/ 32 h 330"/>
              <a:gd name="T30" fmla="*/ 272 w 388"/>
              <a:gd name="T31" fmla="*/ 36 h 330"/>
              <a:gd name="T32" fmla="*/ 278 w 388"/>
              <a:gd name="T33" fmla="*/ 42 h 330"/>
              <a:gd name="T34" fmla="*/ 217 w 388"/>
              <a:gd name="T35" fmla="*/ 42 h 330"/>
              <a:gd name="T36" fmla="*/ 222 w 388"/>
              <a:gd name="T37" fmla="*/ 36 h 330"/>
              <a:gd name="T38" fmla="*/ 217 w 388"/>
              <a:gd name="T39" fmla="*/ 32 h 330"/>
              <a:gd name="T40" fmla="*/ 211 w 388"/>
              <a:gd name="T41" fmla="*/ 36 h 330"/>
              <a:gd name="T42" fmla="*/ 217 w 388"/>
              <a:gd name="T43" fmla="*/ 42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8" h="330">
                <a:moveTo>
                  <a:pt x="0" y="0"/>
                </a:moveTo>
                <a:cubicBezTo>
                  <a:pt x="388" y="0"/>
                  <a:pt x="388" y="0"/>
                  <a:pt x="388" y="0"/>
                </a:cubicBezTo>
                <a:cubicBezTo>
                  <a:pt x="388" y="330"/>
                  <a:pt x="388" y="330"/>
                  <a:pt x="38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74"/>
                </a:moveTo>
                <a:cubicBezTo>
                  <a:pt x="388" y="74"/>
                  <a:pt x="388" y="74"/>
                  <a:pt x="388" y="74"/>
                </a:cubicBezTo>
                <a:moveTo>
                  <a:pt x="340" y="42"/>
                </a:moveTo>
                <a:cubicBezTo>
                  <a:pt x="343" y="42"/>
                  <a:pt x="345" y="40"/>
                  <a:pt x="345" y="36"/>
                </a:cubicBezTo>
                <a:cubicBezTo>
                  <a:pt x="345" y="34"/>
                  <a:pt x="343" y="32"/>
                  <a:pt x="340" y="32"/>
                </a:cubicBezTo>
                <a:cubicBezTo>
                  <a:pt x="337" y="32"/>
                  <a:pt x="335" y="34"/>
                  <a:pt x="335" y="36"/>
                </a:cubicBezTo>
                <a:cubicBezTo>
                  <a:pt x="335" y="40"/>
                  <a:pt x="337" y="42"/>
                  <a:pt x="340" y="42"/>
                </a:cubicBezTo>
                <a:close/>
                <a:moveTo>
                  <a:pt x="278" y="42"/>
                </a:moveTo>
                <a:cubicBezTo>
                  <a:pt x="282" y="42"/>
                  <a:pt x="284" y="40"/>
                  <a:pt x="284" y="36"/>
                </a:cubicBezTo>
                <a:cubicBezTo>
                  <a:pt x="284" y="34"/>
                  <a:pt x="282" y="32"/>
                  <a:pt x="278" y="32"/>
                </a:cubicBezTo>
                <a:cubicBezTo>
                  <a:pt x="276" y="32"/>
                  <a:pt x="272" y="34"/>
                  <a:pt x="272" y="36"/>
                </a:cubicBezTo>
                <a:cubicBezTo>
                  <a:pt x="272" y="40"/>
                  <a:pt x="276" y="42"/>
                  <a:pt x="278" y="42"/>
                </a:cubicBezTo>
                <a:close/>
                <a:moveTo>
                  <a:pt x="217" y="42"/>
                </a:moveTo>
                <a:cubicBezTo>
                  <a:pt x="219" y="42"/>
                  <a:pt x="222" y="40"/>
                  <a:pt x="222" y="36"/>
                </a:cubicBezTo>
                <a:cubicBezTo>
                  <a:pt x="222" y="34"/>
                  <a:pt x="219" y="32"/>
                  <a:pt x="217" y="32"/>
                </a:cubicBezTo>
                <a:cubicBezTo>
                  <a:pt x="213" y="32"/>
                  <a:pt x="211" y="34"/>
                  <a:pt x="211" y="36"/>
                </a:cubicBezTo>
                <a:cubicBezTo>
                  <a:pt x="211" y="40"/>
                  <a:pt x="213" y="42"/>
                  <a:pt x="217" y="42"/>
                </a:cubicBezTo>
                <a:close/>
              </a:path>
            </a:pathLst>
          </a:custGeom>
          <a:noFill/>
          <a:ln w="19050" cap="flat">
            <a:solidFill>
              <a:srgbClr val="21BBEE"/>
            </a:solidFill>
            <a:prstDash val="solid"/>
            <a:miter lim="800000"/>
            <a:headEnd/>
            <a:tailEnd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1" name="award">
            <a:extLst>
              <a:ext uri="{FF2B5EF4-FFF2-40B4-BE49-F238E27FC236}">
                <a16:creationId xmlns:a16="http://schemas.microsoft.com/office/drawing/2014/main" id="{DB823773-E055-4946-B454-D3A88A7E26EB}"/>
              </a:ext>
            </a:extLst>
          </p:cNvPr>
          <p:cNvSpPr>
            <a:spLocks noChangeAspect="1" noEditPoints="1"/>
          </p:cNvSpPr>
          <p:nvPr/>
        </p:nvSpPr>
        <p:spPr bwMode="auto">
          <a:xfrm rot="20333906">
            <a:off x="5382357" y="2280039"/>
            <a:ext cx="1388271" cy="1544704"/>
          </a:xfrm>
          <a:custGeom>
            <a:avLst/>
            <a:gdLst>
              <a:gd name="T0" fmla="*/ 84 w 293"/>
              <a:gd name="T1" fmla="*/ 48 h 328"/>
              <a:gd name="T2" fmla="*/ 103 w 293"/>
              <a:gd name="T3" fmla="*/ 0 h 328"/>
              <a:gd name="T4" fmla="*/ 151 w 293"/>
              <a:gd name="T5" fmla="*/ 22 h 328"/>
              <a:gd name="T6" fmla="*/ 199 w 293"/>
              <a:gd name="T7" fmla="*/ 0 h 328"/>
              <a:gd name="T8" fmla="*/ 219 w 293"/>
              <a:gd name="T9" fmla="*/ 45 h 328"/>
              <a:gd name="T10" fmla="*/ 265 w 293"/>
              <a:gd name="T11" fmla="*/ 64 h 328"/>
              <a:gd name="T12" fmla="*/ 245 w 293"/>
              <a:gd name="T13" fmla="*/ 116 h 328"/>
              <a:gd name="T14" fmla="*/ 262 w 293"/>
              <a:gd name="T15" fmla="*/ 157 h 328"/>
              <a:gd name="T16" fmla="*/ 219 w 293"/>
              <a:gd name="T17" fmla="*/ 177 h 328"/>
              <a:gd name="T18" fmla="*/ 199 w 293"/>
              <a:gd name="T19" fmla="*/ 222 h 328"/>
              <a:gd name="T20" fmla="*/ 148 w 293"/>
              <a:gd name="T21" fmla="*/ 205 h 328"/>
              <a:gd name="T22" fmla="*/ 105 w 293"/>
              <a:gd name="T23" fmla="*/ 222 h 328"/>
              <a:gd name="T24" fmla="*/ 84 w 293"/>
              <a:gd name="T25" fmla="*/ 177 h 328"/>
              <a:gd name="T26" fmla="*/ 35 w 293"/>
              <a:gd name="T27" fmla="*/ 160 h 328"/>
              <a:gd name="T28" fmla="*/ 53 w 293"/>
              <a:gd name="T29" fmla="*/ 111 h 328"/>
              <a:gd name="T30" fmla="*/ 35 w 293"/>
              <a:gd name="T31" fmla="*/ 62 h 328"/>
              <a:gd name="T32" fmla="*/ 84 w 293"/>
              <a:gd name="T33" fmla="*/ 48 h 328"/>
              <a:gd name="T34" fmla="*/ 49 w 293"/>
              <a:gd name="T35" fmla="*/ 165 h 328"/>
              <a:gd name="T36" fmla="*/ 0 w 293"/>
              <a:gd name="T37" fmla="*/ 276 h 328"/>
              <a:gd name="T38" fmla="*/ 76 w 293"/>
              <a:gd name="T39" fmla="*/ 265 h 328"/>
              <a:gd name="T40" fmla="*/ 118 w 293"/>
              <a:gd name="T41" fmla="*/ 328 h 328"/>
              <a:gd name="T42" fmla="*/ 172 w 293"/>
              <a:gd name="T43" fmla="*/ 213 h 328"/>
              <a:gd name="T44" fmla="*/ 148 w 293"/>
              <a:gd name="T45" fmla="*/ 264 h 328"/>
              <a:gd name="T46" fmla="*/ 179 w 293"/>
              <a:gd name="T47" fmla="*/ 328 h 328"/>
              <a:gd name="T48" fmla="*/ 221 w 293"/>
              <a:gd name="T49" fmla="*/ 271 h 328"/>
              <a:gd name="T50" fmla="*/ 293 w 293"/>
              <a:gd name="T51" fmla="*/ 276 h 328"/>
              <a:gd name="T52" fmla="*/ 244 w 293"/>
              <a:gd name="T53" fmla="*/ 165 h 328"/>
              <a:gd name="T54" fmla="*/ 151 w 293"/>
              <a:gd name="T55" fmla="*/ 155 h 328"/>
              <a:gd name="T56" fmla="*/ 196 w 293"/>
              <a:gd name="T57" fmla="*/ 111 h 328"/>
              <a:gd name="T58" fmla="*/ 151 w 293"/>
              <a:gd name="T59" fmla="*/ 67 h 328"/>
              <a:gd name="T60" fmla="*/ 107 w 293"/>
              <a:gd name="T61" fmla="*/ 111 h 328"/>
              <a:gd name="T62" fmla="*/ 151 w 293"/>
              <a:gd name="T63" fmla="*/ 15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328">
                <a:moveTo>
                  <a:pt x="84" y="48"/>
                </a:moveTo>
                <a:cubicBezTo>
                  <a:pt x="103" y="0"/>
                  <a:pt x="103" y="0"/>
                  <a:pt x="103" y="0"/>
                </a:cubicBezTo>
                <a:cubicBezTo>
                  <a:pt x="151" y="22"/>
                  <a:pt x="151" y="22"/>
                  <a:pt x="151" y="22"/>
                </a:cubicBezTo>
                <a:cubicBezTo>
                  <a:pt x="199" y="0"/>
                  <a:pt x="199" y="0"/>
                  <a:pt x="199" y="0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65" y="64"/>
                  <a:pt x="265" y="64"/>
                  <a:pt x="265" y="64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62" y="157"/>
                  <a:pt x="262" y="157"/>
                  <a:pt x="262" y="157"/>
                </a:cubicBezTo>
                <a:cubicBezTo>
                  <a:pt x="219" y="177"/>
                  <a:pt x="219" y="177"/>
                  <a:pt x="219" y="177"/>
                </a:cubicBezTo>
                <a:cubicBezTo>
                  <a:pt x="199" y="222"/>
                  <a:pt x="199" y="222"/>
                  <a:pt x="199" y="222"/>
                </a:cubicBezTo>
                <a:cubicBezTo>
                  <a:pt x="148" y="205"/>
                  <a:pt x="148" y="205"/>
                  <a:pt x="148" y="205"/>
                </a:cubicBezTo>
                <a:cubicBezTo>
                  <a:pt x="105" y="222"/>
                  <a:pt x="105" y="222"/>
                  <a:pt x="105" y="222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35" y="160"/>
                  <a:pt x="35" y="160"/>
                  <a:pt x="35" y="160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35" y="62"/>
                  <a:pt x="35" y="62"/>
                  <a:pt x="35" y="62"/>
                </a:cubicBezTo>
                <a:lnTo>
                  <a:pt x="84" y="48"/>
                </a:lnTo>
                <a:close/>
                <a:moveTo>
                  <a:pt x="49" y="165"/>
                </a:moveTo>
                <a:cubicBezTo>
                  <a:pt x="0" y="276"/>
                  <a:pt x="0" y="276"/>
                  <a:pt x="0" y="276"/>
                </a:cubicBezTo>
                <a:cubicBezTo>
                  <a:pt x="76" y="265"/>
                  <a:pt x="76" y="265"/>
                  <a:pt x="76" y="265"/>
                </a:cubicBezTo>
                <a:cubicBezTo>
                  <a:pt x="118" y="328"/>
                  <a:pt x="118" y="328"/>
                  <a:pt x="118" y="328"/>
                </a:cubicBezTo>
                <a:cubicBezTo>
                  <a:pt x="172" y="213"/>
                  <a:pt x="172" y="213"/>
                  <a:pt x="172" y="213"/>
                </a:cubicBezTo>
                <a:moveTo>
                  <a:pt x="148" y="264"/>
                </a:moveTo>
                <a:cubicBezTo>
                  <a:pt x="179" y="328"/>
                  <a:pt x="179" y="328"/>
                  <a:pt x="179" y="328"/>
                </a:cubicBezTo>
                <a:cubicBezTo>
                  <a:pt x="221" y="271"/>
                  <a:pt x="221" y="271"/>
                  <a:pt x="221" y="271"/>
                </a:cubicBezTo>
                <a:cubicBezTo>
                  <a:pt x="293" y="276"/>
                  <a:pt x="293" y="276"/>
                  <a:pt x="293" y="276"/>
                </a:cubicBezTo>
                <a:cubicBezTo>
                  <a:pt x="244" y="165"/>
                  <a:pt x="244" y="165"/>
                  <a:pt x="244" y="165"/>
                </a:cubicBezTo>
                <a:moveTo>
                  <a:pt x="151" y="155"/>
                </a:moveTo>
                <a:cubicBezTo>
                  <a:pt x="176" y="155"/>
                  <a:pt x="196" y="135"/>
                  <a:pt x="196" y="111"/>
                </a:cubicBezTo>
                <a:cubicBezTo>
                  <a:pt x="196" y="87"/>
                  <a:pt x="176" y="67"/>
                  <a:pt x="151" y="67"/>
                </a:cubicBezTo>
                <a:cubicBezTo>
                  <a:pt x="127" y="67"/>
                  <a:pt x="107" y="87"/>
                  <a:pt x="107" y="111"/>
                </a:cubicBezTo>
                <a:cubicBezTo>
                  <a:pt x="107" y="135"/>
                  <a:pt x="127" y="155"/>
                  <a:pt x="151" y="155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7277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</p:spPr>
        <p:txBody>
          <a:bodyPr>
            <a:normAutofit/>
          </a:bodyPr>
          <a:lstStyle/>
          <a:p>
            <a:r>
              <a:rPr lang="en-US" sz="4488" dirty="0"/>
              <a:t>Benefits of HTML</a:t>
            </a:r>
          </a:p>
        </p:txBody>
      </p:sp>
      <p:sp>
        <p:nvSpPr>
          <p:cNvPr id="11" name="monitor"/>
          <p:cNvSpPr>
            <a:spLocks noChangeAspect="1" noEditPoints="1"/>
          </p:cNvSpPr>
          <p:nvPr/>
        </p:nvSpPr>
        <p:spPr bwMode="auto">
          <a:xfrm>
            <a:off x="1097653" y="1350049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2" name="monitor"/>
          <p:cNvSpPr>
            <a:spLocks noChangeAspect="1" noEditPoints="1"/>
          </p:cNvSpPr>
          <p:nvPr/>
        </p:nvSpPr>
        <p:spPr bwMode="auto">
          <a:xfrm>
            <a:off x="9387090" y="1350049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BABC3-06B6-4980-81DA-3F18E1FE6904}"/>
              </a:ext>
            </a:extLst>
          </p:cNvPr>
          <p:cNvSpPr txBox="1"/>
          <p:nvPr/>
        </p:nvSpPr>
        <p:spPr>
          <a:xfrm>
            <a:off x="8731619" y="3483434"/>
            <a:ext cx="3187877" cy="103412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Complete freedom to draw anything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437AB0-3AC6-455A-B144-953A69BA5B9B}"/>
              </a:ext>
            </a:extLst>
          </p:cNvPr>
          <p:cNvSpPr txBox="1"/>
          <p:nvPr/>
        </p:nvSpPr>
        <p:spPr>
          <a:xfrm>
            <a:off x="937702" y="2750287"/>
            <a:ext cx="225286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Host Apps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427385-3FB9-4794-AD4D-F54831191D73}"/>
              </a:ext>
            </a:extLst>
          </p:cNvPr>
          <p:cNvSpPr txBox="1"/>
          <p:nvPr/>
        </p:nvSpPr>
        <p:spPr>
          <a:xfrm>
            <a:off x="8792126" y="2768554"/>
            <a:ext cx="3066865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Content Authors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FD8409-8ACB-4F93-9BFC-029B23D2700D}"/>
              </a:ext>
            </a:extLst>
          </p:cNvPr>
          <p:cNvSpPr txBox="1"/>
          <p:nvPr/>
        </p:nvSpPr>
        <p:spPr>
          <a:xfrm>
            <a:off x="811333" y="3594632"/>
            <a:ext cx="342074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more treadmill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0139C8-3924-4F7D-B877-AF572C6CF4BE}"/>
              </a:ext>
            </a:extLst>
          </p:cNvPr>
          <p:cNvSpPr txBox="1"/>
          <p:nvPr/>
        </p:nvSpPr>
        <p:spPr>
          <a:xfrm>
            <a:off x="4774988" y="3537693"/>
            <a:ext cx="2775883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Get the content they expect</a:t>
            </a:r>
          </a:p>
        </p:txBody>
      </p:sp>
      <p:sp>
        <p:nvSpPr>
          <p:cNvPr id="23" name="pencil">
            <a:extLst>
              <a:ext uri="{FF2B5EF4-FFF2-40B4-BE49-F238E27FC236}">
                <a16:creationId xmlns:a16="http://schemas.microsoft.com/office/drawing/2014/main" id="{0931CE53-F7D7-404A-BEFA-51A980641B8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983801" y="1588477"/>
            <a:ext cx="543918" cy="543918"/>
          </a:xfrm>
          <a:custGeom>
            <a:avLst/>
            <a:gdLst>
              <a:gd name="T0" fmla="*/ 94 w 334"/>
              <a:gd name="T1" fmla="*/ 310 h 335"/>
              <a:gd name="T2" fmla="*/ 0 w 334"/>
              <a:gd name="T3" fmla="*/ 335 h 335"/>
              <a:gd name="T4" fmla="*/ 24 w 334"/>
              <a:gd name="T5" fmla="*/ 243 h 335"/>
              <a:gd name="T6" fmla="*/ 249 w 334"/>
              <a:gd name="T7" fmla="*/ 18 h 335"/>
              <a:gd name="T8" fmla="*/ 316 w 334"/>
              <a:gd name="T9" fmla="*/ 18 h 335"/>
              <a:gd name="T10" fmla="*/ 316 w 334"/>
              <a:gd name="T11" fmla="*/ 85 h 335"/>
              <a:gd name="T12" fmla="*/ 94 w 334"/>
              <a:gd name="T13" fmla="*/ 310 h 335"/>
              <a:gd name="T14" fmla="*/ 232 w 334"/>
              <a:gd name="T15" fmla="*/ 35 h 335"/>
              <a:gd name="T16" fmla="*/ 300 w 334"/>
              <a:gd name="T17" fmla="*/ 102 h 335"/>
              <a:gd name="T18" fmla="*/ 94 w 334"/>
              <a:gd name="T19" fmla="*/ 310 h 335"/>
              <a:gd name="T20" fmla="*/ 74 w 334"/>
              <a:gd name="T21" fmla="*/ 260 h 335"/>
              <a:gd name="T22" fmla="*/ 24 w 334"/>
              <a:gd name="T23" fmla="*/ 24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4" h="335">
                <a:moveTo>
                  <a:pt x="94" y="310"/>
                </a:moveTo>
                <a:cubicBezTo>
                  <a:pt x="0" y="335"/>
                  <a:pt x="0" y="335"/>
                  <a:pt x="0" y="335"/>
                </a:cubicBezTo>
                <a:cubicBezTo>
                  <a:pt x="24" y="243"/>
                  <a:pt x="24" y="243"/>
                  <a:pt x="24" y="243"/>
                </a:cubicBezTo>
                <a:cubicBezTo>
                  <a:pt x="249" y="18"/>
                  <a:pt x="249" y="18"/>
                  <a:pt x="249" y="18"/>
                </a:cubicBezTo>
                <a:cubicBezTo>
                  <a:pt x="268" y="0"/>
                  <a:pt x="298" y="0"/>
                  <a:pt x="316" y="18"/>
                </a:cubicBezTo>
                <a:cubicBezTo>
                  <a:pt x="334" y="36"/>
                  <a:pt x="334" y="66"/>
                  <a:pt x="316" y="85"/>
                </a:cubicBezTo>
                <a:lnTo>
                  <a:pt x="94" y="310"/>
                </a:lnTo>
                <a:close/>
                <a:moveTo>
                  <a:pt x="232" y="35"/>
                </a:moveTo>
                <a:cubicBezTo>
                  <a:pt x="300" y="102"/>
                  <a:pt x="300" y="102"/>
                  <a:pt x="300" y="102"/>
                </a:cubicBezTo>
                <a:moveTo>
                  <a:pt x="94" y="310"/>
                </a:moveTo>
                <a:cubicBezTo>
                  <a:pt x="94" y="310"/>
                  <a:pt x="98" y="287"/>
                  <a:pt x="74" y="260"/>
                </a:cubicBezTo>
                <a:cubicBezTo>
                  <a:pt x="50" y="233"/>
                  <a:pt x="24" y="243"/>
                  <a:pt x="24" y="243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37645" y="1350049"/>
            <a:ext cx="1737341" cy="2028102"/>
            <a:chOff x="5037645" y="1350049"/>
            <a:chExt cx="1737341" cy="202810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B8BA188-FA8F-4C9A-81DD-A5FC3AEC6C16}"/>
                </a:ext>
              </a:extLst>
            </p:cNvPr>
            <p:cNvSpPr txBox="1"/>
            <p:nvPr/>
          </p:nvSpPr>
          <p:spPr>
            <a:xfrm>
              <a:off x="5172431" y="2750287"/>
              <a:ext cx="1602555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CF2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For Users</a:t>
              </a:r>
            </a:p>
          </p:txBody>
        </p:sp>
        <p:sp>
          <p:nvSpPr>
            <p:cNvPr id="26" name="monitor">
              <a:extLst>
                <a:ext uri="{FF2B5EF4-FFF2-40B4-BE49-F238E27FC236}">
                  <a16:creationId xmlns:a16="http://schemas.microsoft.com/office/drawing/2014/main" id="{1884BC81-5F5D-4A17-978D-9C13CE30D4F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37645" y="1350049"/>
              <a:ext cx="1737341" cy="1331489"/>
            </a:xfrm>
            <a:custGeom>
              <a:avLst/>
              <a:gdLst>
                <a:gd name="T0" fmla="*/ 244 w 244"/>
                <a:gd name="T1" fmla="*/ 68 h 187"/>
                <a:gd name="T2" fmla="*/ 244 w 244"/>
                <a:gd name="T3" fmla="*/ 151 h 187"/>
                <a:gd name="T4" fmla="*/ 0 w 244"/>
                <a:gd name="T5" fmla="*/ 151 h 187"/>
                <a:gd name="T6" fmla="*/ 0 w 244"/>
                <a:gd name="T7" fmla="*/ 0 h 187"/>
                <a:gd name="T8" fmla="*/ 244 w 244"/>
                <a:gd name="T9" fmla="*/ 0 h 187"/>
                <a:gd name="T10" fmla="*/ 244 w 244"/>
                <a:gd name="T11" fmla="*/ 68 h 187"/>
                <a:gd name="T12" fmla="*/ 122 w 244"/>
                <a:gd name="T13" fmla="*/ 151 h 187"/>
                <a:gd name="T14" fmla="*/ 122 w 244"/>
                <a:gd name="T15" fmla="*/ 187 h 187"/>
                <a:gd name="T16" fmla="*/ 73 w 244"/>
                <a:gd name="T17" fmla="*/ 187 h 187"/>
                <a:gd name="T18" fmla="*/ 171 w 244"/>
                <a:gd name="T1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187">
                  <a:moveTo>
                    <a:pt x="244" y="68"/>
                  </a:moveTo>
                  <a:lnTo>
                    <a:pt x="244" y="151"/>
                  </a:lnTo>
                  <a:lnTo>
                    <a:pt x="0" y="151"/>
                  </a:lnTo>
                  <a:lnTo>
                    <a:pt x="0" y="0"/>
                  </a:lnTo>
                  <a:lnTo>
                    <a:pt x="244" y="0"/>
                  </a:lnTo>
                  <a:lnTo>
                    <a:pt x="244" y="68"/>
                  </a:lnTo>
                  <a:moveTo>
                    <a:pt x="122" y="151"/>
                  </a:moveTo>
                  <a:lnTo>
                    <a:pt x="122" y="187"/>
                  </a:lnTo>
                  <a:moveTo>
                    <a:pt x="73" y="187"/>
                  </a:moveTo>
                  <a:lnTo>
                    <a:pt x="171" y="187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7" name="people_4">
              <a:extLst>
                <a:ext uri="{FF2B5EF4-FFF2-40B4-BE49-F238E27FC236}">
                  <a16:creationId xmlns:a16="http://schemas.microsoft.com/office/drawing/2014/main" id="{F24F739A-B6F1-4FF7-83FD-0CBE70C7C0C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41768" y="1562100"/>
              <a:ext cx="560190" cy="626282"/>
            </a:xfrm>
            <a:custGeom>
              <a:avLst/>
              <a:gdLst>
                <a:gd name="T0" fmla="*/ 48 w 246"/>
                <a:gd name="T1" fmla="*/ 76 h 275"/>
                <a:gd name="T2" fmla="*/ 124 w 246"/>
                <a:gd name="T3" fmla="*/ 0 h 275"/>
                <a:gd name="T4" fmla="*/ 201 w 246"/>
                <a:gd name="T5" fmla="*/ 76 h 275"/>
                <a:gd name="T6" fmla="*/ 124 w 246"/>
                <a:gd name="T7" fmla="*/ 152 h 275"/>
                <a:gd name="T8" fmla="*/ 48 w 246"/>
                <a:gd name="T9" fmla="*/ 76 h 275"/>
                <a:gd name="T10" fmla="*/ 246 w 246"/>
                <a:gd name="T11" fmla="*/ 275 h 275"/>
                <a:gd name="T12" fmla="*/ 123 w 246"/>
                <a:gd name="T13" fmla="*/ 152 h 275"/>
                <a:gd name="T14" fmla="*/ 0 w 246"/>
                <a:gd name="T1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275">
                  <a:moveTo>
                    <a:pt x="48" y="76"/>
                  </a:moveTo>
                  <a:cubicBezTo>
                    <a:pt x="48" y="34"/>
                    <a:pt x="82" y="0"/>
                    <a:pt x="124" y="0"/>
                  </a:cubicBezTo>
                  <a:cubicBezTo>
                    <a:pt x="166" y="0"/>
                    <a:pt x="201" y="34"/>
                    <a:pt x="201" y="76"/>
                  </a:cubicBezTo>
                  <a:cubicBezTo>
                    <a:pt x="201" y="118"/>
                    <a:pt x="166" y="152"/>
                    <a:pt x="124" y="152"/>
                  </a:cubicBezTo>
                  <a:cubicBezTo>
                    <a:pt x="82" y="152"/>
                    <a:pt x="48" y="118"/>
                    <a:pt x="48" y="76"/>
                  </a:cubicBezTo>
                  <a:close/>
                  <a:moveTo>
                    <a:pt x="246" y="275"/>
                  </a:moveTo>
                  <a:cubicBezTo>
                    <a:pt x="246" y="207"/>
                    <a:pt x="191" y="152"/>
                    <a:pt x="123" y="152"/>
                  </a:cubicBezTo>
                  <a:cubicBezTo>
                    <a:pt x="55" y="152"/>
                    <a:pt x="0" y="207"/>
                    <a:pt x="0" y="275"/>
                  </a:cubicBez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sp>
        <p:nvSpPr>
          <p:cNvPr id="30" name="browser_4">
            <a:extLst>
              <a:ext uri="{FF2B5EF4-FFF2-40B4-BE49-F238E27FC236}">
                <a16:creationId xmlns:a16="http://schemas.microsoft.com/office/drawing/2014/main" id="{0CF2BD71-A3DD-4FD7-BE41-11E556D273D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28615" y="1550947"/>
            <a:ext cx="875416" cy="64858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7066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8" grpId="0"/>
      <p:bldP spid="19" grpId="0"/>
      <p:bldP spid="20" grpId="0"/>
      <p:bldP spid="24" grpId="0"/>
      <p:bldP spid="25" grpId="0"/>
      <p:bldP spid="23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</p:spPr>
        <p:txBody>
          <a:bodyPr>
            <a:normAutofit/>
          </a:bodyPr>
          <a:lstStyle/>
          <a:p>
            <a:r>
              <a:rPr lang="en-US" sz="4488" dirty="0"/>
              <a:t>Challenges with HTML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7241BB-1AB3-44A9-BF50-BF956734BC97}"/>
              </a:ext>
            </a:extLst>
          </p:cNvPr>
          <p:cNvSpPr txBox="1"/>
          <p:nvPr/>
        </p:nvSpPr>
        <p:spPr>
          <a:xfrm>
            <a:off x="1097653" y="3391640"/>
            <a:ext cx="5852096" cy="325012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Performance and security costs mixing UI stacks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Difficult to enforce consistency on Card authors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Difficult to restraint what Card authors can do (animations, buttons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anywhere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, …)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BABC3-06B6-4980-81DA-3F18E1FE6904}"/>
              </a:ext>
            </a:extLst>
          </p:cNvPr>
          <p:cNvSpPr txBox="1"/>
          <p:nvPr/>
        </p:nvSpPr>
        <p:spPr>
          <a:xfrm>
            <a:off x="7656570" y="3374303"/>
            <a:ext cx="4596641" cy="140346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Burden on them to design and implement the style of every Host that shows their card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A2B391-9DC0-4CEC-B08E-74BB655909B8}"/>
              </a:ext>
            </a:extLst>
          </p:cNvPr>
          <p:cNvSpPr txBox="1"/>
          <p:nvPr/>
        </p:nvSpPr>
        <p:spPr>
          <a:xfrm>
            <a:off x="1864470" y="2806412"/>
            <a:ext cx="225286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Host Apps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0DE592-FE58-449D-A4FA-FE6428DB6E63}"/>
              </a:ext>
            </a:extLst>
          </p:cNvPr>
          <p:cNvSpPr txBox="1"/>
          <p:nvPr/>
        </p:nvSpPr>
        <p:spPr>
          <a:xfrm>
            <a:off x="7717077" y="2806410"/>
            <a:ext cx="3066865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For Content Authors</a:t>
            </a:r>
          </a:p>
        </p:txBody>
      </p:sp>
      <p:sp>
        <p:nvSpPr>
          <p:cNvPr id="13" name="monitor">
            <a:extLst>
              <a:ext uri="{FF2B5EF4-FFF2-40B4-BE49-F238E27FC236}">
                <a16:creationId xmlns:a16="http://schemas.microsoft.com/office/drawing/2014/main" id="{DD05C64B-DE1F-4C2A-A2C0-5C5899B1966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504212" y="1343885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" name="pencil">
            <a:extLst>
              <a:ext uri="{FF2B5EF4-FFF2-40B4-BE49-F238E27FC236}">
                <a16:creationId xmlns:a16="http://schemas.microsoft.com/office/drawing/2014/main" id="{47844D07-836E-4907-AFAC-ED8ECFA0FC9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00923" y="1582313"/>
            <a:ext cx="543918" cy="543918"/>
          </a:xfrm>
          <a:custGeom>
            <a:avLst/>
            <a:gdLst>
              <a:gd name="T0" fmla="*/ 94 w 334"/>
              <a:gd name="T1" fmla="*/ 310 h 335"/>
              <a:gd name="T2" fmla="*/ 0 w 334"/>
              <a:gd name="T3" fmla="*/ 335 h 335"/>
              <a:gd name="T4" fmla="*/ 24 w 334"/>
              <a:gd name="T5" fmla="*/ 243 h 335"/>
              <a:gd name="T6" fmla="*/ 249 w 334"/>
              <a:gd name="T7" fmla="*/ 18 h 335"/>
              <a:gd name="T8" fmla="*/ 316 w 334"/>
              <a:gd name="T9" fmla="*/ 18 h 335"/>
              <a:gd name="T10" fmla="*/ 316 w 334"/>
              <a:gd name="T11" fmla="*/ 85 h 335"/>
              <a:gd name="T12" fmla="*/ 94 w 334"/>
              <a:gd name="T13" fmla="*/ 310 h 335"/>
              <a:gd name="T14" fmla="*/ 232 w 334"/>
              <a:gd name="T15" fmla="*/ 35 h 335"/>
              <a:gd name="T16" fmla="*/ 300 w 334"/>
              <a:gd name="T17" fmla="*/ 102 h 335"/>
              <a:gd name="T18" fmla="*/ 94 w 334"/>
              <a:gd name="T19" fmla="*/ 310 h 335"/>
              <a:gd name="T20" fmla="*/ 74 w 334"/>
              <a:gd name="T21" fmla="*/ 260 h 335"/>
              <a:gd name="T22" fmla="*/ 24 w 334"/>
              <a:gd name="T23" fmla="*/ 24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4" h="335">
                <a:moveTo>
                  <a:pt x="94" y="310"/>
                </a:moveTo>
                <a:cubicBezTo>
                  <a:pt x="0" y="335"/>
                  <a:pt x="0" y="335"/>
                  <a:pt x="0" y="335"/>
                </a:cubicBezTo>
                <a:cubicBezTo>
                  <a:pt x="24" y="243"/>
                  <a:pt x="24" y="243"/>
                  <a:pt x="24" y="243"/>
                </a:cubicBezTo>
                <a:cubicBezTo>
                  <a:pt x="249" y="18"/>
                  <a:pt x="249" y="18"/>
                  <a:pt x="249" y="18"/>
                </a:cubicBezTo>
                <a:cubicBezTo>
                  <a:pt x="268" y="0"/>
                  <a:pt x="298" y="0"/>
                  <a:pt x="316" y="18"/>
                </a:cubicBezTo>
                <a:cubicBezTo>
                  <a:pt x="334" y="36"/>
                  <a:pt x="334" y="66"/>
                  <a:pt x="316" y="85"/>
                </a:cubicBezTo>
                <a:lnTo>
                  <a:pt x="94" y="310"/>
                </a:lnTo>
                <a:close/>
                <a:moveTo>
                  <a:pt x="232" y="35"/>
                </a:moveTo>
                <a:cubicBezTo>
                  <a:pt x="300" y="102"/>
                  <a:pt x="300" y="102"/>
                  <a:pt x="300" y="102"/>
                </a:cubicBezTo>
                <a:moveTo>
                  <a:pt x="94" y="310"/>
                </a:moveTo>
                <a:cubicBezTo>
                  <a:pt x="94" y="310"/>
                  <a:pt x="98" y="287"/>
                  <a:pt x="74" y="260"/>
                </a:cubicBezTo>
                <a:cubicBezTo>
                  <a:pt x="50" y="233"/>
                  <a:pt x="24" y="243"/>
                  <a:pt x="24" y="243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0" name="monitor">
            <a:extLst>
              <a:ext uri="{FF2B5EF4-FFF2-40B4-BE49-F238E27FC236}">
                <a16:creationId xmlns:a16="http://schemas.microsoft.com/office/drawing/2014/main" id="{C6368394-1868-42EB-98A6-5FB99BBA83D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103482" y="1371031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1" name="browser_4">
            <a:extLst>
              <a:ext uri="{FF2B5EF4-FFF2-40B4-BE49-F238E27FC236}">
                <a16:creationId xmlns:a16="http://schemas.microsoft.com/office/drawing/2014/main" id="{C1BB2FC9-ACB6-491C-956D-D807AB67D36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534444" y="1571929"/>
            <a:ext cx="875416" cy="64858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232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row: Left-Right 7"/>
          <p:cNvSpPr/>
          <p:nvPr/>
        </p:nvSpPr>
        <p:spPr bwMode="auto">
          <a:xfrm>
            <a:off x="3109311" y="4993376"/>
            <a:ext cx="6217852" cy="365756"/>
          </a:xfrm>
          <a:prstGeom prst="leftRightArrow">
            <a:avLst>
              <a:gd name="adj1" fmla="val 100000"/>
              <a:gd name="adj2" fmla="val 62734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0FFC4D25-E709-4208-9568-3C9E86D33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58" y="1763912"/>
            <a:ext cx="1592709" cy="282705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4F5267-D31C-428D-BDEC-F61671F27B50}"/>
              </a:ext>
            </a:extLst>
          </p:cNvPr>
          <p:cNvSpPr txBox="1"/>
          <p:nvPr/>
        </p:nvSpPr>
        <p:spPr>
          <a:xfrm>
            <a:off x="549019" y="4964277"/>
            <a:ext cx="20534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Fixed templates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Complete control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flexibility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Update Treadmill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1BC6A7-D2AB-42B4-9F90-231B9F91B656}"/>
              </a:ext>
            </a:extLst>
          </p:cNvPr>
          <p:cNvSpPr txBox="1"/>
          <p:nvPr/>
        </p:nvSpPr>
        <p:spPr>
          <a:xfrm>
            <a:off x="9967236" y="4369285"/>
            <a:ext cx="23404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Html Canvas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consistency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control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Security issues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8F6FB8-CE3D-4FE7-BEA5-7F9335E9718D}"/>
              </a:ext>
            </a:extLst>
          </p:cNvPr>
          <p:cNvCxnSpPr/>
          <p:nvPr/>
        </p:nvCxnSpPr>
        <p:spPr>
          <a:xfrm flipV="1">
            <a:off x="3109311" y="1763912"/>
            <a:ext cx="0" cy="2825496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7840C5-4865-4B25-9492-FBF8233D014B}"/>
              </a:ext>
            </a:extLst>
          </p:cNvPr>
          <p:cNvCxnSpPr/>
          <p:nvPr/>
        </p:nvCxnSpPr>
        <p:spPr>
          <a:xfrm flipV="1">
            <a:off x="9327163" y="1763912"/>
            <a:ext cx="0" cy="2825496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E6AA460-EABB-4EFF-B032-188229EED236}"/>
              </a:ext>
            </a:extLst>
          </p:cNvPr>
          <p:cNvSpPr txBox="1"/>
          <p:nvPr/>
        </p:nvSpPr>
        <p:spPr>
          <a:xfrm>
            <a:off x="3109311" y="4964277"/>
            <a:ext cx="6217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????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7BE8170-030F-4396-B6F2-2C61934DF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675" y="1763912"/>
            <a:ext cx="1758290" cy="175829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09880560-327D-415B-8A0E-5E43A8AE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</p:spPr>
        <p:txBody>
          <a:bodyPr/>
          <a:lstStyle/>
          <a:p>
            <a:r>
              <a:rPr lang="en-US" dirty="0"/>
              <a:t>Is there another way?</a:t>
            </a:r>
          </a:p>
        </p:txBody>
      </p:sp>
    </p:spTree>
    <p:extLst>
      <p:ext uri="{BB962C8B-B14F-4D97-AF65-F5344CB8AC3E}">
        <p14:creationId xmlns:p14="http://schemas.microsoft.com/office/powerpoint/2010/main" val="9696926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-3.42714E-6 L -2.08323E-6 -3.42714E-6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6 -1.56151E-6 L 2.47894E-6 -1.56151E-6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6 -3.78121E-6 L 3.82946E-7 -3.78121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6 3.8493E-6 L -3.35461E-6 3.8493E-6 " pathEditMode="relative" rAng="0" ptsTypes="AA">
                                      <p:cBhvr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-3.42714E-6 L -3.82436E-6 -3.42714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7 -3.42714E-6 L 3.82436E-6 -3.42714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19" grpId="1"/>
      <p:bldP spid="20" grpId="0"/>
      <p:bldP spid="20" grpId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D6C16-8DF3-468A-8ACC-7B7F64AD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9" y="2125677"/>
            <a:ext cx="5943598" cy="1181862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28217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701" y="2125678"/>
            <a:ext cx="8077135" cy="1828786"/>
          </a:xfrm>
        </p:spPr>
        <p:txBody>
          <a:bodyPr/>
          <a:lstStyle/>
          <a:p>
            <a:r>
              <a:rPr lang="en-US" dirty="0"/>
              <a:t>Introducing Adaptive Cards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Matt Hidinger</a:t>
            </a:r>
          </a:p>
          <a:p>
            <a:r>
              <a:rPr lang="en-US" dirty="0"/>
              <a:t>Program Manager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9418638" y="296863"/>
            <a:ext cx="2743200" cy="461665"/>
          </a:xfrm>
        </p:spPr>
        <p:txBody>
          <a:bodyPr/>
          <a:lstStyle/>
          <a:p>
            <a:r>
              <a:rPr lang="en-US" dirty="0"/>
              <a:t>B8002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014485-F960-4D82-8B10-D4207FC355B7}"/>
              </a:ext>
            </a:extLst>
          </p:cNvPr>
          <p:cNvSpPr txBox="1"/>
          <p:nvPr/>
        </p:nvSpPr>
        <p:spPr>
          <a:xfrm>
            <a:off x="2103482" y="6057554"/>
            <a:ext cx="241316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@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MattHidinger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93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CFA1ABD-BFD7-4CF8-B5F7-EBA0A340B818}"/>
              </a:ext>
            </a:extLst>
          </p:cNvPr>
          <p:cNvSpPr txBox="1"/>
          <p:nvPr/>
        </p:nvSpPr>
        <p:spPr>
          <a:xfrm>
            <a:off x="3881486" y="58160"/>
            <a:ext cx="4764795" cy="958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Adaptive Cards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745078-3DBA-4A7C-B4AF-41CA16616BDF}"/>
              </a:ext>
            </a:extLst>
          </p:cNvPr>
          <p:cNvCxnSpPr>
            <a:cxnSpLocks/>
          </p:cNvCxnSpPr>
          <p:nvPr/>
        </p:nvCxnSpPr>
        <p:spPr>
          <a:xfrm>
            <a:off x="3155704" y="1408619"/>
            <a:ext cx="6125066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7">
            <a:extLst>
              <a:ext uri="{FF2B5EF4-FFF2-40B4-BE49-F238E27FC236}">
                <a16:creationId xmlns:a16="http://schemas.microsoft.com/office/drawing/2014/main" id="{2B6DCA4F-1BE4-4F7F-85D5-055275E3C780}"/>
              </a:ext>
            </a:extLst>
          </p:cNvPr>
          <p:cNvSpPr txBox="1">
            <a:spLocks/>
          </p:cNvSpPr>
          <p:nvPr/>
        </p:nvSpPr>
        <p:spPr>
          <a:xfrm>
            <a:off x="3204561" y="1891674"/>
            <a:ext cx="6027353" cy="1205109"/>
          </a:xfrm>
          <a:prstGeom prst="rect">
            <a:avLst/>
          </a:prstGeom>
        </p:spPr>
        <p:txBody>
          <a:bodyPr vert="horz" lIns="233151" tIns="46630" rIns="93260" bIns="46630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5550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all" spc="10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rPr>
              <a:t>Open FRAMEWORK</a:t>
            </a:r>
          </a:p>
          <a:p>
            <a:pPr marL="0" marR="0" lvl="0" indent="0" algn="ctr" defTabSz="5550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all" spc="10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rPr>
              <a:t>Multiple canvases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4441661-CF2E-4DC6-85AA-A5C7AB4D413C}"/>
              </a:ext>
            </a:extLst>
          </p:cNvPr>
          <p:cNvCxnSpPr>
            <a:cxnSpLocks/>
          </p:cNvCxnSpPr>
          <p:nvPr/>
        </p:nvCxnSpPr>
        <p:spPr>
          <a:xfrm>
            <a:off x="882" y="6008494"/>
            <a:ext cx="12434711" cy="0"/>
          </a:xfrm>
          <a:prstGeom prst="line">
            <a:avLst/>
          </a:prstGeom>
          <a:ln w="28575">
            <a:solidFill>
              <a:srgbClr val="E1DF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296F727-C991-48E0-A8CD-803520B3254A}"/>
              </a:ext>
            </a:extLst>
          </p:cNvPr>
          <p:cNvSpPr txBox="1"/>
          <p:nvPr/>
        </p:nvSpPr>
        <p:spPr>
          <a:xfrm>
            <a:off x="471768" y="6106074"/>
            <a:ext cx="1379095" cy="374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Notifications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1399E6-1401-4B4A-B752-C5AD9A3CA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96" y="4486359"/>
            <a:ext cx="1907641" cy="14175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ACEC43-1687-4D43-A6E0-FB3DCC761998}"/>
              </a:ext>
            </a:extLst>
          </p:cNvPr>
          <p:cNvSpPr txBox="1"/>
          <p:nvPr/>
        </p:nvSpPr>
        <p:spPr>
          <a:xfrm>
            <a:off x="2761525" y="6106075"/>
            <a:ext cx="1782123" cy="382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Microsoft Teams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889A199-D995-4420-A963-2A83A4EE50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69" y="4486359"/>
            <a:ext cx="2121755" cy="1417557"/>
          </a:xfrm>
          <a:prstGeom prst="rect">
            <a:avLst/>
          </a:prstGeom>
          <a:ln>
            <a:noFill/>
          </a:ln>
          <a:effectLst>
            <a:outerShdw blurRad="25400" dist="38100" dir="33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0D3AE7-0533-4951-9995-64FF14CD04C6}"/>
              </a:ext>
            </a:extLst>
          </p:cNvPr>
          <p:cNvSpPr txBox="1"/>
          <p:nvPr/>
        </p:nvSpPr>
        <p:spPr>
          <a:xfrm>
            <a:off x="5848109" y="6106075"/>
            <a:ext cx="752388" cy="382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Skype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CFC5C6-DA22-40A3-93EC-1AEF07762F3E}"/>
              </a:ext>
            </a:extLst>
          </p:cNvPr>
          <p:cNvSpPr txBox="1"/>
          <p:nvPr/>
        </p:nvSpPr>
        <p:spPr>
          <a:xfrm>
            <a:off x="8015480" y="6106075"/>
            <a:ext cx="953679" cy="382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Android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5E20EFF-A97B-41BA-8911-C3B44AD1F1C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2"/>
          <a:stretch>
            <a:fillRect/>
          </a:stretch>
        </p:blipFill>
        <p:spPr>
          <a:xfrm>
            <a:off x="9696412" y="4493358"/>
            <a:ext cx="2133636" cy="1417557"/>
          </a:xfrm>
          <a:custGeom>
            <a:avLst/>
            <a:gdLst>
              <a:gd name="connsiteX0" fmla="*/ 55780 w 2091990"/>
              <a:gd name="connsiteY0" fmla="*/ 0 h 1389888"/>
              <a:gd name="connsiteX1" fmla="*/ 2036210 w 2091990"/>
              <a:gd name="connsiteY1" fmla="*/ 0 h 1389888"/>
              <a:gd name="connsiteX2" fmla="*/ 2046768 w 2091990"/>
              <a:gd name="connsiteY2" fmla="*/ 2132 h 1389888"/>
              <a:gd name="connsiteX3" fmla="*/ 2091990 w 2091990"/>
              <a:gd name="connsiteY3" fmla="*/ 70355 h 1389888"/>
              <a:gd name="connsiteX4" fmla="*/ 2091990 w 2091990"/>
              <a:gd name="connsiteY4" fmla="*/ 1319021 h 1389888"/>
              <a:gd name="connsiteX5" fmla="*/ 2046768 w 2091990"/>
              <a:gd name="connsiteY5" fmla="*/ 1387245 h 1389888"/>
              <a:gd name="connsiteX6" fmla="*/ 2033674 w 2091990"/>
              <a:gd name="connsiteY6" fmla="*/ 1389888 h 1389888"/>
              <a:gd name="connsiteX7" fmla="*/ 58316 w 2091990"/>
              <a:gd name="connsiteY7" fmla="*/ 1389888 h 1389888"/>
              <a:gd name="connsiteX8" fmla="*/ 45222 w 2091990"/>
              <a:gd name="connsiteY8" fmla="*/ 1387245 h 1389888"/>
              <a:gd name="connsiteX9" fmla="*/ 0 w 2091990"/>
              <a:gd name="connsiteY9" fmla="*/ 1319021 h 1389888"/>
              <a:gd name="connsiteX10" fmla="*/ 0 w 2091990"/>
              <a:gd name="connsiteY10" fmla="*/ 70355 h 1389888"/>
              <a:gd name="connsiteX11" fmla="*/ 45222 w 2091990"/>
              <a:gd name="connsiteY11" fmla="*/ 2132 h 138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1990" h="1389888">
                <a:moveTo>
                  <a:pt x="55780" y="0"/>
                </a:moveTo>
                <a:lnTo>
                  <a:pt x="2036210" y="0"/>
                </a:lnTo>
                <a:lnTo>
                  <a:pt x="2046768" y="2132"/>
                </a:lnTo>
                <a:cubicBezTo>
                  <a:pt x="2073343" y="13372"/>
                  <a:pt x="2091990" y="39686"/>
                  <a:pt x="2091990" y="70355"/>
                </a:cubicBezTo>
                <a:lnTo>
                  <a:pt x="2091990" y="1319021"/>
                </a:lnTo>
                <a:cubicBezTo>
                  <a:pt x="2091990" y="1349690"/>
                  <a:pt x="2073343" y="1376004"/>
                  <a:pt x="2046768" y="1387245"/>
                </a:cubicBezTo>
                <a:lnTo>
                  <a:pt x="2033674" y="1389888"/>
                </a:lnTo>
                <a:lnTo>
                  <a:pt x="58316" y="1389888"/>
                </a:lnTo>
                <a:lnTo>
                  <a:pt x="45222" y="1387245"/>
                </a:lnTo>
                <a:cubicBezTo>
                  <a:pt x="18647" y="1376004"/>
                  <a:pt x="0" y="1349690"/>
                  <a:pt x="0" y="1319021"/>
                </a:cubicBezTo>
                <a:lnTo>
                  <a:pt x="0" y="70355"/>
                </a:lnTo>
                <a:cubicBezTo>
                  <a:pt x="0" y="39686"/>
                  <a:pt x="18647" y="13372"/>
                  <a:pt x="45222" y="2132"/>
                </a:cubicBezTo>
                <a:close/>
              </a:path>
            </a:pathLst>
          </a:cu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57BF816-7761-47DF-B561-539A7CD2D970}"/>
              </a:ext>
            </a:extLst>
          </p:cNvPr>
          <p:cNvSpPr txBox="1"/>
          <p:nvPr/>
        </p:nvSpPr>
        <p:spPr>
          <a:xfrm>
            <a:off x="10513047" y="6106075"/>
            <a:ext cx="505516" cy="382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iOS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25DD627-C972-4DEC-B2CF-64FB981AC55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161195" y="2937980"/>
            <a:ext cx="2114084" cy="2965936"/>
          </a:xfrm>
          <a:custGeom>
            <a:avLst/>
            <a:gdLst>
              <a:gd name="connsiteX0" fmla="*/ 50183 w 2072820"/>
              <a:gd name="connsiteY0" fmla="*/ 0 h 2908044"/>
              <a:gd name="connsiteX1" fmla="*/ 2022637 w 2072820"/>
              <a:gd name="connsiteY1" fmla="*/ 0 h 2908044"/>
              <a:gd name="connsiteX2" fmla="*/ 2072820 w 2072820"/>
              <a:gd name="connsiteY2" fmla="*/ 50183 h 2908044"/>
              <a:gd name="connsiteX3" fmla="*/ 2072820 w 2072820"/>
              <a:gd name="connsiteY3" fmla="*/ 2857861 h 2908044"/>
              <a:gd name="connsiteX4" fmla="*/ 2022637 w 2072820"/>
              <a:gd name="connsiteY4" fmla="*/ 2908044 h 2908044"/>
              <a:gd name="connsiteX5" fmla="*/ 50183 w 2072820"/>
              <a:gd name="connsiteY5" fmla="*/ 2908044 h 2908044"/>
              <a:gd name="connsiteX6" fmla="*/ 0 w 2072820"/>
              <a:gd name="connsiteY6" fmla="*/ 2857861 h 2908044"/>
              <a:gd name="connsiteX7" fmla="*/ 0 w 2072820"/>
              <a:gd name="connsiteY7" fmla="*/ 50183 h 2908044"/>
              <a:gd name="connsiteX8" fmla="*/ 50183 w 2072820"/>
              <a:gd name="connsiteY8" fmla="*/ 0 h 290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2820" h="2908044">
                <a:moveTo>
                  <a:pt x="50183" y="0"/>
                </a:moveTo>
                <a:lnTo>
                  <a:pt x="2022637" y="0"/>
                </a:lnTo>
                <a:cubicBezTo>
                  <a:pt x="2050352" y="0"/>
                  <a:pt x="2072820" y="22468"/>
                  <a:pt x="2072820" y="50183"/>
                </a:cubicBezTo>
                <a:lnTo>
                  <a:pt x="2072820" y="2857861"/>
                </a:lnTo>
                <a:cubicBezTo>
                  <a:pt x="2072820" y="2885576"/>
                  <a:pt x="2050352" y="2908044"/>
                  <a:pt x="2022637" y="2908044"/>
                </a:cubicBezTo>
                <a:lnTo>
                  <a:pt x="50183" y="2908044"/>
                </a:lnTo>
                <a:cubicBezTo>
                  <a:pt x="22468" y="2908044"/>
                  <a:pt x="0" y="2885576"/>
                  <a:pt x="0" y="2857861"/>
                </a:cubicBezTo>
                <a:lnTo>
                  <a:pt x="0" y="50183"/>
                </a:lnTo>
                <a:cubicBezTo>
                  <a:pt x="0" y="22468"/>
                  <a:pt x="22468" y="0"/>
                  <a:pt x="50183" y="0"/>
                </a:cubicBezTo>
                <a:close/>
              </a:path>
            </a:pathLst>
          </a:cu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8F31D61-28F4-4D3F-AAE8-0F9BFA1069B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264826" y="4177290"/>
            <a:ext cx="2746680" cy="1726627"/>
          </a:xfrm>
          <a:custGeom>
            <a:avLst/>
            <a:gdLst>
              <a:gd name="connsiteX0" fmla="*/ 24549 w 2693068"/>
              <a:gd name="connsiteY0" fmla="*/ 0 h 1692925"/>
              <a:gd name="connsiteX1" fmla="*/ 2670167 w 2693068"/>
              <a:gd name="connsiteY1" fmla="*/ 0 h 1692925"/>
              <a:gd name="connsiteX2" fmla="*/ 2687826 w 2693068"/>
              <a:gd name="connsiteY2" fmla="*/ 7315 h 1692925"/>
              <a:gd name="connsiteX3" fmla="*/ 2693068 w 2693068"/>
              <a:gd name="connsiteY3" fmla="*/ 19970 h 1692925"/>
              <a:gd name="connsiteX4" fmla="*/ 2693068 w 2693068"/>
              <a:gd name="connsiteY4" fmla="*/ 1672951 h 1692925"/>
              <a:gd name="connsiteX5" fmla="*/ 2687826 w 2693068"/>
              <a:gd name="connsiteY5" fmla="*/ 1685606 h 1692925"/>
              <a:gd name="connsiteX6" fmla="*/ 2670157 w 2693068"/>
              <a:gd name="connsiteY6" fmla="*/ 1692925 h 1692925"/>
              <a:gd name="connsiteX7" fmla="*/ 24558 w 2693068"/>
              <a:gd name="connsiteY7" fmla="*/ 1692925 h 1692925"/>
              <a:gd name="connsiteX8" fmla="*/ 6889 w 2693068"/>
              <a:gd name="connsiteY8" fmla="*/ 1685606 h 1692925"/>
              <a:gd name="connsiteX9" fmla="*/ 0 w 2693068"/>
              <a:gd name="connsiteY9" fmla="*/ 1668975 h 1692925"/>
              <a:gd name="connsiteX10" fmla="*/ 0 w 2693068"/>
              <a:gd name="connsiteY10" fmla="*/ 23946 h 1692925"/>
              <a:gd name="connsiteX11" fmla="*/ 6889 w 2693068"/>
              <a:gd name="connsiteY11" fmla="*/ 7315 h 169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3068" h="1692925">
                <a:moveTo>
                  <a:pt x="24549" y="0"/>
                </a:moveTo>
                <a:lnTo>
                  <a:pt x="2670167" y="0"/>
                </a:lnTo>
                <a:lnTo>
                  <a:pt x="2687826" y="7315"/>
                </a:lnTo>
                <a:lnTo>
                  <a:pt x="2693068" y="19970"/>
                </a:lnTo>
                <a:lnTo>
                  <a:pt x="2693068" y="1672951"/>
                </a:lnTo>
                <a:lnTo>
                  <a:pt x="2687826" y="1685606"/>
                </a:lnTo>
                <a:cubicBezTo>
                  <a:pt x="2683304" y="1690128"/>
                  <a:pt x="2677057" y="1692925"/>
                  <a:pt x="2670157" y="1692925"/>
                </a:cubicBezTo>
                <a:lnTo>
                  <a:pt x="24558" y="1692925"/>
                </a:lnTo>
                <a:cubicBezTo>
                  <a:pt x="17658" y="1692925"/>
                  <a:pt x="11411" y="1690128"/>
                  <a:pt x="6889" y="1685606"/>
                </a:cubicBezTo>
                <a:lnTo>
                  <a:pt x="0" y="1668975"/>
                </a:lnTo>
                <a:lnTo>
                  <a:pt x="0" y="23946"/>
                </a:lnTo>
                <a:lnTo>
                  <a:pt x="6889" y="7315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92" y="988948"/>
            <a:ext cx="839343" cy="83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839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8" grpId="0"/>
      <p:bldP spid="19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row: Left-Right 7"/>
          <p:cNvSpPr/>
          <p:nvPr/>
        </p:nvSpPr>
        <p:spPr bwMode="auto">
          <a:xfrm>
            <a:off x="3109311" y="4989385"/>
            <a:ext cx="6217852" cy="365756"/>
          </a:xfrm>
          <a:prstGeom prst="leftRightArrow">
            <a:avLst>
              <a:gd name="adj1" fmla="val 100000"/>
              <a:gd name="adj2" fmla="val 62734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5AEBBB-A51E-49B4-B12F-795822F87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Filling the middle ground</a:t>
            </a:r>
          </a:p>
        </p:txBody>
      </p:sp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0FFC4D25-E709-4208-9568-3C9E86D33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58" y="1759921"/>
            <a:ext cx="1592709" cy="282705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4F5267-D31C-428D-BDEC-F61671F27B50}"/>
              </a:ext>
            </a:extLst>
          </p:cNvPr>
          <p:cNvSpPr txBox="1"/>
          <p:nvPr/>
        </p:nvSpPr>
        <p:spPr>
          <a:xfrm>
            <a:off x="549019" y="4960286"/>
            <a:ext cx="20534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Fixed templates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Complete control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flexibility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Update Treadmill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1BC6A7-D2AB-42B4-9F90-231B9F91B656}"/>
              </a:ext>
            </a:extLst>
          </p:cNvPr>
          <p:cNvSpPr txBox="1"/>
          <p:nvPr/>
        </p:nvSpPr>
        <p:spPr>
          <a:xfrm>
            <a:off x="9967236" y="4960286"/>
            <a:ext cx="23404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Html Canvas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consistency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control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Security issues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8F6FB8-CE3D-4FE7-BEA5-7F9335E9718D}"/>
              </a:ext>
            </a:extLst>
          </p:cNvPr>
          <p:cNvCxnSpPr/>
          <p:nvPr/>
        </p:nvCxnSpPr>
        <p:spPr>
          <a:xfrm flipV="1">
            <a:off x="3109311" y="1759921"/>
            <a:ext cx="0" cy="2825496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7840C5-4865-4B25-9492-FBF8233D014B}"/>
              </a:ext>
            </a:extLst>
          </p:cNvPr>
          <p:cNvCxnSpPr/>
          <p:nvPr/>
        </p:nvCxnSpPr>
        <p:spPr>
          <a:xfrm flipV="1">
            <a:off x="9327163" y="1759921"/>
            <a:ext cx="0" cy="2825496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E6AA460-EABB-4EFF-B032-188229EED236}"/>
              </a:ext>
            </a:extLst>
          </p:cNvPr>
          <p:cNvSpPr txBox="1"/>
          <p:nvPr/>
        </p:nvSpPr>
        <p:spPr>
          <a:xfrm>
            <a:off x="3109311" y="4960286"/>
            <a:ext cx="621785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Adaptive Cards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Flexible enough payload to cover 80% of needs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Host maintains strong control over style and security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7BE8170-030F-4396-B6F2-2C61934DF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675" y="1759921"/>
            <a:ext cx="1758290" cy="175829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746722" y="1691072"/>
            <a:ext cx="4908525" cy="2983120"/>
            <a:chOff x="3851746" y="1680283"/>
            <a:chExt cx="4908525" cy="2983120"/>
          </a:xfrm>
        </p:grpSpPr>
        <p:pic>
          <p:nvPicPr>
            <p:cNvPr id="18" name="Picture 17">
              <a:extLst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646187" y="1697467"/>
              <a:ext cx="2114084" cy="2965936"/>
            </a:xfrm>
            <a:custGeom>
              <a:avLst/>
              <a:gdLst>
                <a:gd name="connsiteX0" fmla="*/ 50183 w 2072820"/>
                <a:gd name="connsiteY0" fmla="*/ 0 h 2908044"/>
                <a:gd name="connsiteX1" fmla="*/ 2022637 w 2072820"/>
                <a:gd name="connsiteY1" fmla="*/ 0 h 2908044"/>
                <a:gd name="connsiteX2" fmla="*/ 2072820 w 2072820"/>
                <a:gd name="connsiteY2" fmla="*/ 50183 h 2908044"/>
                <a:gd name="connsiteX3" fmla="*/ 2072820 w 2072820"/>
                <a:gd name="connsiteY3" fmla="*/ 2857861 h 2908044"/>
                <a:gd name="connsiteX4" fmla="*/ 2022637 w 2072820"/>
                <a:gd name="connsiteY4" fmla="*/ 2908044 h 2908044"/>
                <a:gd name="connsiteX5" fmla="*/ 50183 w 2072820"/>
                <a:gd name="connsiteY5" fmla="*/ 2908044 h 2908044"/>
                <a:gd name="connsiteX6" fmla="*/ 0 w 2072820"/>
                <a:gd name="connsiteY6" fmla="*/ 2857861 h 2908044"/>
                <a:gd name="connsiteX7" fmla="*/ 0 w 2072820"/>
                <a:gd name="connsiteY7" fmla="*/ 50183 h 2908044"/>
                <a:gd name="connsiteX8" fmla="*/ 50183 w 2072820"/>
                <a:gd name="connsiteY8" fmla="*/ 0 h 290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2820" h="2908044">
                  <a:moveTo>
                    <a:pt x="50183" y="0"/>
                  </a:moveTo>
                  <a:lnTo>
                    <a:pt x="2022637" y="0"/>
                  </a:lnTo>
                  <a:cubicBezTo>
                    <a:pt x="2050352" y="0"/>
                    <a:pt x="2072820" y="22468"/>
                    <a:pt x="2072820" y="50183"/>
                  </a:cubicBezTo>
                  <a:lnTo>
                    <a:pt x="2072820" y="2857861"/>
                  </a:lnTo>
                  <a:cubicBezTo>
                    <a:pt x="2072820" y="2885576"/>
                    <a:pt x="2050352" y="2908044"/>
                    <a:pt x="2022637" y="2908044"/>
                  </a:cubicBezTo>
                  <a:lnTo>
                    <a:pt x="50183" y="2908044"/>
                  </a:lnTo>
                  <a:cubicBezTo>
                    <a:pt x="22468" y="2908044"/>
                    <a:pt x="0" y="2885576"/>
                    <a:pt x="0" y="2857861"/>
                  </a:cubicBezTo>
                  <a:lnTo>
                    <a:pt x="0" y="50183"/>
                  </a:lnTo>
                  <a:cubicBezTo>
                    <a:pt x="0" y="22468"/>
                    <a:pt x="22468" y="0"/>
                    <a:pt x="50183" y="0"/>
                  </a:cubicBezTo>
                  <a:close/>
                </a:path>
              </a:pathLst>
            </a:custGeom>
          </p:spPr>
        </p:pic>
        <p:pic>
          <p:nvPicPr>
            <p:cNvPr id="3" name="Picture 2" descr="A picture containing text&#10;&#10;Description generated with high confidence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51746" y="2872385"/>
              <a:ext cx="2427749" cy="179101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54408" y="1680283"/>
              <a:ext cx="2729585" cy="1034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9834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4.99319E-7 L -2.11131E-6 4.99319E-7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4.99319E-7 L -2.11131E-6 4.99319E-7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7 -3.04585E-6 L 4.4626E-6 -3.04585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7 -3.04585E-6 L 4.4626E-6 -3.04585E-6 " pathEditMode="relative" rAng="0" ptsTypes="AA">
                                      <p:cBhvr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4.99319E-7 L -2.11131E-6 4.99319E-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7 -3.04585E-6 L 4.4626E-6 -3.04585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19" grpId="1"/>
      <p:bldP spid="20" grpId="0"/>
      <p:bldP spid="20" grpId="1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88" dirty="0"/>
              <a:t>Adaptive Cards</a:t>
            </a:r>
          </a:p>
        </p:txBody>
      </p:sp>
      <p:sp>
        <p:nvSpPr>
          <p:cNvPr id="4" name="monitor"/>
          <p:cNvSpPr>
            <a:spLocks noChangeAspect="1" noEditPoints="1"/>
          </p:cNvSpPr>
          <p:nvPr/>
        </p:nvSpPr>
        <p:spPr bwMode="auto">
          <a:xfrm>
            <a:off x="640458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0" name="monitor"/>
          <p:cNvSpPr>
            <a:spLocks noChangeAspect="1" noEditPoints="1"/>
          </p:cNvSpPr>
          <p:nvPr/>
        </p:nvSpPr>
        <p:spPr bwMode="auto">
          <a:xfrm>
            <a:off x="3657945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1" name="monitor"/>
          <p:cNvSpPr>
            <a:spLocks noChangeAspect="1" noEditPoints="1"/>
          </p:cNvSpPr>
          <p:nvPr/>
        </p:nvSpPr>
        <p:spPr bwMode="auto">
          <a:xfrm>
            <a:off x="6675432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2" name="monitor"/>
          <p:cNvSpPr>
            <a:spLocks noChangeAspect="1" noEditPoints="1"/>
          </p:cNvSpPr>
          <p:nvPr/>
        </p:nvSpPr>
        <p:spPr bwMode="auto">
          <a:xfrm>
            <a:off x="9692919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58F844-27C3-4426-8C1E-7F52252A1424}"/>
              </a:ext>
            </a:extLst>
          </p:cNvPr>
          <p:cNvSpPr txBox="1"/>
          <p:nvPr/>
        </p:nvSpPr>
        <p:spPr>
          <a:xfrm>
            <a:off x="549019" y="3588701"/>
            <a:ext cx="2194536" cy="269920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Sit between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fixed templates and custom layout like HTML/XAML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3622F5-0386-4ED3-9B24-456614E68843}"/>
              </a:ext>
            </a:extLst>
          </p:cNvPr>
          <p:cNvSpPr txBox="1"/>
          <p:nvPr/>
        </p:nvSpPr>
        <p:spPr>
          <a:xfrm>
            <a:off x="3566505" y="3588701"/>
            <a:ext cx="2285975" cy="214212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Automatically adapt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to the Host UX and brand guidelines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850914-0C8C-49D5-9E31-711716142248}"/>
              </a:ext>
            </a:extLst>
          </p:cNvPr>
          <p:cNvSpPr txBox="1"/>
          <p:nvPr/>
        </p:nvSpPr>
        <p:spPr>
          <a:xfrm>
            <a:off x="6583993" y="3588701"/>
            <a:ext cx="2194536" cy="12926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Low cost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targeted at the long tail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CFE98B-8E50-48D8-8B07-9402962D67CB}"/>
              </a:ext>
            </a:extLst>
          </p:cNvPr>
          <p:cNvSpPr txBox="1"/>
          <p:nvPr/>
        </p:nvSpPr>
        <p:spPr>
          <a:xfrm>
            <a:off x="9692919" y="3588701"/>
            <a:ext cx="2194536" cy="142558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Purely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declarative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, no code</a:t>
            </a:r>
          </a:p>
        </p:txBody>
      </p:sp>
      <p:sp>
        <p:nvSpPr>
          <p:cNvPr id="21" name="code"/>
          <p:cNvSpPr>
            <a:spLocks noChangeAspect="1" noEditPoints="1"/>
          </p:cNvSpPr>
          <p:nvPr/>
        </p:nvSpPr>
        <p:spPr bwMode="auto">
          <a:xfrm>
            <a:off x="1147662" y="2017481"/>
            <a:ext cx="703441" cy="371204"/>
          </a:xfrm>
          <a:custGeom>
            <a:avLst/>
            <a:gdLst>
              <a:gd name="T0" fmla="*/ 91 w 343"/>
              <a:gd name="T1" fmla="*/ 181 h 181"/>
              <a:gd name="T2" fmla="*/ 0 w 343"/>
              <a:gd name="T3" fmla="*/ 91 h 181"/>
              <a:gd name="T4" fmla="*/ 91 w 343"/>
              <a:gd name="T5" fmla="*/ 0 h 181"/>
              <a:gd name="T6" fmla="*/ 253 w 343"/>
              <a:gd name="T7" fmla="*/ 181 h 181"/>
              <a:gd name="T8" fmla="*/ 343 w 343"/>
              <a:gd name="T9" fmla="*/ 91 h 181"/>
              <a:gd name="T10" fmla="*/ 253 w 343"/>
              <a:gd name="T11" fmla="*/ 0 h 181"/>
              <a:gd name="T12" fmla="*/ 205 w 343"/>
              <a:gd name="T13" fmla="*/ 0 h 181"/>
              <a:gd name="T14" fmla="*/ 136 w 343"/>
              <a:gd name="T1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181">
                <a:moveTo>
                  <a:pt x="91" y="181"/>
                </a:moveTo>
                <a:lnTo>
                  <a:pt x="0" y="91"/>
                </a:lnTo>
                <a:lnTo>
                  <a:pt x="91" y="0"/>
                </a:lnTo>
                <a:moveTo>
                  <a:pt x="253" y="181"/>
                </a:moveTo>
                <a:lnTo>
                  <a:pt x="343" y="91"/>
                </a:lnTo>
                <a:lnTo>
                  <a:pt x="253" y="0"/>
                </a:lnTo>
                <a:moveTo>
                  <a:pt x="205" y="0"/>
                </a:moveTo>
                <a:lnTo>
                  <a:pt x="136" y="181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2" name="check"/>
          <p:cNvSpPr>
            <a:spLocks noChangeAspect="1"/>
          </p:cNvSpPr>
          <p:nvPr/>
        </p:nvSpPr>
        <p:spPr bwMode="auto">
          <a:xfrm>
            <a:off x="4306709" y="2027748"/>
            <a:ext cx="521770" cy="368431"/>
          </a:xfrm>
          <a:custGeom>
            <a:avLst/>
            <a:gdLst>
              <a:gd name="T0" fmla="*/ 245 w 245"/>
              <a:gd name="T1" fmla="*/ 0 h 173"/>
              <a:gd name="T2" fmla="*/ 73 w 245"/>
              <a:gd name="T3" fmla="*/ 173 h 173"/>
              <a:gd name="T4" fmla="*/ 0 w 245"/>
              <a:gd name="T5" fmla="*/ 10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73">
                <a:moveTo>
                  <a:pt x="245" y="0"/>
                </a:moveTo>
                <a:lnTo>
                  <a:pt x="73" y="173"/>
                </a:lnTo>
                <a:lnTo>
                  <a:pt x="0" y="101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3" name="bank"/>
          <p:cNvSpPr>
            <a:spLocks noChangeAspect="1" noEditPoints="1"/>
          </p:cNvSpPr>
          <p:nvPr/>
        </p:nvSpPr>
        <p:spPr bwMode="auto">
          <a:xfrm>
            <a:off x="7259426" y="1919854"/>
            <a:ext cx="557579" cy="515936"/>
          </a:xfrm>
          <a:custGeom>
            <a:avLst/>
            <a:gdLst>
              <a:gd name="T0" fmla="*/ 181 w 335"/>
              <a:gd name="T1" fmla="*/ 59 h 309"/>
              <a:gd name="T2" fmla="*/ 180 w 335"/>
              <a:gd name="T3" fmla="*/ 47 h 309"/>
              <a:gd name="T4" fmla="*/ 227 w 335"/>
              <a:gd name="T5" fmla="*/ 0 h 309"/>
              <a:gd name="T6" fmla="*/ 274 w 335"/>
              <a:gd name="T7" fmla="*/ 47 h 309"/>
              <a:gd name="T8" fmla="*/ 259 w 335"/>
              <a:gd name="T9" fmla="*/ 81 h 309"/>
              <a:gd name="T10" fmla="*/ 181 w 335"/>
              <a:gd name="T11" fmla="*/ 59 h 309"/>
              <a:gd name="T12" fmla="*/ 180 w 335"/>
              <a:gd name="T13" fmla="*/ 45 h 309"/>
              <a:gd name="T14" fmla="*/ 145 w 335"/>
              <a:gd name="T15" fmla="*/ 44 h 309"/>
              <a:gd name="T16" fmla="*/ 92 w 335"/>
              <a:gd name="T17" fmla="*/ 11 h 309"/>
              <a:gd name="T18" fmla="*/ 92 w 335"/>
              <a:gd name="T19" fmla="*/ 62 h 309"/>
              <a:gd name="T20" fmla="*/ 89 w 335"/>
              <a:gd name="T21" fmla="*/ 66 h 309"/>
              <a:gd name="T22" fmla="*/ 56 w 335"/>
              <a:gd name="T23" fmla="*/ 92 h 309"/>
              <a:gd name="T24" fmla="*/ 19 w 335"/>
              <a:gd name="T25" fmla="*/ 134 h 309"/>
              <a:gd name="T26" fmla="*/ 0 w 335"/>
              <a:gd name="T27" fmla="*/ 154 h 309"/>
              <a:gd name="T28" fmla="*/ 0 w 335"/>
              <a:gd name="T29" fmla="*/ 178 h 309"/>
              <a:gd name="T30" fmla="*/ 19 w 335"/>
              <a:gd name="T31" fmla="*/ 198 h 309"/>
              <a:gd name="T32" fmla="*/ 28 w 335"/>
              <a:gd name="T33" fmla="*/ 198 h 309"/>
              <a:gd name="T34" fmla="*/ 89 w 335"/>
              <a:gd name="T35" fmla="*/ 264 h 309"/>
              <a:gd name="T36" fmla="*/ 89 w 335"/>
              <a:gd name="T37" fmla="*/ 289 h 309"/>
              <a:gd name="T38" fmla="*/ 108 w 335"/>
              <a:gd name="T39" fmla="*/ 309 h 309"/>
              <a:gd name="T40" fmla="*/ 133 w 335"/>
              <a:gd name="T41" fmla="*/ 309 h 309"/>
              <a:gd name="T42" fmla="*/ 152 w 335"/>
              <a:gd name="T43" fmla="*/ 289 h 309"/>
              <a:gd name="T44" fmla="*/ 226 w 335"/>
              <a:gd name="T45" fmla="*/ 289 h 309"/>
              <a:gd name="T46" fmla="*/ 245 w 335"/>
              <a:gd name="T47" fmla="*/ 309 h 309"/>
              <a:gd name="T48" fmla="*/ 270 w 335"/>
              <a:gd name="T49" fmla="*/ 309 h 309"/>
              <a:gd name="T50" fmla="*/ 289 w 335"/>
              <a:gd name="T51" fmla="*/ 289 h 309"/>
              <a:gd name="T52" fmla="*/ 289 w 335"/>
              <a:gd name="T53" fmla="*/ 251 h 309"/>
              <a:gd name="T54" fmla="*/ 335 w 335"/>
              <a:gd name="T55" fmla="*/ 167 h 309"/>
              <a:gd name="T56" fmla="*/ 268 w 335"/>
              <a:gd name="T57" fmla="*/ 70 h 309"/>
              <a:gd name="T58" fmla="*/ 89 w 335"/>
              <a:gd name="T59" fmla="*/ 137 h 309"/>
              <a:gd name="T60" fmla="*/ 94 w 335"/>
              <a:gd name="T61" fmla="*/ 132 h 309"/>
              <a:gd name="T62" fmla="*/ 89 w 335"/>
              <a:gd name="T63" fmla="*/ 127 h 309"/>
              <a:gd name="T64" fmla="*/ 84 w 335"/>
              <a:gd name="T65" fmla="*/ 132 h 309"/>
              <a:gd name="T66" fmla="*/ 89 w 335"/>
              <a:gd name="T67" fmla="*/ 13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5" h="309">
                <a:moveTo>
                  <a:pt x="181" y="59"/>
                </a:moveTo>
                <a:cubicBezTo>
                  <a:pt x="180" y="55"/>
                  <a:pt x="180" y="51"/>
                  <a:pt x="180" y="47"/>
                </a:cubicBezTo>
                <a:cubicBezTo>
                  <a:pt x="180" y="21"/>
                  <a:pt x="201" y="0"/>
                  <a:pt x="227" y="0"/>
                </a:cubicBezTo>
                <a:cubicBezTo>
                  <a:pt x="253" y="0"/>
                  <a:pt x="274" y="21"/>
                  <a:pt x="274" y="47"/>
                </a:cubicBezTo>
                <a:cubicBezTo>
                  <a:pt x="274" y="60"/>
                  <a:pt x="268" y="73"/>
                  <a:pt x="259" y="81"/>
                </a:cubicBezTo>
                <a:lnTo>
                  <a:pt x="181" y="59"/>
                </a:lnTo>
                <a:close/>
                <a:moveTo>
                  <a:pt x="180" y="45"/>
                </a:moveTo>
                <a:cubicBezTo>
                  <a:pt x="145" y="44"/>
                  <a:pt x="145" y="44"/>
                  <a:pt x="145" y="44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62"/>
                  <a:pt x="92" y="62"/>
                  <a:pt x="92" y="62"/>
                </a:cubicBezTo>
                <a:cubicBezTo>
                  <a:pt x="92" y="64"/>
                  <a:pt x="91" y="66"/>
                  <a:pt x="89" y="66"/>
                </a:cubicBezTo>
                <a:cubicBezTo>
                  <a:pt x="85" y="68"/>
                  <a:pt x="76" y="74"/>
                  <a:pt x="56" y="92"/>
                </a:cubicBezTo>
                <a:cubicBezTo>
                  <a:pt x="24" y="120"/>
                  <a:pt x="19" y="134"/>
                  <a:pt x="19" y="134"/>
                </a:cubicBezTo>
                <a:cubicBezTo>
                  <a:pt x="8" y="134"/>
                  <a:pt x="0" y="143"/>
                  <a:pt x="0" y="154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9"/>
                  <a:pt x="8" y="198"/>
                  <a:pt x="19" y="198"/>
                </a:cubicBezTo>
                <a:cubicBezTo>
                  <a:pt x="28" y="198"/>
                  <a:pt x="28" y="198"/>
                  <a:pt x="28" y="198"/>
                </a:cubicBezTo>
                <a:cubicBezTo>
                  <a:pt x="28" y="237"/>
                  <a:pt x="62" y="264"/>
                  <a:pt x="89" y="264"/>
                </a:cubicBezTo>
                <a:cubicBezTo>
                  <a:pt x="89" y="289"/>
                  <a:pt x="89" y="289"/>
                  <a:pt x="89" y="289"/>
                </a:cubicBezTo>
                <a:cubicBezTo>
                  <a:pt x="89" y="300"/>
                  <a:pt x="98" y="309"/>
                  <a:pt x="108" y="309"/>
                </a:cubicBezTo>
                <a:cubicBezTo>
                  <a:pt x="133" y="309"/>
                  <a:pt x="133" y="309"/>
                  <a:pt x="133" y="309"/>
                </a:cubicBezTo>
                <a:cubicBezTo>
                  <a:pt x="144" y="309"/>
                  <a:pt x="152" y="300"/>
                  <a:pt x="152" y="289"/>
                </a:cubicBezTo>
                <a:cubicBezTo>
                  <a:pt x="226" y="289"/>
                  <a:pt x="226" y="289"/>
                  <a:pt x="226" y="289"/>
                </a:cubicBezTo>
                <a:cubicBezTo>
                  <a:pt x="226" y="300"/>
                  <a:pt x="235" y="309"/>
                  <a:pt x="245" y="309"/>
                </a:cubicBezTo>
                <a:cubicBezTo>
                  <a:pt x="270" y="309"/>
                  <a:pt x="270" y="309"/>
                  <a:pt x="270" y="309"/>
                </a:cubicBezTo>
                <a:cubicBezTo>
                  <a:pt x="281" y="309"/>
                  <a:pt x="289" y="300"/>
                  <a:pt x="289" y="289"/>
                </a:cubicBezTo>
                <a:cubicBezTo>
                  <a:pt x="289" y="251"/>
                  <a:pt x="289" y="251"/>
                  <a:pt x="289" y="251"/>
                </a:cubicBezTo>
                <a:cubicBezTo>
                  <a:pt x="317" y="233"/>
                  <a:pt x="335" y="202"/>
                  <a:pt x="335" y="167"/>
                </a:cubicBezTo>
                <a:cubicBezTo>
                  <a:pt x="335" y="123"/>
                  <a:pt x="306" y="85"/>
                  <a:pt x="268" y="70"/>
                </a:cubicBezTo>
                <a:moveTo>
                  <a:pt x="89" y="137"/>
                </a:moveTo>
                <a:cubicBezTo>
                  <a:pt x="92" y="137"/>
                  <a:pt x="94" y="135"/>
                  <a:pt x="94" y="132"/>
                </a:cubicBezTo>
                <a:cubicBezTo>
                  <a:pt x="94" y="129"/>
                  <a:pt x="92" y="127"/>
                  <a:pt x="89" y="127"/>
                </a:cubicBezTo>
                <a:cubicBezTo>
                  <a:pt x="86" y="127"/>
                  <a:pt x="84" y="129"/>
                  <a:pt x="84" y="132"/>
                </a:cubicBezTo>
                <a:cubicBezTo>
                  <a:pt x="84" y="135"/>
                  <a:pt x="86" y="137"/>
                  <a:pt x="89" y="137"/>
                </a:cubicBezTo>
                <a:close/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4" name="3D"/>
          <p:cNvSpPr>
            <a:spLocks noChangeAspect="1" noEditPoints="1"/>
          </p:cNvSpPr>
          <p:nvPr/>
        </p:nvSpPr>
        <p:spPr bwMode="auto">
          <a:xfrm>
            <a:off x="10320850" y="1943139"/>
            <a:ext cx="473531" cy="503802"/>
          </a:xfrm>
          <a:custGeom>
            <a:avLst/>
            <a:gdLst>
              <a:gd name="T0" fmla="*/ 27 w 219"/>
              <a:gd name="T1" fmla="*/ 48 h 233"/>
              <a:gd name="T2" fmla="*/ 95 w 219"/>
              <a:gd name="T3" fmla="*/ 15 h 233"/>
              <a:gd name="T4" fmla="*/ 123 w 219"/>
              <a:gd name="T5" fmla="*/ 14 h 233"/>
              <a:gd name="T6" fmla="*/ 191 w 219"/>
              <a:gd name="T7" fmla="*/ 48 h 233"/>
              <a:gd name="T8" fmla="*/ 219 w 219"/>
              <a:gd name="T9" fmla="*/ 189 h 233"/>
              <a:gd name="T10" fmla="*/ 219 w 219"/>
              <a:gd name="T11" fmla="*/ 175 h 233"/>
              <a:gd name="T12" fmla="*/ 191 w 219"/>
              <a:gd name="T13" fmla="*/ 175 h 233"/>
              <a:gd name="T14" fmla="*/ 191 w 219"/>
              <a:gd name="T15" fmla="*/ 202 h 233"/>
              <a:gd name="T16" fmla="*/ 219 w 219"/>
              <a:gd name="T17" fmla="*/ 202 h 233"/>
              <a:gd name="T18" fmla="*/ 219 w 219"/>
              <a:gd name="T19" fmla="*/ 189 h 233"/>
              <a:gd name="T20" fmla="*/ 123 w 219"/>
              <a:gd name="T21" fmla="*/ 220 h 233"/>
              <a:gd name="T22" fmla="*/ 123 w 219"/>
              <a:gd name="T23" fmla="*/ 205 h 233"/>
              <a:gd name="T24" fmla="*/ 95 w 219"/>
              <a:gd name="T25" fmla="*/ 205 h 233"/>
              <a:gd name="T26" fmla="*/ 95 w 219"/>
              <a:gd name="T27" fmla="*/ 233 h 233"/>
              <a:gd name="T28" fmla="*/ 123 w 219"/>
              <a:gd name="T29" fmla="*/ 233 h 233"/>
              <a:gd name="T30" fmla="*/ 123 w 219"/>
              <a:gd name="T31" fmla="*/ 220 h 233"/>
              <a:gd name="T32" fmla="*/ 27 w 219"/>
              <a:gd name="T33" fmla="*/ 189 h 233"/>
              <a:gd name="T34" fmla="*/ 27 w 219"/>
              <a:gd name="T35" fmla="*/ 175 h 233"/>
              <a:gd name="T36" fmla="*/ 0 w 219"/>
              <a:gd name="T37" fmla="*/ 175 h 233"/>
              <a:gd name="T38" fmla="*/ 0 w 219"/>
              <a:gd name="T39" fmla="*/ 202 h 233"/>
              <a:gd name="T40" fmla="*/ 27 w 219"/>
              <a:gd name="T41" fmla="*/ 202 h 233"/>
              <a:gd name="T42" fmla="*/ 27 w 219"/>
              <a:gd name="T43" fmla="*/ 189 h 233"/>
              <a:gd name="T44" fmla="*/ 27 w 219"/>
              <a:gd name="T45" fmla="*/ 63 h 233"/>
              <a:gd name="T46" fmla="*/ 27 w 219"/>
              <a:gd name="T47" fmla="*/ 48 h 233"/>
              <a:gd name="T48" fmla="*/ 0 w 219"/>
              <a:gd name="T49" fmla="*/ 48 h 233"/>
              <a:gd name="T50" fmla="*/ 0 w 219"/>
              <a:gd name="T51" fmla="*/ 76 h 233"/>
              <a:gd name="T52" fmla="*/ 27 w 219"/>
              <a:gd name="T53" fmla="*/ 76 h 233"/>
              <a:gd name="T54" fmla="*/ 27 w 219"/>
              <a:gd name="T55" fmla="*/ 63 h 233"/>
              <a:gd name="T56" fmla="*/ 123 w 219"/>
              <a:gd name="T57" fmla="*/ 93 h 233"/>
              <a:gd name="T58" fmla="*/ 123 w 219"/>
              <a:gd name="T59" fmla="*/ 79 h 233"/>
              <a:gd name="T60" fmla="*/ 95 w 219"/>
              <a:gd name="T61" fmla="*/ 79 h 233"/>
              <a:gd name="T62" fmla="*/ 95 w 219"/>
              <a:gd name="T63" fmla="*/ 107 h 233"/>
              <a:gd name="T64" fmla="*/ 123 w 219"/>
              <a:gd name="T65" fmla="*/ 107 h 233"/>
              <a:gd name="T66" fmla="*/ 123 w 219"/>
              <a:gd name="T67" fmla="*/ 93 h 233"/>
              <a:gd name="T68" fmla="*/ 123 w 219"/>
              <a:gd name="T69" fmla="*/ 14 h 233"/>
              <a:gd name="T70" fmla="*/ 123 w 219"/>
              <a:gd name="T71" fmla="*/ 0 h 233"/>
              <a:gd name="T72" fmla="*/ 95 w 219"/>
              <a:gd name="T73" fmla="*/ 0 h 233"/>
              <a:gd name="T74" fmla="*/ 95 w 219"/>
              <a:gd name="T75" fmla="*/ 29 h 233"/>
              <a:gd name="T76" fmla="*/ 123 w 219"/>
              <a:gd name="T77" fmla="*/ 29 h 233"/>
              <a:gd name="T78" fmla="*/ 123 w 219"/>
              <a:gd name="T79" fmla="*/ 14 h 233"/>
              <a:gd name="T80" fmla="*/ 219 w 219"/>
              <a:gd name="T81" fmla="*/ 63 h 233"/>
              <a:gd name="T82" fmla="*/ 219 w 219"/>
              <a:gd name="T83" fmla="*/ 48 h 233"/>
              <a:gd name="T84" fmla="*/ 191 w 219"/>
              <a:gd name="T85" fmla="*/ 48 h 233"/>
              <a:gd name="T86" fmla="*/ 191 w 219"/>
              <a:gd name="T87" fmla="*/ 76 h 233"/>
              <a:gd name="T88" fmla="*/ 219 w 219"/>
              <a:gd name="T89" fmla="*/ 76 h 233"/>
              <a:gd name="T90" fmla="*/ 219 w 219"/>
              <a:gd name="T91" fmla="*/ 63 h 233"/>
              <a:gd name="T92" fmla="*/ 123 w 219"/>
              <a:gd name="T93" fmla="*/ 94 h 233"/>
              <a:gd name="T94" fmla="*/ 191 w 219"/>
              <a:gd name="T95" fmla="*/ 63 h 233"/>
              <a:gd name="T96" fmla="*/ 205 w 219"/>
              <a:gd name="T97" fmla="*/ 76 h 233"/>
              <a:gd name="T98" fmla="*/ 205 w 219"/>
              <a:gd name="T99" fmla="*/ 175 h 233"/>
              <a:gd name="T100" fmla="*/ 109 w 219"/>
              <a:gd name="T101" fmla="*/ 107 h 233"/>
              <a:gd name="T102" fmla="*/ 109 w 219"/>
              <a:gd name="T103" fmla="*/ 205 h 233"/>
              <a:gd name="T104" fmla="*/ 13 w 219"/>
              <a:gd name="T105" fmla="*/ 76 h 233"/>
              <a:gd name="T106" fmla="*/ 13 w 219"/>
              <a:gd name="T107" fmla="*/ 175 h 233"/>
              <a:gd name="T108" fmla="*/ 27 w 219"/>
              <a:gd name="T109" fmla="*/ 63 h 233"/>
              <a:gd name="T110" fmla="*/ 95 w 219"/>
              <a:gd name="T111" fmla="*/ 94 h 233"/>
              <a:gd name="T112" fmla="*/ 123 w 219"/>
              <a:gd name="T113" fmla="*/ 220 h 233"/>
              <a:gd name="T114" fmla="*/ 191 w 219"/>
              <a:gd name="T115" fmla="*/ 189 h 233"/>
              <a:gd name="T116" fmla="*/ 95 w 219"/>
              <a:gd name="T117" fmla="*/ 220 h 233"/>
              <a:gd name="T118" fmla="*/ 27 w 219"/>
              <a:gd name="T119" fmla="*/ 189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33">
                <a:moveTo>
                  <a:pt x="27" y="48"/>
                </a:moveTo>
                <a:lnTo>
                  <a:pt x="95" y="15"/>
                </a:lnTo>
                <a:moveTo>
                  <a:pt x="123" y="14"/>
                </a:moveTo>
                <a:lnTo>
                  <a:pt x="191" y="48"/>
                </a:lnTo>
                <a:moveTo>
                  <a:pt x="219" y="189"/>
                </a:moveTo>
                <a:lnTo>
                  <a:pt x="219" y="175"/>
                </a:lnTo>
                <a:lnTo>
                  <a:pt x="191" y="175"/>
                </a:lnTo>
                <a:lnTo>
                  <a:pt x="191" y="202"/>
                </a:lnTo>
                <a:lnTo>
                  <a:pt x="219" y="202"/>
                </a:lnTo>
                <a:lnTo>
                  <a:pt x="219" y="189"/>
                </a:lnTo>
                <a:moveTo>
                  <a:pt x="123" y="220"/>
                </a:moveTo>
                <a:lnTo>
                  <a:pt x="123" y="205"/>
                </a:lnTo>
                <a:lnTo>
                  <a:pt x="95" y="205"/>
                </a:lnTo>
                <a:lnTo>
                  <a:pt x="95" y="233"/>
                </a:lnTo>
                <a:lnTo>
                  <a:pt x="123" y="233"/>
                </a:lnTo>
                <a:lnTo>
                  <a:pt x="123" y="220"/>
                </a:lnTo>
                <a:moveTo>
                  <a:pt x="27" y="189"/>
                </a:moveTo>
                <a:lnTo>
                  <a:pt x="27" y="175"/>
                </a:lnTo>
                <a:lnTo>
                  <a:pt x="0" y="175"/>
                </a:lnTo>
                <a:lnTo>
                  <a:pt x="0" y="202"/>
                </a:lnTo>
                <a:lnTo>
                  <a:pt x="27" y="202"/>
                </a:lnTo>
                <a:lnTo>
                  <a:pt x="27" y="189"/>
                </a:lnTo>
                <a:moveTo>
                  <a:pt x="27" y="63"/>
                </a:moveTo>
                <a:lnTo>
                  <a:pt x="27" y="48"/>
                </a:lnTo>
                <a:lnTo>
                  <a:pt x="0" y="48"/>
                </a:lnTo>
                <a:lnTo>
                  <a:pt x="0" y="76"/>
                </a:lnTo>
                <a:lnTo>
                  <a:pt x="27" y="76"/>
                </a:lnTo>
                <a:lnTo>
                  <a:pt x="27" y="63"/>
                </a:lnTo>
                <a:moveTo>
                  <a:pt x="123" y="93"/>
                </a:moveTo>
                <a:lnTo>
                  <a:pt x="123" y="79"/>
                </a:lnTo>
                <a:lnTo>
                  <a:pt x="95" y="79"/>
                </a:lnTo>
                <a:lnTo>
                  <a:pt x="95" y="107"/>
                </a:lnTo>
                <a:lnTo>
                  <a:pt x="123" y="107"/>
                </a:lnTo>
                <a:lnTo>
                  <a:pt x="123" y="93"/>
                </a:lnTo>
                <a:moveTo>
                  <a:pt x="123" y="14"/>
                </a:moveTo>
                <a:lnTo>
                  <a:pt x="123" y="0"/>
                </a:lnTo>
                <a:lnTo>
                  <a:pt x="95" y="0"/>
                </a:lnTo>
                <a:lnTo>
                  <a:pt x="95" y="29"/>
                </a:lnTo>
                <a:lnTo>
                  <a:pt x="123" y="29"/>
                </a:lnTo>
                <a:lnTo>
                  <a:pt x="123" y="14"/>
                </a:lnTo>
                <a:moveTo>
                  <a:pt x="219" y="63"/>
                </a:moveTo>
                <a:lnTo>
                  <a:pt x="219" y="48"/>
                </a:lnTo>
                <a:lnTo>
                  <a:pt x="191" y="48"/>
                </a:lnTo>
                <a:lnTo>
                  <a:pt x="191" y="76"/>
                </a:lnTo>
                <a:lnTo>
                  <a:pt x="219" y="76"/>
                </a:lnTo>
                <a:lnTo>
                  <a:pt x="219" y="63"/>
                </a:lnTo>
                <a:moveTo>
                  <a:pt x="123" y="94"/>
                </a:moveTo>
                <a:lnTo>
                  <a:pt x="191" y="63"/>
                </a:lnTo>
                <a:moveTo>
                  <a:pt x="205" y="76"/>
                </a:moveTo>
                <a:lnTo>
                  <a:pt x="205" y="175"/>
                </a:lnTo>
                <a:moveTo>
                  <a:pt x="109" y="107"/>
                </a:moveTo>
                <a:lnTo>
                  <a:pt x="109" y="205"/>
                </a:lnTo>
                <a:moveTo>
                  <a:pt x="13" y="76"/>
                </a:moveTo>
                <a:lnTo>
                  <a:pt x="13" y="175"/>
                </a:lnTo>
                <a:moveTo>
                  <a:pt x="27" y="63"/>
                </a:moveTo>
                <a:lnTo>
                  <a:pt x="95" y="94"/>
                </a:lnTo>
                <a:moveTo>
                  <a:pt x="123" y="220"/>
                </a:moveTo>
                <a:lnTo>
                  <a:pt x="191" y="189"/>
                </a:lnTo>
                <a:moveTo>
                  <a:pt x="95" y="220"/>
                </a:moveTo>
                <a:lnTo>
                  <a:pt x="27" y="189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1343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3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81A95F-0E9D-472E-BC35-A50DFCD8D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6D287E-A0B2-4A90-A0B2-54D3DCFFAF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638" y="3954463"/>
            <a:ext cx="10058401" cy="738664"/>
          </a:xfrm>
        </p:spPr>
        <p:txBody>
          <a:bodyPr/>
          <a:lstStyle/>
          <a:p>
            <a:r>
              <a:rPr lang="en-US" dirty="0"/>
              <a:t>Building Adaptive Cards</a:t>
            </a:r>
          </a:p>
        </p:txBody>
      </p:sp>
    </p:spTree>
    <p:extLst>
      <p:ext uri="{BB962C8B-B14F-4D97-AF65-F5344CB8AC3E}">
        <p14:creationId xmlns:p14="http://schemas.microsoft.com/office/powerpoint/2010/main" val="365298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88" dirty="0"/>
              <a:t>Adaptive Cards</a:t>
            </a:r>
          </a:p>
        </p:txBody>
      </p:sp>
      <p:sp>
        <p:nvSpPr>
          <p:cNvPr id="4" name="monitor"/>
          <p:cNvSpPr>
            <a:spLocks noChangeAspect="1" noEditPoints="1"/>
          </p:cNvSpPr>
          <p:nvPr/>
        </p:nvSpPr>
        <p:spPr bwMode="auto">
          <a:xfrm>
            <a:off x="640458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0" name="monitor"/>
          <p:cNvSpPr>
            <a:spLocks noChangeAspect="1" noEditPoints="1"/>
          </p:cNvSpPr>
          <p:nvPr/>
        </p:nvSpPr>
        <p:spPr bwMode="auto">
          <a:xfrm>
            <a:off x="3657945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1" name="monitor"/>
          <p:cNvSpPr>
            <a:spLocks noChangeAspect="1" noEditPoints="1"/>
          </p:cNvSpPr>
          <p:nvPr/>
        </p:nvSpPr>
        <p:spPr bwMode="auto">
          <a:xfrm>
            <a:off x="6675432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2" name="monitor"/>
          <p:cNvSpPr>
            <a:spLocks noChangeAspect="1" noEditPoints="1"/>
          </p:cNvSpPr>
          <p:nvPr/>
        </p:nvSpPr>
        <p:spPr bwMode="auto">
          <a:xfrm>
            <a:off x="9692919" y="1668482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58F844-27C3-4426-8C1E-7F52252A1424}"/>
              </a:ext>
            </a:extLst>
          </p:cNvPr>
          <p:cNvSpPr txBox="1"/>
          <p:nvPr/>
        </p:nvSpPr>
        <p:spPr>
          <a:xfrm>
            <a:off x="549019" y="3588701"/>
            <a:ext cx="2194536" cy="12926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Rich schema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for to layout content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3622F5-0386-4ED3-9B24-456614E68843}"/>
              </a:ext>
            </a:extLst>
          </p:cNvPr>
          <p:cNvSpPr txBox="1"/>
          <p:nvPr/>
        </p:nvSpPr>
        <p:spPr>
          <a:xfrm>
            <a:off x="3566505" y="3588701"/>
            <a:ext cx="2285975" cy="177279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Actions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to open URLs, show other cards,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etc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850914-0C8C-49D5-9E31-711716142248}"/>
              </a:ext>
            </a:extLst>
          </p:cNvPr>
          <p:cNvSpPr txBox="1"/>
          <p:nvPr/>
        </p:nvSpPr>
        <p:spPr>
          <a:xfrm>
            <a:off x="6583993" y="3588701"/>
            <a:ext cx="2194536" cy="162506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Input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to gather information from users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CFE98B-8E50-48D8-8B07-9402962D67CB}"/>
              </a:ext>
            </a:extLst>
          </p:cNvPr>
          <p:cNvSpPr txBox="1"/>
          <p:nvPr/>
        </p:nvSpPr>
        <p:spPr>
          <a:xfrm>
            <a:off x="9692919" y="3588701"/>
            <a:ext cx="2194536" cy="140346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Speech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Segoe UI Semibold" panose="020B0702040204020203" pitchFamily="34" charset="0"/>
              </a:rPr>
              <a:t>enabled from day-one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2" name="check"/>
          <p:cNvSpPr>
            <a:spLocks noChangeAspect="1"/>
          </p:cNvSpPr>
          <p:nvPr/>
        </p:nvSpPr>
        <p:spPr bwMode="auto">
          <a:xfrm>
            <a:off x="4306709" y="2027748"/>
            <a:ext cx="521770" cy="368431"/>
          </a:xfrm>
          <a:custGeom>
            <a:avLst/>
            <a:gdLst>
              <a:gd name="T0" fmla="*/ 245 w 245"/>
              <a:gd name="T1" fmla="*/ 0 h 173"/>
              <a:gd name="T2" fmla="*/ 73 w 245"/>
              <a:gd name="T3" fmla="*/ 173 h 173"/>
              <a:gd name="T4" fmla="*/ 0 w 245"/>
              <a:gd name="T5" fmla="*/ 10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73">
                <a:moveTo>
                  <a:pt x="245" y="0"/>
                </a:moveTo>
                <a:lnTo>
                  <a:pt x="73" y="173"/>
                </a:lnTo>
                <a:lnTo>
                  <a:pt x="0" y="101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" name="check">
            <a:extLst>
              <a:ext uri="{FF2B5EF4-FFF2-40B4-BE49-F238E27FC236}">
                <a16:creationId xmlns:a16="http://schemas.microsoft.com/office/drawing/2014/main" id="{EB5B5846-0463-49D1-A264-6501035E9D60}"/>
              </a:ext>
            </a:extLst>
          </p:cNvPr>
          <p:cNvSpPr>
            <a:spLocks noChangeAspect="1"/>
          </p:cNvSpPr>
          <p:nvPr/>
        </p:nvSpPr>
        <p:spPr bwMode="auto">
          <a:xfrm>
            <a:off x="7283217" y="2027748"/>
            <a:ext cx="521770" cy="368431"/>
          </a:xfrm>
          <a:custGeom>
            <a:avLst/>
            <a:gdLst>
              <a:gd name="T0" fmla="*/ 245 w 245"/>
              <a:gd name="T1" fmla="*/ 0 h 173"/>
              <a:gd name="T2" fmla="*/ 73 w 245"/>
              <a:gd name="T3" fmla="*/ 173 h 173"/>
              <a:gd name="T4" fmla="*/ 0 w 245"/>
              <a:gd name="T5" fmla="*/ 10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73">
                <a:moveTo>
                  <a:pt x="245" y="0"/>
                </a:moveTo>
                <a:lnTo>
                  <a:pt x="73" y="173"/>
                </a:lnTo>
                <a:lnTo>
                  <a:pt x="0" y="101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6" name="check">
            <a:extLst>
              <a:ext uri="{FF2B5EF4-FFF2-40B4-BE49-F238E27FC236}">
                <a16:creationId xmlns:a16="http://schemas.microsoft.com/office/drawing/2014/main" id="{F7AC1EB3-5412-4D55-A940-850E1C8A72D2}"/>
              </a:ext>
            </a:extLst>
          </p:cNvPr>
          <p:cNvSpPr>
            <a:spLocks noChangeAspect="1"/>
          </p:cNvSpPr>
          <p:nvPr/>
        </p:nvSpPr>
        <p:spPr bwMode="auto">
          <a:xfrm>
            <a:off x="10324488" y="2041865"/>
            <a:ext cx="521770" cy="368431"/>
          </a:xfrm>
          <a:custGeom>
            <a:avLst/>
            <a:gdLst>
              <a:gd name="T0" fmla="*/ 245 w 245"/>
              <a:gd name="T1" fmla="*/ 0 h 173"/>
              <a:gd name="T2" fmla="*/ 73 w 245"/>
              <a:gd name="T3" fmla="*/ 173 h 173"/>
              <a:gd name="T4" fmla="*/ 0 w 245"/>
              <a:gd name="T5" fmla="*/ 10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73">
                <a:moveTo>
                  <a:pt x="245" y="0"/>
                </a:moveTo>
                <a:lnTo>
                  <a:pt x="73" y="173"/>
                </a:lnTo>
                <a:lnTo>
                  <a:pt x="0" y="101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7" name="check">
            <a:extLst>
              <a:ext uri="{FF2B5EF4-FFF2-40B4-BE49-F238E27FC236}">
                <a16:creationId xmlns:a16="http://schemas.microsoft.com/office/drawing/2014/main" id="{57D0C729-5F1E-4052-9DD5-7F4F7F29BC0C}"/>
              </a:ext>
            </a:extLst>
          </p:cNvPr>
          <p:cNvSpPr>
            <a:spLocks noChangeAspect="1"/>
          </p:cNvSpPr>
          <p:nvPr/>
        </p:nvSpPr>
        <p:spPr bwMode="auto">
          <a:xfrm>
            <a:off x="1248243" y="2041865"/>
            <a:ext cx="521770" cy="368431"/>
          </a:xfrm>
          <a:custGeom>
            <a:avLst/>
            <a:gdLst>
              <a:gd name="T0" fmla="*/ 245 w 245"/>
              <a:gd name="T1" fmla="*/ 0 h 173"/>
              <a:gd name="T2" fmla="*/ 73 w 245"/>
              <a:gd name="T3" fmla="*/ 173 h 173"/>
              <a:gd name="T4" fmla="*/ 0 w 245"/>
              <a:gd name="T5" fmla="*/ 10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" h="173">
                <a:moveTo>
                  <a:pt x="245" y="0"/>
                </a:moveTo>
                <a:lnTo>
                  <a:pt x="73" y="173"/>
                </a:lnTo>
                <a:lnTo>
                  <a:pt x="0" y="101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03029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3" grpId="0"/>
      <p:bldP spid="18" grpId="0"/>
      <p:bldP spid="19" grpId="0"/>
      <p:bldP spid="20" grpId="0"/>
      <p:bldP spid="22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88" dirty="0"/>
              <a:t>Tooling</a:t>
            </a:r>
          </a:p>
        </p:txBody>
      </p:sp>
      <p:sp>
        <p:nvSpPr>
          <p:cNvPr id="4" name="monitor"/>
          <p:cNvSpPr>
            <a:spLocks noChangeAspect="1" noEditPoints="1"/>
          </p:cNvSpPr>
          <p:nvPr/>
        </p:nvSpPr>
        <p:spPr bwMode="auto">
          <a:xfrm>
            <a:off x="2223931" y="2103380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0" name="monitor"/>
          <p:cNvSpPr>
            <a:spLocks noChangeAspect="1" noEditPoints="1"/>
          </p:cNvSpPr>
          <p:nvPr/>
        </p:nvSpPr>
        <p:spPr bwMode="auto">
          <a:xfrm>
            <a:off x="5241418" y="2103380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1" name="monitor"/>
          <p:cNvSpPr>
            <a:spLocks noChangeAspect="1" noEditPoints="1"/>
          </p:cNvSpPr>
          <p:nvPr/>
        </p:nvSpPr>
        <p:spPr bwMode="auto">
          <a:xfrm>
            <a:off x="8258905" y="2103380"/>
            <a:ext cx="1737341" cy="1331489"/>
          </a:xfrm>
          <a:custGeom>
            <a:avLst/>
            <a:gdLst>
              <a:gd name="T0" fmla="*/ 244 w 244"/>
              <a:gd name="T1" fmla="*/ 68 h 187"/>
              <a:gd name="T2" fmla="*/ 244 w 244"/>
              <a:gd name="T3" fmla="*/ 151 h 187"/>
              <a:gd name="T4" fmla="*/ 0 w 244"/>
              <a:gd name="T5" fmla="*/ 151 h 187"/>
              <a:gd name="T6" fmla="*/ 0 w 244"/>
              <a:gd name="T7" fmla="*/ 0 h 187"/>
              <a:gd name="T8" fmla="*/ 244 w 244"/>
              <a:gd name="T9" fmla="*/ 0 h 187"/>
              <a:gd name="T10" fmla="*/ 244 w 244"/>
              <a:gd name="T11" fmla="*/ 68 h 187"/>
              <a:gd name="T12" fmla="*/ 122 w 244"/>
              <a:gd name="T13" fmla="*/ 151 h 187"/>
              <a:gd name="T14" fmla="*/ 122 w 244"/>
              <a:gd name="T15" fmla="*/ 187 h 187"/>
              <a:gd name="T16" fmla="*/ 73 w 244"/>
              <a:gd name="T17" fmla="*/ 187 h 187"/>
              <a:gd name="T18" fmla="*/ 171 w 244"/>
              <a:gd name="T1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4" h="187">
                <a:moveTo>
                  <a:pt x="244" y="68"/>
                </a:moveTo>
                <a:lnTo>
                  <a:pt x="244" y="151"/>
                </a:lnTo>
                <a:lnTo>
                  <a:pt x="0" y="151"/>
                </a:lnTo>
                <a:lnTo>
                  <a:pt x="0" y="0"/>
                </a:lnTo>
                <a:lnTo>
                  <a:pt x="244" y="0"/>
                </a:lnTo>
                <a:lnTo>
                  <a:pt x="244" y="68"/>
                </a:lnTo>
                <a:moveTo>
                  <a:pt x="122" y="151"/>
                </a:moveTo>
                <a:lnTo>
                  <a:pt x="122" y="187"/>
                </a:lnTo>
                <a:moveTo>
                  <a:pt x="73" y="187"/>
                </a:moveTo>
                <a:lnTo>
                  <a:pt x="171" y="187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58F844-27C3-4426-8C1E-7F52252A1424}"/>
              </a:ext>
            </a:extLst>
          </p:cNvPr>
          <p:cNvSpPr txBox="1"/>
          <p:nvPr/>
        </p:nvSpPr>
        <p:spPr>
          <a:xfrm>
            <a:off x="1983035" y="3646645"/>
            <a:ext cx="2194536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Interactive Visualizer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3622F5-0386-4ED3-9B24-456614E68843}"/>
              </a:ext>
            </a:extLst>
          </p:cNvPr>
          <p:cNvSpPr txBox="1"/>
          <p:nvPr/>
        </p:nvSpPr>
        <p:spPr>
          <a:xfrm>
            <a:off x="5012820" y="3645240"/>
            <a:ext cx="2194536" cy="103412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Schema Explorer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850914-0C8C-49D5-9E31-711716142248}"/>
              </a:ext>
            </a:extLst>
          </p:cNvPr>
          <p:cNvSpPr txBox="1"/>
          <p:nvPr/>
        </p:nvSpPr>
        <p:spPr>
          <a:xfrm>
            <a:off x="8030307" y="3646645"/>
            <a:ext cx="2194536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VS Code Previewer</a:t>
            </a:r>
          </a:p>
        </p:txBody>
      </p:sp>
      <p:sp>
        <p:nvSpPr>
          <p:cNvPr id="16" name="Freeform 5"/>
          <p:cNvSpPr>
            <a:spLocks noChangeAspect="1" noEditPoints="1"/>
          </p:cNvSpPr>
          <p:nvPr/>
        </p:nvSpPr>
        <p:spPr bwMode="auto">
          <a:xfrm>
            <a:off x="5820950" y="2315156"/>
            <a:ext cx="579850" cy="568769"/>
          </a:xfrm>
          <a:custGeom>
            <a:avLst/>
            <a:gdLst>
              <a:gd name="T0" fmla="*/ 112 w 343"/>
              <a:gd name="T1" fmla="*/ 223 h 338"/>
              <a:gd name="T2" fmla="*/ 0 w 343"/>
              <a:gd name="T3" fmla="*/ 111 h 338"/>
              <a:gd name="T4" fmla="*/ 112 w 343"/>
              <a:gd name="T5" fmla="*/ 0 h 338"/>
              <a:gd name="T6" fmla="*/ 223 w 343"/>
              <a:gd name="T7" fmla="*/ 111 h 338"/>
              <a:gd name="T8" fmla="*/ 112 w 343"/>
              <a:gd name="T9" fmla="*/ 223 h 338"/>
              <a:gd name="T10" fmla="*/ 343 w 343"/>
              <a:gd name="T11" fmla="*/ 338 h 338"/>
              <a:gd name="T12" fmla="*/ 191 w 343"/>
              <a:gd name="T13" fmla="*/ 18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3" h="338">
                <a:moveTo>
                  <a:pt x="112" y="223"/>
                </a:moveTo>
                <a:cubicBezTo>
                  <a:pt x="50" y="223"/>
                  <a:pt x="0" y="173"/>
                  <a:pt x="0" y="111"/>
                </a:cubicBezTo>
                <a:cubicBezTo>
                  <a:pt x="0" y="50"/>
                  <a:pt x="50" y="0"/>
                  <a:pt x="112" y="0"/>
                </a:cubicBezTo>
                <a:cubicBezTo>
                  <a:pt x="173" y="0"/>
                  <a:pt x="223" y="50"/>
                  <a:pt x="223" y="111"/>
                </a:cubicBezTo>
                <a:cubicBezTo>
                  <a:pt x="223" y="173"/>
                  <a:pt x="173" y="223"/>
                  <a:pt x="112" y="223"/>
                </a:cubicBezTo>
                <a:close/>
                <a:moveTo>
                  <a:pt x="343" y="338"/>
                </a:moveTo>
                <a:cubicBezTo>
                  <a:pt x="191" y="189"/>
                  <a:pt x="191" y="189"/>
                  <a:pt x="191" y="189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7" name="eye_2"/>
          <p:cNvSpPr>
            <a:spLocks noChangeAspect="1" noEditPoints="1"/>
          </p:cNvSpPr>
          <p:nvPr/>
        </p:nvSpPr>
        <p:spPr bwMode="auto">
          <a:xfrm>
            <a:off x="8843533" y="2461712"/>
            <a:ext cx="590399" cy="327585"/>
          </a:xfrm>
          <a:custGeom>
            <a:avLst/>
            <a:gdLst>
              <a:gd name="T0" fmla="*/ 5 w 346"/>
              <a:gd name="T1" fmla="*/ 103 h 191"/>
              <a:gd name="T2" fmla="*/ 0 w 346"/>
              <a:gd name="T3" fmla="*/ 96 h 191"/>
              <a:gd name="T4" fmla="*/ 3 w 346"/>
              <a:gd name="T5" fmla="*/ 92 h 191"/>
              <a:gd name="T6" fmla="*/ 5 w 346"/>
              <a:gd name="T7" fmla="*/ 103 h 191"/>
              <a:gd name="T8" fmla="*/ 173 w 346"/>
              <a:gd name="T9" fmla="*/ 191 h 191"/>
              <a:gd name="T10" fmla="*/ 346 w 346"/>
              <a:gd name="T11" fmla="*/ 96 h 191"/>
              <a:gd name="T12" fmla="*/ 173 w 346"/>
              <a:gd name="T13" fmla="*/ 0 h 191"/>
              <a:gd name="T14" fmla="*/ 3 w 346"/>
              <a:gd name="T15" fmla="*/ 92 h 191"/>
              <a:gd name="T16" fmla="*/ 175 w 346"/>
              <a:gd name="T17" fmla="*/ 14 h 191"/>
              <a:gd name="T18" fmla="*/ 89 w 346"/>
              <a:gd name="T19" fmla="*/ 96 h 191"/>
              <a:gd name="T20" fmla="*/ 175 w 346"/>
              <a:gd name="T21" fmla="*/ 178 h 191"/>
              <a:gd name="T22" fmla="*/ 261 w 346"/>
              <a:gd name="T23" fmla="*/ 96 h 191"/>
              <a:gd name="T24" fmla="*/ 175 w 346"/>
              <a:gd name="T25" fmla="*/ 14 h 191"/>
              <a:gd name="T26" fmla="*/ 175 w 346"/>
              <a:gd name="T27" fmla="*/ 78 h 191"/>
              <a:gd name="T28" fmla="*/ 156 w 346"/>
              <a:gd name="T29" fmla="*/ 96 h 191"/>
              <a:gd name="T30" fmla="*/ 175 w 346"/>
              <a:gd name="T31" fmla="*/ 114 h 191"/>
              <a:gd name="T32" fmla="*/ 194 w 346"/>
              <a:gd name="T33" fmla="*/ 96 h 191"/>
              <a:gd name="T34" fmla="*/ 175 w 346"/>
              <a:gd name="T35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6" h="191">
                <a:moveTo>
                  <a:pt x="5" y="103"/>
                </a:moveTo>
                <a:cubicBezTo>
                  <a:pt x="2" y="98"/>
                  <a:pt x="0" y="96"/>
                  <a:pt x="0" y="96"/>
                </a:cubicBezTo>
                <a:cubicBezTo>
                  <a:pt x="0" y="96"/>
                  <a:pt x="1" y="94"/>
                  <a:pt x="3" y="92"/>
                </a:cubicBezTo>
                <a:moveTo>
                  <a:pt x="5" y="103"/>
                </a:moveTo>
                <a:cubicBezTo>
                  <a:pt x="23" y="125"/>
                  <a:pt x="82" y="191"/>
                  <a:pt x="173" y="191"/>
                </a:cubicBezTo>
                <a:cubicBezTo>
                  <a:pt x="283" y="191"/>
                  <a:pt x="346" y="96"/>
                  <a:pt x="346" y="96"/>
                </a:cubicBezTo>
                <a:cubicBezTo>
                  <a:pt x="346" y="96"/>
                  <a:pt x="283" y="0"/>
                  <a:pt x="173" y="0"/>
                </a:cubicBezTo>
                <a:cubicBezTo>
                  <a:pt x="77" y="0"/>
                  <a:pt x="17" y="73"/>
                  <a:pt x="3" y="92"/>
                </a:cubicBezTo>
                <a:moveTo>
                  <a:pt x="175" y="14"/>
                </a:moveTo>
                <a:cubicBezTo>
                  <a:pt x="128" y="14"/>
                  <a:pt x="89" y="50"/>
                  <a:pt x="89" y="96"/>
                </a:cubicBezTo>
                <a:cubicBezTo>
                  <a:pt x="89" y="141"/>
                  <a:pt x="128" y="178"/>
                  <a:pt x="175" y="178"/>
                </a:cubicBezTo>
                <a:cubicBezTo>
                  <a:pt x="222" y="178"/>
                  <a:pt x="261" y="141"/>
                  <a:pt x="261" y="96"/>
                </a:cubicBezTo>
                <a:cubicBezTo>
                  <a:pt x="261" y="50"/>
                  <a:pt x="222" y="14"/>
                  <a:pt x="175" y="14"/>
                </a:cubicBezTo>
                <a:close/>
                <a:moveTo>
                  <a:pt x="175" y="78"/>
                </a:moveTo>
                <a:cubicBezTo>
                  <a:pt x="165" y="78"/>
                  <a:pt x="156" y="86"/>
                  <a:pt x="156" y="96"/>
                </a:cubicBezTo>
                <a:cubicBezTo>
                  <a:pt x="156" y="106"/>
                  <a:pt x="165" y="114"/>
                  <a:pt x="175" y="114"/>
                </a:cubicBezTo>
                <a:cubicBezTo>
                  <a:pt x="185" y="114"/>
                  <a:pt x="194" y="106"/>
                  <a:pt x="194" y="96"/>
                </a:cubicBezTo>
                <a:cubicBezTo>
                  <a:pt x="194" y="86"/>
                  <a:pt x="185" y="78"/>
                  <a:pt x="175" y="78"/>
                </a:cubicBezTo>
                <a:close/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814817" y="2315156"/>
            <a:ext cx="555567" cy="638346"/>
            <a:chOff x="2420919" y="2395728"/>
            <a:chExt cx="555567" cy="638346"/>
          </a:xfrm>
        </p:grpSpPr>
        <p:sp>
          <p:nvSpPr>
            <p:cNvPr id="21" name="gear_3"/>
            <p:cNvSpPr>
              <a:spLocks noChangeAspect="1" noEditPoints="1"/>
            </p:cNvSpPr>
            <p:nvPr/>
          </p:nvSpPr>
          <p:spPr bwMode="auto">
            <a:xfrm>
              <a:off x="2420919" y="2656249"/>
              <a:ext cx="374650" cy="377825"/>
            </a:xfrm>
            <a:custGeom>
              <a:avLst/>
              <a:gdLst>
                <a:gd name="T0" fmla="*/ 81 w 327"/>
                <a:gd name="T1" fmla="*/ 162 h 327"/>
                <a:gd name="T2" fmla="*/ 162 w 327"/>
                <a:gd name="T3" fmla="*/ 80 h 327"/>
                <a:gd name="T4" fmla="*/ 244 w 327"/>
                <a:gd name="T5" fmla="*/ 162 h 327"/>
                <a:gd name="T6" fmla="*/ 162 w 327"/>
                <a:gd name="T7" fmla="*/ 243 h 327"/>
                <a:gd name="T8" fmla="*/ 81 w 327"/>
                <a:gd name="T9" fmla="*/ 162 h 327"/>
                <a:gd name="T10" fmla="*/ 298 w 327"/>
                <a:gd name="T11" fmla="*/ 162 h 327"/>
                <a:gd name="T12" fmla="*/ 295 w 327"/>
                <a:gd name="T13" fmla="*/ 135 h 327"/>
                <a:gd name="T14" fmla="*/ 327 w 327"/>
                <a:gd name="T15" fmla="*/ 117 h 327"/>
                <a:gd name="T16" fmla="*/ 286 w 327"/>
                <a:gd name="T17" fmla="*/ 46 h 327"/>
                <a:gd name="T18" fmla="*/ 256 w 327"/>
                <a:gd name="T19" fmla="*/ 64 h 327"/>
                <a:gd name="T20" fmla="*/ 205 w 327"/>
                <a:gd name="T21" fmla="*/ 33 h 327"/>
                <a:gd name="T22" fmla="*/ 205 w 327"/>
                <a:gd name="T23" fmla="*/ 0 h 327"/>
                <a:gd name="T24" fmla="*/ 124 w 327"/>
                <a:gd name="T25" fmla="*/ 0 h 327"/>
                <a:gd name="T26" fmla="*/ 124 w 327"/>
                <a:gd name="T27" fmla="*/ 31 h 327"/>
                <a:gd name="T28" fmla="*/ 68 w 327"/>
                <a:gd name="T29" fmla="*/ 64 h 327"/>
                <a:gd name="T30" fmla="*/ 41 w 327"/>
                <a:gd name="T31" fmla="*/ 48 h 327"/>
                <a:gd name="T32" fmla="*/ 0 w 327"/>
                <a:gd name="T33" fmla="*/ 119 h 327"/>
                <a:gd name="T34" fmla="*/ 29 w 327"/>
                <a:gd name="T35" fmla="*/ 135 h 327"/>
                <a:gd name="T36" fmla="*/ 26 w 327"/>
                <a:gd name="T37" fmla="*/ 162 h 327"/>
                <a:gd name="T38" fmla="*/ 30 w 327"/>
                <a:gd name="T39" fmla="*/ 194 h 327"/>
                <a:gd name="T40" fmla="*/ 3 w 327"/>
                <a:gd name="T41" fmla="*/ 210 h 327"/>
                <a:gd name="T42" fmla="*/ 43 w 327"/>
                <a:gd name="T43" fmla="*/ 280 h 327"/>
                <a:gd name="T44" fmla="*/ 72 w 327"/>
                <a:gd name="T45" fmla="*/ 264 h 327"/>
                <a:gd name="T46" fmla="*/ 124 w 327"/>
                <a:gd name="T47" fmla="*/ 292 h 327"/>
                <a:gd name="T48" fmla="*/ 124 w 327"/>
                <a:gd name="T49" fmla="*/ 327 h 327"/>
                <a:gd name="T50" fmla="*/ 205 w 327"/>
                <a:gd name="T51" fmla="*/ 327 h 327"/>
                <a:gd name="T52" fmla="*/ 205 w 327"/>
                <a:gd name="T53" fmla="*/ 291 h 327"/>
                <a:gd name="T54" fmla="*/ 252 w 327"/>
                <a:gd name="T55" fmla="*/ 264 h 327"/>
                <a:gd name="T56" fmla="*/ 283 w 327"/>
                <a:gd name="T57" fmla="*/ 282 h 327"/>
                <a:gd name="T58" fmla="*/ 324 w 327"/>
                <a:gd name="T59" fmla="*/ 212 h 327"/>
                <a:gd name="T60" fmla="*/ 294 w 327"/>
                <a:gd name="T61" fmla="*/ 194 h 327"/>
                <a:gd name="T62" fmla="*/ 298 w 327"/>
                <a:gd name="T63" fmla="*/ 162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7" h="327">
                  <a:moveTo>
                    <a:pt x="81" y="162"/>
                  </a:moveTo>
                  <a:cubicBezTo>
                    <a:pt x="81" y="117"/>
                    <a:pt x="117" y="80"/>
                    <a:pt x="162" y="80"/>
                  </a:cubicBezTo>
                  <a:cubicBezTo>
                    <a:pt x="207" y="80"/>
                    <a:pt x="244" y="117"/>
                    <a:pt x="244" y="162"/>
                  </a:cubicBezTo>
                  <a:cubicBezTo>
                    <a:pt x="244" y="207"/>
                    <a:pt x="207" y="243"/>
                    <a:pt x="162" y="243"/>
                  </a:cubicBezTo>
                  <a:cubicBezTo>
                    <a:pt x="117" y="243"/>
                    <a:pt x="81" y="207"/>
                    <a:pt x="81" y="162"/>
                  </a:cubicBezTo>
                  <a:close/>
                  <a:moveTo>
                    <a:pt x="298" y="162"/>
                  </a:moveTo>
                  <a:cubicBezTo>
                    <a:pt x="298" y="153"/>
                    <a:pt x="297" y="144"/>
                    <a:pt x="295" y="135"/>
                  </a:cubicBezTo>
                  <a:cubicBezTo>
                    <a:pt x="327" y="117"/>
                    <a:pt x="327" y="117"/>
                    <a:pt x="327" y="117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42" y="50"/>
                    <a:pt x="225" y="39"/>
                    <a:pt x="205" y="33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3" y="38"/>
                    <a:pt x="84" y="49"/>
                    <a:pt x="68" y="64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27" y="144"/>
                    <a:pt x="26" y="153"/>
                    <a:pt x="26" y="162"/>
                  </a:cubicBezTo>
                  <a:cubicBezTo>
                    <a:pt x="26" y="173"/>
                    <a:pt x="28" y="184"/>
                    <a:pt x="30" y="194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3" y="280"/>
                    <a:pt x="43" y="280"/>
                    <a:pt x="43" y="280"/>
                  </a:cubicBezTo>
                  <a:cubicBezTo>
                    <a:pt x="72" y="264"/>
                    <a:pt x="72" y="264"/>
                    <a:pt x="72" y="264"/>
                  </a:cubicBezTo>
                  <a:cubicBezTo>
                    <a:pt x="87" y="277"/>
                    <a:pt x="105" y="287"/>
                    <a:pt x="124" y="292"/>
                  </a:cubicBezTo>
                  <a:cubicBezTo>
                    <a:pt x="124" y="327"/>
                    <a:pt x="124" y="327"/>
                    <a:pt x="124" y="327"/>
                  </a:cubicBezTo>
                  <a:cubicBezTo>
                    <a:pt x="205" y="327"/>
                    <a:pt x="205" y="327"/>
                    <a:pt x="205" y="327"/>
                  </a:cubicBezTo>
                  <a:cubicBezTo>
                    <a:pt x="205" y="291"/>
                    <a:pt x="205" y="291"/>
                    <a:pt x="205" y="291"/>
                  </a:cubicBezTo>
                  <a:cubicBezTo>
                    <a:pt x="223" y="285"/>
                    <a:pt x="238" y="276"/>
                    <a:pt x="252" y="264"/>
                  </a:cubicBezTo>
                  <a:cubicBezTo>
                    <a:pt x="283" y="282"/>
                    <a:pt x="283" y="282"/>
                    <a:pt x="283" y="282"/>
                  </a:cubicBezTo>
                  <a:cubicBezTo>
                    <a:pt x="324" y="212"/>
                    <a:pt x="324" y="212"/>
                    <a:pt x="324" y="212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7" y="184"/>
                    <a:pt x="298" y="173"/>
                    <a:pt x="298" y="162"/>
                  </a:cubicBezTo>
                  <a:close/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2" name="gear_3"/>
            <p:cNvSpPr>
              <a:spLocks noChangeAspect="1" noEditPoints="1"/>
            </p:cNvSpPr>
            <p:nvPr/>
          </p:nvSpPr>
          <p:spPr bwMode="auto">
            <a:xfrm>
              <a:off x="2681731" y="2395728"/>
              <a:ext cx="294755" cy="297253"/>
            </a:xfrm>
            <a:custGeom>
              <a:avLst/>
              <a:gdLst>
                <a:gd name="T0" fmla="*/ 81 w 327"/>
                <a:gd name="T1" fmla="*/ 162 h 327"/>
                <a:gd name="T2" fmla="*/ 162 w 327"/>
                <a:gd name="T3" fmla="*/ 80 h 327"/>
                <a:gd name="T4" fmla="*/ 244 w 327"/>
                <a:gd name="T5" fmla="*/ 162 h 327"/>
                <a:gd name="T6" fmla="*/ 162 w 327"/>
                <a:gd name="T7" fmla="*/ 243 h 327"/>
                <a:gd name="T8" fmla="*/ 81 w 327"/>
                <a:gd name="T9" fmla="*/ 162 h 327"/>
                <a:gd name="T10" fmla="*/ 298 w 327"/>
                <a:gd name="T11" fmla="*/ 162 h 327"/>
                <a:gd name="T12" fmla="*/ 295 w 327"/>
                <a:gd name="T13" fmla="*/ 135 h 327"/>
                <a:gd name="T14" fmla="*/ 327 w 327"/>
                <a:gd name="T15" fmla="*/ 117 h 327"/>
                <a:gd name="T16" fmla="*/ 286 w 327"/>
                <a:gd name="T17" fmla="*/ 46 h 327"/>
                <a:gd name="T18" fmla="*/ 256 w 327"/>
                <a:gd name="T19" fmla="*/ 64 h 327"/>
                <a:gd name="T20" fmla="*/ 205 w 327"/>
                <a:gd name="T21" fmla="*/ 33 h 327"/>
                <a:gd name="T22" fmla="*/ 205 w 327"/>
                <a:gd name="T23" fmla="*/ 0 h 327"/>
                <a:gd name="T24" fmla="*/ 124 w 327"/>
                <a:gd name="T25" fmla="*/ 0 h 327"/>
                <a:gd name="T26" fmla="*/ 124 w 327"/>
                <a:gd name="T27" fmla="*/ 31 h 327"/>
                <a:gd name="T28" fmla="*/ 68 w 327"/>
                <a:gd name="T29" fmla="*/ 64 h 327"/>
                <a:gd name="T30" fmla="*/ 41 w 327"/>
                <a:gd name="T31" fmla="*/ 48 h 327"/>
                <a:gd name="T32" fmla="*/ 0 w 327"/>
                <a:gd name="T33" fmla="*/ 119 h 327"/>
                <a:gd name="T34" fmla="*/ 29 w 327"/>
                <a:gd name="T35" fmla="*/ 135 h 327"/>
                <a:gd name="T36" fmla="*/ 26 w 327"/>
                <a:gd name="T37" fmla="*/ 162 h 327"/>
                <a:gd name="T38" fmla="*/ 30 w 327"/>
                <a:gd name="T39" fmla="*/ 194 h 327"/>
                <a:gd name="T40" fmla="*/ 3 w 327"/>
                <a:gd name="T41" fmla="*/ 210 h 327"/>
                <a:gd name="T42" fmla="*/ 43 w 327"/>
                <a:gd name="T43" fmla="*/ 280 h 327"/>
                <a:gd name="T44" fmla="*/ 72 w 327"/>
                <a:gd name="T45" fmla="*/ 264 h 327"/>
                <a:gd name="T46" fmla="*/ 124 w 327"/>
                <a:gd name="T47" fmla="*/ 292 h 327"/>
                <a:gd name="T48" fmla="*/ 124 w 327"/>
                <a:gd name="T49" fmla="*/ 327 h 327"/>
                <a:gd name="T50" fmla="*/ 205 w 327"/>
                <a:gd name="T51" fmla="*/ 327 h 327"/>
                <a:gd name="T52" fmla="*/ 205 w 327"/>
                <a:gd name="T53" fmla="*/ 291 h 327"/>
                <a:gd name="T54" fmla="*/ 252 w 327"/>
                <a:gd name="T55" fmla="*/ 264 h 327"/>
                <a:gd name="T56" fmla="*/ 283 w 327"/>
                <a:gd name="T57" fmla="*/ 282 h 327"/>
                <a:gd name="T58" fmla="*/ 324 w 327"/>
                <a:gd name="T59" fmla="*/ 212 h 327"/>
                <a:gd name="T60" fmla="*/ 294 w 327"/>
                <a:gd name="T61" fmla="*/ 194 h 327"/>
                <a:gd name="T62" fmla="*/ 298 w 327"/>
                <a:gd name="T63" fmla="*/ 162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7" h="327">
                  <a:moveTo>
                    <a:pt x="81" y="162"/>
                  </a:moveTo>
                  <a:cubicBezTo>
                    <a:pt x="81" y="117"/>
                    <a:pt x="117" y="80"/>
                    <a:pt x="162" y="80"/>
                  </a:cubicBezTo>
                  <a:cubicBezTo>
                    <a:pt x="207" y="80"/>
                    <a:pt x="244" y="117"/>
                    <a:pt x="244" y="162"/>
                  </a:cubicBezTo>
                  <a:cubicBezTo>
                    <a:pt x="244" y="207"/>
                    <a:pt x="207" y="243"/>
                    <a:pt x="162" y="243"/>
                  </a:cubicBezTo>
                  <a:cubicBezTo>
                    <a:pt x="117" y="243"/>
                    <a:pt x="81" y="207"/>
                    <a:pt x="81" y="162"/>
                  </a:cubicBezTo>
                  <a:close/>
                  <a:moveTo>
                    <a:pt x="298" y="162"/>
                  </a:moveTo>
                  <a:cubicBezTo>
                    <a:pt x="298" y="153"/>
                    <a:pt x="297" y="144"/>
                    <a:pt x="295" y="135"/>
                  </a:cubicBezTo>
                  <a:cubicBezTo>
                    <a:pt x="327" y="117"/>
                    <a:pt x="327" y="117"/>
                    <a:pt x="327" y="117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42" y="50"/>
                    <a:pt x="225" y="39"/>
                    <a:pt x="205" y="33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3" y="38"/>
                    <a:pt x="84" y="49"/>
                    <a:pt x="68" y="64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27" y="144"/>
                    <a:pt x="26" y="153"/>
                    <a:pt x="26" y="162"/>
                  </a:cubicBezTo>
                  <a:cubicBezTo>
                    <a:pt x="26" y="173"/>
                    <a:pt x="28" y="184"/>
                    <a:pt x="30" y="194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3" y="280"/>
                    <a:pt x="43" y="280"/>
                    <a:pt x="43" y="280"/>
                  </a:cubicBezTo>
                  <a:cubicBezTo>
                    <a:pt x="72" y="264"/>
                    <a:pt x="72" y="264"/>
                    <a:pt x="72" y="264"/>
                  </a:cubicBezTo>
                  <a:cubicBezTo>
                    <a:pt x="87" y="277"/>
                    <a:pt x="105" y="287"/>
                    <a:pt x="124" y="292"/>
                  </a:cubicBezTo>
                  <a:cubicBezTo>
                    <a:pt x="124" y="327"/>
                    <a:pt x="124" y="327"/>
                    <a:pt x="124" y="327"/>
                  </a:cubicBezTo>
                  <a:cubicBezTo>
                    <a:pt x="205" y="327"/>
                    <a:pt x="205" y="327"/>
                    <a:pt x="205" y="327"/>
                  </a:cubicBezTo>
                  <a:cubicBezTo>
                    <a:pt x="205" y="291"/>
                    <a:pt x="205" y="291"/>
                    <a:pt x="205" y="291"/>
                  </a:cubicBezTo>
                  <a:cubicBezTo>
                    <a:pt x="223" y="285"/>
                    <a:pt x="238" y="276"/>
                    <a:pt x="252" y="264"/>
                  </a:cubicBezTo>
                  <a:cubicBezTo>
                    <a:pt x="283" y="282"/>
                    <a:pt x="283" y="282"/>
                    <a:pt x="283" y="282"/>
                  </a:cubicBezTo>
                  <a:cubicBezTo>
                    <a:pt x="324" y="212"/>
                    <a:pt x="324" y="212"/>
                    <a:pt x="324" y="212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7" y="184"/>
                    <a:pt x="298" y="173"/>
                    <a:pt x="298" y="162"/>
                  </a:cubicBezTo>
                  <a:close/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262066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B80111-63F6-4696-8580-C64EABBC3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dirty="0"/>
              <a:t>Adaptive Cards </a:t>
            </a:r>
            <a:br>
              <a:rPr lang="en-US" dirty="0"/>
            </a:br>
            <a:r>
              <a:rPr lang="en-US" dirty="0"/>
              <a:t>Ecosystem</a:t>
            </a:r>
          </a:p>
        </p:txBody>
      </p:sp>
    </p:spTree>
    <p:extLst>
      <p:ext uri="{BB962C8B-B14F-4D97-AF65-F5344CB8AC3E}">
        <p14:creationId xmlns:p14="http://schemas.microsoft.com/office/powerpoint/2010/main" val="3808936877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701D5-82B5-43DC-B4E3-5E7AB77B4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an ecosystem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0391673" y="4085666"/>
            <a:ext cx="1737324" cy="1737324"/>
            <a:chOff x="8047034" y="1659046"/>
            <a:chExt cx="1737324" cy="1737324"/>
          </a:xfrm>
        </p:grpSpPr>
        <p:sp>
          <p:nvSpPr>
            <p:cNvPr id="6" name="Oval 5">
              <a:extLst/>
            </p:cNvPr>
            <p:cNvSpPr/>
            <p:nvPr/>
          </p:nvSpPr>
          <p:spPr bwMode="auto">
            <a:xfrm>
              <a:off x="8047034" y="1659046"/>
              <a:ext cx="1737324" cy="1737324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CF2"/>
                  </a:soli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rPr>
                <a:t>Common Schema</a:t>
              </a:r>
            </a:p>
          </p:txBody>
        </p:sp>
        <p:sp>
          <p:nvSpPr>
            <p:cNvPr id="8" name="code"/>
            <p:cNvSpPr>
              <a:spLocks noChangeAspect="1" noEditPoints="1"/>
            </p:cNvSpPr>
            <p:nvPr/>
          </p:nvSpPr>
          <p:spPr bwMode="auto">
            <a:xfrm>
              <a:off x="8629492" y="2105025"/>
              <a:ext cx="639007" cy="337202"/>
            </a:xfrm>
            <a:custGeom>
              <a:avLst/>
              <a:gdLst>
                <a:gd name="T0" fmla="*/ 91 w 343"/>
                <a:gd name="T1" fmla="*/ 181 h 181"/>
                <a:gd name="T2" fmla="*/ 0 w 343"/>
                <a:gd name="T3" fmla="*/ 91 h 181"/>
                <a:gd name="T4" fmla="*/ 91 w 343"/>
                <a:gd name="T5" fmla="*/ 0 h 181"/>
                <a:gd name="T6" fmla="*/ 253 w 343"/>
                <a:gd name="T7" fmla="*/ 181 h 181"/>
                <a:gd name="T8" fmla="*/ 343 w 343"/>
                <a:gd name="T9" fmla="*/ 91 h 181"/>
                <a:gd name="T10" fmla="*/ 253 w 343"/>
                <a:gd name="T11" fmla="*/ 0 h 181"/>
                <a:gd name="T12" fmla="*/ 205 w 343"/>
                <a:gd name="T13" fmla="*/ 0 h 181"/>
                <a:gd name="T14" fmla="*/ 136 w 343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181">
                  <a:moveTo>
                    <a:pt x="91" y="181"/>
                  </a:moveTo>
                  <a:lnTo>
                    <a:pt x="0" y="91"/>
                  </a:lnTo>
                  <a:lnTo>
                    <a:pt x="91" y="0"/>
                  </a:lnTo>
                  <a:moveTo>
                    <a:pt x="253" y="181"/>
                  </a:moveTo>
                  <a:lnTo>
                    <a:pt x="343" y="91"/>
                  </a:lnTo>
                  <a:lnTo>
                    <a:pt x="253" y="0"/>
                  </a:lnTo>
                  <a:moveTo>
                    <a:pt x="205" y="0"/>
                  </a:moveTo>
                  <a:lnTo>
                    <a:pt x="136" y="181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840840" y="4085666"/>
            <a:ext cx="1737324" cy="1737324"/>
            <a:chOff x="2834994" y="4308861"/>
            <a:chExt cx="1737324" cy="1737324"/>
          </a:xfrm>
        </p:grpSpPr>
        <p:sp>
          <p:nvSpPr>
            <p:cNvPr id="13" name="Oval 12">
              <a:extLst/>
            </p:cNvPr>
            <p:cNvSpPr/>
            <p:nvPr/>
          </p:nvSpPr>
          <p:spPr bwMode="auto">
            <a:xfrm>
              <a:off x="2834994" y="4308861"/>
              <a:ext cx="1737324" cy="1737324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CF2"/>
                  </a:soli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rPr>
                <a:t>Common Tooling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425872" y="4636574"/>
              <a:ext cx="555567" cy="638346"/>
              <a:chOff x="2420919" y="2375227"/>
              <a:chExt cx="555567" cy="638346"/>
            </a:xfrm>
          </p:grpSpPr>
          <p:sp>
            <p:nvSpPr>
              <p:cNvPr id="17" name="gear_3"/>
              <p:cNvSpPr>
                <a:spLocks noChangeAspect="1" noEditPoints="1"/>
              </p:cNvSpPr>
              <p:nvPr/>
            </p:nvSpPr>
            <p:spPr bwMode="auto">
              <a:xfrm>
                <a:off x="2420919" y="2635748"/>
                <a:ext cx="374650" cy="377825"/>
              </a:xfrm>
              <a:custGeom>
                <a:avLst/>
                <a:gdLst>
                  <a:gd name="T0" fmla="*/ 81 w 327"/>
                  <a:gd name="T1" fmla="*/ 162 h 327"/>
                  <a:gd name="T2" fmla="*/ 162 w 327"/>
                  <a:gd name="T3" fmla="*/ 80 h 327"/>
                  <a:gd name="T4" fmla="*/ 244 w 327"/>
                  <a:gd name="T5" fmla="*/ 162 h 327"/>
                  <a:gd name="T6" fmla="*/ 162 w 327"/>
                  <a:gd name="T7" fmla="*/ 243 h 327"/>
                  <a:gd name="T8" fmla="*/ 81 w 327"/>
                  <a:gd name="T9" fmla="*/ 162 h 327"/>
                  <a:gd name="T10" fmla="*/ 298 w 327"/>
                  <a:gd name="T11" fmla="*/ 162 h 327"/>
                  <a:gd name="T12" fmla="*/ 295 w 327"/>
                  <a:gd name="T13" fmla="*/ 135 h 327"/>
                  <a:gd name="T14" fmla="*/ 327 w 327"/>
                  <a:gd name="T15" fmla="*/ 117 h 327"/>
                  <a:gd name="T16" fmla="*/ 286 w 327"/>
                  <a:gd name="T17" fmla="*/ 46 h 327"/>
                  <a:gd name="T18" fmla="*/ 256 w 327"/>
                  <a:gd name="T19" fmla="*/ 64 h 327"/>
                  <a:gd name="T20" fmla="*/ 205 w 327"/>
                  <a:gd name="T21" fmla="*/ 33 h 327"/>
                  <a:gd name="T22" fmla="*/ 205 w 327"/>
                  <a:gd name="T23" fmla="*/ 0 h 327"/>
                  <a:gd name="T24" fmla="*/ 124 w 327"/>
                  <a:gd name="T25" fmla="*/ 0 h 327"/>
                  <a:gd name="T26" fmla="*/ 124 w 327"/>
                  <a:gd name="T27" fmla="*/ 31 h 327"/>
                  <a:gd name="T28" fmla="*/ 68 w 327"/>
                  <a:gd name="T29" fmla="*/ 64 h 327"/>
                  <a:gd name="T30" fmla="*/ 41 w 327"/>
                  <a:gd name="T31" fmla="*/ 48 h 327"/>
                  <a:gd name="T32" fmla="*/ 0 w 327"/>
                  <a:gd name="T33" fmla="*/ 119 h 327"/>
                  <a:gd name="T34" fmla="*/ 29 w 327"/>
                  <a:gd name="T35" fmla="*/ 135 h 327"/>
                  <a:gd name="T36" fmla="*/ 26 w 327"/>
                  <a:gd name="T37" fmla="*/ 162 h 327"/>
                  <a:gd name="T38" fmla="*/ 30 w 327"/>
                  <a:gd name="T39" fmla="*/ 194 h 327"/>
                  <a:gd name="T40" fmla="*/ 3 w 327"/>
                  <a:gd name="T41" fmla="*/ 210 h 327"/>
                  <a:gd name="T42" fmla="*/ 43 w 327"/>
                  <a:gd name="T43" fmla="*/ 280 h 327"/>
                  <a:gd name="T44" fmla="*/ 72 w 327"/>
                  <a:gd name="T45" fmla="*/ 264 h 327"/>
                  <a:gd name="T46" fmla="*/ 124 w 327"/>
                  <a:gd name="T47" fmla="*/ 292 h 327"/>
                  <a:gd name="T48" fmla="*/ 124 w 327"/>
                  <a:gd name="T49" fmla="*/ 327 h 327"/>
                  <a:gd name="T50" fmla="*/ 205 w 327"/>
                  <a:gd name="T51" fmla="*/ 327 h 327"/>
                  <a:gd name="T52" fmla="*/ 205 w 327"/>
                  <a:gd name="T53" fmla="*/ 291 h 327"/>
                  <a:gd name="T54" fmla="*/ 252 w 327"/>
                  <a:gd name="T55" fmla="*/ 264 h 327"/>
                  <a:gd name="T56" fmla="*/ 283 w 327"/>
                  <a:gd name="T57" fmla="*/ 282 h 327"/>
                  <a:gd name="T58" fmla="*/ 324 w 327"/>
                  <a:gd name="T59" fmla="*/ 212 h 327"/>
                  <a:gd name="T60" fmla="*/ 294 w 327"/>
                  <a:gd name="T61" fmla="*/ 194 h 327"/>
                  <a:gd name="T62" fmla="*/ 298 w 327"/>
                  <a:gd name="T63" fmla="*/ 162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7" h="327">
                    <a:moveTo>
                      <a:pt x="81" y="162"/>
                    </a:moveTo>
                    <a:cubicBezTo>
                      <a:pt x="81" y="117"/>
                      <a:pt x="117" y="80"/>
                      <a:pt x="162" y="80"/>
                    </a:cubicBezTo>
                    <a:cubicBezTo>
                      <a:pt x="207" y="80"/>
                      <a:pt x="244" y="117"/>
                      <a:pt x="244" y="162"/>
                    </a:cubicBezTo>
                    <a:cubicBezTo>
                      <a:pt x="244" y="207"/>
                      <a:pt x="207" y="243"/>
                      <a:pt x="162" y="243"/>
                    </a:cubicBezTo>
                    <a:cubicBezTo>
                      <a:pt x="117" y="243"/>
                      <a:pt x="81" y="207"/>
                      <a:pt x="81" y="162"/>
                    </a:cubicBezTo>
                    <a:close/>
                    <a:moveTo>
                      <a:pt x="298" y="162"/>
                    </a:moveTo>
                    <a:cubicBezTo>
                      <a:pt x="298" y="153"/>
                      <a:pt x="297" y="144"/>
                      <a:pt x="295" y="135"/>
                    </a:cubicBezTo>
                    <a:cubicBezTo>
                      <a:pt x="327" y="117"/>
                      <a:pt x="327" y="117"/>
                      <a:pt x="327" y="117"/>
                    </a:cubicBezTo>
                    <a:cubicBezTo>
                      <a:pt x="286" y="46"/>
                      <a:pt x="286" y="46"/>
                      <a:pt x="286" y="46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42" y="50"/>
                      <a:pt x="225" y="39"/>
                      <a:pt x="205" y="33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03" y="38"/>
                      <a:pt x="84" y="49"/>
                      <a:pt x="68" y="64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7" y="144"/>
                      <a:pt x="26" y="153"/>
                      <a:pt x="26" y="162"/>
                    </a:cubicBezTo>
                    <a:cubicBezTo>
                      <a:pt x="26" y="173"/>
                      <a:pt x="28" y="184"/>
                      <a:pt x="30" y="194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43" y="280"/>
                      <a:pt x="43" y="280"/>
                      <a:pt x="43" y="280"/>
                    </a:cubicBezTo>
                    <a:cubicBezTo>
                      <a:pt x="72" y="264"/>
                      <a:pt x="72" y="264"/>
                      <a:pt x="72" y="264"/>
                    </a:cubicBezTo>
                    <a:cubicBezTo>
                      <a:pt x="87" y="277"/>
                      <a:pt x="105" y="287"/>
                      <a:pt x="124" y="292"/>
                    </a:cubicBezTo>
                    <a:cubicBezTo>
                      <a:pt x="124" y="327"/>
                      <a:pt x="124" y="327"/>
                      <a:pt x="124" y="327"/>
                    </a:cubicBezTo>
                    <a:cubicBezTo>
                      <a:pt x="205" y="327"/>
                      <a:pt x="205" y="327"/>
                      <a:pt x="205" y="327"/>
                    </a:cubicBezTo>
                    <a:cubicBezTo>
                      <a:pt x="205" y="291"/>
                      <a:pt x="205" y="291"/>
                      <a:pt x="205" y="291"/>
                    </a:cubicBezTo>
                    <a:cubicBezTo>
                      <a:pt x="223" y="285"/>
                      <a:pt x="238" y="276"/>
                      <a:pt x="252" y="264"/>
                    </a:cubicBezTo>
                    <a:cubicBezTo>
                      <a:pt x="283" y="282"/>
                      <a:pt x="283" y="282"/>
                      <a:pt x="283" y="282"/>
                    </a:cubicBezTo>
                    <a:cubicBezTo>
                      <a:pt x="324" y="212"/>
                      <a:pt x="324" y="212"/>
                      <a:pt x="324" y="212"/>
                    </a:cubicBezTo>
                    <a:cubicBezTo>
                      <a:pt x="294" y="194"/>
                      <a:pt x="294" y="194"/>
                      <a:pt x="294" y="194"/>
                    </a:cubicBezTo>
                    <a:cubicBezTo>
                      <a:pt x="297" y="184"/>
                      <a:pt x="298" y="173"/>
                      <a:pt x="298" y="162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8" name="gear_3"/>
              <p:cNvSpPr>
                <a:spLocks noChangeAspect="1" noEditPoints="1"/>
              </p:cNvSpPr>
              <p:nvPr/>
            </p:nvSpPr>
            <p:spPr bwMode="auto">
              <a:xfrm>
                <a:off x="2681731" y="2375227"/>
                <a:ext cx="294755" cy="297253"/>
              </a:xfrm>
              <a:custGeom>
                <a:avLst/>
                <a:gdLst>
                  <a:gd name="T0" fmla="*/ 81 w 327"/>
                  <a:gd name="T1" fmla="*/ 162 h 327"/>
                  <a:gd name="T2" fmla="*/ 162 w 327"/>
                  <a:gd name="T3" fmla="*/ 80 h 327"/>
                  <a:gd name="T4" fmla="*/ 244 w 327"/>
                  <a:gd name="T5" fmla="*/ 162 h 327"/>
                  <a:gd name="T6" fmla="*/ 162 w 327"/>
                  <a:gd name="T7" fmla="*/ 243 h 327"/>
                  <a:gd name="T8" fmla="*/ 81 w 327"/>
                  <a:gd name="T9" fmla="*/ 162 h 327"/>
                  <a:gd name="T10" fmla="*/ 298 w 327"/>
                  <a:gd name="T11" fmla="*/ 162 h 327"/>
                  <a:gd name="T12" fmla="*/ 295 w 327"/>
                  <a:gd name="T13" fmla="*/ 135 h 327"/>
                  <a:gd name="T14" fmla="*/ 327 w 327"/>
                  <a:gd name="T15" fmla="*/ 117 h 327"/>
                  <a:gd name="T16" fmla="*/ 286 w 327"/>
                  <a:gd name="T17" fmla="*/ 46 h 327"/>
                  <a:gd name="T18" fmla="*/ 256 w 327"/>
                  <a:gd name="T19" fmla="*/ 64 h 327"/>
                  <a:gd name="T20" fmla="*/ 205 w 327"/>
                  <a:gd name="T21" fmla="*/ 33 h 327"/>
                  <a:gd name="T22" fmla="*/ 205 w 327"/>
                  <a:gd name="T23" fmla="*/ 0 h 327"/>
                  <a:gd name="T24" fmla="*/ 124 w 327"/>
                  <a:gd name="T25" fmla="*/ 0 h 327"/>
                  <a:gd name="T26" fmla="*/ 124 w 327"/>
                  <a:gd name="T27" fmla="*/ 31 h 327"/>
                  <a:gd name="T28" fmla="*/ 68 w 327"/>
                  <a:gd name="T29" fmla="*/ 64 h 327"/>
                  <a:gd name="T30" fmla="*/ 41 w 327"/>
                  <a:gd name="T31" fmla="*/ 48 h 327"/>
                  <a:gd name="T32" fmla="*/ 0 w 327"/>
                  <a:gd name="T33" fmla="*/ 119 h 327"/>
                  <a:gd name="T34" fmla="*/ 29 w 327"/>
                  <a:gd name="T35" fmla="*/ 135 h 327"/>
                  <a:gd name="T36" fmla="*/ 26 w 327"/>
                  <a:gd name="T37" fmla="*/ 162 h 327"/>
                  <a:gd name="T38" fmla="*/ 30 w 327"/>
                  <a:gd name="T39" fmla="*/ 194 h 327"/>
                  <a:gd name="T40" fmla="*/ 3 w 327"/>
                  <a:gd name="T41" fmla="*/ 210 h 327"/>
                  <a:gd name="T42" fmla="*/ 43 w 327"/>
                  <a:gd name="T43" fmla="*/ 280 h 327"/>
                  <a:gd name="T44" fmla="*/ 72 w 327"/>
                  <a:gd name="T45" fmla="*/ 264 h 327"/>
                  <a:gd name="T46" fmla="*/ 124 w 327"/>
                  <a:gd name="T47" fmla="*/ 292 h 327"/>
                  <a:gd name="T48" fmla="*/ 124 w 327"/>
                  <a:gd name="T49" fmla="*/ 327 h 327"/>
                  <a:gd name="T50" fmla="*/ 205 w 327"/>
                  <a:gd name="T51" fmla="*/ 327 h 327"/>
                  <a:gd name="T52" fmla="*/ 205 w 327"/>
                  <a:gd name="T53" fmla="*/ 291 h 327"/>
                  <a:gd name="T54" fmla="*/ 252 w 327"/>
                  <a:gd name="T55" fmla="*/ 264 h 327"/>
                  <a:gd name="T56" fmla="*/ 283 w 327"/>
                  <a:gd name="T57" fmla="*/ 282 h 327"/>
                  <a:gd name="T58" fmla="*/ 324 w 327"/>
                  <a:gd name="T59" fmla="*/ 212 h 327"/>
                  <a:gd name="T60" fmla="*/ 294 w 327"/>
                  <a:gd name="T61" fmla="*/ 194 h 327"/>
                  <a:gd name="T62" fmla="*/ 298 w 327"/>
                  <a:gd name="T63" fmla="*/ 162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7" h="327">
                    <a:moveTo>
                      <a:pt x="81" y="162"/>
                    </a:moveTo>
                    <a:cubicBezTo>
                      <a:pt x="81" y="117"/>
                      <a:pt x="117" y="80"/>
                      <a:pt x="162" y="80"/>
                    </a:cubicBezTo>
                    <a:cubicBezTo>
                      <a:pt x="207" y="80"/>
                      <a:pt x="244" y="117"/>
                      <a:pt x="244" y="162"/>
                    </a:cubicBezTo>
                    <a:cubicBezTo>
                      <a:pt x="244" y="207"/>
                      <a:pt x="207" y="243"/>
                      <a:pt x="162" y="243"/>
                    </a:cubicBezTo>
                    <a:cubicBezTo>
                      <a:pt x="117" y="243"/>
                      <a:pt x="81" y="207"/>
                      <a:pt x="81" y="162"/>
                    </a:cubicBezTo>
                    <a:close/>
                    <a:moveTo>
                      <a:pt x="298" y="162"/>
                    </a:moveTo>
                    <a:cubicBezTo>
                      <a:pt x="298" y="153"/>
                      <a:pt x="297" y="144"/>
                      <a:pt x="295" y="135"/>
                    </a:cubicBezTo>
                    <a:cubicBezTo>
                      <a:pt x="327" y="117"/>
                      <a:pt x="327" y="117"/>
                      <a:pt x="327" y="117"/>
                    </a:cubicBezTo>
                    <a:cubicBezTo>
                      <a:pt x="286" y="46"/>
                      <a:pt x="286" y="46"/>
                      <a:pt x="286" y="46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42" y="50"/>
                      <a:pt x="225" y="39"/>
                      <a:pt x="205" y="33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03" y="38"/>
                      <a:pt x="84" y="49"/>
                      <a:pt x="68" y="64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7" y="144"/>
                      <a:pt x="26" y="153"/>
                      <a:pt x="26" y="162"/>
                    </a:cubicBezTo>
                    <a:cubicBezTo>
                      <a:pt x="26" y="173"/>
                      <a:pt x="28" y="184"/>
                      <a:pt x="30" y="194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43" y="280"/>
                      <a:pt x="43" y="280"/>
                      <a:pt x="43" y="280"/>
                    </a:cubicBezTo>
                    <a:cubicBezTo>
                      <a:pt x="72" y="264"/>
                      <a:pt x="72" y="264"/>
                      <a:pt x="72" y="264"/>
                    </a:cubicBezTo>
                    <a:cubicBezTo>
                      <a:pt x="87" y="277"/>
                      <a:pt x="105" y="287"/>
                      <a:pt x="124" y="292"/>
                    </a:cubicBezTo>
                    <a:cubicBezTo>
                      <a:pt x="124" y="327"/>
                      <a:pt x="124" y="327"/>
                      <a:pt x="124" y="327"/>
                    </a:cubicBezTo>
                    <a:cubicBezTo>
                      <a:pt x="205" y="327"/>
                      <a:pt x="205" y="327"/>
                      <a:pt x="205" y="327"/>
                    </a:cubicBezTo>
                    <a:cubicBezTo>
                      <a:pt x="205" y="291"/>
                      <a:pt x="205" y="291"/>
                      <a:pt x="205" y="291"/>
                    </a:cubicBezTo>
                    <a:cubicBezTo>
                      <a:pt x="223" y="285"/>
                      <a:pt x="238" y="276"/>
                      <a:pt x="252" y="264"/>
                    </a:cubicBezTo>
                    <a:cubicBezTo>
                      <a:pt x="283" y="282"/>
                      <a:pt x="283" y="282"/>
                      <a:pt x="283" y="282"/>
                    </a:cubicBezTo>
                    <a:cubicBezTo>
                      <a:pt x="324" y="212"/>
                      <a:pt x="324" y="212"/>
                      <a:pt x="324" y="212"/>
                    </a:cubicBezTo>
                    <a:cubicBezTo>
                      <a:pt x="294" y="194"/>
                      <a:pt x="294" y="194"/>
                      <a:pt x="294" y="194"/>
                    </a:cubicBezTo>
                    <a:cubicBezTo>
                      <a:pt x="297" y="184"/>
                      <a:pt x="298" y="173"/>
                      <a:pt x="298" y="162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27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7406944" y="4085666"/>
            <a:ext cx="1737324" cy="1737324"/>
            <a:chOff x="8025481" y="4630958"/>
            <a:chExt cx="1737324" cy="1737324"/>
          </a:xfrm>
        </p:grpSpPr>
        <p:sp>
          <p:nvSpPr>
            <p:cNvPr id="14" name="Oval 13">
              <a:extLst/>
            </p:cNvPr>
            <p:cNvSpPr/>
            <p:nvPr/>
          </p:nvSpPr>
          <p:spPr bwMode="auto">
            <a:xfrm>
              <a:off x="8025481" y="4630958"/>
              <a:ext cx="1737324" cy="1737324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CF2"/>
                  </a:soli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rPr>
                <a:t>Common Rendering Libraries</a:t>
              </a:r>
            </a:p>
          </p:txBody>
        </p:sp>
        <p:sp>
          <p:nvSpPr>
            <p:cNvPr id="19" name="3D"/>
            <p:cNvSpPr>
              <a:spLocks noChangeAspect="1" noEditPoints="1"/>
            </p:cNvSpPr>
            <p:nvPr/>
          </p:nvSpPr>
          <p:spPr bwMode="auto">
            <a:xfrm>
              <a:off x="8657377" y="4925622"/>
              <a:ext cx="473531" cy="503802"/>
            </a:xfrm>
            <a:custGeom>
              <a:avLst/>
              <a:gdLst>
                <a:gd name="T0" fmla="*/ 27 w 219"/>
                <a:gd name="T1" fmla="*/ 48 h 233"/>
                <a:gd name="T2" fmla="*/ 95 w 219"/>
                <a:gd name="T3" fmla="*/ 15 h 233"/>
                <a:gd name="T4" fmla="*/ 123 w 219"/>
                <a:gd name="T5" fmla="*/ 14 h 233"/>
                <a:gd name="T6" fmla="*/ 191 w 219"/>
                <a:gd name="T7" fmla="*/ 48 h 233"/>
                <a:gd name="T8" fmla="*/ 219 w 219"/>
                <a:gd name="T9" fmla="*/ 189 h 233"/>
                <a:gd name="T10" fmla="*/ 219 w 219"/>
                <a:gd name="T11" fmla="*/ 175 h 233"/>
                <a:gd name="T12" fmla="*/ 191 w 219"/>
                <a:gd name="T13" fmla="*/ 175 h 233"/>
                <a:gd name="T14" fmla="*/ 191 w 219"/>
                <a:gd name="T15" fmla="*/ 202 h 233"/>
                <a:gd name="T16" fmla="*/ 219 w 219"/>
                <a:gd name="T17" fmla="*/ 202 h 233"/>
                <a:gd name="T18" fmla="*/ 219 w 219"/>
                <a:gd name="T19" fmla="*/ 189 h 233"/>
                <a:gd name="T20" fmla="*/ 123 w 219"/>
                <a:gd name="T21" fmla="*/ 220 h 233"/>
                <a:gd name="T22" fmla="*/ 123 w 219"/>
                <a:gd name="T23" fmla="*/ 205 h 233"/>
                <a:gd name="T24" fmla="*/ 95 w 219"/>
                <a:gd name="T25" fmla="*/ 205 h 233"/>
                <a:gd name="T26" fmla="*/ 95 w 219"/>
                <a:gd name="T27" fmla="*/ 233 h 233"/>
                <a:gd name="T28" fmla="*/ 123 w 219"/>
                <a:gd name="T29" fmla="*/ 233 h 233"/>
                <a:gd name="T30" fmla="*/ 123 w 219"/>
                <a:gd name="T31" fmla="*/ 220 h 233"/>
                <a:gd name="T32" fmla="*/ 27 w 219"/>
                <a:gd name="T33" fmla="*/ 189 h 233"/>
                <a:gd name="T34" fmla="*/ 27 w 219"/>
                <a:gd name="T35" fmla="*/ 175 h 233"/>
                <a:gd name="T36" fmla="*/ 0 w 219"/>
                <a:gd name="T37" fmla="*/ 175 h 233"/>
                <a:gd name="T38" fmla="*/ 0 w 219"/>
                <a:gd name="T39" fmla="*/ 202 h 233"/>
                <a:gd name="T40" fmla="*/ 27 w 219"/>
                <a:gd name="T41" fmla="*/ 202 h 233"/>
                <a:gd name="T42" fmla="*/ 27 w 219"/>
                <a:gd name="T43" fmla="*/ 189 h 233"/>
                <a:gd name="T44" fmla="*/ 27 w 219"/>
                <a:gd name="T45" fmla="*/ 63 h 233"/>
                <a:gd name="T46" fmla="*/ 27 w 219"/>
                <a:gd name="T47" fmla="*/ 48 h 233"/>
                <a:gd name="T48" fmla="*/ 0 w 219"/>
                <a:gd name="T49" fmla="*/ 48 h 233"/>
                <a:gd name="T50" fmla="*/ 0 w 219"/>
                <a:gd name="T51" fmla="*/ 76 h 233"/>
                <a:gd name="T52" fmla="*/ 27 w 219"/>
                <a:gd name="T53" fmla="*/ 76 h 233"/>
                <a:gd name="T54" fmla="*/ 27 w 219"/>
                <a:gd name="T55" fmla="*/ 63 h 233"/>
                <a:gd name="T56" fmla="*/ 123 w 219"/>
                <a:gd name="T57" fmla="*/ 93 h 233"/>
                <a:gd name="T58" fmla="*/ 123 w 219"/>
                <a:gd name="T59" fmla="*/ 79 h 233"/>
                <a:gd name="T60" fmla="*/ 95 w 219"/>
                <a:gd name="T61" fmla="*/ 79 h 233"/>
                <a:gd name="T62" fmla="*/ 95 w 219"/>
                <a:gd name="T63" fmla="*/ 107 h 233"/>
                <a:gd name="T64" fmla="*/ 123 w 219"/>
                <a:gd name="T65" fmla="*/ 107 h 233"/>
                <a:gd name="T66" fmla="*/ 123 w 219"/>
                <a:gd name="T67" fmla="*/ 93 h 233"/>
                <a:gd name="T68" fmla="*/ 123 w 219"/>
                <a:gd name="T69" fmla="*/ 14 h 233"/>
                <a:gd name="T70" fmla="*/ 123 w 219"/>
                <a:gd name="T71" fmla="*/ 0 h 233"/>
                <a:gd name="T72" fmla="*/ 95 w 219"/>
                <a:gd name="T73" fmla="*/ 0 h 233"/>
                <a:gd name="T74" fmla="*/ 95 w 219"/>
                <a:gd name="T75" fmla="*/ 29 h 233"/>
                <a:gd name="T76" fmla="*/ 123 w 219"/>
                <a:gd name="T77" fmla="*/ 29 h 233"/>
                <a:gd name="T78" fmla="*/ 123 w 219"/>
                <a:gd name="T79" fmla="*/ 14 h 233"/>
                <a:gd name="T80" fmla="*/ 219 w 219"/>
                <a:gd name="T81" fmla="*/ 63 h 233"/>
                <a:gd name="T82" fmla="*/ 219 w 219"/>
                <a:gd name="T83" fmla="*/ 48 h 233"/>
                <a:gd name="T84" fmla="*/ 191 w 219"/>
                <a:gd name="T85" fmla="*/ 48 h 233"/>
                <a:gd name="T86" fmla="*/ 191 w 219"/>
                <a:gd name="T87" fmla="*/ 76 h 233"/>
                <a:gd name="T88" fmla="*/ 219 w 219"/>
                <a:gd name="T89" fmla="*/ 76 h 233"/>
                <a:gd name="T90" fmla="*/ 219 w 219"/>
                <a:gd name="T91" fmla="*/ 63 h 233"/>
                <a:gd name="T92" fmla="*/ 123 w 219"/>
                <a:gd name="T93" fmla="*/ 94 h 233"/>
                <a:gd name="T94" fmla="*/ 191 w 219"/>
                <a:gd name="T95" fmla="*/ 63 h 233"/>
                <a:gd name="T96" fmla="*/ 205 w 219"/>
                <a:gd name="T97" fmla="*/ 76 h 233"/>
                <a:gd name="T98" fmla="*/ 205 w 219"/>
                <a:gd name="T99" fmla="*/ 175 h 233"/>
                <a:gd name="T100" fmla="*/ 109 w 219"/>
                <a:gd name="T101" fmla="*/ 107 h 233"/>
                <a:gd name="T102" fmla="*/ 109 w 219"/>
                <a:gd name="T103" fmla="*/ 205 h 233"/>
                <a:gd name="T104" fmla="*/ 13 w 219"/>
                <a:gd name="T105" fmla="*/ 76 h 233"/>
                <a:gd name="T106" fmla="*/ 13 w 219"/>
                <a:gd name="T107" fmla="*/ 175 h 233"/>
                <a:gd name="T108" fmla="*/ 27 w 219"/>
                <a:gd name="T109" fmla="*/ 63 h 233"/>
                <a:gd name="T110" fmla="*/ 95 w 219"/>
                <a:gd name="T111" fmla="*/ 94 h 233"/>
                <a:gd name="T112" fmla="*/ 123 w 219"/>
                <a:gd name="T113" fmla="*/ 220 h 233"/>
                <a:gd name="T114" fmla="*/ 191 w 219"/>
                <a:gd name="T115" fmla="*/ 189 h 233"/>
                <a:gd name="T116" fmla="*/ 95 w 219"/>
                <a:gd name="T117" fmla="*/ 220 h 233"/>
                <a:gd name="T118" fmla="*/ 27 w 219"/>
                <a:gd name="T119" fmla="*/ 1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33">
                  <a:moveTo>
                    <a:pt x="27" y="48"/>
                  </a:moveTo>
                  <a:lnTo>
                    <a:pt x="95" y="15"/>
                  </a:lnTo>
                  <a:moveTo>
                    <a:pt x="123" y="14"/>
                  </a:moveTo>
                  <a:lnTo>
                    <a:pt x="191" y="48"/>
                  </a:lnTo>
                  <a:moveTo>
                    <a:pt x="219" y="189"/>
                  </a:moveTo>
                  <a:lnTo>
                    <a:pt x="219" y="175"/>
                  </a:lnTo>
                  <a:lnTo>
                    <a:pt x="191" y="175"/>
                  </a:lnTo>
                  <a:lnTo>
                    <a:pt x="191" y="202"/>
                  </a:lnTo>
                  <a:lnTo>
                    <a:pt x="219" y="202"/>
                  </a:lnTo>
                  <a:lnTo>
                    <a:pt x="219" y="189"/>
                  </a:lnTo>
                  <a:moveTo>
                    <a:pt x="123" y="220"/>
                  </a:moveTo>
                  <a:lnTo>
                    <a:pt x="123" y="205"/>
                  </a:lnTo>
                  <a:lnTo>
                    <a:pt x="95" y="205"/>
                  </a:lnTo>
                  <a:lnTo>
                    <a:pt x="95" y="233"/>
                  </a:lnTo>
                  <a:lnTo>
                    <a:pt x="123" y="233"/>
                  </a:lnTo>
                  <a:lnTo>
                    <a:pt x="123" y="220"/>
                  </a:lnTo>
                  <a:moveTo>
                    <a:pt x="27" y="189"/>
                  </a:moveTo>
                  <a:lnTo>
                    <a:pt x="27" y="175"/>
                  </a:lnTo>
                  <a:lnTo>
                    <a:pt x="0" y="175"/>
                  </a:lnTo>
                  <a:lnTo>
                    <a:pt x="0" y="202"/>
                  </a:lnTo>
                  <a:lnTo>
                    <a:pt x="27" y="202"/>
                  </a:lnTo>
                  <a:lnTo>
                    <a:pt x="27" y="189"/>
                  </a:lnTo>
                  <a:moveTo>
                    <a:pt x="27" y="63"/>
                  </a:moveTo>
                  <a:lnTo>
                    <a:pt x="27" y="48"/>
                  </a:lnTo>
                  <a:lnTo>
                    <a:pt x="0" y="48"/>
                  </a:lnTo>
                  <a:lnTo>
                    <a:pt x="0" y="76"/>
                  </a:lnTo>
                  <a:lnTo>
                    <a:pt x="27" y="76"/>
                  </a:lnTo>
                  <a:lnTo>
                    <a:pt x="27" y="63"/>
                  </a:lnTo>
                  <a:moveTo>
                    <a:pt x="123" y="93"/>
                  </a:moveTo>
                  <a:lnTo>
                    <a:pt x="123" y="79"/>
                  </a:lnTo>
                  <a:lnTo>
                    <a:pt x="95" y="79"/>
                  </a:lnTo>
                  <a:lnTo>
                    <a:pt x="95" y="107"/>
                  </a:lnTo>
                  <a:lnTo>
                    <a:pt x="123" y="107"/>
                  </a:lnTo>
                  <a:lnTo>
                    <a:pt x="123" y="93"/>
                  </a:lnTo>
                  <a:moveTo>
                    <a:pt x="123" y="14"/>
                  </a:moveTo>
                  <a:lnTo>
                    <a:pt x="123" y="0"/>
                  </a:lnTo>
                  <a:lnTo>
                    <a:pt x="95" y="0"/>
                  </a:lnTo>
                  <a:lnTo>
                    <a:pt x="95" y="29"/>
                  </a:lnTo>
                  <a:lnTo>
                    <a:pt x="123" y="29"/>
                  </a:lnTo>
                  <a:lnTo>
                    <a:pt x="123" y="14"/>
                  </a:lnTo>
                  <a:moveTo>
                    <a:pt x="219" y="63"/>
                  </a:moveTo>
                  <a:lnTo>
                    <a:pt x="219" y="48"/>
                  </a:lnTo>
                  <a:lnTo>
                    <a:pt x="191" y="48"/>
                  </a:lnTo>
                  <a:lnTo>
                    <a:pt x="191" y="76"/>
                  </a:lnTo>
                  <a:lnTo>
                    <a:pt x="219" y="76"/>
                  </a:lnTo>
                  <a:lnTo>
                    <a:pt x="219" y="63"/>
                  </a:lnTo>
                  <a:moveTo>
                    <a:pt x="123" y="94"/>
                  </a:moveTo>
                  <a:lnTo>
                    <a:pt x="191" y="63"/>
                  </a:lnTo>
                  <a:moveTo>
                    <a:pt x="205" y="76"/>
                  </a:moveTo>
                  <a:lnTo>
                    <a:pt x="205" y="175"/>
                  </a:lnTo>
                  <a:moveTo>
                    <a:pt x="109" y="107"/>
                  </a:moveTo>
                  <a:lnTo>
                    <a:pt x="109" y="205"/>
                  </a:lnTo>
                  <a:moveTo>
                    <a:pt x="13" y="76"/>
                  </a:moveTo>
                  <a:lnTo>
                    <a:pt x="13" y="175"/>
                  </a:lnTo>
                  <a:moveTo>
                    <a:pt x="27" y="63"/>
                  </a:moveTo>
                  <a:lnTo>
                    <a:pt x="95" y="94"/>
                  </a:lnTo>
                  <a:moveTo>
                    <a:pt x="123" y="220"/>
                  </a:moveTo>
                  <a:lnTo>
                    <a:pt x="191" y="189"/>
                  </a:lnTo>
                  <a:moveTo>
                    <a:pt x="95" y="220"/>
                  </a:moveTo>
                  <a:lnTo>
                    <a:pt x="27" y="189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49623" y="4085666"/>
            <a:ext cx="1952977" cy="1880449"/>
            <a:chOff x="5588597" y="4320213"/>
            <a:chExt cx="1952977" cy="1880449"/>
          </a:xfrm>
        </p:grpSpPr>
        <p:sp>
          <p:nvSpPr>
            <p:cNvPr id="15" name="Oval 14">
              <a:extLst/>
            </p:cNvPr>
            <p:cNvSpPr/>
            <p:nvPr/>
          </p:nvSpPr>
          <p:spPr bwMode="auto">
            <a:xfrm>
              <a:off x="5588597" y="4320213"/>
              <a:ext cx="1952977" cy="1880449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8D7">
                    <a:lumMod val="50000"/>
                  </a:srgbClr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CF2"/>
                  </a:soli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rPr>
                <a:t>Open partnerships</a:t>
              </a:r>
            </a:p>
          </p:txBody>
        </p:sp>
        <p:sp>
          <p:nvSpPr>
            <p:cNvPr id="23" name="browser_4">
              <a:extLst/>
            </p:cNvPr>
            <p:cNvSpPr>
              <a:spLocks noChangeAspect="1" noEditPoints="1"/>
            </p:cNvSpPr>
            <p:nvPr/>
          </p:nvSpPr>
          <p:spPr bwMode="auto">
            <a:xfrm>
              <a:off x="6285185" y="4646199"/>
              <a:ext cx="565832" cy="419220"/>
            </a:xfrm>
            <a:custGeom>
              <a:avLst/>
              <a:gdLst>
                <a:gd name="T0" fmla="*/ 33 w 247"/>
                <a:gd name="T1" fmla="*/ 100 h 183"/>
                <a:gd name="T2" fmla="*/ 131 w 247"/>
                <a:gd name="T3" fmla="*/ 100 h 183"/>
                <a:gd name="T4" fmla="*/ 33 w 247"/>
                <a:gd name="T5" fmla="*/ 150 h 183"/>
                <a:gd name="T6" fmla="*/ 131 w 247"/>
                <a:gd name="T7" fmla="*/ 150 h 183"/>
                <a:gd name="T8" fmla="*/ 215 w 247"/>
                <a:gd name="T9" fmla="*/ 124 h 183"/>
                <a:gd name="T10" fmla="*/ 215 w 247"/>
                <a:gd name="T11" fmla="*/ 100 h 183"/>
                <a:gd name="T12" fmla="*/ 165 w 247"/>
                <a:gd name="T13" fmla="*/ 100 h 183"/>
                <a:gd name="T14" fmla="*/ 165 w 247"/>
                <a:gd name="T15" fmla="*/ 150 h 183"/>
                <a:gd name="T16" fmla="*/ 215 w 247"/>
                <a:gd name="T17" fmla="*/ 150 h 183"/>
                <a:gd name="T18" fmla="*/ 215 w 247"/>
                <a:gd name="T19" fmla="*/ 124 h 183"/>
                <a:gd name="T20" fmla="*/ 215 w 247"/>
                <a:gd name="T21" fmla="*/ 50 h 183"/>
                <a:gd name="T22" fmla="*/ 215 w 247"/>
                <a:gd name="T23" fmla="*/ 33 h 183"/>
                <a:gd name="T24" fmla="*/ 33 w 247"/>
                <a:gd name="T25" fmla="*/ 33 h 183"/>
                <a:gd name="T26" fmla="*/ 33 w 247"/>
                <a:gd name="T27" fmla="*/ 68 h 183"/>
                <a:gd name="T28" fmla="*/ 215 w 247"/>
                <a:gd name="T29" fmla="*/ 68 h 183"/>
                <a:gd name="T30" fmla="*/ 215 w 247"/>
                <a:gd name="T31" fmla="*/ 50 h 183"/>
                <a:gd name="T32" fmla="*/ 247 w 247"/>
                <a:gd name="T33" fmla="*/ 92 h 183"/>
                <a:gd name="T34" fmla="*/ 247 w 247"/>
                <a:gd name="T35" fmla="*/ 0 h 183"/>
                <a:gd name="T36" fmla="*/ 0 w 247"/>
                <a:gd name="T37" fmla="*/ 0 h 183"/>
                <a:gd name="T38" fmla="*/ 0 w 247"/>
                <a:gd name="T39" fmla="*/ 183 h 183"/>
                <a:gd name="T40" fmla="*/ 247 w 247"/>
                <a:gd name="T41" fmla="*/ 183 h 183"/>
                <a:gd name="T42" fmla="*/ 247 w 247"/>
                <a:gd name="T43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7" h="183">
                  <a:moveTo>
                    <a:pt x="33" y="100"/>
                  </a:moveTo>
                  <a:lnTo>
                    <a:pt x="131" y="100"/>
                  </a:lnTo>
                  <a:moveTo>
                    <a:pt x="33" y="150"/>
                  </a:moveTo>
                  <a:lnTo>
                    <a:pt x="131" y="150"/>
                  </a:lnTo>
                  <a:moveTo>
                    <a:pt x="215" y="124"/>
                  </a:moveTo>
                  <a:lnTo>
                    <a:pt x="215" y="100"/>
                  </a:lnTo>
                  <a:lnTo>
                    <a:pt x="165" y="100"/>
                  </a:lnTo>
                  <a:lnTo>
                    <a:pt x="165" y="150"/>
                  </a:lnTo>
                  <a:lnTo>
                    <a:pt x="215" y="150"/>
                  </a:lnTo>
                  <a:lnTo>
                    <a:pt x="215" y="124"/>
                  </a:lnTo>
                  <a:moveTo>
                    <a:pt x="215" y="50"/>
                  </a:moveTo>
                  <a:lnTo>
                    <a:pt x="215" y="33"/>
                  </a:lnTo>
                  <a:lnTo>
                    <a:pt x="33" y="33"/>
                  </a:lnTo>
                  <a:lnTo>
                    <a:pt x="33" y="68"/>
                  </a:lnTo>
                  <a:lnTo>
                    <a:pt x="215" y="68"/>
                  </a:lnTo>
                  <a:lnTo>
                    <a:pt x="215" y="50"/>
                  </a:lnTo>
                  <a:moveTo>
                    <a:pt x="247" y="92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47" y="183"/>
                  </a:lnTo>
                  <a:lnTo>
                    <a:pt x="247" y="92"/>
                  </a:lnTo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pic>
        <p:nvPicPr>
          <p:cNvPr id="27" name="Picture 26" descr="A close up of a sign&#10;&#10;Description generated with high confidence">
            <a:extLst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55143" y="1257232"/>
            <a:ext cx="2366243" cy="2363932"/>
          </a:xfrm>
          <a:custGeom>
            <a:avLst/>
            <a:gdLst>
              <a:gd name="connsiteX0" fmla="*/ 951649 w 2366243"/>
              <a:gd name="connsiteY0" fmla="*/ 0 h 2363932"/>
              <a:gd name="connsiteX1" fmla="*/ 1472639 w 2366243"/>
              <a:gd name="connsiteY1" fmla="*/ 0 h 2363932"/>
              <a:gd name="connsiteX2" fmla="*/ 1572599 w 2366243"/>
              <a:gd name="connsiteY2" fmla="*/ 26527 h 2363932"/>
              <a:gd name="connsiteX3" fmla="*/ 2329032 w 2366243"/>
              <a:gd name="connsiteY3" fmla="*/ 734356 h 2363932"/>
              <a:gd name="connsiteX4" fmla="*/ 2366243 w 2366243"/>
              <a:gd name="connsiteY4" fmla="*/ 839286 h 2363932"/>
              <a:gd name="connsiteX5" fmla="*/ 2366243 w 2366243"/>
              <a:gd name="connsiteY5" fmla="*/ 1603340 h 2363932"/>
              <a:gd name="connsiteX6" fmla="*/ 2329032 w 2366243"/>
              <a:gd name="connsiteY6" fmla="*/ 1708271 h 2363932"/>
              <a:gd name="connsiteX7" fmla="*/ 1789924 w 2366243"/>
              <a:gd name="connsiteY7" fmla="*/ 2321351 h 2363932"/>
              <a:gd name="connsiteX8" fmla="*/ 1704278 w 2366243"/>
              <a:gd name="connsiteY8" fmla="*/ 2363932 h 2363932"/>
              <a:gd name="connsiteX9" fmla="*/ 720011 w 2366243"/>
              <a:gd name="connsiteY9" fmla="*/ 2363932 h 2363932"/>
              <a:gd name="connsiteX10" fmla="*/ 634364 w 2366243"/>
              <a:gd name="connsiteY10" fmla="*/ 2321351 h 2363932"/>
              <a:gd name="connsiteX11" fmla="*/ 0 w 2366243"/>
              <a:gd name="connsiteY11" fmla="*/ 1221313 h 2363932"/>
              <a:gd name="connsiteX12" fmla="*/ 851690 w 2366243"/>
              <a:gd name="connsiteY12" fmla="*/ 26527 h 236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6243" h="2363932">
                <a:moveTo>
                  <a:pt x="951649" y="0"/>
                </a:moveTo>
                <a:lnTo>
                  <a:pt x="1472639" y="0"/>
                </a:lnTo>
                <a:lnTo>
                  <a:pt x="1572599" y="26527"/>
                </a:lnTo>
                <a:cubicBezTo>
                  <a:pt x="1914201" y="136185"/>
                  <a:pt x="2191022" y="397596"/>
                  <a:pt x="2329032" y="734356"/>
                </a:cubicBezTo>
                <a:lnTo>
                  <a:pt x="2366243" y="839286"/>
                </a:lnTo>
                <a:lnTo>
                  <a:pt x="2366243" y="1603340"/>
                </a:lnTo>
                <a:lnTo>
                  <a:pt x="2329032" y="1708271"/>
                </a:lnTo>
                <a:cubicBezTo>
                  <a:pt x="2221691" y="1970195"/>
                  <a:pt x="2030378" y="2186538"/>
                  <a:pt x="1789924" y="2321351"/>
                </a:cubicBezTo>
                <a:lnTo>
                  <a:pt x="1704278" y="2363932"/>
                </a:lnTo>
                <a:lnTo>
                  <a:pt x="720011" y="2363932"/>
                </a:lnTo>
                <a:lnTo>
                  <a:pt x="634364" y="2321351"/>
                </a:lnTo>
                <a:cubicBezTo>
                  <a:pt x="256508" y="2109502"/>
                  <a:pt x="0" y="1696324"/>
                  <a:pt x="0" y="1221313"/>
                </a:cubicBezTo>
                <a:cubicBezTo>
                  <a:pt x="0" y="659937"/>
                  <a:pt x="358264" y="184922"/>
                  <a:pt x="851690" y="26527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8" name="Straight Connector 27">
            <a:extLst/>
          </p:cNvPr>
          <p:cNvCxnSpPr>
            <a:cxnSpLocks/>
          </p:cNvCxnSpPr>
          <p:nvPr/>
        </p:nvCxnSpPr>
        <p:spPr>
          <a:xfrm flipV="1">
            <a:off x="2313528" y="3040067"/>
            <a:ext cx="3264636" cy="1300024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/>
          </p:cNvPr>
          <p:cNvCxnSpPr>
            <a:cxnSpLocks/>
          </p:cNvCxnSpPr>
          <p:nvPr/>
        </p:nvCxnSpPr>
        <p:spPr>
          <a:xfrm>
            <a:off x="7498383" y="2948629"/>
            <a:ext cx="3147715" cy="139146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/>
          </p:cNvPr>
          <p:cNvCxnSpPr>
            <a:cxnSpLocks/>
          </p:cNvCxnSpPr>
          <p:nvPr/>
        </p:nvCxnSpPr>
        <p:spPr>
          <a:xfrm flipH="1">
            <a:off x="5313793" y="3452121"/>
            <a:ext cx="711620" cy="88797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/>
          </p:cNvPr>
          <p:cNvCxnSpPr>
            <a:cxnSpLocks/>
            <a:stCxn id="14" idx="1"/>
          </p:cNvCxnSpPr>
          <p:nvPr/>
        </p:nvCxnSpPr>
        <p:spPr>
          <a:xfrm flipH="1" flipV="1">
            <a:off x="7026713" y="3452121"/>
            <a:ext cx="634656" cy="88797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0954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5BD224-3F92-4AAD-B916-3C4B7D403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215" y="-1"/>
            <a:ext cx="9969316" cy="69945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C45DE35-94A0-4B59-A8A9-7B7695E7085D}"/>
              </a:ext>
            </a:extLst>
          </p:cNvPr>
          <p:cNvGrpSpPr/>
          <p:nvPr/>
        </p:nvGrpSpPr>
        <p:grpSpPr>
          <a:xfrm>
            <a:off x="6655393" y="4130217"/>
            <a:ext cx="2846385" cy="1619784"/>
            <a:chOff x="6655393" y="4130217"/>
            <a:chExt cx="2846385" cy="1619784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BE0C4C0-6E63-42F4-A78E-A7CD619BA08B}"/>
                </a:ext>
              </a:extLst>
            </p:cNvPr>
            <p:cNvSpPr/>
            <p:nvPr/>
          </p:nvSpPr>
          <p:spPr>
            <a:xfrm>
              <a:off x="6655395" y="4130217"/>
              <a:ext cx="2846383" cy="1607634"/>
            </a:xfrm>
            <a:prstGeom prst="roundRect">
              <a:avLst>
                <a:gd name="adj" fmla="val 16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4A2F07-0FDC-466F-BD5E-15688B897AD0}"/>
                </a:ext>
              </a:extLst>
            </p:cNvPr>
            <p:cNvSpPr txBox="1"/>
            <p:nvPr/>
          </p:nvSpPr>
          <p:spPr>
            <a:xfrm>
              <a:off x="6655395" y="4295788"/>
              <a:ext cx="2775889" cy="318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Card created: Publish Schema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FD5FC49-7673-4DCC-B589-E02C52A8931F}"/>
                </a:ext>
              </a:extLst>
            </p:cNvPr>
            <p:cNvSpPr txBox="1"/>
            <p:nvPr/>
          </p:nvSpPr>
          <p:spPr>
            <a:xfrm>
              <a:off x="7014330" y="4562606"/>
              <a:ext cx="798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Miguel Garcia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038B4B6-8556-4C65-BFD7-016B22B01F5A}"/>
                </a:ext>
              </a:extLst>
            </p:cNvPr>
            <p:cNvSpPr txBox="1"/>
            <p:nvPr/>
          </p:nvSpPr>
          <p:spPr>
            <a:xfrm>
              <a:off x="7014330" y="4718040"/>
              <a:ext cx="1592734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Created Monday, February 13, 2017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431433-4E68-40C9-B013-F4D063328A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522" t="6008" r="7488" b="8508"/>
            <a:stretch/>
          </p:blipFill>
          <p:spPr>
            <a:xfrm>
              <a:off x="6760486" y="4589454"/>
              <a:ext cx="281050" cy="289517"/>
            </a:xfrm>
            <a:prstGeom prst="ellipse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9729A56-9815-4F17-8231-E685BF0CE06C}"/>
                </a:ext>
              </a:extLst>
            </p:cNvPr>
            <p:cNvSpPr txBox="1"/>
            <p:nvPr/>
          </p:nvSpPr>
          <p:spPr>
            <a:xfrm>
              <a:off x="6655394" y="4944908"/>
              <a:ext cx="2846383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Now that we have define the main rules and features of the format,</a:t>
              </a:r>
              <a:b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</a:b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we need to produce a schema and publish it to GitHub. The…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96E1EC7-C139-49ED-906D-D87F34D16A66}"/>
                </a:ext>
              </a:extLst>
            </p:cNvPr>
            <p:cNvSpPr txBox="1"/>
            <p:nvPr/>
          </p:nvSpPr>
          <p:spPr>
            <a:xfrm>
              <a:off x="6655394" y="5183951"/>
              <a:ext cx="489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Board: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01D3E12-CED5-4140-BC5C-675E90973933}"/>
                </a:ext>
              </a:extLst>
            </p:cNvPr>
            <p:cNvSpPr txBox="1"/>
            <p:nvPr/>
          </p:nvSpPr>
          <p:spPr>
            <a:xfrm>
              <a:off x="6655394" y="5298853"/>
              <a:ext cx="382898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List: 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787AC0D-AD0A-4D48-9BD1-516985EB90BA}"/>
                </a:ext>
              </a:extLst>
            </p:cNvPr>
            <p:cNvSpPr txBox="1"/>
            <p:nvPr/>
          </p:nvSpPr>
          <p:spPr>
            <a:xfrm>
              <a:off x="6655394" y="5423042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91C2EE5-BE32-49EB-B5B5-11A8D056560C}"/>
                </a:ext>
              </a:extLst>
            </p:cNvPr>
            <p:cNvSpPr txBox="1"/>
            <p:nvPr/>
          </p:nvSpPr>
          <p:spPr>
            <a:xfrm>
              <a:off x="6655393" y="5543740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40115A7-228F-44E3-AE82-444F943F470A}"/>
                </a:ext>
              </a:extLst>
            </p:cNvPr>
            <p:cNvSpPr txBox="1"/>
            <p:nvPr/>
          </p:nvSpPr>
          <p:spPr>
            <a:xfrm>
              <a:off x="7288705" y="5183951"/>
              <a:ext cx="773642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Adaptive Card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2EABBBA-164D-4427-B693-32A665537E1A}"/>
                </a:ext>
              </a:extLst>
            </p:cNvPr>
            <p:cNvSpPr txBox="1"/>
            <p:nvPr/>
          </p:nvSpPr>
          <p:spPr>
            <a:xfrm>
              <a:off x="7288704" y="5298853"/>
              <a:ext cx="510421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Backlog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F61B830-DCB3-4B83-9857-F8059C1C6B56}"/>
                </a:ext>
              </a:extLst>
            </p:cNvPr>
            <p:cNvSpPr txBox="1"/>
            <p:nvPr/>
          </p:nvSpPr>
          <p:spPr>
            <a:xfrm>
              <a:off x="7288705" y="5423042"/>
              <a:ext cx="672277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David Claux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F2F2147-F455-4580-8A33-84D7A09A2A10}"/>
                </a:ext>
              </a:extLst>
            </p:cNvPr>
            <p:cNvSpPr txBox="1"/>
            <p:nvPr/>
          </p:nvSpPr>
          <p:spPr>
            <a:xfrm>
              <a:off x="7288703" y="5543740"/>
              <a:ext cx="498975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Not Set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DC36B1AD-A5B4-4E96-A857-738DADB19F2F}"/>
              </a:ext>
            </a:extLst>
          </p:cNvPr>
          <p:cNvSpPr/>
          <p:nvPr/>
        </p:nvSpPr>
        <p:spPr>
          <a:xfrm>
            <a:off x="3078024" y="1782809"/>
            <a:ext cx="2611289" cy="425221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4D99-B9E7-4F2C-BC1E-791C0D57207B}"/>
              </a:ext>
            </a:extLst>
          </p:cNvPr>
          <p:cNvSpPr txBox="1"/>
          <p:nvPr/>
        </p:nvSpPr>
        <p:spPr>
          <a:xfrm>
            <a:off x="6325619" y="431772"/>
            <a:ext cx="945242" cy="350330"/>
          </a:xfrm>
          <a:prstGeom prst="rect">
            <a:avLst/>
          </a:prstGeom>
          <a:solidFill>
            <a:srgbClr val="EEF1F5"/>
          </a:solidFill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1200" cap="none" spc="0" normalizeH="0" baseline="0" noProof="0" dirty="0" err="1">
                <a:ln>
                  <a:noFill/>
                </a:ln>
                <a:solidFill>
                  <a:srgbClr val="56607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contoso</a:t>
            </a: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56607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1549AD-B1FE-402D-ABC7-F5FAF565E17E}"/>
              </a:ext>
            </a:extLst>
          </p:cNvPr>
          <p:cNvSpPr/>
          <p:nvPr/>
        </p:nvSpPr>
        <p:spPr>
          <a:xfrm>
            <a:off x="9129416" y="1454960"/>
            <a:ext cx="2676034" cy="780987"/>
          </a:xfrm>
          <a:prstGeom prst="rect">
            <a:avLst/>
          </a:prstGeom>
          <a:solidFill>
            <a:srgbClr val="EEF1F5"/>
          </a:solidFill>
          <a:ln>
            <a:solidFill>
              <a:srgbClr val="EEF1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C700F4-79D6-44E4-94D5-7DE6853A4E81}"/>
              </a:ext>
            </a:extLst>
          </p:cNvPr>
          <p:cNvSpPr/>
          <p:nvPr/>
        </p:nvSpPr>
        <p:spPr>
          <a:xfrm>
            <a:off x="9399286" y="1172867"/>
            <a:ext cx="2609827" cy="160524"/>
          </a:xfrm>
          <a:prstGeom prst="rect">
            <a:avLst/>
          </a:prstGeom>
          <a:solidFill>
            <a:srgbClr val="EEF1F5"/>
          </a:solidFill>
          <a:ln>
            <a:solidFill>
              <a:srgbClr val="EEF1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323D14C-1D9B-4856-BFFD-AA44566615F7}"/>
              </a:ext>
            </a:extLst>
          </p:cNvPr>
          <p:cNvSpPr/>
          <p:nvPr/>
        </p:nvSpPr>
        <p:spPr>
          <a:xfrm>
            <a:off x="6274454" y="1333391"/>
            <a:ext cx="2609827" cy="160524"/>
          </a:xfrm>
          <a:prstGeom prst="rect">
            <a:avLst/>
          </a:prstGeom>
          <a:solidFill>
            <a:srgbClr val="EEF1F5"/>
          </a:solidFill>
          <a:ln>
            <a:solidFill>
              <a:srgbClr val="EEF1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AFCBB2D-AF89-4286-944D-6E8D46423D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58" t="32328" r="66861" b="56077"/>
          <a:stretch/>
        </p:blipFill>
        <p:spPr>
          <a:xfrm>
            <a:off x="3062253" y="971806"/>
            <a:ext cx="2659898" cy="8110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5E6A003-1A00-44C1-BCF9-9E135BF0EB52}"/>
              </a:ext>
            </a:extLst>
          </p:cNvPr>
          <p:cNvSpPr txBox="1"/>
          <p:nvPr/>
        </p:nvSpPr>
        <p:spPr>
          <a:xfrm>
            <a:off x="3556460" y="1195989"/>
            <a:ext cx="683721" cy="262241"/>
          </a:xfrm>
          <a:prstGeom prst="rect">
            <a:avLst/>
          </a:prstGeom>
          <a:solidFill>
            <a:srgbClr val="E5E6F3"/>
          </a:solidFill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71" b="0" i="0" u="none" strike="noStrike" kern="1200" cap="none" spc="0" normalizeH="0" baseline="0" noProof="0" dirty="0" err="1">
                <a:ln>
                  <a:noFill/>
                </a:ln>
                <a:solidFill>
                  <a:srgbClr val="56607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contoso</a:t>
            </a:r>
            <a:endParaRPr kumimoji="0" lang="en-US" sz="1071" b="0" i="0" u="none" strike="noStrike" kern="1200" cap="none" spc="0" normalizeH="0" baseline="0" noProof="0" dirty="0">
              <a:ln>
                <a:noFill/>
              </a:ln>
              <a:solidFill>
                <a:srgbClr val="56607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F91683-099C-4AD7-B645-86AF346476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107" t="21996" r="6388" b="68517"/>
          <a:stretch/>
        </p:blipFill>
        <p:spPr>
          <a:xfrm>
            <a:off x="9267702" y="3258670"/>
            <a:ext cx="2642377" cy="66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4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9E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00CDCE5-C617-4602-8E84-A4EA33FAAA5F}"/>
              </a:ext>
            </a:extLst>
          </p:cNvPr>
          <p:cNvGrpSpPr/>
          <p:nvPr/>
        </p:nvGrpSpPr>
        <p:grpSpPr>
          <a:xfrm>
            <a:off x="6655393" y="4130217"/>
            <a:ext cx="2846385" cy="1619784"/>
            <a:chOff x="6655393" y="4130217"/>
            <a:chExt cx="2846385" cy="161978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0103513-5865-4912-8AFD-CBDD4E01E518}"/>
                </a:ext>
              </a:extLst>
            </p:cNvPr>
            <p:cNvSpPr/>
            <p:nvPr/>
          </p:nvSpPr>
          <p:spPr>
            <a:xfrm>
              <a:off x="6655395" y="4130217"/>
              <a:ext cx="2846383" cy="1607634"/>
            </a:xfrm>
            <a:prstGeom prst="roundRect">
              <a:avLst>
                <a:gd name="adj" fmla="val 16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D1265D-35B2-4942-BCE6-561471E4B900}"/>
                </a:ext>
              </a:extLst>
            </p:cNvPr>
            <p:cNvSpPr txBox="1"/>
            <p:nvPr/>
          </p:nvSpPr>
          <p:spPr>
            <a:xfrm>
              <a:off x="6655395" y="4295788"/>
              <a:ext cx="2775889" cy="318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Card created: Publish Schema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54C70B7-350F-435D-AC5E-FA71B4053103}"/>
                </a:ext>
              </a:extLst>
            </p:cNvPr>
            <p:cNvSpPr txBox="1"/>
            <p:nvPr/>
          </p:nvSpPr>
          <p:spPr>
            <a:xfrm>
              <a:off x="7014330" y="4562606"/>
              <a:ext cx="798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Miguel Garcia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4052FC0-2398-4995-B77D-FAB735F58BD8}"/>
                </a:ext>
              </a:extLst>
            </p:cNvPr>
            <p:cNvSpPr txBox="1"/>
            <p:nvPr/>
          </p:nvSpPr>
          <p:spPr>
            <a:xfrm>
              <a:off x="7014330" y="4718040"/>
              <a:ext cx="1592734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Created Monday, February 13, 2017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A7953B1-3D56-4F6C-95C6-4AAF3AB462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522" t="6008" r="7488" b="8508"/>
            <a:stretch/>
          </p:blipFill>
          <p:spPr>
            <a:xfrm>
              <a:off x="6760486" y="4589454"/>
              <a:ext cx="281050" cy="289517"/>
            </a:xfrm>
            <a:prstGeom prst="ellipse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AC10207-4DF7-4A5A-8384-567975854F52}"/>
                </a:ext>
              </a:extLst>
            </p:cNvPr>
            <p:cNvSpPr txBox="1"/>
            <p:nvPr/>
          </p:nvSpPr>
          <p:spPr>
            <a:xfrm>
              <a:off x="6655394" y="4944908"/>
              <a:ext cx="2846383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Now that we have define the main rules and features of the format,</a:t>
              </a:r>
              <a:b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</a:b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we need to produce a schema and publish it to GitHub. The…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8DF5373-9BD0-4C40-B695-4784ED3D3097}"/>
                </a:ext>
              </a:extLst>
            </p:cNvPr>
            <p:cNvSpPr txBox="1"/>
            <p:nvPr/>
          </p:nvSpPr>
          <p:spPr>
            <a:xfrm>
              <a:off x="6655394" y="5183951"/>
              <a:ext cx="489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Board: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47CD339-ACC3-4C6E-8F3B-B2C6C3BA328E}"/>
                </a:ext>
              </a:extLst>
            </p:cNvPr>
            <p:cNvSpPr txBox="1"/>
            <p:nvPr/>
          </p:nvSpPr>
          <p:spPr>
            <a:xfrm>
              <a:off x="6655394" y="5298853"/>
              <a:ext cx="382898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List: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57B0EA5-9432-426C-B57D-BDC3BB55978C}"/>
                </a:ext>
              </a:extLst>
            </p:cNvPr>
            <p:cNvSpPr txBox="1"/>
            <p:nvPr/>
          </p:nvSpPr>
          <p:spPr>
            <a:xfrm>
              <a:off x="6655394" y="5423042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46D1CAC-4FD5-43DC-8844-F7D39F55C759}"/>
                </a:ext>
              </a:extLst>
            </p:cNvPr>
            <p:cNvSpPr txBox="1"/>
            <p:nvPr/>
          </p:nvSpPr>
          <p:spPr>
            <a:xfrm>
              <a:off x="6655393" y="5543740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8718CE7-3870-4561-A56E-9B409C1820F5}"/>
                </a:ext>
              </a:extLst>
            </p:cNvPr>
            <p:cNvSpPr txBox="1"/>
            <p:nvPr/>
          </p:nvSpPr>
          <p:spPr>
            <a:xfrm>
              <a:off x="7288705" y="5183951"/>
              <a:ext cx="773642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Adaptive Card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F68D25-7F6D-43A9-A541-3D43A9F74076}"/>
                </a:ext>
              </a:extLst>
            </p:cNvPr>
            <p:cNvSpPr txBox="1"/>
            <p:nvPr/>
          </p:nvSpPr>
          <p:spPr>
            <a:xfrm>
              <a:off x="7288704" y="5298853"/>
              <a:ext cx="510421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Backlog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D5779C5-726F-4C5B-8AB6-71E5B5DFBF13}"/>
                </a:ext>
              </a:extLst>
            </p:cNvPr>
            <p:cNvSpPr txBox="1"/>
            <p:nvPr/>
          </p:nvSpPr>
          <p:spPr>
            <a:xfrm>
              <a:off x="7288705" y="5423042"/>
              <a:ext cx="672277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David Claux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36886C3-A906-45FA-AD62-917CE11E9C7B}"/>
                </a:ext>
              </a:extLst>
            </p:cNvPr>
            <p:cNvSpPr txBox="1"/>
            <p:nvPr/>
          </p:nvSpPr>
          <p:spPr>
            <a:xfrm>
              <a:off x="7288703" y="5543740"/>
              <a:ext cx="498975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Not Set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CF9CADD0-FE48-4901-B5BC-C4A7CE72B48C}"/>
              </a:ext>
            </a:extLst>
          </p:cNvPr>
          <p:cNvSpPr/>
          <p:nvPr/>
        </p:nvSpPr>
        <p:spPr>
          <a:xfrm>
            <a:off x="6574813" y="3702698"/>
            <a:ext cx="981176" cy="289010"/>
          </a:xfrm>
          <a:prstGeom prst="rect">
            <a:avLst/>
          </a:prstGeom>
          <a:solidFill>
            <a:srgbClr val="9F9EA0"/>
          </a:solidFill>
          <a:ln>
            <a:solidFill>
              <a:srgbClr val="A09F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0D55EDEE-6CCB-4419-BF52-B9A884D0D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563" y="3674267"/>
            <a:ext cx="344291" cy="3442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79FFF9-461D-4C74-AD83-1D2A26554C00}"/>
              </a:ext>
            </a:extLst>
          </p:cNvPr>
          <p:cNvSpPr txBox="1"/>
          <p:nvPr/>
        </p:nvSpPr>
        <p:spPr>
          <a:xfrm>
            <a:off x="6851014" y="3736546"/>
            <a:ext cx="968197" cy="222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6" b="0" i="0" u="none" strike="noStrike" kern="1200" cap="none" spc="0" normalizeH="0" baseline="0" noProof="0" dirty="0">
                <a:ln>
                  <a:noFill/>
                </a:ln>
                <a:solidFill>
                  <a:srgbClr val="EBEBE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Microsoft Teams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3B45890-B696-4D4D-8232-A324903810B5}"/>
              </a:ext>
            </a:extLst>
          </p:cNvPr>
          <p:cNvSpPr/>
          <p:nvPr/>
        </p:nvSpPr>
        <p:spPr>
          <a:xfrm>
            <a:off x="6597635" y="4092843"/>
            <a:ext cx="2967126" cy="170977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A63AD3A-8EDF-42D1-9507-46EFB7DBB083}"/>
              </a:ext>
            </a:extLst>
          </p:cNvPr>
          <p:cNvSpPr/>
          <p:nvPr/>
        </p:nvSpPr>
        <p:spPr>
          <a:xfrm>
            <a:off x="8035831" y="3561441"/>
            <a:ext cx="1611830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Bot message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139650D-4205-480B-A406-D6049A4F7AA9}"/>
              </a:ext>
            </a:extLst>
          </p:cNvPr>
          <p:cNvSpPr/>
          <p:nvPr/>
        </p:nvSpPr>
        <p:spPr>
          <a:xfrm>
            <a:off x="8891969" y="4072333"/>
            <a:ext cx="745718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Card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5916FD7-D94E-4FAD-A5B2-212D53D8DC4E}"/>
              </a:ext>
            </a:extLst>
          </p:cNvPr>
          <p:cNvSpPr/>
          <p:nvPr/>
        </p:nvSpPr>
        <p:spPr>
          <a:xfrm>
            <a:off x="6551532" y="3595838"/>
            <a:ext cx="3068341" cy="224440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8BBFFF-2EAD-4881-A829-E99FE63D6778}"/>
              </a:ext>
            </a:extLst>
          </p:cNvPr>
          <p:cNvSpPr txBox="1"/>
          <p:nvPr/>
        </p:nvSpPr>
        <p:spPr>
          <a:xfrm>
            <a:off x="6680317" y="3164185"/>
            <a:ext cx="2810769" cy="4143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all" spc="3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BOT FRAMEWORK</a:t>
            </a:r>
          </a:p>
        </p:txBody>
      </p:sp>
    </p:spTree>
    <p:extLst>
      <p:ext uri="{BB962C8B-B14F-4D97-AF65-F5344CB8AC3E}">
        <p14:creationId xmlns:p14="http://schemas.microsoft.com/office/powerpoint/2010/main" val="228224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2" grpId="0"/>
      <p:bldP spid="63" grpId="0"/>
      <p:bldP spid="64" grpId="0" animBg="1"/>
      <p:bldP spid="64" grpId="1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07E055-ABEF-49C1-9CFE-76CA02AE0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First, let’s talk about Cards</a:t>
            </a:r>
          </a:p>
        </p:txBody>
      </p:sp>
    </p:spTree>
    <p:extLst>
      <p:ext uri="{BB962C8B-B14F-4D97-AF65-F5344CB8AC3E}">
        <p14:creationId xmlns:p14="http://schemas.microsoft.com/office/powerpoint/2010/main" val="1043105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9E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47B6516-065F-46EE-BE69-D5D3AD4F5590}"/>
              </a:ext>
            </a:extLst>
          </p:cNvPr>
          <p:cNvGrpSpPr/>
          <p:nvPr/>
        </p:nvGrpSpPr>
        <p:grpSpPr>
          <a:xfrm>
            <a:off x="6655393" y="4130217"/>
            <a:ext cx="2846385" cy="1619784"/>
            <a:chOff x="6655393" y="4130217"/>
            <a:chExt cx="2846385" cy="1619784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A80D4E8-2C11-4EC8-9278-A46553495F08}"/>
                </a:ext>
              </a:extLst>
            </p:cNvPr>
            <p:cNvSpPr/>
            <p:nvPr/>
          </p:nvSpPr>
          <p:spPr>
            <a:xfrm>
              <a:off x="6655395" y="4130217"/>
              <a:ext cx="2846383" cy="1607634"/>
            </a:xfrm>
            <a:prstGeom prst="roundRect">
              <a:avLst>
                <a:gd name="adj" fmla="val 16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D251BD-CFA9-434C-B75F-1A7A32B9A437}"/>
                </a:ext>
              </a:extLst>
            </p:cNvPr>
            <p:cNvSpPr txBox="1"/>
            <p:nvPr/>
          </p:nvSpPr>
          <p:spPr>
            <a:xfrm>
              <a:off x="6655395" y="4295788"/>
              <a:ext cx="2775889" cy="318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Card created: Publish Schema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8B5EE0-195B-4A5B-9CF8-2510B1BA7696}"/>
                </a:ext>
              </a:extLst>
            </p:cNvPr>
            <p:cNvSpPr txBox="1"/>
            <p:nvPr/>
          </p:nvSpPr>
          <p:spPr>
            <a:xfrm>
              <a:off x="7014330" y="4562606"/>
              <a:ext cx="798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Miguel Garcia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8BFE4A2-2497-4698-A423-3A77303406F7}"/>
                </a:ext>
              </a:extLst>
            </p:cNvPr>
            <p:cNvSpPr txBox="1"/>
            <p:nvPr/>
          </p:nvSpPr>
          <p:spPr>
            <a:xfrm>
              <a:off x="7014330" y="4718040"/>
              <a:ext cx="1592734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Created Monday, February 13, 2017</a:t>
              </a: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736375B-1F62-496F-B148-491D308D26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522" t="6008" r="7488" b="8508"/>
            <a:stretch/>
          </p:blipFill>
          <p:spPr>
            <a:xfrm>
              <a:off x="6760486" y="4589454"/>
              <a:ext cx="281050" cy="289517"/>
            </a:xfrm>
            <a:prstGeom prst="ellipse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3EF18F0-C7B6-4E3A-8DBB-75C7B36C42DA}"/>
                </a:ext>
              </a:extLst>
            </p:cNvPr>
            <p:cNvSpPr txBox="1"/>
            <p:nvPr/>
          </p:nvSpPr>
          <p:spPr>
            <a:xfrm>
              <a:off x="6655394" y="4944908"/>
              <a:ext cx="2846383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Now that we have define the main rules and features of the format,</a:t>
              </a:r>
              <a:b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</a:b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we need to produce a schema and publish it to GitHub. The…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922388-9553-46DB-8661-71529FBC4213}"/>
                </a:ext>
              </a:extLst>
            </p:cNvPr>
            <p:cNvSpPr txBox="1"/>
            <p:nvPr/>
          </p:nvSpPr>
          <p:spPr>
            <a:xfrm>
              <a:off x="6655394" y="5183951"/>
              <a:ext cx="489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Board: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1AC3809-4403-433E-A8F5-C5F96F46EE9C}"/>
                </a:ext>
              </a:extLst>
            </p:cNvPr>
            <p:cNvSpPr txBox="1"/>
            <p:nvPr/>
          </p:nvSpPr>
          <p:spPr>
            <a:xfrm>
              <a:off x="6655394" y="5298853"/>
              <a:ext cx="382898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List: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D62EAAC-5386-4D5D-8701-F33EB614B12F}"/>
                </a:ext>
              </a:extLst>
            </p:cNvPr>
            <p:cNvSpPr txBox="1"/>
            <p:nvPr/>
          </p:nvSpPr>
          <p:spPr>
            <a:xfrm>
              <a:off x="6655394" y="5423042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F81F4FF-486D-4F05-BB6D-C8895CEE0C46}"/>
                </a:ext>
              </a:extLst>
            </p:cNvPr>
            <p:cNvSpPr txBox="1"/>
            <p:nvPr/>
          </p:nvSpPr>
          <p:spPr>
            <a:xfrm>
              <a:off x="6655393" y="5543740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38078B8-AAC2-4E1E-8AFC-4F374C455446}"/>
                </a:ext>
              </a:extLst>
            </p:cNvPr>
            <p:cNvSpPr txBox="1"/>
            <p:nvPr/>
          </p:nvSpPr>
          <p:spPr>
            <a:xfrm>
              <a:off x="7288705" y="5183951"/>
              <a:ext cx="773642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Adaptive Card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4C6CEA-E08B-4FF5-81A3-869D6AD2E960}"/>
                </a:ext>
              </a:extLst>
            </p:cNvPr>
            <p:cNvSpPr txBox="1"/>
            <p:nvPr/>
          </p:nvSpPr>
          <p:spPr>
            <a:xfrm>
              <a:off x="7288704" y="5298853"/>
              <a:ext cx="510421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Backlog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DD5D9B6-6AA2-40FC-A1EC-37FADA481A0A}"/>
                </a:ext>
              </a:extLst>
            </p:cNvPr>
            <p:cNvSpPr txBox="1"/>
            <p:nvPr/>
          </p:nvSpPr>
          <p:spPr>
            <a:xfrm>
              <a:off x="7288705" y="5423042"/>
              <a:ext cx="672277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David Claux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CCE2DDD-BB83-46BA-B099-8A7FAABDF505}"/>
                </a:ext>
              </a:extLst>
            </p:cNvPr>
            <p:cNvSpPr txBox="1"/>
            <p:nvPr/>
          </p:nvSpPr>
          <p:spPr>
            <a:xfrm>
              <a:off x="7288703" y="5543740"/>
              <a:ext cx="498975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Not Set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CF9CADD0-FE48-4901-B5BC-C4A7CE72B48C}"/>
              </a:ext>
            </a:extLst>
          </p:cNvPr>
          <p:cNvSpPr/>
          <p:nvPr/>
        </p:nvSpPr>
        <p:spPr>
          <a:xfrm>
            <a:off x="1697078" y="3702698"/>
            <a:ext cx="981176" cy="289010"/>
          </a:xfrm>
          <a:prstGeom prst="rect">
            <a:avLst/>
          </a:prstGeom>
          <a:solidFill>
            <a:srgbClr val="9F9EA0"/>
          </a:solidFill>
          <a:ln>
            <a:solidFill>
              <a:srgbClr val="A09F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0D55EDEE-6CCB-4419-BF52-B9A884D0D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28" y="3674267"/>
            <a:ext cx="344291" cy="3442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79FFF9-461D-4C74-AD83-1D2A26554C00}"/>
              </a:ext>
            </a:extLst>
          </p:cNvPr>
          <p:cNvSpPr txBox="1"/>
          <p:nvPr/>
        </p:nvSpPr>
        <p:spPr>
          <a:xfrm>
            <a:off x="1973279" y="3736546"/>
            <a:ext cx="968197" cy="222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6" b="0" i="0" u="none" strike="noStrike" kern="1200" cap="none" spc="0" normalizeH="0" baseline="0" noProof="0" dirty="0">
                <a:ln>
                  <a:noFill/>
                </a:ln>
                <a:solidFill>
                  <a:srgbClr val="EBEBE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Microsoft Teams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3B45890-B696-4D4D-8232-A324903810B5}"/>
              </a:ext>
            </a:extLst>
          </p:cNvPr>
          <p:cNvSpPr/>
          <p:nvPr/>
        </p:nvSpPr>
        <p:spPr>
          <a:xfrm>
            <a:off x="6597635" y="4092843"/>
            <a:ext cx="2967126" cy="170977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A63AD3A-8EDF-42D1-9507-46EFB7DBB083}"/>
              </a:ext>
            </a:extLst>
          </p:cNvPr>
          <p:cNvSpPr/>
          <p:nvPr/>
        </p:nvSpPr>
        <p:spPr>
          <a:xfrm>
            <a:off x="3158096" y="3561441"/>
            <a:ext cx="1611830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Bot message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139650D-4205-480B-A406-D6049A4F7AA9}"/>
              </a:ext>
            </a:extLst>
          </p:cNvPr>
          <p:cNvSpPr/>
          <p:nvPr/>
        </p:nvSpPr>
        <p:spPr>
          <a:xfrm>
            <a:off x="8891969" y="4072333"/>
            <a:ext cx="745718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Card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5916FD7-D94E-4FAD-A5B2-212D53D8DC4E}"/>
              </a:ext>
            </a:extLst>
          </p:cNvPr>
          <p:cNvSpPr/>
          <p:nvPr/>
        </p:nvSpPr>
        <p:spPr>
          <a:xfrm>
            <a:off x="1673798" y="3595838"/>
            <a:ext cx="3068341" cy="224440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8EAF2E-B6FD-454C-9F67-C3104737586A}"/>
              </a:ext>
            </a:extLst>
          </p:cNvPr>
          <p:cNvSpPr txBox="1"/>
          <p:nvPr/>
        </p:nvSpPr>
        <p:spPr>
          <a:xfrm>
            <a:off x="1677095" y="4262324"/>
            <a:ext cx="2717783" cy="10547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all" spc="3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cs typeface="Segoe UI Light" charset="0"/>
              </a:rPr>
              <a:t>Routing info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cs typeface="Segoe UI Light" charset="0"/>
              </a:rPr>
              <a:t>Channel data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cs typeface="Segoe UI Light" charset="0"/>
              </a:rPr>
              <a:t>attachments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8BBFFF-2EAD-4881-A829-E99FE63D6778}"/>
              </a:ext>
            </a:extLst>
          </p:cNvPr>
          <p:cNvSpPr txBox="1"/>
          <p:nvPr/>
        </p:nvSpPr>
        <p:spPr>
          <a:xfrm>
            <a:off x="1802583" y="3164185"/>
            <a:ext cx="2810769" cy="4143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all" spc="3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BOT FRAMEWORK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22C8DCE-D31D-4435-9F80-8AADBE45ABDA}"/>
              </a:ext>
            </a:extLst>
          </p:cNvPr>
          <p:cNvCxnSpPr/>
          <p:nvPr/>
        </p:nvCxnSpPr>
        <p:spPr>
          <a:xfrm>
            <a:off x="3982381" y="5078076"/>
            <a:ext cx="250573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472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9E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00B72859-FC0C-4558-BF98-559D2994F79A}"/>
              </a:ext>
            </a:extLst>
          </p:cNvPr>
          <p:cNvGrpSpPr/>
          <p:nvPr/>
        </p:nvGrpSpPr>
        <p:grpSpPr>
          <a:xfrm>
            <a:off x="6655393" y="1142745"/>
            <a:ext cx="2846385" cy="1619784"/>
            <a:chOff x="6655393" y="4130217"/>
            <a:chExt cx="2846385" cy="1619784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D2BA6C2-8DD4-4178-A1C9-45317969A071}"/>
                </a:ext>
              </a:extLst>
            </p:cNvPr>
            <p:cNvSpPr/>
            <p:nvPr/>
          </p:nvSpPr>
          <p:spPr>
            <a:xfrm>
              <a:off x="6655395" y="4130217"/>
              <a:ext cx="2846383" cy="1607634"/>
            </a:xfrm>
            <a:prstGeom prst="roundRect">
              <a:avLst>
                <a:gd name="adj" fmla="val 16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3939382-89DC-4004-9CAD-69A626FDB66C}"/>
                </a:ext>
              </a:extLst>
            </p:cNvPr>
            <p:cNvSpPr txBox="1"/>
            <p:nvPr/>
          </p:nvSpPr>
          <p:spPr>
            <a:xfrm>
              <a:off x="6655395" y="4295788"/>
              <a:ext cx="2775889" cy="318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Card created: Publish Schema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E025F18-F6C6-432E-8B9D-CBD9DA92EC27}"/>
                </a:ext>
              </a:extLst>
            </p:cNvPr>
            <p:cNvSpPr txBox="1"/>
            <p:nvPr/>
          </p:nvSpPr>
          <p:spPr>
            <a:xfrm>
              <a:off x="7014330" y="4562606"/>
              <a:ext cx="798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Miguel Garcia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18C1CB3-9E96-45D9-AFA5-CA21C1AB62CD}"/>
                </a:ext>
              </a:extLst>
            </p:cNvPr>
            <p:cNvSpPr txBox="1"/>
            <p:nvPr/>
          </p:nvSpPr>
          <p:spPr>
            <a:xfrm>
              <a:off x="7014330" y="4718040"/>
              <a:ext cx="1592734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Created Monday, February 13, 2017</a:t>
              </a:r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CC0CAAC8-E2C5-4B28-8453-F754836725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522" t="6008" r="7488" b="8508"/>
            <a:stretch/>
          </p:blipFill>
          <p:spPr>
            <a:xfrm>
              <a:off x="6760486" y="4589454"/>
              <a:ext cx="281050" cy="289517"/>
            </a:xfrm>
            <a:prstGeom prst="ellipse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11285D3-24D1-450E-9D75-2094371FD3FB}"/>
                </a:ext>
              </a:extLst>
            </p:cNvPr>
            <p:cNvSpPr txBox="1"/>
            <p:nvPr/>
          </p:nvSpPr>
          <p:spPr>
            <a:xfrm>
              <a:off x="6655394" y="4944908"/>
              <a:ext cx="2846383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Now that we have define the main rules and features of the format,</a:t>
              </a:r>
              <a:b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</a:b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we need to produce a schema and publish it to GitHub. The…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02DF80-9E5B-4C7E-BA88-3713A0B513E2}"/>
                </a:ext>
              </a:extLst>
            </p:cNvPr>
            <p:cNvSpPr txBox="1"/>
            <p:nvPr/>
          </p:nvSpPr>
          <p:spPr>
            <a:xfrm>
              <a:off x="6655394" y="5183951"/>
              <a:ext cx="489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Board: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02C79F7-E0DD-4C1C-893C-56DE7586CE4F}"/>
                </a:ext>
              </a:extLst>
            </p:cNvPr>
            <p:cNvSpPr txBox="1"/>
            <p:nvPr/>
          </p:nvSpPr>
          <p:spPr>
            <a:xfrm>
              <a:off x="6655394" y="5298853"/>
              <a:ext cx="382898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List: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14B1097-ABA8-43DB-A1A5-08F87C188925}"/>
                </a:ext>
              </a:extLst>
            </p:cNvPr>
            <p:cNvSpPr txBox="1"/>
            <p:nvPr/>
          </p:nvSpPr>
          <p:spPr>
            <a:xfrm>
              <a:off x="6655394" y="5423042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644737A-8A4C-4481-AD49-12E55780F692}"/>
                </a:ext>
              </a:extLst>
            </p:cNvPr>
            <p:cNvSpPr txBox="1"/>
            <p:nvPr/>
          </p:nvSpPr>
          <p:spPr>
            <a:xfrm>
              <a:off x="6655393" y="5543740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B4A6506-A8FE-4E4F-8E92-CC888C89D020}"/>
                </a:ext>
              </a:extLst>
            </p:cNvPr>
            <p:cNvSpPr txBox="1"/>
            <p:nvPr/>
          </p:nvSpPr>
          <p:spPr>
            <a:xfrm>
              <a:off x="7288705" y="5183951"/>
              <a:ext cx="773642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Adaptive Card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A3265A5-675F-4356-A371-2F8A70D0FFCE}"/>
                </a:ext>
              </a:extLst>
            </p:cNvPr>
            <p:cNvSpPr txBox="1"/>
            <p:nvPr/>
          </p:nvSpPr>
          <p:spPr>
            <a:xfrm>
              <a:off x="7288704" y="5298853"/>
              <a:ext cx="510421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Backlog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4604BDE-492D-402F-AF81-6D3BD1D25406}"/>
                </a:ext>
              </a:extLst>
            </p:cNvPr>
            <p:cNvSpPr txBox="1"/>
            <p:nvPr/>
          </p:nvSpPr>
          <p:spPr>
            <a:xfrm>
              <a:off x="7288705" y="5423042"/>
              <a:ext cx="672277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David Claux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6DBC2AC-D2AB-485B-9D83-A9FAC7FCA829}"/>
                </a:ext>
              </a:extLst>
            </p:cNvPr>
            <p:cNvSpPr txBox="1"/>
            <p:nvPr/>
          </p:nvSpPr>
          <p:spPr>
            <a:xfrm>
              <a:off x="7288703" y="5543740"/>
              <a:ext cx="498975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Not Set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CF9CADD0-FE48-4901-B5BC-C4A7CE72B48C}"/>
              </a:ext>
            </a:extLst>
          </p:cNvPr>
          <p:cNvSpPr/>
          <p:nvPr/>
        </p:nvSpPr>
        <p:spPr>
          <a:xfrm>
            <a:off x="1697078" y="806313"/>
            <a:ext cx="981176" cy="289010"/>
          </a:xfrm>
          <a:prstGeom prst="rect">
            <a:avLst/>
          </a:prstGeom>
          <a:solidFill>
            <a:srgbClr val="9F9EA0"/>
          </a:solidFill>
          <a:ln>
            <a:solidFill>
              <a:srgbClr val="A09F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0D55EDEE-6CCB-4419-BF52-B9A884D0D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28" y="777881"/>
            <a:ext cx="344291" cy="3442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79FFF9-461D-4C74-AD83-1D2A26554C00}"/>
              </a:ext>
            </a:extLst>
          </p:cNvPr>
          <p:cNvSpPr txBox="1"/>
          <p:nvPr/>
        </p:nvSpPr>
        <p:spPr>
          <a:xfrm>
            <a:off x="1973279" y="840161"/>
            <a:ext cx="968197" cy="222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6" b="0" i="0" u="none" strike="noStrike" kern="1200" cap="none" spc="0" normalizeH="0" baseline="0" noProof="0" dirty="0">
                <a:ln>
                  <a:noFill/>
                </a:ln>
                <a:solidFill>
                  <a:srgbClr val="EBEBE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Microsoft Teams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3B45890-B696-4D4D-8232-A324903810B5}"/>
              </a:ext>
            </a:extLst>
          </p:cNvPr>
          <p:cNvSpPr/>
          <p:nvPr/>
        </p:nvSpPr>
        <p:spPr>
          <a:xfrm>
            <a:off x="6597635" y="1097751"/>
            <a:ext cx="2967126" cy="170977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A63AD3A-8EDF-42D1-9507-46EFB7DBB083}"/>
              </a:ext>
            </a:extLst>
          </p:cNvPr>
          <p:cNvSpPr/>
          <p:nvPr/>
        </p:nvSpPr>
        <p:spPr>
          <a:xfrm>
            <a:off x="3731874" y="665056"/>
            <a:ext cx="1128485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activity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139650D-4205-480B-A406-D6049A4F7AA9}"/>
              </a:ext>
            </a:extLst>
          </p:cNvPr>
          <p:cNvSpPr/>
          <p:nvPr/>
        </p:nvSpPr>
        <p:spPr>
          <a:xfrm>
            <a:off x="8891969" y="1077241"/>
            <a:ext cx="745718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Card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5916FD7-D94E-4FAD-A5B2-212D53D8DC4E}"/>
              </a:ext>
            </a:extLst>
          </p:cNvPr>
          <p:cNvSpPr/>
          <p:nvPr/>
        </p:nvSpPr>
        <p:spPr>
          <a:xfrm>
            <a:off x="1673798" y="699453"/>
            <a:ext cx="3068341" cy="224440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8EAF2E-B6FD-454C-9F67-C3104737586A}"/>
              </a:ext>
            </a:extLst>
          </p:cNvPr>
          <p:cNvSpPr txBox="1"/>
          <p:nvPr/>
        </p:nvSpPr>
        <p:spPr>
          <a:xfrm>
            <a:off x="1677095" y="1365938"/>
            <a:ext cx="1767245" cy="10547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all" spc="3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cs typeface="Segoe UI Light" charset="0"/>
              </a:rPr>
              <a:t>Metadata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cs typeface="Segoe UI Light" charset="0"/>
              </a:rPr>
              <a:t>URI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cs typeface="Segoe UI Light" charset="0"/>
              </a:rPr>
              <a:t>Visual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8BBFFF-2EAD-4881-A829-E99FE63D6778}"/>
              </a:ext>
            </a:extLst>
          </p:cNvPr>
          <p:cNvSpPr txBox="1"/>
          <p:nvPr/>
        </p:nvSpPr>
        <p:spPr>
          <a:xfrm>
            <a:off x="2324345" y="267800"/>
            <a:ext cx="1767245" cy="4143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all" spc="30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Windows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5DE1F20-62ED-4146-8134-BB7BA070CD5F}"/>
              </a:ext>
            </a:extLst>
          </p:cNvPr>
          <p:cNvCxnSpPr>
            <a:cxnSpLocks/>
          </p:cNvCxnSpPr>
          <p:nvPr/>
        </p:nvCxnSpPr>
        <p:spPr>
          <a:xfrm>
            <a:off x="2930030" y="2188858"/>
            <a:ext cx="355808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390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9E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762E9B99-088B-46E0-B0C2-0A91EFC8148C}"/>
              </a:ext>
            </a:extLst>
          </p:cNvPr>
          <p:cNvGrpSpPr/>
          <p:nvPr/>
        </p:nvGrpSpPr>
        <p:grpSpPr>
          <a:xfrm>
            <a:off x="6655393" y="1142745"/>
            <a:ext cx="2846385" cy="1619784"/>
            <a:chOff x="6655393" y="4130217"/>
            <a:chExt cx="2846385" cy="1619784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F11CD06A-CC96-4F9B-AD57-44E85CCD5D60}"/>
                </a:ext>
              </a:extLst>
            </p:cNvPr>
            <p:cNvSpPr/>
            <p:nvPr/>
          </p:nvSpPr>
          <p:spPr>
            <a:xfrm>
              <a:off x="6655395" y="4130217"/>
              <a:ext cx="2846383" cy="1607634"/>
            </a:xfrm>
            <a:prstGeom prst="roundRect">
              <a:avLst>
                <a:gd name="adj" fmla="val 160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BA10A0D-C587-49EF-8998-7003C1D028D5}"/>
                </a:ext>
              </a:extLst>
            </p:cNvPr>
            <p:cNvSpPr txBox="1"/>
            <p:nvPr/>
          </p:nvSpPr>
          <p:spPr>
            <a:xfrm>
              <a:off x="6655395" y="4295788"/>
              <a:ext cx="2775889" cy="318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Card created: Publish Schema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82AFC09-F28F-4C83-B14C-721ACA681290}"/>
                </a:ext>
              </a:extLst>
            </p:cNvPr>
            <p:cNvSpPr txBox="1"/>
            <p:nvPr/>
          </p:nvSpPr>
          <p:spPr>
            <a:xfrm>
              <a:off x="7014330" y="4562606"/>
              <a:ext cx="798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Miguel Garcia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7AEDDF8-58CF-4EF5-9AE4-AA75D915EECA}"/>
                </a:ext>
              </a:extLst>
            </p:cNvPr>
            <p:cNvSpPr txBox="1"/>
            <p:nvPr/>
          </p:nvSpPr>
          <p:spPr>
            <a:xfrm>
              <a:off x="7014330" y="4718040"/>
              <a:ext cx="1592734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Created Monday, February 13, 2017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0BBCC6F-F0DE-4777-B53F-14D35C7AA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522" t="6008" r="7488" b="8508"/>
            <a:stretch/>
          </p:blipFill>
          <p:spPr>
            <a:xfrm>
              <a:off x="6760486" y="4589454"/>
              <a:ext cx="281050" cy="289517"/>
            </a:xfrm>
            <a:prstGeom prst="ellipse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44BEABD-0B53-4754-941C-50C3E3838C94}"/>
                </a:ext>
              </a:extLst>
            </p:cNvPr>
            <p:cNvSpPr txBox="1"/>
            <p:nvPr/>
          </p:nvSpPr>
          <p:spPr>
            <a:xfrm>
              <a:off x="6655394" y="4944908"/>
              <a:ext cx="2846383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Now that we have define the main rules and features of the format,</a:t>
              </a:r>
              <a:b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</a:b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we need to produce a schema and publish it to GitHub. The…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88C8F23-AFA6-4C6A-A2E6-61AA321D18F9}"/>
                </a:ext>
              </a:extLst>
            </p:cNvPr>
            <p:cNvSpPr txBox="1"/>
            <p:nvPr/>
          </p:nvSpPr>
          <p:spPr>
            <a:xfrm>
              <a:off x="6655394" y="5183951"/>
              <a:ext cx="489166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Board: 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200784C-57B7-4CD2-A3C5-CD5E37EF31BD}"/>
                </a:ext>
              </a:extLst>
            </p:cNvPr>
            <p:cNvSpPr txBox="1"/>
            <p:nvPr/>
          </p:nvSpPr>
          <p:spPr>
            <a:xfrm>
              <a:off x="6655394" y="5298853"/>
              <a:ext cx="382898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List: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A3C5EB1-EFAC-4809-82C3-83A645B2A4F7}"/>
                </a:ext>
              </a:extLst>
            </p:cNvPr>
            <p:cNvSpPr txBox="1"/>
            <p:nvPr/>
          </p:nvSpPr>
          <p:spPr>
            <a:xfrm>
              <a:off x="6655394" y="5423042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48A84AF-95CC-4CD0-84CA-219886A1557B}"/>
                </a:ext>
              </a:extLst>
            </p:cNvPr>
            <p:cNvSpPr txBox="1"/>
            <p:nvPr/>
          </p:nvSpPr>
          <p:spPr>
            <a:xfrm>
              <a:off x="6655393" y="5543740"/>
              <a:ext cx="754023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563C324-09A1-458B-B024-CBB9F05B3BEF}"/>
                </a:ext>
              </a:extLst>
            </p:cNvPr>
            <p:cNvSpPr txBox="1"/>
            <p:nvPr/>
          </p:nvSpPr>
          <p:spPr>
            <a:xfrm>
              <a:off x="7288705" y="5183951"/>
              <a:ext cx="773642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Adaptive Card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A30F230-74CE-4658-9593-11ADEA79FD3B}"/>
                </a:ext>
              </a:extLst>
            </p:cNvPr>
            <p:cNvSpPr txBox="1"/>
            <p:nvPr/>
          </p:nvSpPr>
          <p:spPr>
            <a:xfrm>
              <a:off x="7288704" y="5298853"/>
              <a:ext cx="510421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Backlog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A708354-B121-45C3-9818-FFA3AD0DAE44}"/>
                </a:ext>
              </a:extLst>
            </p:cNvPr>
            <p:cNvSpPr txBox="1"/>
            <p:nvPr/>
          </p:nvSpPr>
          <p:spPr>
            <a:xfrm>
              <a:off x="7288705" y="5423042"/>
              <a:ext cx="672277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David Claux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51450C7-D4F8-4E46-8FD3-0AEC2E68ED12}"/>
                </a:ext>
              </a:extLst>
            </p:cNvPr>
            <p:cNvSpPr txBox="1"/>
            <p:nvPr/>
          </p:nvSpPr>
          <p:spPr>
            <a:xfrm>
              <a:off x="7288703" y="5543740"/>
              <a:ext cx="498975" cy="206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Not Set</a:t>
              </a:r>
            </a:p>
          </p:txBody>
        </p:sp>
      </p:grp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0D55EDEE-6CCB-4419-BF52-B9A884D0D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720" y="777881"/>
            <a:ext cx="344291" cy="3442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79FFF9-461D-4C74-AD83-1D2A26554C00}"/>
              </a:ext>
            </a:extLst>
          </p:cNvPr>
          <p:cNvSpPr txBox="1"/>
          <p:nvPr/>
        </p:nvSpPr>
        <p:spPr>
          <a:xfrm>
            <a:off x="6863171" y="840161"/>
            <a:ext cx="968197" cy="222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6" b="0" i="0" u="none" strike="noStrike" kern="1200" cap="none" spc="0" normalizeH="0" baseline="0" noProof="0" dirty="0">
                <a:ln>
                  <a:noFill/>
                </a:ln>
                <a:solidFill>
                  <a:srgbClr val="EBEBE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Microsoft Teams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3B45890-B696-4D4D-8232-A324903810B5}"/>
              </a:ext>
            </a:extLst>
          </p:cNvPr>
          <p:cNvSpPr/>
          <p:nvPr/>
        </p:nvSpPr>
        <p:spPr>
          <a:xfrm>
            <a:off x="6597635" y="1097751"/>
            <a:ext cx="2967126" cy="170977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A63AD3A-8EDF-42D1-9507-46EFB7DBB083}"/>
              </a:ext>
            </a:extLst>
          </p:cNvPr>
          <p:cNvSpPr/>
          <p:nvPr/>
        </p:nvSpPr>
        <p:spPr>
          <a:xfrm>
            <a:off x="8621766" y="665056"/>
            <a:ext cx="1128485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activity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139650D-4205-480B-A406-D6049A4F7AA9}"/>
              </a:ext>
            </a:extLst>
          </p:cNvPr>
          <p:cNvSpPr/>
          <p:nvPr/>
        </p:nvSpPr>
        <p:spPr>
          <a:xfrm>
            <a:off x="8891969" y="1077241"/>
            <a:ext cx="745718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Card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5916FD7-D94E-4FAD-A5B2-212D53D8DC4E}"/>
              </a:ext>
            </a:extLst>
          </p:cNvPr>
          <p:cNvSpPr/>
          <p:nvPr/>
        </p:nvSpPr>
        <p:spPr>
          <a:xfrm>
            <a:off x="6563690" y="699453"/>
            <a:ext cx="3068341" cy="224440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57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C4CB6848-B893-45E2-9EFA-CE69AA8251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72" y="0"/>
            <a:ext cx="12440265" cy="699423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7DEE21D-F5C3-4D14-A1BD-9C510632167F}"/>
              </a:ext>
            </a:extLst>
          </p:cNvPr>
          <p:cNvGrpSpPr/>
          <p:nvPr/>
        </p:nvGrpSpPr>
        <p:grpSpPr>
          <a:xfrm>
            <a:off x="6556720" y="777881"/>
            <a:ext cx="2945058" cy="1977028"/>
            <a:chOff x="6427876" y="762698"/>
            <a:chExt cx="2887574" cy="193843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F9CADD0-FE48-4901-B5BC-C4A7CE72B48C}"/>
                </a:ext>
              </a:extLst>
            </p:cNvPr>
            <p:cNvSpPr/>
            <p:nvPr/>
          </p:nvSpPr>
          <p:spPr>
            <a:xfrm>
              <a:off x="6457535" y="790575"/>
              <a:ext cx="962025" cy="283369"/>
            </a:xfrm>
            <a:prstGeom prst="rect">
              <a:avLst/>
            </a:prstGeom>
            <a:solidFill>
              <a:srgbClr val="9F9EA0"/>
            </a:solidFill>
            <a:ln>
              <a:solidFill>
                <a:srgbClr val="A09F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" name="Picture 4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0D55EDEE-6CCB-4419-BF52-B9A884D0D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7876" y="762698"/>
              <a:ext cx="337571" cy="33757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79FFF9-461D-4C74-AD83-1D2A26554C00}"/>
                </a:ext>
              </a:extLst>
            </p:cNvPr>
            <p:cNvSpPr txBox="1"/>
            <p:nvPr/>
          </p:nvSpPr>
          <p:spPr>
            <a:xfrm>
              <a:off x="6728345" y="823762"/>
              <a:ext cx="949299" cy="217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16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Microsoft Teams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BE0C4C0-6E63-42F4-A78E-A7CD619BA08B}"/>
                </a:ext>
              </a:extLst>
            </p:cNvPr>
            <p:cNvSpPr/>
            <p:nvPr/>
          </p:nvSpPr>
          <p:spPr>
            <a:xfrm>
              <a:off x="6524625" y="1112969"/>
              <a:ext cx="2790825" cy="1576255"/>
            </a:xfrm>
            <a:prstGeom prst="rect">
              <a:avLst/>
            </a:prstGeom>
            <a:solidFill>
              <a:srgbClr val="545555"/>
            </a:solidFill>
            <a:ln>
              <a:solidFill>
                <a:srgbClr val="5453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4A2F07-0FDC-466F-BD5E-15688B897AD0}"/>
                </a:ext>
              </a:extLst>
            </p:cNvPr>
            <p:cNvSpPr txBox="1"/>
            <p:nvPr/>
          </p:nvSpPr>
          <p:spPr>
            <a:xfrm>
              <a:off x="6524625" y="1275308"/>
              <a:ext cx="2721707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Card created: Publish Schema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FD5FC49-7673-4DCC-B589-E02C52A8931F}"/>
                </a:ext>
              </a:extLst>
            </p:cNvPr>
            <p:cNvSpPr txBox="1"/>
            <p:nvPr/>
          </p:nvSpPr>
          <p:spPr>
            <a:xfrm>
              <a:off x="6876554" y="1536918"/>
              <a:ext cx="782587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Miguel Garcia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038B4B6-8556-4C65-BFD7-016B22B01F5A}"/>
                </a:ext>
              </a:extLst>
            </p:cNvPr>
            <p:cNvSpPr txBox="1"/>
            <p:nvPr/>
          </p:nvSpPr>
          <p:spPr>
            <a:xfrm>
              <a:off x="6876554" y="1689318"/>
              <a:ext cx="1561646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A6A6A7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Created Monday, February 13, 2017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431433-4E68-40C9-B013-F4D063328A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522" t="6008" r="7488" b="8508"/>
            <a:stretch/>
          </p:blipFill>
          <p:spPr>
            <a:xfrm>
              <a:off x="6627665" y="1563243"/>
              <a:ext cx="275564" cy="283866"/>
            </a:xfrm>
            <a:prstGeom prst="ellipse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9729A56-9815-4F17-8231-E685BF0CE06C}"/>
                </a:ext>
              </a:extLst>
            </p:cNvPr>
            <p:cNvSpPr txBox="1"/>
            <p:nvPr/>
          </p:nvSpPr>
          <p:spPr>
            <a:xfrm>
              <a:off x="6524624" y="1911758"/>
              <a:ext cx="2790825" cy="30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A6A6A7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Now that we have define the main rules and features of the format,</a:t>
              </a:r>
              <a:b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A6A6A7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</a:b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A6A6A7"/>
                  </a:solidFill>
                  <a:effectLst/>
                  <a:uLnTx/>
                  <a:uFillTx/>
                  <a:latin typeface="Segoe UI Semilight" panose="020B0402040204020203" pitchFamily="34" charset="0"/>
                  <a:ea typeface="+mn-ea"/>
                  <a:cs typeface="Segoe UI Semilight" panose="020B0402040204020203" pitchFamily="34" charset="0"/>
                </a:rPr>
                <a:t>we need to produce a schema and publish it to GitHub. The…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96E1EC7-C139-49ED-906D-D87F34D16A66}"/>
                </a:ext>
              </a:extLst>
            </p:cNvPr>
            <p:cNvSpPr txBox="1"/>
            <p:nvPr/>
          </p:nvSpPr>
          <p:spPr>
            <a:xfrm>
              <a:off x="6524624" y="2146135"/>
              <a:ext cx="479618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Board: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01D3E12-CED5-4140-BC5C-675E90973933}"/>
                </a:ext>
              </a:extLst>
            </p:cNvPr>
            <p:cNvSpPr txBox="1"/>
            <p:nvPr/>
          </p:nvSpPr>
          <p:spPr>
            <a:xfrm>
              <a:off x="6524624" y="2258795"/>
              <a:ext cx="375424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List: 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787AC0D-AD0A-4D48-9BD1-516985EB90BA}"/>
                </a:ext>
              </a:extLst>
            </p:cNvPr>
            <p:cNvSpPr txBox="1"/>
            <p:nvPr/>
          </p:nvSpPr>
          <p:spPr>
            <a:xfrm>
              <a:off x="6524624" y="2380560"/>
              <a:ext cx="739305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91C2EE5-BE32-49EB-B5B5-11A8D056560C}"/>
                </a:ext>
              </a:extLst>
            </p:cNvPr>
            <p:cNvSpPr txBox="1"/>
            <p:nvPr/>
          </p:nvSpPr>
          <p:spPr>
            <a:xfrm>
              <a:off x="6524623" y="2498902"/>
              <a:ext cx="739305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Assigned To: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40115A7-228F-44E3-AE82-444F943F470A}"/>
                </a:ext>
              </a:extLst>
            </p:cNvPr>
            <p:cNvSpPr txBox="1"/>
            <p:nvPr/>
          </p:nvSpPr>
          <p:spPr>
            <a:xfrm>
              <a:off x="7145573" y="2146135"/>
              <a:ext cx="758541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Adaptive Card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2EABBBA-164D-4427-B693-32A665537E1A}"/>
                </a:ext>
              </a:extLst>
            </p:cNvPr>
            <p:cNvSpPr txBox="1"/>
            <p:nvPr/>
          </p:nvSpPr>
          <p:spPr>
            <a:xfrm>
              <a:off x="7145573" y="2258795"/>
              <a:ext cx="500458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Backlog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F61B830-DCB3-4B83-9857-F8059C1C6B56}"/>
                </a:ext>
              </a:extLst>
            </p:cNvPr>
            <p:cNvSpPr txBox="1"/>
            <p:nvPr/>
          </p:nvSpPr>
          <p:spPr>
            <a:xfrm>
              <a:off x="7145573" y="2380560"/>
              <a:ext cx="659155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David Claux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F2F2147-F455-4580-8A33-84D7A09A2A10}"/>
                </a:ext>
              </a:extLst>
            </p:cNvPr>
            <p:cNvSpPr txBox="1"/>
            <p:nvPr/>
          </p:nvSpPr>
          <p:spPr>
            <a:xfrm>
              <a:off x="7145572" y="2498902"/>
              <a:ext cx="489236" cy="202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14" b="0" i="0" u="none" strike="noStrike" kern="1200" cap="none" spc="0" normalizeH="0" baseline="0" noProof="0" dirty="0">
                  <a:ln>
                    <a:noFill/>
                  </a:ln>
                  <a:solidFill>
                    <a:srgbClr val="EBEBE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Not Set</a:t>
              </a: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73B45890-B696-4D4D-8232-A324903810B5}"/>
              </a:ext>
            </a:extLst>
          </p:cNvPr>
          <p:cNvSpPr/>
          <p:nvPr/>
        </p:nvSpPr>
        <p:spPr>
          <a:xfrm>
            <a:off x="6597635" y="1097751"/>
            <a:ext cx="2967126" cy="170977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A63AD3A-8EDF-42D1-9507-46EFB7DBB083}"/>
              </a:ext>
            </a:extLst>
          </p:cNvPr>
          <p:cNvSpPr/>
          <p:nvPr/>
        </p:nvSpPr>
        <p:spPr>
          <a:xfrm>
            <a:off x="8621766" y="665056"/>
            <a:ext cx="1128485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activity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139650D-4205-480B-A406-D6049A4F7AA9}"/>
              </a:ext>
            </a:extLst>
          </p:cNvPr>
          <p:cNvSpPr/>
          <p:nvPr/>
        </p:nvSpPr>
        <p:spPr>
          <a:xfrm>
            <a:off x="8891969" y="1077241"/>
            <a:ext cx="745718" cy="286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4" b="0" i="0" u="none" strike="noStrike" kern="1200" cap="all" spc="30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Card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5916FD7-D94E-4FAD-A5B2-212D53D8DC4E}"/>
              </a:ext>
            </a:extLst>
          </p:cNvPr>
          <p:cNvSpPr/>
          <p:nvPr/>
        </p:nvSpPr>
        <p:spPr>
          <a:xfrm>
            <a:off x="6563690" y="699453"/>
            <a:ext cx="3068341" cy="224440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725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ndows client">
            <a:extLst>
              <a:ext uri="{FF2B5EF4-FFF2-40B4-BE49-F238E27FC236}">
                <a16:creationId xmlns:a16="http://schemas.microsoft.com/office/drawing/2014/main" id="{DC889B69-CAEA-49D3-B76F-7B4BB5CD4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670" y="7311779"/>
            <a:ext cx="2420909" cy="3244214"/>
          </a:xfrm>
          <a:prstGeom prst="rect">
            <a:avLst/>
          </a:prstGeom>
        </p:spPr>
      </p:pic>
      <p:pic>
        <p:nvPicPr>
          <p:cNvPr id="9" name="iOS client">
            <a:extLst>
              <a:ext uri="{FF2B5EF4-FFF2-40B4-BE49-F238E27FC236}">
                <a16:creationId xmlns:a16="http://schemas.microsoft.com/office/drawing/2014/main" id="{A945FDC2-65B2-4F8A-B51C-7FD7975747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7079" y="7128901"/>
            <a:ext cx="1802315" cy="3683481"/>
          </a:xfrm>
          <a:prstGeom prst="rect">
            <a:avLst/>
          </a:prstGeom>
        </p:spPr>
      </p:pic>
      <p:pic>
        <p:nvPicPr>
          <p:cNvPr id="14" name="Android client">
            <a:extLst>
              <a:ext uri="{FF2B5EF4-FFF2-40B4-BE49-F238E27FC236}">
                <a16:creationId xmlns:a16="http://schemas.microsoft.com/office/drawing/2014/main" id="{555D9DC3-A526-4BE1-A0C2-DB0EEC76C1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2773" y="7088804"/>
            <a:ext cx="1924003" cy="3683483"/>
          </a:xfrm>
          <a:prstGeom prst="rect">
            <a:avLst/>
          </a:prstGeom>
        </p:spPr>
      </p:pic>
      <p:pic>
        <p:nvPicPr>
          <p:cNvPr id="6" name="Windows card">
            <a:extLst>
              <a:ext uri="{FF2B5EF4-FFF2-40B4-BE49-F238E27FC236}">
                <a16:creationId xmlns:a16="http://schemas.microsoft.com/office/drawing/2014/main" id="{E99F91DC-1A3B-4562-9834-56530DDE77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5669" y="3311044"/>
            <a:ext cx="2420909" cy="3244214"/>
          </a:xfrm>
          <a:prstGeom prst="rect">
            <a:avLst/>
          </a:prstGeom>
        </p:spPr>
      </p:pic>
      <p:pic>
        <p:nvPicPr>
          <p:cNvPr id="11" name="iOS card">
            <a:extLst>
              <a:ext uri="{FF2B5EF4-FFF2-40B4-BE49-F238E27FC236}">
                <a16:creationId xmlns:a16="http://schemas.microsoft.com/office/drawing/2014/main" id="{5570BCB7-B961-4901-81EC-53F0AF3649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7079" y="3131506"/>
            <a:ext cx="1802316" cy="3683483"/>
          </a:xfrm>
          <a:prstGeom prst="rect">
            <a:avLst/>
          </a:prstGeom>
        </p:spPr>
      </p:pic>
      <p:pic>
        <p:nvPicPr>
          <p:cNvPr id="18" name="Android card">
            <a:extLst>
              <a:ext uri="{FF2B5EF4-FFF2-40B4-BE49-F238E27FC236}">
                <a16:creationId xmlns:a16="http://schemas.microsoft.com/office/drawing/2014/main" id="{57A1F810-695A-4174-9F12-D2553C539C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2772" y="3091409"/>
            <a:ext cx="1924003" cy="3683483"/>
          </a:xfrm>
          <a:prstGeom prst="rect">
            <a:avLst/>
          </a:prstGeom>
        </p:spPr>
      </p:pic>
      <p:grpSp>
        <p:nvGrpSpPr>
          <p:cNvPr id="22" name="MSN Weather">
            <a:extLst>
              <a:ext uri="{FF2B5EF4-FFF2-40B4-BE49-F238E27FC236}">
                <a16:creationId xmlns:a16="http://schemas.microsoft.com/office/drawing/2014/main" id="{EBC09771-CD93-4502-A6E0-16D1DF9986E5}"/>
              </a:ext>
            </a:extLst>
          </p:cNvPr>
          <p:cNvGrpSpPr/>
          <p:nvPr/>
        </p:nvGrpSpPr>
        <p:grpSpPr>
          <a:xfrm>
            <a:off x="731897" y="179536"/>
            <a:ext cx="3566121" cy="1828780"/>
            <a:chOff x="731897" y="179536"/>
            <a:chExt cx="3566121" cy="1828780"/>
          </a:xfrm>
        </p:grpSpPr>
        <p:sp>
          <p:nvSpPr>
            <p:cNvPr id="20" name="Cloud 19">
              <a:extLst>
                <a:ext uri="{FF2B5EF4-FFF2-40B4-BE49-F238E27FC236}">
                  <a16:creationId xmlns:a16="http://schemas.microsoft.com/office/drawing/2014/main" id="{B741B5FB-A45D-4108-AC33-AFD54D157C07}"/>
                </a:ext>
              </a:extLst>
            </p:cNvPr>
            <p:cNvSpPr/>
            <p:nvPr/>
          </p:nvSpPr>
          <p:spPr bwMode="auto">
            <a:xfrm>
              <a:off x="731897" y="179536"/>
              <a:ext cx="3566121" cy="1828780"/>
            </a:xfrm>
            <a:prstGeom prst="cloud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2608284-5AA5-48D9-8F7D-A9396D6505F6}"/>
                </a:ext>
              </a:extLst>
            </p:cNvPr>
            <p:cNvSpPr txBox="1"/>
            <p:nvPr/>
          </p:nvSpPr>
          <p:spPr>
            <a:xfrm>
              <a:off x="1404236" y="779994"/>
              <a:ext cx="2221442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MSN Weather</a:t>
              </a:r>
            </a:p>
          </p:txBody>
        </p:sp>
      </p:grpSp>
      <p:grpSp>
        <p:nvGrpSpPr>
          <p:cNvPr id="23" name="Payload">
            <a:extLst>
              <a:ext uri="{FF2B5EF4-FFF2-40B4-BE49-F238E27FC236}">
                <a16:creationId xmlns:a16="http://schemas.microsoft.com/office/drawing/2014/main" id="{0DCEC60E-D3E3-43A1-BEAA-FAB859DF1792}"/>
              </a:ext>
            </a:extLst>
          </p:cNvPr>
          <p:cNvGrpSpPr/>
          <p:nvPr/>
        </p:nvGrpSpPr>
        <p:grpSpPr>
          <a:xfrm>
            <a:off x="3642422" y="2168102"/>
            <a:ext cx="2238813" cy="2129127"/>
            <a:chOff x="601742" y="2306227"/>
            <a:chExt cx="2195113" cy="2087569"/>
          </a:xfrm>
        </p:grpSpPr>
        <p:sp>
          <p:nvSpPr>
            <p:cNvPr id="24" name="code">
              <a:extLst>
                <a:ext uri="{FF2B5EF4-FFF2-40B4-BE49-F238E27FC236}">
                  <a16:creationId xmlns:a16="http://schemas.microsoft.com/office/drawing/2014/main" id="{7F7EDB7B-EAD2-4019-A80B-C55E39989A8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01742" y="2306227"/>
              <a:ext cx="2195113" cy="1158355"/>
            </a:xfrm>
            <a:custGeom>
              <a:avLst/>
              <a:gdLst>
                <a:gd name="T0" fmla="*/ 91 w 343"/>
                <a:gd name="T1" fmla="*/ 181 h 181"/>
                <a:gd name="T2" fmla="*/ 0 w 343"/>
                <a:gd name="T3" fmla="*/ 91 h 181"/>
                <a:gd name="T4" fmla="*/ 91 w 343"/>
                <a:gd name="T5" fmla="*/ 0 h 181"/>
                <a:gd name="T6" fmla="*/ 253 w 343"/>
                <a:gd name="T7" fmla="*/ 181 h 181"/>
                <a:gd name="T8" fmla="*/ 343 w 343"/>
                <a:gd name="T9" fmla="*/ 91 h 181"/>
                <a:gd name="T10" fmla="*/ 253 w 343"/>
                <a:gd name="T11" fmla="*/ 0 h 181"/>
                <a:gd name="T12" fmla="*/ 205 w 343"/>
                <a:gd name="T13" fmla="*/ 0 h 181"/>
                <a:gd name="T14" fmla="*/ 136 w 343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181">
                  <a:moveTo>
                    <a:pt x="91" y="181"/>
                  </a:moveTo>
                  <a:lnTo>
                    <a:pt x="0" y="91"/>
                  </a:lnTo>
                  <a:lnTo>
                    <a:pt x="91" y="0"/>
                  </a:lnTo>
                  <a:moveTo>
                    <a:pt x="253" y="181"/>
                  </a:moveTo>
                  <a:lnTo>
                    <a:pt x="343" y="91"/>
                  </a:lnTo>
                  <a:lnTo>
                    <a:pt x="253" y="0"/>
                  </a:lnTo>
                  <a:moveTo>
                    <a:pt x="205" y="0"/>
                  </a:moveTo>
                  <a:lnTo>
                    <a:pt x="136" y="181"/>
                  </a:ln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53905B4-F609-4FBD-A1F8-6947AEC19531}"/>
                </a:ext>
              </a:extLst>
            </p:cNvPr>
            <p:cNvSpPr txBox="1"/>
            <p:nvPr/>
          </p:nvSpPr>
          <p:spPr>
            <a:xfrm>
              <a:off x="848558" y="3544332"/>
              <a:ext cx="1701479" cy="849464"/>
            </a:xfrm>
            <a:prstGeom prst="rect">
              <a:avLst/>
            </a:prstGeom>
            <a:noFill/>
          </p:spPr>
          <p:txBody>
            <a:bodyPr wrap="square" lIns="186521" tIns="149217" rIns="186521" bIns="149217" rtlCol="0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4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Adaptive Card</a:t>
              </a:r>
            </a:p>
          </p:txBody>
        </p:sp>
      </p:grpSp>
      <p:grpSp>
        <p:nvGrpSpPr>
          <p:cNvPr id="27" name="Host config">
            <a:extLst>
              <a:ext uri="{FF2B5EF4-FFF2-40B4-BE49-F238E27FC236}">
                <a16:creationId xmlns:a16="http://schemas.microsoft.com/office/drawing/2014/main" id="{E0E727B1-C647-4942-AB58-AFB9EE99A048}"/>
              </a:ext>
            </a:extLst>
          </p:cNvPr>
          <p:cNvGrpSpPr/>
          <p:nvPr/>
        </p:nvGrpSpPr>
        <p:grpSpPr>
          <a:xfrm>
            <a:off x="6455362" y="1577043"/>
            <a:ext cx="2919411" cy="2170933"/>
            <a:chOff x="4519327" y="2122507"/>
            <a:chExt cx="2862428" cy="2128559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561E9BC-C8D7-4A35-9A6F-EF40D0D38EE7}"/>
                </a:ext>
              </a:extLst>
            </p:cNvPr>
            <p:cNvGrpSpPr/>
            <p:nvPr/>
          </p:nvGrpSpPr>
          <p:grpSpPr>
            <a:xfrm>
              <a:off x="5085798" y="2122507"/>
              <a:ext cx="1536839" cy="1525793"/>
              <a:chOff x="4396726" y="1880316"/>
              <a:chExt cx="621215" cy="616750"/>
            </a:xfrm>
          </p:grpSpPr>
          <p:sp>
            <p:nvSpPr>
              <p:cNvPr id="31" name="gear_2">
                <a:extLst>
                  <a:ext uri="{FF2B5EF4-FFF2-40B4-BE49-F238E27FC236}">
                    <a16:creationId xmlns:a16="http://schemas.microsoft.com/office/drawing/2014/main" id="{29DAD9CF-215E-4AE2-A0B7-DA8B0A98D8E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96726" y="2117653"/>
                <a:ext cx="381000" cy="379413"/>
              </a:xfrm>
              <a:custGeom>
                <a:avLst/>
                <a:gdLst>
                  <a:gd name="T0" fmla="*/ 108 w 332"/>
                  <a:gd name="T1" fmla="*/ 164 h 330"/>
                  <a:gd name="T2" fmla="*/ 165 w 332"/>
                  <a:gd name="T3" fmla="*/ 107 h 330"/>
                  <a:gd name="T4" fmla="*/ 222 w 332"/>
                  <a:gd name="T5" fmla="*/ 164 h 330"/>
                  <a:gd name="T6" fmla="*/ 165 w 332"/>
                  <a:gd name="T7" fmla="*/ 221 h 330"/>
                  <a:gd name="T8" fmla="*/ 108 w 332"/>
                  <a:gd name="T9" fmla="*/ 164 h 330"/>
                  <a:gd name="T10" fmla="*/ 261 w 332"/>
                  <a:gd name="T11" fmla="*/ 244 h 330"/>
                  <a:gd name="T12" fmla="*/ 311 w 332"/>
                  <a:gd name="T13" fmla="*/ 257 h 330"/>
                  <a:gd name="T14" fmla="*/ 332 w 332"/>
                  <a:gd name="T15" fmla="*/ 205 h 330"/>
                  <a:gd name="T16" fmla="*/ 289 w 332"/>
                  <a:gd name="T17" fmla="*/ 180 h 330"/>
                  <a:gd name="T18" fmla="*/ 291 w 332"/>
                  <a:gd name="T19" fmla="*/ 164 h 330"/>
                  <a:gd name="T20" fmla="*/ 290 w 332"/>
                  <a:gd name="T21" fmla="*/ 152 h 330"/>
                  <a:gd name="T22" fmla="*/ 330 w 332"/>
                  <a:gd name="T23" fmla="*/ 128 h 330"/>
                  <a:gd name="T24" fmla="*/ 308 w 332"/>
                  <a:gd name="T25" fmla="*/ 77 h 330"/>
                  <a:gd name="T26" fmla="*/ 265 w 332"/>
                  <a:gd name="T27" fmla="*/ 88 h 330"/>
                  <a:gd name="T28" fmla="*/ 244 w 332"/>
                  <a:gd name="T29" fmla="*/ 66 h 330"/>
                  <a:gd name="T30" fmla="*/ 254 w 332"/>
                  <a:gd name="T31" fmla="*/ 21 h 330"/>
                  <a:gd name="T32" fmla="*/ 202 w 332"/>
                  <a:gd name="T33" fmla="*/ 0 h 330"/>
                  <a:gd name="T34" fmla="*/ 180 w 332"/>
                  <a:gd name="T35" fmla="*/ 40 h 330"/>
                  <a:gd name="T36" fmla="*/ 165 w 332"/>
                  <a:gd name="T37" fmla="*/ 39 h 330"/>
                  <a:gd name="T38" fmla="*/ 151 w 332"/>
                  <a:gd name="T39" fmla="*/ 40 h 330"/>
                  <a:gd name="T40" fmla="*/ 127 w 332"/>
                  <a:gd name="T41" fmla="*/ 0 h 330"/>
                  <a:gd name="T42" fmla="*/ 75 w 332"/>
                  <a:gd name="T43" fmla="*/ 22 h 330"/>
                  <a:gd name="T44" fmla="*/ 87 w 332"/>
                  <a:gd name="T45" fmla="*/ 67 h 330"/>
                  <a:gd name="T46" fmla="*/ 66 w 332"/>
                  <a:gd name="T47" fmla="*/ 88 h 330"/>
                  <a:gd name="T48" fmla="*/ 22 w 332"/>
                  <a:gd name="T49" fmla="*/ 77 h 330"/>
                  <a:gd name="T50" fmla="*/ 0 w 332"/>
                  <a:gd name="T51" fmla="*/ 128 h 330"/>
                  <a:gd name="T52" fmla="*/ 41 w 332"/>
                  <a:gd name="T53" fmla="*/ 152 h 330"/>
                  <a:gd name="T54" fmla="*/ 40 w 332"/>
                  <a:gd name="T55" fmla="*/ 164 h 330"/>
                  <a:gd name="T56" fmla="*/ 41 w 332"/>
                  <a:gd name="T57" fmla="*/ 178 h 330"/>
                  <a:gd name="T58" fmla="*/ 0 w 332"/>
                  <a:gd name="T59" fmla="*/ 201 h 330"/>
                  <a:gd name="T60" fmla="*/ 21 w 332"/>
                  <a:gd name="T61" fmla="*/ 253 h 330"/>
                  <a:gd name="T62" fmla="*/ 67 w 332"/>
                  <a:gd name="T63" fmla="*/ 242 h 330"/>
                  <a:gd name="T64" fmla="*/ 89 w 332"/>
                  <a:gd name="T65" fmla="*/ 264 h 330"/>
                  <a:gd name="T66" fmla="*/ 77 w 332"/>
                  <a:gd name="T67" fmla="*/ 306 h 330"/>
                  <a:gd name="T68" fmla="*/ 128 w 332"/>
                  <a:gd name="T69" fmla="*/ 329 h 330"/>
                  <a:gd name="T70" fmla="*/ 153 w 332"/>
                  <a:gd name="T71" fmla="*/ 289 h 330"/>
                  <a:gd name="T72" fmla="*/ 165 w 332"/>
                  <a:gd name="T73" fmla="*/ 289 h 330"/>
                  <a:gd name="T74" fmla="*/ 183 w 332"/>
                  <a:gd name="T75" fmla="*/ 288 h 330"/>
                  <a:gd name="T76" fmla="*/ 204 w 332"/>
                  <a:gd name="T77" fmla="*/ 330 h 330"/>
                  <a:gd name="T78" fmla="*/ 257 w 332"/>
                  <a:gd name="T79" fmla="*/ 311 h 330"/>
                  <a:gd name="T80" fmla="*/ 247 w 332"/>
                  <a:gd name="T81" fmla="*/ 259 h 330"/>
                  <a:gd name="T82" fmla="*/ 261 w 332"/>
                  <a:gd name="T83" fmla="*/ 244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2" h="330">
                    <a:moveTo>
                      <a:pt x="108" y="164"/>
                    </a:moveTo>
                    <a:cubicBezTo>
                      <a:pt x="108" y="133"/>
                      <a:pt x="134" y="107"/>
                      <a:pt x="165" y="107"/>
                    </a:cubicBezTo>
                    <a:cubicBezTo>
                      <a:pt x="197" y="107"/>
                      <a:pt x="222" y="133"/>
                      <a:pt x="222" y="164"/>
                    </a:cubicBezTo>
                    <a:cubicBezTo>
                      <a:pt x="222" y="196"/>
                      <a:pt x="197" y="221"/>
                      <a:pt x="165" y="221"/>
                    </a:cubicBezTo>
                    <a:cubicBezTo>
                      <a:pt x="134" y="221"/>
                      <a:pt x="108" y="196"/>
                      <a:pt x="108" y="164"/>
                    </a:cubicBezTo>
                    <a:close/>
                    <a:moveTo>
                      <a:pt x="261" y="244"/>
                    </a:move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32" y="205"/>
                      <a:pt x="332" y="205"/>
                      <a:pt x="332" y="205"/>
                    </a:cubicBezTo>
                    <a:cubicBezTo>
                      <a:pt x="289" y="180"/>
                      <a:pt x="289" y="180"/>
                      <a:pt x="289" y="180"/>
                    </a:cubicBezTo>
                    <a:cubicBezTo>
                      <a:pt x="290" y="175"/>
                      <a:pt x="291" y="170"/>
                      <a:pt x="291" y="164"/>
                    </a:cubicBezTo>
                    <a:cubicBezTo>
                      <a:pt x="291" y="160"/>
                      <a:pt x="290" y="156"/>
                      <a:pt x="290" y="152"/>
                    </a:cubicBezTo>
                    <a:cubicBezTo>
                      <a:pt x="330" y="128"/>
                      <a:pt x="330" y="128"/>
                      <a:pt x="330" y="128"/>
                    </a:cubicBezTo>
                    <a:cubicBezTo>
                      <a:pt x="308" y="77"/>
                      <a:pt x="308" y="77"/>
                      <a:pt x="308" y="77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59" y="80"/>
                      <a:pt x="251" y="73"/>
                      <a:pt x="244" y="66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75" y="39"/>
                      <a:pt x="170" y="39"/>
                      <a:pt x="165" y="39"/>
                    </a:cubicBezTo>
                    <a:cubicBezTo>
                      <a:pt x="160" y="39"/>
                      <a:pt x="155" y="39"/>
                      <a:pt x="151" y="4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79" y="73"/>
                      <a:pt x="72" y="80"/>
                      <a:pt x="66" y="88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41" y="152"/>
                      <a:pt x="41" y="152"/>
                      <a:pt x="41" y="152"/>
                    </a:cubicBezTo>
                    <a:cubicBezTo>
                      <a:pt x="40" y="156"/>
                      <a:pt x="40" y="160"/>
                      <a:pt x="40" y="164"/>
                    </a:cubicBezTo>
                    <a:cubicBezTo>
                      <a:pt x="40" y="169"/>
                      <a:pt x="40" y="173"/>
                      <a:pt x="41" y="178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21" y="253"/>
                      <a:pt x="21" y="253"/>
                      <a:pt x="21" y="253"/>
                    </a:cubicBezTo>
                    <a:cubicBezTo>
                      <a:pt x="67" y="242"/>
                      <a:pt x="67" y="242"/>
                      <a:pt x="67" y="242"/>
                    </a:cubicBezTo>
                    <a:cubicBezTo>
                      <a:pt x="74" y="250"/>
                      <a:pt x="81" y="257"/>
                      <a:pt x="89" y="264"/>
                    </a:cubicBezTo>
                    <a:cubicBezTo>
                      <a:pt x="77" y="306"/>
                      <a:pt x="77" y="306"/>
                      <a:pt x="77" y="306"/>
                    </a:cubicBezTo>
                    <a:cubicBezTo>
                      <a:pt x="128" y="329"/>
                      <a:pt x="128" y="329"/>
                      <a:pt x="128" y="329"/>
                    </a:cubicBezTo>
                    <a:cubicBezTo>
                      <a:pt x="153" y="289"/>
                      <a:pt x="153" y="289"/>
                      <a:pt x="153" y="289"/>
                    </a:cubicBezTo>
                    <a:cubicBezTo>
                      <a:pt x="157" y="289"/>
                      <a:pt x="161" y="289"/>
                      <a:pt x="165" y="289"/>
                    </a:cubicBezTo>
                    <a:cubicBezTo>
                      <a:pt x="171" y="289"/>
                      <a:pt x="177" y="289"/>
                      <a:pt x="183" y="288"/>
                    </a:cubicBezTo>
                    <a:cubicBezTo>
                      <a:pt x="204" y="330"/>
                      <a:pt x="204" y="330"/>
                      <a:pt x="204" y="330"/>
                    </a:cubicBezTo>
                    <a:cubicBezTo>
                      <a:pt x="257" y="311"/>
                      <a:pt x="257" y="311"/>
                      <a:pt x="257" y="311"/>
                    </a:cubicBezTo>
                    <a:cubicBezTo>
                      <a:pt x="247" y="259"/>
                      <a:pt x="247" y="259"/>
                      <a:pt x="247" y="259"/>
                    </a:cubicBezTo>
                    <a:cubicBezTo>
                      <a:pt x="252" y="255"/>
                      <a:pt x="257" y="250"/>
                      <a:pt x="261" y="244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259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18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2" name="gear_3">
                <a:extLst>
                  <a:ext uri="{FF2B5EF4-FFF2-40B4-BE49-F238E27FC236}">
                    <a16:creationId xmlns:a16="http://schemas.microsoft.com/office/drawing/2014/main" id="{040459F7-2833-425D-8CBF-17C9AC3454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 rot="20842904">
                <a:off x="4722171" y="1880316"/>
                <a:ext cx="295770" cy="298277"/>
              </a:xfrm>
              <a:custGeom>
                <a:avLst/>
                <a:gdLst>
                  <a:gd name="T0" fmla="*/ 81 w 327"/>
                  <a:gd name="T1" fmla="*/ 162 h 327"/>
                  <a:gd name="T2" fmla="*/ 162 w 327"/>
                  <a:gd name="T3" fmla="*/ 80 h 327"/>
                  <a:gd name="T4" fmla="*/ 244 w 327"/>
                  <a:gd name="T5" fmla="*/ 162 h 327"/>
                  <a:gd name="T6" fmla="*/ 162 w 327"/>
                  <a:gd name="T7" fmla="*/ 243 h 327"/>
                  <a:gd name="T8" fmla="*/ 81 w 327"/>
                  <a:gd name="T9" fmla="*/ 162 h 327"/>
                  <a:gd name="T10" fmla="*/ 298 w 327"/>
                  <a:gd name="T11" fmla="*/ 162 h 327"/>
                  <a:gd name="T12" fmla="*/ 295 w 327"/>
                  <a:gd name="T13" fmla="*/ 135 h 327"/>
                  <a:gd name="T14" fmla="*/ 327 w 327"/>
                  <a:gd name="T15" fmla="*/ 117 h 327"/>
                  <a:gd name="T16" fmla="*/ 286 w 327"/>
                  <a:gd name="T17" fmla="*/ 46 h 327"/>
                  <a:gd name="T18" fmla="*/ 256 w 327"/>
                  <a:gd name="T19" fmla="*/ 64 h 327"/>
                  <a:gd name="T20" fmla="*/ 205 w 327"/>
                  <a:gd name="T21" fmla="*/ 33 h 327"/>
                  <a:gd name="T22" fmla="*/ 205 w 327"/>
                  <a:gd name="T23" fmla="*/ 0 h 327"/>
                  <a:gd name="T24" fmla="*/ 124 w 327"/>
                  <a:gd name="T25" fmla="*/ 0 h 327"/>
                  <a:gd name="T26" fmla="*/ 124 w 327"/>
                  <a:gd name="T27" fmla="*/ 31 h 327"/>
                  <a:gd name="T28" fmla="*/ 68 w 327"/>
                  <a:gd name="T29" fmla="*/ 64 h 327"/>
                  <a:gd name="T30" fmla="*/ 41 w 327"/>
                  <a:gd name="T31" fmla="*/ 48 h 327"/>
                  <a:gd name="T32" fmla="*/ 0 w 327"/>
                  <a:gd name="T33" fmla="*/ 119 h 327"/>
                  <a:gd name="T34" fmla="*/ 29 w 327"/>
                  <a:gd name="T35" fmla="*/ 135 h 327"/>
                  <a:gd name="T36" fmla="*/ 26 w 327"/>
                  <a:gd name="T37" fmla="*/ 162 h 327"/>
                  <a:gd name="T38" fmla="*/ 30 w 327"/>
                  <a:gd name="T39" fmla="*/ 194 h 327"/>
                  <a:gd name="T40" fmla="*/ 3 w 327"/>
                  <a:gd name="T41" fmla="*/ 210 h 327"/>
                  <a:gd name="T42" fmla="*/ 43 w 327"/>
                  <a:gd name="T43" fmla="*/ 280 h 327"/>
                  <a:gd name="T44" fmla="*/ 72 w 327"/>
                  <a:gd name="T45" fmla="*/ 264 h 327"/>
                  <a:gd name="T46" fmla="*/ 124 w 327"/>
                  <a:gd name="T47" fmla="*/ 292 h 327"/>
                  <a:gd name="T48" fmla="*/ 124 w 327"/>
                  <a:gd name="T49" fmla="*/ 327 h 327"/>
                  <a:gd name="T50" fmla="*/ 205 w 327"/>
                  <a:gd name="T51" fmla="*/ 327 h 327"/>
                  <a:gd name="T52" fmla="*/ 205 w 327"/>
                  <a:gd name="T53" fmla="*/ 291 h 327"/>
                  <a:gd name="T54" fmla="*/ 252 w 327"/>
                  <a:gd name="T55" fmla="*/ 264 h 327"/>
                  <a:gd name="T56" fmla="*/ 283 w 327"/>
                  <a:gd name="T57" fmla="*/ 282 h 327"/>
                  <a:gd name="T58" fmla="*/ 324 w 327"/>
                  <a:gd name="T59" fmla="*/ 212 h 327"/>
                  <a:gd name="T60" fmla="*/ 294 w 327"/>
                  <a:gd name="T61" fmla="*/ 194 h 327"/>
                  <a:gd name="T62" fmla="*/ 298 w 327"/>
                  <a:gd name="T63" fmla="*/ 162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7" h="327">
                    <a:moveTo>
                      <a:pt x="81" y="162"/>
                    </a:moveTo>
                    <a:cubicBezTo>
                      <a:pt x="81" y="117"/>
                      <a:pt x="117" y="80"/>
                      <a:pt x="162" y="80"/>
                    </a:cubicBezTo>
                    <a:cubicBezTo>
                      <a:pt x="207" y="80"/>
                      <a:pt x="244" y="117"/>
                      <a:pt x="244" y="162"/>
                    </a:cubicBezTo>
                    <a:cubicBezTo>
                      <a:pt x="244" y="207"/>
                      <a:pt x="207" y="243"/>
                      <a:pt x="162" y="243"/>
                    </a:cubicBezTo>
                    <a:cubicBezTo>
                      <a:pt x="117" y="243"/>
                      <a:pt x="81" y="207"/>
                      <a:pt x="81" y="162"/>
                    </a:cubicBezTo>
                    <a:close/>
                    <a:moveTo>
                      <a:pt x="298" y="162"/>
                    </a:moveTo>
                    <a:cubicBezTo>
                      <a:pt x="298" y="153"/>
                      <a:pt x="297" y="144"/>
                      <a:pt x="295" y="135"/>
                    </a:cubicBezTo>
                    <a:cubicBezTo>
                      <a:pt x="327" y="117"/>
                      <a:pt x="327" y="117"/>
                      <a:pt x="327" y="117"/>
                    </a:cubicBezTo>
                    <a:cubicBezTo>
                      <a:pt x="286" y="46"/>
                      <a:pt x="286" y="46"/>
                      <a:pt x="286" y="46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42" y="50"/>
                      <a:pt x="225" y="39"/>
                      <a:pt x="205" y="33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03" y="38"/>
                      <a:pt x="84" y="49"/>
                      <a:pt x="68" y="64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7" y="144"/>
                      <a:pt x="26" y="153"/>
                      <a:pt x="26" y="162"/>
                    </a:cubicBezTo>
                    <a:cubicBezTo>
                      <a:pt x="26" y="173"/>
                      <a:pt x="28" y="184"/>
                      <a:pt x="30" y="194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43" y="280"/>
                      <a:pt x="43" y="280"/>
                      <a:pt x="43" y="280"/>
                    </a:cubicBezTo>
                    <a:cubicBezTo>
                      <a:pt x="72" y="264"/>
                      <a:pt x="72" y="264"/>
                      <a:pt x="72" y="264"/>
                    </a:cubicBezTo>
                    <a:cubicBezTo>
                      <a:pt x="87" y="277"/>
                      <a:pt x="105" y="287"/>
                      <a:pt x="124" y="292"/>
                    </a:cubicBezTo>
                    <a:cubicBezTo>
                      <a:pt x="124" y="327"/>
                      <a:pt x="124" y="327"/>
                      <a:pt x="124" y="327"/>
                    </a:cubicBezTo>
                    <a:cubicBezTo>
                      <a:pt x="205" y="327"/>
                      <a:pt x="205" y="327"/>
                      <a:pt x="205" y="327"/>
                    </a:cubicBezTo>
                    <a:cubicBezTo>
                      <a:pt x="205" y="291"/>
                      <a:pt x="205" y="291"/>
                      <a:pt x="205" y="291"/>
                    </a:cubicBezTo>
                    <a:cubicBezTo>
                      <a:pt x="223" y="285"/>
                      <a:pt x="238" y="276"/>
                      <a:pt x="252" y="264"/>
                    </a:cubicBezTo>
                    <a:cubicBezTo>
                      <a:pt x="283" y="282"/>
                      <a:pt x="283" y="282"/>
                      <a:pt x="283" y="282"/>
                    </a:cubicBezTo>
                    <a:cubicBezTo>
                      <a:pt x="324" y="212"/>
                      <a:pt x="324" y="212"/>
                      <a:pt x="324" y="212"/>
                    </a:cubicBezTo>
                    <a:cubicBezTo>
                      <a:pt x="294" y="194"/>
                      <a:pt x="294" y="194"/>
                      <a:pt x="294" y="194"/>
                    </a:cubicBezTo>
                    <a:cubicBezTo>
                      <a:pt x="297" y="184"/>
                      <a:pt x="298" y="173"/>
                      <a:pt x="298" y="162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259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18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871E0F8-D615-434A-91D5-CA5F07D8750C}"/>
                </a:ext>
              </a:extLst>
            </p:cNvPr>
            <p:cNvSpPr txBox="1"/>
            <p:nvPr/>
          </p:nvSpPr>
          <p:spPr>
            <a:xfrm>
              <a:off x="4519327" y="3678602"/>
              <a:ext cx="2862428" cy="572464"/>
            </a:xfrm>
            <a:prstGeom prst="rect">
              <a:avLst/>
            </a:prstGeom>
            <a:noFill/>
          </p:spPr>
          <p:txBody>
            <a:bodyPr wrap="square" lIns="186521" tIns="149217" rIns="186521" bIns="149217" rtlCol="0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12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4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Host Configuration</a:t>
              </a:r>
            </a:p>
          </p:txBody>
        </p:sp>
      </p:grpSp>
      <p:sp>
        <p:nvSpPr>
          <p:cNvPr id="33" name="Card">
            <a:extLst>
              <a:ext uri="{FF2B5EF4-FFF2-40B4-BE49-F238E27FC236}">
                <a16:creationId xmlns:a16="http://schemas.microsoft.com/office/drawing/2014/main" id="{92D5C5DC-CA33-4202-A08B-CFBEDCEBC5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26342" y="1302726"/>
            <a:ext cx="1180629" cy="87471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4" name="Card 2">
            <a:extLst>
              <a:ext uri="{FF2B5EF4-FFF2-40B4-BE49-F238E27FC236}">
                <a16:creationId xmlns:a16="http://schemas.microsoft.com/office/drawing/2014/main" id="{8A88343D-DCB4-443A-BB25-A449C89034F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26342" y="1302726"/>
            <a:ext cx="1180629" cy="87471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5" name="Card 3">
            <a:extLst>
              <a:ext uri="{FF2B5EF4-FFF2-40B4-BE49-F238E27FC236}">
                <a16:creationId xmlns:a16="http://schemas.microsoft.com/office/drawing/2014/main" id="{57B24E13-B84F-4AC8-B54C-64E5EFB5574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26342" y="1302726"/>
            <a:ext cx="1180629" cy="874718"/>
          </a:xfrm>
          <a:custGeom>
            <a:avLst/>
            <a:gdLst>
              <a:gd name="T0" fmla="*/ 33 w 247"/>
              <a:gd name="T1" fmla="*/ 100 h 183"/>
              <a:gd name="T2" fmla="*/ 131 w 247"/>
              <a:gd name="T3" fmla="*/ 100 h 183"/>
              <a:gd name="T4" fmla="*/ 33 w 247"/>
              <a:gd name="T5" fmla="*/ 150 h 183"/>
              <a:gd name="T6" fmla="*/ 131 w 247"/>
              <a:gd name="T7" fmla="*/ 150 h 183"/>
              <a:gd name="T8" fmla="*/ 215 w 247"/>
              <a:gd name="T9" fmla="*/ 124 h 183"/>
              <a:gd name="T10" fmla="*/ 215 w 247"/>
              <a:gd name="T11" fmla="*/ 100 h 183"/>
              <a:gd name="T12" fmla="*/ 165 w 247"/>
              <a:gd name="T13" fmla="*/ 100 h 183"/>
              <a:gd name="T14" fmla="*/ 165 w 247"/>
              <a:gd name="T15" fmla="*/ 150 h 183"/>
              <a:gd name="T16" fmla="*/ 215 w 247"/>
              <a:gd name="T17" fmla="*/ 150 h 183"/>
              <a:gd name="T18" fmla="*/ 215 w 247"/>
              <a:gd name="T19" fmla="*/ 124 h 183"/>
              <a:gd name="T20" fmla="*/ 215 w 247"/>
              <a:gd name="T21" fmla="*/ 50 h 183"/>
              <a:gd name="T22" fmla="*/ 215 w 247"/>
              <a:gd name="T23" fmla="*/ 33 h 183"/>
              <a:gd name="T24" fmla="*/ 33 w 247"/>
              <a:gd name="T25" fmla="*/ 33 h 183"/>
              <a:gd name="T26" fmla="*/ 33 w 247"/>
              <a:gd name="T27" fmla="*/ 68 h 183"/>
              <a:gd name="T28" fmla="*/ 215 w 247"/>
              <a:gd name="T29" fmla="*/ 68 h 183"/>
              <a:gd name="T30" fmla="*/ 215 w 247"/>
              <a:gd name="T31" fmla="*/ 50 h 183"/>
              <a:gd name="T32" fmla="*/ 247 w 247"/>
              <a:gd name="T33" fmla="*/ 92 h 183"/>
              <a:gd name="T34" fmla="*/ 247 w 247"/>
              <a:gd name="T35" fmla="*/ 0 h 183"/>
              <a:gd name="T36" fmla="*/ 0 w 247"/>
              <a:gd name="T37" fmla="*/ 0 h 183"/>
              <a:gd name="T38" fmla="*/ 0 w 247"/>
              <a:gd name="T39" fmla="*/ 183 h 183"/>
              <a:gd name="T40" fmla="*/ 247 w 247"/>
              <a:gd name="T41" fmla="*/ 183 h 183"/>
              <a:gd name="T42" fmla="*/ 247 w 247"/>
              <a:gd name="T43" fmla="*/ 9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83">
                <a:moveTo>
                  <a:pt x="33" y="100"/>
                </a:moveTo>
                <a:lnTo>
                  <a:pt x="131" y="100"/>
                </a:lnTo>
                <a:moveTo>
                  <a:pt x="33" y="150"/>
                </a:moveTo>
                <a:lnTo>
                  <a:pt x="131" y="150"/>
                </a:lnTo>
                <a:moveTo>
                  <a:pt x="215" y="124"/>
                </a:moveTo>
                <a:lnTo>
                  <a:pt x="215" y="100"/>
                </a:lnTo>
                <a:lnTo>
                  <a:pt x="165" y="100"/>
                </a:lnTo>
                <a:lnTo>
                  <a:pt x="165" y="150"/>
                </a:lnTo>
                <a:lnTo>
                  <a:pt x="215" y="150"/>
                </a:lnTo>
                <a:lnTo>
                  <a:pt x="215" y="124"/>
                </a:lnTo>
                <a:moveTo>
                  <a:pt x="215" y="50"/>
                </a:moveTo>
                <a:lnTo>
                  <a:pt x="215" y="33"/>
                </a:lnTo>
                <a:lnTo>
                  <a:pt x="33" y="33"/>
                </a:lnTo>
                <a:lnTo>
                  <a:pt x="33" y="68"/>
                </a:lnTo>
                <a:lnTo>
                  <a:pt x="215" y="68"/>
                </a:lnTo>
                <a:lnTo>
                  <a:pt x="215" y="50"/>
                </a:lnTo>
                <a:moveTo>
                  <a:pt x="247" y="92"/>
                </a:moveTo>
                <a:lnTo>
                  <a:pt x="247" y="0"/>
                </a:lnTo>
                <a:lnTo>
                  <a:pt x="0" y="0"/>
                </a:lnTo>
                <a:lnTo>
                  <a:pt x="0" y="183"/>
                </a:lnTo>
                <a:lnTo>
                  <a:pt x="247" y="183"/>
                </a:lnTo>
                <a:lnTo>
                  <a:pt x="247" y="92"/>
                </a:ln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1458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99 -0.31435 L -0.00319 0.0975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33" y="20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218E-6 2.33318E-6 L 4.44218E-6 -0.1250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6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9 0.09759 L -0.00051 -0.03927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685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218E-6 -0.12506 L 4.44218E-6 -0.1922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5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1 -0.03927 L 0.11718 -0.0204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93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7692E-6 2.66001E-6 L -0.13633 0.0453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16" y="227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5129E-6 0.24172 L -2.35129E-6 0.17159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1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76214E-7 L 0 -0.1550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6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1718E-6 -2.10622E-6 L -3.11718E-6 -0.14957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9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6303E-6 1.82025E-6 L 4.36303E-6 -0.1622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2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17272 L -2.52348E-17 -2.22424E-6 " pathEditMode="relative" rAng="0" ptsTypes="AA">
                                      <p:cBhvr>
                                        <p:cTn id="5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8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218E-6 -0.19224 L 4.44218E-6 -0.29687 " pathEditMode="relative" rAng="0" ptsTypes="AA">
                                      <p:cBhvr>
                                        <p:cTn id="5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2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5502 L 0 -0.57331 " pathEditMode="relative" rAng="0" ptsTypes="AA">
                                      <p:cBhvr>
                                        <p:cTn id="5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2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1718E-6 -0.14957 L -3.11718E-6 -0.58102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58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6303E-6 -0.16228 L 4.36303E-6 -0.56741 " pathEditMode="relative" rAng="0" ptsTypes="AA">
                                      <p:cBhvr>
                                        <p:cTn id="5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5129E-6 -1.70222E-6 L -0.25364 0.46391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88" y="2319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5129E-6 -1.70222E-6 L -2.35129E-6 0.46051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01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5129E-6 -1.70222E-6 L 0.2539 0.46051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8" y="2301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DC2569-A8EA-4795-A661-952BFB5A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Platform Status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3409" y="1759921"/>
            <a:ext cx="2834609" cy="8494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Alpha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64139" y="1759921"/>
            <a:ext cx="2834609" cy="8494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CF2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Beta</a:t>
            </a:r>
          </a:p>
        </p:txBody>
      </p:sp>
      <p:sp>
        <p:nvSpPr>
          <p:cNvPr id="8" name="Rectangle 7"/>
          <p:cNvSpPr/>
          <p:nvPr/>
        </p:nvSpPr>
        <p:spPr>
          <a:xfrm>
            <a:off x="5395286" y="2217116"/>
            <a:ext cx="1329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HTML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20969" y="1577043"/>
            <a:ext cx="1735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Android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78164" y="2948628"/>
            <a:ext cx="859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iOS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42481" y="4503091"/>
            <a:ext cx="11496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UWP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86725" y="3680140"/>
            <a:ext cx="10647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WPF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72335" y="5143164"/>
            <a:ext cx="3084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Xamarin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Forms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626E-6 1.77485E-6 L -0.25364 -0.00704 " pathEditMode="relative" rAng="0" ptsTypes="AA">
                                      <p:cBhvr>
                                        <p:cTn id="4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88" y="-3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2147E-6 -1.22106E-6 L -0.25504 0.08466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52" y="422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36942E-7 -4.98865E-6 L -0.25351 0.16319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6" y="814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07E-6 -1.17113E-6 L 0.2627 0.08466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35" y="422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3755E-6 -4.30776E-6 L 0.26602 0.00613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1" y="29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2 0.00613 L 0.26576 -0.08533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37" y="-45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8" grpId="1"/>
      <p:bldP spid="10" grpId="0"/>
      <p:bldP spid="10" grpId="1"/>
      <p:bldP spid="12" grpId="0"/>
      <p:bldP spid="12" grpId="1"/>
      <p:bldP spid="14" grpId="0"/>
      <p:bldP spid="14" grpId="1"/>
      <p:bldP spid="16" grpId="0"/>
      <p:bldP spid="16" grpId="1"/>
      <p:bldP spid="18" grpId="0"/>
      <p:bldP spid="1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E4088-8E50-4CFF-A24B-F8B5B2C5C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dirty="0"/>
              <a:t>Announcing </a:t>
            </a:r>
            <a:br>
              <a:rPr lang="en-US" dirty="0"/>
            </a:br>
            <a:r>
              <a:rPr lang="en-US" dirty="0"/>
              <a:t>early preview</a:t>
            </a:r>
          </a:p>
        </p:txBody>
      </p:sp>
    </p:spTree>
    <p:extLst>
      <p:ext uri="{BB962C8B-B14F-4D97-AF65-F5344CB8AC3E}">
        <p14:creationId xmlns:p14="http://schemas.microsoft.com/office/powerpoint/2010/main" val="4169266503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F427AE6-A1A6-4446-A653-FAE91298D9A5}"/>
              </a:ext>
            </a:extLst>
          </p:cNvPr>
          <p:cNvCxnSpPr>
            <a:cxnSpLocks/>
          </p:cNvCxnSpPr>
          <p:nvPr/>
        </p:nvCxnSpPr>
        <p:spPr>
          <a:xfrm>
            <a:off x="4224180" y="2876298"/>
            <a:ext cx="778881" cy="21220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CD4EF093-E449-4D17-8B81-139778127EC5}"/>
              </a:ext>
            </a:extLst>
          </p:cNvPr>
          <p:cNvCxnSpPr>
            <a:cxnSpLocks/>
            <a:endCxn id="33" idx="6"/>
          </p:cNvCxnSpPr>
          <p:nvPr/>
        </p:nvCxnSpPr>
        <p:spPr>
          <a:xfrm flipH="1" flipV="1">
            <a:off x="2013153" y="2422852"/>
            <a:ext cx="694542" cy="165544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D268C406-875F-4538-A1D7-2979D47DDA12}"/>
              </a:ext>
            </a:extLst>
          </p:cNvPr>
          <p:cNvCxnSpPr>
            <a:cxnSpLocks/>
            <a:stCxn id="28" idx="3"/>
            <a:endCxn id="42" idx="7"/>
          </p:cNvCxnSpPr>
          <p:nvPr/>
        </p:nvCxnSpPr>
        <p:spPr>
          <a:xfrm flipH="1">
            <a:off x="2190324" y="3234949"/>
            <a:ext cx="735137" cy="415123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8161B241-0B79-4BE4-BBAA-C4E5440423C9}"/>
              </a:ext>
            </a:extLst>
          </p:cNvPr>
          <p:cNvCxnSpPr>
            <a:cxnSpLocks/>
            <a:stCxn id="28" idx="4"/>
            <a:endCxn id="55" idx="0"/>
          </p:cNvCxnSpPr>
          <p:nvPr/>
        </p:nvCxnSpPr>
        <p:spPr>
          <a:xfrm>
            <a:off x="3475053" y="3462597"/>
            <a:ext cx="91460" cy="60170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F40AEBA6-F1E5-4B87-AD0C-AA2361449D8A}"/>
              </a:ext>
            </a:extLst>
          </p:cNvPr>
          <p:cNvCxnSpPr>
            <a:cxnSpLocks/>
          </p:cNvCxnSpPr>
          <p:nvPr/>
        </p:nvCxnSpPr>
        <p:spPr>
          <a:xfrm>
            <a:off x="7313078" y="3337360"/>
            <a:ext cx="648841" cy="10515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2F4E1BC-6E97-4405-B5B7-3DFA495961E9}"/>
              </a:ext>
            </a:extLst>
          </p:cNvPr>
          <p:cNvCxnSpPr>
            <a:cxnSpLocks/>
          </p:cNvCxnSpPr>
          <p:nvPr/>
        </p:nvCxnSpPr>
        <p:spPr>
          <a:xfrm flipV="1">
            <a:off x="8955215" y="1829129"/>
            <a:ext cx="349963" cy="10471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1B8E871E-5EFE-4DB2-AB8A-0C261122FB63}"/>
              </a:ext>
            </a:extLst>
          </p:cNvPr>
          <p:cNvCxnSpPr>
            <a:cxnSpLocks/>
          </p:cNvCxnSpPr>
          <p:nvPr/>
        </p:nvCxnSpPr>
        <p:spPr>
          <a:xfrm flipV="1">
            <a:off x="9307907" y="2736705"/>
            <a:ext cx="857325" cy="375146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FA61EC5D-62E9-4DA7-9EFE-4F4E717D6957}"/>
              </a:ext>
            </a:extLst>
          </p:cNvPr>
          <p:cNvCxnSpPr>
            <a:cxnSpLocks/>
            <a:endCxn id="18" idx="2"/>
          </p:cNvCxnSpPr>
          <p:nvPr/>
        </p:nvCxnSpPr>
        <p:spPr>
          <a:xfrm>
            <a:off x="9501676" y="3814012"/>
            <a:ext cx="837658" cy="28866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8515BA4B-2CC3-46D2-A124-68C0D5461415}"/>
              </a:ext>
            </a:extLst>
          </p:cNvPr>
          <p:cNvCxnSpPr>
            <a:cxnSpLocks/>
          </p:cNvCxnSpPr>
          <p:nvPr/>
        </p:nvCxnSpPr>
        <p:spPr>
          <a:xfrm>
            <a:off x="9029040" y="4352186"/>
            <a:ext cx="520708" cy="8018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52012A-80FE-471F-B349-C420FC704ECC}"/>
              </a:ext>
            </a:extLst>
          </p:cNvPr>
          <p:cNvGrpSpPr/>
          <p:nvPr/>
        </p:nvGrpSpPr>
        <p:grpSpPr>
          <a:xfrm>
            <a:off x="7961920" y="2857189"/>
            <a:ext cx="1554470" cy="1554480"/>
            <a:chOff x="7498383" y="3588701"/>
            <a:chExt cx="1280160" cy="128016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D3ADD67-67AD-4A54-9546-22B4380C56C5}"/>
                </a:ext>
              </a:extLst>
            </p:cNvPr>
            <p:cNvSpPr/>
            <p:nvPr/>
          </p:nvSpPr>
          <p:spPr bwMode="auto">
            <a:xfrm>
              <a:off x="7498383" y="358870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36" name="Picture 12" descr="Image result for bot framework logo">
              <a:extLst>
                <a:ext uri="{FF2B5EF4-FFF2-40B4-BE49-F238E27FC236}">
                  <a16:creationId xmlns:a16="http://schemas.microsoft.com/office/drawing/2014/main" id="{F3EDA4CB-C6F6-4EFE-8B89-038021C0D63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0" r="65201"/>
            <a:stretch/>
          </p:blipFill>
          <p:spPr bwMode="auto">
            <a:xfrm>
              <a:off x="7706865" y="3779195"/>
              <a:ext cx="863195" cy="899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615AE53-34C5-4177-B3D5-A38E11E0D523}"/>
              </a:ext>
            </a:extLst>
          </p:cNvPr>
          <p:cNvGrpSpPr/>
          <p:nvPr/>
        </p:nvGrpSpPr>
        <p:grpSpPr>
          <a:xfrm>
            <a:off x="2697813" y="1908117"/>
            <a:ext cx="1554480" cy="1554480"/>
            <a:chOff x="2377799" y="5051725"/>
            <a:chExt cx="1280160" cy="128016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7A232C2-64F5-4140-B1C1-C95806421C6B}"/>
                </a:ext>
              </a:extLst>
            </p:cNvPr>
            <p:cNvSpPr/>
            <p:nvPr/>
          </p:nvSpPr>
          <p:spPr bwMode="auto">
            <a:xfrm>
              <a:off x="2377799" y="505172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38" name="Picture 14" descr="Image result for windows logo">
              <a:extLst>
                <a:ext uri="{FF2B5EF4-FFF2-40B4-BE49-F238E27FC236}">
                  <a16:creationId xmlns:a16="http://schemas.microsoft.com/office/drawing/2014/main" id="{96DC8021-E3B0-494C-96F1-3229452529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648" y="5340574"/>
              <a:ext cx="702461" cy="702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E95DD1-5053-4E1B-A85C-61D7283AB255}"/>
              </a:ext>
            </a:extLst>
          </p:cNvPr>
          <p:cNvGrpSpPr/>
          <p:nvPr/>
        </p:nvGrpSpPr>
        <p:grpSpPr>
          <a:xfrm>
            <a:off x="8876310" y="592017"/>
            <a:ext cx="1280160" cy="1280160"/>
            <a:chOff x="9174841" y="754092"/>
            <a:chExt cx="1280160" cy="128016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4123EEA-C949-4B71-B5D5-4FCA1A915FB8}"/>
                </a:ext>
              </a:extLst>
            </p:cNvPr>
            <p:cNvSpPr/>
            <p:nvPr/>
          </p:nvSpPr>
          <p:spPr bwMode="auto">
            <a:xfrm>
              <a:off x="9174841" y="754092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12" descr="Image result for bot framework logo">
              <a:extLst>
                <a:ext uri="{FF2B5EF4-FFF2-40B4-BE49-F238E27FC236}">
                  <a16:creationId xmlns:a16="http://schemas.microsoft.com/office/drawing/2014/main" id="{0620AAF1-6936-4E68-BBF9-33B3FAB1D24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00" r="9600"/>
            <a:stretch/>
          </p:blipFill>
          <p:spPr bwMode="auto">
            <a:xfrm>
              <a:off x="9427214" y="990306"/>
              <a:ext cx="775414" cy="807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59F7F5B-5CC4-4864-B75A-79DF79A4DC64}"/>
              </a:ext>
            </a:extLst>
          </p:cNvPr>
          <p:cNvGrpSpPr/>
          <p:nvPr/>
        </p:nvGrpSpPr>
        <p:grpSpPr>
          <a:xfrm>
            <a:off x="9307907" y="4960286"/>
            <a:ext cx="1280160" cy="1280160"/>
            <a:chOff x="8310443" y="5326035"/>
            <a:chExt cx="1280160" cy="128016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47556F-8B70-4D90-830C-D57206403546}"/>
                </a:ext>
              </a:extLst>
            </p:cNvPr>
            <p:cNvSpPr/>
            <p:nvPr/>
          </p:nvSpPr>
          <p:spPr bwMode="auto">
            <a:xfrm>
              <a:off x="8310443" y="532603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8246B9-BE64-47D8-9D39-DC9134F47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4212" y="5519804"/>
              <a:ext cx="892622" cy="892622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18E6E3D-C2DA-4F5C-8A47-CD0C9B0F291E}"/>
              </a:ext>
            </a:extLst>
          </p:cNvPr>
          <p:cNvGrpSpPr/>
          <p:nvPr/>
        </p:nvGrpSpPr>
        <p:grpSpPr>
          <a:xfrm>
            <a:off x="732993" y="1782772"/>
            <a:ext cx="1280160" cy="1280160"/>
            <a:chOff x="1006181" y="3222945"/>
            <a:chExt cx="1280160" cy="128016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6CDB01F-110B-4E7E-B59B-539AB4CFEAE3}"/>
                </a:ext>
              </a:extLst>
            </p:cNvPr>
            <p:cNvSpPr/>
            <p:nvPr/>
          </p:nvSpPr>
          <p:spPr bwMode="auto">
            <a:xfrm>
              <a:off x="1006181" y="322294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BD86F01-94E3-48D3-9399-52E35B70972A}"/>
                </a:ext>
              </a:extLst>
            </p:cNvPr>
            <p:cNvGrpSpPr/>
            <p:nvPr/>
          </p:nvGrpSpPr>
          <p:grpSpPr>
            <a:xfrm>
              <a:off x="1152500" y="3697481"/>
              <a:ext cx="987521" cy="331088"/>
              <a:chOff x="1829165" y="4411669"/>
              <a:chExt cx="987521" cy="331088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CC206F1-9CA4-4A74-9BED-2B42FE68CB10}"/>
                  </a:ext>
                </a:extLst>
              </p:cNvPr>
              <p:cNvSpPr/>
              <p:nvPr/>
            </p:nvSpPr>
            <p:spPr bwMode="auto">
              <a:xfrm>
                <a:off x="1829165" y="4411669"/>
                <a:ext cx="987521" cy="331088"/>
              </a:xfrm>
              <a:prstGeom prst="rect">
                <a:avLst/>
              </a:prstGeom>
              <a:solidFill>
                <a:srgbClr val="00ADEF"/>
              </a:solidFill>
              <a:ln>
                <a:solidFill>
                  <a:srgbClr val="00ADEF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DCA185F-6EEA-4282-92D1-F15876B5A6AA}"/>
                  </a:ext>
                </a:extLst>
              </p:cNvPr>
              <p:cNvSpPr/>
              <p:nvPr/>
            </p:nvSpPr>
            <p:spPr bwMode="auto">
              <a:xfrm>
                <a:off x="1873391" y="4478912"/>
                <a:ext cx="182878" cy="182878"/>
              </a:xfrm>
              <a:prstGeom prst="rect">
                <a:avLst/>
              </a:prstGeom>
              <a:solidFill>
                <a:srgbClr val="00ADEF"/>
              </a:solidFill>
              <a:ln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E6DC7DC9-BAAF-4EB1-9674-A1D858183354}"/>
                  </a:ext>
                </a:extLst>
              </p:cNvPr>
              <p:cNvCxnSpPr/>
              <p:nvPr/>
            </p:nvCxnSpPr>
            <p:spPr>
              <a:xfrm>
                <a:off x="2125847" y="4495636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735EDD81-FDEF-4E1E-ABEC-14B29EC5F2B4}"/>
                  </a:ext>
                </a:extLst>
              </p:cNvPr>
              <p:cNvCxnSpPr/>
              <p:nvPr/>
            </p:nvCxnSpPr>
            <p:spPr>
              <a:xfrm>
                <a:off x="2125847" y="4569680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A993BA32-A44E-4314-93BC-50D809573F15}"/>
                  </a:ext>
                </a:extLst>
              </p:cNvPr>
              <p:cNvCxnSpPr/>
              <p:nvPr/>
            </p:nvCxnSpPr>
            <p:spPr>
              <a:xfrm>
                <a:off x="2125847" y="4643724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EB838F3-2998-4560-9072-47F777BFBA14}"/>
              </a:ext>
            </a:extLst>
          </p:cNvPr>
          <p:cNvGrpSpPr/>
          <p:nvPr/>
        </p:nvGrpSpPr>
        <p:grpSpPr>
          <a:xfrm>
            <a:off x="1097639" y="3462597"/>
            <a:ext cx="1280160" cy="1280160"/>
            <a:chOff x="1097639" y="3462597"/>
            <a:chExt cx="1280160" cy="128016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7C19EBA-0A6D-4500-A1BB-E2EFBBB29F56}"/>
                </a:ext>
              </a:extLst>
            </p:cNvPr>
            <p:cNvSpPr/>
            <p:nvPr/>
          </p:nvSpPr>
          <p:spPr bwMode="auto">
            <a:xfrm>
              <a:off x="1097639" y="3462597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09C2C1E-B46F-4AAC-8D3B-3AB6E57EDABF}"/>
                </a:ext>
              </a:extLst>
            </p:cNvPr>
            <p:cNvSpPr/>
            <p:nvPr/>
          </p:nvSpPr>
          <p:spPr bwMode="auto">
            <a:xfrm>
              <a:off x="1334295" y="3767920"/>
              <a:ext cx="182878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EDF409A-414D-485D-9FA2-F537B20DFA6A}"/>
                </a:ext>
              </a:extLst>
            </p:cNvPr>
            <p:cNvSpPr/>
            <p:nvPr/>
          </p:nvSpPr>
          <p:spPr bwMode="auto">
            <a:xfrm>
              <a:off x="1554996" y="3767920"/>
              <a:ext cx="182880" cy="182877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40EE07E-D01B-4F0F-80B2-5842310020CA}"/>
                </a:ext>
              </a:extLst>
            </p:cNvPr>
            <p:cNvSpPr/>
            <p:nvPr/>
          </p:nvSpPr>
          <p:spPr bwMode="auto">
            <a:xfrm>
              <a:off x="1334294" y="3979186"/>
              <a:ext cx="403425" cy="402336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0E8D47C-8FD1-4160-9C95-AA06E8DD0813}"/>
                </a:ext>
              </a:extLst>
            </p:cNvPr>
            <p:cNvSpPr/>
            <p:nvPr/>
          </p:nvSpPr>
          <p:spPr bwMode="auto">
            <a:xfrm>
              <a:off x="1774400" y="3976598"/>
              <a:ext cx="402336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D3E3669-6F46-4F09-9757-0396CBD1A7E6}"/>
                </a:ext>
              </a:extLst>
            </p:cNvPr>
            <p:cNvSpPr/>
            <p:nvPr/>
          </p:nvSpPr>
          <p:spPr bwMode="auto">
            <a:xfrm>
              <a:off x="1774400" y="4198644"/>
              <a:ext cx="402336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BBD3128-7D32-4FC0-879A-10D84E10890C}"/>
              </a:ext>
            </a:extLst>
          </p:cNvPr>
          <p:cNvGrpSpPr/>
          <p:nvPr/>
        </p:nvGrpSpPr>
        <p:grpSpPr>
          <a:xfrm>
            <a:off x="2926433" y="4064299"/>
            <a:ext cx="1280160" cy="1280160"/>
            <a:chOff x="2926433" y="4064299"/>
            <a:chExt cx="1280160" cy="128016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3A8F45F-8E64-49AA-B681-722BC8B71B44}"/>
                </a:ext>
              </a:extLst>
            </p:cNvPr>
            <p:cNvSpPr/>
            <p:nvPr/>
          </p:nvSpPr>
          <p:spPr bwMode="auto">
            <a:xfrm>
              <a:off x="2926433" y="4064299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8EB496B-A095-43BB-97BB-812B67CCB885}"/>
                </a:ext>
              </a:extLst>
            </p:cNvPr>
            <p:cNvSpPr/>
            <p:nvPr/>
          </p:nvSpPr>
          <p:spPr bwMode="auto">
            <a:xfrm>
              <a:off x="3178433" y="4388080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7828FCB-6D7B-4938-BD36-307621B35C02}"/>
                </a:ext>
              </a:extLst>
            </p:cNvPr>
            <p:cNvSpPr/>
            <p:nvPr/>
          </p:nvSpPr>
          <p:spPr bwMode="auto">
            <a:xfrm>
              <a:off x="3178433" y="4627737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F99C220-3FBE-4460-AE12-EE00FA37EBDB}"/>
                </a:ext>
              </a:extLst>
            </p:cNvPr>
            <p:cNvSpPr/>
            <p:nvPr/>
          </p:nvSpPr>
          <p:spPr bwMode="auto">
            <a:xfrm>
              <a:off x="3178433" y="4867394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2EFC395-653B-46A2-9003-F16842061E96}"/>
                </a:ext>
              </a:extLst>
            </p:cNvPr>
            <p:cNvCxnSpPr>
              <a:cxnSpLocks/>
            </p:cNvCxnSpPr>
            <p:nvPr/>
          </p:nvCxnSpPr>
          <p:spPr>
            <a:xfrm>
              <a:off x="3881608" y="4388080"/>
              <a:ext cx="0" cy="662175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AB2D960-A622-40F0-823C-C93C284C1EDD}"/>
                </a:ext>
              </a:extLst>
            </p:cNvPr>
            <p:cNvSpPr/>
            <p:nvPr/>
          </p:nvSpPr>
          <p:spPr bwMode="auto">
            <a:xfrm>
              <a:off x="3836286" y="4519326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87A5824-A2C7-41EB-8124-FAFA32AF54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9384" y="4394156"/>
              <a:ext cx="101746" cy="0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FEB4347-7E9C-4A35-91A6-366D0D836D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9384" y="5051725"/>
              <a:ext cx="101746" cy="0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3" name="Picture 112" descr="A close up of a sign&#10;&#10;Description generated with high confidence">
            <a:extLst>
              <a:ext uri="{FF2B5EF4-FFF2-40B4-BE49-F238E27FC236}">
                <a16:creationId xmlns:a16="http://schemas.microsoft.com/office/drawing/2014/main" id="{F9CF4F42-CA07-4277-8E19-DC3ED307837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946835" y="2155394"/>
            <a:ext cx="2366243" cy="2363932"/>
          </a:xfrm>
          <a:custGeom>
            <a:avLst/>
            <a:gdLst>
              <a:gd name="connsiteX0" fmla="*/ 951649 w 2366243"/>
              <a:gd name="connsiteY0" fmla="*/ 0 h 2363932"/>
              <a:gd name="connsiteX1" fmla="*/ 1472639 w 2366243"/>
              <a:gd name="connsiteY1" fmla="*/ 0 h 2363932"/>
              <a:gd name="connsiteX2" fmla="*/ 1572599 w 2366243"/>
              <a:gd name="connsiteY2" fmla="*/ 26527 h 2363932"/>
              <a:gd name="connsiteX3" fmla="*/ 2329032 w 2366243"/>
              <a:gd name="connsiteY3" fmla="*/ 734356 h 2363932"/>
              <a:gd name="connsiteX4" fmla="*/ 2366243 w 2366243"/>
              <a:gd name="connsiteY4" fmla="*/ 839286 h 2363932"/>
              <a:gd name="connsiteX5" fmla="*/ 2366243 w 2366243"/>
              <a:gd name="connsiteY5" fmla="*/ 1603340 h 2363932"/>
              <a:gd name="connsiteX6" fmla="*/ 2329032 w 2366243"/>
              <a:gd name="connsiteY6" fmla="*/ 1708271 h 2363932"/>
              <a:gd name="connsiteX7" fmla="*/ 1789924 w 2366243"/>
              <a:gd name="connsiteY7" fmla="*/ 2321351 h 2363932"/>
              <a:gd name="connsiteX8" fmla="*/ 1704278 w 2366243"/>
              <a:gd name="connsiteY8" fmla="*/ 2363932 h 2363932"/>
              <a:gd name="connsiteX9" fmla="*/ 720011 w 2366243"/>
              <a:gd name="connsiteY9" fmla="*/ 2363932 h 2363932"/>
              <a:gd name="connsiteX10" fmla="*/ 634364 w 2366243"/>
              <a:gd name="connsiteY10" fmla="*/ 2321351 h 2363932"/>
              <a:gd name="connsiteX11" fmla="*/ 0 w 2366243"/>
              <a:gd name="connsiteY11" fmla="*/ 1221313 h 2363932"/>
              <a:gd name="connsiteX12" fmla="*/ 851690 w 2366243"/>
              <a:gd name="connsiteY12" fmla="*/ 26527 h 236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6243" h="2363932">
                <a:moveTo>
                  <a:pt x="951649" y="0"/>
                </a:moveTo>
                <a:lnTo>
                  <a:pt x="1472639" y="0"/>
                </a:lnTo>
                <a:lnTo>
                  <a:pt x="1572599" y="26527"/>
                </a:lnTo>
                <a:cubicBezTo>
                  <a:pt x="1914201" y="136185"/>
                  <a:pt x="2191022" y="397596"/>
                  <a:pt x="2329032" y="734356"/>
                </a:cubicBezTo>
                <a:lnTo>
                  <a:pt x="2366243" y="839286"/>
                </a:lnTo>
                <a:lnTo>
                  <a:pt x="2366243" y="1603340"/>
                </a:lnTo>
                <a:lnTo>
                  <a:pt x="2329032" y="1708271"/>
                </a:lnTo>
                <a:cubicBezTo>
                  <a:pt x="2221691" y="1970195"/>
                  <a:pt x="2030378" y="2186538"/>
                  <a:pt x="1789924" y="2321351"/>
                </a:cubicBezTo>
                <a:lnTo>
                  <a:pt x="1704278" y="2363932"/>
                </a:lnTo>
                <a:lnTo>
                  <a:pt x="720011" y="2363932"/>
                </a:lnTo>
                <a:lnTo>
                  <a:pt x="634364" y="2321351"/>
                </a:lnTo>
                <a:cubicBezTo>
                  <a:pt x="256508" y="2109502"/>
                  <a:pt x="0" y="1696324"/>
                  <a:pt x="0" y="1221313"/>
                </a:cubicBezTo>
                <a:cubicBezTo>
                  <a:pt x="0" y="659937"/>
                  <a:pt x="358264" y="184922"/>
                  <a:pt x="851690" y="26527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7E58E8-1A3E-4EBC-A998-6F2137C85C0F}"/>
              </a:ext>
            </a:extLst>
          </p:cNvPr>
          <p:cNvGrpSpPr/>
          <p:nvPr/>
        </p:nvGrpSpPr>
        <p:grpSpPr>
          <a:xfrm>
            <a:off x="10339334" y="3462597"/>
            <a:ext cx="1280160" cy="1280160"/>
            <a:chOff x="10339334" y="3462597"/>
            <a:chExt cx="1280160" cy="128016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A8225EC-1EA1-4836-B74D-D295756469B7}"/>
                </a:ext>
              </a:extLst>
            </p:cNvPr>
            <p:cNvSpPr/>
            <p:nvPr/>
          </p:nvSpPr>
          <p:spPr bwMode="auto">
            <a:xfrm>
              <a:off x="10339334" y="3462597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53904FD-BA39-4323-A819-DF0638BEA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10692" y="3704764"/>
              <a:ext cx="695690" cy="77474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F3847CC-6BE6-4C0D-8884-814A948B24AE}"/>
              </a:ext>
            </a:extLst>
          </p:cNvPr>
          <p:cNvGrpSpPr/>
          <p:nvPr/>
        </p:nvGrpSpPr>
        <p:grpSpPr>
          <a:xfrm>
            <a:off x="10058675" y="1759921"/>
            <a:ext cx="1280160" cy="1280160"/>
            <a:chOff x="10058675" y="1759921"/>
            <a:chExt cx="1280160" cy="128016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A99E985-BAE1-49AE-825C-E19867E4EDBB}"/>
                </a:ext>
              </a:extLst>
            </p:cNvPr>
            <p:cNvSpPr/>
            <p:nvPr/>
          </p:nvSpPr>
          <p:spPr bwMode="auto">
            <a:xfrm>
              <a:off x="10058675" y="175992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7FC472C-D5B0-425F-8C8F-6748CE16AA0B}"/>
                </a:ext>
              </a:extLst>
            </p:cNvPr>
            <p:cNvGrpSpPr/>
            <p:nvPr/>
          </p:nvGrpSpPr>
          <p:grpSpPr>
            <a:xfrm>
              <a:off x="10259211" y="2085011"/>
              <a:ext cx="879087" cy="627864"/>
              <a:chOff x="10259211" y="2085011"/>
              <a:chExt cx="879087" cy="627864"/>
            </a:xfrm>
          </p:grpSpPr>
          <p:sp>
            <p:nvSpPr>
              <p:cNvPr id="5" name="Speech Bubble: Rectangle with Corners Rounded 4">
                <a:extLst>
                  <a:ext uri="{FF2B5EF4-FFF2-40B4-BE49-F238E27FC236}">
                    <a16:creationId xmlns:a16="http://schemas.microsoft.com/office/drawing/2014/main" id="{53A9F806-ECBD-4DA8-A993-EFD3B8933D04}"/>
                  </a:ext>
                </a:extLst>
              </p:cNvPr>
              <p:cNvSpPr/>
              <p:nvPr/>
            </p:nvSpPr>
            <p:spPr bwMode="auto">
              <a:xfrm>
                <a:off x="10418134" y="2150338"/>
                <a:ext cx="585116" cy="529962"/>
              </a:xfrm>
              <a:prstGeom prst="wedgeRoundRectCallout">
                <a:avLst/>
              </a:prstGeom>
              <a:solidFill>
                <a:srgbClr val="0078D7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4C70C4-9D12-489E-8F2C-1FCC8AE7040D}"/>
                  </a:ext>
                </a:extLst>
              </p:cNvPr>
              <p:cNvSpPr txBox="1"/>
              <p:nvPr/>
            </p:nvSpPr>
            <p:spPr>
              <a:xfrm>
                <a:off x="10259211" y="2085011"/>
                <a:ext cx="879087" cy="627864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l" defTabSz="932742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gradFill>
                      <a:gsLst>
                        <a:gs pos="2917">
                          <a:srgbClr val="FFFFFF"/>
                        </a:gs>
                        <a:gs pos="3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sms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2583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"/>
                            </p:stCondLst>
                            <p:childTnLst>
                              <p:par>
                                <p:cTn id="3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"/>
                            </p:stCondLst>
                            <p:childTnLst>
                              <p:par>
                                <p:cTn id="4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"/>
                            </p:stCondLst>
                            <p:childTnLst>
                              <p:par>
                                <p:cTn id="5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"/>
                            </p:stCondLst>
                            <p:childTnLst>
                              <p:par>
                                <p:cTn id="6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"/>
                            </p:stCondLst>
                            <p:childTnLst>
                              <p:par>
                                <p:cTn id="7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5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92D3692-93ED-40F4-87A2-4DA3BA4DAA15}"/>
              </a:ext>
            </a:extLst>
          </p:cNvPr>
          <p:cNvCxnSpPr>
            <a:cxnSpLocks/>
          </p:cNvCxnSpPr>
          <p:nvPr/>
        </p:nvCxnSpPr>
        <p:spPr>
          <a:xfrm flipH="1">
            <a:off x="3048558" y="1494316"/>
            <a:ext cx="2625101" cy="2917336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itle 1">
            <a:extLst>
              <a:ext uri="{FF2B5EF4-FFF2-40B4-BE49-F238E27FC236}">
                <a16:creationId xmlns:a16="http://schemas.microsoft.com/office/drawing/2014/main" id="{82A3BC6F-94B2-46F5-BC37-A7558547E4FF}"/>
              </a:ext>
            </a:extLst>
          </p:cNvPr>
          <p:cNvSpPr txBox="1">
            <a:spLocks/>
          </p:cNvSpPr>
          <p:nvPr/>
        </p:nvSpPr>
        <p:spPr>
          <a:xfrm>
            <a:off x="4023701" y="4496253"/>
            <a:ext cx="8107807" cy="1680460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7200" b="0" kern="1200" cap="none" spc="-100" baseline="0">
                <a:ln w="3175">
                  <a:noFill/>
                </a:ln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100" normalizeH="0" baseline="0" noProof="0" dirty="0">
                <a:ln w="3175">
                  <a:noFill/>
                </a:ln>
                <a:gradFill>
                  <a:gsLst>
                    <a:gs pos="100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More partners to announce in the coming months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F8E0960-5AA8-472C-B8C0-4EDE45ABE90A}"/>
              </a:ext>
            </a:extLst>
          </p:cNvPr>
          <p:cNvCxnSpPr>
            <a:cxnSpLocks/>
          </p:cNvCxnSpPr>
          <p:nvPr/>
        </p:nvCxnSpPr>
        <p:spPr>
          <a:xfrm>
            <a:off x="4224180" y="-13290"/>
            <a:ext cx="778881" cy="21220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7F2DB32-1217-4008-8357-259ECF45A9ED}"/>
              </a:ext>
            </a:extLst>
          </p:cNvPr>
          <p:cNvCxnSpPr>
            <a:cxnSpLocks/>
            <a:endCxn id="104" idx="6"/>
          </p:cNvCxnSpPr>
          <p:nvPr/>
        </p:nvCxnSpPr>
        <p:spPr>
          <a:xfrm flipH="1" flipV="1">
            <a:off x="2013153" y="-466736"/>
            <a:ext cx="694542" cy="165544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A3FBA0-7BEA-415D-A1BE-9FC8A47D75A0}"/>
              </a:ext>
            </a:extLst>
          </p:cNvPr>
          <p:cNvCxnSpPr>
            <a:cxnSpLocks/>
            <a:stCxn id="91" idx="3"/>
            <a:endCxn id="114" idx="7"/>
          </p:cNvCxnSpPr>
          <p:nvPr/>
        </p:nvCxnSpPr>
        <p:spPr>
          <a:xfrm flipH="1">
            <a:off x="2190324" y="345361"/>
            <a:ext cx="735137" cy="415123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91CB5E4-C863-4C91-AD81-A13EC40B8BFF}"/>
              </a:ext>
            </a:extLst>
          </p:cNvPr>
          <p:cNvCxnSpPr>
            <a:cxnSpLocks/>
            <a:stCxn id="91" idx="4"/>
            <a:endCxn id="121" idx="0"/>
          </p:cNvCxnSpPr>
          <p:nvPr/>
        </p:nvCxnSpPr>
        <p:spPr>
          <a:xfrm>
            <a:off x="3475053" y="573009"/>
            <a:ext cx="91460" cy="60170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EB5AFF4-F10B-4253-81A7-0FBB7CB269F5}"/>
              </a:ext>
            </a:extLst>
          </p:cNvPr>
          <p:cNvCxnSpPr>
            <a:cxnSpLocks/>
          </p:cNvCxnSpPr>
          <p:nvPr/>
        </p:nvCxnSpPr>
        <p:spPr>
          <a:xfrm>
            <a:off x="7313078" y="447772"/>
            <a:ext cx="648841" cy="10515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1D050318-9DBE-449A-863B-84B5AA50BD7D}"/>
              </a:ext>
            </a:extLst>
          </p:cNvPr>
          <p:cNvCxnSpPr>
            <a:cxnSpLocks/>
          </p:cNvCxnSpPr>
          <p:nvPr/>
        </p:nvCxnSpPr>
        <p:spPr>
          <a:xfrm flipV="1">
            <a:off x="8955215" y="-1060459"/>
            <a:ext cx="349963" cy="10471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D4EBE40-D100-4066-8071-0BA8D1551AA3}"/>
              </a:ext>
            </a:extLst>
          </p:cNvPr>
          <p:cNvCxnSpPr>
            <a:cxnSpLocks/>
          </p:cNvCxnSpPr>
          <p:nvPr/>
        </p:nvCxnSpPr>
        <p:spPr>
          <a:xfrm flipV="1">
            <a:off x="9307907" y="-152883"/>
            <a:ext cx="857325" cy="375146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6E334BA-F96F-410C-9903-02907BE72C30}"/>
              </a:ext>
            </a:extLst>
          </p:cNvPr>
          <p:cNvCxnSpPr>
            <a:cxnSpLocks/>
            <a:endCxn id="131" idx="2"/>
          </p:cNvCxnSpPr>
          <p:nvPr/>
        </p:nvCxnSpPr>
        <p:spPr>
          <a:xfrm>
            <a:off x="9501676" y="924424"/>
            <a:ext cx="837658" cy="28866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CB44995C-BF23-4FB2-8C22-3901A823F8A9}"/>
              </a:ext>
            </a:extLst>
          </p:cNvPr>
          <p:cNvCxnSpPr>
            <a:cxnSpLocks/>
          </p:cNvCxnSpPr>
          <p:nvPr/>
        </p:nvCxnSpPr>
        <p:spPr>
          <a:xfrm>
            <a:off x="9029040" y="1462598"/>
            <a:ext cx="520708" cy="8018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40501D4-EE49-40E1-A308-7DC88E82D6C4}"/>
              </a:ext>
            </a:extLst>
          </p:cNvPr>
          <p:cNvGrpSpPr/>
          <p:nvPr/>
        </p:nvGrpSpPr>
        <p:grpSpPr>
          <a:xfrm>
            <a:off x="7961920" y="-32399"/>
            <a:ext cx="1554470" cy="1554480"/>
            <a:chOff x="7498383" y="3588701"/>
            <a:chExt cx="1280160" cy="1280160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1368EBF-BB01-4AEC-87EE-BA9D9CA51A0E}"/>
                </a:ext>
              </a:extLst>
            </p:cNvPr>
            <p:cNvSpPr/>
            <p:nvPr/>
          </p:nvSpPr>
          <p:spPr bwMode="auto">
            <a:xfrm>
              <a:off x="7498383" y="358870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8" name="Picture 12" descr="Image result for bot framework logo">
              <a:extLst>
                <a:ext uri="{FF2B5EF4-FFF2-40B4-BE49-F238E27FC236}">
                  <a16:creationId xmlns:a16="http://schemas.microsoft.com/office/drawing/2014/main" id="{12E35467-1271-4C5B-8431-5BC4CE8579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0" r="65201"/>
            <a:stretch/>
          </p:blipFill>
          <p:spPr bwMode="auto">
            <a:xfrm>
              <a:off x="7706865" y="3779195"/>
              <a:ext cx="863195" cy="899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74CC07A-6D47-451E-99A4-4CF6E9CFAC09}"/>
              </a:ext>
            </a:extLst>
          </p:cNvPr>
          <p:cNvGrpSpPr/>
          <p:nvPr/>
        </p:nvGrpSpPr>
        <p:grpSpPr>
          <a:xfrm>
            <a:off x="2697813" y="-981471"/>
            <a:ext cx="1554480" cy="1554480"/>
            <a:chOff x="2377799" y="5051725"/>
            <a:chExt cx="1280160" cy="1280160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F090172-7910-4EB8-A375-7035D0919F17}"/>
                </a:ext>
              </a:extLst>
            </p:cNvPr>
            <p:cNvSpPr/>
            <p:nvPr/>
          </p:nvSpPr>
          <p:spPr bwMode="auto">
            <a:xfrm>
              <a:off x="2377799" y="505172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2" name="Picture 14" descr="Image result for windows logo">
              <a:extLst>
                <a:ext uri="{FF2B5EF4-FFF2-40B4-BE49-F238E27FC236}">
                  <a16:creationId xmlns:a16="http://schemas.microsoft.com/office/drawing/2014/main" id="{E1F1F0D6-08C7-44E2-BE80-749BC45C20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648" y="5340574"/>
              <a:ext cx="702461" cy="702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7A0A71E-8E13-4EE5-808F-83325122D973}"/>
              </a:ext>
            </a:extLst>
          </p:cNvPr>
          <p:cNvGrpSpPr/>
          <p:nvPr/>
        </p:nvGrpSpPr>
        <p:grpSpPr>
          <a:xfrm>
            <a:off x="8876310" y="-2297571"/>
            <a:ext cx="1280160" cy="1280160"/>
            <a:chOff x="9174841" y="754092"/>
            <a:chExt cx="1280160" cy="128016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6C6A943E-48F2-4618-8591-B97A7A3A19C2}"/>
                </a:ext>
              </a:extLst>
            </p:cNvPr>
            <p:cNvSpPr/>
            <p:nvPr/>
          </p:nvSpPr>
          <p:spPr bwMode="auto">
            <a:xfrm>
              <a:off x="9174841" y="754092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7" name="Picture 96" descr="Image result for bot framework logo">
              <a:extLst>
                <a:ext uri="{FF2B5EF4-FFF2-40B4-BE49-F238E27FC236}">
                  <a16:creationId xmlns:a16="http://schemas.microsoft.com/office/drawing/2014/main" id="{F954801C-D57E-4BA5-A935-4B3F42F2865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00" r="9600"/>
            <a:stretch/>
          </p:blipFill>
          <p:spPr bwMode="auto">
            <a:xfrm>
              <a:off x="9427214" y="990306"/>
              <a:ext cx="775414" cy="807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DF91E49-4878-41C5-8A6D-9597F045D88E}"/>
              </a:ext>
            </a:extLst>
          </p:cNvPr>
          <p:cNvGrpSpPr/>
          <p:nvPr/>
        </p:nvGrpSpPr>
        <p:grpSpPr>
          <a:xfrm>
            <a:off x="9307907" y="2070698"/>
            <a:ext cx="1280160" cy="1280160"/>
            <a:chOff x="8310443" y="5326035"/>
            <a:chExt cx="1280160" cy="1280160"/>
          </a:xfrm>
        </p:grpSpPr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5FEF724B-E29B-4987-9DCD-D4CF3B35092F}"/>
                </a:ext>
              </a:extLst>
            </p:cNvPr>
            <p:cNvSpPr/>
            <p:nvPr/>
          </p:nvSpPr>
          <p:spPr bwMode="auto">
            <a:xfrm>
              <a:off x="8310443" y="532603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46714994-8005-44D3-BAF9-81B53CF4E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212" y="5519804"/>
              <a:ext cx="892622" cy="892622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59FF774-D037-488C-907D-CC9117B3CBA4}"/>
              </a:ext>
            </a:extLst>
          </p:cNvPr>
          <p:cNvGrpSpPr/>
          <p:nvPr/>
        </p:nvGrpSpPr>
        <p:grpSpPr>
          <a:xfrm>
            <a:off x="732993" y="-1106816"/>
            <a:ext cx="1280160" cy="1280160"/>
            <a:chOff x="1006181" y="3222945"/>
            <a:chExt cx="1280160" cy="1280160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885E5A98-E02C-47CD-95E0-A242842C34FD}"/>
                </a:ext>
              </a:extLst>
            </p:cNvPr>
            <p:cNvSpPr/>
            <p:nvPr/>
          </p:nvSpPr>
          <p:spPr bwMode="auto">
            <a:xfrm>
              <a:off x="1006181" y="322294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79F9DA0C-9D50-4491-8E49-274224F04353}"/>
                </a:ext>
              </a:extLst>
            </p:cNvPr>
            <p:cNvGrpSpPr/>
            <p:nvPr/>
          </p:nvGrpSpPr>
          <p:grpSpPr>
            <a:xfrm>
              <a:off x="1152500" y="3697481"/>
              <a:ext cx="987521" cy="331088"/>
              <a:chOff x="1829165" y="4411669"/>
              <a:chExt cx="987521" cy="331088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83DF5027-3B4E-4DBB-909A-9B5E0D09FE12}"/>
                  </a:ext>
                </a:extLst>
              </p:cNvPr>
              <p:cNvSpPr/>
              <p:nvPr/>
            </p:nvSpPr>
            <p:spPr bwMode="auto">
              <a:xfrm>
                <a:off x="1829165" y="4411669"/>
                <a:ext cx="987521" cy="331088"/>
              </a:xfrm>
              <a:prstGeom prst="rect">
                <a:avLst/>
              </a:prstGeom>
              <a:solidFill>
                <a:srgbClr val="00ADEF"/>
              </a:solidFill>
              <a:ln>
                <a:solidFill>
                  <a:srgbClr val="00ADEF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7137D38F-DF5C-4118-BF36-58E1FADB0777}"/>
                  </a:ext>
                </a:extLst>
              </p:cNvPr>
              <p:cNvSpPr/>
              <p:nvPr/>
            </p:nvSpPr>
            <p:spPr bwMode="auto">
              <a:xfrm>
                <a:off x="1873391" y="4478912"/>
                <a:ext cx="182878" cy="182878"/>
              </a:xfrm>
              <a:prstGeom prst="rect">
                <a:avLst/>
              </a:prstGeom>
              <a:solidFill>
                <a:srgbClr val="00ADEF"/>
              </a:solidFill>
              <a:ln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3D517F2E-B382-4090-BD3F-965631B8CE78}"/>
                  </a:ext>
                </a:extLst>
              </p:cNvPr>
              <p:cNvCxnSpPr/>
              <p:nvPr/>
            </p:nvCxnSpPr>
            <p:spPr>
              <a:xfrm>
                <a:off x="2125847" y="4495636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29A7750B-A3EC-404C-877D-08044FB115FC}"/>
                  </a:ext>
                </a:extLst>
              </p:cNvPr>
              <p:cNvCxnSpPr/>
              <p:nvPr/>
            </p:nvCxnSpPr>
            <p:spPr>
              <a:xfrm>
                <a:off x="2125847" y="4569680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A4FE21EB-DA4E-4757-A106-486648356DD5}"/>
                  </a:ext>
                </a:extLst>
              </p:cNvPr>
              <p:cNvCxnSpPr/>
              <p:nvPr/>
            </p:nvCxnSpPr>
            <p:spPr>
              <a:xfrm>
                <a:off x="2125847" y="4643724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064B08A-787F-49B7-BB97-4D1A63656CD9}"/>
              </a:ext>
            </a:extLst>
          </p:cNvPr>
          <p:cNvGrpSpPr/>
          <p:nvPr/>
        </p:nvGrpSpPr>
        <p:grpSpPr>
          <a:xfrm>
            <a:off x="1097639" y="573009"/>
            <a:ext cx="1280160" cy="1280160"/>
            <a:chOff x="1097639" y="3462597"/>
            <a:chExt cx="1280160" cy="1280160"/>
          </a:xfrm>
        </p:grpSpPr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14F11E98-92DC-4C0A-B348-6C763EEE0371}"/>
                </a:ext>
              </a:extLst>
            </p:cNvPr>
            <p:cNvSpPr/>
            <p:nvPr/>
          </p:nvSpPr>
          <p:spPr bwMode="auto">
            <a:xfrm>
              <a:off x="1097639" y="3462597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D832764-462A-4C2A-B100-0BC51368F6D7}"/>
                </a:ext>
              </a:extLst>
            </p:cNvPr>
            <p:cNvSpPr/>
            <p:nvPr/>
          </p:nvSpPr>
          <p:spPr bwMode="auto">
            <a:xfrm>
              <a:off x="1334295" y="3767920"/>
              <a:ext cx="182878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AB660766-5F00-4437-BD30-9B436EBDB2AB}"/>
                </a:ext>
              </a:extLst>
            </p:cNvPr>
            <p:cNvSpPr/>
            <p:nvPr/>
          </p:nvSpPr>
          <p:spPr bwMode="auto">
            <a:xfrm>
              <a:off x="1554996" y="3767920"/>
              <a:ext cx="182880" cy="182877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AC058E-DA19-4ECB-8CF6-080658F81FD5}"/>
                </a:ext>
              </a:extLst>
            </p:cNvPr>
            <p:cNvSpPr/>
            <p:nvPr/>
          </p:nvSpPr>
          <p:spPr bwMode="auto">
            <a:xfrm>
              <a:off x="1334294" y="3979186"/>
              <a:ext cx="403425" cy="402336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068567F1-0C12-40D5-A800-5CB43DA1F41E}"/>
                </a:ext>
              </a:extLst>
            </p:cNvPr>
            <p:cNvSpPr/>
            <p:nvPr/>
          </p:nvSpPr>
          <p:spPr bwMode="auto">
            <a:xfrm>
              <a:off x="1774400" y="3976598"/>
              <a:ext cx="402336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76A454D-3E4C-469D-B7CF-8554CF82369A}"/>
                </a:ext>
              </a:extLst>
            </p:cNvPr>
            <p:cNvSpPr/>
            <p:nvPr/>
          </p:nvSpPr>
          <p:spPr bwMode="auto">
            <a:xfrm>
              <a:off x="1774400" y="4198644"/>
              <a:ext cx="402336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BB541B0F-6CE2-4127-99AD-1EDF64EA6DE6}"/>
              </a:ext>
            </a:extLst>
          </p:cNvPr>
          <p:cNvGrpSpPr/>
          <p:nvPr/>
        </p:nvGrpSpPr>
        <p:grpSpPr>
          <a:xfrm>
            <a:off x="2926433" y="1174711"/>
            <a:ext cx="1280160" cy="1280160"/>
            <a:chOff x="2926433" y="4064299"/>
            <a:chExt cx="1280160" cy="1280160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022E4EF2-F2D2-47F0-B4CE-BBA75145E534}"/>
                </a:ext>
              </a:extLst>
            </p:cNvPr>
            <p:cNvSpPr/>
            <p:nvPr/>
          </p:nvSpPr>
          <p:spPr bwMode="auto">
            <a:xfrm>
              <a:off x="2926433" y="4064299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4B32B30E-3DC3-40BB-B247-05595E83C26C}"/>
                </a:ext>
              </a:extLst>
            </p:cNvPr>
            <p:cNvSpPr/>
            <p:nvPr/>
          </p:nvSpPr>
          <p:spPr bwMode="auto">
            <a:xfrm>
              <a:off x="3178433" y="4388080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EF87D1F7-343B-4745-BF40-899045D4AA3E}"/>
                </a:ext>
              </a:extLst>
            </p:cNvPr>
            <p:cNvSpPr/>
            <p:nvPr/>
          </p:nvSpPr>
          <p:spPr bwMode="auto">
            <a:xfrm>
              <a:off x="3178433" y="4627737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B12172EA-F826-43DF-B8E3-815CCC86C691}"/>
                </a:ext>
              </a:extLst>
            </p:cNvPr>
            <p:cNvSpPr/>
            <p:nvPr/>
          </p:nvSpPr>
          <p:spPr bwMode="auto">
            <a:xfrm>
              <a:off x="3178433" y="4867394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9A831A83-2E09-4A4F-863C-4B23AC2AB911}"/>
                </a:ext>
              </a:extLst>
            </p:cNvPr>
            <p:cNvCxnSpPr>
              <a:cxnSpLocks/>
            </p:cNvCxnSpPr>
            <p:nvPr/>
          </p:nvCxnSpPr>
          <p:spPr>
            <a:xfrm>
              <a:off x="3881608" y="4388080"/>
              <a:ext cx="0" cy="662175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B2B4779B-B028-4A88-BA83-28B2E77E0BEE}"/>
                </a:ext>
              </a:extLst>
            </p:cNvPr>
            <p:cNvSpPr/>
            <p:nvPr/>
          </p:nvSpPr>
          <p:spPr bwMode="auto">
            <a:xfrm>
              <a:off x="3836286" y="4519326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3489A91F-E91C-4DCE-8B40-2CA0C60BE3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9384" y="4394156"/>
              <a:ext cx="101746" cy="0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0655EF14-56B4-42FF-9C19-63C3C35390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9384" y="5051725"/>
              <a:ext cx="101746" cy="0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9" name="Picture 128" descr="A close up of a sign&#10;&#10;Description generated with high confidence">
            <a:extLst>
              <a:ext uri="{FF2B5EF4-FFF2-40B4-BE49-F238E27FC236}">
                <a16:creationId xmlns:a16="http://schemas.microsoft.com/office/drawing/2014/main" id="{0690CAB0-57A5-46B7-8E61-A22569FCB3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46835" y="-734194"/>
            <a:ext cx="2366243" cy="2363932"/>
          </a:xfrm>
          <a:custGeom>
            <a:avLst/>
            <a:gdLst>
              <a:gd name="connsiteX0" fmla="*/ 951649 w 2366243"/>
              <a:gd name="connsiteY0" fmla="*/ 0 h 2363932"/>
              <a:gd name="connsiteX1" fmla="*/ 1472639 w 2366243"/>
              <a:gd name="connsiteY1" fmla="*/ 0 h 2363932"/>
              <a:gd name="connsiteX2" fmla="*/ 1572599 w 2366243"/>
              <a:gd name="connsiteY2" fmla="*/ 26527 h 2363932"/>
              <a:gd name="connsiteX3" fmla="*/ 2329032 w 2366243"/>
              <a:gd name="connsiteY3" fmla="*/ 734356 h 2363932"/>
              <a:gd name="connsiteX4" fmla="*/ 2366243 w 2366243"/>
              <a:gd name="connsiteY4" fmla="*/ 839286 h 2363932"/>
              <a:gd name="connsiteX5" fmla="*/ 2366243 w 2366243"/>
              <a:gd name="connsiteY5" fmla="*/ 1603340 h 2363932"/>
              <a:gd name="connsiteX6" fmla="*/ 2329032 w 2366243"/>
              <a:gd name="connsiteY6" fmla="*/ 1708271 h 2363932"/>
              <a:gd name="connsiteX7" fmla="*/ 1789924 w 2366243"/>
              <a:gd name="connsiteY7" fmla="*/ 2321351 h 2363932"/>
              <a:gd name="connsiteX8" fmla="*/ 1704278 w 2366243"/>
              <a:gd name="connsiteY8" fmla="*/ 2363932 h 2363932"/>
              <a:gd name="connsiteX9" fmla="*/ 720011 w 2366243"/>
              <a:gd name="connsiteY9" fmla="*/ 2363932 h 2363932"/>
              <a:gd name="connsiteX10" fmla="*/ 634364 w 2366243"/>
              <a:gd name="connsiteY10" fmla="*/ 2321351 h 2363932"/>
              <a:gd name="connsiteX11" fmla="*/ 0 w 2366243"/>
              <a:gd name="connsiteY11" fmla="*/ 1221313 h 2363932"/>
              <a:gd name="connsiteX12" fmla="*/ 851690 w 2366243"/>
              <a:gd name="connsiteY12" fmla="*/ 26527 h 236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6243" h="2363932">
                <a:moveTo>
                  <a:pt x="951649" y="0"/>
                </a:moveTo>
                <a:lnTo>
                  <a:pt x="1472639" y="0"/>
                </a:lnTo>
                <a:lnTo>
                  <a:pt x="1572599" y="26527"/>
                </a:lnTo>
                <a:cubicBezTo>
                  <a:pt x="1914201" y="136185"/>
                  <a:pt x="2191022" y="397596"/>
                  <a:pt x="2329032" y="734356"/>
                </a:cubicBezTo>
                <a:lnTo>
                  <a:pt x="2366243" y="839286"/>
                </a:lnTo>
                <a:lnTo>
                  <a:pt x="2366243" y="1603340"/>
                </a:lnTo>
                <a:lnTo>
                  <a:pt x="2329032" y="1708271"/>
                </a:lnTo>
                <a:cubicBezTo>
                  <a:pt x="2221691" y="1970195"/>
                  <a:pt x="2030378" y="2186538"/>
                  <a:pt x="1789924" y="2321351"/>
                </a:cubicBezTo>
                <a:lnTo>
                  <a:pt x="1704278" y="2363932"/>
                </a:lnTo>
                <a:lnTo>
                  <a:pt x="720011" y="2363932"/>
                </a:lnTo>
                <a:lnTo>
                  <a:pt x="634364" y="2321351"/>
                </a:lnTo>
                <a:cubicBezTo>
                  <a:pt x="256508" y="2109502"/>
                  <a:pt x="0" y="1696324"/>
                  <a:pt x="0" y="1221313"/>
                </a:cubicBezTo>
                <a:cubicBezTo>
                  <a:pt x="0" y="659937"/>
                  <a:pt x="358264" y="184922"/>
                  <a:pt x="851690" y="26527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3AFCFBA-2EF0-40A1-B96C-783F3B19B70A}"/>
              </a:ext>
            </a:extLst>
          </p:cNvPr>
          <p:cNvGrpSpPr/>
          <p:nvPr/>
        </p:nvGrpSpPr>
        <p:grpSpPr>
          <a:xfrm>
            <a:off x="10339334" y="573009"/>
            <a:ext cx="1280160" cy="1280160"/>
            <a:chOff x="10339334" y="3462597"/>
            <a:chExt cx="1280160" cy="1280160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5DDEB2B-83E3-4804-A202-4ED890895E0A}"/>
                </a:ext>
              </a:extLst>
            </p:cNvPr>
            <p:cNvSpPr/>
            <p:nvPr/>
          </p:nvSpPr>
          <p:spPr bwMode="auto">
            <a:xfrm>
              <a:off x="10339334" y="3462597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8FCC61B4-A3C6-431E-A883-D4ED62087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0692" y="3704764"/>
              <a:ext cx="695690" cy="774746"/>
            </a:xfrm>
            <a:prstGeom prst="rect">
              <a:avLst/>
            </a:prstGeom>
          </p:spPr>
        </p:pic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D508B6D-91A7-4836-803A-867D759AD60D}"/>
              </a:ext>
            </a:extLst>
          </p:cNvPr>
          <p:cNvGrpSpPr/>
          <p:nvPr/>
        </p:nvGrpSpPr>
        <p:grpSpPr>
          <a:xfrm>
            <a:off x="10058675" y="-1129667"/>
            <a:ext cx="1280160" cy="1280160"/>
            <a:chOff x="10058675" y="1759921"/>
            <a:chExt cx="1280160" cy="1280160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4C7A335E-4166-4E77-B280-A42F55AB1B4C}"/>
                </a:ext>
              </a:extLst>
            </p:cNvPr>
            <p:cNvSpPr/>
            <p:nvPr/>
          </p:nvSpPr>
          <p:spPr bwMode="auto">
            <a:xfrm>
              <a:off x="10058675" y="175992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CB33D10D-56B0-4F43-B90F-C74652104AF9}"/>
                </a:ext>
              </a:extLst>
            </p:cNvPr>
            <p:cNvGrpSpPr/>
            <p:nvPr/>
          </p:nvGrpSpPr>
          <p:grpSpPr>
            <a:xfrm>
              <a:off x="10259211" y="2085011"/>
              <a:ext cx="879087" cy="627864"/>
              <a:chOff x="10259211" y="2085011"/>
              <a:chExt cx="879087" cy="627864"/>
            </a:xfrm>
          </p:grpSpPr>
          <p:sp>
            <p:nvSpPr>
              <p:cNvPr id="136" name="Speech Bubble: Rectangle with Corners Rounded 135">
                <a:extLst>
                  <a:ext uri="{FF2B5EF4-FFF2-40B4-BE49-F238E27FC236}">
                    <a16:creationId xmlns:a16="http://schemas.microsoft.com/office/drawing/2014/main" id="{D231455D-8813-4E5C-BE94-1AFA694EFA93}"/>
                  </a:ext>
                </a:extLst>
              </p:cNvPr>
              <p:cNvSpPr/>
              <p:nvPr/>
            </p:nvSpPr>
            <p:spPr bwMode="auto">
              <a:xfrm>
                <a:off x="10418134" y="2150338"/>
                <a:ext cx="585116" cy="529962"/>
              </a:xfrm>
              <a:prstGeom prst="wedgeRoundRectCallout">
                <a:avLst/>
              </a:prstGeom>
              <a:solidFill>
                <a:srgbClr val="0078D7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6DB2607D-4890-4102-8C67-A356B5B12E4E}"/>
                  </a:ext>
                </a:extLst>
              </p:cNvPr>
              <p:cNvSpPr txBox="1"/>
              <p:nvPr/>
            </p:nvSpPr>
            <p:spPr>
              <a:xfrm>
                <a:off x="10259211" y="2085011"/>
                <a:ext cx="879087" cy="627864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l" defTabSz="932742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gradFill>
                      <a:gsLst>
                        <a:gs pos="2917">
                          <a:srgbClr val="FFFFFF"/>
                        </a:gs>
                        <a:gs pos="3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sms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51C0478-2A52-4639-9F0C-AADED1C14E08}"/>
              </a:ext>
            </a:extLst>
          </p:cNvPr>
          <p:cNvGrpSpPr/>
          <p:nvPr/>
        </p:nvGrpSpPr>
        <p:grpSpPr>
          <a:xfrm>
            <a:off x="1338546" y="3209709"/>
            <a:ext cx="2494716" cy="3396479"/>
            <a:chOff x="4912228" y="2738392"/>
            <a:chExt cx="2494716" cy="3396479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59650F21-C7FB-4D36-A83F-651AD10A947B}"/>
                </a:ext>
              </a:extLst>
            </p:cNvPr>
            <p:cNvSpPr/>
            <p:nvPr/>
          </p:nvSpPr>
          <p:spPr bwMode="auto">
            <a:xfrm>
              <a:off x="4912228" y="3692476"/>
              <a:ext cx="2494716" cy="2442395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3A96DD"/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EE600C7-1D12-488B-869D-1BA5160C003B}"/>
                </a:ext>
              </a:extLst>
            </p:cNvPr>
            <p:cNvSpPr txBox="1"/>
            <p:nvPr/>
          </p:nvSpPr>
          <p:spPr>
            <a:xfrm>
              <a:off x="5082848" y="2738392"/>
              <a:ext cx="2153475" cy="305160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900" b="0" i="0" u="none" strike="noStrike" kern="1200" cap="none" spc="0" normalizeH="0" baseline="0" noProof="0" dirty="0">
                  <a:ln>
                    <a:noFill/>
                  </a:ln>
                  <a:solidFill>
                    <a:srgbClr val="3A96DD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43330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92D3692-93ED-40F4-87A2-4DA3BA4DAA15}"/>
              </a:ext>
            </a:extLst>
          </p:cNvPr>
          <p:cNvCxnSpPr>
            <a:cxnSpLocks/>
          </p:cNvCxnSpPr>
          <p:nvPr/>
        </p:nvCxnSpPr>
        <p:spPr>
          <a:xfrm flipH="1">
            <a:off x="3048558" y="1494316"/>
            <a:ext cx="2625101" cy="2917336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94159797-04CA-4321-B457-C33EFB0D9841}"/>
              </a:ext>
            </a:extLst>
          </p:cNvPr>
          <p:cNvGrpSpPr/>
          <p:nvPr/>
        </p:nvGrpSpPr>
        <p:grpSpPr>
          <a:xfrm>
            <a:off x="1338546" y="3209709"/>
            <a:ext cx="2494716" cy="3396479"/>
            <a:chOff x="4912228" y="2738392"/>
            <a:chExt cx="2494716" cy="3396479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3987168-0BF1-49CF-9BE6-86C3E4FF160D}"/>
                </a:ext>
              </a:extLst>
            </p:cNvPr>
            <p:cNvSpPr/>
            <p:nvPr/>
          </p:nvSpPr>
          <p:spPr bwMode="auto">
            <a:xfrm>
              <a:off x="4912228" y="3692476"/>
              <a:ext cx="2494716" cy="2442395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3A96DD"/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93A18EC-FB98-4C18-8815-10E97E41D49A}"/>
                </a:ext>
              </a:extLst>
            </p:cNvPr>
            <p:cNvSpPr txBox="1"/>
            <p:nvPr/>
          </p:nvSpPr>
          <p:spPr>
            <a:xfrm>
              <a:off x="5082848" y="2738392"/>
              <a:ext cx="2153475" cy="3051605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900" b="0" i="0" u="none" strike="noStrike" kern="1200" cap="none" spc="0" normalizeH="0" baseline="0" noProof="0" dirty="0">
                  <a:ln>
                    <a:noFill/>
                  </a:ln>
                  <a:solidFill>
                    <a:srgbClr val="3A96DD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…</a:t>
              </a:r>
            </a:p>
          </p:txBody>
        </p:sp>
      </p:grpSp>
      <p:sp>
        <p:nvSpPr>
          <p:cNvPr id="62" name="Title 1">
            <a:extLst>
              <a:ext uri="{FF2B5EF4-FFF2-40B4-BE49-F238E27FC236}">
                <a16:creationId xmlns:a16="http://schemas.microsoft.com/office/drawing/2014/main" id="{82A3BC6F-94B2-46F5-BC37-A7558547E4FF}"/>
              </a:ext>
            </a:extLst>
          </p:cNvPr>
          <p:cNvSpPr txBox="1">
            <a:spLocks/>
          </p:cNvSpPr>
          <p:nvPr/>
        </p:nvSpPr>
        <p:spPr>
          <a:xfrm>
            <a:off x="4023701" y="4496253"/>
            <a:ext cx="8107807" cy="1680460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7200" b="0" kern="1200" cap="none" spc="-100" baseline="0">
                <a:ln w="3175">
                  <a:noFill/>
                </a:ln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100" normalizeH="0" baseline="0" noProof="0" dirty="0">
                <a:ln w="3175">
                  <a:noFill/>
                </a:ln>
                <a:gradFill>
                  <a:gsLst>
                    <a:gs pos="100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More partners to announce in the coming months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F8E0960-5AA8-472C-B8C0-4EDE45ABE90A}"/>
              </a:ext>
            </a:extLst>
          </p:cNvPr>
          <p:cNvCxnSpPr>
            <a:cxnSpLocks/>
          </p:cNvCxnSpPr>
          <p:nvPr/>
        </p:nvCxnSpPr>
        <p:spPr>
          <a:xfrm>
            <a:off x="4224180" y="-13290"/>
            <a:ext cx="778881" cy="21220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7F2DB32-1217-4008-8357-259ECF45A9ED}"/>
              </a:ext>
            </a:extLst>
          </p:cNvPr>
          <p:cNvCxnSpPr>
            <a:cxnSpLocks/>
            <a:endCxn id="104" idx="6"/>
          </p:cNvCxnSpPr>
          <p:nvPr/>
        </p:nvCxnSpPr>
        <p:spPr>
          <a:xfrm flipH="1" flipV="1">
            <a:off x="2013153" y="-466736"/>
            <a:ext cx="694542" cy="165544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A3FBA0-7BEA-415D-A1BE-9FC8A47D75A0}"/>
              </a:ext>
            </a:extLst>
          </p:cNvPr>
          <p:cNvCxnSpPr>
            <a:cxnSpLocks/>
            <a:stCxn id="91" idx="3"/>
            <a:endCxn id="114" idx="7"/>
          </p:cNvCxnSpPr>
          <p:nvPr/>
        </p:nvCxnSpPr>
        <p:spPr>
          <a:xfrm flipH="1">
            <a:off x="2190324" y="345361"/>
            <a:ext cx="735137" cy="415123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91CB5E4-C863-4C91-AD81-A13EC40B8BFF}"/>
              </a:ext>
            </a:extLst>
          </p:cNvPr>
          <p:cNvCxnSpPr>
            <a:cxnSpLocks/>
            <a:stCxn id="91" idx="4"/>
            <a:endCxn id="121" idx="0"/>
          </p:cNvCxnSpPr>
          <p:nvPr/>
        </p:nvCxnSpPr>
        <p:spPr>
          <a:xfrm>
            <a:off x="3475053" y="573009"/>
            <a:ext cx="91460" cy="60170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EB5AFF4-F10B-4253-81A7-0FBB7CB269F5}"/>
              </a:ext>
            </a:extLst>
          </p:cNvPr>
          <p:cNvCxnSpPr>
            <a:cxnSpLocks/>
          </p:cNvCxnSpPr>
          <p:nvPr/>
        </p:nvCxnSpPr>
        <p:spPr>
          <a:xfrm>
            <a:off x="7313078" y="447772"/>
            <a:ext cx="648841" cy="105150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1D050318-9DBE-449A-863B-84B5AA50BD7D}"/>
              </a:ext>
            </a:extLst>
          </p:cNvPr>
          <p:cNvCxnSpPr>
            <a:cxnSpLocks/>
          </p:cNvCxnSpPr>
          <p:nvPr/>
        </p:nvCxnSpPr>
        <p:spPr>
          <a:xfrm flipV="1">
            <a:off x="8955215" y="-1060459"/>
            <a:ext cx="349963" cy="10471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D4EBE40-D100-4066-8071-0BA8D1551AA3}"/>
              </a:ext>
            </a:extLst>
          </p:cNvPr>
          <p:cNvCxnSpPr>
            <a:cxnSpLocks/>
          </p:cNvCxnSpPr>
          <p:nvPr/>
        </p:nvCxnSpPr>
        <p:spPr>
          <a:xfrm flipV="1">
            <a:off x="9307907" y="-152883"/>
            <a:ext cx="857325" cy="375146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6E334BA-F96F-410C-9903-02907BE72C30}"/>
              </a:ext>
            </a:extLst>
          </p:cNvPr>
          <p:cNvCxnSpPr>
            <a:cxnSpLocks/>
            <a:endCxn id="131" idx="2"/>
          </p:cNvCxnSpPr>
          <p:nvPr/>
        </p:nvCxnSpPr>
        <p:spPr>
          <a:xfrm>
            <a:off x="9501676" y="924424"/>
            <a:ext cx="837658" cy="288665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CB44995C-BF23-4FB2-8C22-3901A823F8A9}"/>
              </a:ext>
            </a:extLst>
          </p:cNvPr>
          <p:cNvCxnSpPr>
            <a:cxnSpLocks/>
          </p:cNvCxnSpPr>
          <p:nvPr/>
        </p:nvCxnSpPr>
        <p:spPr>
          <a:xfrm>
            <a:off x="9029040" y="1462598"/>
            <a:ext cx="520708" cy="80186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40501D4-EE49-40E1-A308-7DC88E82D6C4}"/>
              </a:ext>
            </a:extLst>
          </p:cNvPr>
          <p:cNvGrpSpPr/>
          <p:nvPr/>
        </p:nvGrpSpPr>
        <p:grpSpPr>
          <a:xfrm>
            <a:off x="7961920" y="-32399"/>
            <a:ext cx="1554470" cy="1554480"/>
            <a:chOff x="7498383" y="3588701"/>
            <a:chExt cx="1280160" cy="1280160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1368EBF-BB01-4AEC-87EE-BA9D9CA51A0E}"/>
                </a:ext>
              </a:extLst>
            </p:cNvPr>
            <p:cNvSpPr/>
            <p:nvPr/>
          </p:nvSpPr>
          <p:spPr bwMode="auto">
            <a:xfrm>
              <a:off x="7498383" y="358870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8" name="Picture 12" descr="Image result for bot framework logo">
              <a:extLst>
                <a:ext uri="{FF2B5EF4-FFF2-40B4-BE49-F238E27FC236}">
                  <a16:creationId xmlns:a16="http://schemas.microsoft.com/office/drawing/2014/main" id="{12E35467-1271-4C5B-8431-5BC4CE8579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0" r="65201"/>
            <a:stretch/>
          </p:blipFill>
          <p:spPr bwMode="auto">
            <a:xfrm>
              <a:off x="7706865" y="3779195"/>
              <a:ext cx="863195" cy="899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74CC07A-6D47-451E-99A4-4CF6E9CFAC09}"/>
              </a:ext>
            </a:extLst>
          </p:cNvPr>
          <p:cNvGrpSpPr/>
          <p:nvPr/>
        </p:nvGrpSpPr>
        <p:grpSpPr>
          <a:xfrm>
            <a:off x="2697813" y="-981471"/>
            <a:ext cx="1554480" cy="1554480"/>
            <a:chOff x="2377799" y="5051725"/>
            <a:chExt cx="1280160" cy="1280160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F090172-7910-4EB8-A375-7035D0919F17}"/>
                </a:ext>
              </a:extLst>
            </p:cNvPr>
            <p:cNvSpPr/>
            <p:nvPr/>
          </p:nvSpPr>
          <p:spPr bwMode="auto">
            <a:xfrm>
              <a:off x="2377799" y="505172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2" name="Picture 14" descr="Image result for windows logo">
              <a:extLst>
                <a:ext uri="{FF2B5EF4-FFF2-40B4-BE49-F238E27FC236}">
                  <a16:creationId xmlns:a16="http://schemas.microsoft.com/office/drawing/2014/main" id="{E1F1F0D6-08C7-44E2-BE80-749BC45C20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648" y="5340574"/>
              <a:ext cx="702461" cy="702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7A0A71E-8E13-4EE5-808F-83325122D973}"/>
              </a:ext>
            </a:extLst>
          </p:cNvPr>
          <p:cNvGrpSpPr/>
          <p:nvPr/>
        </p:nvGrpSpPr>
        <p:grpSpPr>
          <a:xfrm>
            <a:off x="8876310" y="-2297571"/>
            <a:ext cx="1280160" cy="1280160"/>
            <a:chOff x="9174841" y="754092"/>
            <a:chExt cx="1280160" cy="128016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6C6A943E-48F2-4618-8591-B97A7A3A19C2}"/>
                </a:ext>
              </a:extLst>
            </p:cNvPr>
            <p:cNvSpPr/>
            <p:nvPr/>
          </p:nvSpPr>
          <p:spPr bwMode="auto">
            <a:xfrm>
              <a:off x="9174841" y="754092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7" name="Picture 96" descr="Image result for bot framework logo">
              <a:extLst>
                <a:ext uri="{FF2B5EF4-FFF2-40B4-BE49-F238E27FC236}">
                  <a16:creationId xmlns:a16="http://schemas.microsoft.com/office/drawing/2014/main" id="{F954801C-D57E-4BA5-A935-4B3F42F2865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00" r="9600"/>
            <a:stretch/>
          </p:blipFill>
          <p:spPr bwMode="auto">
            <a:xfrm>
              <a:off x="9427214" y="990306"/>
              <a:ext cx="775414" cy="807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DF91E49-4878-41C5-8A6D-9597F045D88E}"/>
              </a:ext>
            </a:extLst>
          </p:cNvPr>
          <p:cNvGrpSpPr/>
          <p:nvPr/>
        </p:nvGrpSpPr>
        <p:grpSpPr>
          <a:xfrm>
            <a:off x="9307907" y="2070698"/>
            <a:ext cx="1280160" cy="1280160"/>
            <a:chOff x="8310443" y="5326035"/>
            <a:chExt cx="1280160" cy="1280160"/>
          </a:xfrm>
        </p:grpSpPr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5FEF724B-E29B-4987-9DCD-D4CF3B35092F}"/>
                </a:ext>
              </a:extLst>
            </p:cNvPr>
            <p:cNvSpPr/>
            <p:nvPr/>
          </p:nvSpPr>
          <p:spPr bwMode="auto">
            <a:xfrm>
              <a:off x="8310443" y="532603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46714994-8005-44D3-BAF9-81B53CF4E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212" y="5519804"/>
              <a:ext cx="892622" cy="892622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59FF774-D037-488C-907D-CC9117B3CBA4}"/>
              </a:ext>
            </a:extLst>
          </p:cNvPr>
          <p:cNvGrpSpPr/>
          <p:nvPr/>
        </p:nvGrpSpPr>
        <p:grpSpPr>
          <a:xfrm>
            <a:off x="732993" y="-1106816"/>
            <a:ext cx="1280160" cy="1280160"/>
            <a:chOff x="1006181" y="3222945"/>
            <a:chExt cx="1280160" cy="1280160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885E5A98-E02C-47CD-95E0-A242842C34FD}"/>
                </a:ext>
              </a:extLst>
            </p:cNvPr>
            <p:cNvSpPr/>
            <p:nvPr/>
          </p:nvSpPr>
          <p:spPr bwMode="auto">
            <a:xfrm>
              <a:off x="1006181" y="322294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79F9DA0C-9D50-4491-8E49-274224F04353}"/>
                </a:ext>
              </a:extLst>
            </p:cNvPr>
            <p:cNvGrpSpPr/>
            <p:nvPr/>
          </p:nvGrpSpPr>
          <p:grpSpPr>
            <a:xfrm>
              <a:off x="1152500" y="3697481"/>
              <a:ext cx="987521" cy="331088"/>
              <a:chOff x="1829165" y="4411669"/>
              <a:chExt cx="987521" cy="331088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83DF5027-3B4E-4DBB-909A-9B5E0D09FE12}"/>
                  </a:ext>
                </a:extLst>
              </p:cNvPr>
              <p:cNvSpPr/>
              <p:nvPr/>
            </p:nvSpPr>
            <p:spPr bwMode="auto">
              <a:xfrm>
                <a:off x="1829165" y="4411669"/>
                <a:ext cx="987521" cy="331088"/>
              </a:xfrm>
              <a:prstGeom prst="rect">
                <a:avLst/>
              </a:prstGeom>
              <a:solidFill>
                <a:srgbClr val="00ADEF"/>
              </a:solidFill>
              <a:ln>
                <a:solidFill>
                  <a:srgbClr val="00ADEF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7137D38F-DF5C-4118-BF36-58E1FADB0777}"/>
                  </a:ext>
                </a:extLst>
              </p:cNvPr>
              <p:cNvSpPr/>
              <p:nvPr/>
            </p:nvSpPr>
            <p:spPr bwMode="auto">
              <a:xfrm>
                <a:off x="1873391" y="4478912"/>
                <a:ext cx="182878" cy="182878"/>
              </a:xfrm>
              <a:prstGeom prst="rect">
                <a:avLst/>
              </a:prstGeom>
              <a:solidFill>
                <a:srgbClr val="00ADEF"/>
              </a:solidFill>
              <a:ln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3D517F2E-B382-4090-BD3F-965631B8CE78}"/>
                  </a:ext>
                </a:extLst>
              </p:cNvPr>
              <p:cNvCxnSpPr/>
              <p:nvPr/>
            </p:nvCxnSpPr>
            <p:spPr>
              <a:xfrm>
                <a:off x="2125847" y="4495636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29A7750B-A3EC-404C-877D-08044FB115FC}"/>
                  </a:ext>
                </a:extLst>
              </p:cNvPr>
              <p:cNvCxnSpPr/>
              <p:nvPr/>
            </p:nvCxnSpPr>
            <p:spPr>
              <a:xfrm>
                <a:off x="2125847" y="4569680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A4FE21EB-DA4E-4757-A106-486648356DD5}"/>
                  </a:ext>
                </a:extLst>
              </p:cNvPr>
              <p:cNvCxnSpPr/>
              <p:nvPr/>
            </p:nvCxnSpPr>
            <p:spPr>
              <a:xfrm>
                <a:off x="2125847" y="4643724"/>
                <a:ext cx="612093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064B08A-787F-49B7-BB97-4D1A63656CD9}"/>
              </a:ext>
            </a:extLst>
          </p:cNvPr>
          <p:cNvGrpSpPr/>
          <p:nvPr/>
        </p:nvGrpSpPr>
        <p:grpSpPr>
          <a:xfrm>
            <a:off x="1097639" y="573009"/>
            <a:ext cx="1280160" cy="1280160"/>
            <a:chOff x="1097639" y="3462597"/>
            <a:chExt cx="1280160" cy="1280160"/>
          </a:xfrm>
        </p:grpSpPr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14F11E98-92DC-4C0A-B348-6C763EEE0371}"/>
                </a:ext>
              </a:extLst>
            </p:cNvPr>
            <p:cNvSpPr/>
            <p:nvPr/>
          </p:nvSpPr>
          <p:spPr bwMode="auto">
            <a:xfrm>
              <a:off x="1097639" y="3462597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D832764-462A-4C2A-B100-0BC51368F6D7}"/>
                </a:ext>
              </a:extLst>
            </p:cNvPr>
            <p:cNvSpPr/>
            <p:nvPr/>
          </p:nvSpPr>
          <p:spPr bwMode="auto">
            <a:xfrm>
              <a:off x="1334295" y="3767920"/>
              <a:ext cx="182878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AB660766-5F00-4437-BD30-9B436EBDB2AB}"/>
                </a:ext>
              </a:extLst>
            </p:cNvPr>
            <p:cNvSpPr/>
            <p:nvPr/>
          </p:nvSpPr>
          <p:spPr bwMode="auto">
            <a:xfrm>
              <a:off x="1554996" y="3767920"/>
              <a:ext cx="182880" cy="182877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AC058E-DA19-4ECB-8CF6-080658F81FD5}"/>
                </a:ext>
              </a:extLst>
            </p:cNvPr>
            <p:cNvSpPr/>
            <p:nvPr/>
          </p:nvSpPr>
          <p:spPr bwMode="auto">
            <a:xfrm>
              <a:off x="1334294" y="3979186"/>
              <a:ext cx="403425" cy="402336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068567F1-0C12-40D5-A800-5CB43DA1F41E}"/>
                </a:ext>
              </a:extLst>
            </p:cNvPr>
            <p:cNvSpPr/>
            <p:nvPr/>
          </p:nvSpPr>
          <p:spPr bwMode="auto">
            <a:xfrm>
              <a:off x="1774400" y="3976598"/>
              <a:ext cx="402336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76A454D-3E4C-469D-B7CF-8554CF82369A}"/>
                </a:ext>
              </a:extLst>
            </p:cNvPr>
            <p:cNvSpPr/>
            <p:nvPr/>
          </p:nvSpPr>
          <p:spPr bwMode="auto">
            <a:xfrm>
              <a:off x="1774400" y="4198644"/>
              <a:ext cx="402336" cy="182878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BB541B0F-6CE2-4127-99AD-1EDF64EA6DE6}"/>
              </a:ext>
            </a:extLst>
          </p:cNvPr>
          <p:cNvGrpSpPr/>
          <p:nvPr/>
        </p:nvGrpSpPr>
        <p:grpSpPr>
          <a:xfrm>
            <a:off x="2926433" y="1174711"/>
            <a:ext cx="1280160" cy="1280160"/>
            <a:chOff x="2926433" y="4064299"/>
            <a:chExt cx="1280160" cy="1280160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022E4EF2-F2D2-47F0-B4CE-BBA75145E534}"/>
                </a:ext>
              </a:extLst>
            </p:cNvPr>
            <p:cNvSpPr/>
            <p:nvPr/>
          </p:nvSpPr>
          <p:spPr bwMode="auto">
            <a:xfrm>
              <a:off x="2926433" y="4064299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4B32B30E-3DC3-40BB-B247-05595E83C26C}"/>
                </a:ext>
              </a:extLst>
            </p:cNvPr>
            <p:cNvSpPr/>
            <p:nvPr/>
          </p:nvSpPr>
          <p:spPr bwMode="auto">
            <a:xfrm>
              <a:off x="3178433" y="4388080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EF87D1F7-343B-4745-BF40-899045D4AA3E}"/>
                </a:ext>
              </a:extLst>
            </p:cNvPr>
            <p:cNvSpPr/>
            <p:nvPr/>
          </p:nvSpPr>
          <p:spPr bwMode="auto">
            <a:xfrm>
              <a:off x="3178433" y="4627737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B12172EA-F826-43DF-B8E3-815CCC86C691}"/>
                </a:ext>
              </a:extLst>
            </p:cNvPr>
            <p:cNvSpPr/>
            <p:nvPr/>
          </p:nvSpPr>
          <p:spPr bwMode="auto">
            <a:xfrm>
              <a:off x="3178433" y="4867394"/>
              <a:ext cx="497293" cy="182861"/>
            </a:xfrm>
            <a:prstGeom prst="rect">
              <a:avLst/>
            </a:prstGeom>
            <a:solidFill>
              <a:srgbClr val="00ADEF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9A831A83-2E09-4A4F-863C-4B23AC2AB911}"/>
                </a:ext>
              </a:extLst>
            </p:cNvPr>
            <p:cNvCxnSpPr>
              <a:cxnSpLocks/>
            </p:cNvCxnSpPr>
            <p:nvPr/>
          </p:nvCxnSpPr>
          <p:spPr>
            <a:xfrm>
              <a:off x="3881608" y="4388080"/>
              <a:ext cx="0" cy="662175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B2B4779B-B028-4A88-BA83-28B2E77E0BEE}"/>
                </a:ext>
              </a:extLst>
            </p:cNvPr>
            <p:cNvSpPr/>
            <p:nvPr/>
          </p:nvSpPr>
          <p:spPr bwMode="auto">
            <a:xfrm>
              <a:off x="3836286" y="4519326"/>
              <a:ext cx="9144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00ADE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3489A91F-E91C-4DCE-8B40-2CA0C60BE3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9384" y="4394156"/>
              <a:ext cx="101746" cy="0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0655EF14-56B4-42FF-9C19-63C3C35390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9384" y="5051725"/>
              <a:ext cx="101746" cy="0"/>
            </a:xfrm>
            <a:prstGeom prst="line">
              <a:avLst/>
            </a:prstGeom>
            <a:ln>
              <a:solidFill>
                <a:srgbClr val="00ADE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9" name="Picture 128" descr="A close up of a sign&#10;&#10;Description generated with high confidence">
            <a:extLst>
              <a:ext uri="{FF2B5EF4-FFF2-40B4-BE49-F238E27FC236}">
                <a16:creationId xmlns:a16="http://schemas.microsoft.com/office/drawing/2014/main" id="{0690CAB0-57A5-46B7-8E61-A22569FCB3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46835" y="-734194"/>
            <a:ext cx="2366243" cy="2363932"/>
          </a:xfrm>
          <a:custGeom>
            <a:avLst/>
            <a:gdLst>
              <a:gd name="connsiteX0" fmla="*/ 951649 w 2366243"/>
              <a:gd name="connsiteY0" fmla="*/ 0 h 2363932"/>
              <a:gd name="connsiteX1" fmla="*/ 1472639 w 2366243"/>
              <a:gd name="connsiteY1" fmla="*/ 0 h 2363932"/>
              <a:gd name="connsiteX2" fmla="*/ 1572599 w 2366243"/>
              <a:gd name="connsiteY2" fmla="*/ 26527 h 2363932"/>
              <a:gd name="connsiteX3" fmla="*/ 2329032 w 2366243"/>
              <a:gd name="connsiteY3" fmla="*/ 734356 h 2363932"/>
              <a:gd name="connsiteX4" fmla="*/ 2366243 w 2366243"/>
              <a:gd name="connsiteY4" fmla="*/ 839286 h 2363932"/>
              <a:gd name="connsiteX5" fmla="*/ 2366243 w 2366243"/>
              <a:gd name="connsiteY5" fmla="*/ 1603340 h 2363932"/>
              <a:gd name="connsiteX6" fmla="*/ 2329032 w 2366243"/>
              <a:gd name="connsiteY6" fmla="*/ 1708271 h 2363932"/>
              <a:gd name="connsiteX7" fmla="*/ 1789924 w 2366243"/>
              <a:gd name="connsiteY7" fmla="*/ 2321351 h 2363932"/>
              <a:gd name="connsiteX8" fmla="*/ 1704278 w 2366243"/>
              <a:gd name="connsiteY8" fmla="*/ 2363932 h 2363932"/>
              <a:gd name="connsiteX9" fmla="*/ 720011 w 2366243"/>
              <a:gd name="connsiteY9" fmla="*/ 2363932 h 2363932"/>
              <a:gd name="connsiteX10" fmla="*/ 634364 w 2366243"/>
              <a:gd name="connsiteY10" fmla="*/ 2321351 h 2363932"/>
              <a:gd name="connsiteX11" fmla="*/ 0 w 2366243"/>
              <a:gd name="connsiteY11" fmla="*/ 1221313 h 2363932"/>
              <a:gd name="connsiteX12" fmla="*/ 851690 w 2366243"/>
              <a:gd name="connsiteY12" fmla="*/ 26527 h 236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6243" h="2363932">
                <a:moveTo>
                  <a:pt x="951649" y="0"/>
                </a:moveTo>
                <a:lnTo>
                  <a:pt x="1472639" y="0"/>
                </a:lnTo>
                <a:lnTo>
                  <a:pt x="1572599" y="26527"/>
                </a:lnTo>
                <a:cubicBezTo>
                  <a:pt x="1914201" y="136185"/>
                  <a:pt x="2191022" y="397596"/>
                  <a:pt x="2329032" y="734356"/>
                </a:cubicBezTo>
                <a:lnTo>
                  <a:pt x="2366243" y="839286"/>
                </a:lnTo>
                <a:lnTo>
                  <a:pt x="2366243" y="1603340"/>
                </a:lnTo>
                <a:lnTo>
                  <a:pt x="2329032" y="1708271"/>
                </a:lnTo>
                <a:cubicBezTo>
                  <a:pt x="2221691" y="1970195"/>
                  <a:pt x="2030378" y="2186538"/>
                  <a:pt x="1789924" y="2321351"/>
                </a:cubicBezTo>
                <a:lnTo>
                  <a:pt x="1704278" y="2363932"/>
                </a:lnTo>
                <a:lnTo>
                  <a:pt x="720011" y="2363932"/>
                </a:lnTo>
                <a:lnTo>
                  <a:pt x="634364" y="2321351"/>
                </a:lnTo>
                <a:cubicBezTo>
                  <a:pt x="256508" y="2109502"/>
                  <a:pt x="0" y="1696324"/>
                  <a:pt x="0" y="1221313"/>
                </a:cubicBezTo>
                <a:cubicBezTo>
                  <a:pt x="0" y="659937"/>
                  <a:pt x="358264" y="184922"/>
                  <a:pt x="851690" y="26527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3AFCFBA-2EF0-40A1-B96C-783F3B19B70A}"/>
              </a:ext>
            </a:extLst>
          </p:cNvPr>
          <p:cNvGrpSpPr/>
          <p:nvPr/>
        </p:nvGrpSpPr>
        <p:grpSpPr>
          <a:xfrm>
            <a:off x="10339334" y="573009"/>
            <a:ext cx="1280160" cy="1280160"/>
            <a:chOff x="10339334" y="3462597"/>
            <a:chExt cx="1280160" cy="1280160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5DDEB2B-83E3-4804-A202-4ED890895E0A}"/>
                </a:ext>
              </a:extLst>
            </p:cNvPr>
            <p:cNvSpPr/>
            <p:nvPr/>
          </p:nvSpPr>
          <p:spPr bwMode="auto">
            <a:xfrm>
              <a:off x="10339334" y="3462597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8FCC61B4-A3C6-431E-A883-D4ED62087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0692" y="3704764"/>
              <a:ext cx="695690" cy="774746"/>
            </a:xfrm>
            <a:prstGeom prst="rect">
              <a:avLst/>
            </a:prstGeom>
          </p:spPr>
        </p:pic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D508B6D-91A7-4836-803A-867D759AD60D}"/>
              </a:ext>
            </a:extLst>
          </p:cNvPr>
          <p:cNvGrpSpPr/>
          <p:nvPr/>
        </p:nvGrpSpPr>
        <p:grpSpPr>
          <a:xfrm>
            <a:off x="10058675" y="-1129667"/>
            <a:ext cx="1280160" cy="1280160"/>
            <a:chOff x="10058675" y="1759921"/>
            <a:chExt cx="1280160" cy="1280160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4C7A335E-4166-4E77-B280-A42F55AB1B4C}"/>
                </a:ext>
              </a:extLst>
            </p:cNvPr>
            <p:cNvSpPr/>
            <p:nvPr/>
          </p:nvSpPr>
          <p:spPr bwMode="auto">
            <a:xfrm>
              <a:off x="10058675" y="175992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CB33D10D-56B0-4F43-B90F-C74652104AF9}"/>
                </a:ext>
              </a:extLst>
            </p:cNvPr>
            <p:cNvGrpSpPr/>
            <p:nvPr/>
          </p:nvGrpSpPr>
          <p:grpSpPr>
            <a:xfrm>
              <a:off x="10259211" y="2085011"/>
              <a:ext cx="879087" cy="627864"/>
              <a:chOff x="10259211" y="2085011"/>
              <a:chExt cx="879087" cy="627864"/>
            </a:xfrm>
          </p:grpSpPr>
          <p:sp>
            <p:nvSpPr>
              <p:cNvPr id="136" name="Speech Bubble: Rectangle with Corners Rounded 135">
                <a:extLst>
                  <a:ext uri="{FF2B5EF4-FFF2-40B4-BE49-F238E27FC236}">
                    <a16:creationId xmlns:a16="http://schemas.microsoft.com/office/drawing/2014/main" id="{D231455D-8813-4E5C-BE94-1AFA694EFA93}"/>
                  </a:ext>
                </a:extLst>
              </p:cNvPr>
              <p:cNvSpPr/>
              <p:nvPr/>
            </p:nvSpPr>
            <p:spPr bwMode="auto">
              <a:xfrm>
                <a:off x="10418134" y="2150338"/>
                <a:ext cx="585116" cy="529962"/>
              </a:xfrm>
              <a:prstGeom prst="wedgeRoundRectCallout">
                <a:avLst/>
              </a:prstGeom>
              <a:solidFill>
                <a:srgbClr val="0078D7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6DB2607D-4890-4102-8C67-A356B5B12E4E}"/>
                  </a:ext>
                </a:extLst>
              </p:cNvPr>
              <p:cNvSpPr txBox="1"/>
              <p:nvPr/>
            </p:nvSpPr>
            <p:spPr>
              <a:xfrm>
                <a:off x="10259211" y="2085011"/>
                <a:ext cx="879087" cy="627864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 marL="0" marR="0" lvl="0" indent="0" algn="l" defTabSz="932742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gradFill>
                      <a:gsLst>
                        <a:gs pos="2917">
                          <a:srgbClr val="FFFFFF"/>
                        </a:gs>
                        <a:gs pos="3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sms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C511FD1-2ED4-4CA8-AD8B-DE20F5D358DA}"/>
              </a:ext>
            </a:extLst>
          </p:cNvPr>
          <p:cNvCxnSpPr>
            <a:cxnSpLocks/>
          </p:cNvCxnSpPr>
          <p:nvPr/>
        </p:nvCxnSpPr>
        <p:spPr>
          <a:xfrm>
            <a:off x="2585904" y="6589689"/>
            <a:ext cx="0" cy="116662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34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FB Full">
            <a:extLst>
              <a:ext uri="{FF2B5EF4-FFF2-40B4-BE49-F238E27FC236}">
                <a16:creationId xmlns:a16="http://schemas.microsoft.com/office/drawing/2014/main" id="{7F35B852-DE71-48DC-8794-4C48870A9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831" y="-592478"/>
            <a:ext cx="12866340" cy="7735121"/>
          </a:xfrm>
          <a:prstGeom prst="rect">
            <a:avLst/>
          </a:prstGeom>
        </p:spPr>
      </p:pic>
      <p:pic>
        <p:nvPicPr>
          <p:cNvPr id="2" name="FB">
            <a:extLst>
              <a:ext uri="{FF2B5EF4-FFF2-40B4-BE49-F238E27FC236}">
                <a16:creationId xmlns:a16="http://schemas.microsoft.com/office/drawing/2014/main" id="{CD90F2B5-436C-4FB4-9EC5-0683AA2204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831" y="-592479"/>
            <a:ext cx="12866340" cy="7735121"/>
          </a:xfrm>
          <a:prstGeom prst="rect">
            <a:avLst/>
          </a:prstGeom>
        </p:spPr>
      </p:pic>
      <p:pic>
        <p:nvPicPr>
          <p:cNvPr id="3" name="FB Card">
            <a:extLst>
              <a:ext uri="{FF2B5EF4-FFF2-40B4-BE49-F238E27FC236}">
                <a16:creationId xmlns:a16="http://schemas.microsoft.com/office/drawing/2014/main" id="{C4CE8090-A27B-44B0-B363-53212E69A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831" y="-592480"/>
            <a:ext cx="12866342" cy="7735123"/>
          </a:xfrm>
          <a:prstGeom prst="rect">
            <a:avLst/>
          </a:prstGeom>
        </p:spPr>
      </p:pic>
      <p:pic>
        <p:nvPicPr>
          <p:cNvPr id="6" name="Edge">
            <a:extLst>
              <a:ext uri="{FF2B5EF4-FFF2-40B4-BE49-F238E27FC236}">
                <a16:creationId xmlns:a16="http://schemas.microsoft.com/office/drawing/2014/main" id="{55DE805E-BD67-47D8-980E-61A290326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7" y="626623"/>
            <a:ext cx="9596213" cy="5769152"/>
          </a:xfrm>
          <a:prstGeom prst="rect">
            <a:avLst/>
          </a:prstGeom>
        </p:spPr>
      </p:pic>
      <p:pic>
        <p:nvPicPr>
          <p:cNvPr id="7" name="Edge Card">
            <a:extLst>
              <a:ext uri="{FF2B5EF4-FFF2-40B4-BE49-F238E27FC236}">
                <a16:creationId xmlns:a16="http://schemas.microsoft.com/office/drawing/2014/main" id="{3FBBFDE5-93BE-4A99-84E2-897B7657FD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5" y="626623"/>
            <a:ext cx="9596213" cy="5769151"/>
          </a:xfrm>
          <a:prstGeom prst="rect">
            <a:avLst/>
          </a:prstGeom>
        </p:spPr>
      </p:pic>
      <p:pic>
        <p:nvPicPr>
          <p:cNvPr id="13" name="Skype">
            <a:extLst>
              <a:ext uri="{FF2B5EF4-FFF2-40B4-BE49-F238E27FC236}">
                <a16:creationId xmlns:a16="http://schemas.microsoft.com/office/drawing/2014/main" id="{61C10750-B522-460E-AB47-98227B8E60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623" y="455728"/>
            <a:ext cx="4799691" cy="6431974"/>
          </a:xfrm>
          <a:prstGeom prst="rect">
            <a:avLst/>
          </a:prstGeom>
        </p:spPr>
      </p:pic>
      <p:pic>
        <p:nvPicPr>
          <p:cNvPr id="15" name="Skype Card">
            <a:extLst>
              <a:ext uri="{FF2B5EF4-FFF2-40B4-BE49-F238E27FC236}">
                <a16:creationId xmlns:a16="http://schemas.microsoft.com/office/drawing/2014/main" id="{645B6AA0-81C2-43E3-8C4B-28554680E6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623" y="455727"/>
            <a:ext cx="4799691" cy="6431975"/>
          </a:xfrm>
          <a:prstGeom prst="rect">
            <a:avLst/>
          </a:prstGeom>
        </p:spPr>
      </p:pic>
      <p:pic>
        <p:nvPicPr>
          <p:cNvPr id="11" name="Timeline Car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6212" y="-343176"/>
            <a:ext cx="11978510" cy="6737911"/>
          </a:xfrm>
          <a:prstGeom prst="rect">
            <a:avLst/>
          </a:prstGeom>
        </p:spPr>
      </p:pic>
      <p:pic>
        <p:nvPicPr>
          <p:cNvPr id="9" name="Timeline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6213" y="-335868"/>
            <a:ext cx="11978510" cy="673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8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2807E-3E9D-4C09-BE54-BBAF8F3C6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1391" y="1395417"/>
            <a:ext cx="6035040" cy="4173450"/>
          </a:xfrm>
        </p:spPr>
        <p:txBody>
          <a:bodyPr/>
          <a:lstStyle/>
          <a:p>
            <a:r>
              <a:rPr lang="en-US" sz="3600" dirty="0"/>
              <a:t>It’s labor intensive to build on multiple platforms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Kik users expect great experiences 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Partnership means a win for everyone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13FBDEE-B7B8-4084-9CB2-D695F8997BD9}"/>
              </a:ext>
            </a:extLst>
          </p:cNvPr>
          <p:cNvGrpSpPr/>
          <p:nvPr/>
        </p:nvGrpSpPr>
        <p:grpSpPr>
          <a:xfrm>
            <a:off x="1354582" y="2181030"/>
            <a:ext cx="2494716" cy="2442395"/>
            <a:chOff x="1113066" y="750557"/>
            <a:chExt cx="2494716" cy="244239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1CEDE39-F16C-48FA-912D-16801ADC9055}"/>
                </a:ext>
              </a:extLst>
            </p:cNvPr>
            <p:cNvSpPr/>
            <p:nvPr/>
          </p:nvSpPr>
          <p:spPr bwMode="auto">
            <a:xfrm>
              <a:off x="1113066" y="750557"/>
              <a:ext cx="2494716" cy="2442395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3A96DD"/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2" descr="Kik_logo.large.png">
              <a:extLst>
                <a:ext uri="{FF2B5EF4-FFF2-40B4-BE49-F238E27FC236}">
                  <a16:creationId xmlns:a16="http://schemas.microsoft.com/office/drawing/2014/main" id="{4111BAF8-A591-4206-915F-51885F073A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717" y="1401355"/>
              <a:ext cx="1719413" cy="103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9ADD9F-AFE9-4C1E-8C5A-8FF63FC2D0F7}"/>
              </a:ext>
            </a:extLst>
          </p:cNvPr>
          <p:cNvCxnSpPr>
            <a:cxnSpLocks/>
          </p:cNvCxnSpPr>
          <p:nvPr/>
        </p:nvCxnSpPr>
        <p:spPr>
          <a:xfrm>
            <a:off x="2585904" y="-308741"/>
            <a:ext cx="0" cy="2489771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A5068-88C6-4F6A-8641-6D92D71E96DA}"/>
              </a:ext>
            </a:extLst>
          </p:cNvPr>
          <p:cNvCxnSpPr>
            <a:cxnSpLocks/>
            <a:stCxn id="6" idx="4"/>
          </p:cNvCxnSpPr>
          <p:nvPr/>
        </p:nvCxnSpPr>
        <p:spPr>
          <a:xfrm flipH="1">
            <a:off x="2585904" y="4623425"/>
            <a:ext cx="16036" cy="2531397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14569693-809F-4C2E-BFB4-B613D1ACF350}"/>
              </a:ext>
            </a:extLst>
          </p:cNvPr>
          <p:cNvGrpSpPr/>
          <p:nvPr/>
        </p:nvGrpSpPr>
        <p:grpSpPr>
          <a:xfrm>
            <a:off x="3339876" y="1676875"/>
            <a:ext cx="1416751" cy="1399032"/>
            <a:chOff x="1379426" y="2599000"/>
            <a:chExt cx="1987042" cy="196596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EBAFB9B-E732-472B-871B-7C5B5C91FAB8}"/>
                </a:ext>
              </a:extLst>
            </p:cNvPr>
            <p:cNvSpPr/>
            <p:nvPr/>
          </p:nvSpPr>
          <p:spPr bwMode="auto">
            <a:xfrm>
              <a:off x="1379426" y="2599000"/>
              <a:ext cx="1961993" cy="19659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3F2D73-2ABF-44C3-9D05-E2023F6916C0}"/>
                </a:ext>
              </a:extLst>
            </p:cNvPr>
            <p:cNvSpPr txBox="1"/>
            <p:nvPr/>
          </p:nvSpPr>
          <p:spPr>
            <a:xfrm>
              <a:off x="1404475" y="2875919"/>
              <a:ext cx="1961993" cy="1349389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300M</a:t>
              </a:r>
              <a:b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</a:b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users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4D74C95-ECCC-45F8-9C61-58B9C8C5BEA8}"/>
              </a:ext>
            </a:extLst>
          </p:cNvPr>
          <p:cNvGrpSpPr/>
          <p:nvPr/>
        </p:nvGrpSpPr>
        <p:grpSpPr>
          <a:xfrm>
            <a:off x="248891" y="2376391"/>
            <a:ext cx="1398892" cy="1399032"/>
            <a:chOff x="1380157" y="2584401"/>
            <a:chExt cx="1961995" cy="196596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C2082F5-AFCB-45ED-8FCC-701A1097085F}"/>
                </a:ext>
              </a:extLst>
            </p:cNvPr>
            <p:cNvSpPr/>
            <p:nvPr/>
          </p:nvSpPr>
          <p:spPr bwMode="auto">
            <a:xfrm>
              <a:off x="1380157" y="2584401"/>
              <a:ext cx="1961995" cy="19659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C0C6DB0-E4A5-4826-9699-259A90CE61A2}"/>
                </a:ext>
              </a:extLst>
            </p:cNvPr>
            <p:cNvSpPr txBox="1"/>
            <p:nvPr/>
          </p:nvSpPr>
          <p:spPr>
            <a:xfrm>
              <a:off x="1380157" y="2751585"/>
              <a:ext cx="1961995" cy="1738636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5</a:t>
              </a:r>
              <a:b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</a:b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hours/user/month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FE0DA1C-6621-4AB1-8E59-E17F2F87BD57}"/>
              </a:ext>
            </a:extLst>
          </p:cNvPr>
          <p:cNvGrpSpPr/>
          <p:nvPr/>
        </p:nvGrpSpPr>
        <p:grpSpPr>
          <a:xfrm>
            <a:off x="2937946" y="4089300"/>
            <a:ext cx="1398892" cy="1399032"/>
            <a:chOff x="1380157" y="2584401"/>
            <a:chExt cx="1961995" cy="196596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4403586-3AED-4F8A-A0C1-2DC89E74B0E8}"/>
                </a:ext>
              </a:extLst>
            </p:cNvPr>
            <p:cNvSpPr/>
            <p:nvPr/>
          </p:nvSpPr>
          <p:spPr bwMode="auto">
            <a:xfrm>
              <a:off x="1380157" y="2584401"/>
              <a:ext cx="1961995" cy="19659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41533BE-F50F-46BE-8446-80F8448CA4C6}"/>
                </a:ext>
              </a:extLst>
            </p:cNvPr>
            <p:cNvSpPr txBox="1"/>
            <p:nvPr/>
          </p:nvSpPr>
          <p:spPr>
            <a:xfrm>
              <a:off x="1380157" y="2751584"/>
              <a:ext cx="1961995" cy="1660786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200+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brands in</a:t>
              </a:r>
              <a:b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</a:b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bot shop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4082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A5230AF-3077-4E59-A49B-C95550379A79}"/>
              </a:ext>
            </a:extLst>
          </p:cNvPr>
          <p:cNvCxnSpPr>
            <a:cxnSpLocks/>
          </p:cNvCxnSpPr>
          <p:nvPr/>
        </p:nvCxnSpPr>
        <p:spPr>
          <a:xfrm>
            <a:off x="2585904" y="-308741"/>
            <a:ext cx="0" cy="1166622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62BB566-8F2C-4A6C-AC6B-C23C9322B532}"/>
              </a:ext>
            </a:extLst>
          </p:cNvPr>
          <p:cNvGrpSpPr/>
          <p:nvPr/>
        </p:nvGrpSpPr>
        <p:grpSpPr>
          <a:xfrm>
            <a:off x="1325461" y="855756"/>
            <a:ext cx="2494716" cy="2442395"/>
            <a:chOff x="4912228" y="3675977"/>
            <a:chExt cx="2494716" cy="24423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2612DF2E-BD91-455E-8F8A-A113C5BC218A}"/>
                </a:ext>
              </a:extLst>
            </p:cNvPr>
            <p:cNvSpPr/>
            <p:nvPr/>
          </p:nvSpPr>
          <p:spPr bwMode="auto">
            <a:xfrm>
              <a:off x="4912228" y="3675977"/>
              <a:ext cx="2494716" cy="2442395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3A96DD"/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421DBFC-2434-4A37-8430-B0A360C275FB}"/>
                </a:ext>
              </a:extLst>
            </p:cNvPr>
            <p:cNvSpPr txBox="1"/>
            <p:nvPr/>
          </p:nvSpPr>
          <p:spPr>
            <a:xfrm>
              <a:off x="5054663" y="4097053"/>
              <a:ext cx="2317750" cy="1625060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3A96DD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You</a:t>
              </a:r>
            </a:p>
          </p:txBody>
        </p:sp>
      </p:grpSp>
      <p:sp>
        <p:nvSpPr>
          <p:cNvPr id="66" name="Title 5">
            <a:extLst>
              <a:ext uri="{FF2B5EF4-FFF2-40B4-BE49-F238E27FC236}">
                <a16:creationId xmlns:a16="http://schemas.microsoft.com/office/drawing/2014/main" id="{EC675276-020A-43D1-BE12-D7044C9E6BEE}"/>
              </a:ext>
            </a:extLst>
          </p:cNvPr>
          <p:cNvSpPr txBox="1">
            <a:spLocks/>
          </p:cNvSpPr>
          <p:nvPr/>
        </p:nvSpPr>
        <p:spPr>
          <a:xfrm>
            <a:off x="4115140" y="1249132"/>
            <a:ext cx="8579457" cy="1680460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7200" b="0" kern="1200" cap="none" spc="-100" baseline="0">
                <a:ln w="3175">
                  <a:noFill/>
                </a:ln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100" normalizeH="0" baseline="0" noProof="0" dirty="0">
                <a:ln w="3175">
                  <a:noFill/>
                </a:ln>
                <a:gradFill>
                  <a:gsLst>
                    <a:gs pos="100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Help define this new 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100" normalizeH="0" baseline="0" noProof="0" dirty="0">
                <a:ln w="3175">
                  <a:noFill/>
                </a:ln>
                <a:gradFill>
                  <a:gsLst>
                    <a:gs pos="100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problem space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C5E5B7-907F-4E9B-B9CB-29A17E305222}"/>
              </a:ext>
            </a:extLst>
          </p:cNvPr>
          <p:cNvSpPr txBox="1"/>
          <p:nvPr/>
        </p:nvSpPr>
        <p:spPr>
          <a:xfrm>
            <a:off x="6858310" y="5776085"/>
            <a:ext cx="3044936" cy="7386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#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adaptivecards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107DB8-676C-44DD-AB17-BE1502FCE617}"/>
              </a:ext>
            </a:extLst>
          </p:cNvPr>
          <p:cNvSpPr txBox="1"/>
          <p:nvPr/>
        </p:nvSpPr>
        <p:spPr>
          <a:xfrm>
            <a:off x="1565012" y="5776085"/>
            <a:ext cx="3216458" cy="7386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adaptivecards.io</a:t>
            </a:r>
          </a:p>
        </p:txBody>
      </p:sp>
      <p:pic>
        <p:nvPicPr>
          <p:cNvPr id="70" name="Picture 69" descr="A close up of a sign&#10;&#10;Description generated with high confidence">
            <a:extLst>
              <a:ext uri="{FF2B5EF4-FFF2-40B4-BE49-F238E27FC236}">
                <a16:creationId xmlns:a16="http://schemas.microsoft.com/office/drawing/2014/main" id="{3C89A7E0-2E91-4EAB-B152-2FDFF8E09A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78601" y="4158643"/>
            <a:ext cx="1598758" cy="1597197"/>
          </a:xfrm>
          <a:custGeom>
            <a:avLst/>
            <a:gdLst>
              <a:gd name="connsiteX0" fmla="*/ 951649 w 2366243"/>
              <a:gd name="connsiteY0" fmla="*/ 0 h 2363932"/>
              <a:gd name="connsiteX1" fmla="*/ 1472639 w 2366243"/>
              <a:gd name="connsiteY1" fmla="*/ 0 h 2363932"/>
              <a:gd name="connsiteX2" fmla="*/ 1572599 w 2366243"/>
              <a:gd name="connsiteY2" fmla="*/ 26527 h 2363932"/>
              <a:gd name="connsiteX3" fmla="*/ 2329032 w 2366243"/>
              <a:gd name="connsiteY3" fmla="*/ 734356 h 2363932"/>
              <a:gd name="connsiteX4" fmla="*/ 2366243 w 2366243"/>
              <a:gd name="connsiteY4" fmla="*/ 839286 h 2363932"/>
              <a:gd name="connsiteX5" fmla="*/ 2366243 w 2366243"/>
              <a:gd name="connsiteY5" fmla="*/ 1603340 h 2363932"/>
              <a:gd name="connsiteX6" fmla="*/ 2329032 w 2366243"/>
              <a:gd name="connsiteY6" fmla="*/ 1708271 h 2363932"/>
              <a:gd name="connsiteX7" fmla="*/ 1789924 w 2366243"/>
              <a:gd name="connsiteY7" fmla="*/ 2321351 h 2363932"/>
              <a:gd name="connsiteX8" fmla="*/ 1704278 w 2366243"/>
              <a:gd name="connsiteY8" fmla="*/ 2363932 h 2363932"/>
              <a:gd name="connsiteX9" fmla="*/ 720011 w 2366243"/>
              <a:gd name="connsiteY9" fmla="*/ 2363932 h 2363932"/>
              <a:gd name="connsiteX10" fmla="*/ 634364 w 2366243"/>
              <a:gd name="connsiteY10" fmla="*/ 2321351 h 2363932"/>
              <a:gd name="connsiteX11" fmla="*/ 0 w 2366243"/>
              <a:gd name="connsiteY11" fmla="*/ 1221313 h 2363932"/>
              <a:gd name="connsiteX12" fmla="*/ 851690 w 2366243"/>
              <a:gd name="connsiteY12" fmla="*/ 26527 h 236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6243" h="2363932">
                <a:moveTo>
                  <a:pt x="951649" y="0"/>
                </a:moveTo>
                <a:lnTo>
                  <a:pt x="1472639" y="0"/>
                </a:lnTo>
                <a:lnTo>
                  <a:pt x="1572599" y="26527"/>
                </a:lnTo>
                <a:cubicBezTo>
                  <a:pt x="1914201" y="136185"/>
                  <a:pt x="2191022" y="397596"/>
                  <a:pt x="2329032" y="734356"/>
                </a:cubicBezTo>
                <a:lnTo>
                  <a:pt x="2366243" y="839286"/>
                </a:lnTo>
                <a:lnTo>
                  <a:pt x="2366243" y="1603340"/>
                </a:lnTo>
                <a:lnTo>
                  <a:pt x="2329032" y="1708271"/>
                </a:lnTo>
                <a:cubicBezTo>
                  <a:pt x="2221691" y="1970195"/>
                  <a:pt x="2030378" y="2186538"/>
                  <a:pt x="1789924" y="2321351"/>
                </a:cubicBezTo>
                <a:lnTo>
                  <a:pt x="1704278" y="2363932"/>
                </a:lnTo>
                <a:lnTo>
                  <a:pt x="720011" y="2363932"/>
                </a:lnTo>
                <a:lnTo>
                  <a:pt x="634364" y="2321351"/>
                </a:lnTo>
                <a:cubicBezTo>
                  <a:pt x="256508" y="2109502"/>
                  <a:pt x="0" y="1696324"/>
                  <a:pt x="0" y="1221313"/>
                </a:cubicBezTo>
                <a:cubicBezTo>
                  <a:pt x="0" y="659937"/>
                  <a:pt x="358264" y="184922"/>
                  <a:pt x="851690" y="26527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2" name="Oval 71">
            <a:extLst>
              <a:ext uri="{FF2B5EF4-FFF2-40B4-BE49-F238E27FC236}">
                <a16:creationId xmlns:a16="http://schemas.microsoft.com/office/drawing/2014/main" id="{70686C02-0D64-46A4-85C4-840AEC5B2320}"/>
              </a:ext>
            </a:extLst>
          </p:cNvPr>
          <p:cNvSpPr/>
          <p:nvPr/>
        </p:nvSpPr>
        <p:spPr bwMode="auto">
          <a:xfrm>
            <a:off x="7574603" y="4158643"/>
            <a:ext cx="1561042" cy="1617442"/>
          </a:xfrm>
          <a:prstGeom prst="ellipse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3A96DD"/>
              </a:soli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2" descr="Image result for twitter logo">
            <a:extLst>
              <a:ext uri="{FF2B5EF4-FFF2-40B4-BE49-F238E27FC236}">
                <a16:creationId xmlns:a16="http://schemas.microsoft.com/office/drawing/2014/main" id="{A25957C7-19D0-446D-B570-0108FAA73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528" y="4596761"/>
            <a:ext cx="941192" cy="76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356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5" grpId="0"/>
      <p:bldP spid="6" grpId="0"/>
      <p:bldP spid="7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3CB35-C25E-4078-B45A-E3934B6C8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7" y="821644"/>
            <a:ext cx="11887200" cy="1181862"/>
          </a:xfrm>
        </p:spPr>
        <p:txBody>
          <a:bodyPr/>
          <a:lstStyle/>
          <a:p>
            <a:r>
              <a:rPr lang="en-US" dirty="0"/>
              <a:t>Special thanks to….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EB56A7-2628-4DCB-ACD3-35BE2550AC73}"/>
              </a:ext>
            </a:extLst>
          </p:cNvPr>
          <p:cNvSpPr txBox="1"/>
          <p:nvPr/>
        </p:nvSpPr>
        <p:spPr>
          <a:xfrm>
            <a:off x="6926334" y="3162528"/>
            <a:ext cx="2704908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David Claux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190867-A356-4A4B-87D5-D2662F916E1F}"/>
              </a:ext>
            </a:extLst>
          </p:cNvPr>
          <p:cNvSpPr txBox="1"/>
          <p:nvPr/>
        </p:nvSpPr>
        <p:spPr>
          <a:xfrm>
            <a:off x="914775" y="3162528"/>
            <a:ext cx="4595682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Tom Laird-McConnell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EABC86-623A-48B4-945D-4582897A088C}"/>
              </a:ext>
            </a:extLst>
          </p:cNvPr>
          <p:cNvSpPr txBox="1"/>
          <p:nvPr/>
        </p:nvSpPr>
        <p:spPr>
          <a:xfrm>
            <a:off x="898527" y="3908640"/>
            <a:ext cx="2964529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Dan Marshall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FCABD1-1673-4E8F-A839-4691ADB4527E}"/>
              </a:ext>
            </a:extLst>
          </p:cNvPr>
          <p:cNvSpPr txBox="1"/>
          <p:nvPr/>
        </p:nvSpPr>
        <p:spPr>
          <a:xfrm>
            <a:off x="6926019" y="3908640"/>
            <a:ext cx="3337132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Ricardo Arenas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700765-487C-461A-B5B2-14BB2A17782F}"/>
              </a:ext>
            </a:extLst>
          </p:cNvPr>
          <p:cNvSpPr txBox="1"/>
          <p:nvPr/>
        </p:nvSpPr>
        <p:spPr>
          <a:xfrm>
            <a:off x="898527" y="4714856"/>
            <a:ext cx="3226204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James Clancey</a:t>
            </a:r>
          </a:p>
        </p:txBody>
      </p:sp>
    </p:spTree>
    <p:extLst>
      <p:ext uri="{BB962C8B-B14F-4D97-AF65-F5344CB8AC3E}">
        <p14:creationId xmlns:p14="http://schemas.microsoft.com/office/powerpoint/2010/main" val="1971796955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Related sessions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5975634"/>
            <a:ext cx="11888787" cy="738664"/>
          </a:xfrm>
        </p:spPr>
        <p:txBody>
          <a:bodyPr/>
          <a:lstStyle/>
          <a:p>
            <a:r>
              <a:rPr lang="en-US" sz="4000">
                <a:solidFill>
                  <a:schemeClr val="tx2"/>
                </a:solidFill>
              </a:rPr>
              <a:t>Blog posts </a:t>
            </a:r>
            <a:r>
              <a:rPr lang="en-US" sz="4000" dirty="0">
                <a:solidFill>
                  <a:schemeClr val="tx2"/>
                </a:solidFill>
              </a:rPr>
              <a:t>after event close</a:t>
            </a: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907778" y="1453182"/>
          <a:ext cx="7979677" cy="2936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9713">
                  <a:extLst>
                    <a:ext uri="{9D8B030D-6E8A-4147-A177-3AD203B41FA5}">
                      <a16:colId xmlns:a16="http://schemas.microsoft.com/office/drawing/2014/main" val="3504153293"/>
                    </a:ext>
                  </a:extLst>
                </a:gridCol>
                <a:gridCol w="4421265">
                  <a:extLst>
                    <a:ext uri="{9D8B030D-6E8A-4147-A177-3AD203B41FA5}">
                      <a16:colId xmlns:a16="http://schemas.microsoft.com/office/drawing/2014/main" val="2638894010"/>
                    </a:ext>
                  </a:extLst>
                </a:gridCol>
                <a:gridCol w="1129992">
                  <a:extLst>
                    <a:ext uri="{9D8B030D-6E8A-4147-A177-3AD203B41FA5}">
                      <a16:colId xmlns:a16="http://schemas.microsoft.com/office/drawing/2014/main" val="1654780649"/>
                    </a:ext>
                  </a:extLst>
                </a:gridCol>
                <a:gridCol w="1188707">
                  <a:extLst>
                    <a:ext uri="{9D8B030D-6E8A-4147-A177-3AD203B41FA5}">
                      <a16:colId xmlns:a16="http://schemas.microsoft.com/office/drawing/2014/main" val="1253969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B8004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 Model Evolution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 11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10:30am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46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B8025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Cross-device and cross-platform experiences with Project Rome and Microsoft Graph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5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May 11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12:30pm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9048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B8108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 engagement in Windows and Cortana with User Activities and Project Rome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 11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5:30pm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5856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B8097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What’s new in the Bot Framework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 12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12:30pm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457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B8908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Open Q&amp;A – Windows 10  UWP, Mixed Reality, Design and Project Rome</a:t>
                      </a:r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 12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2:00pm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9207"/>
                  </a:ext>
                </a:extLst>
              </a:tr>
            </a:tbl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274638" y="1663868"/>
            <a:ext cx="3096570" cy="2572167"/>
            <a:chOff x="274638" y="1775969"/>
            <a:chExt cx="3096570" cy="2572167"/>
          </a:xfrm>
        </p:grpSpPr>
        <p:sp>
          <p:nvSpPr>
            <p:cNvPr id="9" name="Rectangle 8"/>
            <p:cNvSpPr/>
            <p:nvPr/>
          </p:nvSpPr>
          <p:spPr>
            <a:xfrm>
              <a:off x="274638" y="2402365"/>
              <a:ext cx="2560002" cy="1323439"/>
            </a:xfrm>
            <a:prstGeom prst="rect">
              <a:avLst/>
            </a:prstGeom>
          </p:spPr>
          <p:txBody>
            <a:bodyPr wrap="square" lIns="146304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Breakout </a:t>
              </a:r>
              <a:b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</a:b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sessions</a:t>
              </a:r>
            </a:p>
          </p:txBody>
        </p:sp>
        <p:sp>
          <p:nvSpPr>
            <p:cNvPr id="14" name="Arrow: Chevron 13"/>
            <p:cNvSpPr/>
            <p:nvPr/>
          </p:nvSpPr>
          <p:spPr bwMode="auto">
            <a:xfrm>
              <a:off x="2941203" y="1775969"/>
              <a:ext cx="430005" cy="2572167"/>
            </a:xfrm>
            <a:prstGeom prst="chevron">
              <a:avLst>
                <a:gd name="adj" fmla="val 61707"/>
              </a:avLst>
            </a:prstGeom>
            <a:solidFill>
              <a:schemeClr val="bg1">
                <a:lumMod val="6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749384" y="4838836"/>
            <a:ext cx="758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Featured Feature Team @HUB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74638" y="4389422"/>
            <a:ext cx="3096570" cy="1432826"/>
            <a:chOff x="274638" y="3910184"/>
            <a:chExt cx="3096570" cy="1432826"/>
          </a:xfrm>
        </p:grpSpPr>
        <p:sp>
          <p:nvSpPr>
            <p:cNvPr id="10" name="Rectangle 9"/>
            <p:cNvSpPr/>
            <p:nvPr/>
          </p:nvSpPr>
          <p:spPr>
            <a:xfrm>
              <a:off x="274638" y="4272654"/>
              <a:ext cx="2560002" cy="707886"/>
            </a:xfrm>
            <a:prstGeom prst="rect">
              <a:avLst/>
            </a:prstGeom>
          </p:spPr>
          <p:txBody>
            <a:bodyPr wrap="square" lIns="146304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Hub</a:t>
              </a:r>
            </a:p>
          </p:txBody>
        </p:sp>
        <p:sp>
          <p:nvSpPr>
            <p:cNvPr id="15" name="Arrow: Chevron 14"/>
            <p:cNvSpPr/>
            <p:nvPr/>
          </p:nvSpPr>
          <p:spPr bwMode="auto">
            <a:xfrm>
              <a:off x="2941203" y="3910184"/>
              <a:ext cx="430005" cy="1432826"/>
            </a:xfrm>
            <a:prstGeom prst="chevron">
              <a:avLst>
                <a:gd name="adj" fmla="val 61707"/>
              </a:avLst>
            </a:prstGeom>
            <a:solidFill>
              <a:schemeClr val="bg1">
                <a:lumMod val="6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768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B827D39-F887-447C-8569-568706B5A26B}"/>
              </a:ext>
            </a:extLst>
          </p:cNvPr>
          <p:cNvGrpSpPr/>
          <p:nvPr/>
        </p:nvGrpSpPr>
        <p:grpSpPr>
          <a:xfrm>
            <a:off x="7529149" y="5154055"/>
            <a:ext cx="1280160" cy="1280160"/>
            <a:chOff x="2377799" y="5051725"/>
            <a:chExt cx="1280160" cy="128016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DBED1EF-288C-4693-BC2B-D7E105C085A2}"/>
                </a:ext>
              </a:extLst>
            </p:cNvPr>
            <p:cNvSpPr/>
            <p:nvPr/>
          </p:nvSpPr>
          <p:spPr bwMode="auto">
            <a:xfrm>
              <a:off x="2377799" y="505172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9" name="Picture 14" descr="Image result for windows logo">
              <a:extLst>
                <a:ext uri="{FF2B5EF4-FFF2-40B4-BE49-F238E27FC236}">
                  <a16:creationId xmlns:a16="http://schemas.microsoft.com/office/drawing/2014/main" id="{8C180161-61D0-4F21-96B2-6B6B66C2B6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648" y="5340574"/>
              <a:ext cx="702461" cy="702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54C380D-E967-4968-9400-92B90300A7B3}"/>
              </a:ext>
            </a:extLst>
          </p:cNvPr>
          <p:cNvGrpSpPr/>
          <p:nvPr/>
        </p:nvGrpSpPr>
        <p:grpSpPr>
          <a:xfrm>
            <a:off x="6399495" y="5154055"/>
            <a:ext cx="1280160" cy="1280160"/>
            <a:chOff x="1113066" y="750557"/>
            <a:chExt cx="2494716" cy="244239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59E3A33-94F3-468F-8E60-4E16234367EB}"/>
                </a:ext>
              </a:extLst>
            </p:cNvPr>
            <p:cNvSpPr/>
            <p:nvPr/>
          </p:nvSpPr>
          <p:spPr bwMode="auto">
            <a:xfrm>
              <a:off x="1113066" y="750557"/>
              <a:ext cx="2494716" cy="2442395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3A96DD"/>
                </a:soli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6" name="Picture 2" descr="Kik_logo.large.png">
              <a:extLst>
                <a:ext uri="{FF2B5EF4-FFF2-40B4-BE49-F238E27FC236}">
                  <a16:creationId xmlns:a16="http://schemas.microsoft.com/office/drawing/2014/main" id="{679CE4BF-F0BD-44F1-8B11-39AC815332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717" y="1401355"/>
              <a:ext cx="1719413" cy="103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0B0ECA-0637-4022-82FA-6098FBAC3079}"/>
              </a:ext>
            </a:extLst>
          </p:cNvPr>
          <p:cNvGrpSpPr/>
          <p:nvPr/>
        </p:nvGrpSpPr>
        <p:grpSpPr>
          <a:xfrm>
            <a:off x="5241807" y="5154055"/>
            <a:ext cx="1280160" cy="1280160"/>
            <a:chOff x="8310443" y="5326035"/>
            <a:chExt cx="1280160" cy="128016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2CFD70B-60A9-4644-8F0D-14782D5F807A}"/>
                </a:ext>
              </a:extLst>
            </p:cNvPr>
            <p:cNvSpPr/>
            <p:nvPr/>
          </p:nvSpPr>
          <p:spPr bwMode="auto">
            <a:xfrm>
              <a:off x="8310443" y="5326035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0452A8-5128-43D0-BE30-0E53AFA10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4212" y="5519804"/>
              <a:ext cx="892622" cy="892622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53033BC-9524-459B-BCA3-C6D7ADA9E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us at the Hub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314672-0AC4-412E-B228-3A7BE12764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Right now!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7298920-5C44-4EED-90B5-D2EE3E67AFFA}"/>
              </a:ext>
            </a:extLst>
          </p:cNvPr>
          <p:cNvGrpSpPr/>
          <p:nvPr/>
        </p:nvGrpSpPr>
        <p:grpSpPr>
          <a:xfrm>
            <a:off x="4084120" y="5154055"/>
            <a:ext cx="1280160" cy="1280160"/>
            <a:chOff x="7498383" y="3588701"/>
            <a:chExt cx="1280160" cy="128016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64D88AD-3615-4BAA-9BB8-27E1AF786A46}"/>
                </a:ext>
              </a:extLst>
            </p:cNvPr>
            <p:cNvSpPr/>
            <p:nvPr/>
          </p:nvSpPr>
          <p:spPr bwMode="auto">
            <a:xfrm>
              <a:off x="7498383" y="3588701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7" name="Picture 12" descr="Image result for bot framework logo">
              <a:extLst>
                <a:ext uri="{FF2B5EF4-FFF2-40B4-BE49-F238E27FC236}">
                  <a16:creationId xmlns:a16="http://schemas.microsoft.com/office/drawing/2014/main" id="{3FC38284-6AAB-48F1-AD16-337EE187CEE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0" r="65201"/>
            <a:stretch/>
          </p:blipFill>
          <p:spPr bwMode="auto">
            <a:xfrm>
              <a:off x="7706865" y="3779195"/>
              <a:ext cx="863195" cy="899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0FB3DA3-C442-4DC5-BAC4-D5E0A4550137}"/>
              </a:ext>
            </a:extLst>
          </p:cNvPr>
          <p:cNvGrpSpPr/>
          <p:nvPr/>
        </p:nvGrpSpPr>
        <p:grpSpPr>
          <a:xfrm>
            <a:off x="2926433" y="5154055"/>
            <a:ext cx="1280160" cy="1280160"/>
            <a:chOff x="9174841" y="754092"/>
            <a:chExt cx="1280160" cy="128016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040A5D9-963C-402D-A602-AC8E522EC286}"/>
                </a:ext>
              </a:extLst>
            </p:cNvPr>
            <p:cNvSpPr/>
            <p:nvPr/>
          </p:nvSpPr>
          <p:spPr bwMode="auto">
            <a:xfrm>
              <a:off x="9174841" y="754092"/>
              <a:ext cx="1280160" cy="1280160"/>
            </a:xfrm>
            <a:prstGeom prst="ellips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 descr="Image result for bot framework logo">
              <a:extLst>
                <a:ext uri="{FF2B5EF4-FFF2-40B4-BE49-F238E27FC236}">
                  <a16:creationId xmlns:a16="http://schemas.microsoft.com/office/drawing/2014/main" id="{575FD720-2E65-448B-BF0F-72B3270EE8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00" r="9600"/>
            <a:stretch/>
          </p:blipFill>
          <p:spPr bwMode="auto">
            <a:xfrm>
              <a:off x="9427214" y="990306"/>
              <a:ext cx="775414" cy="807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4284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38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D28017-C681-4226-B7C7-18260249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208" y="295274"/>
            <a:ext cx="11889564" cy="917575"/>
          </a:xfrm>
        </p:spPr>
        <p:txBody>
          <a:bodyPr/>
          <a:lstStyle/>
          <a:p>
            <a:r>
              <a:rPr lang="en-US" dirty="0"/>
              <a:t>Cards had a humble beginning on social media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09B54ED-C60F-4B47-B142-8C2C0CFBA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97653" y="3071091"/>
            <a:ext cx="4572000" cy="17705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1" descr="image001">
            <a:extLst>
              <a:ext uri="{FF2B5EF4-FFF2-40B4-BE49-F238E27FC236}">
                <a16:creationId xmlns:a16="http://schemas.microsoft.com/office/drawing/2014/main" id="{1EE75960-A60B-414F-AB2E-886112C01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459" y="2217116"/>
            <a:ext cx="3371850" cy="3819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EEE701-B46C-4D6B-ABC1-F3A1C5330A72}"/>
              </a:ext>
            </a:extLst>
          </p:cNvPr>
          <p:cNvSpPr txBox="1"/>
          <p:nvPr/>
        </p:nvSpPr>
        <p:spPr>
          <a:xfrm>
            <a:off x="2635050" y="4960286"/>
            <a:ext cx="1304781" cy="3748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Web Pages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D8E322-8958-4D6D-BD51-0665926E8B38}"/>
              </a:ext>
            </a:extLst>
          </p:cNvPr>
          <p:cNvSpPr txBox="1"/>
          <p:nvPr/>
        </p:nvSpPr>
        <p:spPr>
          <a:xfrm>
            <a:off x="8535701" y="6148993"/>
            <a:ext cx="771365" cy="3748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38850521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utomatically generated description: screenshot, abstrac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99" y="1381826"/>
            <a:ext cx="2623826" cy="4291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137040" y="5811208"/>
            <a:ext cx="1452898" cy="3748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Reservations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29532" y="5555755"/>
            <a:ext cx="1038233" cy="3748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Weather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32581" y="5436362"/>
            <a:ext cx="1248932" cy="3748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Reminders</a:t>
            </a:r>
          </a:p>
        </p:txBody>
      </p:sp>
      <p:pic>
        <p:nvPicPr>
          <p:cNvPr id="17" name="Picture 16" descr="Automatically generated description: screenshot, abstract"/>
          <p:cNvPicPr>
            <a:picLocks noChangeAspect="1"/>
          </p:cNvPicPr>
          <p:nvPr/>
        </p:nvPicPr>
        <p:blipFill rotWithShape="1">
          <a:blip r:embed="rId4"/>
          <a:srcRect l="685" r="880"/>
          <a:stretch/>
        </p:blipFill>
        <p:spPr>
          <a:xfrm>
            <a:off x="8935313" y="2053119"/>
            <a:ext cx="3254765" cy="32964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2DC7C2-82B3-4EB8-A6F3-263C265ABF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9457" y="2034238"/>
            <a:ext cx="4056927" cy="34346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6178B8B-C3BF-44C1-A654-9E669BF97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then…</a:t>
            </a:r>
          </a:p>
        </p:txBody>
      </p:sp>
    </p:spTree>
    <p:extLst>
      <p:ext uri="{BB962C8B-B14F-4D97-AF65-F5344CB8AC3E}">
        <p14:creationId xmlns:p14="http://schemas.microsoft.com/office/powerpoint/2010/main" val="8297396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-sea1-1.xx.fbcdn.net/t39.2365-6/13466573_979516348832909_515976570_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" t="1617" r="58250" b="69023"/>
          <a:stretch/>
        </p:blipFill>
        <p:spPr bwMode="auto">
          <a:xfrm>
            <a:off x="467335" y="1778806"/>
            <a:ext cx="2402940" cy="41574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2051" y="5910782"/>
            <a:ext cx="1689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Airline Itinerary</a:t>
            </a:r>
          </a:p>
        </p:txBody>
      </p:sp>
      <p:pic>
        <p:nvPicPr>
          <p:cNvPr id="1028" name="Picture 4" descr="https://scontent-sea1-1.xx.fbcdn.net/t39.2365-6/13503467_502166346641834_1768260104_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" t="4336" r="3698" b="3087"/>
          <a:stretch/>
        </p:blipFill>
        <p:spPr bwMode="auto">
          <a:xfrm>
            <a:off x="3748847" y="754092"/>
            <a:ext cx="2779525" cy="26628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59732" y="3404412"/>
            <a:ext cx="2207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Airline Flight Update</a:t>
            </a:r>
          </a:p>
        </p:txBody>
      </p:sp>
      <p:pic>
        <p:nvPicPr>
          <p:cNvPr id="1030" name="Picture 6" descr="https://scontent-sea1-1.xx.fbcdn.net/t39.2365-6/13466944_1156144061116360_549622536_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2" t="14185" r="11836" b="13212"/>
          <a:stretch/>
        </p:blipFill>
        <p:spPr bwMode="auto">
          <a:xfrm>
            <a:off x="3853256" y="3958712"/>
            <a:ext cx="2744078" cy="23401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53256" y="6334158"/>
            <a:ext cx="2752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Airline Check-in Reminder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94941" y="5783237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Receipts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4EFC05-42B3-4283-8A56-ED9B19BD4D1E}"/>
              </a:ext>
            </a:extLst>
          </p:cNvPr>
          <p:cNvSpPr txBox="1"/>
          <p:nvPr/>
        </p:nvSpPr>
        <p:spPr>
          <a:xfrm>
            <a:off x="7578354" y="3958712"/>
            <a:ext cx="132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Restaurants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117AAF-642D-472A-8BB8-EDBA62B42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then…</a:t>
            </a:r>
          </a:p>
        </p:txBody>
      </p:sp>
      <p:pic>
        <p:nvPicPr>
          <p:cNvPr id="20" name="Picture 19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4EE3C96E-30A2-493A-B214-1C0D90784D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434" t="29820" r="18593" b="10043"/>
          <a:stretch/>
        </p:blipFill>
        <p:spPr>
          <a:xfrm>
            <a:off x="9717483" y="1313798"/>
            <a:ext cx="2560320" cy="4206240"/>
          </a:xfrm>
          <a:custGeom>
            <a:avLst/>
            <a:gdLst>
              <a:gd name="connsiteX0" fmla="*/ 188875 w 2560320"/>
              <a:gd name="connsiteY0" fmla="*/ 0 h 4206240"/>
              <a:gd name="connsiteX1" fmla="*/ 2371445 w 2560320"/>
              <a:gd name="connsiteY1" fmla="*/ 0 h 4206240"/>
              <a:gd name="connsiteX2" fmla="*/ 2560320 w 2560320"/>
              <a:gd name="connsiteY2" fmla="*/ 188875 h 4206240"/>
              <a:gd name="connsiteX3" fmla="*/ 2560320 w 2560320"/>
              <a:gd name="connsiteY3" fmla="*/ 4017365 h 4206240"/>
              <a:gd name="connsiteX4" fmla="*/ 2371445 w 2560320"/>
              <a:gd name="connsiteY4" fmla="*/ 4206240 h 4206240"/>
              <a:gd name="connsiteX5" fmla="*/ 188875 w 2560320"/>
              <a:gd name="connsiteY5" fmla="*/ 4206240 h 4206240"/>
              <a:gd name="connsiteX6" fmla="*/ 0 w 2560320"/>
              <a:gd name="connsiteY6" fmla="*/ 4017365 h 4206240"/>
              <a:gd name="connsiteX7" fmla="*/ 0 w 2560320"/>
              <a:gd name="connsiteY7" fmla="*/ 188875 h 4206240"/>
              <a:gd name="connsiteX8" fmla="*/ 188875 w 2560320"/>
              <a:gd name="connsiteY8" fmla="*/ 0 h 420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320" h="4206240">
                <a:moveTo>
                  <a:pt x="188875" y="0"/>
                </a:moveTo>
                <a:lnTo>
                  <a:pt x="2371445" y="0"/>
                </a:lnTo>
                <a:cubicBezTo>
                  <a:pt x="2475758" y="0"/>
                  <a:pt x="2560320" y="84562"/>
                  <a:pt x="2560320" y="188875"/>
                </a:cubicBezTo>
                <a:lnTo>
                  <a:pt x="2560320" y="4017365"/>
                </a:lnTo>
                <a:cubicBezTo>
                  <a:pt x="2560320" y="4121678"/>
                  <a:pt x="2475758" y="4206240"/>
                  <a:pt x="2371445" y="4206240"/>
                </a:cubicBezTo>
                <a:lnTo>
                  <a:pt x="188875" y="4206240"/>
                </a:lnTo>
                <a:cubicBezTo>
                  <a:pt x="84562" y="4206240"/>
                  <a:pt x="0" y="4121678"/>
                  <a:pt x="0" y="4017365"/>
                </a:cubicBezTo>
                <a:lnTo>
                  <a:pt x="0" y="188875"/>
                </a:lnTo>
                <a:cubicBezTo>
                  <a:pt x="0" y="84562"/>
                  <a:pt x="84562" y="0"/>
                  <a:pt x="188875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2D10963-655E-46FF-B13E-66DA4DE7B1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2951"/>
          <a:stretch>
            <a:fillRect/>
          </a:stretch>
        </p:blipFill>
        <p:spPr>
          <a:xfrm>
            <a:off x="7381528" y="1759921"/>
            <a:ext cx="1671318" cy="2097618"/>
          </a:xfrm>
          <a:custGeom>
            <a:avLst/>
            <a:gdLst>
              <a:gd name="connsiteX0" fmla="*/ 164257 w 1671318"/>
              <a:gd name="connsiteY0" fmla="*/ 0 h 2097618"/>
              <a:gd name="connsiteX1" fmla="*/ 1507061 w 1671318"/>
              <a:gd name="connsiteY1" fmla="*/ 0 h 2097618"/>
              <a:gd name="connsiteX2" fmla="*/ 1671318 w 1671318"/>
              <a:gd name="connsiteY2" fmla="*/ 164257 h 2097618"/>
              <a:gd name="connsiteX3" fmla="*/ 1671318 w 1671318"/>
              <a:gd name="connsiteY3" fmla="*/ 1933361 h 2097618"/>
              <a:gd name="connsiteX4" fmla="*/ 1507061 w 1671318"/>
              <a:gd name="connsiteY4" fmla="*/ 2097618 h 2097618"/>
              <a:gd name="connsiteX5" fmla="*/ 164257 w 1671318"/>
              <a:gd name="connsiteY5" fmla="*/ 2097618 h 2097618"/>
              <a:gd name="connsiteX6" fmla="*/ 0 w 1671318"/>
              <a:gd name="connsiteY6" fmla="*/ 1933361 h 2097618"/>
              <a:gd name="connsiteX7" fmla="*/ 0 w 1671318"/>
              <a:gd name="connsiteY7" fmla="*/ 164257 h 2097618"/>
              <a:gd name="connsiteX8" fmla="*/ 164257 w 1671318"/>
              <a:gd name="connsiteY8" fmla="*/ 0 h 209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318" h="2097618">
                <a:moveTo>
                  <a:pt x="164257" y="0"/>
                </a:moveTo>
                <a:lnTo>
                  <a:pt x="1507061" y="0"/>
                </a:lnTo>
                <a:cubicBezTo>
                  <a:pt x="1597778" y="0"/>
                  <a:pt x="1671318" y="73540"/>
                  <a:pt x="1671318" y="164257"/>
                </a:cubicBezTo>
                <a:lnTo>
                  <a:pt x="1671318" y="1933361"/>
                </a:lnTo>
                <a:cubicBezTo>
                  <a:pt x="1671318" y="2024078"/>
                  <a:pt x="1597778" y="2097618"/>
                  <a:pt x="1507061" y="2097618"/>
                </a:cubicBezTo>
                <a:lnTo>
                  <a:pt x="164257" y="2097618"/>
                </a:lnTo>
                <a:cubicBezTo>
                  <a:pt x="73540" y="2097618"/>
                  <a:pt x="0" y="2024078"/>
                  <a:pt x="0" y="1933361"/>
                </a:cubicBezTo>
                <a:lnTo>
                  <a:pt x="0" y="164257"/>
                </a:lnTo>
                <a:cubicBezTo>
                  <a:pt x="0" y="73540"/>
                  <a:pt x="73540" y="0"/>
                  <a:pt x="164257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930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is this achieved today?</a:t>
            </a:r>
          </a:p>
        </p:txBody>
      </p:sp>
    </p:spTree>
    <p:extLst>
      <p:ext uri="{BB962C8B-B14F-4D97-AF65-F5344CB8AC3E}">
        <p14:creationId xmlns:p14="http://schemas.microsoft.com/office/powerpoint/2010/main" val="228412443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10848-70B4-4A60-9B18-61A007E63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Twitter Cards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B4F9F-977D-46C4-BAB0-5ABF719A68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06" y="1394165"/>
            <a:ext cx="7713994" cy="4198072"/>
          </a:xfrm>
        </p:spPr>
        <p:txBody>
          <a:bodyPr/>
          <a:lstStyle/>
          <a:p>
            <a:r>
              <a:rPr lang="en-US" sz="1600" dirty="0">
                <a:solidFill>
                  <a:srgbClr val="0000FF"/>
                </a:solidFill>
              </a:rPr>
              <a:t>&lt;</a:t>
            </a:r>
            <a:r>
              <a:rPr lang="en-US" sz="1600" dirty="0">
                <a:solidFill>
                  <a:srgbClr val="A31515"/>
                </a:solidFill>
              </a:rPr>
              <a:t>meta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name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twitter:card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content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summary_large_image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/&gt;</a:t>
            </a:r>
            <a:endParaRPr lang="en-US" sz="1600" dirty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&lt;</a:t>
            </a:r>
            <a:r>
              <a:rPr lang="en-US" sz="1600" dirty="0">
                <a:solidFill>
                  <a:srgbClr val="A31515"/>
                </a:solidFill>
              </a:rPr>
              <a:t>meta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name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twitter:site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content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www.nationalgeographic.com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/&gt;</a:t>
            </a:r>
            <a:endParaRPr lang="en-US" sz="1600" dirty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&lt;</a:t>
            </a:r>
            <a:r>
              <a:rPr lang="en-US" sz="1600" dirty="0">
                <a:solidFill>
                  <a:srgbClr val="A31515"/>
                </a:solidFill>
              </a:rPr>
              <a:t>meta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name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twitter:creator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content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@</a:t>
            </a:r>
            <a:r>
              <a:rPr lang="en-US" sz="1600" dirty="0" err="1">
                <a:solidFill>
                  <a:srgbClr val="0000FF"/>
                </a:solidFill>
              </a:rPr>
              <a:t>NatGeo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/&gt;</a:t>
            </a:r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      </a:t>
            </a:r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&lt;</a:t>
            </a:r>
            <a:r>
              <a:rPr lang="en-US" sz="1600" dirty="0">
                <a:solidFill>
                  <a:srgbClr val="A31515"/>
                </a:solidFill>
              </a:rPr>
              <a:t>meta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name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twitter:title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      </a:t>
            </a:r>
            <a:r>
              <a:rPr lang="en-US" sz="1600" dirty="0">
                <a:solidFill>
                  <a:srgbClr val="FF0000"/>
                </a:solidFill>
              </a:rPr>
              <a:t>content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Your Shot: Nepal Trekking Pictures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/&gt;</a:t>
            </a:r>
            <a:endParaRPr lang="en-US" sz="1600" dirty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&lt;</a:t>
            </a:r>
            <a:r>
              <a:rPr lang="en-US" sz="1600" dirty="0">
                <a:solidFill>
                  <a:srgbClr val="A31515"/>
                </a:solidFill>
              </a:rPr>
              <a:t>meta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name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twitter:description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      </a:t>
            </a:r>
            <a:r>
              <a:rPr lang="en-US" sz="1600" dirty="0">
                <a:solidFill>
                  <a:srgbClr val="FF0000"/>
                </a:solidFill>
              </a:rPr>
              <a:t>content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See Nepal Trekking Adventure Photos from </a:t>
            </a:r>
          </a:p>
          <a:p>
            <a:r>
              <a:rPr lang="en-US" sz="1600" dirty="0">
                <a:solidFill>
                  <a:srgbClr val="0000FF"/>
                </a:solidFill>
              </a:rPr>
              <a:t>               Adventurers Like You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/&gt;</a:t>
            </a:r>
            <a:endParaRPr lang="en-US" sz="1600" dirty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&lt;</a:t>
            </a:r>
            <a:r>
              <a:rPr lang="en-US" sz="1600" dirty="0">
                <a:solidFill>
                  <a:srgbClr val="A31515"/>
                </a:solidFill>
              </a:rPr>
              <a:t>meta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name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 err="1">
                <a:solidFill>
                  <a:srgbClr val="0000FF"/>
                </a:solidFill>
              </a:rPr>
              <a:t>twitter:image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</a:t>
            </a:r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      </a:t>
            </a:r>
            <a:r>
              <a:rPr lang="en-US" sz="1600" dirty="0">
                <a:solidFill>
                  <a:srgbClr val="FF0000"/>
                </a:solidFill>
              </a:rPr>
              <a:t>content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http://something.com/image.jpg</a:t>
            </a:r>
            <a:r>
              <a:rPr lang="en-US" sz="1600" dirty="0">
                <a:solidFill>
                  <a:srgbClr val="000000"/>
                </a:solidFill>
              </a:rPr>
              <a:t>"</a:t>
            </a:r>
            <a:r>
              <a:rPr lang="en-US" sz="1600" dirty="0">
                <a:solidFill>
                  <a:srgbClr val="0000FF"/>
                </a:solidFill>
              </a:rPr>
              <a:t> /&gt;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2A3C47-E5A3-411A-885F-F4F16DC09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699" y="1404397"/>
            <a:ext cx="4663775" cy="478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7274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1_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uild 2017-AdaptiveCards - Need Designer Help.potx" id="{429CFD1A-F2BB-464F-A4ED-7436164ACD7B}" vid="{13E339E3-8744-43B5-93B1-9441D903E7EA}"/>
    </a:ext>
  </a:extLst>
</a:theme>
</file>

<file path=ppt/theme/theme4.xml><?xml version="1.0" encoding="utf-8"?>
<a:theme xmlns:a="http://schemas.openxmlformats.org/drawingml/2006/main" name="2_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uild 2017-AdaptiveCards - Need Designer Help.potx" id="{429CFD1A-F2BB-464F-A4ED-7436164ACD7B}" vid="{BEAE9B52-1FB8-4302-AA73-1F29808B3B4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2017-05-10T07:00:00+00:00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>Matt Hidinger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2017-05-12T07:00:00+00:00</Presentation_x0020_Date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>B8002</Session_x0020_Code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01c77077-aee4-4b5f-bd4e-9cd40a6fff29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86</TotalTime>
  <Words>2222</Words>
  <Application>Microsoft Office PowerPoint</Application>
  <PresentationFormat>Custom</PresentationFormat>
  <Paragraphs>462</Paragraphs>
  <Slides>45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45</vt:i4>
      </vt:variant>
    </vt:vector>
  </HeadingPairs>
  <TitlesOfParts>
    <vt:vector size="63" baseType="lpstr">
      <vt:lpstr>Arial</vt:lpstr>
      <vt:lpstr>Calibri</vt:lpstr>
      <vt:lpstr>Calibri Light</vt:lpstr>
      <vt:lpstr>Consolas</vt:lpstr>
      <vt:lpstr>FontAwesome</vt:lpstr>
      <vt:lpstr>Segoe UI</vt:lpstr>
      <vt:lpstr>Segoe UI Bold</vt:lpstr>
      <vt:lpstr>Segoe UI Light</vt:lpstr>
      <vt:lpstr>Segoe UI Semibold</vt:lpstr>
      <vt:lpstr>Segoe UI Semilight</vt:lpstr>
      <vt:lpstr>Times New Roman</vt:lpstr>
      <vt:lpstr>Wingdings</vt:lpstr>
      <vt:lpstr>5-50111_Build 2017_LIGHT GRAY TEMPLATE</vt:lpstr>
      <vt:lpstr>5-50111_Build 2017_DARK GRAY TEMPLATE</vt:lpstr>
      <vt:lpstr>1_5-50111_Build 2017_DARK GRAY TEMPLATE</vt:lpstr>
      <vt:lpstr>2_5-50111_Build 2017_DARK GRAY TEMPLATE</vt:lpstr>
      <vt:lpstr>Office Theme</vt:lpstr>
      <vt:lpstr>2_5-50111_Build 2017_LIGHT GRAY TEMPLATE</vt:lpstr>
      <vt:lpstr>PowerPoint Presentation</vt:lpstr>
      <vt:lpstr>Introducing Adaptive Cards</vt:lpstr>
      <vt:lpstr>First, let’s talk about Cards</vt:lpstr>
      <vt:lpstr>PowerPoint Presentation</vt:lpstr>
      <vt:lpstr>Cards had a humble beginning on social media</vt:lpstr>
      <vt:lpstr>And then…</vt:lpstr>
      <vt:lpstr>And then…</vt:lpstr>
      <vt:lpstr>How is this achieved today?</vt:lpstr>
      <vt:lpstr>Twitter Cards</vt:lpstr>
      <vt:lpstr>Open Graph</vt:lpstr>
      <vt:lpstr>Facebook Messenger Templates</vt:lpstr>
      <vt:lpstr>Benefits of templates</vt:lpstr>
      <vt:lpstr>Challenges with templates</vt:lpstr>
      <vt:lpstr>How do we get off the template treadmill?</vt:lpstr>
      <vt:lpstr>PowerPoint Presentation</vt:lpstr>
      <vt:lpstr>Benefits of HTML</vt:lpstr>
      <vt:lpstr>Challenges with HTML</vt:lpstr>
      <vt:lpstr>Is there another way?</vt:lpstr>
      <vt:lpstr>Demo</vt:lpstr>
      <vt:lpstr>PowerPoint Presentation</vt:lpstr>
      <vt:lpstr>Filling the middle ground</vt:lpstr>
      <vt:lpstr>Adaptive Cards</vt:lpstr>
      <vt:lpstr>Demo</vt:lpstr>
      <vt:lpstr>Adaptive Cards</vt:lpstr>
      <vt:lpstr>Tooling</vt:lpstr>
      <vt:lpstr>Adaptive Cards  Ecosystem</vt:lpstr>
      <vt:lpstr>Creating an ecosystem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Platform Status</vt:lpstr>
      <vt:lpstr>Announcing  early preview</vt:lpstr>
      <vt:lpstr>PowerPoint Presentation</vt:lpstr>
      <vt:lpstr>PowerPoint Presentation</vt:lpstr>
      <vt:lpstr>PowerPoint Presentation</vt:lpstr>
      <vt:lpstr>It’s labor intensive to build on multiple platforms  Kik users expect great experiences   Partnership means a win for everyone</vt:lpstr>
      <vt:lpstr>PowerPoint Presentation</vt:lpstr>
      <vt:lpstr>Special thanks to….</vt:lpstr>
      <vt:lpstr>Related sessions</vt:lpstr>
      <vt:lpstr>Find us at the Hub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Adaptive Cards</dc:title>
  <dc:subject>Microsoft Build 2017</dc:subject>
  <dc:creator>MS Events</dc:creator>
  <cp:keywords>Microsoft Build 2017</cp:keywords>
  <dc:description>Template: Mitchell Derrey, Silver Fox Productions_x000d_
Formatting: _x000d_
Audience Type:</dc:description>
  <cp:lastModifiedBy>Caitlyn Ryan</cp:lastModifiedBy>
  <cp:revision>9</cp:revision>
  <dcterms:created xsi:type="dcterms:W3CDTF">2017-05-09T19:28:21Z</dcterms:created>
  <dcterms:modified xsi:type="dcterms:W3CDTF">2017-05-12T21:03:58Z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