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</p:sldMasterIdLst>
  <p:notesMasterIdLst>
    <p:notesMasterId r:id="rId49"/>
  </p:notesMasterIdLst>
  <p:handoutMasterIdLst>
    <p:handoutMasterId r:id="rId50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4" r:id="rId4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istics" id="{A01F383C-2505-4970-9E92-F1228B7818C4}">
          <p14:sldIdLst>
            <p14:sldId id="256"/>
          </p14:sldIdLst>
        </p14:section>
        <p14:section name="Introduction" id="{7ECC3001-FB2F-475A-9BA7-7304064D9A7F}">
          <p14:sldIdLst>
            <p14:sldId id="258"/>
          </p14:sldIdLst>
        </p14:section>
        <p14:section name="Health of .NET" id="{5F744423-91F5-4109-B875-7716B6AA1437}">
          <p14:sldIdLst>
            <p14:sldId id="259"/>
            <p14:sldId id="260"/>
            <p14:sldId id="261"/>
          </p14:sldIdLst>
        </p14:section>
        <p14:section name="Guidance" id="{78D64CFD-B455-4F49-B9D7-42508C7BDB4A}">
          <p14:sldIdLst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.NET Standard 2.0" id="{47D28D82-41EE-4453-B179-85AC84C1060A}">
          <p14:sldIdLst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</p14:sldIdLst>
        </p14:section>
        <p14:section name=".NET Core 2.0" id="{F7A98939-9C47-4786-95FF-D064BA44EBF3}">
          <p14:sldIdLst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.NET Tooling" id="{69C5A701-6B6E-4E7E-97F9-38570954539A}">
          <p14:sldIdLst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.NET and Azure" id="{E633D8DA-E3B1-44FA-B7E9-7F8E62A2B8E8}">
          <p14:sldIdLst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Resources" id="{97E967A2-4CD0-431C-83E6-C1DAFAA226D4}">
          <p14:sldIdLst>
            <p14:sldId id="299"/>
            <p14:sldId id="300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7373"/>
    <a:srgbClr val="323232"/>
    <a:srgbClr val="000000"/>
    <a:srgbClr val="E6E6E6"/>
    <a:srgbClr val="D2D2D2"/>
    <a:srgbClr val="505050"/>
    <a:srgbClr val="525252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544" autoAdjust="0"/>
    <p:restoredTop sz="92136" autoAdjust="0"/>
  </p:normalViewPr>
  <p:slideViewPr>
    <p:cSldViewPr>
      <p:cViewPr varScale="1">
        <p:scale>
          <a:sx n="63" d="100"/>
          <a:sy n="63" d="100"/>
        </p:scale>
        <p:origin x="138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9516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5/11/2017 6:33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5/11/2017 6:32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9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2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01461-6258-491D-ACF9-84AE9145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10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2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9E9FC-B671-424D-AD31-3E8C5FC94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1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4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5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55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60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9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59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267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02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61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16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04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78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16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986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16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12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74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94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45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229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992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45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958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28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645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045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7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AC4A4-08CE-4ADF-B7CB-49B2AA59D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715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93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68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5013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9A6D4-FB34-4BDB-BA1E-7271914431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5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91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6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0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6:33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1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8C26-F2EE-4531-A8A2-E8EE44056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4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  <p:sldLayoutId id="2147484515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t.net/architectu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net/core/preview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isualstudio.com/vs/net-productivity/" TargetMode="External"/><Relationship Id="rId5" Type="http://schemas.openxmlformats.org/officeDocument/2006/relationships/hyperlink" Target="https://www.microsoft.com/net/architecture" TargetMode="External"/><Relationship Id="rId4" Type="http://schemas.openxmlformats.org/officeDocument/2006/relationships/hyperlink" Target="https://www.visualstudio.com/vs/preview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7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.NET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4025717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/>
              <a:t>Available </a:t>
            </a:r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now</a:t>
            </a:r>
            <a:r>
              <a:rPr lang="en-US"/>
              <a:t> at: </a:t>
            </a:r>
            <a:r>
              <a:rPr lang="en-US">
                <a:hlinkClick r:id="rId3"/>
              </a:rPr>
              <a:t>https://dot.net/architecture</a:t>
            </a:r>
            <a:r>
              <a:rPr lang="en-US"/>
              <a:t> </a:t>
            </a:r>
          </a:p>
          <a:p>
            <a:pPr>
              <a:spcBef>
                <a:spcPts val="5400"/>
              </a:spcBef>
            </a:pPr>
            <a:r>
              <a:rPr lang="en-US"/>
              <a:t>eBooks &amp; samples: Web, Containers, mobile</a:t>
            </a:r>
          </a:p>
          <a:p>
            <a:pPr>
              <a:spcBef>
                <a:spcPts val="2400"/>
              </a:spcBef>
            </a:pPr>
            <a:r>
              <a:rPr lang="en-US"/>
              <a:t>Patterns: Health checks, queueing</a:t>
            </a:r>
          </a:p>
          <a:p>
            <a:pPr>
              <a:spcBef>
                <a:spcPts val="5400"/>
              </a:spcBef>
            </a:pPr>
            <a:r>
              <a:rPr lang="en-US"/>
              <a:t>More books and patterns coming…</a:t>
            </a:r>
          </a:p>
        </p:txBody>
      </p:sp>
    </p:spTree>
    <p:extLst>
      <p:ext uri="{BB962C8B-B14F-4D97-AF65-F5344CB8AC3E}">
        <p14:creationId xmlns:p14="http://schemas.microsoft.com/office/powerpoint/2010/main" val="9208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4702" y="1211287"/>
            <a:ext cx="8595266" cy="2111347"/>
          </a:xfrm>
        </p:spPr>
        <p:txBody>
          <a:bodyPr lIns="182880" tIns="146304" rIns="182880" bIns="146304"/>
          <a:lstStyle/>
          <a:p>
            <a:pPr marL="0" indent="0">
              <a:spcBef>
                <a:spcPts val="0"/>
              </a:spcBef>
              <a:buNone/>
            </a:pPr>
            <a:r>
              <a:rPr lang="en-US" sz="4800">
                <a:gradFill>
                  <a:gsLst>
                    <a:gs pos="98039">
                      <a:schemeClr val="tx1"/>
                    </a:gs>
                    <a:gs pos="86275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Announcing .NET </a:t>
            </a:r>
            <a:r>
              <a:rPr lang="en-US" sz="4800" err="1">
                <a:gradFill>
                  <a:gsLst>
                    <a:gs pos="98039">
                      <a:schemeClr val="tx1"/>
                    </a:gs>
                    <a:gs pos="86275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Conf</a:t>
            </a:r>
            <a:r>
              <a:rPr lang="en-US" sz="4800">
                <a:gradFill>
                  <a:gsLst>
                    <a:gs pos="98039">
                      <a:schemeClr val="tx1"/>
                    </a:gs>
                    <a:gs pos="86275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2017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>
                <a:gradFill>
                  <a:gsLst>
                    <a:gs pos="98039">
                      <a:schemeClr val="tx1"/>
                    </a:gs>
                    <a:gs pos="86275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19–21</a:t>
            </a:r>
          </a:p>
          <a:p>
            <a:pPr marL="0" indent="0">
              <a:spcBef>
                <a:spcPts val="1199"/>
              </a:spcBef>
              <a:buNone/>
            </a:pPr>
            <a:r>
              <a:rPr lang="en-US" sz="2400" i="1">
                <a:gradFill>
                  <a:gsLst>
                    <a:gs pos="98039">
                      <a:schemeClr val="tx1"/>
                    </a:gs>
                    <a:gs pos="86275">
                      <a:schemeClr val="tx1"/>
                    </a:gs>
                  </a:gsLst>
                  <a:lin ang="5400000" scaled="0"/>
                </a:gradFill>
                <a:latin typeface="+mn-lt"/>
              </a:rPr>
              <a:t>Immerse yourself in the world of .NET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702" y="6125163"/>
            <a:ext cx="717865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98039">
                      <a:srgbClr val="FFFFFF"/>
                    </a:gs>
                    <a:gs pos="86275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For more information: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98039">
                      <a:srgbClr val="FFFFFF"/>
                    </a:gs>
                    <a:gs pos="86275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http://www.dotnetconf.net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74702" y="3497262"/>
            <a:ext cx="7955193" cy="9602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98039">
                      <a:srgbClr val="FFFFFF"/>
                    </a:gs>
                    <a:gs pos="86275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Join us for 3 days of free online content, brought to you by the .NET community and Microsoft product teams</a:t>
            </a:r>
          </a:p>
        </p:txBody>
      </p:sp>
    </p:spTree>
    <p:extLst>
      <p:ext uri="{BB962C8B-B14F-4D97-AF65-F5344CB8AC3E}">
        <p14:creationId xmlns:p14="http://schemas.microsoft.com/office/powerpoint/2010/main" val="37804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D93D9C0-1209-412A-8223-7558B2EE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" y="497"/>
            <a:ext cx="12384381" cy="6993533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E7CD35EB-D4E2-4240-B372-F9C54E978A87}"/>
              </a:ext>
            </a:extLst>
          </p:cNvPr>
          <p:cNvSpPr/>
          <p:nvPr/>
        </p:nvSpPr>
        <p:spPr bwMode="auto">
          <a:xfrm>
            <a:off x="882" y="-672"/>
            <a:ext cx="12471059" cy="699353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DACDCBB-74C6-4E57-B28A-D1C3A1006B6B}"/>
              </a:ext>
            </a:extLst>
          </p:cNvPr>
          <p:cNvGrpSpPr/>
          <p:nvPr/>
        </p:nvGrpSpPr>
        <p:grpSpPr>
          <a:xfrm>
            <a:off x="1799264" y="1742378"/>
            <a:ext cx="8853072" cy="3984337"/>
            <a:chOff x="1798637" y="1742129"/>
            <a:chExt cx="8854327" cy="398490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08C1DC-56B9-451D-B031-4169188F0FDA}"/>
                </a:ext>
              </a:extLst>
            </p:cNvPr>
            <p:cNvSpPr/>
            <p:nvPr/>
          </p:nvSpPr>
          <p:spPr bwMode="auto">
            <a:xfrm>
              <a:off x="1798637" y="1742129"/>
              <a:ext cx="8854327" cy="350793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98962D30-2F47-4C81-B1D6-0D69B278F040}"/>
                </a:ext>
              </a:extLst>
            </p:cNvPr>
            <p:cNvSpPr/>
            <p:nvPr/>
          </p:nvSpPr>
          <p:spPr bwMode="auto">
            <a:xfrm rot="12164373">
              <a:off x="4787753" y="4812631"/>
              <a:ext cx="760393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6" name="Title 4">
            <a:extLst>
              <a:ext uri="{FF2B5EF4-FFF2-40B4-BE49-F238E27FC236}">
                <a16:creationId xmlns:a16="http://schemas.microsoft.com/office/drawing/2014/main" id="{14D22F5E-399B-4AD9-81DF-04E68CDB93F1}"/>
              </a:ext>
            </a:extLst>
          </p:cNvPr>
          <p:cNvSpPr txBox="1">
            <a:spLocks/>
          </p:cNvSpPr>
          <p:nvPr/>
        </p:nvSpPr>
        <p:spPr>
          <a:xfrm>
            <a:off x="2408778" y="2757436"/>
            <a:ext cx="7724050" cy="1477314"/>
          </a:xfrm>
          <a:prstGeom prst="rect">
            <a:avLst/>
          </a:prstGeom>
        </p:spPr>
        <p:txBody>
          <a:bodyPr vert="horz" wrap="square" lIns="146283" tIns="91427" rIns="146283" bIns="274320" rtlCol="0" anchor="ctr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to share .NET code across all the .NET flavors.”</a:t>
            </a:r>
          </a:p>
        </p:txBody>
      </p:sp>
    </p:spTree>
    <p:extLst>
      <p:ext uri="{BB962C8B-B14F-4D97-AF65-F5344CB8AC3E}">
        <p14:creationId xmlns:p14="http://schemas.microsoft.com/office/powerpoint/2010/main" val="31539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.NET Standard library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4741811"/>
          </a:xfrm>
        </p:spPr>
        <p:txBody>
          <a:bodyPr>
            <a:spAutoFit/>
          </a:bodyPr>
          <a:lstStyle/>
          <a:p>
            <a:pPr>
              <a:spcBef>
                <a:spcPts val="3000"/>
              </a:spcBef>
            </a:pPr>
            <a: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One library to rule them all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Learn one API </a:t>
            </a: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across ALL .NET platforms 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Reuse your code </a:t>
            </a: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across ALL .NET platforms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Easily consume third-party/OSS libraries </a:t>
            </a: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across ALL .NET platforms</a:t>
            </a:r>
          </a:p>
          <a:p>
            <a:pPr>
              <a:spcBef>
                <a:spcPts val="3000"/>
              </a:spcBef>
            </a:pPr>
            <a: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.NET Standard 1.x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Evolution of Portable Class Libraries (PCLs) with a much simpler model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Two constraints:</a:t>
            </a:r>
          </a:p>
          <a:p>
            <a:pPr marL="233363" lvl="2" indent="-233363">
              <a:buFont typeface="Arial" panose="020B0604020202020204" pitchFamily="34" charset="0"/>
              <a:buChar char="•"/>
            </a:pPr>
            <a:r>
              <a:rPr lang="en-US"/>
              <a:t>API surface relatively small, because .NET Core was small</a:t>
            </a:r>
          </a:p>
          <a:p>
            <a:pPr marL="233363" lvl="2" indent="-233363">
              <a:buFont typeface="Arial" panose="020B0604020202020204" pitchFamily="34" charset="0"/>
              <a:buChar char="•"/>
            </a:pPr>
            <a:r>
              <a:rPr lang="en-US"/>
              <a:t>Can’t reference the vast number of libraries already available for .NET Framework</a:t>
            </a:r>
          </a:p>
        </p:txBody>
      </p:sp>
    </p:spTree>
    <p:extLst>
      <p:ext uri="{BB962C8B-B14F-4D97-AF65-F5344CB8AC3E}">
        <p14:creationId xmlns:p14="http://schemas.microsoft.com/office/powerpoint/2010/main" val="17076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pPr>
              <a:defRPr/>
            </a:pPr>
            <a:r>
              <a:rPr lang="en-US"/>
              <a:t>.NET 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702" y="4868847"/>
            <a:ext cx="11771230" cy="1766637"/>
          </a:xfrm>
          <a:prstGeom prst="rect">
            <a:avLst/>
          </a:prstGeom>
        </p:spPr>
        <p:txBody>
          <a:bodyPr wrap="square" lIns="182880" tIns="146304" rIns="182880" bIns="146304">
            <a:spAutoFit/>
          </a:bodyPr>
          <a:lstStyle/>
          <a:p>
            <a:pPr marL="0" marR="0" lvl="0" indent="0" algn="l" defTabSz="93203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59477">
                      <a:srgbClr val="0078D7"/>
                    </a:gs>
                    <a:gs pos="49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.NET Standard allows sharing code, binaries, and skills between .NET client,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59477">
                      <a:srgbClr val="0078D7"/>
                    </a:gs>
                    <a:gs pos="49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59477">
                      <a:srgbClr val="0078D7"/>
                    </a:gs>
                    <a:gs pos="49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server, and all flavors</a:t>
            </a:r>
          </a:p>
          <a:p>
            <a:pPr marL="0" marR="0" lvl="0" indent="0" algn="l" defTabSz="93203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.NET Standard provides a specification for any platform to implement</a:t>
            </a:r>
          </a:p>
          <a:p>
            <a:pPr marL="0" marR="0" lvl="0" indent="0" algn="l" defTabSz="93203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All .NET runtimes provided by Microsoft implement the standard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4670" y="1485604"/>
            <a:ext cx="9699852" cy="3200400"/>
            <a:chOff x="274670" y="1485604"/>
            <a:chExt cx="9699852" cy="3200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74735" y="1485604"/>
              <a:ext cx="1508760" cy="123444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27" tIns="146262" rIns="91427" bIns="14626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8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WINDOWS</a:t>
              </a:r>
            </a:p>
            <a:p>
              <a:pPr marL="0" marR="0" lvl="0" indent="0" algn="ctr" defTabSz="9138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DESKTOP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383628" y="1485604"/>
              <a:ext cx="1508760" cy="1234440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27" tIns="146262" rIns="91427" bIns="14626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8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WINDOWS </a:t>
              </a:r>
              <a:b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UWP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9165" y="1485604"/>
              <a:ext cx="1508760" cy="123444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27" tIns="146262" rIns="91427" bIns="14626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8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CLOUD MICROSERVICES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38091" y="1485604"/>
              <a:ext cx="1508760" cy="1234440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27" tIns="146262" rIns="91427" bIns="14626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8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IOS, </a:t>
              </a:r>
              <a:b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ANDROID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74670" y="2765750"/>
              <a:ext cx="7726680" cy="1920240"/>
              <a:chOff x="274670" y="2765750"/>
              <a:chExt cx="7726680" cy="19202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74670" y="2765750"/>
                <a:ext cx="7726680" cy="192024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lIns="182828" tIns="146262" rIns="182828" bIns="146262" rtlCol="0" anchor="t" anchorCtr="0">
                <a:noAutofit/>
              </a:bodyPr>
              <a:lstStyle>
                <a:defPPr>
                  <a:defRPr lang="en-US"/>
                </a:defPPr>
                <a:lvl1pPr algn="ctr" defTabSz="914224">
                  <a:lnSpc>
                    <a:spcPct val="90000"/>
                  </a:lnSpc>
                  <a:defRPr sz="2000" kern="0">
                    <a:gradFill>
                      <a:gsLst>
                        <a:gs pos="125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Semibold" panose="020B0702040204020203" pitchFamily="34" charset="0"/>
                    <a:cs typeface="Segoe UI Semibold" panose="020B0702040204020203" pitchFamily="34" charset="0"/>
                  </a:defRPr>
                </a:lvl1pPr>
              </a:lstStyle>
              <a:p>
                <a:pPr marL="0" marR="0" lvl="0" indent="0" algn="ctr" defTabSz="93223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505050"/>
                        </a:gs>
                        <a:gs pos="14679">
                          <a:srgbClr val="50505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"/>
                    <a:ea typeface="+mn-ea"/>
                    <a:cs typeface="Segoe UI Semibold" panose="020B0702040204020203" pitchFamily="34" charset="0"/>
                  </a:rPr>
                  <a:t>.NET STANDARD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1830" y="3497262"/>
                <a:ext cx="7452360" cy="105156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lIns="182828" tIns="146262" rIns="182828" bIns="146262" rtlCol="0" anchor="t" anchorCtr="0">
                <a:noAutofit/>
              </a:bodyPr>
              <a:lstStyle>
                <a:defPPr>
                  <a:defRPr lang="en-US"/>
                </a:defPPr>
                <a:lvl1pPr algn="ctr" defTabSz="914224">
                  <a:lnSpc>
                    <a:spcPct val="90000"/>
                  </a:lnSpc>
                  <a:defRPr sz="1600" b="1" kern="0">
                    <a:gradFill>
                      <a:gsLst>
                        <a:gs pos="2804">
                          <a:srgbClr val="505050"/>
                        </a:gs>
                        <a:gs pos="26000">
                          <a:srgbClr val="505050"/>
                        </a:gs>
                      </a:gsLst>
                      <a:lin ang="5400000" scaled="1"/>
                    </a:gradFill>
                    <a:cs typeface="Segoe UI Semilight" panose="020B0402040204020203" pitchFamily="34" charset="0"/>
                  </a:defRPr>
                </a:lvl1pPr>
              </a:lstStyle>
              <a:p>
                <a:pPr marL="0" marR="0" lvl="0" indent="0" algn="ctr" defTabSz="932039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99" b="1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44000">
                          <a:srgbClr val="FFFFFF"/>
                        </a:gs>
                        <a:gs pos="34000">
                          <a:srgbClr val="FFFFFF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"/>
                    <a:ea typeface="+mn-ea"/>
                    <a:cs typeface="Segoe UI Semilight" panose="020B0402040204020203" pitchFamily="34" charset="0"/>
                  </a:rPr>
                  <a:t>INFRASTRUCTURE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4710" y="3954457"/>
                <a:ext cx="2313432" cy="457200"/>
              </a:xfrm>
              <a:prstGeom prst="rect">
                <a:avLst/>
              </a:prstGeom>
              <a:solidFill>
                <a:srgbClr val="D2D2D2"/>
              </a:solidFill>
            </p:spPr>
            <p:txBody>
              <a:bodyPr wrap="square" lIns="182828" tIns="146262" rIns="182828" bIns="146262" rtlCol="0" anchor="ctr">
                <a:noAutofit/>
              </a:bodyPr>
              <a:lstStyle/>
              <a:p>
                <a:pPr marL="0" marR="0" lvl="0" indent="0" algn="ctr" defTabSz="913873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2804">
                          <a:srgbClr val="505050"/>
                        </a:gs>
                        <a:gs pos="26000">
                          <a:srgbClr val="50505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"/>
                    <a:ea typeface="+mn-ea"/>
                    <a:cs typeface="Segoe UI Semilight" panose="020B0402040204020203" pitchFamily="34" charset="0"/>
                  </a:rPr>
                  <a:t>COMPILERS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56910" y="3954457"/>
                <a:ext cx="2313432" cy="457200"/>
              </a:xfrm>
              <a:prstGeom prst="rect">
                <a:avLst/>
              </a:prstGeom>
              <a:solidFill>
                <a:srgbClr val="D2D2D2"/>
              </a:solidFill>
            </p:spPr>
            <p:txBody>
              <a:bodyPr wrap="square" lIns="182828" tIns="146262" rIns="182828" bIns="146262" rtlCol="0" anchor="ctr">
                <a:noAutofit/>
              </a:bodyPr>
              <a:lstStyle/>
              <a:p>
                <a:pPr marL="0" marR="0" lvl="0" indent="0" algn="ctr" defTabSz="913873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2804">
                          <a:srgbClr val="505050"/>
                        </a:gs>
                        <a:gs pos="26000">
                          <a:srgbClr val="50505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"/>
                    <a:ea typeface="+mn-ea"/>
                    <a:cs typeface="Segoe UI Semilight" panose="020B0402040204020203" pitchFamily="34" charset="0"/>
                  </a:rPr>
                  <a:t>LANGUAGES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19110" y="3954457"/>
                <a:ext cx="2362200" cy="457200"/>
              </a:xfrm>
              <a:prstGeom prst="rect">
                <a:avLst/>
              </a:prstGeom>
              <a:solidFill>
                <a:srgbClr val="D2D2D2"/>
              </a:solidFill>
            </p:spPr>
            <p:txBody>
              <a:bodyPr wrap="square" lIns="182828" tIns="146262" rIns="182828" bIns="146262" rtlCol="0" anchor="ctr">
                <a:noAutofit/>
              </a:bodyPr>
              <a:lstStyle/>
              <a:p>
                <a:pPr marL="0" marR="0" lvl="0" indent="0" algn="ctr" defTabSz="913873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2804">
                          <a:srgbClr val="505050"/>
                        </a:gs>
                        <a:gs pos="26000">
                          <a:srgbClr val="50505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Segoe UI"/>
                    <a:ea typeface="+mn-ea"/>
                    <a:cs typeface="Segoe UI Semilight" panose="020B0402040204020203" pitchFamily="34" charset="0"/>
                  </a:rPr>
                  <a:t>RUNTIME COMPONENTS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 bwMode="auto">
            <a:xfrm>
              <a:off x="6492554" y="1485604"/>
              <a:ext cx="1508760" cy="1234440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27" tIns="146262" rIns="91427" bIns="14626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8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EAEAEA">
                          <a:lumMod val="10000"/>
                        </a:srgbClr>
                      </a:gs>
                      <a:gs pos="25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GAMES/</a:t>
              </a:r>
              <a:b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EAEAEA">
                          <a:lumMod val="10000"/>
                        </a:srgbClr>
                      </a:gs>
                      <a:gs pos="25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1199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EAEAEA">
                          <a:lumMod val="10000"/>
                        </a:srgbClr>
                      </a:gs>
                      <a:gs pos="25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3D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046997" y="1485604"/>
              <a:ext cx="1927525" cy="3200400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28" tIns="146262" rIns="182828" bIns="14626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224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4679">
                        <a:srgbClr val="FFFFFF"/>
                      </a:gs>
                      <a:gs pos="38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90719" y="1668482"/>
            <a:ext cx="1291513" cy="985470"/>
            <a:chOff x="9978881" y="2155803"/>
            <a:chExt cx="1291513" cy="985470"/>
          </a:xfrm>
        </p:grpSpPr>
        <p:sp>
          <p:nvSpPr>
            <p:cNvPr id="38" name="TextBox 37"/>
            <p:cNvSpPr txBox="1"/>
            <p:nvPr/>
          </p:nvSpPr>
          <p:spPr>
            <a:xfrm>
              <a:off x="9978881" y="2663452"/>
              <a:ext cx="1291513" cy="477821"/>
            </a:xfrm>
            <a:prstGeom prst="rect">
              <a:avLst/>
            </a:prstGeom>
            <a:noFill/>
          </p:spPr>
          <p:txBody>
            <a:bodyPr wrap="square" lIns="89630" tIns="140588" rIns="89630" bIns="140588" rtlCol="0">
              <a:spAutoFit/>
            </a:bodyPr>
            <a:lstStyle/>
            <a:p>
              <a:pPr marL="0" marR="0" lvl="0" indent="0" algn="ctr" defTabSz="87839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804">
                        <a:srgbClr val="505050"/>
                      </a:gs>
                      <a:gs pos="26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Visual Studio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6608" y="2155803"/>
              <a:ext cx="576058" cy="57605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098428" y="3771579"/>
            <a:ext cx="1876095" cy="987297"/>
            <a:chOff x="9688241" y="4333244"/>
            <a:chExt cx="1876095" cy="987297"/>
          </a:xfrm>
        </p:grpSpPr>
        <p:sp>
          <p:nvSpPr>
            <p:cNvPr id="41" name="TextBox 40"/>
            <p:cNvSpPr txBox="1"/>
            <p:nvPr/>
          </p:nvSpPr>
          <p:spPr>
            <a:xfrm>
              <a:off x="9688241" y="4833037"/>
              <a:ext cx="1876095" cy="487504"/>
            </a:xfrm>
            <a:prstGeom prst="rect">
              <a:avLst/>
            </a:prstGeom>
            <a:noFill/>
          </p:spPr>
          <p:txBody>
            <a:bodyPr wrap="square" lIns="89630" tIns="140588" rIns="89630" bIns="140588" rtlCol="0">
              <a:spAutoFit/>
            </a:bodyPr>
            <a:lstStyle/>
            <a:p>
              <a:pPr marL="0" marR="0" lvl="0" indent="0" algn="ctr" defTabSz="87839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804">
                        <a:srgbClr val="505050"/>
                      </a:gs>
                      <a:gs pos="26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Visual Studio Code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72954" y="4333244"/>
              <a:ext cx="552297" cy="55229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8090544" y="2674311"/>
            <a:ext cx="1891862" cy="1026499"/>
            <a:chOff x="9680357" y="3308706"/>
            <a:chExt cx="1891862" cy="1026499"/>
          </a:xfrm>
        </p:grpSpPr>
        <p:sp>
          <p:nvSpPr>
            <p:cNvPr id="44" name="TextBox 43"/>
            <p:cNvSpPr txBox="1"/>
            <p:nvPr/>
          </p:nvSpPr>
          <p:spPr>
            <a:xfrm>
              <a:off x="9680357" y="3847701"/>
              <a:ext cx="1891862" cy="487504"/>
            </a:xfrm>
            <a:prstGeom prst="rect">
              <a:avLst/>
            </a:prstGeom>
            <a:noFill/>
          </p:spPr>
          <p:txBody>
            <a:bodyPr wrap="square" lIns="0" tIns="140588" rIns="91440" bIns="140588" rtlCol="0">
              <a:spAutoFit/>
            </a:bodyPr>
            <a:lstStyle/>
            <a:p>
              <a:pPr marL="14288" marR="0" lvl="0" indent="0" algn="ctr" defTabSz="87839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2804">
                        <a:srgbClr val="505050"/>
                      </a:gs>
                      <a:gs pos="26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Visual Studio for Mac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86" b="90000" l="22467" r="7839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89429" y="3308706"/>
              <a:ext cx="1097043" cy="660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8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Nothing changes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138456" y="5234603"/>
            <a:ext cx="2926080" cy="109728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02" tIns="146241" rIns="182802" bIns="14624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0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EXISTING</a:t>
            </a:r>
          </a:p>
          <a:p>
            <a:pPr marL="0" marR="0" lvl="0" indent="0" algn="ctr" defTabSz="9120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.NET FRAMEWORK LIBRARY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371938" y="5234603"/>
            <a:ext cx="2926080" cy="109728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02" tIns="146241" rIns="182802" bIns="14624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0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EXISTING</a:t>
            </a:r>
          </a:p>
          <a:p>
            <a:pPr marL="0" marR="0" lvl="0" indent="0" algn="ctr" defTabSz="9120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.NET STANDARD LIBRARY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55197" y="5234603"/>
            <a:ext cx="2926080" cy="109728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02" tIns="146241" rIns="182802" bIns="14624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0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EXISTING</a:t>
            </a:r>
          </a:p>
          <a:p>
            <a:pPr marL="0" marR="0" lvl="0" indent="0" algn="ctr" defTabSz="9120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PORTABLE CLASS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938" y="1662121"/>
            <a:ext cx="2926080" cy="1005840"/>
          </a:xfrm>
          <a:prstGeom prst="rect">
            <a:avLst/>
          </a:prstGeom>
          <a:solidFill>
            <a:schemeClr val="accent6"/>
          </a:solidFill>
        </p:spPr>
        <p:txBody>
          <a:bodyPr wrap="square" lIns="182802" tIns="146241" rIns="182802" bIns="146241" rtlCol="0" anchor="ctr">
            <a:noAutofit/>
          </a:bodyPr>
          <a:lstStyle/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MY </a:t>
            </a:r>
          </a:p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.NET FRAMEWORK </a:t>
            </a:r>
          </a:p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APP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1520" y="3474488"/>
            <a:ext cx="5393435" cy="959936"/>
          </a:xfrm>
          <a:prstGeom prst="rect">
            <a:avLst/>
          </a:prstGeom>
          <a:solidFill>
            <a:schemeClr val="tx2"/>
          </a:solidFill>
        </p:spPr>
        <p:txBody>
          <a:bodyPr wrap="square" lIns="182802" tIns="146241" rIns="182802" bIns="146241" rtlCol="0" anchor="ctr">
            <a:noAutofit/>
          </a:bodyPr>
          <a:lstStyle>
            <a:defPPr>
              <a:defRPr lang="en-US"/>
            </a:defPPr>
            <a:lvl1pPr algn="ctr" defTabSz="914224">
              <a:lnSpc>
                <a:spcPct val="90000"/>
              </a:lnSpc>
              <a:defRPr sz="2000" ker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320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MY STANDARD LIBRARY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5197" y="1662121"/>
            <a:ext cx="2926080" cy="1005840"/>
          </a:xfrm>
          <a:prstGeom prst="rect">
            <a:avLst/>
          </a:prstGeom>
          <a:solidFill>
            <a:schemeClr val="accent6"/>
          </a:solidFill>
        </p:spPr>
        <p:txBody>
          <a:bodyPr wrap="square" lIns="182802" tIns="146241" rIns="182802" bIns="146241" rtlCol="0" anchor="ctr">
            <a:noAutofit/>
          </a:bodyPr>
          <a:lstStyle/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MY </a:t>
            </a:r>
          </a:p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.NET CORE </a:t>
            </a:r>
          </a:p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APP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38456" y="1662121"/>
            <a:ext cx="2926080" cy="1005840"/>
          </a:xfrm>
          <a:prstGeom prst="rect">
            <a:avLst/>
          </a:prstGeom>
          <a:solidFill>
            <a:schemeClr val="accent6"/>
          </a:solidFill>
        </p:spPr>
        <p:txBody>
          <a:bodyPr wrap="square" lIns="182802" tIns="146241" rIns="182802" bIns="146241" rtlCol="0" anchor="ctr">
            <a:noAutofit/>
          </a:bodyPr>
          <a:lstStyle/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MY </a:t>
            </a:r>
          </a:p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XAMARIN</a:t>
            </a:r>
          </a:p>
          <a:p>
            <a:pPr marL="0" marR="0" lvl="0" indent="0" algn="ctr" defTabSz="91369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3072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APP</a:t>
            </a:r>
          </a:p>
        </p:txBody>
      </p:sp>
      <p:cxnSp>
        <p:nvCxnSpPr>
          <p:cNvPr id="23" name="Straight Connector 22"/>
          <p:cNvCxnSpPr>
            <a:cxnSpLocks/>
            <a:stCxn id="20" idx="2"/>
            <a:endCxn id="14" idx="0"/>
          </p:cNvCxnSpPr>
          <p:nvPr/>
        </p:nvCxnSpPr>
        <p:spPr>
          <a:xfrm>
            <a:off x="6218237" y="2667961"/>
            <a:ext cx="1" cy="806527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9" idx="2"/>
            <a:endCxn id="21" idx="2"/>
          </p:cNvCxnSpPr>
          <p:nvPr/>
        </p:nvCxnSpPr>
        <p:spPr>
          <a:xfrm rot="16200000" flipH="1">
            <a:off x="6218237" y="-715298"/>
            <a:ext cx="12700" cy="6766518"/>
          </a:xfrm>
          <a:prstGeom prst="bentConnector3">
            <a:avLst>
              <a:gd name="adj1" fmla="val 3100000"/>
            </a:avLst>
          </a:prstGeom>
          <a:ln w="12700">
            <a:solidFill>
              <a:schemeClr val="tx1"/>
            </a:solidFill>
            <a:headEnd type="none"/>
            <a:tailEnd type="none" w="lg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stCxn id="14" idx="2"/>
            <a:endCxn id="8" idx="0"/>
          </p:cNvCxnSpPr>
          <p:nvPr/>
        </p:nvCxnSpPr>
        <p:spPr>
          <a:xfrm flipH="1">
            <a:off x="6218237" y="4434424"/>
            <a:ext cx="1" cy="80017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14" idx="2"/>
            <a:endCxn id="7" idx="0"/>
          </p:cNvCxnSpPr>
          <p:nvPr/>
        </p:nvCxnSpPr>
        <p:spPr>
          <a:xfrm rot="5400000">
            <a:off x="4126519" y="3142883"/>
            <a:ext cx="800179" cy="33832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28"/>
          <p:cNvCxnSpPr>
            <a:cxnSpLocks/>
            <a:stCxn id="14" idx="2"/>
            <a:endCxn id="5" idx="0"/>
          </p:cNvCxnSpPr>
          <p:nvPr/>
        </p:nvCxnSpPr>
        <p:spPr>
          <a:xfrm rot="16200000" flipH="1">
            <a:off x="7509778" y="3142884"/>
            <a:ext cx="800179" cy="33832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/>
            <a:tailEnd type="arrow" w="lg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.NET Standard work?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517475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.NET Standard is represented by: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The </a:t>
            </a:r>
            <a:r>
              <a:rPr lang="en-US" sz="2400" err="1"/>
              <a:t>NuGet</a:t>
            </a:r>
            <a:r>
              <a:rPr lang="en-US" sz="2400"/>
              <a:t> package </a:t>
            </a:r>
            <a:r>
              <a:rPr lang="en-U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NetStandard.Library</a:t>
            </a: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/>
              <a:t>which contains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The reference assembly </a:t>
            </a:r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netstandard.dll</a:t>
            </a:r>
          </a:p>
          <a:p>
            <a:pPr>
              <a:spcBef>
                <a:spcPts val="3000"/>
              </a:spcBef>
            </a:pPr>
            <a: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At build time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.NET Standard bridges references to existing .NET Framework and PCL </a:t>
            </a:r>
            <a:br>
              <a:rPr lang="en-US" sz="2400"/>
            </a:br>
            <a:r>
              <a:rPr lang="en-US" sz="2400"/>
              <a:t>assemblies via type forwarding</a:t>
            </a:r>
          </a:p>
          <a:p>
            <a:pPr>
              <a:spcBef>
                <a:spcPts val="3000"/>
              </a:spcBef>
            </a:pPr>
            <a: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At runtime</a:t>
            </a:r>
          </a:p>
          <a:p>
            <a:pPr marL="0" lvl="1">
              <a:spcBef>
                <a:spcPts val="800"/>
              </a:spcBef>
            </a:pPr>
            <a:r>
              <a:rPr lang="en-US" sz="2400"/>
              <a:t>Each platform provides an implementation for netstandard.dll that type </a:t>
            </a:r>
            <a:br>
              <a:rPr lang="en-US" sz="2400"/>
            </a:br>
            <a:r>
              <a:rPr lang="en-US" sz="2400"/>
              <a:t>forwards to its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628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1098762"/>
          </a:xfrm>
        </p:spPr>
        <p:txBody>
          <a:bodyPr/>
          <a:lstStyle/>
          <a:p>
            <a:r>
              <a:rPr lang="en-US" sz="6600"/>
              <a:t>Demo: .NET Standard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Announcing .NET Standard 2.0 (Preview)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485604"/>
            <a:ext cx="8229600" cy="144244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Has much bigger API surface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Extended to cover intersection between .NET Framework and </a:t>
            </a:r>
            <a:r>
              <a:rPr lang="en-US" sz="2000" err="1"/>
              <a:t>Xamarin</a:t>
            </a:r>
            <a:endParaRPr lang="en-US" sz="2000"/>
          </a:p>
          <a:p>
            <a:pPr marL="0" lvl="1">
              <a:spcBef>
                <a:spcPts val="800"/>
              </a:spcBef>
            </a:pPr>
            <a:r>
              <a:rPr lang="en-US" sz="2000"/>
              <a:t>Also makes .NET Core 2.0 bigger as it implements .NET Standard 2.0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2846" y="3954457"/>
            <a:ext cx="310896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6521" tIns="149217" rIns="186521" bIns="149217" rtlCol="0">
            <a:noAutofit/>
          </a:bodyPr>
          <a:lstStyle/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300" normalizeH="0" baseline="0" noProof="0">
                <a:ln>
                  <a:noFill/>
                </a:ln>
                <a:gradFill>
                  <a:gsLst>
                    <a:gs pos="28758">
                      <a:srgbClr val="0078D7"/>
                    </a:gs>
                    <a:gs pos="63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~70%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of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NuGet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 packages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are API compatible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2846" y="1485604"/>
            <a:ext cx="3108960" cy="228600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6521" tIns="149217" rIns="186521" bIns="149217" rtlCol="0">
            <a:noAutofit/>
          </a:bodyPr>
          <a:lstStyle/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300" normalizeH="0" baseline="0" noProof="0">
                <a:ln>
                  <a:noFill/>
                </a:ln>
                <a:gradFill>
                  <a:gsLst>
                    <a:gs pos="28758">
                      <a:srgbClr val="0078D7"/>
                    </a:gs>
                    <a:gs pos="63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+20K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More APIs than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.NET Standard 1.x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74639" y="3954457"/>
            <a:ext cx="8229600" cy="1822037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3072">
                      <a:srgbClr val="0078D7"/>
                    </a:gs>
                    <a:gs pos="67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Can reference .NET Framework libraries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Compatibility shim allows referencing existing .NET Framework binaries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No recompile required – also covers existing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NuGet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 packages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Limited to libraries that only use APIs that are available for .NET Standard</a:t>
            </a:r>
          </a:p>
        </p:txBody>
      </p:sp>
    </p:spTree>
    <p:extLst>
      <p:ext uri="{BB962C8B-B14F-4D97-AF65-F5344CB8AC3E}">
        <p14:creationId xmlns:p14="http://schemas.microsoft.com/office/powerpoint/2010/main" val="9684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APIs in .NET Standard 2.0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4639" y="5783237"/>
            <a:ext cx="8684241" cy="646331"/>
            <a:chOff x="274639" y="5783237"/>
            <a:chExt cx="8684241" cy="646331"/>
          </a:xfrm>
        </p:grpSpPr>
        <p:sp>
          <p:nvSpPr>
            <p:cNvPr id="4" name="Rectangle 3"/>
            <p:cNvSpPr/>
            <p:nvPr/>
          </p:nvSpPr>
          <p:spPr bwMode="auto">
            <a:xfrm>
              <a:off x="274639" y="5783237"/>
              <a:ext cx="8684241" cy="646331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05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CORE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71" y="5834062"/>
              <a:ext cx="5941009" cy="544680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noAutofit/>
            </a:bodyPr>
            <a:lstStyle/>
            <a:p>
              <a:pPr marL="0" marR="0" lvl="0" indent="0" algn="l" defTabSz="9140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Primitives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Collections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Reflection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Interop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Linq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11111">
                      <a:srgbClr val="FFFFFF"/>
                    </a:gs>
                    <a:gs pos="28758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4639" y="4923712"/>
            <a:ext cx="8684241" cy="646331"/>
            <a:chOff x="274639" y="4886779"/>
            <a:chExt cx="8684241" cy="646331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74639" y="4886779"/>
              <a:ext cx="8684241" cy="646331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05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THREADING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72" y="4937639"/>
              <a:ext cx="5576198" cy="544611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noAutofit/>
            </a:bodyPr>
            <a:lstStyle/>
            <a:p>
              <a:pPr marL="0" marR="0" lvl="0" indent="0" algn="l" defTabSz="9140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Threads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Thread Pool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56209">
                        <a:srgbClr val="EAEAEA">
                          <a:lumMod val="10000"/>
                        </a:srgbClr>
                      </a:gs>
                      <a:gs pos="43000">
                        <a:srgbClr val="EAEAEA">
                          <a:lumMod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Tasks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56209">
                      <a:srgbClr val="EAEAEA">
                        <a:lumMod val="10000"/>
                      </a:srgbClr>
                    </a:gs>
                    <a:gs pos="43000">
                      <a:srgbClr val="EAEAEA">
                        <a:lumMod val="1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4639" y="4064185"/>
            <a:ext cx="8684241" cy="646331"/>
            <a:chOff x="274639" y="4027252"/>
            <a:chExt cx="8684241" cy="64633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74639" y="4027252"/>
              <a:ext cx="8684241" cy="646331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05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IO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72" y="4078112"/>
              <a:ext cx="5576198" cy="544611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noAutofit/>
            </a:bodyPr>
            <a:lstStyle/>
            <a:p>
              <a:pPr marL="0" marR="0" lvl="0" indent="0" algn="l" defTabSz="9140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Files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Compression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MMF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11111">
                      <a:srgbClr val="FFFFFF"/>
                    </a:gs>
                    <a:gs pos="28758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639" y="3204658"/>
            <a:ext cx="8684241" cy="646331"/>
            <a:chOff x="274639" y="3167725"/>
            <a:chExt cx="8684241" cy="64633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74639" y="3167725"/>
              <a:ext cx="8684241" cy="64633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05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NETWORKING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72" y="3218585"/>
              <a:ext cx="5576198" cy="544611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noAutofit/>
            </a:bodyPr>
            <a:lstStyle/>
            <a:p>
              <a:pPr marL="0" marR="0" lvl="0" indent="0" algn="l" defTabSz="9140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Sockets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HTTP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Mail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WebSockets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11111">
                      <a:srgbClr val="FFFFFF"/>
                    </a:gs>
                    <a:gs pos="28758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4639" y="2345131"/>
            <a:ext cx="8684241" cy="646331"/>
            <a:chOff x="274639" y="2308198"/>
            <a:chExt cx="8684241" cy="64633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74639" y="2308198"/>
              <a:ext cx="868424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05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SERIALIZATION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7872" y="2359058"/>
              <a:ext cx="5576198" cy="544611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noAutofit/>
            </a:bodyPr>
            <a:lstStyle/>
            <a:p>
              <a:pPr marL="0" marR="0" lvl="0" indent="0" algn="l" defTabSz="9140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BinaryFormatter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Data </a:t>
              </a: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Contract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XML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11111">
                      <a:srgbClr val="FFFFFF"/>
                    </a:gs>
                    <a:gs pos="28758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639" y="1485604"/>
            <a:ext cx="8684241" cy="646331"/>
            <a:chOff x="274639" y="1485604"/>
            <a:chExt cx="8684241" cy="646331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74639" y="1485604"/>
              <a:ext cx="8684241" cy="646331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05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XML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17872" y="1536464"/>
              <a:ext cx="5576198" cy="544611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noAutofit/>
            </a:bodyPr>
            <a:lstStyle/>
            <a:p>
              <a:pPr marL="0" marR="0" lvl="0" indent="0" algn="l" defTabSz="9140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XLinq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XML Document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XPath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Schema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•</a:t>
              </a:r>
              <a:r>
                <a:rPr kumimoji="0" lang="fr-FR" sz="1800" b="0" i="0" u="none" strike="noStrike" kern="0" cap="none" spc="30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1111">
                        <a:srgbClr val="FFFFFF"/>
                      </a:gs>
                      <a:gs pos="28758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XSL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11111">
                      <a:srgbClr val="FFFFFF"/>
                    </a:gs>
                    <a:gs pos="28758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/>
              <a:t>Three Runtimes, one standard… .NET Standard: All in Visual Studio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Scott Hunter – @</a:t>
            </a:r>
            <a:r>
              <a:rPr lang="en-US" err="1"/>
              <a:t>coolcsh</a:t>
            </a:r>
            <a:endParaRPr lang="en-US"/>
          </a:p>
          <a:p>
            <a:r>
              <a:rPr lang="en-US"/>
              <a:t>Scott </a:t>
            </a:r>
            <a:r>
              <a:rPr lang="en-US" err="1"/>
              <a:t>Hanselman</a:t>
            </a:r>
            <a:r>
              <a:rPr lang="en-US"/>
              <a:t> – @</a:t>
            </a:r>
            <a:r>
              <a:rPr lang="en-US" err="1"/>
              <a:t>shansleman</a:t>
            </a:r>
            <a:endParaRPr lang="en-US"/>
          </a:p>
          <a:p>
            <a:r>
              <a:rPr lang="en-US"/>
              <a:t>Kasey </a:t>
            </a:r>
            <a:r>
              <a:rPr lang="en-US" err="1"/>
              <a:t>Uhlenhuth</a:t>
            </a:r>
            <a:r>
              <a:rPr lang="en-US"/>
              <a:t> – @</a:t>
            </a:r>
            <a:r>
              <a:rPr lang="en-US" err="1"/>
              <a:t>kuhlenhuth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B8001</a:t>
            </a:r>
          </a:p>
        </p:txBody>
      </p:sp>
    </p:spTree>
    <p:extLst>
      <p:ext uri="{BB962C8B-B14F-4D97-AF65-F5344CB8AC3E}">
        <p14:creationId xmlns:p14="http://schemas.microsoft.com/office/powerpoint/2010/main" val="42347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D93D9C0-1209-412A-8223-7558B2EE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" y="497"/>
            <a:ext cx="12384381" cy="6993533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E7CD35EB-D4E2-4240-B372-F9C54E978A87}"/>
              </a:ext>
            </a:extLst>
          </p:cNvPr>
          <p:cNvSpPr/>
          <p:nvPr/>
        </p:nvSpPr>
        <p:spPr bwMode="auto">
          <a:xfrm>
            <a:off x="882" y="-672"/>
            <a:ext cx="12471059" cy="699353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DACDCBB-74C6-4E57-B28A-D1C3A1006B6B}"/>
              </a:ext>
            </a:extLst>
          </p:cNvPr>
          <p:cNvGrpSpPr/>
          <p:nvPr/>
        </p:nvGrpSpPr>
        <p:grpSpPr>
          <a:xfrm>
            <a:off x="1799264" y="1742378"/>
            <a:ext cx="8853072" cy="3984337"/>
            <a:chOff x="1798637" y="1742129"/>
            <a:chExt cx="8854327" cy="398490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08C1DC-56B9-451D-B031-4169188F0FDA}"/>
                </a:ext>
              </a:extLst>
            </p:cNvPr>
            <p:cNvSpPr/>
            <p:nvPr/>
          </p:nvSpPr>
          <p:spPr bwMode="auto">
            <a:xfrm>
              <a:off x="1798637" y="1742129"/>
              <a:ext cx="8854327" cy="350793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98962D30-2F47-4C81-B1D6-0D69B278F040}"/>
                </a:ext>
              </a:extLst>
            </p:cNvPr>
            <p:cNvSpPr/>
            <p:nvPr/>
          </p:nvSpPr>
          <p:spPr bwMode="auto">
            <a:xfrm rot="12164373">
              <a:off x="4787753" y="4812631"/>
              <a:ext cx="760393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6" name="Title 4">
            <a:extLst>
              <a:ext uri="{FF2B5EF4-FFF2-40B4-BE49-F238E27FC236}">
                <a16:creationId xmlns:a16="http://schemas.microsoft.com/office/drawing/2014/main" id="{14D22F5E-399B-4AD9-81DF-04E68CDB93F1}"/>
              </a:ext>
            </a:extLst>
          </p:cNvPr>
          <p:cNvSpPr txBox="1">
            <a:spLocks/>
          </p:cNvSpPr>
          <p:nvPr/>
        </p:nvSpPr>
        <p:spPr>
          <a:xfrm>
            <a:off x="2408778" y="2305005"/>
            <a:ext cx="7724050" cy="2382177"/>
          </a:xfrm>
          <a:prstGeom prst="rect">
            <a:avLst/>
          </a:prstGeom>
        </p:spPr>
        <p:txBody>
          <a:bodyPr vert="horz" wrap="square" lIns="146283" tIns="91427" rIns="146283" bIns="274320" rtlCol="0" anchor="ctr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to use existing code with .NET Core.”</a:t>
            </a:r>
          </a:p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to reference .NET Core like .NET Framework.”</a:t>
            </a:r>
          </a:p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“.NET Core versioning is complicated.”</a:t>
            </a:r>
          </a:p>
        </p:txBody>
      </p:sp>
    </p:spTree>
    <p:extLst>
      <p:ext uri="{BB962C8B-B14F-4D97-AF65-F5344CB8AC3E}">
        <p14:creationId xmlns:p14="http://schemas.microsoft.com/office/powerpoint/2010/main" val="3679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606988" cy="1098762"/>
          </a:xfrm>
        </p:spPr>
        <p:txBody>
          <a:bodyPr/>
          <a:lstStyle/>
          <a:p>
            <a:r>
              <a:rPr lang="en-US" sz="6600"/>
              <a:t>Announcing .NET Core 2.0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Preview available today</a:t>
            </a:r>
          </a:p>
        </p:txBody>
      </p:sp>
    </p:spTree>
    <p:extLst>
      <p:ext uri="{BB962C8B-B14F-4D97-AF65-F5344CB8AC3E}">
        <p14:creationId xmlns:p14="http://schemas.microsoft.com/office/powerpoint/2010/main" val="10001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.NET Core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542712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.NET Standard 2.0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Reference Framework as single package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Simplified packaging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ASP.NET Core and Entity Framework Core included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ASP.NET Core 2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Automatic diagnostics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Razor Pages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Entity Framework Core 2</a:t>
            </a:r>
          </a:p>
          <a:p>
            <a:pPr marL="0" lvl="1">
              <a:spcBef>
                <a:spcPts val="800"/>
              </a:spcBef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963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.NET Core 1.0 references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715" t="-1489" r="-1092" b="-1563"/>
          <a:stretch/>
        </p:blipFill>
        <p:spPr>
          <a:xfrm>
            <a:off x="274639" y="1485604"/>
            <a:ext cx="10972799" cy="5212059"/>
          </a:xfrm>
          <a:prstGeom prst="rect">
            <a:avLst/>
          </a:prstGeom>
          <a:solidFill>
            <a:srgbClr val="FFFFFF"/>
          </a:solidFill>
          <a:ln w="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07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.NET Core 2.0 references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4716" b="-2642"/>
          <a:stretch/>
        </p:blipFill>
        <p:spPr>
          <a:xfrm>
            <a:off x="274703" y="1485604"/>
            <a:ext cx="10972736" cy="3754087"/>
          </a:xfrm>
          <a:prstGeom prst="rect">
            <a:avLst/>
          </a:prstGeom>
          <a:solidFill>
            <a:srgbClr val="FFFFFF"/>
          </a:solidFill>
          <a:ln w="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7" y="2125677"/>
            <a:ext cx="10332671" cy="1098762"/>
          </a:xfrm>
        </p:spPr>
        <p:txBody>
          <a:bodyPr/>
          <a:lstStyle/>
          <a:p>
            <a:r>
              <a:rPr lang="en-US" sz="6600"/>
              <a:t>Demo: .NET Core and API’s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D93D9C0-1209-412A-8223-7558B2EE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" y="497"/>
            <a:ext cx="12384381" cy="6993533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E7CD35EB-D4E2-4240-B372-F9C54E978A87}"/>
              </a:ext>
            </a:extLst>
          </p:cNvPr>
          <p:cNvSpPr/>
          <p:nvPr/>
        </p:nvSpPr>
        <p:spPr bwMode="auto">
          <a:xfrm>
            <a:off x="882" y="-672"/>
            <a:ext cx="12471059" cy="699353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DACDCBB-74C6-4E57-B28A-D1C3A1006B6B}"/>
              </a:ext>
            </a:extLst>
          </p:cNvPr>
          <p:cNvGrpSpPr/>
          <p:nvPr/>
        </p:nvGrpSpPr>
        <p:grpSpPr>
          <a:xfrm>
            <a:off x="1799264" y="1742378"/>
            <a:ext cx="8853072" cy="3984337"/>
            <a:chOff x="1798637" y="1742129"/>
            <a:chExt cx="8854327" cy="398490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08C1DC-56B9-451D-B031-4169188F0FDA}"/>
                </a:ext>
              </a:extLst>
            </p:cNvPr>
            <p:cNvSpPr/>
            <p:nvPr/>
          </p:nvSpPr>
          <p:spPr bwMode="auto">
            <a:xfrm>
              <a:off x="1798637" y="1742129"/>
              <a:ext cx="8854327" cy="350793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98962D30-2F47-4C81-B1D6-0D69B278F040}"/>
                </a:ext>
              </a:extLst>
            </p:cNvPr>
            <p:cNvSpPr/>
            <p:nvPr/>
          </p:nvSpPr>
          <p:spPr bwMode="auto">
            <a:xfrm rot="12164373">
              <a:off x="4787753" y="4812631"/>
              <a:ext cx="760393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6" name="Title 4">
            <a:extLst>
              <a:ext uri="{FF2B5EF4-FFF2-40B4-BE49-F238E27FC236}">
                <a16:creationId xmlns:a16="http://schemas.microsoft.com/office/drawing/2014/main" id="{14D22F5E-399B-4AD9-81DF-04E68CDB93F1}"/>
              </a:ext>
            </a:extLst>
          </p:cNvPr>
          <p:cNvSpPr txBox="1">
            <a:spLocks/>
          </p:cNvSpPr>
          <p:nvPr/>
        </p:nvSpPr>
        <p:spPr>
          <a:xfrm>
            <a:off x="2408778" y="2614320"/>
            <a:ext cx="7724050" cy="1763547"/>
          </a:xfrm>
          <a:prstGeom prst="rect">
            <a:avLst/>
          </a:prstGeom>
        </p:spPr>
        <p:txBody>
          <a:bodyPr vert="horz" wrap="square" lIns="146283" tIns="91427" rIns="146283" bIns="274320" rtlCol="0" anchor="ctr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would like more refactoring features </a:t>
            </a:r>
            <a:b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built in.”</a:t>
            </a:r>
          </a:p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Live Unit Testing for .NET Core.”</a:t>
            </a:r>
          </a:p>
        </p:txBody>
      </p:sp>
    </p:spTree>
    <p:extLst>
      <p:ext uri="{BB962C8B-B14F-4D97-AF65-F5344CB8AC3E}">
        <p14:creationId xmlns:p14="http://schemas.microsoft.com/office/powerpoint/2010/main" val="21728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Studio 2017 – RTM March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490288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Improved performance, new install experience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Faster navigation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Code style configuration and enforcement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Live Unit Testing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IntelliSense improvements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New exception helper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More </a:t>
            </a:r>
            <a:r>
              <a:rPr lang="en-US" sz="2800" err="1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refactorings</a:t>
            </a: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 and quick fixes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C# 7.0</a:t>
            </a:r>
          </a:p>
        </p:txBody>
      </p:sp>
    </p:spTree>
    <p:extLst>
      <p:ext uri="{BB962C8B-B14F-4D97-AF65-F5344CB8AC3E}">
        <p14:creationId xmlns:p14="http://schemas.microsoft.com/office/powerpoint/2010/main" val="15900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Coming in Visual Studio 2017 Update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36656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Additional polish to navigation and IntelliSense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.NET Core support for Live Unit Testing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Code style enforcement on builds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More live diagnostics on API design, security, etc.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Even more </a:t>
            </a:r>
            <a:r>
              <a:rPr lang="en-US" sz="2800" err="1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refactorings</a:t>
            </a: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 and quick fixes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C# 7.1</a:t>
            </a:r>
          </a:p>
        </p:txBody>
      </p:sp>
    </p:spTree>
    <p:extLst>
      <p:ext uri="{BB962C8B-B14F-4D97-AF65-F5344CB8AC3E}">
        <p14:creationId xmlns:p14="http://schemas.microsoft.com/office/powerpoint/2010/main" val="6498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1098762"/>
          </a:xfrm>
        </p:spPr>
        <p:txBody>
          <a:bodyPr/>
          <a:lstStyle/>
          <a:p>
            <a:r>
              <a:rPr lang="en-US" sz="6600"/>
              <a:t>Demo: .NET Tooling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Open source momentum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8609"/>
          <a:stretch/>
        </p:blipFill>
        <p:spPr>
          <a:xfrm>
            <a:off x="417648" y="2283059"/>
            <a:ext cx="4565831" cy="432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1983" y="5584315"/>
            <a:ext cx="1077198" cy="900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17" y="5466685"/>
            <a:ext cx="1198165" cy="436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522" y="5406225"/>
            <a:ext cx="1598425" cy="493600"/>
          </a:xfrm>
          <a:prstGeom prst="rect">
            <a:avLst/>
          </a:prstGeom>
        </p:spPr>
      </p:pic>
      <p:pic>
        <p:nvPicPr>
          <p:cNvPr id="10" name="Picture 4" descr="http://logok.org/wp-content/uploads/2014/07/Samsung-logo-2015-Nobg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38975" r="4216" b="38535"/>
          <a:stretch/>
        </p:blipFill>
        <p:spPr bwMode="auto">
          <a:xfrm>
            <a:off x="5943920" y="6262425"/>
            <a:ext cx="1615991" cy="2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googl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462" y="6209720"/>
            <a:ext cx="1256026" cy="4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61042" y="1485604"/>
            <a:ext cx="5488423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114300" marR="0" lvl="0" indent="-1143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“Samsung is embracing .NET because it is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 completely open source project.”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1042" y="2491433"/>
            <a:ext cx="5486396" cy="183434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114300" marR="0" lvl="0" indent="-1143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"ASP.NET is open source, that allows us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to contribute back to it if we have any performance issues which Microsoft review and together we make a better product.“ 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—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Illyriad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39" y="1485604"/>
            <a:ext cx="3249929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9542">
                      <a:srgbClr val="0078D7"/>
                    </a:gs>
                    <a:gs pos="46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Community PRs by month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943889" y="4777408"/>
            <a:ext cx="5303549" cy="0"/>
          </a:xfrm>
          <a:prstGeom prst="line">
            <a:avLst/>
          </a:prstGeom>
          <a:ln w="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3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D93D9C0-1209-412A-8223-7558B2EE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" y="497"/>
            <a:ext cx="12384381" cy="6993533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E7CD35EB-D4E2-4240-B372-F9C54E978A87}"/>
              </a:ext>
            </a:extLst>
          </p:cNvPr>
          <p:cNvSpPr/>
          <p:nvPr/>
        </p:nvSpPr>
        <p:spPr bwMode="auto">
          <a:xfrm>
            <a:off x="882" y="-672"/>
            <a:ext cx="12471059" cy="699353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DACDCBB-74C6-4E57-B28A-D1C3A1006B6B}"/>
              </a:ext>
            </a:extLst>
          </p:cNvPr>
          <p:cNvGrpSpPr/>
          <p:nvPr/>
        </p:nvGrpSpPr>
        <p:grpSpPr>
          <a:xfrm>
            <a:off x="1799264" y="1742378"/>
            <a:ext cx="8853072" cy="3984337"/>
            <a:chOff x="1798637" y="1742129"/>
            <a:chExt cx="8854327" cy="398490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08C1DC-56B9-451D-B031-4169188F0FDA}"/>
                </a:ext>
              </a:extLst>
            </p:cNvPr>
            <p:cNvSpPr/>
            <p:nvPr/>
          </p:nvSpPr>
          <p:spPr bwMode="auto">
            <a:xfrm>
              <a:off x="1798637" y="1742129"/>
              <a:ext cx="8854327" cy="350793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98962D30-2F47-4C81-B1D6-0D69B278F040}"/>
                </a:ext>
              </a:extLst>
            </p:cNvPr>
            <p:cNvSpPr/>
            <p:nvPr/>
          </p:nvSpPr>
          <p:spPr bwMode="auto">
            <a:xfrm rot="12164373">
              <a:off x="4787753" y="4812631"/>
              <a:ext cx="760393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6" name="Title 4">
            <a:extLst>
              <a:ext uri="{FF2B5EF4-FFF2-40B4-BE49-F238E27FC236}">
                <a16:creationId xmlns:a16="http://schemas.microsoft.com/office/drawing/2014/main" id="{14D22F5E-399B-4AD9-81DF-04E68CDB93F1}"/>
              </a:ext>
            </a:extLst>
          </p:cNvPr>
          <p:cNvSpPr txBox="1">
            <a:spLocks/>
          </p:cNvSpPr>
          <p:nvPr/>
        </p:nvSpPr>
        <p:spPr>
          <a:xfrm>
            <a:off x="2408778" y="2614320"/>
            <a:ext cx="7724050" cy="1763547"/>
          </a:xfrm>
          <a:prstGeom prst="rect">
            <a:avLst/>
          </a:prstGeom>
        </p:spPr>
        <p:txBody>
          <a:bodyPr vert="horz" wrap="square" lIns="146283" tIns="91427" rIns="146283" bIns="274320" rtlCol="0" anchor="ctr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full .NET Core Tooling on the Mac.”</a:t>
            </a:r>
          </a:p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to round trip projects between </a:t>
            </a:r>
            <a:b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all VS’s.”</a:t>
            </a:r>
          </a:p>
        </p:txBody>
      </p:sp>
    </p:spTree>
    <p:extLst>
      <p:ext uri="{BB962C8B-B14F-4D97-AF65-F5344CB8AC3E}">
        <p14:creationId xmlns:p14="http://schemas.microsoft.com/office/powerpoint/2010/main" val="2516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606988" cy="1001813"/>
          </a:xfrm>
        </p:spPr>
        <p:txBody>
          <a:bodyPr/>
          <a:lstStyle/>
          <a:p>
            <a:r>
              <a:rPr lang="en-US" sz="5900"/>
              <a:t>Announcing Visual Studio for Mac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RTM Today</a:t>
            </a:r>
          </a:p>
        </p:txBody>
      </p:sp>
    </p:spTree>
    <p:extLst>
      <p:ext uri="{BB962C8B-B14F-4D97-AF65-F5344CB8AC3E}">
        <p14:creationId xmlns:p14="http://schemas.microsoft.com/office/powerpoint/2010/main" val="40376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.NET Core and Visual Studio for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419396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Provide the SAME experience across Windows and Mac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Sharing components with Visual Studio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.NET Core Project Templates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HTML, CSS, JSON editors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Backend debugger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Azure Publish infrastructure 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Future</a:t>
            </a:r>
          </a:p>
          <a:p>
            <a:pPr marL="0" lvl="1">
              <a:spcBef>
                <a:spcPts val="800"/>
              </a:spcBef>
            </a:pPr>
            <a:r>
              <a:rPr lang="en-US" sz="2000" err="1"/>
              <a:t>Javascript</a:t>
            </a:r>
            <a:r>
              <a:rPr lang="en-US" sz="2000"/>
              <a:t>, Razor editors</a:t>
            </a:r>
          </a:p>
        </p:txBody>
      </p:sp>
    </p:spTree>
    <p:extLst>
      <p:ext uri="{BB962C8B-B14F-4D97-AF65-F5344CB8AC3E}">
        <p14:creationId xmlns:p14="http://schemas.microsoft.com/office/powerpoint/2010/main" val="10298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.NET Core and Visual Studio for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3237809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Full .NET Core Tooling including round tripping </a:t>
            </a:r>
            <a:b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</a:br>
            <a:r>
              <a:rPr lang="en-US" sz="40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between Windows and Mac</a:t>
            </a:r>
          </a:p>
          <a:p>
            <a:pPr marL="0" lvl="1">
              <a:spcBef>
                <a:spcPts val="1200"/>
              </a:spcBef>
            </a:pPr>
            <a:r>
              <a:rPr lang="en-US" sz="2400"/>
              <a:t>Docker Containers with debugging</a:t>
            </a:r>
          </a:p>
          <a:p>
            <a:pPr marL="0" lvl="1">
              <a:spcBef>
                <a:spcPts val="1200"/>
              </a:spcBef>
            </a:pPr>
            <a:r>
              <a:rPr lang="en-US" sz="2400"/>
              <a:t>Publish to App Service</a:t>
            </a:r>
          </a:p>
          <a:p>
            <a:pPr marL="0" lvl="1">
              <a:spcBef>
                <a:spcPts val="1200"/>
              </a:spcBef>
            </a:pPr>
            <a:r>
              <a:rPr lang="en-US" sz="2400"/>
              <a:t>Publish to App Service Containers</a:t>
            </a:r>
          </a:p>
          <a:p>
            <a:pPr marL="0" lvl="1">
              <a:spcBef>
                <a:spcPts val="1200"/>
              </a:spcBef>
            </a:pPr>
            <a:r>
              <a:rPr lang="en-US" sz="2400"/>
              <a:t>Azure Functions</a:t>
            </a:r>
          </a:p>
        </p:txBody>
      </p:sp>
    </p:spTree>
    <p:extLst>
      <p:ext uri="{BB962C8B-B14F-4D97-AF65-F5344CB8AC3E}">
        <p14:creationId xmlns:p14="http://schemas.microsoft.com/office/powerpoint/2010/main" val="38392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1098762"/>
          </a:xfrm>
        </p:spPr>
        <p:txBody>
          <a:bodyPr/>
          <a:lstStyle/>
          <a:p>
            <a:r>
              <a:rPr lang="en-US" sz="6600"/>
              <a:t>Demo: Visual Studio for Mac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D93D9C0-1209-412A-8223-7558B2EE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" y="497"/>
            <a:ext cx="12384381" cy="6993533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E7CD35EB-D4E2-4240-B372-F9C54E978A87}"/>
              </a:ext>
            </a:extLst>
          </p:cNvPr>
          <p:cNvSpPr/>
          <p:nvPr/>
        </p:nvSpPr>
        <p:spPr bwMode="auto">
          <a:xfrm>
            <a:off x="882" y="-672"/>
            <a:ext cx="12471059" cy="699353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DACDCBB-74C6-4E57-B28A-D1C3A1006B6B}"/>
              </a:ext>
            </a:extLst>
          </p:cNvPr>
          <p:cNvGrpSpPr/>
          <p:nvPr/>
        </p:nvGrpSpPr>
        <p:grpSpPr>
          <a:xfrm>
            <a:off x="1799264" y="1742378"/>
            <a:ext cx="8853072" cy="3984337"/>
            <a:chOff x="1798637" y="1742129"/>
            <a:chExt cx="8854327" cy="398490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08C1DC-56B9-451D-B031-4169188F0FDA}"/>
                </a:ext>
              </a:extLst>
            </p:cNvPr>
            <p:cNvSpPr/>
            <p:nvPr/>
          </p:nvSpPr>
          <p:spPr bwMode="auto">
            <a:xfrm>
              <a:off x="1798637" y="1742129"/>
              <a:ext cx="8854327" cy="350793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98962D30-2F47-4C81-B1D6-0D69B278F040}"/>
                </a:ext>
              </a:extLst>
            </p:cNvPr>
            <p:cNvSpPr/>
            <p:nvPr/>
          </p:nvSpPr>
          <p:spPr bwMode="auto">
            <a:xfrm rot="12164373">
              <a:off x="4787753" y="4812631"/>
              <a:ext cx="760393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6" name="Title 4">
            <a:extLst>
              <a:ext uri="{FF2B5EF4-FFF2-40B4-BE49-F238E27FC236}">
                <a16:creationId xmlns:a16="http://schemas.microsoft.com/office/drawing/2014/main" id="{14D22F5E-399B-4AD9-81DF-04E68CDB93F1}"/>
              </a:ext>
            </a:extLst>
          </p:cNvPr>
          <p:cNvSpPr txBox="1">
            <a:spLocks/>
          </p:cNvSpPr>
          <p:nvPr/>
        </p:nvSpPr>
        <p:spPr>
          <a:xfrm>
            <a:off x="2408778" y="2420421"/>
            <a:ext cx="7724050" cy="2151345"/>
          </a:xfrm>
          <a:prstGeom prst="rect">
            <a:avLst/>
          </a:prstGeom>
        </p:spPr>
        <p:txBody>
          <a:bodyPr vert="horz" wrap="square" lIns="146283" tIns="91427" rIns="146283" bIns="274320" rtlCol="0" anchor="ctr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easy diagnostics and monitoring </a:t>
            </a:r>
            <a:b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in Azure.”</a:t>
            </a:r>
          </a:p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great Tooling for </a:t>
            </a:r>
            <a:r>
              <a:rPr kumimoji="0" lang="en-US" sz="2800" b="0" i="0" u="none" strike="noStrike" kern="1200" cap="none" spc="0" normalizeH="0" baseline="0" noProof="0" err="1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serverless</a:t>
            </a: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 code </a:t>
            </a:r>
            <a:b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in Azure.”</a:t>
            </a:r>
          </a:p>
        </p:txBody>
      </p:sp>
    </p:spTree>
    <p:extLst>
      <p:ext uri="{BB962C8B-B14F-4D97-AF65-F5344CB8AC3E}">
        <p14:creationId xmlns:p14="http://schemas.microsoft.com/office/powerpoint/2010/main" val="27483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466794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Should be simple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No modifications to your app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No republishing of your app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From the Portal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Enable/Disable analytics and diagnostics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See common crashes and performance problems including seeing code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From Visual Studio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See analytics data from portal in real time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Use “</a:t>
            </a:r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snap points</a:t>
            </a:r>
            <a:r>
              <a:rPr lang="en-US" sz="2000"/>
              <a:t>” to debug a running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24582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1098762"/>
          </a:xfrm>
        </p:spPr>
        <p:txBody>
          <a:bodyPr/>
          <a:lstStyle/>
          <a:p>
            <a:r>
              <a:rPr lang="en-US" sz="6600"/>
              <a:t>Demo: Azure diagnostics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489775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.NET is great for event driven </a:t>
            </a:r>
            <a:r>
              <a:rPr lang="en-US" err="1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serverless</a:t>
            </a: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 computing 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Scale without constraints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Pay for only the resources your application uses 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Now based on .NET class libraries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IntelliSense, project to project references, unit testing, code analysis, third-party extensions, </a:t>
            </a:r>
            <a:br>
              <a:rPr lang="en-US" sz="2000"/>
            </a:br>
            <a:r>
              <a:rPr lang="en-US" sz="2000"/>
              <a:t>and more just work</a:t>
            </a:r>
          </a:p>
          <a:p>
            <a:pPr marL="0" lvl="1">
              <a:spcBef>
                <a:spcPts val="800"/>
              </a:spcBef>
            </a:pPr>
            <a:r>
              <a:rPr lang="en-US" sz="2000"/>
              <a:t>Supports .NET Framework and .NET Core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Publish from Visual Studio to Azure</a:t>
            </a:r>
          </a:p>
          <a:p>
            <a:pPr>
              <a:spcBef>
                <a:spcPts val="2400"/>
              </a:spcBef>
            </a:pPr>
            <a:r>
              <a:rPr lang="en-US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Local and remote debugging</a:t>
            </a:r>
          </a:p>
        </p:txBody>
      </p:sp>
    </p:spTree>
    <p:extLst>
      <p:ext uri="{BB962C8B-B14F-4D97-AF65-F5344CB8AC3E}">
        <p14:creationId xmlns:p14="http://schemas.microsoft.com/office/powerpoint/2010/main" val="35873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1098762"/>
          </a:xfrm>
        </p:spPr>
        <p:txBody>
          <a:bodyPr/>
          <a:lstStyle/>
          <a:p>
            <a:r>
              <a:rPr lang="en-US" sz="6600"/>
              <a:t>Demo: Azure Functions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365050" y="207304"/>
            <a:ext cx="10755469" cy="866963"/>
          </a:xfrm>
          <a:noFill/>
        </p:spPr>
        <p:txBody>
          <a:bodyPr/>
          <a:lstStyle/>
          <a:p>
            <a:r>
              <a:rPr lang="en-US" altLang="ko-KR" sz="4804">
                <a:solidFill>
                  <a:schemeClr val="bg1"/>
                </a:solidFill>
              </a:rPr>
              <a:t>.NET Core Support on Tizen</a:t>
            </a:r>
            <a:endParaRPr lang="ko-KR" altLang="en-US" sz="4804">
              <a:solidFill>
                <a:schemeClr val="bg1"/>
              </a:solidFill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365051" y="1060991"/>
            <a:ext cx="9622459" cy="1846280"/>
          </a:xfrm>
          <a:prstGeom prst="rect">
            <a:avLst/>
          </a:prstGeom>
        </p:spPr>
        <p:txBody>
          <a:bodyPr/>
          <a:lstStyle>
            <a:lvl1pPr marL="224097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529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48193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74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72290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96386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157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20483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157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Build Tizen apps for mobile devices and TVs with .NET Core and </a:t>
            </a:r>
            <a:r>
              <a:rPr kumimoji="0" lang="en-US" altLang="ko-KR" sz="3600" b="0" i="0" u="none" strike="noStrike" kern="120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Xamarin.Forms</a:t>
            </a: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  <a:p>
            <a:pPr marL="228557" marR="0" lvl="0" indent="-228557" algn="l" defTabSz="9325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altLang="ko-KR" sz="3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228557" marR="0" lvl="0" indent="-228557" algn="l" defTabSz="9325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altLang="ko-KR" sz="3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228557" marR="0" lvl="0" indent="-228557" algn="l" defTabSz="9325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endParaRPr kumimoji="0" lang="en-US" altLang="ko-KR" sz="3600" b="1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28" name="그룹 21"/>
          <p:cNvGrpSpPr/>
          <p:nvPr/>
        </p:nvGrpSpPr>
        <p:grpSpPr>
          <a:xfrm>
            <a:off x="368683" y="2660007"/>
            <a:ext cx="11699108" cy="1242131"/>
            <a:chOff x="348557" y="4180678"/>
            <a:chExt cx="11470755" cy="1217886"/>
          </a:xfrm>
        </p:grpSpPr>
        <p:sp>
          <p:nvSpPr>
            <p:cNvPr id="29" name="Shape 137"/>
            <p:cNvSpPr/>
            <p:nvPr/>
          </p:nvSpPr>
          <p:spPr>
            <a:xfrm flipV="1">
              <a:off x="348557" y="4269725"/>
              <a:ext cx="11470755" cy="43841"/>
            </a:xfrm>
            <a:prstGeom prst="line">
              <a:avLst/>
            </a:prstGeom>
            <a:ln w="12700">
              <a:solidFill>
                <a:srgbClr val="969696"/>
              </a:solidFill>
            </a:ln>
          </p:spPr>
          <p:txBody>
            <a:bodyPr lIns="46628" tIns="46628" rIns="46628" bIns="46628"/>
            <a:lstStyle/>
            <a:p>
              <a:pPr marL="0" marR="0" lvl="0" indent="0" algn="ctr" defTabSz="9513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" name="Shape 148"/>
            <p:cNvSpPr/>
            <p:nvPr/>
          </p:nvSpPr>
          <p:spPr>
            <a:xfrm>
              <a:off x="1343761" y="4205616"/>
              <a:ext cx="169155" cy="190227"/>
            </a:xfrm>
            <a:prstGeom prst="ellipse">
              <a:avLst/>
            </a:prstGeom>
            <a:solidFill>
              <a:srgbClr val="969696"/>
            </a:solidFill>
            <a:ln w="3175">
              <a:miter lim="400000"/>
            </a:ln>
          </p:spPr>
          <p:txBody>
            <a:bodyPr lIns="46628" tIns="46628" rIns="46628" bIns="46628" anchor="ctr"/>
            <a:lstStyle/>
            <a:p>
              <a:pPr marL="0" marR="0" lvl="0" indent="0" algn="ctr" defTabSz="1850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kumimoji="0" sz="367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sym typeface="맑은 고딕"/>
              </a:endParaRPr>
            </a:p>
          </p:txBody>
        </p:sp>
        <p:sp>
          <p:nvSpPr>
            <p:cNvPr id="31" name="Shape 140"/>
            <p:cNvSpPr/>
            <p:nvPr/>
          </p:nvSpPr>
          <p:spPr>
            <a:xfrm>
              <a:off x="896771" y="4487278"/>
              <a:ext cx="1106799" cy="2511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814352">
                <a:spcBef>
                  <a:spcPts val="1000"/>
                </a:spcBef>
                <a:defRPr sz="2900">
                  <a:solidFill>
                    <a:srgbClr val="969696"/>
                  </a:solidFill>
                  <a:latin typeface="SamsungOne 300"/>
                  <a:ea typeface="SamsungOne 300"/>
                  <a:cs typeface="SamsungOne 300"/>
                  <a:sym typeface="SamsungOne 300"/>
                </a:defRPr>
              </a:lvl1pPr>
            </a:lstStyle>
            <a:p>
              <a:pPr marL="0" marR="0" lvl="0" indent="0" algn="l" defTabSz="1850458" rtl="0" eaLnBrk="1" fontAlgn="auto" latinLnBrk="0" hangingPunct="1">
                <a:lnSpc>
                  <a:spcPct val="10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sym typeface="SamsungOne 300"/>
                </a:rPr>
                <a:t>Preview #1</a:t>
              </a: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sym typeface="SamsungOne 300"/>
              </a:endParaRPr>
            </a:p>
          </p:txBody>
        </p:sp>
        <p:sp>
          <p:nvSpPr>
            <p:cNvPr id="32" name="Shape 144"/>
            <p:cNvSpPr/>
            <p:nvPr/>
          </p:nvSpPr>
          <p:spPr>
            <a:xfrm>
              <a:off x="926327" y="4872061"/>
              <a:ext cx="1020645" cy="5237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Mobile </a:t>
              </a:r>
              <a:endPara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Nov 20</a:t>
              </a: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1</a:t>
              </a: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6</a:t>
              </a:r>
              <a:endParaRPr kumimoji="0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</p:txBody>
        </p:sp>
        <p:sp>
          <p:nvSpPr>
            <p:cNvPr id="33" name="Shape 148"/>
            <p:cNvSpPr/>
            <p:nvPr/>
          </p:nvSpPr>
          <p:spPr>
            <a:xfrm>
              <a:off x="3599278" y="4208386"/>
              <a:ext cx="169155" cy="190227"/>
            </a:xfrm>
            <a:prstGeom prst="ellipse">
              <a:avLst/>
            </a:prstGeom>
            <a:solidFill>
              <a:srgbClr val="969696"/>
            </a:solidFill>
            <a:ln w="3175">
              <a:miter lim="400000"/>
            </a:ln>
          </p:spPr>
          <p:txBody>
            <a:bodyPr lIns="46628" tIns="46628" rIns="46628" bIns="46628" anchor="ctr"/>
            <a:lstStyle/>
            <a:p>
              <a:pPr marL="0" marR="0" lvl="0" indent="0" algn="ctr" defTabSz="1850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kumimoji="0" sz="367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sym typeface="맑은 고딕"/>
              </a:endParaRPr>
            </a:p>
          </p:txBody>
        </p:sp>
        <p:sp>
          <p:nvSpPr>
            <p:cNvPr id="34" name="Shape 140"/>
            <p:cNvSpPr/>
            <p:nvPr/>
          </p:nvSpPr>
          <p:spPr>
            <a:xfrm>
              <a:off x="3186734" y="4490406"/>
              <a:ext cx="1163397" cy="2511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814352">
                <a:spcBef>
                  <a:spcPts val="1000"/>
                </a:spcBef>
                <a:defRPr sz="2900">
                  <a:solidFill>
                    <a:srgbClr val="969696"/>
                  </a:solidFill>
                  <a:latin typeface="SamsungOne 300"/>
                  <a:ea typeface="SamsungOne 300"/>
                  <a:cs typeface="SamsungOne 300"/>
                  <a:sym typeface="SamsungOne 300"/>
                </a:defRPr>
              </a:lvl1pPr>
            </a:lstStyle>
            <a:p>
              <a:pPr marL="0" marR="0" lvl="0" indent="0" algn="l" defTabSz="1850458" rtl="0" eaLnBrk="1" fontAlgn="auto" latinLnBrk="0" hangingPunct="1">
                <a:lnSpc>
                  <a:spcPct val="10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sym typeface="SamsungOne 300"/>
                </a:rPr>
                <a:t>Preview #2</a:t>
              </a: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sym typeface="SamsungOne 300"/>
              </a:endParaRPr>
            </a:p>
          </p:txBody>
        </p:sp>
        <p:sp>
          <p:nvSpPr>
            <p:cNvPr id="35" name="Shape 144"/>
            <p:cNvSpPr/>
            <p:nvPr/>
          </p:nvSpPr>
          <p:spPr>
            <a:xfrm>
              <a:off x="3181844" y="4874831"/>
              <a:ext cx="1020645" cy="5237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Mobile</a:t>
              </a: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/TV</a:t>
              </a: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 </a:t>
              </a:r>
              <a:endPara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Jan 2017</a:t>
              </a:r>
              <a:endParaRPr kumimoji="0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</p:txBody>
        </p:sp>
        <p:sp>
          <p:nvSpPr>
            <p:cNvPr id="36" name="Shape 148"/>
            <p:cNvSpPr/>
            <p:nvPr/>
          </p:nvSpPr>
          <p:spPr>
            <a:xfrm>
              <a:off x="5926834" y="4216702"/>
              <a:ext cx="169155" cy="190227"/>
            </a:xfrm>
            <a:prstGeom prst="ellipse">
              <a:avLst/>
            </a:prstGeom>
            <a:solidFill>
              <a:schemeClr val="bg2"/>
            </a:solidFill>
            <a:ln w="3175">
              <a:miter lim="400000"/>
            </a:ln>
          </p:spPr>
          <p:txBody>
            <a:bodyPr lIns="46628" tIns="46628" rIns="46628" bIns="46628" anchor="ctr"/>
            <a:lstStyle/>
            <a:p>
              <a:pPr marL="0" marR="0" lvl="0" indent="0" algn="ctr" defTabSz="1850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kumimoji="0" sz="3672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맑은 고딕"/>
                <a:ea typeface="맑은 고딕"/>
                <a:sym typeface="맑은 고딕"/>
              </a:endParaRPr>
            </a:p>
          </p:txBody>
        </p:sp>
        <p:sp>
          <p:nvSpPr>
            <p:cNvPr id="37" name="Shape 140"/>
            <p:cNvSpPr/>
            <p:nvPr/>
          </p:nvSpPr>
          <p:spPr>
            <a:xfrm>
              <a:off x="5462970" y="4492281"/>
              <a:ext cx="1163397" cy="2511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814352">
                <a:spcBef>
                  <a:spcPts val="1000"/>
                </a:spcBef>
                <a:defRPr sz="2900">
                  <a:solidFill>
                    <a:srgbClr val="969696"/>
                  </a:solidFill>
                  <a:latin typeface="SamsungOne 300"/>
                  <a:ea typeface="SamsungOne 300"/>
                  <a:cs typeface="SamsungOne 300"/>
                  <a:sym typeface="SamsungOne 300"/>
                </a:defRPr>
              </a:lvl1pPr>
            </a:lstStyle>
            <a:p>
              <a:pPr marL="0" marR="0" lvl="0" indent="0" algn="l" defTabSz="1850458" rtl="0" eaLnBrk="1" fontAlgn="auto" latinLnBrk="0" hangingPunct="1">
                <a:lnSpc>
                  <a:spcPct val="10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sym typeface="SamsungOne 300"/>
                </a:rPr>
                <a:t>Preview #3</a:t>
              </a:r>
              <a:endParaRPr kumimoji="0" sz="1632" b="1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sym typeface="SamsungOne 300"/>
              </a:endParaRPr>
            </a:p>
          </p:txBody>
        </p:sp>
        <p:sp>
          <p:nvSpPr>
            <p:cNvPr id="38" name="Shape 144"/>
            <p:cNvSpPr/>
            <p:nvPr/>
          </p:nvSpPr>
          <p:spPr>
            <a:xfrm>
              <a:off x="5442357" y="4872061"/>
              <a:ext cx="1020645" cy="5237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sz="1428" b="1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Mobile</a:t>
              </a:r>
              <a:r>
                <a:rPr kumimoji="0" lang="en-US" sz="1428" b="1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/TV</a:t>
              </a:r>
              <a:r>
                <a:rPr kumimoji="0" sz="1428" b="1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 </a:t>
              </a:r>
              <a:endParaRPr kumimoji="0" lang="en-US" sz="1428" b="1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lang="en-US" sz="1428" b="1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Mar 2017</a:t>
              </a:r>
            </a:p>
          </p:txBody>
        </p:sp>
        <p:sp>
          <p:nvSpPr>
            <p:cNvPr id="39" name="Shape 148"/>
            <p:cNvSpPr/>
            <p:nvPr/>
          </p:nvSpPr>
          <p:spPr>
            <a:xfrm>
              <a:off x="8415104" y="4194533"/>
              <a:ext cx="169155" cy="190227"/>
            </a:xfrm>
            <a:prstGeom prst="ellipse">
              <a:avLst/>
            </a:prstGeom>
            <a:solidFill>
              <a:srgbClr val="969696"/>
            </a:solidFill>
            <a:ln w="3175">
              <a:miter lim="400000"/>
            </a:ln>
          </p:spPr>
          <p:txBody>
            <a:bodyPr lIns="46628" tIns="46628" rIns="46628" bIns="46628" anchor="ctr"/>
            <a:lstStyle/>
            <a:p>
              <a:pPr marL="0" marR="0" lvl="0" indent="0" algn="ctr" defTabSz="1850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kumimoji="0" sz="367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sym typeface="맑은 고딕"/>
              </a:endParaRPr>
            </a:p>
          </p:txBody>
        </p:sp>
        <p:sp>
          <p:nvSpPr>
            <p:cNvPr id="40" name="Shape 140"/>
            <p:cNvSpPr/>
            <p:nvPr/>
          </p:nvSpPr>
          <p:spPr>
            <a:xfrm>
              <a:off x="8011708" y="4476195"/>
              <a:ext cx="1022695" cy="2511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814352">
                <a:spcBef>
                  <a:spcPts val="1000"/>
                </a:spcBef>
                <a:defRPr sz="2900">
                  <a:solidFill>
                    <a:srgbClr val="969696"/>
                  </a:solidFill>
                  <a:latin typeface="SamsungOne 300"/>
                  <a:ea typeface="SamsungOne 300"/>
                  <a:cs typeface="SamsungOne 300"/>
                  <a:sym typeface="SamsungOne 300"/>
                </a:defRPr>
              </a:lvl1pPr>
            </a:lstStyle>
            <a:p>
              <a:pPr marL="0" marR="0" lvl="0" indent="0" algn="l" defTabSz="1850458" rtl="0" eaLnBrk="1" fontAlgn="auto" latinLnBrk="0" hangingPunct="1">
                <a:lnSpc>
                  <a:spcPct val="10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sym typeface="SamsungOne 300"/>
                </a:rPr>
                <a:t>Preview #4</a:t>
              </a: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sym typeface="SamsungOne 300"/>
              </a:endParaRPr>
            </a:p>
          </p:txBody>
        </p:sp>
        <p:sp>
          <p:nvSpPr>
            <p:cNvPr id="41" name="Shape 144"/>
            <p:cNvSpPr/>
            <p:nvPr/>
          </p:nvSpPr>
          <p:spPr>
            <a:xfrm>
              <a:off x="7997670" y="4860978"/>
              <a:ext cx="1020645" cy="5237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Mobile</a:t>
              </a: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/TV</a:t>
              </a: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 </a:t>
              </a:r>
              <a:endPara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June 2017</a:t>
              </a:r>
              <a:endParaRPr kumimoji="0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</p:txBody>
        </p:sp>
        <p:sp>
          <p:nvSpPr>
            <p:cNvPr id="42" name="Shape 148"/>
            <p:cNvSpPr/>
            <p:nvPr/>
          </p:nvSpPr>
          <p:spPr>
            <a:xfrm>
              <a:off x="10753751" y="4180678"/>
              <a:ext cx="169155" cy="190227"/>
            </a:xfrm>
            <a:prstGeom prst="ellipse">
              <a:avLst/>
            </a:prstGeom>
            <a:solidFill>
              <a:srgbClr val="969696"/>
            </a:solidFill>
            <a:ln w="3175">
              <a:miter lim="400000"/>
            </a:ln>
          </p:spPr>
          <p:txBody>
            <a:bodyPr lIns="46628" tIns="46628" rIns="46628" bIns="46628" anchor="ctr"/>
            <a:lstStyle/>
            <a:p>
              <a:pPr marL="0" marR="0" lvl="0" indent="0" algn="ctr" defTabSz="1850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latin typeface="맑은 고딕"/>
                  <a:ea typeface="맑은 고딕"/>
                  <a:cs typeface="맑은 고딕"/>
                  <a:sym typeface="맑은 고딕"/>
                </a:defRPr>
              </a:pPr>
              <a:endParaRPr kumimoji="0" sz="367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sym typeface="맑은 고딕"/>
              </a:endParaRPr>
            </a:p>
          </p:txBody>
        </p:sp>
        <p:sp>
          <p:nvSpPr>
            <p:cNvPr id="43" name="Shape 140"/>
            <p:cNvSpPr/>
            <p:nvPr/>
          </p:nvSpPr>
          <p:spPr>
            <a:xfrm>
              <a:off x="10112372" y="4487278"/>
              <a:ext cx="1573160" cy="2511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1814352">
                <a:spcBef>
                  <a:spcPts val="1000"/>
                </a:spcBef>
                <a:defRPr sz="2900">
                  <a:solidFill>
                    <a:srgbClr val="969696"/>
                  </a:solidFill>
                  <a:latin typeface="SamsungOne 300"/>
                  <a:ea typeface="SamsungOne 300"/>
                  <a:cs typeface="SamsungOne 300"/>
                  <a:sym typeface="SamsungOne 300"/>
                </a:defRPr>
              </a:lvl1pPr>
            </a:lstStyle>
            <a:p>
              <a:pPr marL="0" marR="0" lvl="0" indent="0" algn="l" defTabSz="1850458" rtl="0" eaLnBrk="1" fontAlgn="auto" latinLnBrk="0" hangingPunct="1">
                <a:lnSpc>
                  <a:spcPct val="10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sym typeface="SamsungOne 300"/>
                </a:rPr>
                <a:t>Official Release</a:t>
              </a:r>
              <a:endParaRPr kumimoji="0" sz="1632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sym typeface="SamsungOne 300"/>
              </a:endParaRPr>
            </a:p>
          </p:txBody>
        </p:sp>
        <p:sp>
          <p:nvSpPr>
            <p:cNvPr id="44" name="Shape 144"/>
            <p:cNvSpPr/>
            <p:nvPr/>
          </p:nvSpPr>
          <p:spPr>
            <a:xfrm>
              <a:off x="10336317" y="4847123"/>
              <a:ext cx="1020645" cy="5237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Mobile</a:t>
              </a: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/TV</a:t>
              </a: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 </a:t>
              </a:r>
              <a:endPara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  <a:p>
              <a:pPr marL="0" marR="0" lvl="0" indent="0" algn="ctr" defTabSz="1850458" rtl="0" eaLnBrk="1" fontAlgn="auto" latinLnBrk="0" hangingPunct="1">
                <a:lnSpc>
                  <a:spcPct val="90000"/>
                </a:lnSpc>
                <a:spcBef>
                  <a:spcPts val="10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5A5A5A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End of </a:t>
              </a:r>
              <a:r>
                <a:rPr kumimoji="0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201</a:t>
              </a: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amsungOne 400"/>
                  <a:sym typeface="SamsungOne 400"/>
                </a:rPr>
                <a:t>7</a:t>
              </a:r>
              <a:endParaRPr kumimoji="0" sz="1428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amsungOne 400"/>
                <a:sym typeface="SamsungOne 400"/>
              </a:endParaRPr>
            </a:p>
          </p:txBody>
        </p:sp>
      </p:grpSp>
      <p:pic>
        <p:nvPicPr>
          <p:cNvPr id="45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65" y="4556319"/>
            <a:ext cx="4472853" cy="2139820"/>
          </a:xfrm>
          <a:prstGeom prst="rect">
            <a:avLst/>
          </a:prstGeom>
          <a:ln>
            <a:solidFill>
              <a:srgbClr val="0957E9"/>
            </a:solidFill>
          </a:ln>
        </p:spPr>
      </p:pic>
      <p:pic>
        <p:nvPicPr>
          <p:cNvPr id="47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13" y="5272955"/>
            <a:ext cx="3340304" cy="1637236"/>
          </a:xfrm>
          <a:prstGeom prst="rect">
            <a:avLst/>
          </a:prstGeom>
        </p:spPr>
      </p:pic>
      <p:pic>
        <p:nvPicPr>
          <p:cNvPr id="48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40" y="4391033"/>
            <a:ext cx="1192974" cy="191607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65049" y="4391034"/>
            <a:ext cx="6217356" cy="2352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64" b="1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Visual Studio Tools for Tizen</a:t>
            </a:r>
          </a:p>
          <a:p>
            <a:pPr marL="228556" marR="0" lvl="1" indent="0" algn="l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Supports everything you need to </a:t>
            </a:r>
          </a:p>
          <a:p>
            <a:pPr marL="228556" marR="0" lvl="1" indent="0" algn="l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develop Tizen apps with .NET</a:t>
            </a:r>
          </a:p>
          <a:p>
            <a:pPr marL="228556" marR="0" lvl="1" indent="0" algn="l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64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228556" marR="0" lvl="1" indent="0" algn="l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32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https://developer.tizen.org/development/tizen-.net-preview/ </a:t>
            </a:r>
            <a:endParaRPr kumimoji="0" lang="ko-KR" altLang="en-US" sz="1632" b="0" i="0" u="none" strike="noStrike" kern="1200" cap="none" spc="0" normalizeH="0" baseline="0" noProof="0">
              <a:ln>
                <a:noFill/>
              </a:ln>
              <a:solidFill>
                <a:srgbClr val="0078D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16" y="56589"/>
            <a:ext cx="1365497" cy="13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are thinking about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505574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2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Performance and size improvements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Faster inner loop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Small standalone apps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Native</a:t>
            </a:r>
          </a:p>
          <a:p>
            <a:pPr>
              <a:spcBef>
                <a:spcPts val="2400"/>
              </a:spcBef>
            </a:pPr>
            <a:r>
              <a:rPr lang="en-US" sz="32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Tooling and libraries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UI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Global tools (“aka </a:t>
            </a:r>
            <a:r>
              <a:rPr lang="en-US" sz="1800" err="1"/>
              <a:t>npm</a:t>
            </a:r>
            <a:r>
              <a:rPr lang="en-US" sz="1800"/>
              <a:t> install –g”)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Machine learning and artificial intelligence</a:t>
            </a:r>
          </a:p>
          <a:p>
            <a:pPr>
              <a:spcBef>
                <a:spcPts val="2400"/>
              </a:spcBef>
            </a:pPr>
            <a:r>
              <a:rPr lang="en-US" sz="32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Platforms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Linux diagnostics</a:t>
            </a:r>
          </a:p>
          <a:p>
            <a:pPr marL="0" lvl="1">
              <a:spcBef>
                <a:spcPts val="800"/>
              </a:spcBef>
            </a:pPr>
            <a:r>
              <a:rPr lang="en-US" sz="1800"/>
              <a:t>IOT/ARM32</a:t>
            </a:r>
          </a:p>
        </p:txBody>
      </p:sp>
    </p:spTree>
    <p:extLst>
      <p:ext uri="{BB962C8B-B14F-4D97-AF65-F5344CB8AC3E}">
        <p14:creationId xmlns:p14="http://schemas.microsoft.com/office/powerpoint/2010/main" val="28537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509062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Try out new bits today</a:t>
            </a:r>
          </a:p>
          <a:p>
            <a:pPr marL="0" lvl="1">
              <a:spcBef>
                <a:spcPts val="3000"/>
              </a:spcBef>
            </a:pPr>
            <a:r>
              <a:rPr lang="en-US" dirty="0">
                <a:latin typeface="+mj-lt"/>
              </a:rPr>
              <a:t>.NET Core 2 SDK</a:t>
            </a:r>
          </a:p>
          <a:p>
            <a:pPr marL="0" lvl="1">
              <a:spcBef>
                <a:spcPts val="300"/>
              </a:spcBef>
            </a:pPr>
            <a:r>
              <a:rPr lang="en-US" sz="2000" dirty="0">
                <a:hlinkClick r:id="rId3"/>
              </a:rPr>
              <a:t>https://www.microsoft.com/net/core/preview</a:t>
            </a:r>
            <a:endParaRPr lang="en-US" sz="2000" dirty="0"/>
          </a:p>
          <a:p>
            <a:pPr marL="0" lvl="1">
              <a:spcBef>
                <a:spcPts val="3000"/>
              </a:spcBef>
            </a:pPr>
            <a:r>
              <a:rPr lang="en-US" dirty="0">
                <a:latin typeface="+mj-lt"/>
              </a:rPr>
              <a:t>VS 2017 Update 3 Preview</a:t>
            </a:r>
          </a:p>
          <a:p>
            <a:pPr marL="0" lvl="1">
              <a:spcBef>
                <a:spcPts val="300"/>
              </a:spcBef>
            </a:pP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https://www.visualstudio.com/vs/preview/</a:t>
            </a:r>
            <a:endParaRPr lang="en-US" sz="2000" dirty="0"/>
          </a:p>
          <a:p>
            <a:pPr marL="0" lvl="1">
              <a:spcBef>
                <a:spcPts val="3000"/>
              </a:spcBef>
            </a:pPr>
            <a:r>
              <a:rPr lang="en-US" dirty="0">
                <a:latin typeface="+mj-lt"/>
              </a:rPr>
              <a:t>.NET Architecture</a:t>
            </a:r>
          </a:p>
          <a:p>
            <a:pPr marL="0" lvl="1">
              <a:spcBef>
                <a:spcPts val="300"/>
              </a:spcBef>
            </a:pPr>
            <a:r>
              <a:rPr lang="en-US" sz="2000" dirty="0">
                <a:hlinkClick r:id="rId5"/>
              </a:rPr>
              <a:t>https://www.microsoft.com/net/architecture</a:t>
            </a:r>
            <a:endParaRPr lang="en-US" sz="2000" dirty="0"/>
          </a:p>
          <a:p>
            <a:pPr marL="0" lvl="1">
              <a:spcBef>
                <a:spcPts val="3000"/>
              </a:spcBef>
            </a:pPr>
            <a:r>
              <a:rPr lang="en-US" dirty="0"/>
              <a:t>Editor Productivity &amp; Refactoring Cheat Sheet</a:t>
            </a:r>
          </a:p>
          <a:p>
            <a:pPr marL="0" lvl="1">
              <a:spcBef>
                <a:spcPts val="300"/>
              </a:spcBef>
            </a:pP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https://www.visualstudio.com/vs/net-productivity/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19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.NET talks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85604"/>
            <a:ext cx="11888787" cy="3665619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  <a:cs typeface="Segoe UI Light"/>
              </a:rPr>
              <a:t>Introducing ASP</a:t>
            </a: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.NET Core 2.0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Modern front-end web development in Visual Studio 2017</a:t>
            </a:r>
            <a:endParaRPr lang="en-US" sz="280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Entity Framework Core 2.0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The future of C#</a:t>
            </a:r>
          </a:p>
          <a:p>
            <a:pPr>
              <a:spcBef>
                <a:spcPts val="1800"/>
              </a:spcBef>
            </a:pPr>
            <a:r>
              <a:rPr lang="en-US" sz="2800" err="1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SignalR</a:t>
            </a: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 .NET Core: Realtime cross platform open web communication</a:t>
            </a:r>
          </a:p>
          <a:p>
            <a:pPr>
              <a:spcBef>
                <a:spcPts val="1800"/>
              </a:spcBef>
            </a:pPr>
            <a:r>
              <a:rPr lang="en-US" sz="2800">
                <a:gradFill>
                  <a:gsLst>
                    <a:gs pos="13072">
                      <a:schemeClr val="tx2"/>
                    </a:gs>
                    <a:gs pos="67000">
                      <a:schemeClr val="tx2"/>
                    </a:gs>
                  </a:gsLst>
                  <a:lin ang="5400000" scaled="0"/>
                </a:gradFill>
              </a:rPr>
              <a:t>Open Q&amp;A: .NET panel</a:t>
            </a:r>
          </a:p>
        </p:txBody>
      </p:sp>
    </p:spTree>
    <p:extLst>
      <p:ext uri="{BB962C8B-B14F-4D97-AF65-F5344CB8AC3E}">
        <p14:creationId xmlns:p14="http://schemas.microsoft.com/office/powerpoint/2010/main" val="227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74700" y="1485603"/>
            <a:ext cx="5897880" cy="37490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263892" y="1485603"/>
            <a:ext cx="5897880" cy="37490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.NET is active and growing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11" y="1662755"/>
            <a:ext cx="5117024" cy="334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702" y="5234603"/>
            <a:ext cx="5030200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6275">
                      <a:srgbClr val="0078D7"/>
                    </a:gs>
                    <a:gs pos="80392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.NET Core debuts at #3 most loved Framework on Stack Overflow Technology Survey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702" y="6277512"/>
            <a:ext cx="3931877" cy="42011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Source: http://stackoverflow.com/insights/survey/2017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387" y="1649500"/>
            <a:ext cx="5430890" cy="18072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63892" y="5234603"/>
            <a:ext cx="5897946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6275">
                      <a:srgbClr val="0078D7"/>
                    </a:gs>
                    <a:gs pos="80392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C# is #3 most popular language for desktop and web developers on Stack Overflow Technology Survey 2017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316021" y="3199457"/>
            <a:ext cx="225952" cy="226750"/>
            <a:chOff x="6181726" y="255588"/>
            <a:chExt cx="449263" cy="450850"/>
          </a:xfrm>
        </p:grpSpPr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6291264" y="481013"/>
              <a:ext cx="2143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6402389" y="371476"/>
              <a:ext cx="109538" cy="219075"/>
            </a:xfrm>
            <a:custGeom>
              <a:avLst/>
              <a:gdLst>
                <a:gd name="T0" fmla="*/ 0 w 69"/>
                <a:gd name="T1" fmla="*/ 0 h 138"/>
                <a:gd name="T2" fmla="*/ 69 w 69"/>
                <a:gd name="T3" fmla="*/ 69 h 138"/>
                <a:gd name="T4" fmla="*/ 0 w 69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38">
                  <a:moveTo>
                    <a:pt x="0" y="0"/>
                  </a:moveTo>
                  <a:lnTo>
                    <a:pt x="69" y="69"/>
                  </a:lnTo>
                  <a:lnTo>
                    <a:pt x="0" y="138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6181726" y="255588"/>
              <a:ext cx="449263" cy="450850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839755" y="3209825"/>
            <a:ext cx="225952" cy="226750"/>
            <a:chOff x="6181726" y="255588"/>
            <a:chExt cx="449263" cy="45085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6291264" y="481013"/>
              <a:ext cx="2143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6402389" y="371476"/>
              <a:ext cx="109538" cy="219075"/>
            </a:xfrm>
            <a:custGeom>
              <a:avLst/>
              <a:gdLst>
                <a:gd name="T0" fmla="*/ 0 w 69"/>
                <a:gd name="T1" fmla="*/ 0 h 138"/>
                <a:gd name="T2" fmla="*/ 69 w 69"/>
                <a:gd name="T3" fmla="*/ 69 h 138"/>
                <a:gd name="T4" fmla="*/ 0 w 69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38">
                  <a:moveTo>
                    <a:pt x="0" y="0"/>
                  </a:moveTo>
                  <a:lnTo>
                    <a:pt x="69" y="69"/>
                  </a:lnTo>
                  <a:lnTo>
                    <a:pt x="0" y="138"/>
                  </a:ln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6181726" y="255588"/>
              <a:ext cx="449263" cy="450850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9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sz="4400"/>
              <a:t>Customers and the community are talking </a:t>
            </a:r>
            <a:br>
              <a:rPr lang="en-US" sz="4400"/>
            </a:br>
            <a:r>
              <a:rPr lang="en-US" sz="4400"/>
              <a:t>about .NET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2743" t="-5268" r="-2187" b="-4398"/>
          <a:stretch/>
        </p:blipFill>
        <p:spPr>
          <a:xfrm>
            <a:off x="274638" y="3284127"/>
            <a:ext cx="5486400" cy="3413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640" y="2125677"/>
            <a:ext cx="5669280" cy="10433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6275">
                      <a:srgbClr val="0078D7"/>
                    </a:gs>
                    <a:gs pos="80392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Hacker News appearances of .NET or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6275">
                      <a:srgbClr val="0078D7"/>
                    </a:gs>
                    <a:gs pos="80392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6275">
                      <a:srgbClr val="0078D7"/>
                    </a:gs>
                    <a:gs pos="80392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Visual Studio products (bars are count of articles,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6275">
                      <a:srgbClr val="0078D7"/>
                    </a:gs>
                    <a:gs pos="80392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6275">
                      <a:srgbClr val="0078D7"/>
                    </a:gs>
                    <a:gs pos="80392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line is total votes)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432" y="3404807"/>
            <a:ext cx="5486400" cy="11223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60325" marR="0" lvl="0" indent="-60325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“Developers can reuse their C# skills to build native Android,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iOS, and Windows applications that deliver the right information to the right person at the right time.“ 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— Alaska Airlines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431" y="4683937"/>
            <a:ext cx="5486400" cy="9284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60325" marR="0" lvl="0" indent="-60325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“We believe .NET elegantly handles the trade-off between developer productivity and application performance.“ 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— National Instruments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432" y="5769168"/>
            <a:ext cx="5486400" cy="9284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60325" marR="0" lvl="0" indent="-60325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“The Microsoft technology made it easy for us. It just works.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We saved months of development time in the process.“ 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— Stackoverflow.com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432" y="2125677"/>
            <a:ext cx="5486400" cy="11223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60325" marR="0" lvl="0" indent="-60325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“Using the same-size server, we were able to go from 1,000 requests per second per node with Node.js to 20,000 requests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per second with .NET Core.“ </a:t>
            </a:r>
          </a:p>
          <a:p>
            <a:pPr marL="0" marR="0" lvl="0" indent="0" algn="l" defTabSz="93268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—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80392">
                      <a:srgbClr val="505050"/>
                    </a:gs>
                    <a:gs pos="69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Raygun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80392">
                    <a:srgbClr val="505050"/>
                  </a:gs>
                  <a:gs pos="69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63" y="2857189"/>
            <a:ext cx="11889564" cy="917575"/>
          </a:xfrm>
        </p:spPr>
        <p:txBody>
          <a:bodyPr/>
          <a:lstStyle/>
          <a:p>
            <a:pPr algn="ctr"/>
            <a:r>
              <a:rPr lang="en-US"/>
              <a:t>Building </a:t>
            </a:r>
            <a:r>
              <a:rPr lang="en-US" b="1" i="1"/>
              <a:t>your</a:t>
            </a:r>
            <a:r>
              <a:rPr lang="en-US"/>
              <a:t> .NET</a:t>
            </a:r>
          </a:p>
        </p:txBody>
      </p:sp>
    </p:spTree>
    <p:extLst>
      <p:ext uri="{BB962C8B-B14F-4D97-AF65-F5344CB8AC3E}">
        <p14:creationId xmlns:p14="http://schemas.microsoft.com/office/powerpoint/2010/main" val="17689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D93D9C0-1209-412A-8223-7558B2EE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" y="497"/>
            <a:ext cx="12384381" cy="6993533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E7CD35EB-D4E2-4240-B372-F9C54E978A87}"/>
              </a:ext>
            </a:extLst>
          </p:cNvPr>
          <p:cNvSpPr/>
          <p:nvPr/>
        </p:nvSpPr>
        <p:spPr bwMode="auto">
          <a:xfrm>
            <a:off x="882" y="-672"/>
            <a:ext cx="12471059" cy="699353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DACDCBB-74C6-4E57-B28A-D1C3A1006B6B}"/>
              </a:ext>
            </a:extLst>
          </p:cNvPr>
          <p:cNvGrpSpPr/>
          <p:nvPr/>
        </p:nvGrpSpPr>
        <p:grpSpPr>
          <a:xfrm>
            <a:off x="1799264" y="1742378"/>
            <a:ext cx="8853072" cy="3984337"/>
            <a:chOff x="1798637" y="1742129"/>
            <a:chExt cx="8854327" cy="398490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08C1DC-56B9-451D-B031-4169188F0FDA}"/>
                </a:ext>
              </a:extLst>
            </p:cNvPr>
            <p:cNvSpPr/>
            <p:nvPr/>
          </p:nvSpPr>
          <p:spPr bwMode="auto">
            <a:xfrm>
              <a:off x="1798637" y="1742129"/>
              <a:ext cx="8854327" cy="350793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98962D30-2F47-4C81-B1D6-0D69B278F040}"/>
                </a:ext>
              </a:extLst>
            </p:cNvPr>
            <p:cNvSpPr/>
            <p:nvPr/>
          </p:nvSpPr>
          <p:spPr bwMode="auto">
            <a:xfrm rot="12164373">
              <a:off x="4787753" y="4812631"/>
              <a:ext cx="760393" cy="914400"/>
            </a:xfrm>
            <a:prstGeom prst="triangl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6" name="Title 4">
            <a:extLst>
              <a:ext uri="{FF2B5EF4-FFF2-40B4-BE49-F238E27FC236}">
                <a16:creationId xmlns:a16="http://schemas.microsoft.com/office/drawing/2014/main" id="{14D22F5E-399B-4AD9-81DF-04E68CDB93F1}"/>
              </a:ext>
            </a:extLst>
          </p:cNvPr>
          <p:cNvSpPr txBox="1">
            <a:spLocks/>
          </p:cNvSpPr>
          <p:nvPr/>
        </p:nvSpPr>
        <p:spPr>
          <a:xfrm>
            <a:off x="2408778" y="3034435"/>
            <a:ext cx="7724050" cy="923317"/>
          </a:xfrm>
          <a:prstGeom prst="rect">
            <a:avLst/>
          </a:prstGeom>
        </p:spPr>
        <p:txBody>
          <a:bodyPr vert="horz" wrap="square" lIns="146283" tIns="91427" rIns="146283" bIns="274320" rtlCol="0" anchor="ctr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173038" marR="0" lvl="0" indent="-173038" algn="l" defTabSz="914191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“I want Guidance.”</a:t>
            </a:r>
          </a:p>
        </p:txBody>
      </p:sp>
    </p:spTree>
    <p:extLst>
      <p:ext uri="{BB962C8B-B14F-4D97-AF65-F5344CB8AC3E}">
        <p14:creationId xmlns:p14="http://schemas.microsoft.com/office/powerpoint/2010/main" val="13202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424" y="0"/>
            <a:ext cx="634562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D138E69B-724A-4446-A2DA-FF3B08B166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6" ma:contentTypeDescription="" ma:contentTypeScope="" ma:versionID="d383a91d1b86d4650368c84defa1a2c1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2cfdfd5a193d92c0d7e2d70576dfb5fb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_ip_UnifiedCompliancePolicyProperties" ma:index="4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ip_UnifiedCompliancePolicyUIAction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Washington State Convention and Trade Center</TermName>
          <TermId xmlns="http://schemas.microsoft.com/office/infopath/2007/PartnerControls">2ebf141d-f871-4cc9-bf08-f87f112ab464</TermId>
        </TermInfo>
      </Terms>
    </d12e2661e9634d9aa98bbb375f31aced>
    <Event_x0020_Start_x0020_Date xmlns="01c77077-aee4-4b5f-bd4e-9cd40a6fff29">2017-05-10T07:00:00+00:00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Seattle</TermName>
          <TermId xmlns="http://schemas.microsoft.com/office/infopath/2007/PartnerControls">54f46ed2-c77e-4a59-b182-a4171fdb0d11</TermId>
        </TermInfo>
      </Terms>
    </iaa5f83406f94009a0f6a3e890699ff7>
    <External_x0020_Speaker xmlns="01c77077-aee4-4b5f-bd4e-9cd40a6fff29">Kasey Uhlenhuth; Scott Hanselman; Scott Hunter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2017-05-10T07:00:00+00:00</Presentation_x0020_Date>
    <fc15c16204564de583b4c942b10d19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developers</TermName>
          <TermId xmlns="http://schemas.microsoft.com/office/infopath/2007/PartnerControls">8e4a08dc-5d95-4156-ab65-f22579a1592a</TermId>
        </TermInfo>
      </Terms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</TermName>
          <TermId xmlns="http://schemas.microsoft.com/office/infopath/2007/PartnerControls">58542b36-5bf5-46a6-a53f-a41fb7a73785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_ip_UnifiedCompliancePolicyProperties xmlns="http://schemas.microsoft.com/sharepoint/v3" xsi:nil="true"/>
    <Session_x0020_Code xmlns="01c77077-aee4-4b5f-bd4e-9cd40a6fff29">B8001</Session_x0020_Code>
    <Event_x0020_End_x0020_Date xmlns="01c77077-aee4-4b5f-bd4e-9cd40a6fff29">2017-05-12T07:00:00+00:00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NumberofDownloads xmlns="230e9df3-be65-4c73-a93b-d1236ebd677e" xsi:nil="true"/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Build 2017</TermName>
          <TermId xmlns="http://schemas.microsoft.com/office/infopath/2007/PartnerControls">0407fc0d-d203-4d0a-848e-0398e286e7e2</TermId>
        </TermInfo>
      </Terms>
    </TaxKeywordTaxHTField>
    <TaxCatchAll xmlns="230e9df3-be65-4c73-a93b-d1236ebd677e">
      <Value>47</Value>
      <Value>53</Value>
      <Value>52</Value>
      <Value>316</Value>
      <Value>315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08956B-D258-40C7-8C24-091EC53E3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purl.org/dc/elements/1.1/"/>
    <ds:schemaRef ds:uri="230e9df3-be65-4c73-a93b-d1236ebd677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8ff673fc-3231-4e3a-893b-6d7f7cd32766"/>
    <ds:schemaRef ds:uri="http://purl.org/dc/terms/"/>
    <ds:schemaRef ds:uri="http://schemas.microsoft.com/sharepoint/v3"/>
    <ds:schemaRef ds:uri="01c77077-aee4-4b5f-bd4e-9cd40a6fff2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Microsoft_Build2017_Template</Template>
  <TotalTime>15</TotalTime>
  <Words>1688</Words>
  <Application>Microsoft Office PowerPoint</Application>
  <PresentationFormat>Custom</PresentationFormat>
  <Paragraphs>322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맑은 고딕</vt:lpstr>
      <vt:lpstr>Arial</vt:lpstr>
      <vt:lpstr>Calibri</vt:lpstr>
      <vt:lpstr>Consolas</vt:lpstr>
      <vt:lpstr>SamsungOne 300</vt:lpstr>
      <vt:lpstr>SamsungOne 400</vt:lpstr>
      <vt:lpstr>Segoe UI</vt:lpstr>
      <vt:lpstr>Segoe UI Light</vt:lpstr>
      <vt:lpstr>Segoe UI Semibold</vt:lpstr>
      <vt:lpstr>Segoe UI Semilight</vt:lpstr>
      <vt:lpstr>Wingdings</vt:lpstr>
      <vt:lpstr>5-50111_Build 2017_LIGHT GRAY TEMPLATE</vt:lpstr>
      <vt:lpstr>5-50111_Build 2017_DARK GRAY TEMPLATE</vt:lpstr>
      <vt:lpstr>PowerPoint Presentation</vt:lpstr>
      <vt:lpstr>Three Runtimes, one standard… .NET Standard: All in Visual Studio 2017</vt:lpstr>
      <vt:lpstr>Open source momentum</vt:lpstr>
      <vt:lpstr>.NET Core Support on Tizen</vt:lpstr>
      <vt:lpstr>.NET is active and growing</vt:lpstr>
      <vt:lpstr>Customers and the community are talking  about .NET</vt:lpstr>
      <vt:lpstr>Building your .NET</vt:lpstr>
      <vt:lpstr>PowerPoint Presentation</vt:lpstr>
      <vt:lpstr>PowerPoint Presentation</vt:lpstr>
      <vt:lpstr>.NET Architecture</vt:lpstr>
      <vt:lpstr>PowerPoint Presentation</vt:lpstr>
      <vt:lpstr>PowerPoint Presentation</vt:lpstr>
      <vt:lpstr>.NET Standard library</vt:lpstr>
      <vt:lpstr>.NET Standard</vt:lpstr>
      <vt:lpstr>Nothing changes</vt:lpstr>
      <vt:lpstr>How does .NET Standard work?</vt:lpstr>
      <vt:lpstr>Demo: .NET Standard</vt:lpstr>
      <vt:lpstr>Announcing .NET Standard 2.0 (Preview)</vt:lpstr>
      <vt:lpstr>APIs in .NET Standard 2.0</vt:lpstr>
      <vt:lpstr>PowerPoint Presentation</vt:lpstr>
      <vt:lpstr>Announcing .NET Core 2.0</vt:lpstr>
      <vt:lpstr>.NET Core 2.0</vt:lpstr>
      <vt:lpstr>Example: .NET Core 1.0 references</vt:lpstr>
      <vt:lpstr>Example: .NET Core 2.0 references</vt:lpstr>
      <vt:lpstr>Demo: .NET Core and API’s</vt:lpstr>
      <vt:lpstr>PowerPoint Presentation</vt:lpstr>
      <vt:lpstr>Visual Studio 2017 – RTM March 7</vt:lpstr>
      <vt:lpstr>Coming in Visual Studio 2017 Update 3</vt:lpstr>
      <vt:lpstr>Demo: .NET Tooling</vt:lpstr>
      <vt:lpstr>PowerPoint Presentation</vt:lpstr>
      <vt:lpstr>Announcing Visual Studio for Mac</vt:lpstr>
      <vt:lpstr>.NET Core and Visual Studio for Mac</vt:lpstr>
      <vt:lpstr>.NET Core and Visual Studio for Mac</vt:lpstr>
      <vt:lpstr>Demo: Visual Studio for Mac</vt:lpstr>
      <vt:lpstr>PowerPoint Presentation</vt:lpstr>
      <vt:lpstr>Azure diagnostics</vt:lpstr>
      <vt:lpstr>Demo: Azure diagnostics</vt:lpstr>
      <vt:lpstr>Azure Functions</vt:lpstr>
      <vt:lpstr>Demo: Azure Functions</vt:lpstr>
      <vt:lpstr>What we are thinking about next</vt:lpstr>
      <vt:lpstr>Resources</vt:lpstr>
      <vt:lpstr>Other .NET talks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Runtimes, one standard… .NET Standard: All in Visual Studio 2017</dc:title>
  <dc:subject>Microsoft Build 2017</dc:subject>
  <dc:creator>MS Events</dc:creator>
  <cp:keywords>Microsoft Build 2017</cp:keywords>
  <dc:description>Template: Mitchell Derrey, Silver Fox Productions_x000d_
Formatting: _x000d_
Audience Type:</dc:description>
  <cp:lastModifiedBy>Caitlyn Ryan</cp:lastModifiedBy>
  <cp:revision>4</cp:revision>
  <dcterms:created xsi:type="dcterms:W3CDTF">2017-05-10T15:11:30Z</dcterms:created>
  <dcterms:modified xsi:type="dcterms:W3CDTF">2017-05-11T13:42:20Z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