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7"/>
  </p:notesMasterIdLst>
  <p:sldIdLst>
    <p:sldId id="261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326" r:id="rId22"/>
    <p:sldId id="301" r:id="rId23"/>
    <p:sldId id="300" r:id="rId24"/>
    <p:sldId id="324" r:id="rId25"/>
    <p:sldId id="305" r:id="rId26"/>
    <p:sldId id="306" r:id="rId27"/>
    <p:sldId id="307" r:id="rId28"/>
    <p:sldId id="308" r:id="rId29"/>
    <p:sldId id="313" r:id="rId30"/>
    <p:sldId id="314" r:id="rId31"/>
    <p:sldId id="316" r:id="rId32"/>
    <p:sldId id="318" r:id="rId33"/>
    <p:sldId id="319" r:id="rId34"/>
    <p:sldId id="325" r:id="rId35"/>
    <p:sldId id="323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39" autoAdjust="0"/>
    <p:restoredTop sz="67898" autoAdjust="0"/>
  </p:normalViewPr>
  <p:slideViewPr>
    <p:cSldViewPr snapToGrid="0">
      <p:cViewPr varScale="1">
        <p:scale>
          <a:sx n="119" d="100"/>
          <a:sy n="119" d="100"/>
        </p:scale>
        <p:origin x="2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7E5B1-83CE-4C62-ACCB-D8E6CB380AC7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3B197-17F8-4EA9-AAC7-A81159B6F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22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B197-17F8-4EA9-AAC7-A81159B6F7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12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63611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96979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1167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28943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7303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84838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359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7D10C09F-FCA1-48C8-B40D-42E1045D109E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644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FE40D-E08A-464F-96D6-CEB0B2DD69B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8170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9960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7497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EEC551-8CDA-4EB6-89BB-2A86C9F091C8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17377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5837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Microsoft Build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4199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7D10C09F-FCA1-48C8-B40D-42E1045D109E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422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0241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3873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2487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9B2AB-A501-42D5-968B-13D7A16B4B9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9375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9B2AB-A501-42D5-968B-13D7A16B4B9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908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755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7D10C09F-FCA1-48C8-B40D-42E1045D109E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9487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958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7/19/2016 6:11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507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E1D8D-1204-4C11-9A99-DC3CBA832A7C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012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4675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4108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7625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7/19/2016 6:11 PM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2485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-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18" y="0"/>
            <a:ext cx="12206819" cy="6871206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 bwMode="auto">
          <a:xfrm>
            <a:off x="-14819" y="76204"/>
            <a:ext cx="12204888" cy="682600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-17716" y="-40893"/>
            <a:ext cx="12282593" cy="10401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99738" y="42459"/>
            <a:ext cx="592525" cy="59260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94330" y="2933315"/>
            <a:ext cx="7658499" cy="1395862"/>
          </a:xfrm>
          <a:prstGeom prst="rect">
            <a:avLst/>
          </a:prstGeom>
        </p:spPr>
      </p:pic>
      <p:sp>
        <p:nvSpPr>
          <p:cNvPr id="33" name="Rectangle 32"/>
          <p:cNvSpPr/>
          <p:nvPr userDrawn="1"/>
        </p:nvSpPr>
        <p:spPr bwMode="auto">
          <a:xfrm>
            <a:off x="-17716" y="6793116"/>
            <a:ext cx="12282593" cy="10401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2481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418303"/>
            <a:ext cx="5378548" cy="1931322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2745">
                <a:latin typeface="+mn-lt"/>
              </a:defRPr>
            </a:lvl1pPr>
            <a:lvl2pPr marL="0" indent="0">
              <a:buNone/>
              <a:defRPr sz="1961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2pPr>
            <a:lvl3pPr marL="227209" indent="0">
              <a:buNone/>
              <a:tabLst/>
              <a:defRPr sz="1961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451306" indent="0">
              <a:buNone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672290" indent="0">
              <a:buNone/>
              <a:tabLst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418303"/>
            <a:ext cx="5378548" cy="2323136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lang="en-US" sz="2745" kern="1200" spc="0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0" indent="0">
              <a:buNone/>
              <a:defRPr lang="en-US" sz="1961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27209" indent="0">
              <a:buNone/>
              <a:tabLst/>
              <a:defRPr sz="1961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451306" indent="0">
              <a:buNone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672290" indent="0">
              <a:buNone/>
              <a:tabLst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marL="0" marR="0" lvl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Click to edit Master text styles</a:t>
            </a:r>
          </a:p>
          <a:p>
            <a:pPr marL="0" marR="0" lvl="1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Second level</a:t>
            </a:r>
          </a:p>
          <a:p>
            <a:pPr marL="0" marR="0" lvl="2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Third level</a:t>
            </a:r>
          </a:p>
          <a:p>
            <a:pPr marL="0" marR="0" lvl="3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Fourth level</a:t>
            </a:r>
          </a:p>
          <a:p>
            <a:pPr marL="0" marR="0" lvl="4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</a:pPr>
            <a:r>
              <a:rPr lang="en-US"/>
              <a:t>Fifth level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9" name="Rectangle 28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43815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90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0" name="Rectangle 19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19042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 sub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269240" y="1015562"/>
            <a:ext cx="11655078" cy="669927"/>
          </a:xfrm>
        </p:spPr>
        <p:txBody>
          <a:bodyPr/>
          <a:lstStyle>
            <a:lvl1pPr marL="0" indent="0">
              <a:buNone/>
              <a:defRPr sz="3529" baseline="0"/>
            </a:lvl1pPr>
          </a:lstStyle>
          <a:p>
            <a:pPr lvl="0"/>
            <a:r>
              <a:rPr lang="en-US" dirty="0"/>
              <a:t>Click to enter subtitle</a:t>
            </a:r>
          </a:p>
        </p:txBody>
      </p:sp>
      <p:sp>
        <p:nvSpPr>
          <p:cNvPr id="28" name="Rectangle 27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341003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 subtitle &amp;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269240" y="1015562"/>
            <a:ext cx="11655078" cy="669927"/>
          </a:xfrm>
        </p:spPr>
        <p:txBody>
          <a:bodyPr/>
          <a:lstStyle>
            <a:lvl1pPr marL="0" indent="0">
              <a:buNone/>
              <a:defRPr sz="3529" baseline="0"/>
            </a:lvl1pPr>
          </a:lstStyle>
          <a:p>
            <a:pPr lvl="0"/>
            <a:r>
              <a:rPr lang="en-US" dirty="0"/>
              <a:t>Click to enter subtitle</a:t>
            </a:r>
          </a:p>
        </p:txBody>
      </p:sp>
      <p:sp>
        <p:nvSpPr>
          <p:cNvPr id="28" name="Rectangle 27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69239" y="2084173"/>
            <a:ext cx="11653523" cy="1931322"/>
          </a:xfrm>
        </p:spPr>
        <p:txBody>
          <a:bodyPr lIns="182880" tIns="146304" rIns="182880" bIns="146304"/>
          <a:lstStyle>
            <a:lvl1pPr marL="0" indent="0">
              <a:buNone/>
              <a:defRPr sz="2745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277880" indent="-277880">
              <a:buClr>
                <a:schemeClr val="tx2"/>
              </a:buClr>
              <a:buFont typeface="Wingdings" panose="05000000000000000000" pitchFamily="2" charset="2"/>
              <a:buChar char="§"/>
              <a:defRPr sz="1961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2pPr>
            <a:lvl3pPr marL="519904" indent="-233060">
              <a:buFont typeface="Wingdings" panose="05000000000000000000" pitchFamily="2" charset="2"/>
              <a:buChar char="§"/>
              <a:defRPr sz="1961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690217" indent="-161350">
              <a:buFont typeface="Wingdings" panose="05000000000000000000" pitchFamily="2" charset="2"/>
              <a:buChar char="§"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860531" indent="-179277">
              <a:buFont typeface="Wingdings" panose="05000000000000000000" pitchFamily="2" charset="2"/>
              <a:buChar char="§"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08665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165664" y="2045194"/>
            <a:ext cx="9860672" cy="899665"/>
          </a:xfrm>
          <a:prstGeom prst="rect">
            <a:avLst/>
          </a:prstGeom>
        </p:spPr>
        <p:txBody>
          <a:bodyPr/>
          <a:lstStyle>
            <a:lvl1pPr marL="277008" indent="-277008">
              <a:tabLst>
                <a:tab pos="277008" algn="l"/>
              </a:tabLst>
              <a:defRPr sz="5882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“	Add a quote here. Design is easier than it looks, and more important than it seems.”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970770" y="5411531"/>
            <a:ext cx="3055567" cy="83288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353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Author’s Name</a:t>
            </a:r>
          </a:p>
          <a:p>
            <a:pPr lvl="0"/>
            <a:r>
              <a:rPr lang="en-US" dirty="0"/>
              <a:t>Title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64032" y="5468838"/>
            <a:ext cx="775467" cy="77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1791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1291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0203" y="3083652"/>
            <a:ext cx="3223861" cy="692677"/>
          </a:xfrm>
          <a:prstGeom prst="rect">
            <a:avLst/>
          </a:prstGeom>
        </p:spPr>
      </p:pic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69239" y="6171616"/>
            <a:ext cx="11653522" cy="39531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79285" tIns="143428" rIns="179285" bIns="143428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3924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86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696969"/>
                    </a:gs>
                    <a:gs pos="100000">
                      <a:srgbClr val="696969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+mn-ea"/>
                <a:cs typeface="Segoe UI" pitchFamily="34" charset="0"/>
              </a:rPr>
              <a:t>© 2015 Microsoft Corporation.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2073811953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609600" y="2326220"/>
            <a:ext cx="10972800" cy="2187971"/>
          </a:xfrm>
        </p:spPr>
        <p:txBody>
          <a:bodyPr/>
          <a:lstStyle>
            <a:lvl2pPr marL="766041" indent="-152361">
              <a:defRPr/>
            </a:lvl2pPr>
            <a:lvl3pPr marL="1371255" indent="-152361">
              <a:defRPr/>
            </a:lvl3pPr>
            <a:lvl4pPr marL="1984935" indent="-152361">
              <a:defRPr/>
            </a:lvl4pPr>
            <a:lvl5pPr marL="2590150" indent="-152361">
              <a:defRPr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609600" y="535940"/>
            <a:ext cx="10972800" cy="517064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09600" y="1079505"/>
            <a:ext cx="10972800" cy="402674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232775" indent="0">
              <a:buNone/>
              <a:defRPr sz="1600">
                <a:solidFill>
                  <a:schemeClr val="tx1"/>
                </a:solidFill>
              </a:defRPr>
            </a:lvl2pPr>
            <a:lvl3pPr marL="457084" indent="0">
              <a:buNone/>
              <a:defRPr sz="1600">
                <a:solidFill>
                  <a:schemeClr val="tx1"/>
                </a:solidFill>
              </a:defRPr>
            </a:lvl3pPr>
            <a:lvl4pPr marL="689862" indent="0">
              <a:buNone/>
              <a:defRPr sz="1600">
                <a:solidFill>
                  <a:schemeClr val="tx1"/>
                </a:solidFill>
              </a:defRPr>
            </a:lvl4pPr>
            <a:lvl5pPr marL="914170" indent="0"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287937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2187971"/>
          </a:xfrm>
        </p:spPr>
        <p:txBody>
          <a:bodyPr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defTabSz="914367"/>
            <a:fld id="{9CDF5C6C-1D7F-4181-894D-D1D5CDC09395}" type="datetime1">
              <a:rPr lang="en-US" sz="1765" smtClean="0">
                <a:solidFill>
                  <a:srgbClr val="00BCF2"/>
                </a:solidFill>
              </a:rPr>
              <a:pPr defTabSz="914367"/>
              <a:t>7/19/2016</a:t>
            </a:fld>
            <a:endParaRPr lang="en-US" sz="1765">
              <a:solidFill>
                <a:srgbClr val="00BCF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914367"/>
            <a:r>
              <a:rPr lang="en-US" sz="1765">
                <a:solidFill>
                  <a:srgbClr val="00BCF2"/>
                </a:solidFill>
              </a:rPr>
              <a:t>Microsoft Confidential</a:t>
            </a:r>
            <a:endParaRPr lang="en-US" sz="1765" dirty="0">
              <a:solidFill>
                <a:srgbClr val="00BCF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defTabSz="914367"/>
            <a:fld id="{2775DF8E-1151-4C45-8C93-3AB060627CA9}" type="slidenum">
              <a:rPr lang="en-US" sz="1765" smtClean="0">
                <a:solidFill>
                  <a:srgbClr val="00BCF2"/>
                </a:solidFill>
              </a:rPr>
              <a:pPr defTabSz="914367"/>
              <a:t>‹#›</a:t>
            </a:fld>
            <a:endParaRPr lang="en-US" sz="1765">
              <a:solidFill>
                <a:srgbClr val="00BCF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388" y="6332742"/>
            <a:ext cx="1201373" cy="40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0668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2121606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961"/>
            </a:lvl2pPr>
            <a:lvl3pPr marL="224097" indent="0">
              <a:buNone/>
              <a:defRPr/>
            </a:lvl3pPr>
            <a:lvl4pPr marL="448193" indent="0">
              <a:buNone/>
              <a:defRPr/>
            </a:lvl4pPr>
            <a:lvl5pPr marL="67229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34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26837" y="6289275"/>
            <a:ext cx="1343104" cy="28857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269239" y="2980725"/>
            <a:ext cx="10757099" cy="1320266"/>
          </a:xfrm>
          <a:noFill/>
        </p:spPr>
        <p:txBody>
          <a:bodyPr lIns="146304" tIns="91440" rIns="146304" bIns="91440" anchor="t" anchorCtr="0"/>
          <a:lstStyle>
            <a:lvl1pPr>
              <a:lnSpc>
                <a:spcPct val="100000"/>
              </a:lnSpc>
              <a:defRPr sz="5294" spc="-98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2" hasCustomPrompt="1"/>
          </p:nvPr>
        </p:nvSpPr>
        <p:spPr bwMode="ltGray">
          <a:xfrm>
            <a:off x="269240" y="4303348"/>
            <a:ext cx="7171399" cy="2263584"/>
          </a:xfrm>
          <a:noFill/>
        </p:spPr>
        <p:txBody>
          <a:bodyPr lIns="182880" tIns="146304" rIns="182880" bIns="146304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157" spc="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269239" y="440494"/>
            <a:ext cx="5330012" cy="1972656"/>
            <a:chOff x="1901" y="705"/>
            <a:chExt cx="4521" cy="1673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01" y="705"/>
              <a:ext cx="4521" cy="1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3718" y="705"/>
              <a:ext cx="2706" cy="1671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4094" y="1258"/>
              <a:ext cx="386" cy="560"/>
            </a:xfrm>
            <a:custGeom>
              <a:avLst/>
              <a:gdLst>
                <a:gd name="T0" fmla="*/ 386 w 386"/>
                <a:gd name="T1" fmla="*/ 59 h 560"/>
                <a:gd name="T2" fmla="*/ 225 w 386"/>
                <a:gd name="T3" fmla="*/ 59 h 560"/>
                <a:gd name="T4" fmla="*/ 225 w 386"/>
                <a:gd name="T5" fmla="*/ 560 h 560"/>
                <a:gd name="T6" fmla="*/ 161 w 386"/>
                <a:gd name="T7" fmla="*/ 560 h 560"/>
                <a:gd name="T8" fmla="*/ 161 w 386"/>
                <a:gd name="T9" fmla="*/ 59 h 560"/>
                <a:gd name="T10" fmla="*/ 0 w 386"/>
                <a:gd name="T11" fmla="*/ 59 h 560"/>
                <a:gd name="T12" fmla="*/ 0 w 386"/>
                <a:gd name="T13" fmla="*/ 0 h 560"/>
                <a:gd name="T14" fmla="*/ 386 w 386"/>
                <a:gd name="T15" fmla="*/ 0 h 560"/>
                <a:gd name="T16" fmla="*/ 386 w 386"/>
                <a:gd name="T17" fmla="*/ 5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6" h="560">
                  <a:moveTo>
                    <a:pt x="386" y="59"/>
                  </a:moveTo>
                  <a:lnTo>
                    <a:pt x="225" y="59"/>
                  </a:lnTo>
                  <a:lnTo>
                    <a:pt x="225" y="560"/>
                  </a:lnTo>
                  <a:lnTo>
                    <a:pt x="161" y="560"/>
                  </a:lnTo>
                  <a:lnTo>
                    <a:pt x="161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386" y="0"/>
                  </a:lnTo>
                  <a:lnTo>
                    <a:pt x="386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96" y="1251"/>
              <a:ext cx="525" cy="576"/>
            </a:xfrm>
            <a:custGeom>
              <a:avLst/>
              <a:gdLst>
                <a:gd name="T0" fmla="*/ 110 w 222"/>
                <a:gd name="T1" fmla="*/ 243 h 243"/>
                <a:gd name="T2" fmla="*/ 30 w 222"/>
                <a:gd name="T3" fmla="*/ 210 h 243"/>
                <a:gd name="T4" fmla="*/ 0 w 222"/>
                <a:gd name="T5" fmla="*/ 124 h 243"/>
                <a:gd name="T6" fmla="*/ 30 w 222"/>
                <a:gd name="T7" fmla="*/ 33 h 243"/>
                <a:gd name="T8" fmla="*/ 114 w 222"/>
                <a:gd name="T9" fmla="*/ 0 h 243"/>
                <a:gd name="T10" fmla="*/ 192 w 222"/>
                <a:gd name="T11" fmla="*/ 32 h 243"/>
                <a:gd name="T12" fmla="*/ 222 w 222"/>
                <a:gd name="T13" fmla="*/ 118 h 243"/>
                <a:gd name="T14" fmla="*/ 192 w 222"/>
                <a:gd name="T15" fmla="*/ 209 h 243"/>
                <a:gd name="T16" fmla="*/ 110 w 222"/>
                <a:gd name="T17" fmla="*/ 243 h 243"/>
                <a:gd name="T18" fmla="*/ 112 w 222"/>
                <a:gd name="T19" fmla="*/ 24 h 243"/>
                <a:gd name="T20" fmla="*/ 52 w 222"/>
                <a:gd name="T21" fmla="*/ 51 h 243"/>
                <a:gd name="T22" fmla="*/ 28 w 222"/>
                <a:gd name="T23" fmla="*/ 121 h 243"/>
                <a:gd name="T24" fmla="*/ 51 w 222"/>
                <a:gd name="T25" fmla="*/ 191 h 243"/>
                <a:gd name="T26" fmla="*/ 110 w 222"/>
                <a:gd name="T27" fmla="*/ 218 h 243"/>
                <a:gd name="T28" fmla="*/ 171 w 222"/>
                <a:gd name="T29" fmla="*/ 193 h 243"/>
                <a:gd name="T30" fmla="*/ 193 w 222"/>
                <a:gd name="T31" fmla="*/ 122 h 243"/>
                <a:gd name="T32" fmla="*/ 172 w 222"/>
                <a:gd name="T33" fmla="*/ 50 h 243"/>
                <a:gd name="T34" fmla="*/ 112 w 222"/>
                <a:gd name="T35" fmla="*/ 2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2" h="243">
                  <a:moveTo>
                    <a:pt x="110" y="243"/>
                  </a:moveTo>
                  <a:cubicBezTo>
                    <a:pt x="76" y="243"/>
                    <a:pt x="50" y="232"/>
                    <a:pt x="30" y="210"/>
                  </a:cubicBezTo>
                  <a:cubicBezTo>
                    <a:pt x="10" y="188"/>
                    <a:pt x="0" y="159"/>
                    <a:pt x="0" y="124"/>
                  </a:cubicBezTo>
                  <a:cubicBezTo>
                    <a:pt x="0" y="86"/>
                    <a:pt x="10" y="56"/>
                    <a:pt x="30" y="33"/>
                  </a:cubicBezTo>
                  <a:cubicBezTo>
                    <a:pt x="51" y="11"/>
                    <a:pt x="79" y="0"/>
                    <a:pt x="114" y="0"/>
                  </a:cubicBezTo>
                  <a:cubicBezTo>
                    <a:pt x="146" y="0"/>
                    <a:pt x="172" y="10"/>
                    <a:pt x="192" y="32"/>
                  </a:cubicBezTo>
                  <a:cubicBezTo>
                    <a:pt x="212" y="54"/>
                    <a:pt x="222" y="83"/>
                    <a:pt x="222" y="118"/>
                  </a:cubicBezTo>
                  <a:cubicBezTo>
                    <a:pt x="222" y="157"/>
                    <a:pt x="212" y="187"/>
                    <a:pt x="192" y="209"/>
                  </a:cubicBezTo>
                  <a:cubicBezTo>
                    <a:pt x="171" y="232"/>
                    <a:pt x="144" y="243"/>
                    <a:pt x="110" y="243"/>
                  </a:cubicBezTo>
                  <a:close/>
                  <a:moveTo>
                    <a:pt x="112" y="24"/>
                  </a:moveTo>
                  <a:cubicBezTo>
                    <a:pt x="87" y="24"/>
                    <a:pt x="67" y="33"/>
                    <a:pt x="52" y="51"/>
                  </a:cubicBezTo>
                  <a:cubicBezTo>
                    <a:pt x="36" y="69"/>
                    <a:pt x="28" y="92"/>
                    <a:pt x="28" y="121"/>
                  </a:cubicBezTo>
                  <a:cubicBezTo>
                    <a:pt x="28" y="150"/>
                    <a:pt x="36" y="174"/>
                    <a:pt x="51" y="191"/>
                  </a:cubicBezTo>
                  <a:cubicBezTo>
                    <a:pt x="66" y="209"/>
                    <a:pt x="86" y="218"/>
                    <a:pt x="110" y="218"/>
                  </a:cubicBezTo>
                  <a:cubicBezTo>
                    <a:pt x="136" y="218"/>
                    <a:pt x="156" y="209"/>
                    <a:pt x="171" y="193"/>
                  </a:cubicBezTo>
                  <a:cubicBezTo>
                    <a:pt x="186" y="176"/>
                    <a:pt x="193" y="152"/>
                    <a:pt x="193" y="122"/>
                  </a:cubicBezTo>
                  <a:cubicBezTo>
                    <a:pt x="193" y="91"/>
                    <a:pt x="186" y="67"/>
                    <a:pt x="172" y="50"/>
                  </a:cubicBezTo>
                  <a:cubicBezTo>
                    <a:pt x="157" y="33"/>
                    <a:pt x="137" y="24"/>
                    <a:pt x="112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5123" y="1258"/>
              <a:ext cx="414" cy="569"/>
            </a:xfrm>
            <a:custGeom>
              <a:avLst/>
              <a:gdLst>
                <a:gd name="T0" fmla="*/ 175 w 175"/>
                <a:gd name="T1" fmla="*/ 141 h 240"/>
                <a:gd name="T2" fmla="*/ 86 w 175"/>
                <a:gd name="T3" fmla="*/ 240 h 240"/>
                <a:gd name="T4" fmla="*/ 0 w 175"/>
                <a:gd name="T5" fmla="*/ 144 h 240"/>
                <a:gd name="T6" fmla="*/ 0 w 175"/>
                <a:gd name="T7" fmla="*/ 0 h 240"/>
                <a:gd name="T8" fmla="*/ 28 w 175"/>
                <a:gd name="T9" fmla="*/ 0 h 240"/>
                <a:gd name="T10" fmla="*/ 28 w 175"/>
                <a:gd name="T11" fmla="*/ 143 h 240"/>
                <a:gd name="T12" fmla="*/ 89 w 175"/>
                <a:gd name="T13" fmla="*/ 215 h 240"/>
                <a:gd name="T14" fmla="*/ 148 w 175"/>
                <a:gd name="T15" fmla="*/ 145 h 240"/>
                <a:gd name="T16" fmla="*/ 148 w 175"/>
                <a:gd name="T17" fmla="*/ 0 h 240"/>
                <a:gd name="T18" fmla="*/ 175 w 175"/>
                <a:gd name="T19" fmla="*/ 0 h 240"/>
                <a:gd name="T20" fmla="*/ 175 w 175"/>
                <a:gd name="T21" fmla="*/ 14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240">
                  <a:moveTo>
                    <a:pt x="175" y="141"/>
                  </a:moveTo>
                  <a:cubicBezTo>
                    <a:pt x="175" y="207"/>
                    <a:pt x="146" y="240"/>
                    <a:pt x="86" y="240"/>
                  </a:cubicBezTo>
                  <a:cubicBezTo>
                    <a:pt x="29" y="240"/>
                    <a:pt x="0" y="208"/>
                    <a:pt x="0" y="1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8" y="191"/>
                    <a:pt x="48" y="215"/>
                    <a:pt x="89" y="215"/>
                  </a:cubicBezTo>
                  <a:cubicBezTo>
                    <a:pt x="128" y="215"/>
                    <a:pt x="148" y="192"/>
                    <a:pt x="148" y="14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5" y="0"/>
                    <a:pt x="175" y="0"/>
                    <a:pt x="175" y="0"/>
                  </a:cubicBezTo>
                  <a:lnTo>
                    <a:pt x="17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5677" y="1258"/>
              <a:ext cx="400" cy="560"/>
            </a:xfrm>
            <a:custGeom>
              <a:avLst/>
              <a:gdLst>
                <a:gd name="T0" fmla="*/ 169 w 169"/>
                <a:gd name="T1" fmla="*/ 236 h 236"/>
                <a:gd name="T2" fmla="*/ 136 w 169"/>
                <a:gd name="T3" fmla="*/ 236 h 236"/>
                <a:gd name="T4" fmla="*/ 97 w 169"/>
                <a:gd name="T5" fmla="*/ 170 h 236"/>
                <a:gd name="T6" fmla="*/ 86 w 169"/>
                <a:gd name="T7" fmla="*/ 154 h 236"/>
                <a:gd name="T8" fmla="*/ 76 w 169"/>
                <a:gd name="T9" fmla="*/ 144 h 236"/>
                <a:gd name="T10" fmla="*/ 64 w 169"/>
                <a:gd name="T11" fmla="*/ 138 h 236"/>
                <a:gd name="T12" fmla="*/ 50 w 169"/>
                <a:gd name="T13" fmla="*/ 136 h 236"/>
                <a:gd name="T14" fmla="*/ 28 w 169"/>
                <a:gd name="T15" fmla="*/ 136 h 236"/>
                <a:gd name="T16" fmla="*/ 28 w 169"/>
                <a:gd name="T17" fmla="*/ 236 h 236"/>
                <a:gd name="T18" fmla="*/ 0 w 169"/>
                <a:gd name="T19" fmla="*/ 236 h 236"/>
                <a:gd name="T20" fmla="*/ 0 w 169"/>
                <a:gd name="T21" fmla="*/ 0 h 236"/>
                <a:gd name="T22" fmla="*/ 70 w 169"/>
                <a:gd name="T23" fmla="*/ 0 h 236"/>
                <a:gd name="T24" fmla="*/ 99 w 169"/>
                <a:gd name="T25" fmla="*/ 4 h 236"/>
                <a:gd name="T26" fmla="*/ 121 w 169"/>
                <a:gd name="T27" fmla="*/ 16 h 236"/>
                <a:gd name="T28" fmla="*/ 137 w 169"/>
                <a:gd name="T29" fmla="*/ 36 h 236"/>
                <a:gd name="T30" fmla="*/ 142 w 169"/>
                <a:gd name="T31" fmla="*/ 63 h 236"/>
                <a:gd name="T32" fmla="*/ 138 w 169"/>
                <a:gd name="T33" fmla="*/ 86 h 236"/>
                <a:gd name="T34" fmla="*/ 128 w 169"/>
                <a:gd name="T35" fmla="*/ 104 h 236"/>
                <a:gd name="T36" fmla="*/ 111 w 169"/>
                <a:gd name="T37" fmla="*/ 118 h 236"/>
                <a:gd name="T38" fmla="*/ 90 w 169"/>
                <a:gd name="T39" fmla="*/ 126 h 236"/>
                <a:gd name="T40" fmla="*/ 90 w 169"/>
                <a:gd name="T41" fmla="*/ 127 h 236"/>
                <a:gd name="T42" fmla="*/ 100 w 169"/>
                <a:gd name="T43" fmla="*/ 133 h 236"/>
                <a:gd name="T44" fmla="*/ 108 w 169"/>
                <a:gd name="T45" fmla="*/ 141 h 236"/>
                <a:gd name="T46" fmla="*/ 116 w 169"/>
                <a:gd name="T47" fmla="*/ 151 h 236"/>
                <a:gd name="T48" fmla="*/ 125 w 169"/>
                <a:gd name="T49" fmla="*/ 165 h 236"/>
                <a:gd name="T50" fmla="*/ 169 w 169"/>
                <a:gd name="T51" fmla="*/ 236 h 236"/>
                <a:gd name="T52" fmla="*/ 28 w 169"/>
                <a:gd name="T53" fmla="*/ 25 h 236"/>
                <a:gd name="T54" fmla="*/ 28 w 169"/>
                <a:gd name="T55" fmla="*/ 111 h 236"/>
                <a:gd name="T56" fmla="*/ 65 w 169"/>
                <a:gd name="T57" fmla="*/ 111 h 236"/>
                <a:gd name="T58" fmla="*/ 84 w 169"/>
                <a:gd name="T59" fmla="*/ 108 h 236"/>
                <a:gd name="T60" fmla="*/ 99 w 169"/>
                <a:gd name="T61" fmla="*/ 99 h 236"/>
                <a:gd name="T62" fmla="*/ 109 w 169"/>
                <a:gd name="T63" fmla="*/ 84 h 236"/>
                <a:gd name="T64" fmla="*/ 113 w 169"/>
                <a:gd name="T65" fmla="*/ 65 h 236"/>
                <a:gd name="T66" fmla="*/ 101 w 169"/>
                <a:gd name="T67" fmla="*/ 36 h 236"/>
                <a:gd name="T68" fmla="*/ 65 w 169"/>
                <a:gd name="T69" fmla="*/ 25 h 236"/>
                <a:gd name="T70" fmla="*/ 28 w 169"/>
                <a:gd name="T71" fmla="*/ 2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9" h="236">
                  <a:moveTo>
                    <a:pt x="169" y="236"/>
                  </a:moveTo>
                  <a:cubicBezTo>
                    <a:pt x="136" y="236"/>
                    <a:pt x="136" y="236"/>
                    <a:pt x="136" y="236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93" y="164"/>
                    <a:pt x="90" y="158"/>
                    <a:pt x="86" y="154"/>
                  </a:cubicBezTo>
                  <a:cubicBezTo>
                    <a:pt x="83" y="150"/>
                    <a:pt x="79" y="146"/>
                    <a:pt x="76" y="144"/>
                  </a:cubicBezTo>
                  <a:cubicBezTo>
                    <a:pt x="72" y="141"/>
                    <a:pt x="68" y="139"/>
                    <a:pt x="64" y="138"/>
                  </a:cubicBezTo>
                  <a:cubicBezTo>
                    <a:pt x="60" y="136"/>
                    <a:pt x="56" y="136"/>
                    <a:pt x="50" y="136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81" y="0"/>
                    <a:pt x="90" y="2"/>
                    <a:pt x="99" y="4"/>
                  </a:cubicBezTo>
                  <a:cubicBezTo>
                    <a:pt x="108" y="7"/>
                    <a:pt x="115" y="11"/>
                    <a:pt x="121" y="16"/>
                  </a:cubicBezTo>
                  <a:cubicBezTo>
                    <a:pt x="128" y="21"/>
                    <a:pt x="133" y="28"/>
                    <a:pt x="137" y="36"/>
                  </a:cubicBezTo>
                  <a:cubicBezTo>
                    <a:pt x="140" y="43"/>
                    <a:pt x="142" y="53"/>
                    <a:pt x="142" y="63"/>
                  </a:cubicBezTo>
                  <a:cubicBezTo>
                    <a:pt x="142" y="71"/>
                    <a:pt x="141" y="79"/>
                    <a:pt x="138" y="86"/>
                  </a:cubicBezTo>
                  <a:cubicBezTo>
                    <a:pt x="136" y="93"/>
                    <a:pt x="132" y="99"/>
                    <a:pt x="128" y="104"/>
                  </a:cubicBezTo>
                  <a:cubicBezTo>
                    <a:pt x="123" y="109"/>
                    <a:pt x="118" y="114"/>
                    <a:pt x="111" y="118"/>
                  </a:cubicBezTo>
                  <a:cubicBezTo>
                    <a:pt x="105" y="121"/>
                    <a:pt x="98" y="124"/>
                    <a:pt x="90" y="126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4" y="129"/>
                    <a:pt x="97" y="131"/>
                    <a:pt x="100" y="133"/>
                  </a:cubicBezTo>
                  <a:cubicBezTo>
                    <a:pt x="103" y="135"/>
                    <a:pt x="106" y="138"/>
                    <a:pt x="108" y="141"/>
                  </a:cubicBezTo>
                  <a:cubicBezTo>
                    <a:pt x="111" y="144"/>
                    <a:pt x="114" y="148"/>
                    <a:pt x="116" y="151"/>
                  </a:cubicBezTo>
                  <a:cubicBezTo>
                    <a:pt x="119" y="155"/>
                    <a:pt x="122" y="160"/>
                    <a:pt x="125" y="165"/>
                  </a:cubicBezTo>
                  <a:lnTo>
                    <a:pt x="169" y="236"/>
                  </a:lnTo>
                  <a:close/>
                  <a:moveTo>
                    <a:pt x="28" y="25"/>
                  </a:moveTo>
                  <a:cubicBezTo>
                    <a:pt x="28" y="111"/>
                    <a:pt x="28" y="111"/>
                    <a:pt x="28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72" y="111"/>
                    <a:pt x="78" y="110"/>
                    <a:pt x="84" y="108"/>
                  </a:cubicBezTo>
                  <a:cubicBezTo>
                    <a:pt x="90" y="106"/>
                    <a:pt x="95" y="103"/>
                    <a:pt x="99" y="99"/>
                  </a:cubicBezTo>
                  <a:cubicBezTo>
                    <a:pt x="104" y="95"/>
                    <a:pt x="107" y="90"/>
                    <a:pt x="109" y="84"/>
                  </a:cubicBezTo>
                  <a:cubicBezTo>
                    <a:pt x="112" y="79"/>
                    <a:pt x="113" y="72"/>
                    <a:pt x="113" y="65"/>
                  </a:cubicBezTo>
                  <a:cubicBezTo>
                    <a:pt x="113" y="53"/>
                    <a:pt x="109" y="43"/>
                    <a:pt x="101" y="36"/>
                  </a:cubicBezTo>
                  <a:cubicBezTo>
                    <a:pt x="93" y="29"/>
                    <a:pt x="81" y="25"/>
                    <a:pt x="65" y="25"/>
                  </a:cubicBezTo>
                  <a:lnTo>
                    <a:pt x="28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 userDrawn="1"/>
          </p:nvSpPr>
          <p:spPr bwMode="auto">
            <a:xfrm>
              <a:off x="1901" y="705"/>
              <a:ext cx="1666" cy="1671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2109" y="1016"/>
              <a:ext cx="516" cy="1032"/>
            </a:xfrm>
            <a:custGeom>
              <a:avLst/>
              <a:gdLst>
                <a:gd name="T0" fmla="*/ 92 w 516"/>
                <a:gd name="T1" fmla="*/ 1032 h 1032"/>
                <a:gd name="T2" fmla="*/ 0 w 516"/>
                <a:gd name="T3" fmla="*/ 1032 h 1032"/>
                <a:gd name="T4" fmla="*/ 424 w 516"/>
                <a:gd name="T5" fmla="*/ 0 h 1032"/>
                <a:gd name="T6" fmla="*/ 516 w 516"/>
                <a:gd name="T7" fmla="*/ 0 h 1032"/>
                <a:gd name="T8" fmla="*/ 92 w 516"/>
                <a:gd name="T9" fmla="*/ 1032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1032">
                  <a:moveTo>
                    <a:pt x="92" y="1032"/>
                  </a:moveTo>
                  <a:lnTo>
                    <a:pt x="0" y="1032"/>
                  </a:lnTo>
                  <a:lnTo>
                    <a:pt x="424" y="0"/>
                  </a:lnTo>
                  <a:lnTo>
                    <a:pt x="516" y="0"/>
                  </a:lnTo>
                  <a:lnTo>
                    <a:pt x="92" y="10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2668" y="1016"/>
              <a:ext cx="690" cy="1049"/>
            </a:xfrm>
            <a:custGeom>
              <a:avLst/>
              <a:gdLst>
                <a:gd name="T0" fmla="*/ 292 w 292"/>
                <a:gd name="T1" fmla="*/ 277 h 442"/>
                <a:gd name="T2" fmla="*/ 283 w 292"/>
                <a:gd name="T3" fmla="*/ 342 h 442"/>
                <a:gd name="T4" fmla="*/ 257 w 292"/>
                <a:gd name="T5" fmla="*/ 395 h 442"/>
                <a:gd name="T6" fmla="*/ 213 w 292"/>
                <a:gd name="T7" fmla="*/ 430 h 442"/>
                <a:gd name="T8" fmla="*/ 154 w 292"/>
                <a:gd name="T9" fmla="*/ 442 h 442"/>
                <a:gd name="T10" fmla="*/ 126 w 292"/>
                <a:gd name="T11" fmla="*/ 439 h 442"/>
                <a:gd name="T12" fmla="*/ 102 w 292"/>
                <a:gd name="T13" fmla="*/ 429 h 442"/>
                <a:gd name="T14" fmla="*/ 84 w 292"/>
                <a:gd name="T15" fmla="*/ 415 h 442"/>
                <a:gd name="T16" fmla="*/ 69 w 292"/>
                <a:gd name="T17" fmla="*/ 397 h 442"/>
                <a:gd name="T18" fmla="*/ 68 w 292"/>
                <a:gd name="T19" fmla="*/ 397 h 442"/>
                <a:gd name="T20" fmla="*/ 68 w 292"/>
                <a:gd name="T21" fmla="*/ 435 h 442"/>
                <a:gd name="T22" fmla="*/ 0 w 292"/>
                <a:gd name="T23" fmla="*/ 435 h 442"/>
                <a:gd name="T24" fmla="*/ 0 w 292"/>
                <a:gd name="T25" fmla="*/ 107 h 442"/>
                <a:gd name="T26" fmla="*/ 44 w 292"/>
                <a:gd name="T27" fmla="*/ 0 h 442"/>
                <a:gd name="T28" fmla="*/ 68 w 292"/>
                <a:gd name="T29" fmla="*/ 0 h 442"/>
                <a:gd name="T30" fmla="*/ 68 w 292"/>
                <a:gd name="T31" fmla="*/ 182 h 442"/>
                <a:gd name="T32" fmla="*/ 69 w 292"/>
                <a:gd name="T33" fmla="*/ 182 h 442"/>
                <a:gd name="T34" fmla="*/ 87 w 292"/>
                <a:gd name="T35" fmla="*/ 160 h 442"/>
                <a:gd name="T36" fmla="*/ 109 w 292"/>
                <a:gd name="T37" fmla="*/ 142 h 442"/>
                <a:gd name="T38" fmla="*/ 136 w 292"/>
                <a:gd name="T39" fmla="*/ 131 h 442"/>
                <a:gd name="T40" fmla="*/ 169 w 292"/>
                <a:gd name="T41" fmla="*/ 127 h 442"/>
                <a:gd name="T42" fmla="*/ 224 w 292"/>
                <a:gd name="T43" fmla="*/ 139 h 442"/>
                <a:gd name="T44" fmla="*/ 263 w 292"/>
                <a:gd name="T45" fmla="*/ 171 h 442"/>
                <a:gd name="T46" fmla="*/ 285 w 292"/>
                <a:gd name="T47" fmla="*/ 219 h 442"/>
                <a:gd name="T48" fmla="*/ 292 w 292"/>
                <a:gd name="T49" fmla="*/ 277 h 442"/>
                <a:gd name="T50" fmla="*/ 222 w 292"/>
                <a:gd name="T51" fmla="*/ 275 h 442"/>
                <a:gd name="T52" fmla="*/ 217 w 292"/>
                <a:gd name="T53" fmla="*/ 237 h 442"/>
                <a:gd name="T54" fmla="*/ 202 w 292"/>
                <a:gd name="T55" fmla="*/ 207 h 442"/>
                <a:gd name="T56" fmla="*/ 178 w 292"/>
                <a:gd name="T57" fmla="*/ 189 h 442"/>
                <a:gd name="T58" fmla="*/ 146 w 292"/>
                <a:gd name="T59" fmla="*/ 182 h 442"/>
                <a:gd name="T60" fmla="*/ 114 w 292"/>
                <a:gd name="T61" fmla="*/ 189 h 442"/>
                <a:gd name="T62" fmla="*/ 89 w 292"/>
                <a:gd name="T63" fmla="*/ 207 h 442"/>
                <a:gd name="T64" fmla="*/ 73 w 292"/>
                <a:gd name="T65" fmla="*/ 235 h 442"/>
                <a:gd name="T66" fmla="*/ 67 w 292"/>
                <a:gd name="T67" fmla="*/ 271 h 442"/>
                <a:gd name="T68" fmla="*/ 67 w 292"/>
                <a:gd name="T69" fmla="*/ 311 h 442"/>
                <a:gd name="T70" fmla="*/ 73 w 292"/>
                <a:gd name="T71" fmla="*/ 341 h 442"/>
                <a:gd name="T72" fmla="*/ 88 w 292"/>
                <a:gd name="T73" fmla="*/ 365 h 442"/>
                <a:gd name="T74" fmla="*/ 111 w 292"/>
                <a:gd name="T75" fmla="*/ 381 h 442"/>
                <a:gd name="T76" fmla="*/ 140 w 292"/>
                <a:gd name="T77" fmla="*/ 387 h 442"/>
                <a:gd name="T78" fmla="*/ 174 w 292"/>
                <a:gd name="T79" fmla="*/ 380 h 442"/>
                <a:gd name="T80" fmla="*/ 200 w 292"/>
                <a:gd name="T81" fmla="*/ 359 h 442"/>
                <a:gd name="T82" fmla="*/ 216 w 292"/>
                <a:gd name="T83" fmla="*/ 324 h 442"/>
                <a:gd name="T84" fmla="*/ 222 w 292"/>
                <a:gd name="T85" fmla="*/ 27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2" h="442">
                  <a:moveTo>
                    <a:pt x="292" y="277"/>
                  </a:moveTo>
                  <a:cubicBezTo>
                    <a:pt x="292" y="300"/>
                    <a:pt x="289" y="322"/>
                    <a:pt x="283" y="342"/>
                  </a:cubicBezTo>
                  <a:cubicBezTo>
                    <a:pt x="277" y="363"/>
                    <a:pt x="268" y="380"/>
                    <a:pt x="257" y="395"/>
                  </a:cubicBezTo>
                  <a:cubicBezTo>
                    <a:pt x="245" y="410"/>
                    <a:pt x="231" y="421"/>
                    <a:pt x="213" y="430"/>
                  </a:cubicBezTo>
                  <a:cubicBezTo>
                    <a:pt x="196" y="438"/>
                    <a:pt x="177" y="442"/>
                    <a:pt x="154" y="442"/>
                  </a:cubicBezTo>
                  <a:cubicBezTo>
                    <a:pt x="144" y="442"/>
                    <a:pt x="135" y="441"/>
                    <a:pt x="126" y="439"/>
                  </a:cubicBezTo>
                  <a:cubicBezTo>
                    <a:pt x="117" y="436"/>
                    <a:pt x="109" y="433"/>
                    <a:pt x="102" y="429"/>
                  </a:cubicBezTo>
                  <a:cubicBezTo>
                    <a:pt x="95" y="425"/>
                    <a:pt x="89" y="420"/>
                    <a:pt x="84" y="415"/>
                  </a:cubicBezTo>
                  <a:cubicBezTo>
                    <a:pt x="78" y="409"/>
                    <a:pt x="73" y="403"/>
                    <a:pt x="69" y="397"/>
                  </a:cubicBezTo>
                  <a:cubicBezTo>
                    <a:pt x="68" y="397"/>
                    <a:pt x="68" y="397"/>
                    <a:pt x="68" y="397"/>
                  </a:cubicBezTo>
                  <a:cubicBezTo>
                    <a:pt x="68" y="435"/>
                    <a:pt x="68" y="435"/>
                    <a:pt x="68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4" y="174"/>
                    <a:pt x="80" y="167"/>
                    <a:pt x="87" y="160"/>
                  </a:cubicBezTo>
                  <a:cubicBezTo>
                    <a:pt x="93" y="153"/>
                    <a:pt x="101" y="147"/>
                    <a:pt x="109" y="142"/>
                  </a:cubicBezTo>
                  <a:cubicBezTo>
                    <a:pt x="117" y="137"/>
                    <a:pt x="126" y="134"/>
                    <a:pt x="136" y="131"/>
                  </a:cubicBezTo>
                  <a:cubicBezTo>
                    <a:pt x="146" y="128"/>
                    <a:pt x="157" y="127"/>
                    <a:pt x="169" y="127"/>
                  </a:cubicBezTo>
                  <a:cubicBezTo>
                    <a:pt x="190" y="127"/>
                    <a:pt x="209" y="131"/>
                    <a:pt x="224" y="139"/>
                  </a:cubicBezTo>
                  <a:cubicBezTo>
                    <a:pt x="240" y="147"/>
                    <a:pt x="253" y="158"/>
                    <a:pt x="263" y="171"/>
                  </a:cubicBezTo>
                  <a:cubicBezTo>
                    <a:pt x="273" y="185"/>
                    <a:pt x="280" y="201"/>
                    <a:pt x="285" y="219"/>
                  </a:cubicBezTo>
                  <a:cubicBezTo>
                    <a:pt x="290" y="237"/>
                    <a:pt x="292" y="256"/>
                    <a:pt x="292" y="277"/>
                  </a:cubicBezTo>
                  <a:moveTo>
                    <a:pt x="222" y="275"/>
                  </a:moveTo>
                  <a:cubicBezTo>
                    <a:pt x="222" y="261"/>
                    <a:pt x="220" y="248"/>
                    <a:pt x="217" y="237"/>
                  </a:cubicBezTo>
                  <a:cubicBezTo>
                    <a:pt x="213" y="225"/>
                    <a:pt x="208" y="215"/>
                    <a:pt x="202" y="207"/>
                  </a:cubicBezTo>
                  <a:cubicBezTo>
                    <a:pt x="195" y="199"/>
                    <a:pt x="188" y="193"/>
                    <a:pt x="178" y="189"/>
                  </a:cubicBezTo>
                  <a:cubicBezTo>
                    <a:pt x="169" y="184"/>
                    <a:pt x="158" y="182"/>
                    <a:pt x="146" y="182"/>
                  </a:cubicBezTo>
                  <a:cubicBezTo>
                    <a:pt x="135" y="182"/>
                    <a:pt x="124" y="184"/>
                    <a:pt x="114" y="189"/>
                  </a:cubicBezTo>
                  <a:cubicBezTo>
                    <a:pt x="105" y="193"/>
                    <a:pt x="96" y="199"/>
                    <a:pt x="89" y="207"/>
                  </a:cubicBezTo>
                  <a:cubicBezTo>
                    <a:pt x="82" y="215"/>
                    <a:pt x="77" y="224"/>
                    <a:pt x="73" y="235"/>
                  </a:cubicBezTo>
                  <a:cubicBezTo>
                    <a:pt x="69" y="246"/>
                    <a:pt x="67" y="258"/>
                    <a:pt x="67" y="271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7" y="321"/>
                    <a:pt x="69" y="331"/>
                    <a:pt x="73" y="341"/>
                  </a:cubicBezTo>
                  <a:cubicBezTo>
                    <a:pt x="76" y="350"/>
                    <a:pt x="81" y="358"/>
                    <a:pt x="88" y="365"/>
                  </a:cubicBezTo>
                  <a:cubicBezTo>
                    <a:pt x="94" y="371"/>
                    <a:pt x="102" y="377"/>
                    <a:pt x="111" y="381"/>
                  </a:cubicBezTo>
                  <a:cubicBezTo>
                    <a:pt x="120" y="385"/>
                    <a:pt x="129" y="387"/>
                    <a:pt x="140" y="387"/>
                  </a:cubicBezTo>
                  <a:cubicBezTo>
                    <a:pt x="152" y="387"/>
                    <a:pt x="164" y="384"/>
                    <a:pt x="174" y="380"/>
                  </a:cubicBezTo>
                  <a:cubicBezTo>
                    <a:pt x="184" y="375"/>
                    <a:pt x="193" y="368"/>
                    <a:pt x="200" y="359"/>
                  </a:cubicBezTo>
                  <a:cubicBezTo>
                    <a:pt x="207" y="350"/>
                    <a:pt x="212" y="338"/>
                    <a:pt x="216" y="324"/>
                  </a:cubicBezTo>
                  <a:cubicBezTo>
                    <a:pt x="220" y="310"/>
                    <a:pt x="222" y="294"/>
                    <a:pt x="222" y="2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440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084172"/>
            <a:ext cx="11653523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316383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79784" y="2906011"/>
            <a:ext cx="10034748" cy="899665"/>
          </a:xfrm>
        </p:spPr>
        <p:txBody>
          <a:bodyPr anchor="ctr" anchorCtr="0"/>
          <a:lstStyle>
            <a:lvl1pPr algn="l"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539487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2121606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961"/>
            </a:lvl2pPr>
            <a:lvl3pPr marL="224097" indent="0">
              <a:buNone/>
              <a:defRPr/>
            </a:lvl3pPr>
            <a:lvl4pPr marL="448193" indent="0">
              <a:buNone/>
              <a:defRPr/>
            </a:lvl4pPr>
            <a:lvl5pPr marL="67229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6853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_Accent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66" y="1953628"/>
            <a:ext cx="7514819" cy="2716378"/>
          </a:xfrm>
          <a:noFill/>
        </p:spPr>
        <p:txBody>
          <a:bodyPr tIns="91440" bIns="91440" anchor="t" anchorCtr="0"/>
          <a:lstStyle>
            <a:lvl1pPr>
              <a:defRPr sz="7058" spc="-98" baseline="0">
                <a:gradFill>
                  <a:gsLst>
                    <a:gs pos="5833">
                      <a:schemeClr val="accent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2794067" y="4183527"/>
            <a:ext cx="9860674" cy="1793881"/>
          </a:xfrm>
          <a:noFill/>
        </p:spPr>
        <p:txBody>
          <a:bodyPr lIns="146304" tIns="91440" rIns="146304" bIns="91440">
            <a:noAutofit/>
          </a:bodyPr>
          <a:lstStyle>
            <a:lvl1pPr marL="0" indent="0">
              <a:spcBef>
                <a:spcPts val="0"/>
              </a:spcBef>
              <a:buNone/>
              <a:defRPr sz="2353" spc="0" baseline="0">
                <a:gradFill>
                  <a:gsLst>
                    <a:gs pos="0">
                      <a:schemeClr val="tx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634064" y="2084621"/>
            <a:ext cx="1802167" cy="2511982"/>
            <a:chOff x="274638" y="0"/>
            <a:chExt cx="1254126" cy="1747838"/>
          </a:xfrm>
        </p:grpSpPr>
        <p:sp>
          <p:nvSpPr>
            <p:cNvPr id="33" name="Freeform 19"/>
            <p:cNvSpPr>
              <a:spLocks/>
            </p:cNvSpPr>
            <p:nvPr userDrawn="1"/>
          </p:nvSpPr>
          <p:spPr bwMode="auto">
            <a:xfrm>
              <a:off x="654051" y="0"/>
              <a:ext cx="874713" cy="1747838"/>
            </a:xfrm>
            <a:custGeom>
              <a:avLst/>
              <a:gdLst>
                <a:gd name="T0" fmla="*/ 0 w 551"/>
                <a:gd name="T1" fmla="*/ 1101 h 1101"/>
                <a:gd name="T2" fmla="*/ 97 w 551"/>
                <a:gd name="T3" fmla="*/ 1101 h 1101"/>
                <a:gd name="T4" fmla="*/ 551 w 551"/>
                <a:gd name="T5" fmla="*/ 0 h 1101"/>
                <a:gd name="T6" fmla="*/ 453 w 551"/>
                <a:gd name="T7" fmla="*/ 0 h 1101"/>
                <a:gd name="T8" fmla="*/ 0 w 551"/>
                <a:gd name="T9" fmla="*/ 1101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1101">
                  <a:moveTo>
                    <a:pt x="0" y="1101"/>
                  </a:moveTo>
                  <a:lnTo>
                    <a:pt x="97" y="1101"/>
                  </a:lnTo>
                  <a:lnTo>
                    <a:pt x="551" y="0"/>
                  </a:lnTo>
                  <a:lnTo>
                    <a:pt x="453" y="0"/>
                  </a:lnTo>
                  <a:lnTo>
                    <a:pt x="0" y="11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34" name="Freeform 20"/>
            <p:cNvSpPr>
              <a:spLocks/>
            </p:cNvSpPr>
            <p:nvPr userDrawn="1"/>
          </p:nvSpPr>
          <p:spPr bwMode="auto">
            <a:xfrm>
              <a:off x="274638" y="0"/>
              <a:ext cx="877888" cy="1747838"/>
            </a:xfrm>
            <a:custGeom>
              <a:avLst/>
              <a:gdLst>
                <a:gd name="T0" fmla="*/ 456 w 553"/>
                <a:gd name="T1" fmla="*/ 0 h 1101"/>
                <a:gd name="T2" fmla="*/ 0 w 553"/>
                <a:gd name="T3" fmla="*/ 1101 h 1101"/>
                <a:gd name="T4" fmla="*/ 98 w 553"/>
                <a:gd name="T5" fmla="*/ 1101 h 1101"/>
                <a:gd name="T6" fmla="*/ 553 w 553"/>
                <a:gd name="T7" fmla="*/ 0 h 1101"/>
                <a:gd name="T8" fmla="*/ 456 w 553"/>
                <a:gd name="T9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1101">
                  <a:moveTo>
                    <a:pt x="456" y="0"/>
                  </a:moveTo>
                  <a:lnTo>
                    <a:pt x="0" y="1101"/>
                  </a:lnTo>
                  <a:lnTo>
                    <a:pt x="98" y="1101"/>
                  </a:lnTo>
                  <a:lnTo>
                    <a:pt x="553" y="0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609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_Accent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66" y="1953628"/>
            <a:ext cx="7514819" cy="2716378"/>
          </a:xfrm>
          <a:noFill/>
        </p:spPr>
        <p:txBody>
          <a:bodyPr tIns="91440" bIns="91440" anchor="t" anchorCtr="0"/>
          <a:lstStyle>
            <a:lvl1pPr>
              <a:defRPr sz="7058" spc="-98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2794067" y="4183527"/>
            <a:ext cx="9860674" cy="1793881"/>
          </a:xfrm>
          <a:noFill/>
        </p:spPr>
        <p:txBody>
          <a:bodyPr lIns="146304" tIns="91440" rIns="146304" bIns="91440">
            <a:noAutofit/>
          </a:bodyPr>
          <a:lstStyle>
            <a:lvl1pPr marL="0" indent="0">
              <a:spcBef>
                <a:spcPts val="0"/>
              </a:spcBef>
              <a:buNone/>
              <a:defRPr sz="2353" spc="0" baseline="0">
                <a:gradFill>
                  <a:gsLst>
                    <a:gs pos="125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634064" y="2084621"/>
            <a:ext cx="1802167" cy="2511982"/>
            <a:chOff x="274638" y="0"/>
            <a:chExt cx="1254126" cy="1747838"/>
          </a:xfrm>
          <a:solidFill>
            <a:schemeClr val="bg1"/>
          </a:solidFill>
        </p:grpSpPr>
        <p:sp>
          <p:nvSpPr>
            <p:cNvPr id="33" name="Freeform 19"/>
            <p:cNvSpPr>
              <a:spLocks/>
            </p:cNvSpPr>
            <p:nvPr userDrawn="1"/>
          </p:nvSpPr>
          <p:spPr bwMode="auto">
            <a:xfrm>
              <a:off x="654051" y="0"/>
              <a:ext cx="874713" cy="1747838"/>
            </a:xfrm>
            <a:custGeom>
              <a:avLst/>
              <a:gdLst>
                <a:gd name="T0" fmla="*/ 0 w 551"/>
                <a:gd name="T1" fmla="*/ 1101 h 1101"/>
                <a:gd name="T2" fmla="*/ 97 w 551"/>
                <a:gd name="T3" fmla="*/ 1101 h 1101"/>
                <a:gd name="T4" fmla="*/ 551 w 551"/>
                <a:gd name="T5" fmla="*/ 0 h 1101"/>
                <a:gd name="T6" fmla="*/ 453 w 551"/>
                <a:gd name="T7" fmla="*/ 0 h 1101"/>
                <a:gd name="T8" fmla="*/ 0 w 551"/>
                <a:gd name="T9" fmla="*/ 1101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1101">
                  <a:moveTo>
                    <a:pt x="0" y="1101"/>
                  </a:moveTo>
                  <a:lnTo>
                    <a:pt x="97" y="1101"/>
                  </a:lnTo>
                  <a:lnTo>
                    <a:pt x="551" y="0"/>
                  </a:lnTo>
                  <a:lnTo>
                    <a:pt x="453" y="0"/>
                  </a:lnTo>
                  <a:lnTo>
                    <a:pt x="0" y="1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34" name="Freeform 20"/>
            <p:cNvSpPr>
              <a:spLocks/>
            </p:cNvSpPr>
            <p:nvPr userDrawn="1"/>
          </p:nvSpPr>
          <p:spPr bwMode="auto">
            <a:xfrm>
              <a:off x="274638" y="0"/>
              <a:ext cx="877888" cy="1747838"/>
            </a:xfrm>
            <a:custGeom>
              <a:avLst/>
              <a:gdLst>
                <a:gd name="T0" fmla="*/ 456 w 553"/>
                <a:gd name="T1" fmla="*/ 0 h 1101"/>
                <a:gd name="T2" fmla="*/ 0 w 553"/>
                <a:gd name="T3" fmla="*/ 1101 h 1101"/>
                <a:gd name="T4" fmla="*/ 98 w 553"/>
                <a:gd name="T5" fmla="*/ 1101 h 1101"/>
                <a:gd name="T6" fmla="*/ 553 w 553"/>
                <a:gd name="T7" fmla="*/ 0 h 1101"/>
                <a:gd name="T8" fmla="*/ 456 w 553"/>
                <a:gd name="T9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1101">
                  <a:moveTo>
                    <a:pt x="456" y="0"/>
                  </a:moveTo>
                  <a:lnTo>
                    <a:pt x="0" y="1101"/>
                  </a:lnTo>
                  <a:lnTo>
                    <a:pt x="98" y="1101"/>
                  </a:lnTo>
                  <a:lnTo>
                    <a:pt x="553" y="0"/>
                  </a:lnTo>
                  <a:lnTo>
                    <a:pt x="4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116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accent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37634" y="2666550"/>
            <a:ext cx="12818875" cy="1796217"/>
          </a:xfrm>
          <a:noFill/>
        </p:spPr>
        <p:txBody>
          <a:bodyPr tIns="91440" bIns="91440" anchor="t" anchorCtr="0"/>
          <a:lstStyle>
            <a:lvl1pPr>
              <a:defRPr sz="9411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377" y="2915308"/>
            <a:ext cx="897489" cy="897615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 bwMode="auto">
          <a:xfrm>
            <a:off x="-45296" y="-706281"/>
            <a:ext cx="12282593" cy="17302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2385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 userDrawn="1"/>
        </p:nvGrpSpPr>
        <p:grpSpPr bwMode="auto">
          <a:xfrm>
            <a:off x="1" y="2915309"/>
            <a:ext cx="898023" cy="897615"/>
            <a:chOff x="2519" y="2231"/>
            <a:chExt cx="1673" cy="1672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519" y="2231"/>
              <a:ext cx="1673" cy="1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2519" y="2231"/>
              <a:ext cx="1671" cy="16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728" y="2542"/>
              <a:ext cx="517" cy="1031"/>
            </a:xfrm>
            <a:custGeom>
              <a:avLst/>
              <a:gdLst>
                <a:gd name="T0" fmla="*/ 92 w 517"/>
                <a:gd name="T1" fmla="*/ 1031 h 1031"/>
                <a:gd name="T2" fmla="*/ 0 w 517"/>
                <a:gd name="T3" fmla="*/ 1031 h 1031"/>
                <a:gd name="T4" fmla="*/ 425 w 517"/>
                <a:gd name="T5" fmla="*/ 0 h 1031"/>
                <a:gd name="T6" fmla="*/ 517 w 517"/>
                <a:gd name="T7" fmla="*/ 0 h 1031"/>
                <a:gd name="T8" fmla="*/ 92 w 517"/>
                <a:gd name="T9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1031">
                  <a:moveTo>
                    <a:pt x="92" y="1031"/>
                  </a:moveTo>
                  <a:lnTo>
                    <a:pt x="0" y="1031"/>
                  </a:lnTo>
                  <a:lnTo>
                    <a:pt x="425" y="0"/>
                  </a:lnTo>
                  <a:lnTo>
                    <a:pt x="517" y="0"/>
                  </a:lnTo>
                  <a:lnTo>
                    <a:pt x="92" y="10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3288" y="2542"/>
              <a:ext cx="693" cy="1048"/>
            </a:xfrm>
            <a:custGeom>
              <a:avLst/>
              <a:gdLst>
                <a:gd name="T0" fmla="*/ 292 w 292"/>
                <a:gd name="T1" fmla="*/ 276 h 442"/>
                <a:gd name="T2" fmla="*/ 283 w 292"/>
                <a:gd name="T3" fmla="*/ 342 h 442"/>
                <a:gd name="T4" fmla="*/ 257 w 292"/>
                <a:gd name="T5" fmla="*/ 395 h 442"/>
                <a:gd name="T6" fmla="*/ 213 w 292"/>
                <a:gd name="T7" fmla="*/ 430 h 442"/>
                <a:gd name="T8" fmla="*/ 154 w 292"/>
                <a:gd name="T9" fmla="*/ 442 h 442"/>
                <a:gd name="T10" fmla="*/ 126 w 292"/>
                <a:gd name="T11" fmla="*/ 439 h 442"/>
                <a:gd name="T12" fmla="*/ 102 w 292"/>
                <a:gd name="T13" fmla="*/ 429 h 442"/>
                <a:gd name="T14" fmla="*/ 84 w 292"/>
                <a:gd name="T15" fmla="*/ 415 h 442"/>
                <a:gd name="T16" fmla="*/ 69 w 292"/>
                <a:gd name="T17" fmla="*/ 397 h 442"/>
                <a:gd name="T18" fmla="*/ 68 w 292"/>
                <a:gd name="T19" fmla="*/ 397 h 442"/>
                <a:gd name="T20" fmla="*/ 68 w 292"/>
                <a:gd name="T21" fmla="*/ 435 h 442"/>
                <a:gd name="T22" fmla="*/ 0 w 292"/>
                <a:gd name="T23" fmla="*/ 435 h 442"/>
                <a:gd name="T24" fmla="*/ 0 w 292"/>
                <a:gd name="T25" fmla="*/ 107 h 442"/>
                <a:gd name="T26" fmla="*/ 44 w 292"/>
                <a:gd name="T27" fmla="*/ 0 h 442"/>
                <a:gd name="T28" fmla="*/ 68 w 292"/>
                <a:gd name="T29" fmla="*/ 0 h 442"/>
                <a:gd name="T30" fmla="*/ 68 w 292"/>
                <a:gd name="T31" fmla="*/ 182 h 442"/>
                <a:gd name="T32" fmla="*/ 69 w 292"/>
                <a:gd name="T33" fmla="*/ 182 h 442"/>
                <a:gd name="T34" fmla="*/ 87 w 292"/>
                <a:gd name="T35" fmla="*/ 160 h 442"/>
                <a:gd name="T36" fmla="*/ 109 w 292"/>
                <a:gd name="T37" fmla="*/ 142 h 442"/>
                <a:gd name="T38" fmla="*/ 136 w 292"/>
                <a:gd name="T39" fmla="*/ 131 h 442"/>
                <a:gd name="T40" fmla="*/ 169 w 292"/>
                <a:gd name="T41" fmla="*/ 127 h 442"/>
                <a:gd name="T42" fmla="*/ 224 w 292"/>
                <a:gd name="T43" fmla="*/ 139 h 442"/>
                <a:gd name="T44" fmla="*/ 263 w 292"/>
                <a:gd name="T45" fmla="*/ 171 h 442"/>
                <a:gd name="T46" fmla="*/ 285 w 292"/>
                <a:gd name="T47" fmla="*/ 219 h 442"/>
                <a:gd name="T48" fmla="*/ 292 w 292"/>
                <a:gd name="T49" fmla="*/ 276 h 442"/>
                <a:gd name="T50" fmla="*/ 222 w 292"/>
                <a:gd name="T51" fmla="*/ 275 h 442"/>
                <a:gd name="T52" fmla="*/ 217 w 292"/>
                <a:gd name="T53" fmla="*/ 237 h 442"/>
                <a:gd name="T54" fmla="*/ 202 w 292"/>
                <a:gd name="T55" fmla="*/ 207 h 442"/>
                <a:gd name="T56" fmla="*/ 178 w 292"/>
                <a:gd name="T57" fmla="*/ 189 h 442"/>
                <a:gd name="T58" fmla="*/ 146 w 292"/>
                <a:gd name="T59" fmla="*/ 182 h 442"/>
                <a:gd name="T60" fmla="*/ 114 w 292"/>
                <a:gd name="T61" fmla="*/ 189 h 442"/>
                <a:gd name="T62" fmla="*/ 89 w 292"/>
                <a:gd name="T63" fmla="*/ 207 h 442"/>
                <a:gd name="T64" fmla="*/ 73 w 292"/>
                <a:gd name="T65" fmla="*/ 235 h 442"/>
                <a:gd name="T66" fmla="*/ 67 w 292"/>
                <a:gd name="T67" fmla="*/ 271 h 442"/>
                <a:gd name="T68" fmla="*/ 67 w 292"/>
                <a:gd name="T69" fmla="*/ 311 h 442"/>
                <a:gd name="T70" fmla="*/ 73 w 292"/>
                <a:gd name="T71" fmla="*/ 340 h 442"/>
                <a:gd name="T72" fmla="*/ 88 w 292"/>
                <a:gd name="T73" fmla="*/ 364 h 442"/>
                <a:gd name="T74" fmla="*/ 111 w 292"/>
                <a:gd name="T75" fmla="*/ 381 h 442"/>
                <a:gd name="T76" fmla="*/ 140 w 292"/>
                <a:gd name="T77" fmla="*/ 387 h 442"/>
                <a:gd name="T78" fmla="*/ 174 w 292"/>
                <a:gd name="T79" fmla="*/ 379 h 442"/>
                <a:gd name="T80" fmla="*/ 200 w 292"/>
                <a:gd name="T81" fmla="*/ 359 h 442"/>
                <a:gd name="T82" fmla="*/ 216 w 292"/>
                <a:gd name="T83" fmla="*/ 324 h 442"/>
                <a:gd name="T84" fmla="*/ 222 w 292"/>
                <a:gd name="T85" fmla="*/ 27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2" h="442">
                  <a:moveTo>
                    <a:pt x="292" y="276"/>
                  </a:moveTo>
                  <a:cubicBezTo>
                    <a:pt x="292" y="300"/>
                    <a:pt x="289" y="322"/>
                    <a:pt x="283" y="342"/>
                  </a:cubicBezTo>
                  <a:cubicBezTo>
                    <a:pt x="277" y="363"/>
                    <a:pt x="268" y="380"/>
                    <a:pt x="257" y="395"/>
                  </a:cubicBezTo>
                  <a:cubicBezTo>
                    <a:pt x="245" y="410"/>
                    <a:pt x="231" y="421"/>
                    <a:pt x="213" y="430"/>
                  </a:cubicBezTo>
                  <a:cubicBezTo>
                    <a:pt x="196" y="438"/>
                    <a:pt x="177" y="442"/>
                    <a:pt x="154" y="442"/>
                  </a:cubicBezTo>
                  <a:cubicBezTo>
                    <a:pt x="144" y="442"/>
                    <a:pt x="135" y="441"/>
                    <a:pt x="126" y="439"/>
                  </a:cubicBezTo>
                  <a:cubicBezTo>
                    <a:pt x="117" y="436"/>
                    <a:pt x="109" y="433"/>
                    <a:pt x="102" y="429"/>
                  </a:cubicBezTo>
                  <a:cubicBezTo>
                    <a:pt x="95" y="425"/>
                    <a:pt x="89" y="420"/>
                    <a:pt x="84" y="415"/>
                  </a:cubicBezTo>
                  <a:cubicBezTo>
                    <a:pt x="78" y="409"/>
                    <a:pt x="73" y="403"/>
                    <a:pt x="69" y="397"/>
                  </a:cubicBezTo>
                  <a:cubicBezTo>
                    <a:pt x="68" y="397"/>
                    <a:pt x="68" y="397"/>
                    <a:pt x="68" y="397"/>
                  </a:cubicBezTo>
                  <a:cubicBezTo>
                    <a:pt x="68" y="435"/>
                    <a:pt x="68" y="435"/>
                    <a:pt x="68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4" y="174"/>
                    <a:pt x="80" y="166"/>
                    <a:pt x="87" y="160"/>
                  </a:cubicBezTo>
                  <a:cubicBezTo>
                    <a:pt x="93" y="153"/>
                    <a:pt x="101" y="147"/>
                    <a:pt x="109" y="142"/>
                  </a:cubicBezTo>
                  <a:cubicBezTo>
                    <a:pt x="117" y="137"/>
                    <a:pt x="126" y="134"/>
                    <a:pt x="136" y="131"/>
                  </a:cubicBezTo>
                  <a:cubicBezTo>
                    <a:pt x="146" y="128"/>
                    <a:pt x="157" y="127"/>
                    <a:pt x="169" y="127"/>
                  </a:cubicBezTo>
                  <a:cubicBezTo>
                    <a:pt x="190" y="127"/>
                    <a:pt x="209" y="131"/>
                    <a:pt x="224" y="139"/>
                  </a:cubicBezTo>
                  <a:cubicBezTo>
                    <a:pt x="240" y="147"/>
                    <a:pt x="253" y="158"/>
                    <a:pt x="263" y="171"/>
                  </a:cubicBezTo>
                  <a:cubicBezTo>
                    <a:pt x="273" y="185"/>
                    <a:pt x="280" y="201"/>
                    <a:pt x="285" y="219"/>
                  </a:cubicBezTo>
                  <a:cubicBezTo>
                    <a:pt x="290" y="237"/>
                    <a:pt x="292" y="256"/>
                    <a:pt x="292" y="276"/>
                  </a:cubicBezTo>
                  <a:moveTo>
                    <a:pt x="222" y="275"/>
                  </a:moveTo>
                  <a:cubicBezTo>
                    <a:pt x="222" y="261"/>
                    <a:pt x="220" y="248"/>
                    <a:pt x="217" y="237"/>
                  </a:cubicBezTo>
                  <a:cubicBezTo>
                    <a:pt x="213" y="225"/>
                    <a:pt x="208" y="215"/>
                    <a:pt x="202" y="207"/>
                  </a:cubicBezTo>
                  <a:cubicBezTo>
                    <a:pt x="195" y="199"/>
                    <a:pt x="188" y="193"/>
                    <a:pt x="178" y="189"/>
                  </a:cubicBezTo>
                  <a:cubicBezTo>
                    <a:pt x="169" y="184"/>
                    <a:pt x="158" y="182"/>
                    <a:pt x="146" y="182"/>
                  </a:cubicBezTo>
                  <a:cubicBezTo>
                    <a:pt x="135" y="182"/>
                    <a:pt x="124" y="184"/>
                    <a:pt x="114" y="189"/>
                  </a:cubicBezTo>
                  <a:cubicBezTo>
                    <a:pt x="105" y="193"/>
                    <a:pt x="96" y="199"/>
                    <a:pt x="89" y="207"/>
                  </a:cubicBezTo>
                  <a:cubicBezTo>
                    <a:pt x="82" y="215"/>
                    <a:pt x="77" y="224"/>
                    <a:pt x="73" y="235"/>
                  </a:cubicBezTo>
                  <a:cubicBezTo>
                    <a:pt x="69" y="246"/>
                    <a:pt x="67" y="258"/>
                    <a:pt x="67" y="271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7" y="321"/>
                    <a:pt x="69" y="331"/>
                    <a:pt x="73" y="340"/>
                  </a:cubicBezTo>
                  <a:cubicBezTo>
                    <a:pt x="76" y="350"/>
                    <a:pt x="81" y="358"/>
                    <a:pt x="88" y="364"/>
                  </a:cubicBezTo>
                  <a:cubicBezTo>
                    <a:pt x="94" y="371"/>
                    <a:pt x="102" y="377"/>
                    <a:pt x="111" y="381"/>
                  </a:cubicBezTo>
                  <a:cubicBezTo>
                    <a:pt x="120" y="385"/>
                    <a:pt x="129" y="387"/>
                    <a:pt x="140" y="387"/>
                  </a:cubicBezTo>
                  <a:cubicBezTo>
                    <a:pt x="152" y="387"/>
                    <a:pt x="164" y="384"/>
                    <a:pt x="174" y="379"/>
                  </a:cubicBezTo>
                  <a:cubicBezTo>
                    <a:pt x="184" y="375"/>
                    <a:pt x="193" y="368"/>
                    <a:pt x="200" y="359"/>
                  </a:cubicBezTo>
                  <a:cubicBezTo>
                    <a:pt x="207" y="349"/>
                    <a:pt x="212" y="338"/>
                    <a:pt x="216" y="324"/>
                  </a:cubicBezTo>
                  <a:cubicBezTo>
                    <a:pt x="220" y="310"/>
                    <a:pt x="222" y="294"/>
                    <a:pt x="222" y="2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37634" y="2666550"/>
            <a:ext cx="12818875" cy="1796217"/>
          </a:xfrm>
          <a:noFill/>
        </p:spPr>
        <p:txBody>
          <a:bodyPr tIns="91440" bIns="91440" anchor="t" anchorCtr="0"/>
          <a:lstStyle>
            <a:lvl1pPr>
              <a:defRPr sz="9411" spc="-98" baseline="0">
                <a:gradFill>
                  <a:gsLst>
                    <a:gs pos="100000">
                      <a:schemeClr val="accent1"/>
                    </a:gs>
                    <a:gs pos="0">
                      <a:schemeClr val="bg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-45296" y="-706281"/>
            <a:ext cx="12282593" cy="17302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009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1" y="1217195"/>
            <a:ext cx="5378548" cy="1763530"/>
          </a:xfrm>
          <a:prstGeom prst="rect">
            <a:avLst/>
          </a:prstGeom>
        </p:spPr>
        <p:txBody>
          <a:bodyPr/>
          <a:lstStyle>
            <a:lvl1pPr>
              <a:defRPr sz="7058" baseline="0">
                <a:gradFill>
                  <a:gsLst>
                    <a:gs pos="1250">
                      <a:schemeClr val="accent2"/>
                    </a:gs>
                    <a:gs pos="100000">
                      <a:schemeClr val="accent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097556" y="0"/>
            <a:ext cx="6094444" cy="6856100"/>
          </a:xfrm>
          <a:blipFill dpi="0" rotWithShape="1">
            <a:blip r:embed="rId2"/>
            <a:srcRect/>
            <a:tile tx="-190500" ty="0" sx="75000" sy="75000" flip="none" algn="tl"/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23449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91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1245" y="1423774"/>
            <a:ext cx="11653523" cy="1931322"/>
          </a:xfrm>
        </p:spPr>
        <p:txBody>
          <a:bodyPr lIns="182880" tIns="146304" rIns="182880" bIns="146304"/>
          <a:lstStyle>
            <a:lvl1pPr marL="0" indent="0">
              <a:buNone/>
              <a:defRPr sz="2745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277880" indent="-277880">
              <a:buClr>
                <a:schemeClr val="tx1"/>
              </a:buClr>
              <a:buFont typeface="Wingdings" panose="05000000000000000000" pitchFamily="2" charset="2"/>
              <a:buChar char="§"/>
              <a:defRPr lang="en-US" sz="1961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519904" indent="-233060">
              <a:buFont typeface="Wingdings" panose="05000000000000000000" pitchFamily="2" charset="2"/>
              <a:buChar char="§"/>
              <a:defRPr sz="1961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3pPr>
            <a:lvl4pPr marL="690217" indent="-161350">
              <a:buFont typeface="Wingdings" panose="05000000000000000000" pitchFamily="2" charset="2"/>
              <a:buChar char="§"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4pPr>
            <a:lvl5pPr marL="860531" indent="-179277">
              <a:buFont typeface="Wingdings" panose="05000000000000000000" pitchFamily="2" charset="2"/>
              <a:buChar char="§"/>
              <a:defRPr sz="1765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9" name="Rectangle 18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0286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90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427366"/>
            <a:ext cx="5378548" cy="1931322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2745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336145" indent="-336145">
              <a:buNone/>
              <a:defRPr lang="en-US" sz="1961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22988" indent="-336145">
              <a:buNone/>
              <a:tabLst/>
              <a:defRPr lang="en-US" sz="1961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08989" indent="-280121">
              <a:buNone/>
              <a:defRPr lang="en-US" sz="1765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61374" indent="-280121">
              <a:buNone/>
              <a:tabLst/>
              <a:defRPr lang="en-US" sz="1765" kern="1200" spc="0" baseline="0" dirty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427366"/>
            <a:ext cx="5378548" cy="1931322"/>
          </a:xfrm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2745">
                <a:gradFill>
                  <a:gsLst>
                    <a:gs pos="1250">
                      <a:schemeClr val="accent1"/>
                    </a:gs>
                    <a:gs pos="99000">
                      <a:schemeClr val="accent1"/>
                    </a:gs>
                  </a:gsLst>
                  <a:lin ang="5400000" scaled="0"/>
                </a:gradFill>
                <a:latin typeface="+mn-lt"/>
              </a:defRPr>
            </a:lvl1pPr>
            <a:lvl2pPr marL="336145" indent="-336145">
              <a:buNone/>
              <a:defRPr lang="en-US" sz="1961" kern="1200" spc="0" baseline="0" dirty="0" smtClean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22988" indent="-336145">
              <a:buNone/>
              <a:tabLst/>
              <a:defRPr lang="en-US" sz="1961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808989" indent="-280121">
              <a:buNone/>
              <a:defRPr lang="en-US" sz="1765" kern="1200" spc="0" baseline="0" dirty="0" smtClean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61374" indent="-280121">
              <a:buNone/>
              <a:tabLst/>
              <a:defRPr lang="en-US" sz="1765" kern="1200" spc="0" baseline="0" dirty="0">
                <a:gradFill>
                  <a:gsLst>
                    <a:gs pos="125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10313555" y="6327230"/>
            <a:ext cx="1475366" cy="269276"/>
            <a:chOff x="6627" y="4065"/>
            <a:chExt cx="948" cy="173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6627" y="4065"/>
              <a:ext cx="9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6664" y="4065"/>
              <a:ext cx="84" cy="171"/>
            </a:xfrm>
            <a:custGeom>
              <a:avLst/>
              <a:gdLst>
                <a:gd name="T0" fmla="*/ 15 w 84"/>
                <a:gd name="T1" fmla="*/ 171 h 171"/>
                <a:gd name="T2" fmla="*/ 0 w 84"/>
                <a:gd name="T3" fmla="*/ 171 h 171"/>
                <a:gd name="T4" fmla="*/ 69 w 84"/>
                <a:gd name="T5" fmla="*/ 0 h 171"/>
                <a:gd name="T6" fmla="*/ 84 w 84"/>
                <a:gd name="T7" fmla="*/ 0 h 171"/>
                <a:gd name="T8" fmla="*/ 15 w 84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1">
                  <a:moveTo>
                    <a:pt x="15" y="171"/>
                  </a:moveTo>
                  <a:lnTo>
                    <a:pt x="0" y="171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6627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7228" y="4065"/>
              <a:ext cx="85" cy="171"/>
            </a:xfrm>
            <a:custGeom>
              <a:avLst/>
              <a:gdLst>
                <a:gd name="T0" fmla="*/ 15 w 85"/>
                <a:gd name="T1" fmla="*/ 171 h 171"/>
                <a:gd name="T2" fmla="*/ 0 w 85"/>
                <a:gd name="T3" fmla="*/ 171 h 171"/>
                <a:gd name="T4" fmla="*/ 70 w 85"/>
                <a:gd name="T5" fmla="*/ 0 h 171"/>
                <a:gd name="T6" fmla="*/ 85 w 85"/>
                <a:gd name="T7" fmla="*/ 0 h 171"/>
                <a:gd name="T8" fmla="*/ 15 w 85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71">
                  <a:moveTo>
                    <a:pt x="15" y="171"/>
                  </a:moveTo>
                  <a:lnTo>
                    <a:pt x="0" y="171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5" y="171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6883" y="4121"/>
              <a:ext cx="101" cy="117"/>
            </a:xfrm>
            <a:custGeom>
              <a:avLst/>
              <a:gdLst>
                <a:gd name="T0" fmla="*/ 207 w 278"/>
                <a:gd name="T1" fmla="*/ 312 h 319"/>
                <a:gd name="T2" fmla="*/ 207 w 278"/>
                <a:gd name="T3" fmla="*/ 265 h 319"/>
                <a:gd name="T4" fmla="*/ 206 w 278"/>
                <a:gd name="T5" fmla="*/ 265 h 319"/>
                <a:gd name="T6" fmla="*/ 190 w 278"/>
                <a:gd name="T7" fmla="*/ 286 h 319"/>
                <a:gd name="T8" fmla="*/ 169 w 278"/>
                <a:gd name="T9" fmla="*/ 303 h 319"/>
                <a:gd name="T10" fmla="*/ 142 w 278"/>
                <a:gd name="T11" fmla="*/ 315 h 319"/>
                <a:gd name="T12" fmla="*/ 111 w 278"/>
                <a:gd name="T13" fmla="*/ 319 h 319"/>
                <a:gd name="T14" fmla="*/ 28 w 278"/>
                <a:gd name="T15" fmla="*/ 287 h 319"/>
                <a:gd name="T16" fmla="*/ 0 w 278"/>
                <a:gd name="T17" fmla="*/ 189 h 319"/>
                <a:gd name="T18" fmla="*/ 0 w 278"/>
                <a:gd name="T19" fmla="*/ 0 h 319"/>
                <a:gd name="T20" fmla="*/ 71 w 278"/>
                <a:gd name="T21" fmla="*/ 0 h 319"/>
                <a:gd name="T22" fmla="*/ 71 w 278"/>
                <a:gd name="T23" fmla="*/ 180 h 319"/>
                <a:gd name="T24" fmla="*/ 76 w 278"/>
                <a:gd name="T25" fmla="*/ 218 h 319"/>
                <a:gd name="T26" fmla="*/ 89 w 278"/>
                <a:gd name="T27" fmla="*/ 243 h 319"/>
                <a:gd name="T28" fmla="*/ 110 w 278"/>
                <a:gd name="T29" fmla="*/ 257 h 319"/>
                <a:gd name="T30" fmla="*/ 136 w 278"/>
                <a:gd name="T31" fmla="*/ 262 h 319"/>
                <a:gd name="T32" fmla="*/ 163 w 278"/>
                <a:gd name="T33" fmla="*/ 256 h 319"/>
                <a:gd name="T34" fmla="*/ 186 w 278"/>
                <a:gd name="T35" fmla="*/ 241 h 319"/>
                <a:gd name="T36" fmla="*/ 201 w 278"/>
                <a:gd name="T37" fmla="*/ 215 h 319"/>
                <a:gd name="T38" fmla="*/ 207 w 278"/>
                <a:gd name="T39" fmla="*/ 180 h 319"/>
                <a:gd name="T40" fmla="*/ 207 w 278"/>
                <a:gd name="T41" fmla="*/ 0 h 319"/>
                <a:gd name="T42" fmla="*/ 278 w 278"/>
                <a:gd name="T43" fmla="*/ 0 h 319"/>
                <a:gd name="T44" fmla="*/ 278 w 278"/>
                <a:gd name="T45" fmla="*/ 312 h 319"/>
                <a:gd name="T46" fmla="*/ 207 w 278"/>
                <a:gd name="T47" fmla="*/ 31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319">
                  <a:moveTo>
                    <a:pt x="207" y="312"/>
                  </a:moveTo>
                  <a:cubicBezTo>
                    <a:pt x="207" y="265"/>
                    <a:pt x="207" y="265"/>
                    <a:pt x="207" y="265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201" y="272"/>
                    <a:pt x="196" y="279"/>
                    <a:pt x="190" y="286"/>
                  </a:cubicBezTo>
                  <a:cubicBezTo>
                    <a:pt x="184" y="293"/>
                    <a:pt x="177" y="298"/>
                    <a:pt x="169" y="303"/>
                  </a:cubicBezTo>
                  <a:cubicBezTo>
                    <a:pt x="161" y="308"/>
                    <a:pt x="152" y="312"/>
                    <a:pt x="142" y="315"/>
                  </a:cubicBezTo>
                  <a:cubicBezTo>
                    <a:pt x="133" y="318"/>
                    <a:pt x="122" y="319"/>
                    <a:pt x="111" y="319"/>
                  </a:cubicBezTo>
                  <a:cubicBezTo>
                    <a:pt x="75" y="319"/>
                    <a:pt x="48" y="308"/>
                    <a:pt x="28" y="287"/>
                  </a:cubicBezTo>
                  <a:cubicBezTo>
                    <a:pt x="9" y="265"/>
                    <a:pt x="0" y="232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80"/>
                    <a:pt x="71" y="180"/>
                    <a:pt x="71" y="180"/>
                  </a:cubicBezTo>
                  <a:cubicBezTo>
                    <a:pt x="71" y="195"/>
                    <a:pt x="72" y="208"/>
                    <a:pt x="76" y="218"/>
                  </a:cubicBezTo>
                  <a:cubicBezTo>
                    <a:pt x="79" y="228"/>
                    <a:pt x="83" y="237"/>
                    <a:pt x="89" y="243"/>
                  </a:cubicBezTo>
                  <a:cubicBezTo>
                    <a:pt x="95" y="250"/>
                    <a:pt x="102" y="254"/>
                    <a:pt x="110" y="257"/>
                  </a:cubicBezTo>
                  <a:cubicBezTo>
                    <a:pt x="118" y="260"/>
                    <a:pt x="126" y="262"/>
                    <a:pt x="136" y="262"/>
                  </a:cubicBezTo>
                  <a:cubicBezTo>
                    <a:pt x="146" y="262"/>
                    <a:pt x="155" y="260"/>
                    <a:pt x="163" y="256"/>
                  </a:cubicBezTo>
                  <a:cubicBezTo>
                    <a:pt x="172" y="253"/>
                    <a:pt x="179" y="248"/>
                    <a:pt x="186" y="241"/>
                  </a:cubicBezTo>
                  <a:cubicBezTo>
                    <a:pt x="192" y="234"/>
                    <a:pt x="197" y="225"/>
                    <a:pt x="201" y="215"/>
                  </a:cubicBezTo>
                  <a:cubicBezTo>
                    <a:pt x="205" y="205"/>
                    <a:pt x="207" y="193"/>
                    <a:pt x="207" y="18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312"/>
                    <a:pt x="278" y="312"/>
                    <a:pt x="278" y="312"/>
                  </a:cubicBezTo>
                  <a:lnTo>
                    <a:pt x="207" y="312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7008" y="4065"/>
              <a:ext cx="31" cy="30"/>
            </a:xfrm>
            <a:custGeom>
              <a:avLst/>
              <a:gdLst>
                <a:gd name="T0" fmla="*/ 86 w 86"/>
                <a:gd name="T1" fmla="*/ 42 h 82"/>
                <a:gd name="T2" fmla="*/ 83 w 86"/>
                <a:gd name="T3" fmla="*/ 57 h 82"/>
                <a:gd name="T4" fmla="*/ 74 w 86"/>
                <a:gd name="T5" fmla="*/ 70 h 82"/>
                <a:gd name="T6" fmla="*/ 60 w 86"/>
                <a:gd name="T7" fmla="*/ 79 h 82"/>
                <a:gd name="T8" fmla="*/ 43 w 86"/>
                <a:gd name="T9" fmla="*/ 82 h 82"/>
                <a:gd name="T10" fmla="*/ 25 w 86"/>
                <a:gd name="T11" fmla="*/ 79 h 82"/>
                <a:gd name="T12" fmla="*/ 12 w 86"/>
                <a:gd name="T13" fmla="*/ 70 h 82"/>
                <a:gd name="T14" fmla="*/ 3 w 86"/>
                <a:gd name="T15" fmla="*/ 57 h 82"/>
                <a:gd name="T16" fmla="*/ 0 w 86"/>
                <a:gd name="T17" fmla="*/ 42 h 82"/>
                <a:gd name="T18" fmla="*/ 3 w 86"/>
                <a:gd name="T19" fmla="*/ 25 h 82"/>
                <a:gd name="T20" fmla="*/ 12 w 86"/>
                <a:gd name="T21" fmla="*/ 12 h 82"/>
                <a:gd name="T22" fmla="*/ 26 w 86"/>
                <a:gd name="T23" fmla="*/ 3 h 82"/>
                <a:gd name="T24" fmla="*/ 43 w 86"/>
                <a:gd name="T25" fmla="*/ 0 h 82"/>
                <a:gd name="T26" fmla="*/ 60 w 86"/>
                <a:gd name="T27" fmla="*/ 3 h 82"/>
                <a:gd name="T28" fmla="*/ 73 w 86"/>
                <a:gd name="T29" fmla="*/ 12 h 82"/>
                <a:gd name="T30" fmla="*/ 82 w 86"/>
                <a:gd name="T31" fmla="*/ 25 h 82"/>
                <a:gd name="T32" fmla="*/ 86 w 86"/>
                <a:gd name="T33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82">
                  <a:moveTo>
                    <a:pt x="86" y="42"/>
                  </a:moveTo>
                  <a:cubicBezTo>
                    <a:pt x="86" y="47"/>
                    <a:pt x="85" y="52"/>
                    <a:pt x="83" y="57"/>
                  </a:cubicBezTo>
                  <a:cubicBezTo>
                    <a:pt x="80" y="62"/>
                    <a:pt x="77" y="67"/>
                    <a:pt x="74" y="70"/>
                  </a:cubicBezTo>
                  <a:cubicBezTo>
                    <a:pt x="70" y="74"/>
                    <a:pt x="65" y="77"/>
                    <a:pt x="60" y="79"/>
                  </a:cubicBezTo>
                  <a:cubicBezTo>
                    <a:pt x="55" y="81"/>
                    <a:pt x="49" y="82"/>
                    <a:pt x="43" y="82"/>
                  </a:cubicBezTo>
                  <a:cubicBezTo>
                    <a:pt x="36" y="82"/>
                    <a:pt x="31" y="81"/>
                    <a:pt x="25" y="79"/>
                  </a:cubicBezTo>
                  <a:cubicBezTo>
                    <a:pt x="20" y="77"/>
                    <a:pt x="16" y="74"/>
                    <a:pt x="12" y="70"/>
                  </a:cubicBezTo>
                  <a:cubicBezTo>
                    <a:pt x="8" y="67"/>
                    <a:pt x="5" y="62"/>
                    <a:pt x="3" y="57"/>
                  </a:cubicBezTo>
                  <a:cubicBezTo>
                    <a:pt x="1" y="52"/>
                    <a:pt x="0" y="47"/>
                    <a:pt x="0" y="42"/>
                  </a:cubicBezTo>
                  <a:cubicBezTo>
                    <a:pt x="0" y="36"/>
                    <a:pt x="1" y="30"/>
                    <a:pt x="3" y="25"/>
                  </a:cubicBezTo>
                  <a:cubicBezTo>
                    <a:pt x="5" y="20"/>
                    <a:pt x="8" y="16"/>
                    <a:pt x="12" y="12"/>
                  </a:cubicBezTo>
                  <a:cubicBezTo>
                    <a:pt x="16" y="8"/>
                    <a:pt x="21" y="5"/>
                    <a:pt x="26" y="3"/>
                  </a:cubicBezTo>
                  <a:cubicBezTo>
                    <a:pt x="31" y="1"/>
                    <a:pt x="36" y="0"/>
                    <a:pt x="43" y="0"/>
                  </a:cubicBezTo>
                  <a:cubicBezTo>
                    <a:pt x="49" y="0"/>
                    <a:pt x="54" y="1"/>
                    <a:pt x="60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7" y="16"/>
                    <a:pt x="80" y="20"/>
                    <a:pt x="82" y="25"/>
                  </a:cubicBezTo>
                  <a:cubicBezTo>
                    <a:pt x="85" y="30"/>
                    <a:pt x="86" y="36"/>
                    <a:pt x="86" y="42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 userDrawn="1"/>
          </p:nvSpPr>
          <p:spPr bwMode="auto">
            <a:xfrm>
              <a:off x="7010" y="4121"/>
              <a:ext cx="26" cy="114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 userDrawn="1"/>
          </p:nvSpPr>
          <p:spPr bwMode="auto">
            <a:xfrm>
              <a:off x="7061" y="4065"/>
              <a:ext cx="25" cy="1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 userDrawn="1"/>
          </p:nvSpPr>
          <p:spPr bwMode="auto">
            <a:xfrm>
              <a:off x="6755" y="4065"/>
              <a:ext cx="113" cy="173"/>
            </a:xfrm>
            <a:custGeom>
              <a:avLst/>
              <a:gdLst>
                <a:gd name="T0" fmla="*/ 310 w 310"/>
                <a:gd name="T1" fmla="*/ 294 h 470"/>
                <a:gd name="T2" fmla="*/ 301 w 310"/>
                <a:gd name="T3" fmla="*/ 364 h 470"/>
                <a:gd name="T4" fmla="*/ 273 w 310"/>
                <a:gd name="T5" fmla="*/ 420 h 470"/>
                <a:gd name="T6" fmla="*/ 227 w 310"/>
                <a:gd name="T7" fmla="*/ 457 h 470"/>
                <a:gd name="T8" fmla="*/ 164 w 310"/>
                <a:gd name="T9" fmla="*/ 470 h 470"/>
                <a:gd name="T10" fmla="*/ 134 w 310"/>
                <a:gd name="T11" fmla="*/ 467 h 470"/>
                <a:gd name="T12" fmla="*/ 109 w 310"/>
                <a:gd name="T13" fmla="*/ 456 h 470"/>
                <a:gd name="T14" fmla="*/ 89 w 310"/>
                <a:gd name="T15" fmla="*/ 441 h 470"/>
                <a:gd name="T16" fmla="*/ 73 w 310"/>
                <a:gd name="T17" fmla="*/ 422 h 470"/>
                <a:gd name="T18" fmla="*/ 72 w 310"/>
                <a:gd name="T19" fmla="*/ 422 h 470"/>
                <a:gd name="T20" fmla="*/ 72 w 310"/>
                <a:gd name="T21" fmla="*/ 462 h 470"/>
                <a:gd name="T22" fmla="*/ 0 w 310"/>
                <a:gd name="T23" fmla="*/ 462 h 470"/>
                <a:gd name="T24" fmla="*/ 0 w 310"/>
                <a:gd name="T25" fmla="*/ 114 h 470"/>
                <a:gd name="T26" fmla="*/ 47 w 310"/>
                <a:gd name="T27" fmla="*/ 0 h 470"/>
                <a:gd name="T28" fmla="*/ 72 w 310"/>
                <a:gd name="T29" fmla="*/ 0 h 470"/>
                <a:gd name="T30" fmla="*/ 72 w 310"/>
                <a:gd name="T31" fmla="*/ 194 h 470"/>
                <a:gd name="T32" fmla="*/ 73 w 310"/>
                <a:gd name="T33" fmla="*/ 194 h 470"/>
                <a:gd name="T34" fmla="*/ 92 w 310"/>
                <a:gd name="T35" fmla="*/ 170 h 470"/>
                <a:gd name="T36" fmla="*/ 115 w 310"/>
                <a:gd name="T37" fmla="*/ 151 h 470"/>
                <a:gd name="T38" fmla="*/ 144 w 310"/>
                <a:gd name="T39" fmla="*/ 139 h 470"/>
                <a:gd name="T40" fmla="*/ 179 w 310"/>
                <a:gd name="T41" fmla="*/ 135 h 470"/>
                <a:gd name="T42" fmla="*/ 238 w 310"/>
                <a:gd name="T43" fmla="*/ 148 h 470"/>
                <a:gd name="T44" fmla="*/ 279 w 310"/>
                <a:gd name="T45" fmla="*/ 182 h 470"/>
                <a:gd name="T46" fmla="*/ 303 w 310"/>
                <a:gd name="T47" fmla="*/ 233 h 470"/>
                <a:gd name="T48" fmla="*/ 310 w 310"/>
                <a:gd name="T49" fmla="*/ 294 h 470"/>
                <a:gd name="T50" fmla="*/ 235 w 310"/>
                <a:gd name="T51" fmla="*/ 293 h 470"/>
                <a:gd name="T52" fmla="*/ 230 w 310"/>
                <a:gd name="T53" fmla="*/ 252 h 470"/>
                <a:gd name="T54" fmla="*/ 214 w 310"/>
                <a:gd name="T55" fmla="*/ 221 h 470"/>
                <a:gd name="T56" fmla="*/ 189 w 310"/>
                <a:gd name="T57" fmla="*/ 201 h 470"/>
                <a:gd name="T58" fmla="*/ 155 w 310"/>
                <a:gd name="T59" fmla="*/ 194 h 470"/>
                <a:gd name="T60" fmla="*/ 121 w 310"/>
                <a:gd name="T61" fmla="*/ 201 h 470"/>
                <a:gd name="T62" fmla="*/ 95 w 310"/>
                <a:gd name="T63" fmla="*/ 220 h 470"/>
                <a:gd name="T64" fmla="*/ 77 w 310"/>
                <a:gd name="T65" fmla="*/ 250 h 470"/>
                <a:gd name="T66" fmla="*/ 71 w 310"/>
                <a:gd name="T67" fmla="*/ 289 h 470"/>
                <a:gd name="T68" fmla="*/ 71 w 310"/>
                <a:gd name="T69" fmla="*/ 331 h 470"/>
                <a:gd name="T70" fmla="*/ 77 w 310"/>
                <a:gd name="T71" fmla="*/ 362 h 470"/>
                <a:gd name="T72" fmla="*/ 93 w 310"/>
                <a:gd name="T73" fmla="*/ 388 h 470"/>
                <a:gd name="T74" fmla="*/ 117 w 310"/>
                <a:gd name="T75" fmla="*/ 405 h 470"/>
                <a:gd name="T76" fmla="*/ 149 w 310"/>
                <a:gd name="T77" fmla="*/ 411 h 470"/>
                <a:gd name="T78" fmla="*/ 185 w 310"/>
                <a:gd name="T79" fmla="*/ 404 h 470"/>
                <a:gd name="T80" fmla="*/ 212 w 310"/>
                <a:gd name="T81" fmla="*/ 382 h 470"/>
                <a:gd name="T82" fmla="*/ 229 w 310"/>
                <a:gd name="T83" fmla="*/ 345 h 470"/>
                <a:gd name="T84" fmla="*/ 235 w 310"/>
                <a:gd name="T85" fmla="*/ 29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0" h="470">
                  <a:moveTo>
                    <a:pt x="310" y="294"/>
                  </a:moveTo>
                  <a:cubicBezTo>
                    <a:pt x="310" y="319"/>
                    <a:pt x="307" y="343"/>
                    <a:pt x="301" y="364"/>
                  </a:cubicBezTo>
                  <a:cubicBezTo>
                    <a:pt x="294" y="386"/>
                    <a:pt x="285" y="404"/>
                    <a:pt x="273" y="420"/>
                  </a:cubicBezTo>
                  <a:cubicBezTo>
                    <a:pt x="260" y="436"/>
                    <a:pt x="245" y="448"/>
                    <a:pt x="227" y="457"/>
                  </a:cubicBezTo>
                  <a:cubicBezTo>
                    <a:pt x="209" y="466"/>
                    <a:pt x="188" y="470"/>
                    <a:pt x="164" y="470"/>
                  </a:cubicBezTo>
                  <a:cubicBezTo>
                    <a:pt x="153" y="470"/>
                    <a:pt x="143" y="469"/>
                    <a:pt x="134" y="467"/>
                  </a:cubicBezTo>
                  <a:cubicBezTo>
                    <a:pt x="124" y="464"/>
                    <a:pt x="116" y="461"/>
                    <a:pt x="109" y="456"/>
                  </a:cubicBezTo>
                  <a:cubicBezTo>
                    <a:pt x="101" y="452"/>
                    <a:pt x="94" y="447"/>
                    <a:pt x="89" y="441"/>
                  </a:cubicBezTo>
                  <a:cubicBezTo>
                    <a:pt x="83" y="435"/>
                    <a:pt x="78" y="429"/>
                    <a:pt x="73" y="422"/>
                  </a:cubicBezTo>
                  <a:cubicBezTo>
                    <a:pt x="72" y="422"/>
                    <a:pt x="72" y="422"/>
                    <a:pt x="72" y="422"/>
                  </a:cubicBezTo>
                  <a:cubicBezTo>
                    <a:pt x="72" y="462"/>
                    <a:pt x="72" y="462"/>
                    <a:pt x="72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9" y="185"/>
                    <a:pt x="85" y="177"/>
                    <a:pt x="92" y="170"/>
                  </a:cubicBezTo>
                  <a:cubicBezTo>
                    <a:pt x="99" y="163"/>
                    <a:pt x="107" y="157"/>
                    <a:pt x="115" y="151"/>
                  </a:cubicBezTo>
                  <a:cubicBezTo>
                    <a:pt x="124" y="146"/>
                    <a:pt x="134" y="142"/>
                    <a:pt x="144" y="139"/>
                  </a:cubicBezTo>
                  <a:cubicBezTo>
                    <a:pt x="155" y="136"/>
                    <a:pt x="166" y="135"/>
                    <a:pt x="179" y="135"/>
                  </a:cubicBezTo>
                  <a:cubicBezTo>
                    <a:pt x="202" y="135"/>
                    <a:pt x="222" y="139"/>
                    <a:pt x="238" y="148"/>
                  </a:cubicBezTo>
                  <a:cubicBezTo>
                    <a:pt x="255" y="156"/>
                    <a:pt x="268" y="168"/>
                    <a:pt x="279" y="182"/>
                  </a:cubicBezTo>
                  <a:cubicBezTo>
                    <a:pt x="290" y="197"/>
                    <a:pt x="297" y="214"/>
                    <a:pt x="303" y="233"/>
                  </a:cubicBezTo>
                  <a:cubicBezTo>
                    <a:pt x="308" y="252"/>
                    <a:pt x="310" y="273"/>
                    <a:pt x="310" y="294"/>
                  </a:cubicBezTo>
                  <a:moveTo>
                    <a:pt x="235" y="293"/>
                  </a:moveTo>
                  <a:cubicBezTo>
                    <a:pt x="235" y="278"/>
                    <a:pt x="234" y="264"/>
                    <a:pt x="230" y="252"/>
                  </a:cubicBezTo>
                  <a:cubicBezTo>
                    <a:pt x="226" y="240"/>
                    <a:pt x="221" y="229"/>
                    <a:pt x="214" y="221"/>
                  </a:cubicBezTo>
                  <a:cubicBezTo>
                    <a:pt x="208" y="212"/>
                    <a:pt x="199" y="205"/>
                    <a:pt x="189" y="201"/>
                  </a:cubicBezTo>
                  <a:cubicBezTo>
                    <a:pt x="179" y="196"/>
                    <a:pt x="168" y="194"/>
                    <a:pt x="155" y="194"/>
                  </a:cubicBezTo>
                  <a:cubicBezTo>
                    <a:pt x="143" y="194"/>
                    <a:pt x="132" y="196"/>
                    <a:pt x="121" y="201"/>
                  </a:cubicBezTo>
                  <a:cubicBezTo>
                    <a:pt x="111" y="205"/>
                    <a:pt x="102" y="212"/>
                    <a:pt x="95" y="220"/>
                  </a:cubicBezTo>
                  <a:cubicBezTo>
                    <a:pt x="87" y="228"/>
                    <a:pt x="81" y="238"/>
                    <a:pt x="77" y="250"/>
                  </a:cubicBezTo>
                  <a:cubicBezTo>
                    <a:pt x="73" y="262"/>
                    <a:pt x="71" y="274"/>
                    <a:pt x="71" y="289"/>
                  </a:cubicBezTo>
                  <a:cubicBezTo>
                    <a:pt x="71" y="331"/>
                    <a:pt x="71" y="331"/>
                    <a:pt x="71" y="331"/>
                  </a:cubicBezTo>
                  <a:cubicBezTo>
                    <a:pt x="71" y="342"/>
                    <a:pt x="73" y="352"/>
                    <a:pt x="77" y="362"/>
                  </a:cubicBezTo>
                  <a:cubicBezTo>
                    <a:pt x="81" y="372"/>
                    <a:pt x="86" y="380"/>
                    <a:pt x="93" y="388"/>
                  </a:cubicBezTo>
                  <a:cubicBezTo>
                    <a:pt x="100" y="395"/>
                    <a:pt x="108" y="401"/>
                    <a:pt x="117" y="405"/>
                  </a:cubicBezTo>
                  <a:cubicBezTo>
                    <a:pt x="127" y="409"/>
                    <a:pt x="137" y="411"/>
                    <a:pt x="149" y="411"/>
                  </a:cubicBezTo>
                  <a:cubicBezTo>
                    <a:pt x="162" y="411"/>
                    <a:pt x="174" y="409"/>
                    <a:pt x="185" y="404"/>
                  </a:cubicBezTo>
                  <a:cubicBezTo>
                    <a:pt x="195" y="399"/>
                    <a:pt x="204" y="391"/>
                    <a:pt x="212" y="382"/>
                  </a:cubicBezTo>
                  <a:cubicBezTo>
                    <a:pt x="219" y="372"/>
                    <a:pt x="225" y="359"/>
                    <a:pt x="229" y="345"/>
                  </a:cubicBezTo>
                  <a:cubicBezTo>
                    <a:pt x="233" y="330"/>
                    <a:pt x="235" y="312"/>
                    <a:pt x="235" y="293"/>
                  </a:cubicBezTo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7105" y="4065"/>
              <a:ext cx="110" cy="173"/>
            </a:xfrm>
            <a:custGeom>
              <a:avLst/>
              <a:gdLst>
                <a:gd name="T0" fmla="*/ 233 w 303"/>
                <a:gd name="T1" fmla="*/ 463 h 470"/>
                <a:gd name="T2" fmla="*/ 233 w 303"/>
                <a:gd name="T3" fmla="*/ 414 h 470"/>
                <a:gd name="T4" fmla="*/ 232 w 303"/>
                <a:gd name="T5" fmla="*/ 414 h 470"/>
                <a:gd name="T6" fmla="*/ 214 w 303"/>
                <a:gd name="T7" fmla="*/ 437 h 470"/>
                <a:gd name="T8" fmla="*/ 192 w 303"/>
                <a:gd name="T9" fmla="*/ 455 h 470"/>
                <a:gd name="T10" fmla="*/ 163 w 303"/>
                <a:gd name="T11" fmla="*/ 466 h 470"/>
                <a:gd name="T12" fmla="*/ 129 w 303"/>
                <a:gd name="T13" fmla="*/ 470 h 470"/>
                <a:gd name="T14" fmla="*/ 78 w 303"/>
                <a:gd name="T15" fmla="*/ 460 h 470"/>
                <a:gd name="T16" fmla="*/ 37 w 303"/>
                <a:gd name="T17" fmla="*/ 430 h 470"/>
                <a:gd name="T18" fmla="*/ 9 w 303"/>
                <a:gd name="T19" fmla="*/ 381 h 470"/>
                <a:gd name="T20" fmla="*/ 0 w 303"/>
                <a:gd name="T21" fmla="*/ 314 h 470"/>
                <a:gd name="T22" fmla="*/ 10 w 303"/>
                <a:gd name="T23" fmla="*/ 243 h 470"/>
                <a:gd name="T24" fmla="*/ 39 w 303"/>
                <a:gd name="T25" fmla="*/ 189 h 470"/>
                <a:gd name="T26" fmla="*/ 84 w 303"/>
                <a:gd name="T27" fmla="*/ 154 h 470"/>
                <a:gd name="T28" fmla="*/ 143 w 303"/>
                <a:gd name="T29" fmla="*/ 142 h 470"/>
                <a:gd name="T30" fmla="*/ 173 w 303"/>
                <a:gd name="T31" fmla="*/ 146 h 470"/>
                <a:gd name="T32" fmla="*/ 198 w 303"/>
                <a:gd name="T33" fmla="*/ 156 h 470"/>
                <a:gd name="T34" fmla="*/ 217 w 303"/>
                <a:gd name="T35" fmla="*/ 170 h 470"/>
                <a:gd name="T36" fmla="*/ 232 w 303"/>
                <a:gd name="T37" fmla="*/ 189 h 470"/>
                <a:gd name="T38" fmla="*/ 233 w 303"/>
                <a:gd name="T39" fmla="*/ 189 h 470"/>
                <a:gd name="T40" fmla="*/ 233 w 303"/>
                <a:gd name="T41" fmla="*/ 0 h 470"/>
                <a:gd name="T42" fmla="*/ 303 w 303"/>
                <a:gd name="T43" fmla="*/ 0 h 470"/>
                <a:gd name="T44" fmla="*/ 303 w 303"/>
                <a:gd name="T45" fmla="*/ 463 h 470"/>
                <a:gd name="T46" fmla="*/ 233 w 303"/>
                <a:gd name="T47" fmla="*/ 463 h 470"/>
                <a:gd name="T48" fmla="*/ 233 w 303"/>
                <a:gd name="T49" fmla="*/ 280 h 470"/>
                <a:gd name="T50" fmla="*/ 227 w 303"/>
                <a:gd name="T51" fmla="*/ 249 h 470"/>
                <a:gd name="T52" fmla="*/ 211 w 303"/>
                <a:gd name="T53" fmla="*/ 223 h 470"/>
                <a:gd name="T54" fmla="*/ 187 w 303"/>
                <a:gd name="T55" fmla="*/ 206 h 470"/>
                <a:gd name="T56" fmla="*/ 156 w 303"/>
                <a:gd name="T57" fmla="*/ 200 h 470"/>
                <a:gd name="T58" fmla="*/ 120 w 303"/>
                <a:gd name="T59" fmla="*/ 208 h 470"/>
                <a:gd name="T60" fmla="*/ 94 w 303"/>
                <a:gd name="T61" fmla="*/ 231 h 470"/>
                <a:gd name="T62" fmla="*/ 78 w 303"/>
                <a:gd name="T63" fmla="*/ 266 h 470"/>
                <a:gd name="T64" fmla="*/ 73 w 303"/>
                <a:gd name="T65" fmla="*/ 312 h 470"/>
                <a:gd name="T66" fmla="*/ 79 w 303"/>
                <a:gd name="T67" fmla="*/ 356 h 470"/>
                <a:gd name="T68" fmla="*/ 96 w 303"/>
                <a:gd name="T69" fmla="*/ 387 h 470"/>
                <a:gd name="T70" fmla="*/ 121 w 303"/>
                <a:gd name="T71" fmla="*/ 406 h 470"/>
                <a:gd name="T72" fmla="*/ 153 w 303"/>
                <a:gd name="T73" fmla="*/ 412 h 470"/>
                <a:gd name="T74" fmla="*/ 184 w 303"/>
                <a:gd name="T75" fmla="*/ 406 h 470"/>
                <a:gd name="T76" fmla="*/ 210 w 303"/>
                <a:gd name="T77" fmla="*/ 386 h 470"/>
                <a:gd name="T78" fmla="*/ 227 w 303"/>
                <a:gd name="T79" fmla="*/ 356 h 470"/>
                <a:gd name="T80" fmla="*/ 233 w 303"/>
                <a:gd name="T81" fmla="*/ 315 h 470"/>
                <a:gd name="T82" fmla="*/ 233 w 303"/>
                <a:gd name="T83" fmla="*/ 28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3" h="470">
                  <a:moveTo>
                    <a:pt x="233" y="463"/>
                  </a:moveTo>
                  <a:cubicBezTo>
                    <a:pt x="233" y="414"/>
                    <a:pt x="233" y="414"/>
                    <a:pt x="233" y="414"/>
                  </a:cubicBezTo>
                  <a:cubicBezTo>
                    <a:pt x="232" y="414"/>
                    <a:pt x="232" y="414"/>
                    <a:pt x="232" y="414"/>
                  </a:cubicBezTo>
                  <a:cubicBezTo>
                    <a:pt x="226" y="422"/>
                    <a:pt x="221" y="430"/>
                    <a:pt x="214" y="437"/>
                  </a:cubicBezTo>
                  <a:cubicBezTo>
                    <a:pt x="207" y="444"/>
                    <a:pt x="200" y="450"/>
                    <a:pt x="192" y="455"/>
                  </a:cubicBezTo>
                  <a:cubicBezTo>
                    <a:pt x="183" y="459"/>
                    <a:pt x="174" y="463"/>
                    <a:pt x="163" y="466"/>
                  </a:cubicBezTo>
                  <a:cubicBezTo>
                    <a:pt x="153" y="469"/>
                    <a:pt x="142" y="470"/>
                    <a:pt x="129" y="470"/>
                  </a:cubicBezTo>
                  <a:cubicBezTo>
                    <a:pt x="111" y="470"/>
                    <a:pt x="93" y="467"/>
                    <a:pt x="78" y="460"/>
                  </a:cubicBezTo>
                  <a:cubicBezTo>
                    <a:pt x="62" y="453"/>
                    <a:pt x="48" y="443"/>
                    <a:pt x="37" y="430"/>
                  </a:cubicBezTo>
                  <a:cubicBezTo>
                    <a:pt x="25" y="417"/>
                    <a:pt x="16" y="401"/>
                    <a:pt x="9" y="381"/>
                  </a:cubicBezTo>
                  <a:cubicBezTo>
                    <a:pt x="3" y="362"/>
                    <a:pt x="0" y="339"/>
                    <a:pt x="0" y="314"/>
                  </a:cubicBezTo>
                  <a:cubicBezTo>
                    <a:pt x="0" y="288"/>
                    <a:pt x="3" y="264"/>
                    <a:pt x="10" y="243"/>
                  </a:cubicBezTo>
                  <a:cubicBezTo>
                    <a:pt x="17" y="222"/>
                    <a:pt x="26" y="204"/>
                    <a:pt x="39" y="189"/>
                  </a:cubicBezTo>
                  <a:cubicBezTo>
                    <a:pt x="51" y="174"/>
                    <a:pt x="66" y="162"/>
                    <a:pt x="84" y="154"/>
                  </a:cubicBezTo>
                  <a:cubicBezTo>
                    <a:pt x="102" y="146"/>
                    <a:pt x="121" y="142"/>
                    <a:pt x="143" y="142"/>
                  </a:cubicBezTo>
                  <a:cubicBezTo>
                    <a:pt x="154" y="142"/>
                    <a:pt x="164" y="144"/>
                    <a:pt x="173" y="146"/>
                  </a:cubicBezTo>
                  <a:cubicBezTo>
                    <a:pt x="182" y="148"/>
                    <a:pt x="190" y="151"/>
                    <a:pt x="198" y="156"/>
                  </a:cubicBezTo>
                  <a:cubicBezTo>
                    <a:pt x="205" y="160"/>
                    <a:pt x="211" y="165"/>
                    <a:pt x="217" y="170"/>
                  </a:cubicBezTo>
                  <a:cubicBezTo>
                    <a:pt x="223" y="176"/>
                    <a:pt x="228" y="182"/>
                    <a:pt x="232" y="189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463"/>
                    <a:pt x="303" y="463"/>
                    <a:pt x="303" y="463"/>
                  </a:cubicBezTo>
                  <a:lnTo>
                    <a:pt x="233" y="463"/>
                  </a:lnTo>
                  <a:close/>
                  <a:moveTo>
                    <a:pt x="233" y="280"/>
                  </a:moveTo>
                  <a:cubicBezTo>
                    <a:pt x="233" y="269"/>
                    <a:pt x="231" y="259"/>
                    <a:pt x="227" y="249"/>
                  </a:cubicBezTo>
                  <a:cubicBezTo>
                    <a:pt x="223" y="239"/>
                    <a:pt x="218" y="231"/>
                    <a:pt x="211" y="223"/>
                  </a:cubicBezTo>
                  <a:cubicBezTo>
                    <a:pt x="204" y="216"/>
                    <a:pt x="196" y="210"/>
                    <a:pt x="187" y="206"/>
                  </a:cubicBezTo>
                  <a:cubicBezTo>
                    <a:pt x="178" y="202"/>
                    <a:pt x="167" y="200"/>
                    <a:pt x="156" y="200"/>
                  </a:cubicBezTo>
                  <a:cubicBezTo>
                    <a:pt x="143" y="200"/>
                    <a:pt x="130" y="203"/>
                    <a:pt x="120" y="208"/>
                  </a:cubicBezTo>
                  <a:cubicBezTo>
                    <a:pt x="110" y="213"/>
                    <a:pt x="101" y="221"/>
                    <a:pt x="94" y="231"/>
                  </a:cubicBezTo>
                  <a:cubicBezTo>
                    <a:pt x="87" y="240"/>
                    <a:pt x="81" y="252"/>
                    <a:pt x="78" y="266"/>
                  </a:cubicBezTo>
                  <a:cubicBezTo>
                    <a:pt x="75" y="280"/>
                    <a:pt x="73" y="295"/>
                    <a:pt x="73" y="312"/>
                  </a:cubicBezTo>
                  <a:cubicBezTo>
                    <a:pt x="73" y="329"/>
                    <a:pt x="75" y="343"/>
                    <a:pt x="79" y="356"/>
                  </a:cubicBezTo>
                  <a:cubicBezTo>
                    <a:pt x="83" y="369"/>
                    <a:pt x="89" y="379"/>
                    <a:pt x="96" y="387"/>
                  </a:cubicBezTo>
                  <a:cubicBezTo>
                    <a:pt x="103" y="396"/>
                    <a:pt x="111" y="402"/>
                    <a:pt x="121" y="406"/>
                  </a:cubicBezTo>
                  <a:cubicBezTo>
                    <a:pt x="131" y="410"/>
                    <a:pt x="141" y="412"/>
                    <a:pt x="153" y="412"/>
                  </a:cubicBezTo>
                  <a:cubicBezTo>
                    <a:pt x="164" y="412"/>
                    <a:pt x="174" y="410"/>
                    <a:pt x="184" y="406"/>
                  </a:cubicBezTo>
                  <a:cubicBezTo>
                    <a:pt x="194" y="401"/>
                    <a:pt x="202" y="395"/>
                    <a:pt x="210" y="386"/>
                  </a:cubicBezTo>
                  <a:cubicBezTo>
                    <a:pt x="217" y="378"/>
                    <a:pt x="223" y="368"/>
                    <a:pt x="227" y="356"/>
                  </a:cubicBezTo>
                  <a:cubicBezTo>
                    <a:pt x="231" y="343"/>
                    <a:pt x="233" y="330"/>
                    <a:pt x="233" y="315"/>
                  </a:cubicBezTo>
                  <a:lnTo>
                    <a:pt x="233" y="280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7286" y="4131"/>
              <a:ext cx="289" cy="104"/>
            </a:xfrm>
            <a:custGeom>
              <a:avLst/>
              <a:gdLst>
                <a:gd name="T0" fmla="*/ 246 w 289"/>
                <a:gd name="T1" fmla="*/ 104 h 104"/>
                <a:gd name="T2" fmla="*/ 0 w 289"/>
                <a:gd name="T3" fmla="*/ 104 h 104"/>
                <a:gd name="T4" fmla="*/ 42 w 289"/>
                <a:gd name="T5" fmla="*/ 0 h 104"/>
                <a:gd name="T6" fmla="*/ 289 w 289"/>
                <a:gd name="T7" fmla="*/ 0 h 104"/>
                <a:gd name="T8" fmla="*/ 246 w 28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04">
                  <a:moveTo>
                    <a:pt x="246" y="104"/>
                  </a:moveTo>
                  <a:lnTo>
                    <a:pt x="0" y="104"/>
                  </a:lnTo>
                  <a:lnTo>
                    <a:pt x="42" y="0"/>
                  </a:lnTo>
                  <a:lnTo>
                    <a:pt x="289" y="0"/>
                  </a:lnTo>
                  <a:lnTo>
                    <a:pt x="246" y="104"/>
                  </a:lnTo>
                  <a:close/>
                </a:path>
              </a:pathLst>
            </a:cu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 userDrawn="1"/>
          </p:nvSpPr>
          <p:spPr bwMode="auto">
            <a:xfrm>
              <a:off x="7342" y="4139"/>
              <a:ext cx="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T</a:t>
              </a:r>
              <a:endParaRPr kumimoji="0" lang="en-US" alt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 userDrawn="1"/>
          </p:nvSpPr>
          <p:spPr bwMode="auto">
            <a:xfrm>
              <a:off x="7375" y="4139"/>
              <a:ext cx="9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8963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82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yriad Pro" panose="020B0503030403020204" pitchFamily="34" charset="0"/>
                  <a:ea typeface="+mn-ea"/>
                  <a:cs typeface="+mn-cs"/>
                </a:rPr>
                <a:t>OUR</a:t>
              </a:r>
              <a:endParaRPr kumimoji="0" lang="en-US" alt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1" name="Group 4"/>
          <p:cNvGrpSpPr>
            <a:grpSpLocks noChangeAspect="1"/>
          </p:cNvGrpSpPr>
          <p:nvPr userDrawn="1"/>
        </p:nvGrpSpPr>
        <p:grpSpPr bwMode="auto">
          <a:xfrm>
            <a:off x="12735854" y="420857"/>
            <a:ext cx="1180186" cy="1179649"/>
            <a:chOff x="2519" y="2231"/>
            <a:chExt cx="1673" cy="1672"/>
          </a:xfrm>
        </p:grpSpPr>
        <p:sp>
          <p:nvSpPr>
            <p:cNvPr id="2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519" y="2231"/>
              <a:ext cx="1673" cy="1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3" name="Rectangle 5"/>
            <p:cNvSpPr>
              <a:spLocks noChangeArrowheads="1"/>
            </p:cNvSpPr>
            <p:nvPr userDrawn="1"/>
          </p:nvSpPr>
          <p:spPr bwMode="auto">
            <a:xfrm>
              <a:off x="2519" y="2231"/>
              <a:ext cx="1671" cy="1670"/>
            </a:xfrm>
            <a:prstGeom prst="rect">
              <a:avLst/>
            </a:prstGeom>
            <a:solidFill>
              <a:srgbClr val="00BC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4" name="Freeform 6"/>
            <p:cNvSpPr>
              <a:spLocks/>
            </p:cNvSpPr>
            <p:nvPr userDrawn="1"/>
          </p:nvSpPr>
          <p:spPr bwMode="auto">
            <a:xfrm>
              <a:off x="2728" y="2542"/>
              <a:ext cx="517" cy="1031"/>
            </a:xfrm>
            <a:custGeom>
              <a:avLst/>
              <a:gdLst>
                <a:gd name="T0" fmla="*/ 92 w 517"/>
                <a:gd name="T1" fmla="*/ 1031 h 1031"/>
                <a:gd name="T2" fmla="*/ 0 w 517"/>
                <a:gd name="T3" fmla="*/ 1031 h 1031"/>
                <a:gd name="T4" fmla="*/ 425 w 517"/>
                <a:gd name="T5" fmla="*/ 0 h 1031"/>
                <a:gd name="T6" fmla="*/ 517 w 517"/>
                <a:gd name="T7" fmla="*/ 0 h 1031"/>
                <a:gd name="T8" fmla="*/ 92 w 517"/>
                <a:gd name="T9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1031">
                  <a:moveTo>
                    <a:pt x="92" y="1031"/>
                  </a:moveTo>
                  <a:lnTo>
                    <a:pt x="0" y="1031"/>
                  </a:lnTo>
                  <a:lnTo>
                    <a:pt x="425" y="0"/>
                  </a:lnTo>
                  <a:lnTo>
                    <a:pt x="517" y="0"/>
                  </a:lnTo>
                  <a:lnTo>
                    <a:pt x="92" y="10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3288" y="2542"/>
              <a:ext cx="693" cy="1048"/>
            </a:xfrm>
            <a:custGeom>
              <a:avLst/>
              <a:gdLst>
                <a:gd name="T0" fmla="*/ 292 w 292"/>
                <a:gd name="T1" fmla="*/ 276 h 442"/>
                <a:gd name="T2" fmla="*/ 283 w 292"/>
                <a:gd name="T3" fmla="*/ 342 h 442"/>
                <a:gd name="T4" fmla="*/ 257 w 292"/>
                <a:gd name="T5" fmla="*/ 395 h 442"/>
                <a:gd name="T6" fmla="*/ 213 w 292"/>
                <a:gd name="T7" fmla="*/ 430 h 442"/>
                <a:gd name="T8" fmla="*/ 154 w 292"/>
                <a:gd name="T9" fmla="*/ 442 h 442"/>
                <a:gd name="T10" fmla="*/ 126 w 292"/>
                <a:gd name="T11" fmla="*/ 439 h 442"/>
                <a:gd name="T12" fmla="*/ 102 w 292"/>
                <a:gd name="T13" fmla="*/ 429 h 442"/>
                <a:gd name="T14" fmla="*/ 84 w 292"/>
                <a:gd name="T15" fmla="*/ 415 h 442"/>
                <a:gd name="T16" fmla="*/ 69 w 292"/>
                <a:gd name="T17" fmla="*/ 397 h 442"/>
                <a:gd name="T18" fmla="*/ 68 w 292"/>
                <a:gd name="T19" fmla="*/ 397 h 442"/>
                <a:gd name="T20" fmla="*/ 68 w 292"/>
                <a:gd name="T21" fmla="*/ 435 h 442"/>
                <a:gd name="T22" fmla="*/ 0 w 292"/>
                <a:gd name="T23" fmla="*/ 435 h 442"/>
                <a:gd name="T24" fmla="*/ 0 w 292"/>
                <a:gd name="T25" fmla="*/ 107 h 442"/>
                <a:gd name="T26" fmla="*/ 44 w 292"/>
                <a:gd name="T27" fmla="*/ 0 h 442"/>
                <a:gd name="T28" fmla="*/ 68 w 292"/>
                <a:gd name="T29" fmla="*/ 0 h 442"/>
                <a:gd name="T30" fmla="*/ 68 w 292"/>
                <a:gd name="T31" fmla="*/ 182 h 442"/>
                <a:gd name="T32" fmla="*/ 69 w 292"/>
                <a:gd name="T33" fmla="*/ 182 h 442"/>
                <a:gd name="T34" fmla="*/ 87 w 292"/>
                <a:gd name="T35" fmla="*/ 160 h 442"/>
                <a:gd name="T36" fmla="*/ 109 w 292"/>
                <a:gd name="T37" fmla="*/ 142 h 442"/>
                <a:gd name="T38" fmla="*/ 136 w 292"/>
                <a:gd name="T39" fmla="*/ 131 h 442"/>
                <a:gd name="T40" fmla="*/ 169 w 292"/>
                <a:gd name="T41" fmla="*/ 127 h 442"/>
                <a:gd name="T42" fmla="*/ 224 w 292"/>
                <a:gd name="T43" fmla="*/ 139 h 442"/>
                <a:gd name="T44" fmla="*/ 263 w 292"/>
                <a:gd name="T45" fmla="*/ 171 h 442"/>
                <a:gd name="T46" fmla="*/ 285 w 292"/>
                <a:gd name="T47" fmla="*/ 219 h 442"/>
                <a:gd name="T48" fmla="*/ 292 w 292"/>
                <a:gd name="T49" fmla="*/ 276 h 442"/>
                <a:gd name="T50" fmla="*/ 222 w 292"/>
                <a:gd name="T51" fmla="*/ 275 h 442"/>
                <a:gd name="T52" fmla="*/ 217 w 292"/>
                <a:gd name="T53" fmla="*/ 237 h 442"/>
                <a:gd name="T54" fmla="*/ 202 w 292"/>
                <a:gd name="T55" fmla="*/ 207 h 442"/>
                <a:gd name="T56" fmla="*/ 178 w 292"/>
                <a:gd name="T57" fmla="*/ 189 h 442"/>
                <a:gd name="T58" fmla="*/ 146 w 292"/>
                <a:gd name="T59" fmla="*/ 182 h 442"/>
                <a:gd name="T60" fmla="*/ 114 w 292"/>
                <a:gd name="T61" fmla="*/ 189 h 442"/>
                <a:gd name="T62" fmla="*/ 89 w 292"/>
                <a:gd name="T63" fmla="*/ 207 h 442"/>
                <a:gd name="T64" fmla="*/ 73 w 292"/>
                <a:gd name="T65" fmla="*/ 235 h 442"/>
                <a:gd name="T66" fmla="*/ 67 w 292"/>
                <a:gd name="T67" fmla="*/ 271 h 442"/>
                <a:gd name="T68" fmla="*/ 67 w 292"/>
                <a:gd name="T69" fmla="*/ 311 h 442"/>
                <a:gd name="T70" fmla="*/ 73 w 292"/>
                <a:gd name="T71" fmla="*/ 340 h 442"/>
                <a:gd name="T72" fmla="*/ 88 w 292"/>
                <a:gd name="T73" fmla="*/ 364 h 442"/>
                <a:gd name="T74" fmla="*/ 111 w 292"/>
                <a:gd name="T75" fmla="*/ 381 h 442"/>
                <a:gd name="T76" fmla="*/ 140 w 292"/>
                <a:gd name="T77" fmla="*/ 387 h 442"/>
                <a:gd name="T78" fmla="*/ 174 w 292"/>
                <a:gd name="T79" fmla="*/ 379 h 442"/>
                <a:gd name="T80" fmla="*/ 200 w 292"/>
                <a:gd name="T81" fmla="*/ 359 h 442"/>
                <a:gd name="T82" fmla="*/ 216 w 292"/>
                <a:gd name="T83" fmla="*/ 324 h 442"/>
                <a:gd name="T84" fmla="*/ 222 w 292"/>
                <a:gd name="T85" fmla="*/ 27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2" h="442">
                  <a:moveTo>
                    <a:pt x="292" y="276"/>
                  </a:moveTo>
                  <a:cubicBezTo>
                    <a:pt x="292" y="300"/>
                    <a:pt x="289" y="322"/>
                    <a:pt x="283" y="342"/>
                  </a:cubicBezTo>
                  <a:cubicBezTo>
                    <a:pt x="277" y="363"/>
                    <a:pt x="268" y="380"/>
                    <a:pt x="257" y="395"/>
                  </a:cubicBezTo>
                  <a:cubicBezTo>
                    <a:pt x="245" y="410"/>
                    <a:pt x="231" y="421"/>
                    <a:pt x="213" y="430"/>
                  </a:cubicBezTo>
                  <a:cubicBezTo>
                    <a:pt x="196" y="438"/>
                    <a:pt x="177" y="442"/>
                    <a:pt x="154" y="442"/>
                  </a:cubicBezTo>
                  <a:cubicBezTo>
                    <a:pt x="144" y="442"/>
                    <a:pt x="135" y="441"/>
                    <a:pt x="126" y="439"/>
                  </a:cubicBezTo>
                  <a:cubicBezTo>
                    <a:pt x="117" y="436"/>
                    <a:pt x="109" y="433"/>
                    <a:pt x="102" y="429"/>
                  </a:cubicBezTo>
                  <a:cubicBezTo>
                    <a:pt x="95" y="425"/>
                    <a:pt x="89" y="420"/>
                    <a:pt x="84" y="415"/>
                  </a:cubicBezTo>
                  <a:cubicBezTo>
                    <a:pt x="78" y="409"/>
                    <a:pt x="73" y="403"/>
                    <a:pt x="69" y="397"/>
                  </a:cubicBezTo>
                  <a:cubicBezTo>
                    <a:pt x="68" y="397"/>
                    <a:pt x="68" y="397"/>
                    <a:pt x="68" y="397"/>
                  </a:cubicBezTo>
                  <a:cubicBezTo>
                    <a:pt x="68" y="435"/>
                    <a:pt x="68" y="435"/>
                    <a:pt x="68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4" y="174"/>
                    <a:pt x="80" y="166"/>
                    <a:pt x="87" y="160"/>
                  </a:cubicBezTo>
                  <a:cubicBezTo>
                    <a:pt x="93" y="153"/>
                    <a:pt x="101" y="147"/>
                    <a:pt x="109" y="142"/>
                  </a:cubicBezTo>
                  <a:cubicBezTo>
                    <a:pt x="117" y="137"/>
                    <a:pt x="126" y="134"/>
                    <a:pt x="136" y="131"/>
                  </a:cubicBezTo>
                  <a:cubicBezTo>
                    <a:pt x="146" y="128"/>
                    <a:pt x="157" y="127"/>
                    <a:pt x="169" y="127"/>
                  </a:cubicBezTo>
                  <a:cubicBezTo>
                    <a:pt x="190" y="127"/>
                    <a:pt x="209" y="131"/>
                    <a:pt x="224" y="139"/>
                  </a:cubicBezTo>
                  <a:cubicBezTo>
                    <a:pt x="240" y="147"/>
                    <a:pt x="253" y="158"/>
                    <a:pt x="263" y="171"/>
                  </a:cubicBezTo>
                  <a:cubicBezTo>
                    <a:pt x="273" y="185"/>
                    <a:pt x="280" y="201"/>
                    <a:pt x="285" y="219"/>
                  </a:cubicBezTo>
                  <a:cubicBezTo>
                    <a:pt x="290" y="237"/>
                    <a:pt x="292" y="256"/>
                    <a:pt x="292" y="276"/>
                  </a:cubicBezTo>
                  <a:moveTo>
                    <a:pt x="222" y="275"/>
                  </a:moveTo>
                  <a:cubicBezTo>
                    <a:pt x="222" y="261"/>
                    <a:pt x="220" y="248"/>
                    <a:pt x="217" y="237"/>
                  </a:cubicBezTo>
                  <a:cubicBezTo>
                    <a:pt x="213" y="225"/>
                    <a:pt x="208" y="215"/>
                    <a:pt x="202" y="207"/>
                  </a:cubicBezTo>
                  <a:cubicBezTo>
                    <a:pt x="195" y="199"/>
                    <a:pt x="188" y="193"/>
                    <a:pt x="178" y="189"/>
                  </a:cubicBezTo>
                  <a:cubicBezTo>
                    <a:pt x="169" y="184"/>
                    <a:pt x="158" y="182"/>
                    <a:pt x="146" y="182"/>
                  </a:cubicBezTo>
                  <a:cubicBezTo>
                    <a:pt x="135" y="182"/>
                    <a:pt x="124" y="184"/>
                    <a:pt x="114" y="189"/>
                  </a:cubicBezTo>
                  <a:cubicBezTo>
                    <a:pt x="105" y="193"/>
                    <a:pt x="96" y="199"/>
                    <a:pt x="89" y="207"/>
                  </a:cubicBezTo>
                  <a:cubicBezTo>
                    <a:pt x="82" y="215"/>
                    <a:pt x="77" y="224"/>
                    <a:pt x="73" y="235"/>
                  </a:cubicBezTo>
                  <a:cubicBezTo>
                    <a:pt x="69" y="246"/>
                    <a:pt x="67" y="258"/>
                    <a:pt x="67" y="271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7" y="321"/>
                    <a:pt x="69" y="331"/>
                    <a:pt x="73" y="340"/>
                  </a:cubicBezTo>
                  <a:cubicBezTo>
                    <a:pt x="76" y="350"/>
                    <a:pt x="81" y="358"/>
                    <a:pt x="88" y="364"/>
                  </a:cubicBezTo>
                  <a:cubicBezTo>
                    <a:pt x="94" y="371"/>
                    <a:pt x="102" y="377"/>
                    <a:pt x="111" y="381"/>
                  </a:cubicBezTo>
                  <a:cubicBezTo>
                    <a:pt x="120" y="385"/>
                    <a:pt x="129" y="387"/>
                    <a:pt x="140" y="387"/>
                  </a:cubicBezTo>
                  <a:cubicBezTo>
                    <a:pt x="152" y="387"/>
                    <a:pt x="164" y="384"/>
                    <a:pt x="174" y="379"/>
                  </a:cubicBezTo>
                  <a:cubicBezTo>
                    <a:pt x="184" y="375"/>
                    <a:pt x="193" y="368"/>
                    <a:pt x="200" y="359"/>
                  </a:cubicBezTo>
                  <a:cubicBezTo>
                    <a:pt x="207" y="349"/>
                    <a:pt x="212" y="338"/>
                    <a:pt x="216" y="324"/>
                  </a:cubicBezTo>
                  <a:cubicBezTo>
                    <a:pt x="220" y="310"/>
                    <a:pt x="222" y="294"/>
                    <a:pt x="222" y="2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65" b="0" i="0" u="none" strike="noStrike" kern="1200" cap="none" spc="0" normalizeH="0" baseline="0" noProof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28" name="Rectangle 27"/>
          <p:cNvSpPr/>
          <p:nvPr userDrawn="1"/>
        </p:nvSpPr>
        <p:spPr bwMode="ltGray">
          <a:xfrm>
            <a:off x="0" y="0"/>
            <a:ext cx="12192000" cy="6852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428" tIns="107571" rIns="143428" bIns="10757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10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53" b="0" i="0" u="none" strike="noStrike" kern="1200" cap="none" spc="0" normalizeH="0" baseline="0" noProof="0" dirty="0" err="1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77727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90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28" y="291102"/>
            <a:ext cx="11655840" cy="89966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9241" y="1189178"/>
            <a:ext cx="11653521" cy="218480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 hidden="1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9589" y="6342794"/>
            <a:ext cx="984208" cy="367588"/>
          </a:xfrm>
          <a:prstGeom prst="rect">
            <a:avLst/>
          </a:prstGeom>
        </p:spPr>
      </p:pic>
      <p:sp>
        <p:nvSpPr>
          <p:cNvPr id="5" name="Bing" hidden="1"/>
          <p:cNvSpPr>
            <a:spLocks noEditPoints="1"/>
          </p:cNvSpPr>
          <p:nvPr userDrawn="1"/>
        </p:nvSpPr>
        <p:spPr bwMode="auto">
          <a:xfrm>
            <a:off x="10959589" y="6330302"/>
            <a:ext cx="984208" cy="380080"/>
          </a:xfrm>
          <a:custGeom>
            <a:avLst/>
            <a:gdLst>
              <a:gd name="T0" fmla="*/ 377 w 839"/>
              <a:gd name="T1" fmla="*/ 144 h 322"/>
              <a:gd name="T2" fmla="*/ 376 w 839"/>
              <a:gd name="T3" fmla="*/ 60 h 322"/>
              <a:gd name="T4" fmla="*/ 354 w 839"/>
              <a:gd name="T5" fmla="*/ 257 h 322"/>
              <a:gd name="T6" fmla="*/ 376 w 839"/>
              <a:gd name="T7" fmla="*/ 237 h 322"/>
              <a:gd name="T8" fmla="*/ 418 w 839"/>
              <a:gd name="T9" fmla="*/ 261 h 322"/>
              <a:gd name="T10" fmla="*/ 481 w 839"/>
              <a:gd name="T11" fmla="*/ 184 h 322"/>
              <a:gd name="T12" fmla="*/ 424 w 839"/>
              <a:gd name="T13" fmla="*/ 116 h 322"/>
              <a:gd name="T14" fmla="*/ 415 w 839"/>
              <a:gd name="T15" fmla="*/ 242 h 322"/>
              <a:gd name="T16" fmla="*/ 376 w 839"/>
              <a:gd name="T17" fmla="*/ 201 h 322"/>
              <a:gd name="T18" fmla="*/ 388 w 839"/>
              <a:gd name="T19" fmla="*/ 148 h 322"/>
              <a:gd name="T20" fmla="*/ 448 w 839"/>
              <a:gd name="T21" fmla="*/ 148 h 322"/>
              <a:gd name="T22" fmla="*/ 447 w 839"/>
              <a:gd name="T23" fmla="*/ 226 h 322"/>
              <a:gd name="T24" fmla="*/ 536 w 839"/>
              <a:gd name="T25" fmla="*/ 73 h 322"/>
              <a:gd name="T26" fmla="*/ 521 w 839"/>
              <a:gd name="T27" fmla="*/ 88 h 322"/>
              <a:gd name="T28" fmla="*/ 507 w 839"/>
              <a:gd name="T29" fmla="*/ 73 h 322"/>
              <a:gd name="T30" fmla="*/ 521 w 839"/>
              <a:gd name="T31" fmla="*/ 59 h 322"/>
              <a:gd name="T32" fmla="*/ 510 w 839"/>
              <a:gd name="T33" fmla="*/ 119 h 322"/>
              <a:gd name="T34" fmla="*/ 532 w 839"/>
              <a:gd name="T35" fmla="*/ 257 h 322"/>
              <a:gd name="T36" fmla="*/ 510 w 839"/>
              <a:gd name="T37" fmla="*/ 119 h 322"/>
              <a:gd name="T38" fmla="*/ 683 w 839"/>
              <a:gd name="T39" fmla="*/ 173 h 322"/>
              <a:gd name="T40" fmla="*/ 661 w 839"/>
              <a:gd name="T41" fmla="*/ 257 h 322"/>
              <a:gd name="T42" fmla="*/ 629 w 839"/>
              <a:gd name="T43" fmla="*/ 135 h 322"/>
              <a:gd name="T44" fmla="*/ 590 w 839"/>
              <a:gd name="T45" fmla="*/ 179 h 322"/>
              <a:gd name="T46" fmla="*/ 568 w 839"/>
              <a:gd name="T47" fmla="*/ 257 h 322"/>
              <a:gd name="T48" fmla="*/ 590 w 839"/>
              <a:gd name="T49" fmla="*/ 119 h 322"/>
              <a:gd name="T50" fmla="*/ 591 w 839"/>
              <a:gd name="T51" fmla="*/ 142 h 322"/>
              <a:gd name="T52" fmla="*/ 671 w 839"/>
              <a:gd name="T53" fmla="*/ 131 h 322"/>
              <a:gd name="T54" fmla="*/ 817 w 839"/>
              <a:gd name="T55" fmla="*/ 138 h 322"/>
              <a:gd name="T56" fmla="*/ 775 w 839"/>
              <a:gd name="T57" fmla="*/ 116 h 322"/>
              <a:gd name="T58" fmla="*/ 712 w 839"/>
              <a:gd name="T59" fmla="*/ 193 h 322"/>
              <a:gd name="T60" fmla="*/ 739 w 839"/>
              <a:gd name="T61" fmla="*/ 252 h 322"/>
              <a:gd name="T62" fmla="*/ 816 w 839"/>
              <a:gd name="T63" fmla="*/ 234 h 322"/>
              <a:gd name="T64" fmla="*/ 817 w 839"/>
              <a:gd name="T65" fmla="*/ 249 h 322"/>
              <a:gd name="T66" fmla="*/ 727 w 839"/>
              <a:gd name="T67" fmla="*/ 293 h 322"/>
              <a:gd name="T68" fmla="*/ 766 w 839"/>
              <a:gd name="T69" fmla="*/ 322 h 322"/>
              <a:gd name="T70" fmla="*/ 839 w 839"/>
              <a:gd name="T71" fmla="*/ 119 h 322"/>
              <a:gd name="T72" fmla="*/ 817 w 839"/>
              <a:gd name="T73" fmla="*/ 195 h 322"/>
              <a:gd name="T74" fmla="*/ 775 w 839"/>
              <a:gd name="T75" fmla="*/ 242 h 322"/>
              <a:gd name="T76" fmla="*/ 735 w 839"/>
              <a:gd name="T77" fmla="*/ 191 h 322"/>
              <a:gd name="T78" fmla="*/ 778 w 839"/>
              <a:gd name="T79" fmla="*/ 135 h 322"/>
              <a:gd name="T80" fmla="*/ 817 w 839"/>
              <a:gd name="T81" fmla="*/ 175 h 322"/>
              <a:gd name="T82" fmla="*/ 96 w 839"/>
              <a:gd name="T83" fmla="*/ 83 h 322"/>
              <a:gd name="T84" fmla="*/ 257 w 839"/>
              <a:gd name="T85" fmla="*/ 212 h 322"/>
              <a:gd name="T86" fmla="*/ 0 w 839"/>
              <a:gd name="T87" fmla="*/ 270 h 322"/>
              <a:gd name="T88" fmla="*/ 129 w 839"/>
              <a:gd name="T89" fmla="*/ 154 h 322"/>
              <a:gd name="T90" fmla="*/ 73 w 839"/>
              <a:gd name="T91" fmla="*/ 204 h 322"/>
              <a:gd name="T92" fmla="*/ 0 w 839"/>
              <a:gd name="T93" fmla="*/ 0 h 322"/>
              <a:gd name="T94" fmla="*/ 73 w 839"/>
              <a:gd name="T95" fmla="*/ 204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39" h="322">
                <a:moveTo>
                  <a:pt x="424" y="116"/>
                </a:moveTo>
                <a:cubicBezTo>
                  <a:pt x="403" y="116"/>
                  <a:pt x="387" y="125"/>
                  <a:pt x="377" y="144"/>
                </a:cubicBezTo>
                <a:cubicBezTo>
                  <a:pt x="376" y="144"/>
                  <a:pt x="376" y="144"/>
                  <a:pt x="376" y="144"/>
                </a:cubicBezTo>
                <a:cubicBezTo>
                  <a:pt x="376" y="60"/>
                  <a:pt x="376" y="60"/>
                  <a:pt x="376" y="60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57"/>
                  <a:pt x="354" y="257"/>
                  <a:pt x="354" y="257"/>
                </a:cubicBezTo>
                <a:cubicBezTo>
                  <a:pt x="376" y="257"/>
                  <a:pt x="376" y="257"/>
                  <a:pt x="376" y="257"/>
                </a:cubicBezTo>
                <a:cubicBezTo>
                  <a:pt x="376" y="237"/>
                  <a:pt x="376" y="237"/>
                  <a:pt x="376" y="237"/>
                </a:cubicBezTo>
                <a:cubicBezTo>
                  <a:pt x="377" y="237"/>
                  <a:pt x="377" y="237"/>
                  <a:pt x="377" y="237"/>
                </a:cubicBezTo>
                <a:cubicBezTo>
                  <a:pt x="386" y="253"/>
                  <a:pt x="400" y="261"/>
                  <a:pt x="418" y="261"/>
                </a:cubicBezTo>
                <a:cubicBezTo>
                  <a:pt x="437" y="261"/>
                  <a:pt x="452" y="254"/>
                  <a:pt x="464" y="240"/>
                </a:cubicBezTo>
                <a:cubicBezTo>
                  <a:pt x="475" y="226"/>
                  <a:pt x="481" y="207"/>
                  <a:pt x="481" y="184"/>
                </a:cubicBezTo>
                <a:cubicBezTo>
                  <a:pt x="481" y="163"/>
                  <a:pt x="476" y="147"/>
                  <a:pt x="465" y="134"/>
                </a:cubicBezTo>
                <a:cubicBezTo>
                  <a:pt x="455" y="122"/>
                  <a:pt x="441" y="116"/>
                  <a:pt x="424" y="116"/>
                </a:cubicBezTo>
                <a:close/>
                <a:moveTo>
                  <a:pt x="447" y="226"/>
                </a:moveTo>
                <a:cubicBezTo>
                  <a:pt x="439" y="237"/>
                  <a:pt x="429" y="242"/>
                  <a:pt x="415" y="242"/>
                </a:cubicBezTo>
                <a:cubicBezTo>
                  <a:pt x="404" y="242"/>
                  <a:pt x="395" y="238"/>
                  <a:pt x="387" y="230"/>
                </a:cubicBezTo>
                <a:cubicBezTo>
                  <a:pt x="380" y="222"/>
                  <a:pt x="376" y="213"/>
                  <a:pt x="376" y="201"/>
                </a:cubicBezTo>
                <a:cubicBezTo>
                  <a:pt x="376" y="182"/>
                  <a:pt x="376" y="182"/>
                  <a:pt x="376" y="182"/>
                </a:cubicBezTo>
                <a:cubicBezTo>
                  <a:pt x="376" y="168"/>
                  <a:pt x="380" y="157"/>
                  <a:pt x="388" y="148"/>
                </a:cubicBezTo>
                <a:cubicBezTo>
                  <a:pt x="396" y="139"/>
                  <a:pt x="406" y="135"/>
                  <a:pt x="419" y="135"/>
                </a:cubicBezTo>
                <a:cubicBezTo>
                  <a:pt x="431" y="135"/>
                  <a:pt x="441" y="139"/>
                  <a:pt x="448" y="148"/>
                </a:cubicBezTo>
                <a:cubicBezTo>
                  <a:pt x="455" y="157"/>
                  <a:pt x="458" y="169"/>
                  <a:pt x="458" y="184"/>
                </a:cubicBezTo>
                <a:cubicBezTo>
                  <a:pt x="458" y="202"/>
                  <a:pt x="454" y="216"/>
                  <a:pt x="447" y="226"/>
                </a:cubicBezTo>
                <a:close/>
                <a:moveTo>
                  <a:pt x="531" y="63"/>
                </a:moveTo>
                <a:cubicBezTo>
                  <a:pt x="534" y="66"/>
                  <a:pt x="536" y="69"/>
                  <a:pt x="536" y="73"/>
                </a:cubicBezTo>
                <a:cubicBezTo>
                  <a:pt x="536" y="77"/>
                  <a:pt x="534" y="81"/>
                  <a:pt x="531" y="83"/>
                </a:cubicBezTo>
                <a:cubicBezTo>
                  <a:pt x="528" y="86"/>
                  <a:pt x="525" y="88"/>
                  <a:pt x="521" y="88"/>
                </a:cubicBezTo>
                <a:cubicBezTo>
                  <a:pt x="517" y="88"/>
                  <a:pt x="514" y="86"/>
                  <a:pt x="511" y="84"/>
                </a:cubicBezTo>
                <a:cubicBezTo>
                  <a:pt x="508" y="81"/>
                  <a:pt x="507" y="77"/>
                  <a:pt x="507" y="73"/>
                </a:cubicBezTo>
                <a:cubicBezTo>
                  <a:pt x="507" y="69"/>
                  <a:pt x="508" y="66"/>
                  <a:pt x="511" y="63"/>
                </a:cubicBezTo>
                <a:cubicBezTo>
                  <a:pt x="513" y="60"/>
                  <a:pt x="517" y="59"/>
                  <a:pt x="521" y="59"/>
                </a:cubicBezTo>
                <a:cubicBezTo>
                  <a:pt x="525" y="59"/>
                  <a:pt x="529" y="60"/>
                  <a:pt x="531" y="63"/>
                </a:cubicBezTo>
                <a:close/>
                <a:moveTo>
                  <a:pt x="510" y="119"/>
                </a:moveTo>
                <a:cubicBezTo>
                  <a:pt x="532" y="119"/>
                  <a:pt x="532" y="119"/>
                  <a:pt x="532" y="119"/>
                </a:cubicBezTo>
                <a:cubicBezTo>
                  <a:pt x="532" y="257"/>
                  <a:pt x="532" y="257"/>
                  <a:pt x="532" y="257"/>
                </a:cubicBezTo>
                <a:cubicBezTo>
                  <a:pt x="510" y="257"/>
                  <a:pt x="510" y="257"/>
                  <a:pt x="510" y="257"/>
                </a:cubicBezTo>
                <a:lnTo>
                  <a:pt x="510" y="119"/>
                </a:lnTo>
                <a:close/>
                <a:moveTo>
                  <a:pt x="671" y="131"/>
                </a:moveTo>
                <a:cubicBezTo>
                  <a:pt x="679" y="141"/>
                  <a:pt x="683" y="155"/>
                  <a:pt x="683" y="173"/>
                </a:cubicBezTo>
                <a:cubicBezTo>
                  <a:pt x="683" y="257"/>
                  <a:pt x="683" y="257"/>
                  <a:pt x="683" y="257"/>
                </a:cubicBezTo>
                <a:cubicBezTo>
                  <a:pt x="661" y="257"/>
                  <a:pt x="661" y="257"/>
                  <a:pt x="661" y="257"/>
                </a:cubicBezTo>
                <a:cubicBezTo>
                  <a:pt x="661" y="179"/>
                  <a:pt x="661" y="179"/>
                  <a:pt x="661" y="179"/>
                </a:cubicBezTo>
                <a:cubicBezTo>
                  <a:pt x="661" y="149"/>
                  <a:pt x="650" y="135"/>
                  <a:pt x="629" y="135"/>
                </a:cubicBezTo>
                <a:cubicBezTo>
                  <a:pt x="618" y="135"/>
                  <a:pt x="609" y="139"/>
                  <a:pt x="601" y="147"/>
                </a:cubicBezTo>
                <a:cubicBezTo>
                  <a:pt x="594" y="155"/>
                  <a:pt x="590" y="166"/>
                  <a:pt x="590" y="179"/>
                </a:cubicBezTo>
                <a:cubicBezTo>
                  <a:pt x="590" y="257"/>
                  <a:pt x="590" y="257"/>
                  <a:pt x="590" y="257"/>
                </a:cubicBezTo>
                <a:cubicBezTo>
                  <a:pt x="568" y="257"/>
                  <a:pt x="568" y="257"/>
                  <a:pt x="568" y="257"/>
                </a:cubicBezTo>
                <a:cubicBezTo>
                  <a:pt x="568" y="119"/>
                  <a:pt x="568" y="119"/>
                  <a:pt x="568" y="119"/>
                </a:cubicBezTo>
                <a:cubicBezTo>
                  <a:pt x="590" y="119"/>
                  <a:pt x="590" y="119"/>
                  <a:pt x="590" y="119"/>
                </a:cubicBezTo>
                <a:cubicBezTo>
                  <a:pt x="590" y="142"/>
                  <a:pt x="590" y="142"/>
                  <a:pt x="590" y="142"/>
                </a:cubicBezTo>
                <a:cubicBezTo>
                  <a:pt x="591" y="142"/>
                  <a:pt x="591" y="142"/>
                  <a:pt x="591" y="142"/>
                </a:cubicBezTo>
                <a:cubicBezTo>
                  <a:pt x="601" y="125"/>
                  <a:pt x="616" y="116"/>
                  <a:pt x="636" y="116"/>
                </a:cubicBezTo>
                <a:cubicBezTo>
                  <a:pt x="651" y="116"/>
                  <a:pt x="663" y="121"/>
                  <a:pt x="671" y="131"/>
                </a:cubicBezTo>
                <a:close/>
                <a:moveTo>
                  <a:pt x="817" y="119"/>
                </a:moveTo>
                <a:cubicBezTo>
                  <a:pt x="817" y="138"/>
                  <a:pt x="817" y="138"/>
                  <a:pt x="817" y="138"/>
                </a:cubicBezTo>
                <a:cubicBezTo>
                  <a:pt x="816" y="138"/>
                  <a:pt x="816" y="138"/>
                  <a:pt x="816" y="138"/>
                </a:cubicBezTo>
                <a:cubicBezTo>
                  <a:pt x="807" y="123"/>
                  <a:pt x="794" y="116"/>
                  <a:pt x="775" y="116"/>
                </a:cubicBezTo>
                <a:cubicBezTo>
                  <a:pt x="756" y="116"/>
                  <a:pt x="741" y="123"/>
                  <a:pt x="729" y="137"/>
                </a:cubicBezTo>
                <a:cubicBezTo>
                  <a:pt x="718" y="151"/>
                  <a:pt x="712" y="169"/>
                  <a:pt x="712" y="193"/>
                </a:cubicBezTo>
                <a:cubicBezTo>
                  <a:pt x="712" y="206"/>
                  <a:pt x="714" y="218"/>
                  <a:pt x="719" y="229"/>
                </a:cubicBezTo>
                <a:cubicBezTo>
                  <a:pt x="724" y="239"/>
                  <a:pt x="731" y="247"/>
                  <a:pt x="739" y="252"/>
                </a:cubicBezTo>
                <a:cubicBezTo>
                  <a:pt x="748" y="258"/>
                  <a:pt x="758" y="261"/>
                  <a:pt x="769" y="261"/>
                </a:cubicBezTo>
                <a:cubicBezTo>
                  <a:pt x="790" y="261"/>
                  <a:pt x="806" y="252"/>
                  <a:pt x="816" y="234"/>
                </a:cubicBezTo>
                <a:cubicBezTo>
                  <a:pt x="817" y="234"/>
                  <a:pt x="817" y="234"/>
                  <a:pt x="817" y="234"/>
                </a:cubicBezTo>
                <a:cubicBezTo>
                  <a:pt x="817" y="249"/>
                  <a:pt x="817" y="249"/>
                  <a:pt x="817" y="249"/>
                </a:cubicBezTo>
                <a:cubicBezTo>
                  <a:pt x="817" y="285"/>
                  <a:pt x="800" y="303"/>
                  <a:pt x="766" y="303"/>
                </a:cubicBezTo>
                <a:cubicBezTo>
                  <a:pt x="752" y="303"/>
                  <a:pt x="741" y="300"/>
                  <a:pt x="727" y="293"/>
                </a:cubicBezTo>
                <a:cubicBezTo>
                  <a:pt x="722" y="312"/>
                  <a:pt x="722" y="312"/>
                  <a:pt x="722" y="312"/>
                </a:cubicBezTo>
                <a:cubicBezTo>
                  <a:pt x="735" y="319"/>
                  <a:pt x="749" y="322"/>
                  <a:pt x="766" y="322"/>
                </a:cubicBezTo>
                <a:cubicBezTo>
                  <a:pt x="815" y="322"/>
                  <a:pt x="839" y="297"/>
                  <a:pt x="839" y="246"/>
                </a:cubicBezTo>
                <a:cubicBezTo>
                  <a:pt x="839" y="119"/>
                  <a:pt x="839" y="119"/>
                  <a:pt x="839" y="119"/>
                </a:cubicBezTo>
                <a:lnTo>
                  <a:pt x="817" y="119"/>
                </a:lnTo>
                <a:close/>
                <a:moveTo>
                  <a:pt x="817" y="195"/>
                </a:moveTo>
                <a:cubicBezTo>
                  <a:pt x="817" y="209"/>
                  <a:pt x="813" y="220"/>
                  <a:pt x="805" y="229"/>
                </a:cubicBezTo>
                <a:cubicBezTo>
                  <a:pt x="797" y="237"/>
                  <a:pt x="787" y="242"/>
                  <a:pt x="775" y="242"/>
                </a:cubicBezTo>
                <a:cubicBezTo>
                  <a:pt x="763" y="242"/>
                  <a:pt x="753" y="237"/>
                  <a:pt x="746" y="228"/>
                </a:cubicBezTo>
                <a:cubicBezTo>
                  <a:pt x="738" y="219"/>
                  <a:pt x="735" y="206"/>
                  <a:pt x="735" y="191"/>
                </a:cubicBezTo>
                <a:cubicBezTo>
                  <a:pt x="735" y="174"/>
                  <a:pt x="738" y="160"/>
                  <a:pt x="746" y="150"/>
                </a:cubicBezTo>
                <a:cubicBezTo>
                  <a:pt x="754" y="140"/>
                  <a:pt x="764" y="135"/>
                  <a:pt x="778" y="135"/>
                </a:cubicBezTo>
                <a:cubicBezTo>
                  <a:pt x="789" y="135"/>
                  <a:pt x="798" y="139"/>
                  <a:pt x="805" y="146"/>
                </a:cubicBezTo>
                <a:cubicBezTo>
                  <a:pt x="813" y="154"/>
                  <a:pt x="817" y="163"/>
                  <a:pt x="817" y="175"/>
                </a:cubicBezTo>
                <a:lnTo>
                  <a:pt x="817" y="195"/>
                </a:lnTo>
                <a:close/>
                <a:moveTo>
                  <a:pt x="96" y="83"/>
                </a:moveTo>
                <a:cubicBezTo>
                  <a:pt x="257" y="133"/>
                  <a:pt x="257" y="133"/>
                  <a:pt x="257" y="133"/>
                </a:cubicBezTo>
                <a:cubicBezTo>
                  <a:pt x="257" y="212"/>
                  <a:pt x="257" y="212"/>
                  <a:pt x="257" y="212"/>
                </a:cubicBezTo>
                <a:cubicBezTo>
                  <a:pt x="73" y="322"/>
                  <a:pt x="73" y="322"/>
                  <a:pt x="73" y="322"/>
                </a:cubicBezTo>
                <a:cubicBezTo>
                  <a:pt x="0" y="270"/>
                  <a:pt x="0" y="270"/>
                  <a:pt x="0" y="270"/>
                </a:cubicBezTo>
                <a:cubicBezTo>
                  <a:pt x="178" y="176"/>
                  <a:pt x="178" y="176"/>
                  <a:pt x="178" y="176"/>
                </a:cubicBezTo>
                <a:cubicBezTo>
                  <a:pt x="129" y="154"/>
                  <a:pt x="129" y="154"/>
                  <a:pt x="129" y="154"/>
                </a:cubicBezTo>
                <a:lnTo>
                  <a:pt x="96" y="83"/>
                </a:lnTo>
                <a:close/>
                <a:moveTo>
                  <a:pt x="73" y="204"/>
                </a:moveTo>
                <a:cubicBezTo>
                  <a:pt x="0" y="270"/>
                  <a:pt x="0" y="270"/>
                  <a:pt x="0" y="270"/>
                </a:cubicBezTo>
                <a:cubicBezTo>
                  <a:pt x="0" y="0"/>
                  <a:pt x="0" y="0"/>
                  <a:pt x="0" y="0"/>
                </a:cubicBezTo>
                <a:cubicBezTo>
                  <a:pt x="73" y="22"/>
                  <a:pt x="73" y="22"/>
                  <a:pt x="73" y="22"/>
                </a:cubicBezTo>
                <a:lnTo>
                  <a:pt x="73" y="204"/>
                </a:lnTo>
                <a:close/>
              </a:path>
            </a:pathLst>
          </a:custGeom>
          <a:solidFill>
            <a:srgbClr val="F8BB28"/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65" b="0" i="0" u="none" strike="noStrike" kern="1200" cap="none" spc="0" normalizeH="0" baseline="0" noProof="0" dirty="0">
                <a:ln>
                  <a:noFill/>
                </a:ln>
                <a:solidFill>
                  <a:srgbClr val="00BCF2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814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3" r:id="rId22"/>
  </p:sldLayoutIdLst>
  <p:transition>
    <p:fade/>
  </p:transition>
  <p:txStyles>
    <p:titleStyle>
      <a:lvl1pPr algn="l" defTabSz="914367" rtl="0" eaLnBrk="1" latinLnBrk="0" hangingPunct="1">
        <a:lnSpc>
          <a:spcPct val="90000"/>
        </a:lnSpc>
        <a:spcBef>
          <a:spcPct val="0"/>
        </a:spcBef>
        <a:buNone/>
        <a:defRPr lang="en-US" sz="5294" b="0" kern="1200" cap="none" spc="-10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36145" marR="0" indent="-336145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392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2691" marR="0" indent="-236546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235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84338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235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08435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196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32531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§"/>
        <a:tabLst/>
        <a:defRPr sz="196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509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3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7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1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8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1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657469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763">
          <p15:clr>
            <a:srgbClr val="A4A3A4"/>
          </p15:clr>
        </p15:guide>
        <p15:guide id="4" orient="horz" pos="1339">
          <p15:clr>
            <a:srgbClr val="A4A3A4"/>
          </p15:clr>
        </p15:guide>
        <p15:guide id="5" orient="horz" pos="1915">
          <p15:clr>
            <a:srgbClr val="A4A3A4"/>
          </p15:clr>
        </p15:guide>
        <p15:guide id="6" orient="horz" pos="2491">
          <p15:clr>
            <a:srgbClr val="A4A3A4"/>
          </p15:clr>
        </p15:guide>
        <p15:guide id="7" orient="horz" pos="3067">
          <p15:clr>
            <a:srgbClr val="A4A3A4"/>
          </p15:clr>
        </p15:guide>
        <p15:guide id="8" orient="horz" pos="3643">
          <p15:clr>
            <a:srgbClr val="A4A3A4"/>
          </p15:clr>
        </p15:guide>
        <p15:guide id="9" orient="horz" pos="4219">
          <p15:clr>
            <a:srgbClr val="5ACBF0"/>
          </p15:clr>
        </p15:guide>
        <p15:guide id="10" pos="749">
          <p15:clr>
            <a:srgbClr val="A4A3A4"/>
          </p15:clr>
        </p15:guide>
        <p15:guide id="11" pos="1325">
          <p15:clr>
            <a:srgbClr val="A4A3A4"/>
          </p15:clr>
        </p15:guide>
        <p15:guide id="12" pos="1901">
          <p15:clr>
            <a:srgbClr val="A4A3A4"/>
          </p15:clr>
        </p15:guide>
        <p15:guide id="13" pos="2477">
          <p15:clr>
            <a:srgbClr val="A4A3A4"/>
          </p15:clr>
        </p15:guide>
        <p15:guide id="14" pos="3053">
          <p15:clr>
            <a:srgbClr val="A4A3A4"/>
          </p15:clr>
        </p15:guide>
        <p15:guide id="15" pos="3629">
          <p15:clr>
            <a:srgbClr val="A4A3A4"/>
          </p15:clr>
        </p15:guide>
        <p15:guide id="16" pos="4205">
          <p15:clr>
            <a:srgbClr val="A4A3A4"/>
          </p15:clr>
        </p15:guide>
        <p15:guide id="17" pos="4781">
          <p15:clr>
            <a:srgbClr val="A4A3A4"/>
          </p15:clr>
        </p15:guide>
        <p15:guide id="18" pos="5357">
          <p15:clr>
            <a:srgbClr val="A4A3A4"/>
          </p15:clr>
        </p15:guide>
        <p15:guide id="19" pos="5933">
          <p15:clr>
            <a:srgbClr val="A4A3A4"/>
          </p15:clr>
        </p15:guide>
        <p15:guide id="20" pos="6509">
          <p15:clr>
            <a:srgbClr val="A4A3A4"/>
          </p15:clr>
        </p15:guide>
        <p15:guide id="21" pos="7085">
          <p15:clr>
            <a:srgbClr val="A4A3A4"/>
          </p15:clr>
        </p15:guide>
        <p15:guide id="22" pos="7661">
          <p15:clr>
            <a:srgbClr val="5ACBF0"/>
          </p15:clr>
        </p15:guide>
        <p15:guide id="23" orient="horz" pos="4123">
          <p15:clr>
            <a:srgbClr val="F26B43"/>
          </p15:clr>
        </p15:guide>
        <p15:guide id="24" pos="269">
          <p15:clr>
            <a:srgbClr val="F26B43"/>
          </p15:clr>
        </p15:guide>
        <p15:guide id="25" orient="horz" pos="283">
          <p15:clr>
            <a:srgbClr val="F26B43"/>
          </p15:clr>
        </p15:guide>
        <p15:guide id="26" pos="756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.xml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26" Type="http://schemas.openxmlformats.org/officeDocument/2006/relationships/image" Target="../media/image36.png"/><Relationship Id="rId39" Type="http://schemas.openxmlformats.org/officeDocument/2006/relationships/image" Target="../media/image49.png"/><Relationship Id="rId21" Type="http://schemas.openxmlformats.org/officeDocument/2006/relationships/image" Target="../media/image31.png"/><Relationship Id="rId34" Type="http://schemas.openxmlformats.org/officeDocument/2006/relationships/image" Target="../media/image44.png"/><Relationship Id="rId42" Type="http://schemas.openxmlformats.org/officeDocument/2006/relationships/image" Target="../media/image52.png"/><Relationship Id="rId47" Type="http://schemas.openxmlformats.org/officeDocument/2006/relationships/image" Target="../media/image57.png"/><Relationship Id="rId50" Type="http://schemas.openxmlformats.org/officeDocument/2006/relationships/image" Target="../media/image60.png"/><Relationship Id="rId55" Type="http://schemas.openxmlformats.org/officeDocument/2006/relationships/image" Target="../media/image65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33" Type="http://schemas.openxmlformats.org/officeDocument/2006/relationships/image" Target="../media/image43.png"/><Relationship Id="rId38" Type="http://schemas.openxmlformats.org/officeDocument/2006/relationships/image" Target="../media/image48.png"/><Relationship Id="rId46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29" Type="http://schemas.openxmlformats.org/officeDocument/2006/relationships/image" Target="../media/image39.png"/><Relationship Id="rId41" Type="http://schemas.openxmlformats.org/officeDocument/2006/relationships/image" Target="../media/image51.png"/><Relationship Id="rId54" Type="http://schemas.openxmlformats.org/officeDocument/2006/relationships/image" Target="../media/image6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image" Target="../media/image34.png"/><Relationship Id="rId32" Type="http://schemas.openxmlformats.org/officeDocument/2006/relationships/image" Target="../media/image42.png"/><Relationship Id="rId37" Type="http://schemas.openxmlformats.org/officeDocument/2006/relationships/image" Target="../media/image47.png"/><Relationship Id="rId40" Type="http://schemas.openxmlformats.org/officeDocument/2006/relationships/image" Target="../media/image50.png"/><Relationship Id="rId45" Type="http://schemas.openxmlformats.org/officeDocument/2006/relationships/image" Target="../media/image55.png"/><Relationship Id="rId53" Type="http://schemas.openxmlformats.org/officeDocument/2006/relationships/image" Target="../media/image63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36" Type="http://schemas.openxmlformats.org/officeDocument/2006/relationships/image" Target="../media/image46.png"/><Relationship Id="rId49" Type="http://schemas.openxmlformats.org/officeDocument/2006/relationships/image" Target="../media/image59.png"/><Relationship Id="rId57" Type="http://schemas.openxmlformats.org/officeDocument/2006/relationships/image" Target="../media/image67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31" Type="http://schemas.openxmlformats.org/officeDocument/2006/relationships/image" Target="../media/image41.png"/><Relationship Id="rId44" Type="http://schemas.openxmlformats.org/officeDocument/2006/relationships/image" Target="../media/image54.png"/><Relationship Id="rId52" Type="http://schemas.openxmlformats.org/officeDocument/2006/relationships/image" Target="../media/image62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Relationship Id="rId30" Type="http://schemas.openxmlformats.org/officeDocument/2006/relationships/image" Target="../media/image40.png"/><Relationship Id="rId35" Type="http://schemas.openxmlformats.org/officeDocument/2006/relationships/image" Target="../media/image45.png"/><Relationship Id="rId43" Type="http://schemas.openxmlformats.org/officeDocument/2006/relationships/image" Target="../media/image53.png"/><Relationship Id="rId48" Type="http://schemas.openxmlformats.org/officeDocument/2006/relationships/image" Target="../media/image58.png"/><Relationship Id="rId56" Type="http://schemas.openxmlformats.org/officeDocument/2006/relationships/image" Target="../media/image66.png"/><Relationship Id="rId8" Type="http://schemas.openxmlformats.org/officeDocument/2006/relationships/image" Target="../media/image18.png"/><Relationship Id="rId51" Type="http://schemas.openxmlformats.org/officeDocument/2006/relationships/image" Target="../media/image61.png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microsoft.com/office/2007/relationships/hdphoto" Target="../media/hdphoto1.wdp"/><Relationship Id="rId7" Type="http://schemas.openxmlformats.org/officeDocument/2006/relationships/image" Target="../media/image72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2.xml"/><Relationship Id="rId6" Type="http://schemas.microsoft.com/office/2007/relationships/hdphoto" Target="../media/hdphoto2.wdp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9" Type="http://schemas.openxmlformats.org/officeDocument/2006/relationships/hyperlink" Target="http://azure.com/iotstarterkits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Azure and </a:t>
            </a:r>
            <a:r>
              <a:rPr lang="en-US" dirty="0" err="1"/>
              <a:t>IoT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29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Harnessing the IoT Revolution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28378" y="2980787"/>
            <a:ext cx="12520378" cy="51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algn="ctr" defTabSz="914367">
              <a:defRPr/>
            </a:pPr>
            <a:r>
              <a:rPr lang="en-US" sz="2745" dirty="0">
                <a:solidFill>
                  <a:srgbClr val="505050"/>
                </a:solidFill>
                <a:latin typeface="Segoe UI"/>
              </a:rPr>
              <a:t>And insights from that data…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821511" y="3809557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Frame 5"/>
          <p:cNvSpPr>
            <a:spLocks noChangeAspect="1"/>
          </p:cNvSpPr>
          <p:nvPr/>
        </p:nvSpPr>
        <p:spPr bwMode="auto">
          <a:xfrm>
            <a:off x="5896213" y="386261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21298" y="4010556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0100101010001010100101010010101010100101010101011010101010….</a:t>
            </a:r>
          </a:p>
        </p:txBody>
      </p:sp>
    </p:spTree>
    <p:extLst>
      <p:ext uri="{BB962C8B-B14F-4D97-AF65-F5344CB8AC3E}">
        <p14:creationId xmlns:p14="http://schemas.microsoft.com/office/powerpoint/2010/main" val="405943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Harnessing the IoT Revolution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28378" y="2980787"/>
            <a:ext cx="12520378" cy="51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algn="ctr" defTabSz="914367">
              <a:defRPr/>
            </a:pPr>
            <a:r>
              <a:rPr lang="en-US" sz="2745" dirty="0">
                <a:solidFill>
                  <a:srgbClr val="505050"/>
                </a:solidFill>
                <a:latin typeface="Segoe UI"/>
              </a:rPr>
              <a:t>Then lots of devices and data…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21298" y="4010556"/>
            <a:ext cx="7395504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050172" y="4527391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0100101010001010100101010010101010100101010101011010101010001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854938" y="5086923"/>
            <a:ext cx="851603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0100101010001010100101010010101010100101010101011010101010101010100010101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2510301" y="5422743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2" name="Frame 5"/>
          <p:cNvSpPr>
            <a:spLocks noChangeAspect="1"/>
          </p:cNvSpPr>
          <p:nvPr/>
        </p:nvSpPr>
        <p:spPr bwMode="auto">
          <a:xfrm>
            <a:off x="2585003" y="5475801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710088" y="5623743"/>
            <a:ext cx="966088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010010101000101010010101001010101010010101010101101010101010001011110101010101010100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3655151" y="5965879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5" name="Frame 5"/>
          <p:cNvSpPr>
            <a:spLocks noChangeAspect="1"/>
          </p:cNvSpPr>
          <p:nvPr/>
        </p:nvSpPr>
        <p:spPr bwMode="auto">
          <a:xfrm>
            <a:off x="3729853" y="6018937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854938" y="6166879"/>
            <a:ext cx="8665440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01001010100010101001010100101010101001010101010110101010101010101000101010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5724934" y="514811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8" name="Frame 5"/>
          <p:cNvSpPr>
            <a:spLocks noChangeAspect="1"/>
          </p:cNvSpPr>
          <p:nvPr/>
        </p:nvSpPr>
        <p:spPr bwMode="auto">
          <a:xfrm>
            <a:off x="5799637" y="520116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24722" y="5349111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0100101010001010100101010010101010100101010101011010101010….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4826766" y="5697375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1" name="Frame 5"/>
          <p:cNvSpPr>
            <a:spLocks noChangeAspect="1"/>
          </p:cNvSpPr>
          <p:nvPr/>
        </p:nvSpPr>
        <p:spPr bwMode="auto">
          <a:xfrm>
            <a:off x="4901468" y="5750433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026553" y="5898375"/>
            <a:ext cx="7843717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2521058" y="4598436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4" name="Frame 5"/>
          <p:cNvSpPr>
            <a:spLocks noChangeAspect="1"/>
          </p:cNvSpPr>
          <p:nvPr/>
        </p:nvSpPr>
        <p:spPr bwMode="auto">
          <a:xfrm>
            <a:off x="2595760" y="465149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720845" y="4799436"/>
            <a:ext cx="9799533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01001010100010101001010100101010101001010101010110101010101001001010110001010101010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655151" y="404472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7" name="Frame 5"/>
          <p:cNvSpPr>
            <a:spLocks noChangeAspect="1"/>
          </p:cNvSpPr>
          <p:nvPr/>
        </p:nvSpPr>
        <p:spPr bwMode="auto">
          <a:xfrm>
            <a:off x="3729853" y="409777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854938" y="4245721"/>
            <a:ext cx="8516036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010010101000101010010101001010101010010101010101101010101011000101001011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4850384" y="432639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6" name="Frame 5"/>
          <p:cNvSpPr>
            <a:spLocks noChangeAspect="1"/>
          </p:cNvSpPr>
          <p:nvPr/>
        </p:nvSpPr>
        <p:spPr bwMode="auto">
          <a:xfrm>
            <a:off x="4925086" y="437944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821511" y="3809557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Frame 5"/>
          <p:cNvSpPr>
            <a:spLocks noChangeAspect="1"/>
          </p:cNvSpPr>
          <p:nvPr/>
        </p:nvSpPr>
        <p:spPr bwMode="auto">
          <a:xfrm>
            <a:off x="5896213" y="386261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3655151" y="4885923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9" name="Frame 5"/>
          <p:cNvSpPr>
            <a:spLocks noChangeAspect="1"/>
          </p:cNvSpPr>
          <p:nvPr/>
        </p:nvSpPr>
        <p:spPr bwMode="auto">
          <a:xfrm>
            <a:off x="3729853" y="4938981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02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9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9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9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9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9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9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9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9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9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7" grpId="0"/>
      <p:bldP spid="50" grpId="0"/>
      <p:bldP spid="53" grpId="0"/>
      <p:bldP spid="56" grpId="0"/>
      <p:bldP spid="59" grpId="0"/>
      <p:bldP spid="62" grpId="0"/>
      <p:bldP spid="65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Harnessing the IoT Revolution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28378" y="2980787"/>
            <a:ext cx="12520378" cy="51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algn="ctr" defTabSz="914367">
              <a:defRPr/>
            </a:pPr>
            <a:r>
              <a:rPr lang="en-US" sz="2745" dirty="0">
                <a:solidFill>
                  <a:srgbClr val="505050"/>
                </a:solidFill>
                <a:latin typeface="Segoe UI"/>
              </a:rPr>
              <a:t>Then monitoring their data in real time…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21298" y="4010556"/>
            <a:ext cx="7395504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050172" y="4527391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0100101010001010100101010010101010100101010101011010101010001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854938" y="5086923"/>
            <a:ext cx="851603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0100101010001010100101010010101010100101010101011010101010101010100010101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2510301" y="5422743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2" name="Frame 5"/>
          <p:cNvSpPr>
            <a:spLocks noChangeAspect="1"/>
          </p:cNvSpPr>
          <p:nvPr/>
        </p:nvSpPr>
        <p:spPr bwMode="auto">
          <a:xfrm>
            <a:off x="2585003" y="5475801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710088" y="5623743"/>
            <a:ext cx="966088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010010101000101010010101001010101010010101010101101010101010001011110101010101010100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3655151" y="5965879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5" name="Frame 5"/>
          <p:cNvSpPr>
            <a:spLocks noChangeAspect="1"/>
          </p:cNvSpPr>
          <p:nvPr/>
        </p:nvSpPr>
        <p:spPr bwMode="auto">
          <a:xfrm>
            <a:off x="3729853" y="6018937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854938" y="6166879"/>
            <a:ext cx="8665440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01001010100010101001010100101010101001010101010110101010101010101000101010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5724934" y="514811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8" name="Frame 5"/>
          <p:cNvSpPr>
            <a:spLocks noChangeAspect="1"/>
          </p:cNvSpPr>
          <p:nvPr/>
        </p:nvSpPr>
        <p:spPr bwMode="auto">
          <a:xfrm>
            <a:off x="5799637" y="520116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24722" y="5349111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0100101010001010100101010010101010100101010101011010101010….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4826766" y="5697375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1" name="Frame 5"/>
          <p:cNvSpPr>
            <a:spLocks noChangeAspect="1"/>
          </p:cNvSpPr>
          <p:nvPr/>
        </p:nvSpPr>
        <p:spPr bwMode="auto">
          <a:xfrm>
            <a:off x="4901468" y="5750433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026553" y="5898375"/>
            <a:ext cx="7843717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2521058" y="4598436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4" name="Frame 5"/>
          <p:cNvSpPr>
            <a:spLocks noChangeAspect="1"/>
          </p:cNvSpPr>
          <p:nvPr/>
        </p:nvSpPr>
        <p:spPr bwMode="auto">
          <a:xfrm>
            <a:off x="2595760" y="465149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720845" y="4799436"/>
            <a:ext cx="9799533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01001010100010101001010100101010101001010101010110101010101001001010110001010101010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655151" y="404472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7" name="Frame 5"/>
          <p:cNvSpPr>
            <a:spLocks noChangeAspect="1"/>
          </p:cNvSpPr>
          <p:nvPr/>
        </p:nvSpPr>
        <p:spPr bwMode="auto">
          <a:xfrm>
            <a:off x="3729853" y="409777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854938" y="4245721"/>
            <a:ext cx="8516036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010010101000101010010101001010101010010101010101101010101011000101001011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4850384" y="432639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6" name="Frame 5"/>
          <p:cNvSpPr>
            <a:spLocks noChangeAspect="1"/>
          </p:cNvSpPr>
          <p:nvPr/>
        </p:nvSpPr>
        <p:spPr bwMode="auto">
          <a:xfrm>
            <a:off x="4925086" y="437944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821511" y="3809557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Frame 5"/>
          <p:cNvSpPr>
            <a:spLocks noChangeAspect="1"/>
          </p:cNvSpPr>
          <p:nvPr/>
        </p:nvSpPr>
        <p:spPr bwMode="auto">
          <a:xfrm>
            <a:off x="5896213" y="386261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3655151" y="4885923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9" name="Frame 5"/>
          <p:cNvSpPr>
            <a:spLocks noChangeAspect="1"/>
          </p:cNvSpPr>
          <p:nvPr/>
        </p:nvSpPr>
        <p:spPr bwMode="auto">
          <a:xfrm>
            <a:off x="3729853" y="4938981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93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Harnessing the IoT Revolution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28378" y="2980787"/>
            <a:ext cx="12520378" cy="51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algn="ctr" defTabSz="914367">
              <a:defRPr/>
            </a:pPr>
            <a:r>
              <a:rPr lang="en-US" sz="2745" dirty="0">
                <a:solidFill>
                  <a:srgbClr val="505050"/>
                </a:solidFill>
                <a:latin typeface="Segoe UI"/>
              </a:rPr>
              <a:t>Then looking for patterns and insights in the data over time…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21298" y="4010556"/>
            <a:ext cx="7395504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050172" y="4527391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0100101010001010100101010010101010100101010101011010101010001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854938" y="5086923"/>
            <a:ext cx="851603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0100101010001010100101010010101010100101010101011010101010101010100010101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2510301" y="5422743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2" name="Frame 5"/>
          <p:cNvSpPr>
            <a:spLocks noChangeAspect="1"/>
          </p:cNvSpPr>
          <p:nvPr/>
        </p:nvSpPr>
        <p:spPr bwMode="auto">
          <a:xfrm>
            <a:off x="2585003" y="5475801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710088" y="5623743"/>
            <a:ext cx="966088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010010101000101010010101001010101010010101010101101010101010001011110101010101010100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3655151" y="5965879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5" name="Frame 5"/>
          <p:cNvSpPr>
            <a:spLocks noChangeAspect="1"/>
          </p:cNvSpPr>
          <p:nvPr/>
        </p:nvSpPr>
        <p:spPr bwMode="auto">
          <a:xfrm>
            <a:off x="3729853" y="6018937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854938" y="6166879"/>
            <a:ext cx="8665440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01001010100010101001010100101010101001010101010110101010101010101000101010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5724934" y="514811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8" name="Frame 5"/>
          <p:cNvSpPr>
            <a:spLocks noChangeAspect="1"/>
          </p:cNvSpPr>
          <p:nvPr/>
        </p:nvSpPr>
        <p:spPr bwMode="auto">
          <a:xfrm>
            <a:off x="5799637" y="520116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24722" y="5349111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0100101010001010100101010010101010100101010101011010101010….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4826766" y="5697375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1" name="Frame 5"/>
          <p:cNvSpPr>
            <a:spLocks noChangeAspect="1"/>
          </p:cNvSpPr>
          <p:nvPr/>
        </p:nvSpPr>
        <p:spPr bwMode="auto">
          <a:xfrm>
            <a:off x="4901468" y="5750433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026553" y="5898375"/>
            <a:ext cx="7843717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2521058" y="4598436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4" name="Frame 5"/>
          <p:cNvSpPr>
            <a:spLocks noChangeAspect="1"/>
          </p:cNvSpPr>
          <p:nvPr/>
        </p:nvSpPr>
        <p:spPr bwMode="auto">
          <a:xfrm>
            <a:off x="2595760" y="465149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720845" y="4799436"/>
            <a:ext cx="9799533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01001010100010101001010100101010101001010101010110101010101001001010110001010101010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655151" y="404472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7" name="Frame 5"/>
          <p:cNvSpPr>
            <a:spLocks noChangeAspect="1"/>
          </p:cNvSpPr>
          <p:nvPr/>
        </p:nvSpPr>
        <p:spPr bwMode="auto">
          <a:xfrm>
            <a:off x="3729853" y="409777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854938" y="4245721"/>
            <a:ext cx="8516036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010010101000101010010101001010101010010101010101101010101011000101001011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4850384" y="432639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6" name="Frame 5"/>
          <p:cNvSpPr>
            <a:spLocks noChangeAspect="1"/>
          </p:cNvSpPr>
          <p:nvPr/>
        </p:nvSpPr>
        <p:spPr bwMode="auto">
          <a:xfrm>
            <a:off x="4925086" y="437944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821511" y="3809557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Frame 5"/>
          <p:cNvSpPr>
            <a:spLocks noChangeAspect="1"/>
          </p:cNvSpPr>
          <p:nvPr/>
        </p:nvSpPr>
        <p:spPr bwMode="auto">
          <a:xfrm>
            <a:off x="5896213" y="386261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3655151" y="4885923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9" name="Frame 5"/>
          <p:cNvSpPr>
            <a:spLocks noChangeAspect="1"/>
          </p:cNvSpPr>
          <p:nvPr/>
        </p:nvSpPr>
        <p:spPr bwMode="auto">
          <a:xfrm>
            <a:off x="3729853" y="4938981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90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Harnessing the IoT Revolution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28378" y="2980787"/>
            <a:ext cx="12520378" cy="51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algn="ctr" defTabSz="914367">
              <a:defRPr/>
            </a:pPr>
            <a:r>
              <a:rPr lang="en-US" sz="2745" dirty="0">
                <a:solidFill>
                  <a:srgbClr val="505050"/>
                </a:solidFill>
                <a:latin typeface="Segoe UI"/>
              </a:rPr>
              <a:t>Then managing and updating the software on these devices…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21298" y="4010556"/>
            <a:ext cx="7395504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050172" y="4527391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0100101010001010100101010010101010100101010101011010101010001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854938" y="5086923"/>
            <a:ext cx="851603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0100101010001010100101010010101010100101010101011010101010101010100010101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2510301" y="5422743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2" name="Frame 5"/>
          <p:cNvSpPr>
            <a:spLocks noChangeAspect="1"/>
          </p:cNvSpPr>
          <p:nvPr/>
        </p:nvSpPr>
        <p:spPr bwMode="auto">
          <a:xfrm>
            <a:off x="2585003" y="5475801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710088" y="5623743"/>
            <a:ext cx="966088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010010101000101010010101001010101010010101010101101010101010001011110101010101010100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3655151" y="5965879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5" name="Frame 5"/>
          <p:cNvSpPr>
            <a:spLocks noChangeAspect="1"/>
          </p:cNvSpPr>
          <p:nvPr/>
        </p:nvSpPr>
        <p:spPr bwMode="auto">
          <a:xfrm>
            <a:off x="3729853" y="6018937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854938" y="6166879"/>
            <a:ext cx="8665440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01001010100010101001010100101010101001010101010110101010101010101000101010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5724934" y="514811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8" name="Frame 5"/>
          <p:cNvSpPr>
            <a:spLocks noChangeAspect="1"/>
          </p:cNvSpPr>
          <p:nvPr/>
        </p:nvSpPr>
        <p:spPr bwMode="auto">
          <a:xfrm>
            <a:off x="5799637" y="520116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24722" y="5349111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0100101010001010100101010010101010100101010101011010101010….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4826766" y="5697375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1" name="Frame 5"/>
          <p:cNvSpPr>
            <a:spLocks noChangeAspect="1"/>
          </p:cNvSpPr>
          <p:nvPr/>
        </p:nvSpPr>
        <p:spPr bwMode="auto">
          <a:xfrm>
            <a:off x="4901468" y="5750433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026553" y="5898375"/>
            <a:ext cx="7843717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2521058" y="4598436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4" name="Frame 5"/>
          <p:cNvSpPr>
            <a:spLocks noChangeAspect="1"/>
          </p:cNvSpPr>
          <p:nvPr/>
        </p:nvSpPr>
        <p:spPr bwMode="auto">
          <a:xfrm>
            <a:off x="2595760" y="465149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720845" y="4799436"/>
            <a:ext cx="9799533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01001010100010101001010100101010101001010101010110101010101001001010110001010101010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655151" y="404472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7" name="Frame 5"/>
          <p:cNvSpPr>
            <a:spLocks noChangeAspect="1"/>
          </p:cNvSpPr>
          <p:nvPr/>
        </p:nvSpPr>
        <p:spPr bwMode="auto">
          <a:xfrm>
            <a:off x="3729853" y="409777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854938" y="4245721"/>
            <a:ext cx="8516036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010010101000101010010101001010101010010101010101101010101011000101001011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4850384" y="432639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6" name="Frame 5"/>
          <p:cNvSpPr>
            <a:spLocks noChangeAspect="1"/>
          </p:cNvSpPr>
          <p:nvPr/>
        </p:nvSpPr>
        <p:spPr bwMode="auto">
          <a:xfrm>
            <a:off x="4925086" y="437944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821511" y="3809557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Frame 5"/>
          <p:cNvSpPr>
            <a:spLocks noChangeAspect="1"/>
          </p:cNvSpPr>
          <p:nvPr/>
        </p:nvSpPr>
        <p:spPr bwMode="auto">
          <a:xfrm>
            <a:off x="5896213" y="386261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3655151" y="4885923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9" name="Frame 5"/>
          <p:cNvSpPr>
            <a:spLocks noChangeAspect="1"/>
          </p:cNvSpPr>
          <p:nvPr/>
        </p:nvSpPr>
        <p:spPr bwMode="auto">
          <a:xfrm>
            <a:off x="3729853" y="4938981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89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Harnessing the IoT Revolution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28378" y="2980787"/>
            <a:ext cx="12520378" cy="51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algn="ctr" defTabSz="914367">
              <a:defRPr/>
            </a:pPr>
            <a:r>
              <a:rPr lang="en-US" sz="2745" dirty="0">
                <a:solidFill>
                  <a:srgbClr val="505050"/>
                </a:solidFill>
                <a:latin typeface="Segoe UI"/>
              </a:rPr>
              <a:t>And visualizing and managing all of these services…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21298" y="4010556"/>
            <a:ext cx="7395504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050172" y="4527391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0100101010001010100101010010101010100101010101011010101010001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854938" y="5086923"/>
            <a:ext cx="851603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0100101010001010100101010010101010100101010101011010101010101010100010101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2510301" y="5422743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2" name="Frame 5"/>
          <p:cNvSpPr>
            <a:spLocks noChangeAspect="1"/>
          </p:cNvSpPr>
          <p:nvPr/>
        </p:nvSpPr>
        <p:spPr bwMode="auto">
          <a:xfrm>
            <a:off x="2585003" y="5475801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710088" y="5623743"/>
            <a:ext cx="966088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010010101000101010010101001010101010010101010101101010101010001011110101010101010100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3655151" y="5965879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5" name="Frame 5"/>
          <p:cNvSpPr>
            <a:spLocks noChangeAspect="1"/>
          </p:cNvSpPr>
          <p:nvPr/>
        </p:nvSpPr>
        <p:spPr bwMode="auto">
          <a:xfrm>
            <a:off x="3729853" y="6018937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854938" y="6166879"/>
            <a:ext cx="8665440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01001010100010101001010100101010101001010101010110101010101010101000101010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5724934" y="514811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8" name="Frame 5"/>
          <p:cNvSpPr>
            <a:spLocks noChangeAspect="1"/>
          </p:cNvSpPr>
          <p:nvPr/>
        </p:nvSpPr>
        <p:spPr bwMode="auto">
          <a:xfrm>
            <a:off x="5799637" y="520116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24722" y="5349111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0100101010001010100101010010101010100101010101011010101010….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4826766" y="5697375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1" name="Frame 5"/>
          <p:cNvSpPr>
            <a:spLocks noChangeAspect="1"/>
          </p:cNvSpPr>
          <p:nvPr/>
        </p:nvSpPr>
        <p:spPr bwMode="auto">
          <a:xfrm>
            <a:off x="4901468" y="5750433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026553" y="5898375"/>
            <a:ext cx="7843717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010010101000101010010101001010101010010101010101101010101010101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2521058" y="4598436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4" name="Frame 5"/>
          <p:cNvSpPr>
            <a:spLocks noChangeAspect="1"/>
          </p:cNvSpPr>
          <p:nvPr/>
        </p:nvSpPr>
        <p:spPr bwMode="auto">
          <a:xfrm>
            <a:off x="2595760" y="465149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720845" y="4799436"/>
            <a:ext cx="9799533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01001010100010101001010100101010101001010101010110101010101001001010110001010101010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655151" y="404472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7" name="Frame 5"/>
          <p:cNvSpPr>
            <a:spLocks noChangeAspect="1"/>
          </p:cNvSpPr>
          <p:nvPr/>
        </p:nvSpPr>
        <p:spPr bwMode="auto">
          <a:xfrm>
            <a:off x="3729853" y="409777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854938" y="4245721"/>
            <a:ext cx="8516036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010010101000101010010101001010101010010101010101101010101011000101001011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4850384" y="4326391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6" name="Frame 5"/>
          <p:cNvSpPr>
            <a:spLocks noChangeAspect="1"/>
          </p:cNvSpPr>
          <p:nvPr/>
        </p:nvSpPr>
        <p:spPr bwMode="auto">
          <a:xfrm>
            <a:off x="4925086" y="4379449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821511" y="3809557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Frame 5"/>
          <p:cNvSpPr>
            <a:spLocks noChangeAspect="1"/>
          </p:cNvSpPr>
          <p:nvPr/>
        </p:nvSpPr>
        <p:spPr bwMode="auto">
          <a:xfrm>
            <a:off x="5896213" y="386261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3655151" y="4885923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9" name="Frame 5"/>
          <p:cNvSpPr>
            <a:spLocks noChangeAspect="1"/>
          </p:cNvSpPr>
          <p:nvPr/>
        </p:nvSpPr>
        <p:spPr bwMode="auto">
          <a:xfrm>
            <a:off x="3729853" y="4938981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03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Harnessing the IoT Revolution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" y="2906086"/>
            <a:ext cx="12191999" cy="899537"/>
          </a:xfrm>
          <a:prstGeom prst="rect">
            <a:avLst/>
          </a:prstGeom>
        </p:spPr>
        <p:txBody>
          <a:bodyPr vert="horz" wrap="square" lIns="143428" tIns="89642" rIns="143428" bIns="89642" rtlCol="0" anchor="t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/>
            <a:r>
              <a:rPr lang="en-US" sz="3529" dirty="0"/>
              <a:t>IoT can get complicated quickly</a:t>
            </a: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18691" y="4101319"/>
            <a:ext cx="12191999" cy="899537"/>
          </a:xfrm>
          <a:prstGeom prst="rect">
            <a:avLst/>
          </a:prstGeom>
        </p:spPr>
        <p:txBody>
          <a:bodyPr vert="horz" wrap="square" lIns="143428" tIns="89642" rIns="143428" bIns="89642" rtlCol="0" anchor="t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/>
            <a:r>
              <a:rPr lang="en-US" sz="3529" dirty="0"/>
              <a:t>And that’s where Azure comes in</a:t>
            </a:r>
          </a:p>
        </p:txBody>
      </p:sp>
    </p:spTree>
    <p:extLst>
      <p:ext uri="{BB962C8B-B14F-4D97-AF65-F5344CB8AC3E}">
        <p14:creationId xmlns:p14="http://schemas.microsoft.com/office/powerpoint/2010/main" val="223352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dirty="0"/>
              <a:t>Our Industry Leading </a:t>
            </a:r>
            <a:br>
              <a:rPr lang="en-US" sz="8800" dirty="0"/>
            </a:br>
            <a:r>
              <a:rPr lang="en-US" sz="8800" dirty="0"/>
              <a:t>IoT Offerings</a:t>
            </a:r>
          </a:p>
        </p:txBody>
      </p:sp>
    </p:spTree>
    <p:extLst>
      <p:ext uri="{BB962C8B-B14F-4D97-AF65-F5344CB8AC3E}">
        <p14:creationId xmlns:p14="http://schemas.microsoft.com/office/powerpoint/2010/main" val="17863265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Azure Services for IoT</a:t>
            </a:r>
          </a:p>
        </p:txBody>
      </p:sp>
      <p:sp>
        <p:nvSpPr>
          <p:cNvPr id="4" name="Freeform 3"/>
          <p:cNvSpPr>
            <a:spLocks noChangeAspect="1"/>
          </p:cNvSpPr>
          <p:nvPr/>
        </p:nvSpPr>
        <p:spPr bwMode="auto">
          <a:xfrm rot="5280000">
            <a:off x="808702" y="1313315"/>
            <a:ext cx="470609" cy="598411"/>
          </a:xfrm>
          <a:custGeom>
            <a:avLst/>
            <a:gdLst>
              <a:gd name="connsiteX0" fmla="*/ 1704966 w 2556145"/>
              <a:gd name="connsiteY0" fmla="*/ 3221586 h 3250307"/>
              <a:gd name="connsiteX1" fmla="*/ 1719326 w 2556145"/>
              <a:gd name="connsiteY1" fmla="*/ 2810357 h 3250307"/>
              <a:gd name="connsiteX2" fmla="*/ 2130556 w 2556145"/>
              <a:gd name="connsiteY2" fmla="*/ 2824717 h 3250307"/>
              <a:gd name="connsiteX3" fmla="*/ 2144916 w 2556145"/>
              <a:gd name="connsiteY3" fmla="*/ 2413488 h 3250307"/>
              <a:gd name="connsiteX4" fmla="*/ 2556145 w 2556145"/>
              <a:gd name="connsiteY4" fmla="*/ 2427849 h 3250307"/>
              <a:gd name="connsiteX5" fmla="*/ 2527424 w 2556145"/>
              <a:gd name="connsiteY5" fmla="*/ 3250307 h 3250307"/>
              <a:gd name="connsiteX6" fmla="*/ 297522 w 2556145"/>
              <a:gd name="connsiteY6" fmla="*/ 1966692 h 3250307"/>
              <a:gd name="connsiteX7" fmla="*/ 542806 w 2556145"/>
              <a:gd name="connsiteY7" fmla="*/ 1737961 h 3250307"/>
              <a:gd name="connsiteX8" fmla="*/ 634409 w 2556145"/>
              <a:gd name="connsiteY8" fmla="*/ 1759807 h 3250307"/>
              <a:gd name="connsiteX9" fmla="*/ 675730 w 2556145"/>
              <a:gd name="connsiteY9" fmla="*/ 1789816 h 3250307"/>
              <a:gd name="connsiteX10" fmla="*/ 932915 w 2556145"/>
              <a:gd name="connsiteY10" fmla="*/ 1504183 h 3250307"/>
              <a:gd name="connsiteX11" fmla="*/ 882766 w 2556145"/>
              <a:gd name="connsiteY11" fmla="*/ 1474652 h 3250307"/>
              <a:gd name="connsiteX12" fmla="*/ 740661 w 2556145"/>
              <a:gd name="connsiteY12" fmla="*/ 1183285 h 3250307"/>
              <a:gd name="connsiteX13" fmla="*/ 1097679 w 2556145"/>
              <a:gd name="connsiteY13" fmla="*/ 850360 h 3250307"/>
              <a:gd name="connsiteX14" fmla="*/ 1378424 w 2556145"/>
              <a:gd name="connsiteY14" fmla="*/ 1012444 h 3250307"/>
              <a:gd name="connsiteX15" fmla="*/ 1388475 w 2556145"/>
              <a:gd name="connsiteY15" fmla="*/ 1032609 h 3250307"/>
              <a:gd name="connsiteX16" fmla="*/ 1627124 w 2556145"/>
              <a:gd name="connsiteY16" fmla="*/ 877628 h 3250307"/>
              <a:gd name="connsiteX17" fmla="*/ 1612998 w 2556145"/>
              <a:gd name="connsiteY17" fmla="*/ 849286 h 3250307"/>
              <a:gd name="connsiteX18" fmla="*/ 1597594 w 2556145"/>
              <a:gd name="connsiteY18" fmla="*/ 756381 h 3250307"/>
              <a:gd name="connsiteX19" fmla="*/ 1842878 w 2556145"/>
              <a:gd name="connsiteY19" fmla="*/ 527650 h 3250307"/>
              <a:gd name="connsiteX20" fmla="*/ 2071609 w 2556145"/>
              <a:gd name="connsiteY20" fmla="*/ 772934 h 3250307"/>
              <a:gd name="connsiteX21" fmla="*/ 1826325 w 2556145"/>
              <a:gd name="connsiteY21" fmla="*/ 1001665 h 3250307"/>
              <a:gd name="connsiteX22" fmla="*/ 1661160 w 2556145"/>
              <a:gd name="connsiteY22" fmla="*/ 926395 h 3250307"/>
              <a:gd name="connsiteX23" fmla="*/ 1652778 w 2556145"/>
              <a:gd name="connsiteY23" fmla="*/ 915482 h 3250307"/>
              <a:gd name="connsiteX24" fmla="*/ 1408687 w 2556145"/>
              <a:gd name="connsiteY24" fmla="*/ 1073997 h 3250307"/>
              <a:gd name="connsiteX25" fmla="*/ 1426024 w 2556145"/>
              <a:gd name="connsiteY25" fmla="*/ 1137610 h 3250307"/>
              <a:gd name="connsiteX26" fmla="*/ 1430605 w 2556145"/>
              <a:gd name="connsiteY26" fmla="*/ 1207378 h 3250307"/>
              <a:gd name="connsiteX27" fmla="*/ 1344167 w 2556145"/>
              <a:gd name="connsiteY27" fmla="*/ 1424062 h 3250307"/>
              <a:gd name="connsiteX28" fmla="*/ 1305485 w 2556145"/>
              <a:gd name="connsiteY28" fmla="*/ 1455257 h 3250307"/>
              <a:gd name="connsiteX29" fmla="*/ 1636897 w 2556145"/>
              <a:gd name="connsiteY29" fmla="*/ 1798444 h 3250307"/>
              <a:gd name="connsiteX30" fmla="*/ 1666484 w 2556145"/>
              <a:gd name="connsiteY30" fmla="*/ 1779965 h 3250307"/>
              <a:gd name="connsiteX31" fmla="*/ 1737903 w 2556145"/>
              <a:gd name="connsiteY31" fmla="*/ 1768123 h 3250307"/>
              <a:gd name="connsiteX32" fmla="*/ 1913738 w 2556145"/>
              <a:gd name="connsiteY32" fmla="*/ 1956684 h 3250307"/>
              <a:gd name="connsiteX33" fmla="*/ 1725178 w 2556145"/>
              <a:gd name="connsiteY33" fmla="*/ 2132519 h 3250307"/>
              <a:gd name="connsiteX34" fmla="*/ 1549343 w 2556145"/>
              <a:gd name="connsiteY34" fmla="*/ 1943959 h 3250307"/>
              <a:gd name="connsiteX35" fmla="*/ 1566137 w 2556145"/>
              <a:gd name="connsiteY35" fmla="*/ 1873539 h 3250307"/>
              <a:gd name="connsiteX36" fmla="*/ 1600357 w 2556145"/>
              <a:gd name="connsiteY36" fmla="*/ 1826421 h 3250307"/>
              <a:gd name="connsiteX37" fmla="*/ 1269754 w 2556145"/>
              <a:gd name="connsiteY37" fmla="*/ 1484072 h 3250307"/>
              <a:gd name="connsiteX38" fmla="*/ 1254211 w 2556145"/>
              <a:gd name="connsiteY38" fmla="*/ 1496607 h 3250307"/>
              <a:gd name="connsiteX39" fmla="*/ 1143355 w 2556145"/>
              <a:gd name="connsiteY39" fmla="*/ 1535723 h 3250307"/>
              <a:gd name="connsiteX40" fmla="*/ 1139752 w 2556145"/>
              <a:gd name="connsiteY40" fmla="*/ 1535959 h 3250307"/>
              <a:gd name="connsiteX41" fmla="*/ 1139752 w 2556145"/>
              <a:gd name="connsiteY41" fmla="*/ 2625193 h 3250307"/>
              <a:gd name="connsiteX42" fmla="*/ 1206000 w 2556145"/>
              <a:gd name="connsiteY42" fmla="*/ 2640992 h 3250307"/>
              <a:gd name="connsiteX43" fmla="*/ 1318225 w 2556145"/>
              <a:gd name="connsiteY43" fmla="*/ 2823853 h 3250307"/>
              <a:gd name="connsiteX44" fmla="*/ 1117485 w 2556145"/>
              <a:gd name="connsiteY44" fmla="*/ 3011046 h 3250307"/>
              <a:gd name="connsiteX45" fmla="*/ 930291 w 2556145"/>
              <a:gd name="connsiteY45" fmla="*/ 2810306 h 3250307"/>
              <a:gd name="connsiteX46" fmla="*/ 1054999 w 2556145"/>
              <a:gd name="connsiteY46" fmla="*/ 2635719 h 3250307"/>
              <a:gd name="connsiteX47" fmla="*/ 1094033 w 2556145"/>
              <a:gd name="connsiteY47" fmla="*/ 2629247 h 3250307"/>
              <a:gd name="connsiteX48" fmla="*/ 1094033 w 2556145"/>
              <a:gd name="connsiteY48" fmla="*/ 1538961 h 3250307"/>
              <a:gd name="connsiteX49" fmla="*/ 1073586 w 2556145"/>
              <a:gd name="connsiteY49" fmla="*/ 1540303 h 3250307"/>
              <a:gd name="connsiteX50" fmla="*/ 1004307 w 2556145"/>
              <a:gd name="connsiteY50" fmla="*/ 1530867 h 3250307"/>
              <a:gd name="connsiteX51" fmla="*/ 978517 w 2556145"/>
              <a:gd name="connsiteY51" fmla="*/ 1521863 h 3250307"/>
              <a:gd name="connsiteX52" fmla="*/ 711745 w 2556145"/>
              <a:gd name="connsiteY52" fmla="*/ 1818144 h 3250307"/>
              <a:gd name="connsiteX53" fmla="*/ 735687 w 2556145"/>
              <a:gd name="connsiteY53" fmla="*/ 1849318 h 3250307"/>
              <a:gd name="connsiteX54" fmla="*/ 771537 w 2556145"/>
              <a:gd name="connsiteY54" fmla="*/ 1983245 h 3250307"/>
              <a:gd name="connsiteX55" fmla="*/ 526253 w 2556145"/>
              <a:gd name="connsiteY55" fmla="*/ 2211976 h 3250307"/>
              <a:gd name="connsiteX56" fmla="*/ 297522 w 2556145"/>
              <a:gd name="connsiteY56" fmla="*/ 1966692 h 3250307"/>
              <a:gd name="connsiteX57" fmla="*/ 0 w 2556145"/>
              <a:gd name="connsiteY57" fmla="*/ 822458 h 3250307"/>
              <a:gd name="connsiteX58" fmla="*/ 28720 w 2556145"/>
              <a:gd name="connsiteY58" fmla="*/ 0 h 3250307"/>
              <a:gd name="connsiteX59" fmla="*/ 851179 w 2556145"/>
              <a:gd name="connsiteY59" fmla="*/ 28721 h 3250307"/>
              <a:gd name="connsiteX60" fmla="*/ 836819 w 2556145"/>
              <a:gd name="connsiteY60" fmla="*/ 439950 h 3250307"/>
              <a:gd name="connsiteX61" fmla="*/ 425589 w 2556145"/>
              <a:gd name="connsiteY61" fmla="*/ 425590 h 3250307"/>
              <a:gd name="connsiteX62" fmla="*/ 411229 w 2556145"/>
              <a:gd name="connsiteY62" fmla="*/ 836819 h 3250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556145" h="3250307">
                <a:moveTo>
                  <a:pt x="1704966" y="3221586"/>
                </a:moveTo>
                <a:lnTo>
                  <a:pt x="1719326" y="2810357"/>
                </a:lnTo>
                <a:lnTo>
                  <a:pt x="2130556" y="2824717"/>
                </a:lnTo>
                <a:lnTo>
                  <a:pt x="2144916" y="2413488"/>
                </a:lnTo>
                <a:lnTo>
                  <a:pt x="2556145" y="2427849"/>
                </a:lnTo>
                <a:lnTo>
                  <a:pt x="2527424" y="3250307"/>
                </a:lnTo>
                <a:close/>
                <a:moveTo>
                  <a:pt x="297522" y="1966692"/>
                </a:moveTo>
                <a:cubicBezTo>
                  <a:pt x="302093" y="1835797"/>
                  <a:pt x="411910" y="1733390"/>
                  <a:pt x="542806" y="1737961"/>
                </a:cubicBezTo>
                <a:cubicBezTo>
                  <a:pt x="575529" y="1739104"/>
                  <a:pt x="606473" y="1746824"/>
                  <a:pt x="634409" y="1759807"/>
                </a:cubicBezTo>
                <a:lnTo>
                  <a:pt x="675730" y="1789816"/>
                </a:lnTo>
                <a:lnTo>
                  <a:pt x="932915" y="1504183"/>
                </a:lnTo>
                <a:lnTo>
                  <a:pt x="882766" y="1474652"/>
                </a:lnTo>
                <a:cubicBezTo>
                  <a:pt x="793168" y="1409454"/>
                  <a:pt x="736503" y="1302362"/>
                  <a:pt x="740661" y="1183285"/>
                </a:cubicBezTo>
                <a:cubicBezTo>
                  <a:pt x="747314" y="992762"/>
                  <a:pt x="907157" y="843707"/>
                  <a:pt x="1097679" y="850360"/>
                </a:cubicBezTo>
                <a:cubicBezTo>
                  <a:pt x="1216756" y="854518"/>
                  <a:pt x="1319635" y="918516"/>
                  <a:pt x="1378424" y="1012444"/>
                </a:cubicBezTo>
                <a:lnTo>
                  <a:pt x="1388475" y="1032609"/>
                </a:lnTo>
                <a:lnTo>
                  <a:pt x="1627124" y="877628"/>
                </a:lnTo>
                <a:lnTo>
                  <a:pt x="1612998" y="849286"/>
                </a:lnTo>
                <a:cubicBezTo>
                  <a:pt x="1601994" y="820512"/>
                  <a:pt x="1596451" y="789105"/>
                  <a:pt x="1597594" y="756381"/>
                </a:cubicBezTo>
                <a:cubicBezTo>
                  <a:pt x="1602165" y="625486"/>
                  <a:pt x="1711983" y="523079"/>
                  <a:pt x="1842878" y="527650"/>
                </a:cubicBezTo>
                <a:cubicBezTo>
                  <a:pt x="1973773" y="532221"/>
                  <a:pt x="2076180" y="642039"/>
                  <a:pt x="2071609" y="772934"/>
                </a:cubicBezTo>
                <a:cubicBezTo>
                  <a:pt x="2067038" y="903830"/>
                  <a:pt x="1957220" y="1006236"/>
                  <a:pt x="1826325" y="1001665"/>
                </a:cubicBezTo>
                <a:cubicBezTo>
                  <a:pt x="1760877" y="999380"/>
                  <a:pt x="1702552" y="970783"/>
                  <a:pt x="1661160" y="926395"/>
                </a:cubicBezTo>
                <a:lnTo>
                  <a:pt x="1652778" y="915482"/>
                </a:lnTo>
                <a:lnTo>
                  <a:pt x="1408687" y="1073997"/>
                </a:lnTo>
                <a:lnTo>
                  <a:pt x="1426024" y="1137610"/>
                </a:lnTo>
                <a:cubicBezTo>
                  <a:pt x="1429835" y="1160227"/>
                  <a:pt x="1431436" y="1183563"/>
                  <a:pt x="1430605" y="1207378"/>
                </a:cubicBezTo>
                <a:cubicBezTo>
                  <a:pt x="1427694" y="1290732"/>
                  <a:pt x="1395462" y="1366149"/>
                  <a:pt x="1344167" y="1424062"/>
                </a:cubicBezTo>
                <a:lnTo>
                  <a:pt x="1305485" y="1455257"/>
                </a:lnTo>
                <a:lnTo>
                  <a:pt x="1636897" y="1798444"/>
                </a:lnTo>
                <a:lnTo>
                  <a:pt x="1666484" y="1779965"/>
                </a:lnTo>
                <a:cubicBezTo>
                  <a:pt x="1688603" y="1771506"/>
                  <a:pt x="1712747" y="1767245"/>
                  <a:pt x="1737903" y="1768123"/>
                </a:cubicBezTo>
                <a:cubicBezTo>
                  <a:pt x="1838528" y="1771637"/>
                  <a:pt x="1917252" y="1856059"/>
                  <a:pt x="1913738" y="1956684"/>
                </a:cubicBezTo>
                <a:cubicBezTo>
                  <a:pt x="1910225" y="2057309"/>
                  <a:pt x="1825803" y="2136033"/>
                  <a:pt x="1725178" y="2132519"/>
                </a:cubicBezTo>
                <a:cubicBezTo>
                  <a:pt x="1624553" y="2129005"/>
                  <a:pt x="1545829" y="2044584"/>
                  <a:pt x="1549343" y="1943959"/>
                </a:cubicBezTo>
                <a:cubicBezTo>
                  <a:pt x="1550221" y="1918803"/>
                  <a:pt x="1556156" y="1895015"/>
                  <a:pt x="1566137" y="1873539"/>
                </a:cubicBezTo>
                <a:lnTo>
                  <a:pt x="1600357" y="1826421"/>
                </a:lnTo>
                <a:lnTo>
                  <a:pt x="1269754" y="1484072"/>
                </a:lnTo>
                <a:lnTo>
                  <a:pt x="1254211" y="1496607"/>
                </a:lnTo>
                <a:cubicBezTo>
                  <a:pt x="1220315" y="1515616"/>
                  <a:pt x="1182935" y="1529053"/>
                  <a:pt x="1143355" y="1535723"/>
                </a:cubicBezTo>
                <a:lnTo>
                  <a:pt x="1139752" y="1535959"/>
                </a:lnTo>
                <a:lnTo>
                  <a:pt x="1139752" y="2625193"/>
                </a:lnTo>
                <a:lnTo>
                  <a:pt x="1206000" y="2640992"/>
                </a:lnTo>
                <a:cubicBezTo>
                  <a:pt x="1274589" y="2672869"/>
                  <a:pt x="1321031" y="2743509"/>
                  <a:pt x="1318225" y="2823853"/>
                </a:cubicBezTo>
                <a:cubicBezTo>
                  <a:pt x="1314484" y="2930978"/>
                  <a:pt x="1224609" y="3014787"/>
                  <a:pt x="1117485" y="3011046"/>
                </a:cubicBezTo>
                <a:cubicBezTo>
                  <a:pt x="1010360" y="3007305"/>
                  <a:pt x="926551" y="2917431"/>
                  <a:pt x="930291" y="2810306"/>
                </a:cubicBezTo>
                <a:cubicBezTo>
                  <a:pt x="933097" y="2729963"/>
                  <a:pt x="984353" y="2662734"/>
                  <a:pt x="1054999" y="2635719"/>
                </a:cubicBezTo>
                <a:lnTo>
                  <a:pt x="1094033" y="2629247"/>
                </a:lnTo>
                <a:lnTo>
                  <a:pt x="1094033" y="1538961"/>
                </a:lnTo>
                <a:lnTo>
                  <a:pt x="1073586" y="1540303"/>
                </a:lnTo>
                <a:cubicBezTo>
                  <a:pt x="1049771" y="1539472"/>
                  <a:pt x="1026603" y="1536246"/>
                  <a:pt x="1004307" y="1530867"/>
                </a:cubicBezTo>
                <a:lnTo>
                  <a:pt x="978517" y="1521863"/>
                </a:lnTo>
                <a:lnTo>
                  <a:pt x="711745" y="1818144"/>
                </a:lnTo>
                <a:lnTo>
                  <a:pt x="735687" y="1849318"/>
                </a:lnTo>
                <a:cubicBezTo>
                  <a:pt x="759921" y="1888037"/>
                  <a:pt x="773251" y="1934159"/>
                  <a:pt x="771537" y="1983245"/>
                </a:cubicBezTo>
                <a:cubicBezTo>
                  <a:pt x="766966" y="2114140"/>
                  <a:pt x="657148" y="2216547"/>
                  <a:pt x="526253" y="2211976"/>
                </a:cubicBezTo>
                <a:cubicBezTo>
                  <a:pt x="395357" y="2207405"/>
                  <a:pt x="292951" y="2097587"/>
                  <a:pt x="297522" y="1966692"/>
                </a:cubicBezTo>
                <a:close/>
                <a:moveTo>
                  <a:pt x="0" y="822458"/>
                </a:moveTo>
                <a:lnTo>
                  <a:pt x="28720" y="0"/>
                </a:lnTo>
                <a:lnTo>
                  <a:pt x="851179" y="28721"/>
                </a:lnTo>
                <a:lnTo>
                  <a:pt x="836819" y="439950"/>
                </a:lnTo>
                <a:lnTo>
                  <a:pt x="425589" y="425590"/>
                </a:lnTo>
                <a:lnTo>
                  <a:pt x="411229" y="836819"/>
                </a:lnTo>
                <a:close/>
              </a:path>
            </a:pathLst>
          </a:custGeom>
          <a:solidFill>
            <a:srgbClr val="0070C0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0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961" kern="0" dirty="0">
              <a:gradFill>
                <a:gsLst>
                  <a:gs pos="5417">
                    <a:srgbClr val="505050"/>
                  </a:gs>
                  <a:gs pos="100000">
                    <a:srgbClr val="505050"/>
                  </a:gs>
                </a:gsLst>
                <a:lin ang="5400000" scaled="0"/>
              </a:gradFill>
              <a:latin typeface="Segoe U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37617" y="1298544"/>
            <a:ext cx="8876302" cy="790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3137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Azure IoT Hub</a:t>
            </a:r>
          </a:p>
          <a:p>
            <a:pPr marL="0" lvl="1"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1568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Connect, secure, communicate, monitor and manage billions of devices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86327" y="2233767"/>
            <a:ext cx="628741" cy="488676"/>
            <a:chOff x="1107857" y="-3310276"/>
            <a:chExt cx="641349" cy="498475"/>
          </a:xfrm>
        </p:grpSpPr>
        <p:sp>
          <p:nvSpPr>
            <p:cNvPr id="10" name="Freeform 236"/>
            <p:cNvSpPr>
              <a:spLocks/>
            </p:cNvSpPr>
            <p:nvPr/>
          </p:nvSpPr>
          <p:spPr bwMode="auto">
            <a:xfrm>
              <a:off x="1296769" y="-3310276"/>
              <a:ext cx="452437" cy="498475"/>
            </a:xfrm>
            <a:custGeom>
              <a:avLst/>
              <a:gdLst>
                <a:gd name="T0" fmla="*/ 493 w 610"/>
                <a:gd name="T1" fmla="*/ 455 h 669"/>
                <a:gd name="T2" fmla="*/ 516 w 610"/>
                <a:gd name="T3" fmla="*/ 402 h 669"/>
                <a:gd name="T4" fmla="*/ 610 w 610"/>
                <a:gd name="T5" fmla="*/ 369 h 669"/>
                <a:gd name="T6" fmla="*/ 610 w 610"/>
                <a:gd name="T7" fmla="*/ 293 h 669"/>
                <a:gd name="T8" fmla="*/ 600 w 610"/>
                <a:gd name="T9" fmla="*/ 290 h 669"/>
                <a:gd name="T10" fmla="*/ 517 w 610"/>
                <a:gd name="T11" fmla="*/ 262 h 669"/>
                <a:gd name="T12" fmla="*/ 494 w 610"/>
                <a:gd name="T13" fmla="*/ 209 h 669"/>
                <a:gd name="T14" fmla="*/ 537 w 610"/>
                <a:gd name="T15" fmla="*/ 120 h 669"/>
                <a:gd name="T16" fmla="*/ 484 w 610"/>
                <a:gd name="T17" fmla="*/ 67 h 669"/>
                <a:gd name="T18" fmla="*/ 473 w 610"/>
                <a:gd name="T19" fmla="*/ 74 h 669"/>
                <a:gd name="T20" fmla="*/ 395 w 610"/>
                <a:gd name="T21" fmla="*/ 114 h 669"/>
                <a:gd name="T22" fmla="*/ 343 w 610"/>
                <a:gd name="T23" fmla="*/ 91 h 669"/>
                <a:gd name="T24" fmla="*/ 308 w 610"/>
                <a:gd name="T25" fmla="*/ 0 h 669"/>
                <a:gd name="T26" fmla="*/ 230 w 610"/>
                <a:gd name="T27" fmla="*/ 0 h 669"/>
                <a:gd name="T28" fmla="*/ 227 w 610"/>
                <a:gd name="T29" fmla="*/ 10 h 669"/>
                <a:gd name="T30" fmla="*/ 196 w 610"/>
                <a:gd name="T31" fmla="*/ 89 h 669"/>
                <a:gd name="T32" fmla="*/ 143 w 610"/>
                <a:gd name="T33" fmla="*/ 112 h 669"/>
                <a:gd name="T34" fmla="*/ 52 w 610"/>
                <a:gd name="T35" fmla="*/ 72 h 669"/>
                <a:gd name="T36" fmla="*/ 0 w 610"/>
                <a:gd name="T37" fmla="*/ 125 h 669"/>
                <a:gd name="T38" fmla="*/ 5 w 610"/>
                <a:gd name="T39" fmla="*/ 135 h 669"/>
                <a:gd name="T40" fmla="*/ 29 w 610"/>
                <a:gd name="T41" fmla="*/ 181 h 669"/>
                <a:gd name="T42" fmla="*/ 168 w 610"/>
                <a:gd name="T43" fmla="*/ 147 h 669"/>
                <a:gd name="T44" fmla="*/ 346 w 610"/>
                <a:gd name="T45" fmla="*/ 219 h 669"/>
                <a:gd name="T46" fmla="*/ 379 w 610"/>
                <a:gd name="T47" fmla="*/ 247 h 669"/>
                <a:gd name="T48" fmla="*/ 392 w 610"/>
                <a:gd name="T49" fmla="*/ 267 h 669"/>
                <a:gd name="T50" fmla="*/ 357 w 610"/>
                <a:gd name="T51" fmla="*/ 440 h 669"/>
                <a:gd name="T52" fmla="*/ 219 w 610"/>
                <a:gd name="T53" fmla="*/ 460 h 669"/>
                <a:gd name="T54" fmla="*/ 209 w 610"/>
                <a:gd name="T55" fmla="*/ 455 h 669"/>
                <a:gd name="T56" fmla="*/ 179 w 610"/>
                <a:gd name="T57" fmla="*/ 433 h 669"/>
                <a:gd name="T58" fmla="*/ 169 w 610"/>
                <a:gd name="T59" fmla="*/ 430 h 669"/>
                <a:gd name="T60" fmla="*/ 140 w 610"/>
                <a:gd name="T61" fmla="*/ 443 h 669"/>
                <a:gd name="T62" fmla="*/ 136 w 610"/>
                <a:gd name="T63" fmla="*/ 447 h 669"/>
                <a:gd name="T64" fmla="*/ 26 w 610"/>
                <a:gd name="T65" fmla="*/ 517 h 669"/>
                <a:gd name="T66" fmla="*/ 6 w 610"/>
                <a:gd name="T67" fmla="*/ 547 h 669"/>
                <a:gd name="T68" fmla="*/ 61 w 610"/>
                <a:gd name="T69" fmla="*/ 602 h 669"/>
                <a:gd name="T70" fmla="*/ 71 w 610"/>
                <a:gd name="T71" fmla="*/ 597 h 669"/>
                <a:gd name="T72" fmla="*/ 148 w 610"/>
                <a:gd name="T73" fmla="*/ 557 h 669"/>
                <a:gd name="T74" fmla="*/ 201 w 610"/>
                <a:gd name="T75" fmla="*/ 578 h 669"/>
                <a:gd name="T76" fmla="*/ 230 w 610"/>
                <a:gd name="T77" fmla="*/ 669 h 669"/>
                <a:gd name="T78" fmla="*/ 308 w 610"/>
                <a:gd name="T79" fmla="*/ 669 h 669"/>
                <a:gd name="T80" fmla="*/ 311 w 610"/>
                <a:gd name="T81" fmla="*/ 659 h 669"/>
                <a:gd name="T82" fmla="*/ 339 w 610"/>
                <a:gd name="T83" fmla="*/ 578 h 669"/>
                <a:gd name="T84" fmla="*/ 392 w 610"/>
                <a:gd name="T85" fmla="*/ 555 h 669"/>
                <a:gd name="T86" fmla="*/ 483 w 610"/>
                <a:gd name="T87" fmla="*/ 595 h 669"/>
                <a:gd name="T88" fmla="*/ 535 w 610"/>
                <a:gd name="T89" fmla="*/ 542 h 669"/>
                <a:gd name="T90" fmla="*/ 530 w 610"/>
                <a:gd name="T91" fmla="*/ 532 h 669"/>
                <a:gd name="T92" fmla="*/ 493 w 610"/>
                <a:gd name="T93" fmla="*/ 455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10" h="669">
                  <a:moveTo>
                    <a:pt x="493" y="455"/>
                  </a:moveTo>
                  <a:lnTo>
                    <a:pt x="516" y="402"/>
                  </a:lnTo>
                  <a:lnTo>
                    <a:pt x="610" y="369"/>
                  </a:lnTo>
                  <a:lnTo>
                    <a:pt x="610" y="293"/>
                  </a:lnTo>
                  <a:lnTo>
                    <a:pt x="600" y="290"/>
                  </a:lnTo>
                  <a:lnTo>
                    <a:pt x="517" y="262"/>
                  </a:lnTo>
                  <a:lnTo>
                    <a:pt x="494" y="209"/>
                  </a:lnTo>
                  <a:lnTo>
                    <a:pt x="537" y="120"/>
                  </a:lnTo>
                  <a:lnTo>
                    <a:pt x="484" y="67"/>
                  </a:lnTo>
                  <a:lnTo>
                    <a:pt x="473" y="74"/>
                  </a:lnTo>
                  <a:lnTo>
                    <a:pt x="395" y="114"/>
                  </a:lnTo>
                  <a:lnTo>
                    <a:pt x="343" y="91"/>
                  </a:lnTo>
                  <a:lnTo>
                    <a:pt x="308" y="0"/>
                  </a:lnTo>
                  <a:lnTo>
                    <a:pt x="230" y="0"/>
                  </a:lnTo>
                  <a:lnTo>
                    <a:pt x="227" y="10"/>
                  </a:lnTo>
                  <a:lnTo>
                    <a:pt x="196" y="89"/>
                  </a:lnTo>
                  <a:lnTo>
                    <a:pt x="143" y="112"/>
                  </a:lnTo>
                  <a:lnTo>
                    <a:pt x="52" y="72"/>
                  </a:lnTo>
                  <a:lnTo>
                    <a:pt x="0" y="125"/>
                  </a:lnTo>
                  <a:lnTo>
                    <a:pt x="5" y="135"/>
                  </a:lnTo>
                  <a:lnTo>
                    <a:pt x="29" y="181"/>
                  </a:lnTo>
                  <a:cubicBezTo>
                    <a:pt x="72" y="156"/>
                    <a:pt x="118" y="147"/>
                    <a:pt x="168" y="147"/>
                  </a:cubicBezTo>
                  <a:cubicBezTo>
                    <a:pt x="235" y="150"/>
                    <a:pt x="298" y="175"/>
                    <a:pt x="346" y="219"/>
                  </a:cubicBezTo>
                  <a:cubicBezTo>
                    <a:pt x="356" y="227"/>
                    <a:pt x="369" y="234"/>
                    <a:pt x="379" y="247"/>
                  </a:cubicBezTo>
                  <a:cubicBezTo>
                    <a:pt x="384" y="252"/>
                    <a:pt x="389" y="260"/>
                    <a:pt x="392" y="267"/>
                  </a:cubicBezTo>
                  <a:cubicBezTo>
                    <a:pt x="425" y="325"/>
                    <a:pt x="412" y="397"/>
                    <a:pt x="357" y="440"/>
                  </a:cubicBezTo>
                  <a:cubicBezTo>
                    <a:pt x="318" y="473"/>
                    <a:pt x="262" y="478"/>
                    <a:pt x="219" y="460"/>
                  </a:cubicBezTo>
                  <a:cubicBezTo>
                    <a:pt x="214" y="456"/>
                    <a:pt x="211" y="456"/>
                    <a:pt x="209" y="455"/>
                  </a:cubicBezTo>
                  <a:cubicBezTo>
                    <a:pt x="199" y="450"/>
                    <a:pt x="188" y="442"/>
                    <a:pt x="179" y="433"/>
                  </a:cubicBezTo>
                  <a:cubicBezTo>
                    <a:pt x="176" y="433"/>
                    <a:pt x="174" y="430"/>
                    <a:pt x="169" y="430"/>
                  </a:cubicBezTo>
                  <a:cubicBezTo>
                    <a:pt x="160" y="430"/>
                    <a:pt x="146" y="435"/>
                    <a:pt x="140" y="443"/>
                  </a:cubicBezTo>
                  <a:lnTo>
                    <a:pt x="136" y="447"/>
                  </a:lnTo>
                  <a:cubicBezTo>
                    <a:pt x="104" y="480"/>
                    <a:pt x="66" y="504"/>
                    <a:pt x="26" y="517"/>
                  </a:cubicBezTo>
                  <a:lnTo>
                    <a:pt x="6" y="547"/>
                  </a:lnTo>
                  <a:lnTo>
                    <a:pt x="61" y="602"/>
                  </a:lnTo>
                  <a:lnTo>
                    <a:pt x="71" y="597"/>
                  </a:lnTo>
                  <a:lnTo>
                    <a:pt x="148" y="557"/>
                  </a:lnTo>
                  <a:lnTo>
                    <a:pt x="201" y="578"/>
                  </a:lnTo>
                  <a:lnTo>
                    <a:pt x="230" y="669"/>
                  </a:lnTo>
                  <a:lnTo>
                    <a:pt x="308" y="669"/>
                  </a:lnTo>
                  <a:lnTo>
                    <a:pt x="311" y="659"/>
                  </a:lnTo>
                  <a:lnTo>
                    <a:pt x="339" y="578"/>
                  </a:lnTo>
                  <a:lnTo>
                    <a:pt x="392" y="555"/>
                  </a:lnTo>
                  <a:lnTo>
                    <a:pt x="483" y="595"/>
                  </a:lnTo>
                  <a:lnTo>
                    <a:pt x="535" y="542"/>
                  </a:lnTo>
                  <a:lnTo>
                    <a:pt x="530" y="532"/>
                  </a:lnTo>
                  <a:lnTo>
                    <a:pt x="493" y="455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1" name="Freeform 237"/>
            <p:cNvSpPr>
              <a:spLocks/>
            </p:cNvSpPr>
            <p:nvPr/>
          </p:nvSpPr>
          <p:spPr bwMode="auto">
            <a:xfrm>
              <a:off x="1141194" y="-3127714"/>
              <a:ext cx="371475" cy="133350"/>
            </a:xfrm>
            <a:custGeom>
              <a:avLst/>
              <a:gdLst>
                <a:gd name="T0" fmla="*/ 240 w 501"/>
                <a:gd name="T1" fmla="*/ 76 h 180"/>
                <a:gd name="T2" fmla="*/ 29 w 501"/>
                <a:gd name="T3" fmla="*/ 72 h 180"/>
                <a:gd name="T4" fmla="*/ 5 w 501"/>
                <a:gd name="T5" fmla="*/ 72 h 180"/>
                <a:gd name="T6" fmla="*/ 0 w 501"/>
                <a:gd name="T7" fmla="*/ 86 h 180"/>
                <a:gd name="T8" fmla="*/ 5 w 501"/>
                <a:gd name="T9" fmla="*/ 99 h 180"/>
                <a:gd name="T10" fmla="*/ 263 w 501"/>
                <a:gd name="T11" fmla="*/ 104 h 180"/>
                <a:gd name="T12" fmla="*/ 263 w 501"/>
                <a:gd name="T13" fmla="*/ 100 h 180"/>
                <a:gd name="T14" fmla="*/ 471 w 501"/>
                <a:gd name="T15" fmla="*/ 105 h 180"/>
                <a:gd name="T16" fmla="*/ 496 w 501"/>
                <a:gd name="T17" fmla="*/ 105 h 180"/>
                <a:gd name="T18" fmla="*/ 501 w 501"/>
                <a:gd name="T19" fmla="*/ 92 h 180"/>
                <a:gd name="T20" fmla="*/ 496 w 501"/>
                <a:gd name="T21" fmla="*/ 79 h 180"/>
                <a:gd name="T22" fmla="*/ 240 w 501"/>
                <a:gd name="T23" fmla="*/ 7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1" h="180">
                  <a:moveTo>
                    <a:pt x="240" y="76"/>
                  </a:moveTo>
                  <a:cubicBezTo>
                    <a:pt x="181" y="138"/>
                    <a:pt x="87" y="138"/>
                    <a:pt x="29" y="72"/>
                  </a:cubicBezTo>
                  <a:cubicBezTo>
                    <a:pt x="24" y="64"/>
                    <a:pt x="10" y="64"/>
                    <a:pt x="5" y="72"/>
                  </a:cubicBezTo>
                  <a:cubicBezTo>
                    <a:pt x="1" y="76"/>
                    <a:pt x="0" y="81"/>
                    <a:pt x="0" y="86"/>
                  </a:cubicBezTo>
                  <a:cubicBezTo>
                    <a:pt x="0" y="91"/>
                    <a:pt x="3" y="95"/>
                    <a:pt x="5" y="99"/>
                  </a:cubicBezTo>
                  <a:cubicBezTo>
                    <a:pt x="75" y="176"/>
                    <a:pt x="191" y="180"/>
                    <a:pt x="263" y="104"/>
                  </a:cubicBezTo>
                  <a:lnTo>
                    <a:pt x="263" y="100"/>
                  </a:lnTo>
                  <a:cubicBezTo>
                    <a:pt x="323" y="41"/>
                    <a:pt x="415" y="41"/>
                    <a:pt x="471" y="105"/>
                  </a:cubicBezTo>
                  <a:cubicBezTo>
                    <a:pt x="479" y="114"/>
                    <a:pt x="491" y="114"/>
                    <a:pt x="496" y="105"/>
                  </a:cubicBezTo>
                  <a:cubicBezTo>
                    <a:pt x="499" y="102"/>
                    <a:pt x="501" y="97"/>
                    <a:pt x="501" y="92"/>
                  </a:cubicBezTo>
                  <a:cubicBezTo>
                    <a:pt x="501" y="87"/>
                    <a:pt x="497" y="82"/>
                    <a:pt x="496" y="79"/>
                  </a:cubicBezTo>
                  <a:cubicBezTo>
                    <a:pt x="428" y="1"/>
                    <a:pt x="313" y="0"/>
                    <a:pt x="240" y="76"/>
                  </a:cubicBez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2" name="Freeform 238"/>
            <p:cNvSpPr>
              <a:spLocks/>
            </p:cNvSpPr>
            <p:nvPr/>
          </p:nvSpPr>
          <p:spPr bwMode="auto">
            <a:xfrm>
              <a:off x="1107857" y="-3048339"/>
              <a:ext cx="374650" cy="106363"/>
            </a:xfrm>
            <a:custGeom>
              <a:avLst/>
              <a:gdLst>
                <a:gd name="T0" fmla="*/ 414 w 506"/>
                <a:gd name="T1" fmla="*/ 0 h 143"/>
                <a:gd name="T2" fmla="*/ 331 w 506"/>
                <a:gd name="T3" fmla="*/ 35 h 143"/>
                <a:gd name="T4" fmla="*/ 325 w 506"/>
                <a:gd name="T5" fmla="*/ 41 h 143"/>
                <a:gd name="T6" fmla="*/ 173 w 506"/>
                <a:gd name="T7" fmla="*/ 104 h 143"/>
                <a:gd name="T8" fmla="*/ 25 w 506"/>
                <a:gd name="T9" fmla="*/ 33 h 143"/>
                <a:gd name="T10" fmla="*/ 0 w 506"/>
                <a:gd name="T11" fmla="*/ 33 h 143"/>
                <a:gd name="T12" fmla="*/ 0 w 506"/>
                <a:gd name="T13" fmla="*/ 46 h 143"/>
                <a:gd name="T14" fmla="*/ 5 w 506"/>
                <a:gd name="T15" fmla="*/ 59 h 143"/>
                <a:gd name="T16" fmla="*/ 178 w 506"/>
                <a:gd name="T17" fmla="*/ 140 h 143"/>
                <a:gd name="T18" fmla="*/ 355 w 506"/>
                <a:gd name="T19" fmla="*/ 64 h 143"/>
                <a:gd name="T20" fmla="*/ 361 w 506"/>
                <a:gd name="T21" fmla="*/ 58 h 143"/>
                <a:gd name="T22" fmla="*/ 419 w 506"/>
                <a:gd name="T23" fmla="*/ 33 h 143"/>
                <a:gd name="T24" fmla="*/ 477 w 506"/>
                <a:gd name="T25" fmla="*/ 61 h 143"/>
                <a:gd name="T26" fmla="*/ 501 w 506"/>
                <a:gd name="T27" fmla="*/ 61 h 143"/>
                <a:gd name="T28" fmla="*/ 506 w 506"/>
                <a:gd name="T29" fmla="*/ 48 h 143"/>
                <a:gd name="T30" fmla="*/ 501 w 506"/>
                <a:gd name="T31" fmla="*/ 35 h 143"/>
                <a:gd name="T32" fmla="*/ 414 w 506"/>
                <a:gd name="T3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6" h="143">
                  <a:moveTo>
                    <a:pt x="414" y="0"/>
                  </a:moveTo>
                  <a:cubicBezTo>
                    <a:pt x="381" y="0"/>
                    <a:pt x="355" y="10"/>
                    <a:pt x="331" y="35"/>
                  </a:cubicBezTo>
                  <a:lnTo>
                    <a:pt x="325" y="41"/>
                  </a:lnTo>
                  <a:cubicBezTo>
                    <a:pt x="285" y="84"/>
                    <a:pt x="229" y="107"/>
                    <a:pt x="173" y="104"/>
                  </a:cubicBezTo>
                  <a:cubicBezTo>
                    <a:pt x="116" y="104"/>
                    <a:pt x="64" y="76"/>
                    <a:pt x="25" y="33"/>
                  </a:cubicBezTo>
                  <a:cubicBezTo>
                    <a:pt x="17" y="25"/>
                    <a:pt x="5" y="25"/>
                    <a:pt x="0" y="33"/>
                  </a:cubicBezTo>
                  <a:cubicBezTo>
                    <a:pt x="0" y="36"/>
                    <a:pt x="0" y="41"/>
                    <a:pt x="0" y="46"/>
                  </a:cubicBezTo>
                  <a:cubicBezTo>
                    <a:pt x="0" y="51"/>
                    <a:pt x="3" y="56"/>
                    <a:pt x="5" y="59"/>
                  </a:cubicBezTo>
                  <a:cubicBezTo>
                    <a:pt x="51" y="110"/>
                    <a:pt x="112" y="140"/>
                    <a:pt x="178" y="140"/>
                  </a:cubicBezTo>
                  <a:cubicBezTo>
                    <a:pt x="244" y="143"/>
                    <a:pt x="303" y="115"/>
                    <a:pt x="355" y="64"/>
                  </a:cubicBezTo>
                  <a:lnTo>
                    <a:pt x="361" y="58"/>
                  </a:lnTo>
                  <a:cubicBezTo>
                    <a:pt x="376" y="43"/>
                    <a:pt x="396" y="33"/>
                    <a:pt x="419" y="33"/>
                  </a:cubicBezTo>
                  <a:cubicBezTo>
                    <a:pt x="442" y="33"/>
                    <a:pt x="458" y="43"/>
                    <a:pt x="477" y="61"/>
                  </a:cubicBezTo>
                  <a:cubicBezTo>
                    <a:pt x="485" y="69"/>
                    <a:pt x="496" y="69"/>
                    <a:pt x="501" y="61"/>
                  </a:cubicBezTo>
                  <a:cubicBezTo>
                    <a:pt x="505" y="58"/>
                    <a:pt x="506" y="53"/>
                    <a:pt x="506" y="48"/>
                  </a:cubicBezTo>
                  <a:cubicBezTo>
                    <a:pt x="506" y="43"/>
                    <a:pt x="503" y="38"/>
                    <a:pt x="501" y="35"/>
                  </a:cubicBezTo>
                  <a:cubicBezTo>
                    <a:pt x="477" y="13"/>
                    <a:pt x="447" y="0"/>
                    <a:pt x="414" y="0"/>
                  </a:cubicBez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3" name="Freeform 239"/>
            <p:cNvSpPr>
              <a:spLocks/>
            </p:cNvSpPr>
            <p:nvPr/>
          </p:nvSpPr>
          <p:spPr bwMode="auto">
            <a:xfrm>
              <a:off x="1174532" y="-3176926"/>
              <a:ext cx="371475" cy="106363"/>
            </a:xfrm>
            <a:custGeom>
              <a:avLst/>
              <a:gdLst>
                <a:gd name="T0" fmla="*/ 499 w 501"/>
                <a:gd name="T1" fmla="*/ 81 h 143"/>
                <a:gd name="T2" fmla="*/ 326 w 501"/>
                <a:gd name="T3" fmla="*/ 0 h 143"/>
                <a:gd name="T4" fmla="*/ 150 w 501"/>
                <a:gd name="T5" fmla="*/ 76 h 143"/>
                <a:gd name="T6" fmla="*/ 143 w 501"/>
                <a:gd name="T7" fmla="*/ 82 h 143"/>
                <a:gd name="T8" fmla="*/ 86 w 501"/>
                <a:gd name="T9" fmla="*/ 107 h 143"/>
                <a:gd name="T10" fmla="*/ 29 w 501"/>
                <a:gd name="T11" fmla="*/ 79 h 143"/>
                <a:gd name="T12" fmla="*/ 5 w 501"/>
                <a:gd name="T13" fmla="*/ 79 h 143"/>
                <a:gd name="T14" fmla="*/ 0 w 501"/>
                <a:gd name="T15" fmla="*/ 92 h 143"/>
                <a:gd name="T16" fmla="*/ 5 w 501"/>
                <a:gd name="T17" fmla="*/ 105 h 143"/>
                <a:gd name="T18" fmla="*/ 86 w 501"/>
                <a:gd name="T19" fmla="*/ 143 h 143"/>
                <a:gd name="T20" fmla="*/ 168 w 501"/>
                <a:gd name="T21" fmla="*/ 109 h 143"/>
                <a:gd name="T22" fmla="*/ 171 w 501"/>
                <a:gd name="T23" fmla="*/ 105 h 143"/>
                <a:gd name="T24" fmla="*/ 175 w 501"/>
                <a:gd name="T25" fmla="*/ 102 h 143"/>
                <a:gd name="T26" fmla="*/ 326 w 501"/>
                <a:gd name="T27" fmla="*/ 36 h 143"/>
                <a:gd name="T28" fmla="*/ 471 w 501"/>
                <a:gd name="T29" fmla="*/ 107 h 143"/>
                <a:gd name="T30" fmla="*/ 496 w 501"/>
                <a:gd name="T31" fmla="*/ 107 h 143"/>
                <a:gd name="T32" fmla="*/ 501 w 501"/>
                <a:gd name="T33" fmla="*/ 94 h 143"/>
                <a:gd name="T34" fmla="*/ 499 w 501"/>
                <a:gd name="T35" fmla="*/ 8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1" h="143">
                  <a:moveTo>
                    <a:pt x="499" y="81"/>
                  </a:moveTo>
                  <a:cubicBezTo>
                    <a:pt x="453" y="30"/>
                    <a:pt x="390" y="0"/>
                    <a:pt x="326" y="0"/>
                  </a:cubicBezTo>
                  <a:cubicBezTo>
                    <a:pt x="262" y="0"/>
                    <a:pt x="201" y="25"/>
                    <a:pt x="150" y="76"/>
                  </a:cubicBezTo>
                  <a:lnTo>
                    <a:pt x="143" y="82"/>
                  </a:lnTo>
                  <a:cubicBezTo>
                    <a:pt x="128" y="97"/>
                    <a:pt x="109" y="107"/>
                    <a:pt x="86" y="107"/>
                  </a:cubicBezTo>
                  <a:cubicBezTo>
                    <a:pt x="62" y="107"/>
                    <a:pt x="48" y="96"/>
                    <a:pt x="29" y="79"/>
                  </a:cubicBezTo>
                  <a:cubicBezTo>
                    <a:pt x="21" y="71"/>
                    <a:pt x="10" y="71"/>
                    <a:pt x="5" y="79"/>
                  </a:cubicBezTo>
                  <a:cubicBezTo>
                    <a:pt x="1" y="82"/>
                    <a:pt x="0" y="87"/>
                    <a:pt x="0" y="92"/>
                  </a:cubicBezTo>
                  <a:cubicBezTo>
                    <a:pt x="0" y="97"/>
                    <a:pt x="3" y="102"/>
                    <a:pt x="5" y="105"/>
                  </a:cubicBezTo>
                  <a:cubicBezTo>
                    <a:pt x="28" y="130"/>
                    <a:pt x="56" y="143"/>
                    <a:pt x="86" y="143"/>
                  </a:cubicBezTo>
                  <a:cubicBezTo>
                    <a:pt x="118" y="143"/>
                    <a:pt x="145" y="133"/>
                    <a:pt x="168" y="109"/>
                  </a:cubicBezTo>
                  <a:lnTo>
                    <a:pt x="171" y="105"/>
                  </a:lnTo>
                  <a:cubicBezTo>
                    <a:pt x="171" y="105"/>
                    <a:pt x="175" y="105"/>
                    <a:pt x="175" y="102"/>
                  </a:cubicBezTo>
                  <a:cubicBezTo>
                    <a:pt x="214" y="59"/>
                    <a:pt x="270" y="36"/>
                    <a:pt x="326" y="36"/>
                  </a:cubicBezTo>
                  <a:cubicBezTo>
                    <a:pt x="384" y="36"/>
                    <a:pt x="435" y="64"/>
                    <a:pt x="471" y="107"/>
                  </a:cubicBezTo>
                  <a:cubicBezTo>
                    <a:pt x="480" y="115"/>
                    <a:pt x="491" y="115"/>
                    <a:pt x="496" y="107"/>
                  </a:cubicBezTo>
                  <a:cubicBezTo>
                    <a:pt x="499" y="104"/>
                    <a:pt x="501" y="99"/>
                    <a:pt x="501" y="94"/>
                  </a:cubicBezTo>
                  <a:cubicBezTo>
                    <a:pt x="501" y="89"/>
                    <a:pt x="501" y="86"/>
                    <a:pt x="499" y="81"/>
                  </a:cubicBez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537617" y="2180469"/>
            <a:ext cx="8876302" cy="790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3137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Azure Stream Analytics</a:t>
            </a:r>
          </a:p>
          <a:p>
            <a:pPr marL="0" lvl="1"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1568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Real time stream processing for billions of IoT devices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827948" y="3149443"/>
            <a:ext cx="449768" cy="390630"/>
            <a:chOff x="2317532" y="-4150064"/>
            <a:chExt cx="458787" cy="398463"/>
          </a:xfrm>
        </p:grpSpPr>
        <p:sp>
          <p:nvSpPr>
            <p:cNvPr id="29" name="Freeform 185"/>
            <p:cNvSpPr>
              <a:spLocks noEditPoints="1"/>
            </p:cNvSpPr>
            <p:nvPr/>
          </p:nvSpPr>
          <p:spPr bwMode="auto">
            <a:xfrm>
              <a:off x="2317532" y="-4150064"/>
              <a:ext cx="458787" cy="398463"/>
            </a:xfrm>
            <a:custGeom>
              <a:avLst/>
              <a:gdLst>
                <a:gd name="T0" fmla="*/ 463 w 617"/>
                <a:gd name="T1" fmla="*/ 0 h 534"/>
                <a:gd name="T2" fmla="*/ 154 w 617"/>
                <a:gd name="T3" fmla="*/ 0 h 534"/>
                <a:gd name="T4" fmla="*/ 0 w 617"/>
                <a:gd name="T5" fmla="*/ 267 h 534"/>
                <a:gd name="T6" fmla="*/ 154 w 617"/>
                <a:gd name="T7" fmla="*/ 534 h 534"/>
                <a:gd name="T8" fmla="*/ 463 w 617"/>
                <a:gd name="T9" fmla="*/ 534 h 534"/>
                <a:gd name="T10" fmla="*/ 617 w 617"/>
                <a:gd name="T11" fmla="*/ 267 h 534"/>
                <a:gd name="T12" fmla="*/ 463 w 617"/>
                <a:gd name="T13" fmla="*/ 0 h 534"/>
                <a:gd name="T14" fmla="*/ 464 w 617"/>
                <a:gd name="T15" fmla="*/ 386 h 534"/>
                <a:gd name="T16" fmla="*/ 422 w 617"/>
                <a:gd name="T17" fmla="*/ 428 h 534"/>
                <a:gd name="T18" fmla="*/ 195 w 617"/>
                <a:gd name="T19" fmla="*/ 428 h 534"/>
                <a:gd name="T20" fmla="*/ 154 w 617"/>
                <a:gd name="T21" fmla="*/ 386 h 534"/>
                <a:gd name="T22" fmla="*/ 154 w 617"/>
                <a:gd name="T23" fmla="*/ 147 h 534"/>
                <a:gd name="T24" fmla="*/ 195 w 617"/>
                <a:gd name="T25" fmla="*/ 106 h 534"/>
                <a:gd name="T26" fmla="*/ 363 w 617"/>
                <a:gd name="T27" fmla="*/ 106 h 534"/>
                <a:gd name="T28" fmla="*/ 395 w 617"/>
                <a:gd name="T29" fmla="*/ 106 h 534"/>
                <a:gd name="T30" fmla="*/ 399 w 617"/>
                <a:gd name="T31" fmla="*/ 106 h 534"/>
                <a:gd name="T32" fmla="*/ 464 w 617"/>
                <a:gd name="T33" fmla="*/ 169 h 534"/>
                <a:gd name="T34" fmla="*/ 464 w 617"/>
                <a:gd name="T35" fmla="*/ 386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7" h="534">
                  <a:moveTo>
                    <a:pt x="463" y="0"/>
                  </a:moveTo>
                  <a:lnTo>
                    <a:pt x="154" y="0"/>
                  </a:lnTo>
                  <a:lnTo>
                    <a:pt x="0" y="267"/>
                  </a:lnTo>
                  <a:lnTo>
                    <a:pt x="154" y="534"/>
                  </a:lnTo>
                  <a:lnTo>
                    <a:pt x="463" y="534"/>
                  </a:lnTo>
                  <a:lnTo>
                    <a:pt x="617" y="267"/>
                  </a:lnTo>
                  <a:lnTo>
                    <a:pt x="463" y="0"/>
                  </a:lnTo>
                  <a:close/>
                  <a:moveTo>
                    <a:pt x="464" y="386"/>
                  </a:moveTo>
                  <a:cubicBezTo>
                    <a:pt x="464" y="409"/>
                    <a:pt x="445" y="428"/>
                    <a:pt x="422" y="428"/>
                  </a:cubicBezTo>
                  <a:lnTo>
                    <a:pt x="195" y="428"/>
                  </a:lnTo>
                  <a:cubicBezTo>
                    <a:pt x="172" y="428"/>
                    <a:pt x="154" y="409"/>
                    <a:pt x="154" y="386"/>
                  </a:cubicBezTo>
                  <a:lnTo>
                    <a:pt x="154" y="147"/>
                  </a:lnTo>
                  <a:cubicBezTo>
                    <a:pt x="154" y="124"/>
                    <a:pt x="172" y="106"/>
                    <a:pt x="195" y="106"/>
                  </a:cubicBezTo>
                  <a:lnTo>
                    <a:pt x="363" y="106"/>
                  </a:lnTo>
                  <a:cubicBezTo>
                    <a:pt x="380" y="106"/>
                    <a:pt x="395" y="106"/>
                    <a:pt x="395" y="106"/>
                  </a:cubicBezTo>
                  <a:lnTo>
                    <a:pt x="399" y="106"/>
                  </a:lnTo>
                  <a:lnTo>
                    <a:pt x="464" y="169"/>
                  </a:lnTo>
                  <a:lnTo>
                    <a:pt x="464" y="386"/>
                  </a:ln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30" name="Freeform 186"/>
            <p:cNvSpPr>
              <a:spLocks/>
            </p:cNvSpPr>
            <p:nvPr/>
          </p:nvSpPr>
          <p:spPr bwMode="auto">
            <a:xfrm>
              <a:off x="2509619" y="-3927814"/>
              <a:ext cx="20637" cy="47625"/>
            </a:xfrm>
            <a:custGeom>
              <a:avLst/>
              <a:gdLst>
                <a:gd name="T0" fmla="*/ 27 w 28"/>
                <a:gd name="T1" fmla="*/ 13 h 64"/>
                <a:gd name="T2" fmla="*/ 25 w 28"/>
                <a:gd name="T3" fmla="*/ 6 h 64"/>
                <a:gd name="T4" fmla="*/ 22 w 28"/>
                <a:gd name="T5" fmla="*/ 2 h 64"/>
                <a:gd name="T6" fmla="*/ 19 w 28"/>
                <a:gd name="T7" fmla="*/ 0 h 64"/>
                <a:gd name="T8" fmla="*/ 14 w 28"/>
                <a:gd name="T9" fmla="*/ 0 h 64"/>
                <a:gd name="T10" fmla="*/ 7 w 28"/>
                <a:gd name="T11" fmla="*/ 2 h 64"/>
                <a:gd name="T12" fmla="*/ 3 w 28"/>
                <a:gd name="T13" fmla="*/ 8 h 64"/>
                <a:gd name="T14" fmla="*/ 1 w 28"/>
                <a:gd name="T15" fmla="*/ 18 h 64"/>
                <a:gd name="T16" fmla="*/ 0 w 28"/>
                <a:gd name="T17" fmla="*/ 32 h 64"/>
                <a:gd name="T18" fmla="*/ 1 w 28"/>
                <a:gd name="T19" fmla="*/ 48 h 64"/>
                <a:gd name="T20" fmla="*/ 3 w 28"/>
                <a:gd name="T21" fmla="*/ 58 h 64"/>
                <a:gd name="T22" fmla="*/ 8 w 28"/>
                <a:gd name="T23" fmla="*/ 63 h 64"/>
                <a:gd name="T24" fmla="*/ 14 w 28"/>
                <a:gd name="T25" fmla="*/ 64 h 64"/>
                <a:gd name="T26" fmla="*/ 19 w 28"/>
                <a:gd name="T27" fmla="*/ 64 h 64"/>
                <a:gd name="T28" fmla="*/ 22 w 28"/>
                <a:gd name="T29" fmla="*/ 61 h 64"/>
                <a:gd name="T30" fmla="*/ 25 w 28"/>
                <a:gd name="T31" fmla="*/ 57 h 64"/>
                <a:gd name="T32" fmla="*/ 27 w 28"/>
                <a:gd name="T33" fmla="*/ 50 h 64"/>
                <a:gd name="T34" fmla="*/ 28 w 28"/>
                <a:gd name="T35" fmla="*/ 42 h 64"/>
                <a:gd name="T36" fmla="*/ 28 w 28"/>
                <a:gd name="T37" fmla="*/ 33 h 64"/>
                <a:gd name="T38" fmla="*/ 28 w 28"/>
                <a:gd name="T39" fmla="*/ 21 h 64"/>
                <a:gd name="T40" fmla="*/ 27 w 28"/>
                <a:gd name="T41" fmla="*/ 1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64">
                  <a:moveTo>
                    <a:pt x="27" y="13"/>
                  </a:moveTo>
                  <a:cubicBezTo>
                    <a:pt x="26" y="10"/>
                    <a:pt x="25" y="8"/>
                    <a:pt x="25" y="6"/>
                  </a:cubicBezTo>
                  <a:cubicBezTo>
                    <a:pt x="24" y="5"/>
                    <a:pt x="23" y="3"/>
                    <a:pt x="22" y="2"/>
                  </a:cubicBezTo>
                  <a:cubicBezTo>
                    <a:pt x="21" y="1"/>
                    <a:pt x="20" y="1"/>
                    <a:pt x="19" y="0"/>
                  </a:cubicBezTo>
                  <a:cubicBezTo>
                    <a:pt x="17" y="0"/>
                    <a:pt x="16" y="0"/>
                    <a:pt x="14" y="0"/>
                  </a:cubicBezTo>
                  <a:cubicBezTo>
                    <a:pt x="12" y="0"/>
                    <a:pt x="9" y="0"/>
                    <a:pt x="7" y="2"/>
                  </a:cubicBezTo>
                  <a:cubicBezTo>
                    <a:pt x="6" y="3"/>
                    <a:pt x="4" y="5"/>
                    <a:pt x="3" y="8"/>
                  </a:cubicBezTo>
                  <a:cubicBezTo>
                    <a:pt x="2" y="10"/>
                    <a:pt x="1" y="14"/>
                    <a:pt x="1" y="18"/>
                  </a:cubicBezTo>
                  <a:cubicBezTo>
                    <a:pt x="1" y="22"/>
                    <a:pt x="0" y="26"/>
                    <a:pt x="0" y="32"/>
                  </a:cubicBezTo>
                  <a:cubicBezTo>
                    <a:pt x="0" y="38"/>
                    <a:pt x="1" y="43"/>
                    <a:pt x="1" y="48"/>
                  </a:cubicBezTo>
                  <a:cubicBezTo>
                    <a:pt x="2" y="52"/>
                    <a:pt x="2" y="55"/>
                    <a:pt x="3" y="58"/>
                  </a:cubicBezTo>
                  <a:cubicBezTo>
                    <a:pt x="5" y="60"/>
                    <a:pt x="6" y="62"/>
                    <a:pt x="8" y="63"/>
                  </a:cubicBezTo>
                  <a:cubicBezTo>
                    <a:pt x="9" y="64"/>
                    <a:pt x="12" y="64"/>
                    <a:pt x="14" y="64"/>
                  </a:cubicBezTo>
                  <a:cubicBezTo>
                    <a:pt x="16" y="64"/>
                    <a:pt x="17" y="64"/>
                    <a:pt x="19" y="64"/>
                  </a:cubicBezTo>
                  <a:cubicBezTo>
                    <a:pt x="20" y="63"/>
                    <a:pt x="21" y="62"/>
                    <a:pt x="22" y="61"/>
                  </a:cubicBezTo>
                  <a:cubicBezTo>
                    <a:pt x="24" y="60"/>
                    <a:pt x="24" y="58"/>
                    <a:pt x="25" y="57"/>
                  </a:cubicBezTo>
                  <a:cubicBezTo>
                    <a:pt x="26" y="55"/>
                    <a:pt x="26" y="53"/>
                    <a:pt x="27" y="50"/>
                  </a:cubicBezTo>
                  <a:cubicBezTo>
                    <a:pt x="27" y="48"/>
                    <a:pt x="28" y="45"/>
                    <a:pt x="28" y="42"/>
                  </a:cubicBezTo>
                  <a:cubicBezTo>
                    <a:pt x="28" y="39"/>
                    <a:pt x="28" y="36"/>
                    <a:pt x="28" y="33"/>
                  </a:cubicBezTo>
                  <a:cubicBezTo>
                    <a:pt x="28" y="28"/>
                    <a:pt x="28" y="25"/>
                    <a:pt x="28" y="21"/>
                  </a:cubicBezTo>
                  <a:cubicBezTo>
                    <a:pt x="27" y="18"/>
                    <a:pt x="27" y="15"/>
                    <a:pt x="27" y="13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31" name="Freeform 187"/>
            <p:cNvSpPr>
              <a:spLocks/>
            </p:cNvSpPr>
            <p:nvPr/>
          </p:nvSpPr>
          <p:spPr bwMode="auto">
            <a:xfrm>
              <a:off x="2563594" y="-4021476"/>
              <a:ext cx="20637" cy="47625"/>
            </a:xfrm>
            <a:custGeom>
              <a:avLst/>
              <a:gdLst>
                <a:gd name="T0" fmla="*/ 26 w 28"/>
                <a:gd name="T1" fmla="*/ 13 h 65"/>
                <a:gd name="T2" fmla="*/ 25 w 28"/>
                <a:gd name="T3" fmla="*/ 7 h 65"/>
                <a:gd name="T4" fmla="*/ 22 w 28"/>
                <a:gd name="T5" fmla="*/ 3 h 65"/>
                <a:gd name="T6" fmla="*/ 18 w 28"/>
                <a:gd name="T7" fmla="*/ 1 h 65"/>
                <a:gd name="T8" fmla="*/ 14 w 28"/>
                <a:gd name="T9" fmla="*/ 0 h 65"/>
                <a:gd name="T10" fmla="*/ 7 w 28"/>
                <a:gd name="T11" fmla="*/ 2 h 65"/>
                <a:gd name="T12" fmla="*/ 3 w 28"/>
                <a:gd name="T13" fmla="*/ 8 h 65"/>
                <a:gd name="T14" fmla="*/ 1 w 28"/>
                <a:gd name="T15" fmla="*/ 18 h 65"/>
                <a:gd name="T16" fmla="*/ 0 w 28"/>
                <a:gd name="T17" fmla="*/ 32 h 65"/>
                <a:gd name="T18" fmla="*/ 1 w 28"/>
                <a:gd name="T19" fmla="*/ 48 h 65"/>
                <a:gd name="T20" fmla="*/ 3 w 28"/>
                <a:gd name="T21" fmla="*/ 58 h 65"/>
                <a:gd name="T22" fmla="*/ 8 w 28"/>
                <a:gd name="T23" fmla="*/ 63 h 65"/>
                <a:gd name="T24" fmla="*/ 14 w 28"/>
                <a:gd name="T25" fmla="*/ 65 h 65"/>
                <a:gd name="T26" fmla="*/ 19 w 28"/>
                <a:gd name="T27" fmla="*/ 64 h 65"/>
                <a:gd name="T28" fmla="*/ 22 w 28"/>
                <a:gd name="T29" fmla="*/ 61 h 65"/>
                <a:gd name="T30" fmla="*/ 25 w 28"/>
                <a:gd name="T31" fmla="*/ 57 h 65"/>
                <a:gd name="T32" fmla="*/ 27 w 28"/>
                <a:gd name="T33" fmla="*/ 51 h 65"/>
                <a:gd name="T34" fmla="*/ 28 w 28"/>
                <a:gd name="T35" fmla="*/ 43 h 65"/>
                <a:gd name="T36" fmla="*/ 28 w 28"/>
                <a:gd name="T37" fmla="*/ 33 h 65"/>
                <a:gd name="T38" fmla="*/ 27 w 28"/>
                <a:gd name="T39" fmla="*/ 22 h 65"/>
                <a:gd name="T40" fmla="*/ 26 w 28"/>
                <a:gd name="T41" fmla="*/ 1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65">
                  <a:moveTo>
                    <a:pt x="26" y="13"/>
                  </a:moveTo>
                  <a:cubicBezTo>
                    <a:pt x="26" y="11"/>
                    <a:pt x="25" y="9"/>
                    <a:pt x="25" y="7"/>
                  </a:cubicBezTo>
                  <a:cubicBezTo>
                    <a:pt x="24" y="5"/>
                    <a:pt x="23" y="4"/>
                    <a:pt x="22" y="3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7" y="0"/>
                    <a:pt x="16" y="0"/>
                    <a:pt x="14" y="0"/>
                  </a:cubicBezTo>
                  <a:cubicBezTo>
                    <a:pt x="11" y="0"/>
                    <a:pt x="9" y="1"/>
                    <a:pt x="7" y="2"/>
                  </a:cubicBezTo>
                  <a:cubicBezTo>
                    <a:pt x="5" y="3"/>
                    <a:pt x="4" y="5"/>
                    <a:pt x="3" y="8"/>
                  </a:cubicBezTo>
                  <a:cubicBezTo>
                    <a:pt x="2" y="11"/>
                    <a:pt x="1" y="14"/>
                    <a:pt x="1" y="18"/>
                  </a:cubicBezTo>
                  <a:cubicBezTo>
                    <a:pt x="0" y="22"/>
                    <a:pt x="0" y="27"/>
                    <a:pt x="0" y="32"/>
                  </a:cubicBezTo>
                  <a:cubicBezTo>
                    <a:pt x="0" y="38"/>
                    <a:pt x="0" y="44"/>
                    <a:pt x="1" y="48"/>
                  </a:cubicBezTo>
                  <a:cubicBezTo>
                    <a:pt x="1" y="52"/>
                    <a:pt x="2" y="56"/>
                    <a:pt x="3" y="58"/>
                  </a:cubicBezTo>
                  <a:cubicBezTo>
                    <a:pt x="4" y="61"/>
                    <a:pt x="6" y="62"/>
                    <a:pt x="8" y="63"/>
                  </a:cubicBezTo>
                  <a:cubicBezTo>
                    <a:pt x="9" y="64"/>
                    <a:pt x="11" y="65"/>
                    <a:pt x="14" y="65"/>
                  </a:cubicBezTo>
                  <a:cubicBezTo>
                    <a:pt x="16" y="65"/>
                    <a:pt x="17" y="65"/>
                    <a:pt x="19" y="64"/>
                  </a:cubicBezTo>
                  <a:cubicBezTo>
                    <a:pt x="20" y="63"/>
                    <a:pt x="21" y="63"/>
                    <a:pt x="22" y="61"/>
                  </a:cubicBezTo>
                  <a:cubicBezTo>
                    <a:pt x="23" y="60"/>
                    <a:pt x="24" y="59"/>
                    <a:pt x="25" y="57"/>
                  </a:cubicBezTo>
                  <a:cubicBezTo>
                    <a:pt x="26" y="55"/>
                    <a:pt x="26" y="53"/>
                    <a:pt x="27" y="51"/>
                  </a:cubicBezTo>
                  <a:cubicBezTo>
                    <a:pt x="27" y="48"/>
                    <a:pt x="27" y="46"/>
                    <a:pt x="28" y="43"/>
                  </a:cubicBezTo>
                  <a:cubicBezTo>
                    <a:pt x="28" y="40"/>
                    <a:pt x="28" y="37"/>
                    <a:pt x="28" y="33"/>
                  </a:cubicBezTo>
                  <a:cubicBezTo>
                    <a:pt x="28" y="29"/>
                    <a:pt x="28" y="25"/>
                    <a:pt x="27" y="22"/>
                  </a:cubicBezTo>
                  <a:cubicBezTo>
                    <a:pt x="27" y="18"/>
                    <a:pt x="27" y="15"/>
                    <a:pt x="26" y="13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32" name="Freeform 188"/>
            <p:cNvSpPr>
              <a:spLocks noEditPoints="1"/>
            </p:cNvSpPr>
            <p:nvPr/>
          </p:nvSpPr>
          <p:spPr bwMode="auto">
            <a:xfrm>
              <a:off x="2449294" y="-4054814"/>
              <a:ext cx="195262" cy="206375"/>
            </a:xfrm>
            <a:custGeom>
              <a:avLst/>
              <a:gdLst>
                <a:gd name="T0" fmla="*/ 187 w 265"/>
                <a:gd name="T1" fmla="*/ 0 h 277"/>
                <a:gd name="T2" fmla="*/ 0 w 265"/>
                <a:gd name="T3" fmla="*/ 19 h 277"/>
                <a:gd name="T4" fmla="*/ 19 w 265"/>
                <a:gd name="T5" fmla="*/ 277 h 277"/>
                <a:gd name="T6" fmla="*/ 265 w 265"/>
                <a:gd name="T7" fmla="*/ 258 h 277"/>
                <a:gd name="T8" fmla="*/ 213 w 265"/>
                <a:gd name="T9" fmla="*/ 53 h 277"/>
                <a:gd name="T10" fmla="*/ 213 w 265"/>
                <a:gd name="T11" fmla="*/ 1 h 277"/>
                <a:gd name="T12" fmla="*/ 71 w 265"/>
                <a:gd name="T13" fmla="*/ 46 h 277"/>
                <a:gd name="T14" fmla="*/ 73 w 265"/>
                <a:gd name="T15" fmla="*/ 44 h 277"/>
                <a:gd name="T16" fmla="*/ 93 w 265"/>
                <a:gd name="T17" fmla="*/ 31 h 277"/>
                <a:gd name="T18" fmla="*/ 97 w 265"/>
                <a:gd name="T19" fmla="*/ 30 h 277"/>
                <a:gd name="T20" fmla="*/ 104 w 265"/>
                <a:gd name="T21" fmla="*/ 31 h 277"/>
                <a:gd name="T22" fmla="*/ 108 w 265"/>
                <a:gd name="T23" fmla="*/ 32 h 277"/>
                <a:gd name="T24" fmla="*/ 108 w 265"/>
                <a:gd name="T25" fmla="*/ 108 h 277"/>
                <a:gd name="T26" fmla="*/ 124 w 265"/>
                <a:gd name="T27" fmla="*/ 108 h 277"/>
                <a:gd name="T28" fmla="*/ 126 w 265"/>
                <a:gd name="T29" fmla="*/ 111 h 277"/>
                <a:gd name="T30" fmla="*/ 126 w 265"/>
                <a:gd name="T31" fmla="*/ 118 h 277"/>
                <a:gd name="T32" fmla="*/ 124 w 265"/>
                <a:gd name="T33" fmla="*/ 122 h 277"/>
                <a:gd name="T34" fmla="*/ 73 w 265"/>
                <a:gd name="T35" fmla="*/ 122 h 277"/>
                <a:gd name="T36" fmla="*/ 71 w 265"/>
                <a:gd name="T37" fmla="*/ 120 h 277"/>
                <a:gd name="T38" fmla="*/ 70 w 265"/>
                <a:gd name="T39" fmla="*/ 115 h 277"/>
                <a:gd name="T40" fmla="*/ 71 w 265"/>
                <a:gd name="T41" fmla="*/ 109 h 277"/>
                <a:gd name="T42" fmla="*/ 73 w 265"/>
                <a:gd name="T43" fmla="*/ 108 h 277"/>
                <a:gd name="T44" fmla="*/ 90 w 265"/>
                <a:gd name="T45" fmla="*/ 49 h 277"/>
                <a:gd name="T46" fmla="*/ 73 w 265"/>
                <a:gd name="T47" fmla="*/ 58 h 277"/>
                <a:gd name="T48" fmla="*/ 70 w 265"/>
                <a:gd name="T49" fmla="*/ 55 h 277"/>
                <a:gd name="T50" fmla="*/ 70 w 265"/>
                <a:gd name="T51" fmla="*/ 48 h 277"/>
                <a:gd name="T52" fmla="*/ 121 w 265"/>
                <a:gd name="T53" fmla="*/ 235 h 277"/>
                <a:gd name="T54" fmla="*/ 95 w 265"/>
                <a:gd name="T55" fmla="*/ 248 h 277"/>
                <a:gd name="T56" fmla="*/ 70 w 265"/>
                <a:gd name="T57" fmla="*/ 236 h 277"/>
                <a:gd name="T58" fmla="*/ 64 w 265"/>
                <a:gd name="T59" fmla="*/ 201 h 277"/>
                <a:gd name="T60" fmla="*/ 71 w 265"/>
                <a:gd name="T61" fmla="*/ 167 h 277"/>
                <a:gd name="T62" fmla="*/ 97 w 265"/>
                <a:gd name="T63" fmla="*/ 154 h 277"/>
                <a:gd name="T64" fmla="*/ 122 w 265"/>
                <a:gd name="T65" fmla="*/ 166 h 277"/>
                <a:gd name="T66" fmla="*/ 129 w 265"/>
                <a:gd name="T67" fmla="*/ 201 h 277"/>
                <a:gd name="T68" fmla="*/ 199 w 265"/>
                <a:gd name="T69" fmla="*/ 243 h 277"/>
                <a:gd name="T70" fmla="*/ 197 w 265"/>
                <a:gd name="T71" fmla="*/ 246 h 277"/>
                <a:gd name="T72" fmla="*/ 146 w 265"/>
                <a:gd name="T73" fmla="*/ 246 h 277"/>
                <a:gd name="T74" fmla="*/ 144 w 265"/>
                <a:gd name="T75" fmla="*/ 245 h 277"/>
                <a:gd name="T76" fmla="*/ 143 w 265"/>
                <a:gd name="T77" fmla="*/ 239 h 277"/>
                <a:gd name="T78" fmla="*/ 144 w 265"/>
                <a:gd name="T79" fmla="*/ 234 h 277"/>
                <a:gd name="T80" fmla="*/ 146 w 265"/>
                <a:gd name="T81" fmla="*/ 232 h 277"/>
                <a:gd name="T82" fmla="*/ 163 w 265"/>
                <a:gd name="T83" fmla="*/ 173 h 277"/>
                <a:gd name="T84" fmla="*/ 146 w 265"/>
                <a:gd name="T85" fmla="*/ 182 h 277"/>
                <a:gd name="T86" fmla="*/ 143 w 265"/>
                <a:gd name="T87" fmla="*/ 180 h 277"/>
                <a:gd name="T88" fmla="*/ 143 w 265"/>
                <a:gd name="T89" fmla="*/ 173 h 277"/>
                <a:gd name="T90" fmla="*/ 144 w 265"/>
                <a:gd name="T91" fmla="*/ 170 h 277"/>
                <a:gd name="T92" fmla="*/ 165 w 265"/>
                <a:gd name="T93" fmla="*/ 156 h 277"/>
                <a:gd name="T94" fmla="*/ 167 w 265"/>
                <a:gd name="T95" fmla="*/ 155 h 277"/>
                <a:gd name="T96" fmla="*/ 173 w 265"/>
                <a:gd name="T97" fmla="*/ 155 h 277"/>
                <a:gd name="T98" fmla="*/ 180 w 265"/>
                <a:gd name="T99" fmla="*/ 155 h 277"/>
                <a:gd name="T100" fmla="*/ 181 w 265"/>
                <a:gd name="T101" fmla="*/ 157 h 277"/>
                <a:gd name="T102" fmla="*/ 196 w 265"/>
                <a:gd name="T103" fmla="*/ 232 h 277"/>
                <a:gd name="T104" fmla="*/ 198 w 265"/>
                <a:gd name="T105" fmla="*/ 234 h 277"/>
                <a:gd name="T106" fmla="*/ 199 w 265"/>
                <a:gd name="T107" fmla="*/ 239 h 277"/>
                <a:gd name="T108" fmla="*/ 200 w 265"/>
                <a:gd name="T109" fmla="*/ 96 h 277"/>
                <a:gd name="T110" fmla="*/ 184 w 265"/>
                <a:gd name="T111" fmla="*/ 120 h 277"/>
                <a:gd name="T112" fmla="*/ 153 w 265"/>
                <a:gd name="T113" fmla="*/ 120 h 277"/>
                <a:gd name="T114" fmla="*/ 138 w 265"/>
                <a:gd name="T115" fmla="*/ 96 h 277"/>
                <a:gd name="T116" fmla="*/ 138 w 265"/>
                <a:gd name="T117" fmla="*/ 57 h 277"/>
                <a:gd name="T118" fmla="*/ 154 w 265"/>
                <a:gd name="T119" fmla="*/ 33 h 277"/>
                <a:gd name="T120" fmla="*/ 185 w 265"/>
                <a:gd name="T121" fmla="*/ 33 h 277"/>
                <a:gd name="T122" fmla="*/ 200 w 265"/>
                <a:gd name="T123" fmla="*/ 57 h 277"/>
                <a:gd name="T124" fmla="*/ 200 w 265"/>
                <a:gd name="T125" fmla="*/ 9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5" h="277">
                  <a:moveTo>
                    <a:pt x="213" y="1"/>
                  </a:moveTo>
                  <a:cubicBezTo>
                    <a:pt x="208" y="0"/>
                    <a:pt x="198" y="0"/>
                    <a:pt x="187" y="0"/>
                  </a:cubicBezTo>
                  <a:lnTo>
                    <a:pt x="19" y="0"/>
                  </a:lnTo>
                  <a:cubicBezTo>
                    <a:pt x="9" y="0"/>
                    <a:pt x="0" y="9"/>
                    <a:pt x="0" y="19"/>
                  </a:cubicBezTo>
                  <a:lnTo>
                    <a:pt x="0" y="258"/>
                  </a:lnTo>
                  <a:cubicBezTo>
                    <a:pt x="0" y="269"/>
                    <a:pt x="9" y="277"/>
                    <a:pt x="19" y="277"/>
                  </a:cubicBezTo>
                  <a:lnTo>
                    <a:pt x="246" y="277"/>
                  </a:lnTo>
                  <a:cubicBezTo>
                    <a:pt x="256" y="277"/>
                    <a:pt x="265" y="269"/>
                    <a:pt x="265" y="258"/>
                  </a:cubicBezTo>
                  <a:lnTo>
                    <a:pt x="265" y="53"/>
                  </a:lnTo>
                  <a:lnTo>
                    <a:pt x="213" y="53"/>
                  </a:lnTo>
                  <a:lnTo>
                    <a:pt x="213" y="1"/>
                  </a:lnTo>
                  <a:lnTo>
                    <a:pt x="213" y="1"/>
                  </a:lnTo>
                  <a:close/>
                  <a:moveTo>
                    <a:pt x="70" y="48"/>
                  </a:moveTo>
                  <a:cubicBezTo>
                    <a:pt x="70" y="47"/>
                    <a:pt x="70" y="47"/>
                    <a:pt x="71" y="46"/>
                  </a:cubicBezTo>
                  <a:cubicBezTo>
                    <a:pt x="71" y="46"/>
                    <a:pt x="71" y="45"/>
                    <a:pt x="71" y="45"/>
                  </a:cubicBezTo>
                  <a:cubicBezTo>
                    <a:pt x="72" y="45"/>
                    <a:pt x="72" y="44"/>
                    <a:pt x="73" y="44"/>
                  </a:cubicBezTo>
                  <a:lnTo>
                    <a:pt x="92" y="31"/>
                  </a:lnTo>
                  <a:cubicBezTo>
                    <a:pt x="92" y="31"/>
                    <a:pt x="93" y="31"/>
                    <a:pt x="93" y="31"/>
                  </a:cubicBezTo>
                  <a:cubicBezTo>
                    <a:pt x="93" y="31"/>
                    <a:pt x="94" y="31"/>
                    <a:pt x="94" y="31"/>
                  </a:cubicBezTo>
                  <a:cubicBezTo>
                    <a:pt x="95" y="31"/>
                    <a:pt x="96" y="31"/>
                    <a:pt x="97" y="30"/>
                  </a:cubicBezTo>
                  <a:cubicBezTo>
                    <a:pt x="97" y="30"/>
                    <a:pt x="99" y="30"/>
                    <a:pt x="100" y="30"/>
                  </a:cubicBezTo>
                  <a:cubicBezTo>
                    <a:pt x="102" y="30"/>
                    <a:pt x="103" y="30"/>
                    <a:pt x="104" y="31"/>
                  </a:cubicBezTo>
                  <a:cubicBezTo>
                    <a:pt x="106" y="31"/>
                    <a:pt x="106" y="31"/>
                    <a:pt x="107" y="31"/>
                  </a:cubicBezTo>
                  <a:cubicBezTo>
                    <a:pt x="108" y="31"/>
                    <a:pt x="108" y="31"/>
                    <a:pt x="108" y="32"/>
                  </a:cubicBezTo>
                  <a:cubicBezTo>
                    <a:pt x="108" y="32"/>
                    <a:pt x="108" y="32"/>
                    <a:pt x="108" y="33"/>
                  </a:cubicBezTo>
                  <a:lnTo>
                    <a:pt x="108" y="108"/>
                  </a:lnTo>
                  <a:lnTo>
                    <a:pt x="123" y="108"/>
                  </a:lnTo>
                  <a:cubicBezTo>
                    <a:pt x="124" y="108"/>
                    <a:pt x="124" y="108"/>
                    <a:pt x="124" y="108"/>
                  </a:cubicBezTo>
                  <a:cubicBezTo>
                    <a:pt x="125" y="108"/>
                    <a:pt x="125" y="109"/>
                    <a:pt x="125" y="109"/>
                  </a:cubicBezTo>
                  <a:cubicBezTo>
                    <a:pt x="125" y="110"/>
                    <a:pt x="126" y="111"/>
                    <a:pt x="126" y="111"/>
                  </a:cubicBezTo>
                  <a:cubicBezTo>
                    <a:pt x="126" y="112"/>
                    <a:pt x="126" y="114"/>
                    <a:pt x="126" y="115"/>
                  </a:cubicBezTo>
                  <a:cubicBezTo>
                    <a:pt x="126" y="116"/>
                    <a:pt x="126" y="117"/>
                    <a:pt x="126" y="118"/>
                  </a:cubicBezTo>
                  <a:cubicBezTo>
                    <a:pt x="126" y="119"/>
                    <a:pt x="125" y="120"/>
                    <a:pt x="125" y="120"/>
                  </a:cubicBezTo>
                  <a:cubicBezTo>
                    <a:pt x="125" y="121"/>
                    <a:pt x="125" y="121"/>
                    <a:pt x="124" y="122"/>
                  </a:cubicBezTo>
                  <a:cubicBezTo>
                    <a:pt x="124" y="122"/>
                    <a:pt x="124" y="122"/>
                    <a:pt x="123" y="122"/>
                  </a:cubicBezTo>
                  <a:lnTo>
                    <a:pt x="73" y="122"/>
                  </a:lnTo>
                  <a:cubicBezTo>
                    <a:pt x="73" y="122"/>
                    <a:pt x="72" y="122"/>
                    <a:pt x="72" y="122"/>
                  </a:cubicBezTo>
                  <a:cubicBezTo>
                    <a:pt x="72" y="121"/>
                    <a:pt x="71" y="121"/>
                    <a:pt x="71" y="120"/>
                  </a:cubicBezTo>
                  <a:cubicBezTo>
                    <a:pt x="71" y="120"/>
                    <a:pt x="71" y="119"/>
                    <a:pt x="71" y="118"/>
                  </a:cubicBezTo>
                  <a:cubicBezTo>
                    <a:pt x="70" y="117"/>
                    <a:pt x="70" y="116"/>
                    <a:pt x="70" y="115"/>
                  </a:cubicBezTo>
                  <a:cubicBezTo>
                    <a:pt x="70" y="114"/>
                    <a:pt x="70" y="112"/>
                    <a:pt x="70" y="111"/>
                  </a:cubicBezTo>
                  <a:cubicBezTo>
                    <a:pt x="71" y="111"/>
                    <a:pt x="71" y="110"/>
                    <a:pt x="71" y="109"/>
                  </a:cubicBezTo>
                  <a:cubicBezTo>
                    <a:pt x="71" y="109"/>
                    <a:pt x="72" y="108"/>
                    <a:pt x="72" y="108"/>
                  </a:cubicBezTo>
                  <a:cubicBezTo>
                    <a:pt x="72" y="108"/>
                    <a:pt x="73" y="108"/>
                    <a:pt x="73" y="108"/>
                  </a:cubicBezTo>
                  <a:lnTo>
                    <a:pt x="90" y="108"/>
                  </a:lnTo>
                  <a:lnTo>
                    <a:pt x="90" y="49"/>
                  </a:lnTo>
                  <a:lnTo>
                    <a:pt x="75" y="57"/>
                  </a:lnTo>
                  <a:cubicBezTo>
                    <a:pt x="74" y="57"/>
                    <a:pt x="73" y="57"/>
                    <a:pt x="73" y="58"/>
                  </a:cubicBezTo>
                  <a:cubicBezTo>
                    <a:pt x="72" y="58"/>
                    <a:pt x="72" y="58"/>
                    <a:pt x="71" y="57"/>
                  </a:cubicBezTo>
                  <a:cubicBezTo>
                    <a:pt x="71" y="57"/>
                    <a:pt x="70" y="56"/>
                    <a:pt x="70" y="55"/>
                  </a:cubicBezTo>
                  <a:cubicBezTo>
                    <a:pt x="70" y="54"/>
                    <a:pt x="70" y="53"/>
                    <a:pt x="70" y="51"/>
                  </a:cubicBezTo>
                  <a:cubicBezTo>
                    <a:pt x="70" y="50"/>
                    <a:pt x="70" y="49"/>
                    <a:pt x="70" y="48"/>
                  </a:cubicBezTo>
                  <a:close/>
                  <a:moveTo>
                    <a:pt x="127" y="220"/>
                  </a:moveTo>
                  <a:cubicBezTo>
                    <a:pt x="126" y="226"/>
                    <a:pt x="124" y="231"/>
                    <a:pt x="121" y="235"/>
                  </a:cubicBezTo>
                  <a:cubicBezTo>
                    <a:pt x="119" y="239"/>
                    <a:pt x="115" y="243"/>
                    <a:pt x="111" y="245"/>
                  </a:cubicBezTo>
                  <a:cubicBezTo>
                    <a:pt x="107" y="247"/>
                    <a:pt x="101" y="248"/>
                    <a:pt x="95" y="248"/>
                  </a:cubicBezTo>
                  <a:cubicBezTo>
                    <a:pt x="89" y="248"/>
                    <a:pt x="84" y="247"/>
                    <a:pt x="80" y="245"/>
                  </a:cubicBezTo>
                  <a:cubicBezTo>
                    <a:pt x="76" y="243"/>
                    <a:pt x="73" y="240"/>
                    <a:pt x="70" y="236"/>
                  </a:cubicBezTo>
                  <a:cubicBezTo>
                    <a:pt x="68" y="232"/>
                    <a:pt x="66" y="227"/>
                    <a:pt x="65" y="221"/>
                  </a:cubicBezTo>
                  <a:cubicBezTo>
                    <a:pt x="64" y="215"/>
                    <a:pt x="64" y="209"/>
                    <a:pt x="64" y="201"/>
                  </a:cubicBezTo>
                  <a:cubicBezTo>
                    <a:pt x="64" y="194"/>
                    <a:pt x="64" y="188"/>
                    <a:pt x="66" y="182"/>
                  </a:cubicBezTo>
                  <a:cubicBezTo>
                    <a:pt x="67" y="176"/>
                    <a:pt x="69" y="171"/>
                    <a:pt x="71" y="167"/>
                  </a:cubicBezTo>
                  <a:cubicBezTo>
                    <a:pt x="74" y="163"/>
                    <a:pt x="77" y="160"/>
                    <a:pt x="82" y="157"/>
                  </a:cubicBezTo>
                  <a:cubicBezTo>
                    <a:pt x="86" y="155"/>
                    <a:pt x="91" y="154"/>
                    <a:pt x="97" y="154"/>
                  </a:cubicBezTo>
                  <a:cubicBezTo>
                    <a:pt x="103" y="154"/>
                    <a:pt x="108" y="155"/>
                    <a:pt x="113" y="157"/>
                  </a:cubicBezTo>
                  <a:cubicBezTo>
                    <a:pt x="117" y="159"/>
                    <a:pt x="120" y="162"/>
                    <a:pt x="122" y="166"/>
                  </a:cubicBezTo>
                  <a:cubicBezTo>
                    <a:pt x="125" y="170"/>
                    <a:pt x="126" y="175"/>
                    <a:pt x="127" y="181"/>
                  </a:cubicBezTo>
                  <a:cubicBezTo>
                    <a:pt x="128" y="187"/>
                    <a:pt x="129" y="193"/>
                    <a:pt x="129" y="201"/>
                  </a:cubicBezTo>
                  <a:cubicBezTo>
                    <a:pt x="129" y="208"/>
                    <a:pt x="128" y="215"/>
                    <a:pt x="127" y="220"/>
                  </a:cubicBezTo>
                  <a:close/>
                  <a:moveTo>
                    <a:pt x="199" y="243"/>
                  </a:moveTo>
                  <a:cubicBezTo>
                    <a:pt x="198" y="244"/>
                    <a:pt x="198" y="244"/>
                    <a:pt x="198" y="245"/>
                  </a:cubicBezTo>
                  <a:cubicBezTo>
                    <a:pt x="198" y="246"/>
                    <a:pt x="197" y="246"/>
                    <a:pt x="197" y="246"/>
                  </a:cubicBezTo>
                  <a:cubicBezTo>
                    <a:pt x="197" y="246"/>
                    <a:pt x="196" y="246"/>
                    <a:pt x="196" y="246"/>
                  </a:cubicBezTo>
                  <a:lnTo>
                    <a:pt x="146" y="246"/>
                  </a:lnTo>
                  <a:cubicBezTo>
                    <a:pt x="146" y="246"/>
                    <a:pt x="145" y="246"/>
                    <a:pt x="145" y="246"/>
                  </a:cubicBezTo>
                  <a:cubicBezTo>
                    <a:pt x="145" y="246"/>
                    <a:pt x="144" y="245"/>
                    <a:pt x="144" y="245"/>
                  </a:cubicBezTo>
                  <a:cubicBezTo>
                    <a:pt x="144" y="244"/>
                    <a:pt x="143" y="244"/>
                    <a:pt x="143" y="243"/>
                  </a:cubicBezTo>
                  <a:cubicBezTo>
                    <a:pt x="143" y="242"/>
                    <a:pt x="143" y="241"/>
                    <a:pt x="143" y="239"/>
                  </a:cubicBezTo>
                  <a:cubicBezTo>
                    <a:pt x="143" y="238"/>
                    <a:pt x="143" y="237"/>
                    <a:pt x="143" y="236"/>
                  </a:cubicBezTo>
                  <a:cubicBezTo>
                    <a:pt x="143" y="235"/>
                    <a:pt x="144" y="234"/>
                    <a:pt x="144" y="234"/>
                  </a:cubicBezTo>
                  <a:cubicBezTo>
                    <a:pt x="144" y="233"/>
                    <a:pt x="144" y="233"/>
                    <a:pt x="145" y="233"/>
                  </a:cubicBezTo>
                  <a:cubicBezTo>
                    <a:pt x="145" y="232"/>
                    <a:pt x="145" y="232"/>
                    <a:pt x="146" y="232"/>
                  </a:cubicBezTo>
                  <a:lnTo>
                    <a:pt x="163" y="232"/>
                  </a:lnTo>
                  <a:lnTo>
                    <a:pt x="163" y="173"/>
                  </a:lnTo>
                  <a:lnTo>
                    <a:pt x="148" y="181"/>
                  </a:lnTo>
                  <a:cubicBezTo>
                    <a:pt x="147" y="182"/>
                    <a:pt x="146" y="182"/>
                    <a:pt x="146" y="182"/>
                  </a:cubicBezTo>
                  <a:cubicBezTo>
                    <a:pt x="145" y="182"/>
                    <a:pt x="144" y="182"/>
                    <a:pt x="144" y="182"/>
                  </a:cubicBezTo>
                  <a:cubicBezTo>
                    <a:pt x="144" y="181"/>
                    <a:pt x="143" y="181"/>
                    <a:pt x="143" y="180"/>
                  </a:cubicBezTo>
                  <a:cubicBezTo>
                    <a:pt x="143" y="179"/>
                    <a:pt x="143" y="177"/>
                    <a:pt x="143" y="176"/>
                  </a:cubicBezTo>
                  <a:cubicBezTo>
                    <a:pt x="143" y="174"/>
                    <a:pt x="143" y="173"/>
                    <a:pt x="143" y="173"/>
                  </a:cubicBezTo>
                  <a:cubicBezTo>
                    <a:pt x="143" y="172"/>
                    <a:pt x="143" y="171"/>
                    <a:pt x="143" y="171"/>
                  </a:cubicBezTo>
                  <a:cubicBezTo>
                    <a:pt x="144" y="170"/>
                    <a:pt x="144" y="170"/>
                    <a:pt x="144" y="170"/>
                  </a:cubicBezTo>
                  <a:cubicBezTo>
                    <a:pt x="144" y="169"/>
                    <a:pt x="145" y="169"/>
                    <a:pt x="145" y="169"/>
                  </a:cubicBezTo>
                  <a:lnTo>
                    <a:pt x="165" y="156"/>
                  </a:lnTo>
                  <a:cubicBezTo>
                    <a:pt x="165" y="156"/>
                    <a:pt x="166" y="156"/>
                    <a:pt x="166" y="155"/>
                  </a:cubicBezTo>
                  <a:cubicBezTo>
                    <a:pt x="166" y="155"/>
                    <a:pt x="167" y="155"/>
                    <a:pt x="167" y="155"/>
                  </a:cubicBezTo>
                  <a:cubicBezTo>
                    <a:pt x="168" y="155"/>
                    <a:pt x="169" y="155"/>
                    <a:pt x="169" y="155"/>
                  </a:cubicBezTo>
                  <a:cubicBezTo>
                    <a:pt x="170" y="155"/>
                    <a:pt x="172" y="155"/>
                    <a:pt x="173" y="155"/>
                  </a:cubicBezTo>
                  <a:cubicBezTo>
                    <a:pt x="175" y="155"/>
                    <a:pt x="176" y="155"/>
                    <a:pt x="177" y="155"/>
                  </a:cubicBezTo>
                  <a:cubicBezTo>
                    <a:pt x="178" y="155"/>
                    <a:pt x="179" y="155"/>
                    <a:pt x="180" y="155"/>
                  </a:cubicBezTo>
                  <a:cubicBezTo>
                    <a:pt x="180" y="156"/>
                    <a:pt x="181" y="156"/>
                    <a:pt x="181" y="156"/>
                  </a:cubicBezTo>
                  <a:cubicBezTo>
                    <a:pt x="181" y="156"/>
                    <a:pt x="181" y="157"/>
                    <a:pt x="181" y="157"/>
                  </a:cubicBezTo>
                  <a:lnTo>
                    <a:pt x="181" y="232"/>
                  </a:lnTo>
                  <a:lnTo>
                    <a:pt x="196" y="232"/>
                  </a:lnTo>
                  <a:cubicBezTo>
                    <a:pt x="196" y="232"/>
                    <a:pt x="197" y="232"/>
                    <a:pt x="197" y="233"/>
                  </a:cubicBezTo>
                  <a:cubicBezTo>
                    <a:pt x="198" y="233"/>
                    <a:pt x="198" y="233"/>
                    <a:pt x="198" y="234"/>
                  </a:cubicBezTo>
                  <a:cubicBezTo>
                    <a:pt x="198" y="234"/>
                    <a:pt x="199" y="235"/>
                    <a:pt x="199" y="236"/>
                  </a:cubicBezTo>
                  <a:cubicBezTo>
                    <a:pt x="199" y="237"/>
                    <a:pt x="199" y="238"/>
                    <a:pt x="199" y="239"/>
                  </a:cubicBezTo>
                  <a:cubicBezTo>
                    <a:pt x="199" y="241"/>
                    <a:pt x="199" y="242"/>
                    <a:pt x="199" y="243"/>
                  </a:cubicBezTo>
                  <a:close/>
                  <a:moveTo>
                    <a:pt x="200" y="96"/>
                  </a:moveTo>
                  <a:cubicBezTo>
                    <a:pt x="199" y="102"/>
                    <a:pt x="197" y="107"/>
                    <a:pt x="194" y="111"/>
                  </a:cubicBezTo>
                  <a:cubicBezTo>
                    <a:pt x="191" y="115"/>
                    <a:pt x="188" y="118"/>
                    <a:pt x="184" y="120"/>
                  </a:cubicBezTo>
                  <a:cubicBezTo>
                    <a:pt x="179" y="122"/>
                    <a:pt x="174" y="124"/>
                    <a:pt x="168" y="124"/>
                  </a:cubicBezTo>
                  <a:cubicBezTo>
                    <a:pt x="162" y="124"/>
                    <a:pt x="157" y="122"/>
                    <a:pt x="153" y="120"/>
                  </a:cubicBezTo>
                  <a:cubicBezTo>
                    <a:pt x="149" y="118"/>
                    <a:pt x="145" y="115"/>
                    <a:pt x="143" y="111"/>
                  </a:cubicBezTo>
                  <a:cubicBezTo>
                    <a:pt x="141" y="107"/>
                    <a:pt x="139" y="102"/>
                    <a:pt x="138" y="96"/>
                  </a:cubicBezTo>
                  <a:cubicBezTo>
                    <a:pt x="137" y="91"/>
                    <a:pt x="137" y="84"/>
                    <a:pt x="137" y="77"/>
                  </a:cubicBezTo>
                  <a:cubicBezTo>
                    <a:pt x="137" y="70"/>
                    <a:pt x="137" y="63"/>
                    <a:pt x="138" y="57"/>
                  </a:cubicBezTo>
                  <a:cubicBezTo>
                    <a:pt x="140" y="51"/>
                    <a:pt x="141" y="46"/>
                    <a:pt x="144" y="42"/>
                  </a:cubicBezTo>
                  <a:cubicBezTo>
                    <a:pt x="147" y="38"/>
                    <a:pt x="150" y="35"/>
                    <a:pt x="154" y="33"/>
                  </a:cubicBezTo>
                  <a:cubicBezTo>
                    <a:pt x="159" y="31"/>
                    <a:pt x="164" y="29"/>
                    <a:pt x="170" y="29"/>
                  </a:cubicBezTo>
                  <a:cubicBezTo>
                    <a:pt x="176" y="29"/>
                    <a:pt x="181" y="31"/>
                    <a:pt x="185" y="33"/>
                  </a:cubicBezTo>
                  <a:cubicBezTo>
                    <a:pt x="189" y="35"/>
                    <a:pt x="193" y="38"/>
                    <a:pt x="195" y="42"/>
                  </a:cubicBezTo>
                  <a:cubicBezTo>
                    <a:pt x="197" y="46"/>
                    <a:pt x="199" y="51"/>
                    <a:pt x="200" y="57"/>
                  </a:cubicBezTo>
                  <a:cubicBezTo>
                    <a:pt x="201" y="62"/>
                    <a:pt x="201" y="69"/>
                    <a:pt x="201" y="76"/>
                  </a:cubicBezTo>
                  <a:cubicBezTo>
                    <a:pt x="201" y="83"/>
                    <a:pt x="201" y="90"/>
                    <a:pt x="200" y="96"/>
                  </a:cubicBez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1539174" y="3049877"/>
            <a:ext cx="8067823" cy="790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3137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Azure Storage</a:t>
            </a:r>
          </a:p>
          <a:p>
            <a:pPr marL="0" lvl="1"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1568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Blob, SQL, DocumentDB, Data Lake.  Storage to meet every need at the scale of IoT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833908" y="4026617"/>
            <a:ext cx="498014" cy="441988"/>
            <a:chOff x="3314482" y="-4918414"/>
            <a:chExt cx="508000" cy="450850"/>
          </a:xfrm>
        </p:grpSpPr>
        <p:sp>
          <p:nvSpPr>
            <p:cNvPr id="38" name="Freeform 196"/>
            <p:cNvSpPr>
              <a:spLocks noEditPoints="1"/>
            </p:cNvSpPr>
            <p:nvPr/>
          </p:nvSpPr>
          <p:spPr bwMode="auto">
            <a:xfrm>
              <a:off x="3314482" y="-4918414"/>
              <a:ext cx="508000" cy="450850"/>
            </a:xfrm>
            <a:custGeom>
              <a:avLst/>
              <a:gdLst>
                <a:gd name="T0" fmla="*/ 502 w 684"/>
                <a:gd name="T1" fmla="*/ 511 h 605"/>
                <a:gd name="T2" fmla="*/ 342 w 684"/>
                <a:gd name="T3" fmla="*/ 566 h 605"/>
                <a:gd name="T4" fmla="*/ 133 w 684"/>
                <a:gd name="T5" fmla="*/ 462 h 605"/>
                <a:gd name="T6" fmla="*/ 182 w 684"/>
                <a:gd name="T7" fmla="*/ 93 h 605"/>
                <a:gd name="T8" fmla="*/ 342 w 684"/>
                <a:gd name="T9" fmla="*/ 39 h 605"/>
                <a:gd name="T10" fmla="*/ 551 w 684"/>
                <a:gd name="T11" fmla="*/ 142 h 605"/>
                <a:gd name="T12" fmla="*/ 502 w 684"/>
                <a:gd name="T13" fmla="*/ 511 h 605"/>
                <a:gd name="T14" fmla="*/ 582 w 684"/>
                <a:gd name="T15" fmla="*/ 118 h 605"/>
                <a:gd name="T16" fmla="*/ 342 w 684"/>
                <a:gd name="T17" fmla="*/ 0 h 605"/>
                <a:gd name="T18" fmla="*/ 158 w 684"/>
                <a:gd name="T19" fmla="*/ 62 h 605"/>
                <a:gd name="T20" fmla="*/ 102 w 684"/>
                <a:gd name="T21" fmla="*/ 486 h 605"/>
                <a:gd name="T22" fmla="*/ 342 w 684"/>
                <a:gd name="T23" fmla="*/ 605 h 605"/>
                <a:gd name="T24" fmla="*/ 526 w 684"/>
                <a:gd name="T25" fmla="*/ 543 h 605"/>
                <a:gd name="T26" fmla="*/ 582 w 684"/>
                <a:gd name="T27" fmla="*/ 118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4" h="605">
                  <a:moveTo>
                    <a:pt x="502" y="511"/>
                  </a:moveTo>
                  <a:cubicBezTo>
                    <a:pt x="454" y="548"/>
                    <a:pt x="398" y="566"/>
                    <a:pt x="342" y="566"/>
                  </a:cubicBezTo>
                  <a:cubicBezTo>
                    <a:pt x="263" y="566"/>
                    <a:pt x="185" y="530"/>
                    <a:pt x="133" y="462"/>
                  </a:cubicBezTo>
                  <a:cubicBezTo>
                    <a:pt x="44" y="347"/>
                    <a:pt x="66" y="182"/>
                    <a:pt x="182" y="93"/>
                  </a:cubicBezTo>
                  <a:cubicBezTo>
                    <a:pt x="230" y="57"/>
                    <a:pt x="286" y="39"/>
                    <a:pt x="342" y="39"/>
                  </a:cubicBezTo>
                  <a:cubicBezTo>
                    <a:pt x="421" y="39"/>
                    <a:pt x="499" y="75"/>
                    <a:pt x="551" y="142"/>
                  </a:cubicBezTo>
                  <a:cubicBezTo>
                    <a:pt x="639" y="258"/>
                    <a:pt x="617" y="423"/>
                    <a:pt x="502" y="511"/>
                  </a:cubicBezTo>
                  <a:close/>
                  <a:moveTo>
                    <a:pt x="582" y="118"/>
                  </a:moveTo>
                  <a:cubicBezTo>
                    <a:pt x="523" y="40"/>
                    <a:pt x="433" y="0"/>
                    <a:pt x="342" y="0"/>
                  </a:cubicBezTo>
                  <a:cubicBezTo>
                    <a:pt x="278" y="0"/>
                    <a:pt x="213" y="20"/>
                    <a:pt x="158" y="62"/>
                  </a:cubicBezTo>
                  <a:cubicBezTo>
                    <a:pt x="25" y="164"/>
                    <a:pt x="0" y="354"/>
                    <a:pt x="102" y="486"/>
                  </a:cubicBezTo>
                  <a:cubicBezTo>
                    <a:pt x="161" y="564"/>
                    <a:pt x="251" y="605"/>
                    <a:pt x="342" y="605"/>
                  </a:cubicBezTo>
                  <a:cubicBezTo>
                    <a:pt x="406" y="605"/>
                    <a:pt x="471" y="585"/>
                    <a:pt x="526" y="543"/>
                  </a:cubicBezTo>
                  <a:cubicBezTo>
                    <a:pt x="658" y="441"/>
                    <a:pt x="684" y="251"/>
                    <a:pt x="582" y="118"/>
                  </a:cubicBez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395444" y="-4880314"/>
              <a:ext cx="363537" cy="342900"/>
              <a:chOff x="3395444" y="-4880314"/>
              <a:chExt cx="363537" cy="342900"/>
            </a:xfrm>
          </p:grpSpPr>
          <p:sp>
            <p:nvSpPr>
              <p:cNvPr id="40" name="Freeform 197"/>
              <p:cNvSpPr>
                <a:spLocks/>
              </p:cNvSpPr>
              <p:nvPr/>
            </p:nvSpPr>
            <p:spPr bwMode="auto">
              <a:xfrm>
                <a:off x="3408144" y="-4689814"/>
                <a:ext cx="58737" cy="149225"/>
              </a:xfrm>
              <a:custGeom>
                <a:avLst/>
                <a:gdLst>
                  <a:gd name="T0" fmla="*/ 79 w 79"/>
                  <a:gd name="T1" fmla="*/ 50 h 200"/>
                  <a:gd name="T2" fmla="*/ 36 w 79"/>
                  <a:gd name="T3" fmla="*/ 0 h 200"/>
                  <a:gd name="T4" fmla="*/ 0 w 79"/>
                  <a:gd name="T5" fmla="*/ 147 h 200"/>
                  <a:gd name="T6" fmla="*/ 5 w 79"/>
                  <a:gd name="T7" fmla="*/ 157 h 200"/>
                  <a:gd name="T8" fmla="*/ 49 w 79"/>
                  <a:gd name="T9" fmla="*/ 200 h 200"/>
                  <a:gd name="T10" fmla="*/ 79 w 79"/>
                  <a:gd name="T11" fmla="*/ 5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200">
                    <a:moveTo>
                      <a:pt x="79" y="50"/>
                    </a:moveTo>
                    <a:cubicBezTo>
                      <a:pt x="62" y="33"/>
                      <a:pt x="48" y="16"/>
                      <a:pt x="36" y="0"/>
                    </a:cubicBezTo>
                    <a:cubicBezTo>
                      <a:pt x="11" y="52"/>
                      <a:pt x="2" y="105"/>
                      <a:pt x="0" y="147"/>
                    </a:cubicBezTo>
                    <a:cubicBezTo>
                      <a:pt x="2" y="150"/>
                      <a:pt x="2" y="153"/>
                      <a:pt x="5" y="157"/>
                    </a:cubicBezTo>
                    <a:cubicBezTo>
                      <a:pt x="18" y="173"/>
                      <a:pt x="33" y="188"/>
                      <a:pt x="49" y="200"/>
                    </a:cubicBezTo>
                    <a:cubicBezTo>
                      <a:pt x="46" y="166"/>
                      <a:pt x="50" y="109"/>
                      <a:pt x="79" y="50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41" name="Freeform 198"/>
              <p:cNvSpPr>
                <a:spLocks/>
              </p:cNvSpPr>
              <p:nvPr/>
            </p:nvSpPr>
            <p:spPr bwMode="auto">
              <a:xfrm>
                <a:off x="3454182" y="-4802526"/>
                <a:ext cx="119062" cy="119063"/>
              </a:xfrm>
              <a:custGeom>
                <a:avLst/>
                <a:gdLst>
                  <a:gd name="T0" fmla="*/ 109 w 159"/>
                  <a:gd name="T1" fmla="*/ 0 h 160"/>
                  <a:gd name="T2" fmla="*/ 36 w 159"/>
                  <a:gd name="T3" fmla="*/ 63 h 160"/>
                  <a:gd name="T4" fmla="*/ 0 w 159"/>
                  <a:gd name="T5" fmla="*/ 107 h 160"/>
                  <a:gd name="T6" fmla="*/ 42 w 159"/>
                  <a:gd name="T7" fmla="*/ 160 h 160"/>
                  <a:gd name="T8" fmla="*/ 90 w 159"/>
                  <a:gd name="T9" fmla="*/ 105 h 160"/>
                  <a:gd name="T10" fmla="*/ 159 w 159"/>
                  <a:gd name="T11" fmla="*/ 49 h 160"/>
                  <a:gd name="T12" fmla="*/ 109 w 159"/>
                  <a:gd name="T13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160">
                    <a:moveTo>
                      <a:pt x="109" y="0"/>
                    </a:moveTo>
                    <a:cubicBezTo>
                      <a:pt x="85" y="16"/>
                      <a:pt x="60" y="37"/>
                      <a:pt x="36" y="63"/>
                    </a:cubicBezTo>
                    <a:cubicBezTo>
                      <a:pt x="22" y="77"/>
                      <a:pt x="11" y="92"/>
                      <a:pt x="0" y="107"/>
                    </a:cubicBezTo>
                    <a:cubicBezTo>
                      <a:pt x="11" y="124"/>
                      <a:pt x="25" y="141"/>
                      <a:pt x="42" y="160"/>
                    </a:cubicBezTo>
                    <a:cubicBezTo>
                      <a:pt x="55" y="141"/>
                      <a:pt x="71" y="123"/>
                      <a:pt x="90" y="105"/>
                    </a:cubicBezTo>
                    <a:cubicBezTo>
                      <a:pt x="115" y="82"/>
                      <a:pt x="137" y="64"/>
                      <a:pt x="159" y="49"/>
                    </a:cubicBezTo>
                    <a:cubicBezTo>
                      <a:pt x="141" y="33"/>
                      <a:pt x="124" y="17"/>
                      <a:pt x="109" y="0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42" name="Freeform 199"/>
              <p:cNvSpPr>
                <a:spLocks/>
              </p:cNvSpPr>
              <p:nvPr/>
            </p:nvSpPr>
            <p:spPr bwMode="auto">
              <a:xfrm>
                <a:off x="3562132" y="-4848564"/>
                <a:ext cx="158750" cy="66675"/>
              </a:xfrm>
              <a:custGeom>
                <a:avLst/>
                <a:gdLst>
                  <a:gd name="T0" fmla="*/ 214 w 214"/>
                  <a:gd name="T1" fmla="*/ 46 h 90"/>
                  <a:gd name="T2" fmla="*/ 176 w 214"/>
                  <a:gd name="T3" fmla="*/ 7 h 90"/>
                  <a:gd name="T4" fmla="*/ 0 w 214"/>
                  <a:gd name="T5" fmla="*/ 39 h 90"/>
                  <a:gd name="T6" fmla="*/ 49 w 214"/>
                  <a:gd name="T7" fmla="*/ 90 h 90"/>
                  <a:gd name="T8" fmla="*/ 214 w 214"/>
                  <a:gd name="T9" fmla="*/ 4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90">
                    <a:moveTo>
                      <a:pt x="214" y="46"/>
                    </a:moveTo>
                    <a:cubicBezTo>
                      <a:pt x="203" y="31"/>
                      <a:pt x="190" y="18"/>
                      <a:pt x="176" y="7"/>
                    </a:cubicBezTo>
                    <a:cubicBezTo>
                      <a:pt x="136" y="0"/>
                      <a:pt x="72" y="1"/>
                      <a:pt x="0" y="39"/>
                    </a:cubicBezTo>
                    <a:cubicBezTo>
                      <a:pt x="17" y="57"/>
                      <a:pt x="33" y="74"/>
                      <a:pt x="49" y="90"/>
                    </a:cubicBezTo>
                    <a:cubicBezTo>
                      <a:pt x="146" y="38"/>
                      <a:pt x="214" y="46"/>
                      <a:pt x="214" y="46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43" name="Freeform 200"/>
              <p:cNvSpPr>
                <a:spLocks/>
              </p:cNvSpPr>
              <p:nvPr/>
            </p:nvSpPr>
            <p:spPr bwMode="auto">
              <a:xfrm>
                <a:off x="3401794" y="-4829514"/>
                <a:ext cx="52387" cy="139700"/>
              </a:xfrm>
              <a:custGeom>
                <a:avLst/>
                <a:gdLst>
                  <a:gd name="T0" fmla="*/ 46 w 72"/>
                  <a:gd name="T1" fmla="*/ 189 h 189"/>
                  <a:gd name="T2" fmla="*/ 72 w 72"/>
                  <a:gd name="T3" fmla="*/ 145 h 189"/>
                  <a:gd name="T4" fmla="*/ 37 w 72"/>
                  <a:gd name="T5" fmla="*/ 0 h 189"/>
                  <a:gd name="T6" fmla="*/ 9 w 72"/>
                  <a:gd name="T7" fmla="*/ 34 h 189"/>
                  <a:gd name="T8" fmla="*/ 46 w 72"/>
                  <a:gd name="T9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89">
                    <a:moveTo>
                      <a:pt x="46" y="189"/>
                    </a:moveTo>
                    <a:cubicBezTo>
                      <a:pt x="54" y="174"/>
                      <a:pt x="62" y="160"/>
                      <a:pt x="72" y="145"/>
                    </a:cubicBezTo>
                    <a:cubicBezTo>
                      <a:pt x="31" y="79"/>
                      <a:pt x="33" y="25"/>
                      <a:pt x="37" y="0"/>
                    </a:cubicBezTo>
                    <a:cubicBezTo>
                      <a:pt x="27" y="11"/>
                      <a:pt x="17" y="22"/>
                      <a:pt x="9" y="34"/>
                    </a:cubicBezTo>
                    <a:cubicBezTo>
                      <a:pt x="1" y="68"/>
                      <a:pt x="0" y="123"/>
                      <a:pt x="46" y="189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44" name="Freeform 201"/>
              <p:cNvSpPr>
                <a:spLocks/>
              </p:cNvSpPr>
              <p:nvPr/>
            </p:nvSpPr>
            <p:spPr bwMode="auto">
              <a:xfrm>
                <a:off x="3466882" y="-4683464"/>
                <a:ext cx="263525" cy="130175"/>
              </a:xfrm>
              <a:custGeom>
                <a:avLst/>
                <a:gdLst>
                  <a:gd name="T0" fmla="*/ 75 w 355"/>
                  <a:gd name="T1" fmla="*/ 45 h 175"/>
                  <a:gd name="T2" fmla="*/ 25 w 355"/>
                  <a:gd name="T3" fmla="*/ 0 h 175"/>
                  <a:gd name="T4" fmla="*/ 0 w 355"/>
                  <a:gd name="T5" fmla="*/ 41 h 175"/>
                  <a:gd name="T6" fmla="*/ 46 w 355"/>
                  <a:gd name="T7" fmla="*/ 82 h 175"/>
                  <a:gd name="T8" fmla="*/ 321 w 355"/>
                  <a:gd name="T9" fmla="*/ 175 h 175"/>
                  <a:gd name="T10" fmla="*/ 355 w 355"/>
                  <a:gd name="T11" fmla="*/ 134 h 175"/>
                  <a:gd name="T12" fmla="*/ 75 w 355"/>
                  <a:gd name="T13" fmla="*/ 4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5" h="175">
                    <a:moveTo>
                      <a:pt x="75" y="45"/>
                    </a:moveTo>
                    <a:cubicBezTo>
                      <a:pt x="56" y="30"/>
                      <a:pt x="39" y="14"/>
                      <a:pt x="25" y="0"/>
                    </a:cubicBezTo>
                    <a:cubicBezTo>
                      <a:pt x="15" y="13"/>
                      <a:pt x="7" y="27"/>
                      <a:pt x="0" y="41"/>
                    </a:cubicBezTo>
                    <a:cubicBezTo>
                      <a:pt x="13" y="55"/>
                      <a:pt x="28" y="68"/>
                      <a:pt x="46" y="82"/>
                    </a:cubicBezTo>
                    <a:cubicBezTo>
                      <a:pt x="154" y="167"/>
                      <a:pt x="261" y="175"/>
                      <a:pt x="321" y="175"/>
                    </a:cubicBezTo>
                    <a:cubicBezTo>
                      <a:pt x="325" y="175"/>
                      <a:pt x="344" y="150"/>
                      <a:pt x="355" y="134"/>
                    </a:cubicBezTo>
                    <a:cubicBezTo>
                      <a:pt x="328" y="140"/>
                      <a:pt x="213" y="154"/>
                      <a:pt x="75" y="45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45" name="Freeform 202"/>
              <p:cNvSpPr>
                <a:spLocks/>
              </p:cNvSpPr>
              <p:nvPr/>
            </p:nvSpPr>
            <p:spPr bwMode="auto">
              <a:xfrm>
                <a:off x="3435132" y="-4721564"/>
                <a:ext cx="50800" cy="69850"/>
              </a:xfrm>
              <a:custGeom>
                <a:avLst/>
                <a:gdLst>
                  <a:gd name="T0" fmla="*/ 0 w 68"/>
                  <a:gd name="T1" fmla="*/ 44 h 94"/>
                  <a:gd name="T2" fmla="*/ 43 w 68"/>
                  <a:gd name="T3" fmla="*/ 94 h 94"/>
                  <a:gd name="T4" fmla="*/ 68 w 68"/>
                  <a:gd name="T5" fmla="*/ 53 h 94"/>
                  <a:gd name="T6" fmla="*/ 26 w 68"/>
                  <a:gd name="T7" fmla="*/ 0 h 94"/>
                  <a:gd name="T8" fmla="*/ 0 w 68"/>
                  <a:gd name="T9" fmla="*/ 4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94">
                    <a:moveTo>
                      <a:pt x="0" y="44"/>
                    </a:moveTo>
                    <a:cubicBezTo>
                      <a:pt x="12" y="60"/>
                      <a:pt x="26" y="77"/>
                      <a:pt x="43" y="94"/>
                    </a:cubicBezTo>
                    <a:cubicBezTo>
                      <a:pt x="50" y="80"/>
                      <a:pt x="58" y="66"/>
                      <a:pt x="68" y="53"/>
                    </a:cubicBezTo>
                    <a:cubicBezTo>
                      <a:pt x="51" y="34"/>
                      <a:pt x="37" y="17"/>
                      <a:pt x="26" y="0"/>
                    </a:cubicBezTo>
                    <a:cubicBezTo>
                      <a:pt x="16" y="15"/>
                      <a:pt x="8" y="29"/>
                      <a:pt x="0" y="44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46" name="Freeform 203"/>
              <p:cNvSpPr>
                <a:spLocks/>
              </p:cNvSpPr>
              <p:nvPr/>
            </p:nvSpPr>
            <p:spPr bwMode="auto">
              <a:xfrm>
                <a:off x="3573244" y="-4781889"/>
                <a:ext cx="185737" cy="157163"/>
              </a:xfrm>
              <a:custGeom>
                <a:avLst/>
                <a:gdLst>
                  <a:gd name="T0" fmla="*/ 0 w 251"/>
                  <a:gd name="T1" fmla="*/ 22 h 211"/>
                  <a:gd name="T2" fmla="*/ 244 w 251"/>
                  <a:gd name="T3" fmla="*/ 211 h 211"/>
                  <a:gd name="T4" fmla="*/ 251 w 251"/>
                  <a:gd name="T5" fmla="*/ 188 h 211"/>
                  <a:gd name="T6" fmla="*/ 36 w 251"/>
                  <a:gd name="T7" fmla="*/ 0 h 211"/>
                  <a:gd name="T8" fmla="*/ 0 w 251"/>
                  <a:gd name="T9" fmla="*/ 22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211">
                    <a:moveTo>
                      <a:pt x="0" y="22"/>
                    </a:moveTo>
                    <a:cubicBezTo>
                      <a:pt x="98" y="113"/>
                      <a:pt x="215" y="190"/>
                      <a:pt x="244" y="211"/>
                    </a:cubicBezTo>
                    <a:cubicBezTo>
                      <a:pt x="247" y="203"/>
                      <a:pt x="249" y="196"/>
                      <a:pt x="251" y="188"/>
                    </a:cubicBezTo>
                    <a:cubicBezTo>
                      <a:pt x="220" y="165"/>
                      <a:pt x="136" y="99"/>
                      <a:pt x="36" y="0"/>
                    </a:cubicBezTo>
                    <a:cubicBezTo>
                      <a:pt x="24" y="6"/>
                      <a:pt x="12" y="14"/>
                      <a:pt x="0" y="22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47" name="Freeform 204"/>
              <p:cNvSpPr>
                <a:spLocks/>
              </p:cNvSpPr>
              <p:nvPr/>
            </p:nvSpPr>
            <p:spPr bwMode="auto">
              <a:xfrm>
                <a:off x="3482757" y="-4880314"/>
                <a:ext cx="79375" cy="77788"/>
              </a:xfrm>
              <a:custGeom>
                <a:avLst/>
                <a:gdLst>
                  <a:gd name="T0" fmla="*/ 108 w 108"/>
                  <a:gd name="T1" fmla="*/ 81 h 105"/>
                  <a:gd name="T2" fmla="*/ 34 w 108"/>
                  <a:gd name="T3" fmla="*/ 0 h 105"/>
                  <a:gd name="T4" fmla="*/ 0 w 108"/>
                  <a:gd name="T5" fmla="*/ 14 h 105"/>
                  <a:gd name="T6" fmla="*/ 71 w 108"/>
                  <a:gd name="T7" fmla="*/ 105 h 105"/>
                  <a:gd name="T8" fmla="*/ 108 w 108"/>
                  <a:gd name="T9" fmla="*/ 8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05">
                    <a:moveTo>
                      <a:pt x="108" y="81"/>
                    </a:moveTo>
                    <a:cubicBezTo>
                      <a:pt x="84" y="56"/>
                      <a:pt x="59" y="29"/>
                      <a:pt x="34" y="0"/>
                    </a:cubicBezTo>
                    <a:cubicBezTo>
                      <a:pt x="22" y="4"/>
                      <a:pt x="11" y="9"/>
                      <a:pt x="0" y="14"/>
                    </a:cubicBezTo>
                    <a:cubicBezTo>
                      <a:pt x="18" y="45"/>
                      <a:pt x="43" y="75"/>
                      <a:pt x="71" y="105"/>
                    </a:cubicBezTo>
                    <a:cubicBezTo>
                      <a:pt x="83" y="96"/>
                      <a:pt x="96" y="88"/>
                      <a:pt x="108" y="81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48" name="Freeform 205"/>
              <p:cNvSpPr>
                <a:spLocks/>
              </p:cNvSpPr>
              <p:nvPr/>
            </p:nvSpPr>
            <p:spPr bwMode="auto">
              <a:xfrm>
                <a:off x="3533557" y="-4819989"/>
                <a:ext cx="66675" cy="55563"/>
              </a:xfrm>
              <a:custGeom>
                <a:avLst/>
                <a:gdLst>
                  <a:gd name="T0" fmla="*/ 41 w 90"/>
                  <a:gd name="T1" fmla="*/ 0 h 75"/>
                  <a:gd name="T2" fmla="*/ 0 w 90"/>
                  <a:gd name="T3" fmla="*/ 25 h 75"/>
                  <a:gd name="T4" fmla="*/ 49 w 90"/>
                  <a:gd name="T5" fmla="*/ 75 h 75"/>
                  <a:gd name="T6" fmla="*/ 90 w 90"/>
                  <a:gd name="T7" fmla="*/ 50 h 75"/>
                  <a:gd name="T8" fmla="*/ 41 w 90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75">
                    <a:moveTo>
                      <a:pt x="41" y="0"/>
                    </a:moveTo>
                    <a:cubicBezTo>
                      <a:pt x="28" y="6"/>
                      <a:pt x="12" y="16"/>
                      <a:pt x="0" y="25"/>
                    </a:cubicBezTo>
                    <a:cubicBezTo>
                      <a:pt x="15" y="42"/>
                      <a:pt x="31" y="59"/>
                      <a:pt x="49" y="75"/>
                    </a:cubicBezTo>
                    <a:cubicBezTo>
                      <a:pt x="62" y="67"/>
                      <a:pt x="78" y="56"/>
                      <a:pt x="90" y="50"/>
                    </a:cubicBezTo>
                    <a:cubicBezTo>
                      <a:pt x="74" y="34"/>
                      <a:pt x="57" y="18"/>
                      <a:pt x="41" y="0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49" name="Freeform 206"/>
              <p:cNvSpPr>
                <a:spLocks/>
              </p:cNvSpPr>
              <p:nvPr/>
            </p:nvSpPr>
            <p:spPr bwMode="auto">
              <a:xfrm>
                <a:off x="3533557" y="-4821576"/>
                <a:ext cx="66675" cy="58738"/>
              </a:xfrm>
              <a:custGeom>
                <a:avLst/>
                <a:gdLst>
                  <a:gd name="T0" fmla="*/ 36 w 90"/>
                  <a:gd name="T1" fmla="*/ 0 h 79"/>
                  <a:gd name="T2" fmla="*/ 0 w 90"/>
                  <a:gd name="T3" fmla="*/ 24 h 79"/>
                  <a:gd name="T4" fmla="*/ 55 w 90"/>
                  <a:gd name="T5" fmla="*/ 79 h 79"/>
                  <a:gd name="T6" fmla="*/ 90 w 90"/>
                  <a:gd name="T7" fmla="*/ 56 h 79"/>
                  <a:gd name="T8" fmla="*/ 36 w 90"/>
                  <a:gd name="T9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79">
                    <a:moveTo>
                      <a:pt x="36" y="0"/>
                    </a:moveTo>
                    <a:cubicBezTo>
                      <a:pt x="24" y="7"/>
                      <a:pt x="12" y="15"/>
                      <a:pt x="0" y="24"/>
                    </a:cubicBezTo>
                    <a:cubicBezTo>
                      <a:pt x="15" y="41"/>
                      <a:pt x="38" y="63"/>
                      <a:pt x="55" y="79"/>
                    </a:cubicBezTo>
                    <a:cubicBezTo>
                      <a:pt x="68" y="71"/>
                      <a:pt x="78" y="62"/>
                      <a:pt x="90" y="56"/>
                    </a:cubicBezTo>
                    <a:cubicBezTo>
                      <a:pt x="74" y="40"/>
                      <a:pt x="53" y="18"/>
                      <a:pt x="36" y="0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50" name="Freeform 207"/>
              <p:cNvSpPr>
                <a:spLocks/>
              </p:cNvSpPr>
              <p:nvPr/>
            </p:nvSpPr>
            <p:spPr bwMode="auto">
              <a:xfrm>
                <a:off x="3638332" y="-4732676"/>
                <a:ext cx="93662" cy="95250"/>
              </a:xfrm>
              <a:custGeom>
                <a:avLst/>
                <a:gdLst>
                  <a:gd name="T0" fmla="*/ 29 w 127"/>
                  <a:gd name="T1" fmla="*/ 19 h 128"/>
                  <a:gd name="T2" fmla="*/ 18 w 127"/>
                  <a:gd name="T3" fmla="*/ 98 h 128"/>
                  <a:gd name="T4" fmla="*/ 98 w 127"/>
                  <a:gd name="T5" fmla="*/ 109 h 128"/>
                  <a:gd name="T6" fmla="*/ 108 w 127"/>
                  <a:gd name="T7" fmla="*/ 30 h 128"/>
                  <a:gd name="T8" fmla="*/ 29 w 127"/>
                  <a:gd name="T9" fmla="*/ 1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28">
                    <a:moveTo>
                      <a:pt x="29" y="19"/>
                    </a:moveTo>
                    <a:cubicBezTo>
                      <a:pt x="4" y="38"/>
                      <a:pt x="0" y="74"/>
                      <a:pt x="18" y="98"/>
                    </a:cubicBezTo>
                    <a:cubicBezTo>
                      <a:pt x="38" y="123"/>
                      <a:pt x="73" y="128"/>
                      <a:pt x="98" y="109"/>
                    </a:cubicBezTo>
                    <a:cubicBezTo>
                      <a:pt x="123" y="90"/>
                      <a:pt x="127" y="55"/>
                      <a:pt x="108" y="30"/>
                    </a:cubicBezTo>
                    <a:cubicBezTo>
                      <a:pt x="89" y="5"/>
                      <a:pt x="54" y="0"/>
                      <a:pt x="29" y="19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51" name="Freeform 208"/>
              <p:cNvSpPr>
                <a:spLocks/>
              </p:cNvSpPr>
              <p:nvPr/>
            </p:nvSpPr>
            <p:spPr bwMode="auto">
              <a:xfrm>
                <a:off x="3552607" y="-4626314"/>
                <a:ext cx="87312" cy="88900"/>
              </a:xfrm>
              <a:custGeom>
                <a:avLst/>
                <a:gdLst>
                  <a:gd name="T0" fmla="*/ 27 w 118"/>
                  <a:gd name="T1" fmla="*/ 18 h 118"/>
                  <a:gd name="T2" fmla="*/ 18 w 118"/>
                  <a:gd name="T3" fmla="*/ 91 h 118"/>
                  <a:gd name="T4" fmla="*/ 91 w 118"/>
                  <a:gd name="T5" fmla="*/ 101 h 118"/>
                  <a:gd name="T6" fmla="*/ 101 w 118"/>
                  <a:gd name="T7" fmla="*/ 27 h 118"/>
                  <a:gd name="T8" fmla="*/ 27 w 118"/>
                  <a:gd name="T9" fmla="*/ 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118">
                    <a:moveTo>
                      <a:pt x="27" y="18"/>
                    </a:moveTo>
                    <a:cubicBezTo>
                      <a:pt x="5" y="35"/>
                      <a:pt x="0" y="68"/>
                      <a:pt x="18" y="91"/>
                    </a:cubicBezTo>
                    <a:cubicBezTo>
                      <a:pt x="35" y="114"/>
                      <a:pt x="68" y="118"/>
                      <a:pt x="91" y="101"/>
                    </a:cubicBezTo>
                    <a:cubicBezTo>
                      <a:pt x="114" y="83"/>
                      <a:pt x="118" y="50"/>
                      <a:pt x="101" y="27"/>
                    </a:cubicBezTo>
                    <a:cubicBezTo>
                      <a:pt x="83" y="4"/>
                      <a:pt x="50" y="0"/>
                      <a:pt x="27" y="18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52" name="Freeform 209"/>
              <p:cNvSpPr>
                <a:spLocks/>
              </p:cNvSpPr>
              <p:nvPr/>
            </p:nvSpPr>
            <p:spPr bwMode="auto">
              <a:xfrm>
                <a:off x="3395444" y="-4756489"/>
                <a:ext cx="133350" cy="133350"/>
              </a:xfrm>
              <a:custGeom>
                <a:avLst/>
                <a:gdLst>
                  <a:gd name="T0" fmla="*/ 41 w 179"/>
                  <a:gd name="T1" fmla="*/ 27 h 180"/>
                  <a:gd name="T2" fmla="*/ 26 w 179"/>
                  <a:gd name="T3" fmla="*/ 138 h 180"/>
                  <a:gd name="T4" fmla="*/ 138 w 179"/>
                  <a:gd name="T5" fmla="*/ 153 h 180"/>
                  <a:gd name="T6" fmla="*/ 153 w 179"/>
                  <a:gd name="T7" fmla="*/ 41 h 180"/>
                  <a:gd name="T8" fmla="*/ 41 w 179"/>
                  <a:gd name="T9" fmla="*/ 2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80">
                    <a:moveTo>
                      <a:pt x="41" y="27"/>
                    </a:moveTo>
                    <a:cubicBezTo>
                      <a:pt x="6" y="53"/>
                      <a:pt x="0" y="103"/>
                      <a:pt x="26" y="138"/>
                    </a:cubicBezTo>
                    <a:cubicBezTo>
                      <a:pt x="53" y="173"/>
                      <a:pt x="103" y="180"/>
                      <a:pt x="138" y="153"/>
                    </a:cubicBezTo>
                    <a:cubicBezTo>
                      <a:pt x="173" y="126"/>
                      <a:pt x="179" y="76"/>
                      <a:pt x="153" y="41"/>
                    </a:cubicBezTo>
                    <a:cubicBezTo>
                      <a:pt x="126" y="7"/>
                      <a:pt x="76" y="0"/>
                      <a:pt x="41" y="27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</p:grpSp>
      </p:grpSp>
      <p:sp>
        <p:nvSpPr>
          <p:cNvPr id="54" name="Rectangle 53"/>
          <p:cNvSpPr/>
          <p:nvPr/>
        </p:nvSpPr>
        <p:spPr>
          <a:xfrm>
            <a:off x="1539174" y="3991397"/>
            <a:ext cx="6094444" cy="79052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3137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Azure App Service</a:t>
            </a:r>
          </a:p>
          <a:p>
            <a:pPr marL="0" lvl="1"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1568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Web and mobile apps for any platform on any device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839904" y="4974806"/>
            <a:ext cx="540492" cy="837542"/>
            <a:chOff x="8694268" y="2095333"/>
            <a:chExt cx="538477" cy="850408"/>
          </a:xfrm>
        </p:grpSpPr>
        <p:sp>
          <p:nvSpPr>
            <p:cNvPr id="56" name="Rectangle 287"/>
            <p:cNvSpPr>
              <a:spLocks noChangeArrowheads="1"/>
            </p:cNvSpPr>
            <p:nvPr/>
          </p:nvSpPr>
          <p:spPr bwMode="auto">
            <a:xfrm>
              <a:off x="8694268" y="2669956"/>
              <a:ext cx="65" cy="275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97576">
                <a:defRPr/>
              </a:pPr>
              <a:endParaRPr lang="en-US" altLang="en-US" sz="1765" kern="0" dirty="0">
                <a:solidFill>
                  <a:prstClr val="black"/>
                </a:solidFill>
              </a:endParaRPr>
            </a:p>
          </p:txBody>
        </p:sp>
        <p:sp>
          <p:nvSpPr>
            <p:cNvPr id="57" name="Rectangle 56"/>
            <p:cNvSpPr/>
            <p:nvPr>
              <p:custDataLst>
                <p:tags r:id="rId1"/>
              </p:custDataLst>
            </p:nvPr>
          </p:nvSpPr>
          <p:spPr bwMode="auto">
            <a:xfrm>
              <a:off x="8699209" y="2095333"/>
              <a:ext cx="533536" cy="533536"/>
            </a:xfrm>
            <a:prstGeom prst="rect">
              <a:avLst/>
            </a:prstGeom>
            <a:solidFill>
              <a:srgbClr val="0078D7"/>
            </a:solidFill>
            <a:ln w="1079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67232" tIns="44821" rIns="67232" bIns="44821" numCol="1" rtlCol="0" anchor="b" anchorCtr="0" compatLnSpc="1">
              <a:prstTxWarp prst="textNoShape">
                <a:avLst/>
              </a:prstTxWarp>
            </a:bodyPr>
            <a:lstStyle/>
            <a:p>
              <a:pPr defTabSz="9140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470" kern="0" dirty="0">
                <a:gradFill flip="none" rotWithShape="1">
                  <a:gsLst>
                    <a:gs pos="5417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  <a:tileRect/>
                </a:gradFill>
                <a:latin typeface="Segoe UI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8831399" y="2232704"/>
              <a:ext cx="269157" cy="280308"/>
              <a:chOff x="11472827" y="4545788"/>
              <a:chExt cx="280728" cy="284825"/>
            </a:xfrm>
          </p:grpSpPr>
          <p:sp>
            <p:nvSpPr>
              <p:cNvPr id="59" name="Rounded Rectangle 58"/>
              <p:cNvSpPr/>
              <p:nvPr/>
            </p:nvSpPr>
            <p:spPr bwMode="auto">
              <a:xfrm>
                <a:off x="11472827" y="4699141"/>
                <a:ext cx="35603" cy="8064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080">
                  <a:lnSpc>
                    <a:spcPct val="90000"/>
                  </a:lnSpc>
                  <a:defRPr/>
                </a:pPr>
                <a:endParaRPr lang="en-US" sz="1961" b="1" kern="0" dirty="0">
                  <a:solidFill>
                    <a:prstClr val="white"/>
                  </a:solidFill>
                  <a:latin typeface="Segoe UI Light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60" name="Rounded Rectangle 59"/>
              <p:cNvSpPr/>
              <p:nvPr/>
            </p:nvSpPr>
            <p:spPr bwMode="auto">
              <a:xfrm>
                <a:off x="11527518" y="4680314"/>
                <a:ext cx="35603" cy="11115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080">
                  <a:lnSpc>
                    <a:spcPct val="90000"/>
                  </a:lnSpc>
                  <a:defRPr/>
                </a:pPr>
                <a:endParaRPr lang="en-US" sz="1961" b="1" kern="0" dirty="0">
                  <a:solidFill>
                    <a:prstClr val="white"/>
                  </a:solidFill>
                  <a:latin typeface="Segoe UI Light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61" name="Rounded Rectangle 60"/>
              <p:cNvSpPr/>
              <p:nvPr/>
            </p:nvSpPr>
            <p:spPr bwMode="auto">
              <a:xfrm>
                <a:off x="11581398" y="4660852"/>
                <a:ext cx="35603" cy="15114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080">
                  <a:lnSpc>
                    <a:spcPct val="90000"/>
                  </a:lnSpc>
                  <a:defRPr/>
                </a:pPr>
                <a:endParaRPr lang="en-US" sz="1961" b="1" kern="0" dirty="0">
                  <a:solidFill>
                    <a:prstClr val="white"/>
                  </a:solidFill>
                  <a:latin typeface="Segoe UI Light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62" name="Rounded Rectangle 61"/>
              <p:cNvSpPr/>
              <p:nvPr/>
            </p:nvSpPr>
            <p:spPr bwMode="auto">
              <a:xfrm>
                <a:off x="11637498" y="4643936"/>
                <a:ext cx="35603" cy="18667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080">
                  <a:lnSpc>
                    <a:spcPct val="90000"/>
                  </a:lnSpc>
                  <a:defRPr/>
                </a:pPr>
                <a:endParaRPr lang="en-US" sz="1961" b="1" kern="0" dirty="0">
                  <a:solidFill>
                    <a:prstClr val="white"/>
                  </a:solidFill>
                  <a:latin typeface="Segoe UI Light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63" name="Freeform 62"/>
              <p:cNvSpPr/>
              <p:nvPr/>
            </p:nvSpPr>
            <p:spPr bwMode="auto">
              <a:xfrm>
                <a:off x="11487149" y="4545788"/>
                <a:ext cx="266406" cy="257746"/>
              </a:xfrm>
              <a:custGeom>
                <a:avLst/>
                <a:gdLst>
                  <a:gd name="connsiteX0" fmla="*/ 0 w 1136625"/>
                  <a:gd name="connsiteY0" fmla="*/ 528239 h 1114767"/>
                  <a:gd name="connsiteX1" fmla="*/ 0 w 1136625"/>
                  <a:gd name="connsiteY1" fmla="*/ 105648 h 1114767"/>
                  <a:gd name="connsiteX2" fmla="*/ 204010 w 1136625"/>
                  <a:gd name="connsiteY2" fmla="*/ 0 h 1114767"/>
                  <a:gd name="connsiteX3" fmla="*/ 983618 w 1136625"/>
                  <a:gd name="connsiteY3" fmla="*/ 247726 h 1114767"/>
                  <a:gd name="connsiteX4" fmla="*/ 1136625 w 1136625"/>
                  <a:gd name="connsiteY4" fmla="*/ 429877 h 1114767"/>
                  <a:gd name="connsiteX5" fmla="*/ 1136625 w 1136625"/>
                  <a:gd name="connsiteY5" fmla="*/ 958116 h 1114767"/>
                  <a:gd name="connsiteX6" fmla="*/ 987261 w 1136625"/>
                  <a:gd name="connsiteY6" fmla="*/ 1114767 h 1114767"/>
                  <a:gd name="connsiteX7" fmla="*/ 881613 w 1136625"/>
                  <a:gd name="connsiteY7" fmla="*/ 1052835 h 1114767"/>
                  <a:gd name="connsiteX0" fmla="*/ 0 w 1136625"/>
                  <a:gd name="connsiteY0" fmla="*/ 542295 h 1128823"/>
                  <a:gd name="connsiteX1" fmla="*/ 0 w 1136625"/>
                  <a:gd name="connsiteY1" fmla="*/ 119704 h 1128823"/>
                  <a:gd name="connsiteX2" fmla="*/ 204010 w 1136625"/>
                  <a:gd name="connsiteY2" fmla="*/ 14056 h 1128823"/>
                  <a:gd name="connsiteX3" fmla="*/ 983618 w 1136625"/>
                  <a:gd name="connsiteY3" fmla="*/ 261782 h 1128823"/>
                  <a:gd name="connsiteX4" fmla="*/ 1136625 w 1136625"/>
                  <a:gd name="connsiteY4" fmla="*/ 443933 h 1128823"/>
                  <a:gd name="connsiteX5" fmla="*/ 1136625 w 1136625"/>
                  <a:gd name="connsiteY5" fmla="*/ 972172 h 1128823"/>
                  <a:gd name="connsiteX6" fmla="*/ 987261 w 1136625"/>
                  <a:gd name="connsiteY6" fmla="*/ 1128823 h 1128823"/>
                  <a:gd name="connsiteX7" fmla="*/ 881613 w 1136625"/>
                  <a:gd name="connsiteY7" fmla="*/ 1066891 h 1128823"/>
                  <a:gd name="connsiteX0" fmla="*/ 10 w 1136635"/>
                  <a:gd name="connsiteY0" fmla="*/ 546990 h 1133518"/>
                  <a:gd name="connsiteX1" fmla="*/ 10 w 1136635"/>
                  <a:gd name="connsiteY1" fmla="*/ 124399 h 1133518"/>
                  <a:gd name="connsiteX2" fmla="*/ 204020 w 1136635"/>
                  <a:gd name="connsiteY2" fmla="*/ 18751 h 1133518"/>
                  <a:gd name="connsiteX3" fmla="*/ 983628 w 1136635"/>
                  <a:gd name="connsiteY3" fmla="*/ 266477 h 1133518"/>
                  <a:gd name="connsiteX4" fmla="*/ 1136635 w 1136635"/>
                  <a:gd name="connsiteY4" fmla="*/ 448628 h 1133518"/>
                  <a:gd name="connsiteX5" fmla="*/ 1136635 w 1136635"/>
                  <a:gd name="connsiteY5" fmla="*/ 976867 h 1133518"/>
                  <a:gd name="connsiteX6" fmla="*/ 987271 w 1136635"/>
                  <a:gd name="connsiteY6" fmla="*/ 1133518 h 1133518"/>
                  <a:gd name="connsiteX7" fmla="*/ 881623 w 1136635"/>
                  <a:gd name="connsiteY7" fmla="*/ 1071586 h 1133518"/>
                  <a:gd name="connsiteX0" fmla="*/ 10 w 1136635"/>
                  <a:gd name="connsiteY0" fmla="*/ 546990 h 1133518"/>
                  <a:gd name="connsiteX1" fmla="*/ 10 w 1136635"/>
                  <a:gd name="connsiteY1" fmla="*/ 124399 h 1133518"/>
                  <a:gd name="connsiteX2" fmla="*/ 204020 w 1136635"/>
                  <a:gd name="connsiteY2" fmla="*/ 18751 h 1133518"/>
                  <a:gd name="connsiteX3" fmla="*/ 983628 w 1136635"/>
                  <a:gd name="connsiteY3" fmla="*/ 266477 h 1133518"/>
                  <a:gd name="connsiteX4" fmla="*/ 1136635 w 1136635"/>
                  <a:gd name="connsiteY4" fmla="*/ 448628 h 1133518"/>
                  <a:gd name="connsiteX5" fmla="*/ 1136635 w 1136635"/>
                  <a:gd name="connsiteY5" fmla="*/ 976867 h 1133518"/>
                  <a:gd name="connsiteX6" fmla="*/ 987271 w 1136635"/>
                  <a:gd name="connsiteY6" fmla="*/ 1133518 h 1133518"/>
                  <a:gd name="connsiteX7" fmla="*/ 881623 w 1136635"/>
                  <a:gd name="connsiteY7" fmla="*/ 1071586 h 1133518"/>
                  <a:gd name="connsiteX0" fmla="*/ 10 w 1136635"/>
                  <a:gd name="connsiteY0" fmla="*/ 546990 h 1133518"/>
                  <a:gd name="connsiteX1" fmla="*/ 10 w 1136635"/>
                  <a:gd name="connsiteY1" fmla="*/ 124399 h 1133518"/>
                  <a:gd name="connsiteX2" fmla="*/ 204020 w 1136635"/>
                  <a:gd name="connsiteY2" fmla="*/ 18751 h 1133518"/>
                  <a:gd name="connsiteX3" fmla="*/ 983628 w 1136635"/>
                  <a:gd name="connsiteY3" fmla="*/ 266477 h 1133518"/>
                  <a:gd name="connsiteX4" fmla="*/ 1136635 w 1136635"/>
                  <a:gd name="connsiteY4" fmla="*/ 448628 h 1133518"/>
                  <a:gd name="connsiteX5" fmla="*/ 1136635 w 1136635"/>
                  <a:gd name="connsiteY5" fmla="*/ 976867 h 1133518"/>
                  <a:gd name="connsiteX6" fmla="*/ 987271 w 1136635"/>
                  <a:gd name="connsiteY6" fmla="*/ 1133518 h 1133518"/>
                  <a:gd name="connsiteX7" fmla="*/ 881623 w 1136635"/>
                  <a:gd name="connsiteY7" fmla="*/ 1071586 h 1133518"/>
                  <a:gd name="connsiteX0" fmla="*/ 10 w 1137407"/>
                  <a:gd name="connsiteY0" fmla="*/ 546990 h 1133518"/>
                  <a:gd name="connsiteX1" fmla="*/ 10 w 1137407"/>
                  <a:gd name="connsiteY1" fmla="*/ 124399 h 1133518"/>
                  <a:gd name="connsiteX2" fmla="*/ 204020 w 1137407"/>
                  <a:gd name="connsiteY2" fmla="*/ 18751 h 1133518"/>
                  <a:gd name="connsiteX3" fmla="*/ 983628 w 1137407"/>
                  <a:gd name="connsiteY3" fmla="*/ 266477 h 1133518"/>
                  <a:gd name="connsiteX4" fmla="*/ 1136635 w 1137407"/>
                  <a:gd name="connsiteY4" fmla="*/ 448628 h 1133518"/>
                  <a:gd name="connsiteX5" fmla="*/ 1136635 w 1137407"/>
                  <a:gd name="connsiteY5" fmla="*/ 976867 h 1133518"/>
                  <a:gd name="connsiteX6" fmla="*/ 987271 w 1137407"/>
                  <a:gd name="connsiteY6" fmla="*/ 1133518 h 1133518"/>
                  <a:gd name="connsiteX7" fmla="*/ 881623 w 1137407"/>
                  <a:gd name="connsiteY7" fmla="*/ 1071586 h 1133518"/>
                  <a:gd name="connsiteX0" fmla="*/ 10 w 1137407"/>
                  <a:gd name="connsiteY0" fmla="*/ 546990 h 1133518"/>
                  <a:gd name="connsiteX1" fmla="*/ 10 w 1137407"/>
                  <a:gd name="connsiteY1" fmla="*/ 124399 h 1133518"/>
                  <a:gd name="connsiteX2" fmla="*/ 204020 w 1137407"/>
                  <a:gd name="connsiteY2" fmla="*/ 18751 h 1133518"/>
                  <a:gd name="connsiteX3" fmla="*/ 983628 w 1137407"/>
                  <a:gd name="connsiteY3" fmla="*/ 266477 h 1133518"/>
                  <a:gd name="connsiteX4" fmla="*/ 1136635 w 1137407"/>
                  <a:gd name="connsiteY4" fmla="*/ 448628 h 1133518"/>
                  <a:gd name="connsiteX5" fmla="*/ 1136635 w 1137407"/>
                  <a:gd name="connsiteY5" fmla="*/ 976867 h 1133518"/>
                  <a:gd name="connsiteX6" fmla="*/ 987271 w 1137407"/>
                  <a:gd name="connsiteY6" fmla="*/ 1133518 h 1133518"/>
                  <a:gd name="connsiteX7" fmla="*/ 881623 w 1137407"/>
                  <a:gd name="connsiteY7" fmla="*/ 1071586 h 1133518"/>
                  <a:gd name="connsiteX0" fmla="*/ 10 w 1137407"/>
                  <a:gd name="connsiteY0" fmla="*/ 546990 h 1141164"/>
                  <a:gd name="connsiteX1" fmla="*/ 10 w 1137407"/>
                  <a:gd name="connsiteY1" fmla="*/ 124399 h 1141164"/>
                  <a:gd name="connsiteX2" fmla="*/ 204020 w 1137407"/>
                  <a:gd name="connsiteY2" fmla="*/ 18751 h 1141164"/>
                  <a:gd name="connsiteX3" fmla="*/ 983628 w 1137407"/>
                  <a:gd name="connsiteY3" fmla="*/ 266477 h 1141164"/>
                  <a:gd name="connsiteX4" fmla="*/ 1136635 w 1137407"/>
                  <a:gd name="connsiteY4" fmla="*/ 448628 h 1141164"/>
                  <a:gd name="connsiteX5" fmla="*/ 1136635 w 1137407"/>
                  <a:gd name="connsiteY5" fmla="*/ 976867 h 1141164"/>
                  <a:gd name="connsiteX6" fmla="*/ 987271 w 1137407"/>
                  <a:gd name="connsiteY6" fmla="*/ 1133518 h 1141164"/>
                  <a:gd name="connsiteX7" fmla="*/ 881623 w 1137407"/>
                  <a:gd name="connsiteY7" fmla="*/ 1071586 h 1141164"/>
                  <a:gd name="connsiteX0" fmla="*/ 10 w 1137407"/>
                  <a:gd name="connsiteY0" fmla="*/ 546990 h 1141164"/>
                  <a:gd name="connsiteX1" fmla="*/ 10 w 1137407"/>
                  <a:gd name="connsiteY1" fmla="*/ 124399 h 1141164"/>
                  <a:gd name="connsiteX2" fmla="*/ 204020 w 1137407"/>
                  <a:gd name="connsiteY2" fmla="*/ 18751 h 1141164"/>
                  <a:gd name="connsiteX3" fmla="*/ 983628 w 1137407"/>
                  <a:gd name="connsiteY3" fmla="*/ 266477 h 1141164"/>
                  <a:gd name="connsiteX4" fmla="*/ 1136635 w 1137407"/>
                  <a:gd name="connsiteY4" fmla="*/ 448628 h 1141164"/>
                  <a:gd name="connsiteX5" fmla="*/ 1136635 w 1137407"/>
                  <a:gd name="connsiteY5" fmla="*/ 976867 h 1141164"/>
                  <a:gd name="connsiteX6" fmla="*/ 987271 w 1137407"/>
                  <a:gd name="connsiteY6" fmla="*/ 1133518 h 1141164"/>
                  <a:gd name="connsiteX7" fmla="*/ 881623 w 1137407"/>
                  <a:gd name="connsiteY7" fmla="*/ 1071586 h 1141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37407" h="1141164">
                    <a:moveTo>
                      <a:pt x="10" y="546990"/>
                    </a:moveTo>
                    <a:lnTo>
                      <a:pt x="10" y="124399"/>
                    </a:lnTo>
                    <a:cubicBezTo>
                      <a:pt x="-1205" y="41823"/>
                      <a:pt x="103230" y="-37108"/>
                      <a:pt x="204020" y="18751"/>
                    </a:cubicBezTo>
                    <a:lnTo>
                      <a:pt x="983628" y="266477"/>
                    </a:lnTo>
                    <a:cubicBezTo>
                      <a:pt x="1100205" y="312622"/>
                      <a:pt x="1143921" y="380625"/>
                      <a:pt x="1136635" y="448628"/>
                    </a:cubicBezTo>
                    <a:cubicBezTo>
                      <a:pt x="1136635" y="624708"/>
                      <a:pt x="1131778" y="877291"/>
                      <a:pt x="1136635" y="976867"/>
                    </a:cubicBezTo>
                    <a:cubicBezTo>
                      <a:pt x="1141492" y="1076443"/>
                      <a:pt x="1088062" y="1168734"/>
                      <a:pt x="987271" y="1133518"/>
                    </a:cubicBezTo>
                    <a:lnTo>
                      <a:pt x="881623" y="1071586"/>
                    </a:lnTo>
                  </a:path>
                </a:pathLst>
              </a:custGeom>
              <a:noFill/>
              <a:ln w="12700" cap="rnd" cmpd="sng" algn="ctr">
                <a:solidFill>
                  <a:srgbClr val="02162E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597576">
                  <a:defRPr/>
                </a:pPr>
                <a:endParaRPr lang="en-US" sz="1765" kern="0">
                  <a:solidFill>
                    <a:prstClr val="white"/>
                  </a:solidFill>
                  <a:latin typeface="Segoe UI"/>
                </a:endParaRPr>
              </a:p>
            </p:txBody>
          </p:sp>
        </p:grpSp>
      </p:grpSp>
      <p:sp>
        <p:nvSpPr>
          <p:cNvPr id="64" name="Rectangle 63"/>
          <p:cNvSpPr/>
          <p:nvPr/>
        </p:nvSpPr>
        <p:spPr>
          <a:xfrm>
            <a:off x="1539174" y="4899094"/>
            <a:ext cx="9711269" cy="790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3137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Power BI</a:t>
            </a:r>
          </a:p>
          <a:p>
            <a:pPr marL="0" lvl="1"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1568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Dashboards and data connectors to visualize any data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925729" y="5981790"/>
            <a:ext cx="417088" cy="418644"/>
            <a:chOff x="5737007" y="-3299164"/>
            <a:chExt cx="425450" cy="427038"/>
          </a:xfrm>
        </p:grpSpPr>
        <p:sp>
          <p:nvSpPr>
            <p:cNvPr id="66" name="Freeform 248"/>
            <p:cNvSpPr>
              <a:spLocks noEditPoints="1"/>
            </p:cNvSpPr>
            <p:nvPr/>
          </p:nvSpPr>
          <p:spPr bwMode="auto">
            <a:xfrm>
              <a:off x="5737007" y="-3299164"/>
              <a:ext cx="425450" cy="427038"/>
            </a:xfrm>
            <a:custGeom>
              <a:avLst/>
              <a:gdLst>
                <a:gd name="T0" fmla="*/ 104 w 575"/>
                <a:gd name="T1" fmla="*/ 573 h 573"/>
                <a:gd name="T2" fmla="*/ 207 w 575"/>
                <a:gd name="T3" fmla="*/ 533 h 573"/>
                <a:gd name="T4" fmla="*/ 243 w 575"/>
                <a:gd name="T5" fmla="*/ 569 h 573"/>
                <a:gd name="T6" fmla="*/ 414 w 575"/>
                <a:gd name="T7" fmla="*/ 569 h 573"/>
                <a:gd name="T8" fmla="*/ 414 w 575"/>
                <a:gd name="T9" fmla="*/ 330 h 573"/>
                <a:gd name="T10" fmla="*/ 426 w 575"/>
                <a:gd name="T11" fmla="*/ 321 h 573"/>
                <a:gd name="T12" fmla="*/ 575 w 575"/>
                <a:gd name="T13" fmla="*/ 21 h 573"/>
                <a:gd name="T14" fmla="*/ 575 w 575"/>
                <a:gd name="T15" fmla="*/ 0 h 573"/>
                <a:gd name="T16" fmla="*/ 554 w 575"/>
                <a:gd name="T17" fmla="*/ 0 h 573"/>
                <a:gd name="T18" fmla="*/ 254 w 575"/>
                <a:gd name="T19" fmla="*/ 148 h 573"/>
                <a:gd name="T20" fmla="*/ 242 w 575"/>
                <a:gd name="T21" fmla="*/ 162 h 573"/>
                <a:gd name="T22" fmla="*/ 6 w 575"/>
                <a:gd name="T23" fmla="*/ 162 h 573"/>
                <a:gd name="T24" fmla="*/ 6 w 575"/>
                <a:gd name="T25" fmla="*/ 333 h 573"/>
                <a:gd name="T26" fmla="*/ 42 w 575"/>
                <a:gd name="T27" fmla="*/ 369 h 573"/>
                <a:gd name="T28" fmla="*/ 0 w 575"/>
                <a:gd name="T29" fmla="*/ 472 h 573"/>
                <a:gd name="T30" fmla="*/ 104 w 575"/>
                <a:gd name="T31" fmla="*/ 573 h 573"/>
                <a:gd name="T32" fmla="*/ 52 w 575"/>
                <a:gd name="T33" fmla="*/ 464 h 573"/>
                <a:gd name="T34" fmla="*/ 75 w 575"/>
                <a:gd name="T35" fmla="*/ 403 h 573"/>
                <a:gd name="T36" fmla="*/ 175 w 575"/>
                <a:gd name="T37" fmla="*/ 503 h 573"/>
                <a:gd name="T38" fmla="*/ 114 w 575"/>
                <a:gd name="T39" fmla="*/ 526 h 573"/>
                <a:gd name="T40" fmla="*/ 52 w 575"/>
                <a:gd name="T41" fmla="*/ 464 h 573"/>
                <a:gd name="T42" fmla="*/ 372 w 575"/>
                <a:gd name="T43" fmla="*/ 529 h 573"/>
                <a:gd name="T44" fmla="*/ 258 w 575"/>
                <a:gd name="T45" fmla="*/ 529 h 573"/>
                <a:gd name="T46" fmla="*/ 238 w 575"/>
                <a:gd name="T47" fmla="*/ 508 h 573"/>
                <a:gd name="T48" fmla="*/ 372 w 575"/>
                <a:gd name="T49" fmla="*/ 372 h 573"/>
                <a:gd name="T50" fmla="*/ 372 w 575"/>
                <a:gd name="T51" fmla="*/ 529 h 573"/>
                <a:gd name="T52" fmla="*/ 472 w 575"/>
                <a:gd name="T53" fmla="*/ 214 h 573"/>
                <a:gd name="T54" fmla="*/ 364 w 575"/>
                <a:gd name="T55" fmla="*/ 105 h 573"/>
                <a:gd name="T56" fmla="*/ 535 w 575"/>
                <a:gd name="T57" fmla="*/ 40 h 573"/>
                <a:gd name="T58" fmla="*/ 472 w 575"/>
                <a:gd name="T59" fmla="*/ 214 h 573"/>
                <a:gd name="T60" fmla="*/ 286 w 575"/>
                <a:gd name="T61" fmla="*/ 175 h 573"/>
                <a:gd name="T62" fmla="*/ 331 w 575"/>
                <a:gd name="T63" fmla="*/ 128 h 573"/>
                <a:gd name="T64" fmla="*/ 444 w 575"/>
                <a:gd name="T65" fmla="*/ 242 h 573"/>
                <a:gd name="T66" fmla="*/ 397 w 575"/>
                <a:gd name="T67" fmla="*/ 289 h 573"/>
                <a:gd name="T68" fmla="*/ 208 w 575"/>
                <a:gd name="T69" fmla="*/ 480 h 573"/>
                <a:gd name="T70" fmla="*/ 95 w 575"/>
                <a:gd name="T71" fmla="*/ 366 h 573"/>
                <a:gd name="T72" fmla="*/ 286 w 575"/>
                <a:gd name="T73" fmla="*/ 175 h 573"/>
                <a:gd name="T74" fmla="*/ 46 w 575"/>
                <a:gd name="T75" fmla="*/ 204 h 573"/>
                <a:gd name="T76" fmla="*/ 204 w 575"/>
                <a:gd name="T77" fmla="*/ 204 h 573"/>
                <a:gd name="T78" fmla="*/ 68 w 575"/>
                <a:gd name="T79" fmla="*/ 339 h 573"/>
                <a:gd name="T80" fmla="*/ 47 w 575"/>
                <a:gd name="T81" fmla="*/ 318 h 573"/>
                <a:gd name="T82" fmla="*/ 46 w 575"/>
                <a:gd name="T83" fmla="*/ 204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5" h="573">
                  <a:moveTo>
                    <a:pt x="104" y="573"/>
                  </a:moveTo>
                  <a:lnTo>
                    <a:pt x="207" y="533"/>
                  </a:lnTo>
                  <a:lnTo>
                    <a:pt x="243" y="569"/>
                  </a:lnTo>
                  <a:lnTo>
                    <a:pt x="414" y="569"/>
                  </a:lnTo>
                  <a:lnTo>
                    <a:pt x="414" y="330"/>
                  </a:lnTo>
                  <a:lnTo>
                    <a:pt x="426" y="321"/>
                  </a:lnTo>
                  <a:cubicBezTo>
                    <a:pt x="522" y="239"/>
                    <a:pt x="575" y="133"/>
                    <a:pt x="575" y="21"/>
                  </a:cubicBezTo>
                  <a:lnTo>
                    <a:pt x="575" y="0"/>
                  </a:lnTo>
                  <a:lnTo>
                    <a:pt x="554" y="0"/>
                  </a:lnTo>
                  <a:cubicBezTo>
                    <a:pt x="440" y="0"/>
                    <a:pt x="335" y="53"/>
                    <a:pt x="254" y="148"/>
                  </a:cubicBezTo>
                  <a:lnTo>
                    <a:pt x="242" y="162"/>
                  </a:lnTo>
                  <a:lnTo>
                    <a:pt x="6" y="162"/>
                  </a:lnTo>
                  <a:lnTo>
                    <a:pt x="6" y="333"/>
                  </a:lnTo>
                  <a:lnTo>
                    <a:pt x="42" y="369"/>
                  </a:lnTo>
                  <a:lnTo>
                    <a:pt x="0" y="472"/>
                  </a:lnTo>
                  <a:lnTo>
                    <a:pt x="104" y="573"/>
                  </a:lnTo>
                  <a:close/>
                  <a:moveTo>
                    <a:pt x="52" y="464"/>
                  </a:moveTo>
                  <a:lnTo>
                    <a:pt x="75" y="403"/>
                  </a:lnTo>
                  <a:lnTo>
                    <a:pt x="175" y="503"/>
                  </a:lnTo>
                  <a:lnTo>
                    <a:pt x="114" y="526"/>
                  </a:lnTo>
                  <a:lnTo>
                    <a:pt x="52" y="464"/>
                  </a:lnTo>
                  <a:close/>
                  <a:moveTo>
                    <a:pt x="372" y="529"/>
                  </a:moveTo>
                  <a:lnTo>
                    <a:pt x="258" y="529"/>
                  </a:lnTo>
                  <a:lnTo>
                    <a:pt x="238" y="508"/>
                  </a:lnTo>
                  <a:lnTo>
                    <a:pt x="372" y="372"/>
                  </a:lnTo>
                  <a:lnTo>
                    <a:pt x="372" y="529"/>
                  </a:lnTo>
                  <a:close/>
                  <a:moveTo>
                    <a:pt x="472" y="214"/>
                  </a:moveTo>
                  <a:lnTo>
                    <a:pt x="364" y="105"/>
                  </a:lnTo>
                  <a:cubicBezTo>
                    <a:pt x="414" y="67"/>
                    <a:pt x="474" y="44"/>
                    <a:pt x="535" y="40"/>
                  </a:cubicBezTo>
                  <a:cubicBezTo>
                    <a:pt x="531" y="103"/>
                    <a:pt x="508" y="161"/>
                    <a:pt x="472" y="214"/>
                  </a:cubicBezTo>
                  <a:close/>
                  <a:moveTo>
                    <a:pt x="286" y="175"/>
                  </a:moveTo>
                  <a:cubicBezTo>
                    <a:pt x="300" y="158"/>
                    <a:pt x="315" y="143"/>
                    <a:pt x="331" y="128"/>
                  </a:cubicBezTo>
                  <a:lnTo>
                    <a:pt x="444" y="242"/>
                  </a:lnTo>
                  <a:cubicBezTo>
                    <a:pt x="431" y="258"/>
                    <a:pt x="414" y="273"/>
                    <a:pt x="397" y="289"/>
                  </a:cubicBezTo>
                  <a:lnTo>
                    <a:pt x="208" y="480"/>
                  </a:lnTo>
                  <a:lnTo>
                    <a:pt x="95" y="366"/>
                  </a:lnTo>
                  <a:lnTo>
                    <a:pt x="286" y="175"/>
                  </a:lnTo>
                  <a:close/>
                  <a:moveTo>
                    <a:pt x="46" y="204"/>
                  </a:moveTo>
                  <a:lnTo>
                    <a:pt x="204" y="204"/>
                  </a:lnTo>
                  <a:lnTo>
                    <a:pt x="68" y="339"/>
                  </a:lnTo>
                  <a:lnTo>
                    <a:pt x="47" y="318"/>
                  </a:lnTo>
                  <a:cubicBezTo>
                    <a:pt x="46" y="316"/>
                    <a:pt x="46" y="204"/>
                    <a:pt x="46" y="204"/>
                  </a:cubicBez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67" name="Oval 249"/>
            <p:cNvSpPr>
              <a:spLocks noChangeArrowheads="1"/>
            </p:cNvSpPr>
            <p:nvPr/>
          </p:nvSpPr>
          <p:spPr bwMode="auto">
            <a:xfrm>
              <a:off x="5937032" y="-3132476"/>
              <a:ext cx="60325" cy="60325"/>
            </a:xfrm>
            <a:prstGeom prst="ellipse">
              <a:avLst/>
            </a:pr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sp>
        <p:nvSpPr>
          <p:cNvPr id="69" name="Rectangle 68"/>
          <p:cNvSpPr/>
          <p:nvPr/>
        </p:nvSpPr>
        <p:spPr>
          <a:xfrm>
            <a:off x="1539174" y="5925395"/>
            <a:ext cx="10234183" cy="790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3137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Logic Apps</a:t>
            </a:r>
          </a:p>
          <a:p>
            <a:pPr marL="0" lvl="1"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1568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"/>
              </a:rPr>
              <a:t>Powerful workflows to automate business processes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9606997" y="5925394"/>
            <a:ext cx="4483681" cy="525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7">
              <a:lnSpc>
                <a:spcPct val="90000"/>
              </a:lnSpc>
              <a:spcBef>
                <a:spcPct val="20000"/>
              </a:spcBef>
              <a:buSzPct val="90000"/>
              <a:defRPr/>
            </a:pPr>
            <a:r>
              <a:rPr lang="en-US" sz="3137" dirty="0"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latin typeface="Segoe UI Light"/>
              </a:rPr>
              <a:t>And More…</a:t>
            </a:r>
          </a:p>
        </p:txBody>
      </p:sp>
    </p:spTree>
    <p:extLst>
      <p:ext uri="{BB962C8B-B14F-4D97-AF65-F5344CB8AC3E}">
        <p14:creationId xmlns:p14="http://schemas.microsoft.com/office/powerpoint/2010/main" val="17635890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5" grpId="0"/>
      <p:bldP spid="3" grpId="0"/>
      <p:bldP spid="54" grpId="0"/>
      <p:bldP spid="64" grpId="0"/>
      <p:bldP spid="69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Group 248"/>
          <p:cNvGrpSpPr/>
          <p:nvPr/>
        </p:nvGrpSpPr>
        <p:grpSpPr>
          <a:xfrm>
            <a:off x="-246426" y="487"/>
            <a:ext cx="12602556" cy="6934130"/>
            <a:chOff x="-251368" y="0"/>
            <a:chExt cx="12855263" cy="7073174"/>
          </a:xfrm>
        </p:grpSpPr>
        <p:sp>
          <p:nvSpPr>
            <p:cNvPr id="76" name="Rectangle 75"/>
            <p:cNvSpPr/>
            <p:nvPr/>
          </p:nvSpPr>
          <p:spPr bwMode="auto">
            <a:xfrm>
              <a:off x="-1" y="0"/>
              <a:ext cx="12436475" cy="7073174"/>
            </a:xfrm>
            <a:prstGeom prst="rect">
              <a:avLst/>
            </a:prstGeom>
            <a:solidFill>
              <a:srgbClr val="032E4F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30" fontAlgn="base">
                <a:spcBef>
                  <a:spcPct val="0"/>
                </a:spcBef>
                <a:spcAft>
                  <a:spcPct val="0"/>
                </a:spcAft>
              </a:pPr>
              <a:endParaRPr lang="en-US" sz="1961" dirty="0">
                <a:gradFill>
                  <a:gsLst>
                    <a:gs pos="16814">
                      <a:srgbClr val="FFFFFF"/>
                    </a:gs>
                    <a:gs pos="46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127272" y="92468"/>
              <a:ext cx="12115666" cy="4465310"/>
            </a:xfrm>
            <a:prstGeom prst="rect">
              <a:avLst/>
            </a:prstGeom>
            <a:solidFill>
              <a:srgbClr val="005695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5761" tIns="140609" rIns="175761" bIns="140609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923" fontAlgn="base">
                <a:lnSpc>
                  <a:spcPct val="90000"/>
                </a:lnSpc>
              </a:pPr>
              <a:r>
                <a:rPr lang="en-US" sz="1372" b="1" kern="0" dirty="0">
                  <a:solidFill>
                    <a:srgbClr val="FFFF00"/>
                  </a:solidFill>
                  <a:ea typeface="Segoe UI" pitchFamily="34" charset="0"/>
                  <a:cs typeface="Segoe UI" pitchFamily="34" charset="0"/>
                </a:rPr>
                <a:t>Platform Services</a:t>
              </a: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-1" y="4557779"/>
              <a:ext cx="12436475" cy="245305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5761" tIns="89642" rIns="175761" bIns="140609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923" fontAlgn="base">
                <a:lnSpc>
                  <a:spcPct val="90000"/>
                </a:lnSpc>
              </a:pPr>
              <a:r>
                <a:rPr lang="en-US" sz="1372" b="1" kern="0" dirty="0">
                  <a:solidFill>
                    <a:srgbClr val="FFFF00"/>
                  </a:solidFill>
                  <a:ea typeface="Segoe UI" pitchFamily="34" charset="0"/>
                  <a:cs typeface="Segoe UI" pitchFamily="34" charset="0"/>
                </a:rPr>
                <a:t>Infrastructure Services</a:t>
              </a: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127272" y="4931023"/>
              <a:ext cx="2629171" cy="789394"/>
            </a:xfrm>
            <a:prstGeom prst="rect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9642" tIns="44821" rIns="89642" bIns="140609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923" fontAlgn="base">
                <a:lnSpc>
                  <a:spcPct val="90000"/>
                </a:lnSpc>
              </a:pPr>
              <a:r>
                <a:rPr lang="en-US" sz="1176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OS/Server Compute</a:t>
              </a: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2937660" y="4931023"/>
              <a:ext cx="2892122" cy="789804"/>
            </a:xfrm>
            <a:prstGeom prst="rect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9642" tIns="44821" rIns="89642" bIns="140609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923" fontAlgn="base">
                <a:lnSpc>
                  <a:spcPct val="90000"/>
                </a:lnSpc>
              </a:pPr>
              <a:r>
                <a:rPr lang="en-US" sz="1176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Storage</a:t>
              </a: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-143214" y="5849560"/>
              <a:ext cx="12641920" cy="1097416"/>
            </a:xfrm>
            <a:prstGeom prst="rect">
              <a:avLst/>
            </a:prstGeom>
            <a:solidFill>
              <a:srgbClr val="002846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5761" tIns="89642" rIns="175761" bIns="140609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923" fontAlgn="base">
                <a:lnSpc>
                  <a:spcPct val="90000"/>
                </a:lnSpc>
              </a:pPr>
              <a:r>
                <a:rPr lang="en-US" sz="1372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Datacenter Infrastructure (30 Regions, 22 Online)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-251368" y="6292884"/>
              <a:ext cx="12855263" cy="780290"/>
              <a:chOff x="-224921" y="6392494"/>
              <a:chExt cx="12855263" cy="780290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5697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1006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96315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96962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02271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07580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12889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18198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23507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28816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34125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39434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044743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50052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24921" y="6392494"/>
                <a:ext cx="780290" cy="780290"/>
              </a:xfrm>
              <a:prstGeom prst="rect">
                <a:avLst/>
              </a:prstGeom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3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0388" y="6392494"/>
                <a:ext cx="780290" cy="780290"/>
              </a:xfrm>
              <a:prstGeom prst="rect">
                <a:avLst/>
              </a:prstGeom>
            </p:spPr>
          </p:pic>
        </p:grpSp>
        <p:grpSp>
          <p:nvGrpSpPr>
            <p:cNvPr id="143" name="Group 142"/>
            <p:cNvGrpSpPr/>
            <p:nvPr/>
          </p:nvGrpSpPr>
          <p:grpSpPr>
            <a:xfrm>
              <a:off x="4236559" y="541203"/>
              <a:ext cx="2378439" cy="2370050"/>
              <a:chOff x="5259761" y="1539578"/>
              <a:chExt cx="2378439" cy="2370050"/>
            </a:xfrm>
          </p:grpSpPr>
          <p:sp>
            <p:nvSpPr>
              <p:cNvPr id="41" name="Rectangle 40"/>
              <p:cNvSpPr/>
              <p:nvPr/>
            </p:nvSpPr>
            <p:spPr bwMode="auto">
              <a:xfrm>
                <a:off x="5259761" y="1539578"/>
                <a:ext cx="2378439" cy="2370050"/>
              </a:xfrm>
              <a:prstGeom prst="rect">
                <a:avLst/>
              </a:pr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75761" tIns="140609" rIns="175761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95923" fontAlgn="base">
                  <a:lnSpc>
                    <a:spcPct val="90000"/>
                  </a:lnSpc>
                </a:pPr>
                <a:r>
                  <a:rPr lang="en-US" sz="1176" b="1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Web and Mobile</a:t>
                </a:r>
              </a:p>
            </p:txBody>
          </p:sp>
          <p:grpSp>
            <p:nvGrpSpPr>
              <p:cNvPr id="137" name="Group 136"/>
              <p:cNvGrpSpPr/>
              <p:nvPr/>
            </p:nvGrpSpPr>
            <p:grpSpPr>
              <a:xfrm>
                <a:off x="5446969" y="2007908"/>
                <a:ext cx="1008542" cy="316971"/>
                <a:chOff x="5446969" y="2007908"/>
                <a:chExt cx="1008542" cy="316971"/>
              </a:xfrm>
            </p:grpSpPr>
            <p:sp>
              <p:nvSpPr>
                <p:cNvPr id="151" name="TextBox 150"/>
                <p:cNvSpPr txBox="1"/>
                <p:nvPr/>
              </p:nvSpPr>
              <p:spPr>
                <a:xfrm>
                  <a:off x="5796355" y="2023773"/>
                  <a:ext cx="659156" cy="3011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Web Apps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endParaRPr>
                </a:p>
              </p:txBody>
            </p:sp>
            <p:pic>
              <p:nvPicPr>
                <p:cNvPr id="152" name="Picture 151"/>
                <p:cNvPicPr>
                  <a:picLocks noChangeAspect="1"/>
                </p:cNvPicPr>
                <p:nvPr/>
              </p:nvPicPr>
              <p:blipFill>
                <a:blip r:embed="rId4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46969" y="2007908"/>
                  <a:ext cx="286784" cy="286785"/>
                </a:xfrm>
                <a:prstGeom prst="rect">
                  <a:avLst/>
                </a:prstGeom>
              </p:spPr>
            </p:pic>
          </p:grpSp>
          <p:grpSp>
            <p:nvGrpSpPr>
              <p:cNvPr id="138" name="Group 137"/>
              <p:cNvGrpSpPr/>
              <p:nvPr/>
            </p:nvGrpSpPr>
            <p:grpSpPr>
              <a:xfrm>
                <a:off x="5414050" y="2639356"/>
                <a:ext cx="1016034" cy="291093"/>
                <a:chOff x="5414050" y="2639356"/>
                <a:chExt cx="1016034" cy="291093"/>
              </a:xfrm>
            </p:grpSpPr>
            <p:sp>
              <p:nvSpPr>
                <p:cNvPr id="153" name="TextBox 152"/>
                <p:cNvSpPr txBox="1"/>
                <p:nvPr/>
              </p:nvSpPr>
              <p:spPr>
                <a:xfrm>
                  <a:off x="5770928" y="2665660"/>
                  <a:ext cx="659156" cy="26163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Mobile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Apps</a:t>
                  </a:r>
                </a:p>
              </p:txBody>
            </p:sp>
            <p:pic>
              <p:nvPicPr>
                <p:cNvPr id="154" name="Picture 153"/>
                <p:cNvPicPr>
                  <a:picLocks noChangeAspect="1"/>
                </p:cNvPicPr>
                <p:nvPr/>
              </p:nvPicPr>
              <p:blipFill>
                <a:blip r:embed="rId5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14050" y="2639356"/>
                  <a:ext cx="291092" cy="291093"/>
                </a:xfrm>
                <a:prstGeom prst="rect">
                  <a:avLst/>
                </a:prstGeom>
              </p:spPr>
            </p:pic>
          </p:grpSp>
          <p:grpSp>
            <p:nvGrpSpPr>
              <p:cNvPr id="141" name="Group 140"/>
              <p:cNvGrpSpPr/>
              <p:nvPr/>
            </p:nvGrpSpPr>
            <p:grpSpPr>
              <a:xfrm>
                <a:off x="5399198" y="3283698"/>
                <a:ext cx="1007917" cy="339779"/>
                <a:chOff x="5399198" y="3283698"/>
                <a:chExt cx="1007917" cy="339779"/>
              </a:xfrm>
            </p:grpSpPr>
            <p:sp>
              <p:nvSpPr>
                <p:cNvPr id="155" name="TextBox 154"/>
                <p:cNvSpPr txBox="1"/>
                <p:nvPr/>
              </p:nvSpPr>
              <p:spPr>
                <a:xfrm>
                  <a:off x="5747959" y="3322371"/>
                  <a:ext cx="659156" cy="3011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API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Management</a:t>
                  </a:r>
                </a:p>
              </p:txBody>
            </p:sp>
            <p:pic>
              <p:nvPicPr>
                <p:cNvPr id="156" name="Picture 155"/>
                <p:cNvPicPr>
                  <a:picLocks noChangeAspect="1"/>
                </p:cNvPicPr>
                <p:nvPr/>
              </p:nvPicPr>
              <p:blipFill>
                <a:blip r:embed="rId6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99198" y="3283698"/>
                  <a:ext cx="291545" cy="291546"/>
                </a:xfrm>
                <a:prstGeom prst="rect">
                  <a:avLst/>
                </a:prstGeom>
              </p:spPr>
            </p:pic>
          </p:grpSp>
          <p:grpSp>
            <p:nvGrpSpPr>
              <p:cNvPr id="139" name="Group 138"/>
              <p:cNvGrpSpPr/>
              <p:nvPr/>
            </p:nvGrpSpPr>
            <p:grpSpPr>
              <a:xfrm>
                <a:off x="6529080" y="2014604"/>
                <a:ext cx="1018326" cy="294805"/>
                <a:chOff x="6529080" y="2014604"/>
                <a:chExt cx="1018326" cy="294805"/>
              </a:xfrm>
            </p:grpSpPr>
            <p:sp>
              <p:nvSpPr>
                <p:cNvPr id="157" name="TextBox 156"/>
                <p:cNvSpPr txBox="1"/>
                <p:nvPr/>
              </p:nvSpPr>
              <p:spPr>
                <a:xfrm>
                  <a:off x="6888250" y="2034330"/>
                  <a:ext cx="659156" cy="25660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API Apps</a:t>
                  </a:r>
                </a:p>
              </p:txBody>
            </p:sp>
            <p:pic>
              <p:nvPicPr>
                <p:cNvPr id="158" name="Picture 157"/>
                <p:cNvPicPr>
                  <a:picLocks noChangeAspect="1"/>
                </p:cNvPicPr>
                <p:nvPr/>
              </p:nvPicPr>
              <p:blipFill>
                <a:blip r:embed="rId7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29080" y="2014604"/>
                  <a:ext cx="294804" cy="294805"/>
                </a:xfrm>
                <a:prstGeom prst="rect">
                  <a:avLst/>
                </a:prstGeom>
              </p:spPr>
            </p:pic>
          </p:grpSp>
          <p:grpSp>
            <p:nvGrpSpPr>
              <p:cNvPr id="140" name="Group 139"/>
              <p:cNvGrpSpPr/>
              <p:nvPr/>
            </p:nvGrpSpPr>
            <p:grpSpPr>
              <a:xfrm>
                <a:off x="6521410" y="2663908"/>
                <a:ext cx="1008542" cy="308500"/>
                <a:chOff x="6521410" y="2663908"/>
                <a:chExt cx="1008542" cy="308500"/>
              </a:xfrm>
            </p:grpSpPr>
            <p:sp>
              <p:nvSpPr>
                <p:cNvPr id="159" name="TextBox 158"/>
                <p:cNvSpPr txBox="1"/>
                <p:nvPr/>
              </p:nvSpPr>
              <p:spPr>
                <a:xfrm>
                  <a:off x="6870796" y="2671302"/>
                  <a:ext cx="659156" cy="3011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Logic Apps</a:t>
                  </a:r>
                </a:p>
              </p:txBody>
            </p:sp>
            <p:pic>
              <p:nvPicPr>
                <p:cNvPr id="160" name="Picture 159"/>
                <p:cNvPicPr>
                  <a:picLocks noChangeAspect="1"/>
                </p:cNvPicPr>
                <p:nvPr/>
              </p:nvPicPr>
              <p:blipFill>
                <a:blip r:embed="rId8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21410" y="2663908"/>
                  <a:ext cx="292423" cy="292423"/>
                </a:xfrm>
                <a:prstGeom prst="rect">
                  <a:avLst/>
                </a:prstGeom>
              </p:spPr>
            </p:pic>
          </p:grpSp>
          <p:grpSp>
            <p:nvGrpSpPr>
              <p:cNvPr id="142" name="Group 141"/>
              <p:cNvGrpSpPr/>
              <p:nvPr/>
            </p:nvGrpSpPr>
            <p:grpSpPr>
              <a:xfrm>
                <a:off x="6549176" y="3327450"/>
                <a:ext cx="1003560" cy="328116"/>
                <a:chOff x="6549176" y="3327450"/>
                <a:chExt cx="1003560" cy="328116"/>
              </a:xfrm>
            </p:grpSpPr>
            <p:sp>
              <p:nvSpPr>
                <p:cNvPr id="161" name="TextBox 160"/>
                <p:cNvSpPr txBox="1"/>
                <p:nvPr/>
              </p:nvSpPr>
              <p:spPr>
                <a:xfrm>
                  <a:off x="6893580" y="3354460"/>
                  <a:ext cx="659156" cy="3011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Notification 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Hubs</a:t>
                  </a:r>
                </a:p>
              </p:txBody>
            </p:sp>
            <p:pic>
              <p:nvPicPr>
                <p:cNvPr id="162" name="Picture 161"/>
                <p:cNvPicPr>
                  <a:picLocks noChangeAspect="1"/>
                </p:cNvPicPr>
                <p:nvPr/>
              </p:nvPicPr>
              <p:blipFill>
                <a:blip r:embed="rId9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49176" y="3327450"/>
                  <a:ext cx="289263" cy="289263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95" name="Group 394"/>
            <p:cNvGrpSpPr/>
            <p:nvPr/>
          </p:nvGrpSpPr>
          <p:grpSpPr>
            <a:xfrm>
              <a:off x="2015082" y="3603662"/>
              <a:ext cx="2091038" cy="840484"/>
              <a:chOff x="2392678" y="3336393"/>
              <a:chExt cx="2091038" cy="840484"/>
            </a:xfrm>
          </p:grpSpPr>
          <p:sp>
            <p:nvSpPr>
              <p:cNvPr id="38" name="Rectangle 37"/>
              <p:cNvSpPr/>
              <p:nvPr/>
            </p:nvSpPr>
            <p:spPr bwMode="auto">
              <a:xfrm>
                <a:off x="2392678" y="3336393"/>
                <a:ext cx="2091038" cy="840484"/>
              </a:xfrm>
              <a:prstGeom prst="rect">
                <a:avLst/>
              </a:pr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89642" tIns="140609" rIns="89642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95923" fontAlgn="base">
                  <a:lnSpc>
                    <a:spcPct val="90000"/>
                  </a:lnSpc>
                </a:pPr>
                <a:r>
                  <a:rPr lang="en-US" sz="1176" b="1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Media &amp; CDN</a:t>
                </a:r>
              </a:p>
            </p:txBody>
          </p:sp>
          <p:grpSp>
            <p:nvGrpSpPr>
              <p:cNvPr id="343" name="Group 342"/>
              <p:cNvGrpSpPr/>
              <p:nvPr/>
            </p:nvGrpSpPr>
            <p:grpSpPr>
              <a:xfrm>
                <a:off x="3310370" y="3744970"/>
                <a:ext cx="1046674" cy="309905"/>
                <a:chOff x="3485028" y="3744970"/>
                <a:chExt cx="1046674" cy="309905"/>
              </a:xfrm>
            </p:grpSpPr>
            <p:sp>
              <p:nvSpPr>
                <p:cNvPr id="163" name="TextBox 162"/>
                <p:cNvSpPr txBox="1"/>
                <p:nvPr/>
              </p:nvSpPr>
              <p:spPr>
                <a:xfrm>
                  <a:off x="3872546" y="3744970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84" dirty="0">
                      <a:solidFill>
                        <a:schemeClr val="bg1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Content </a:t>
                  </a:r>
                  <a:br>
                    <a:rPr lang="en-US" sz="784" dirty="0">
                      <a:solidFill>
                        <a:schemeClr val="bg1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</a:br>
                  <a:r>
                    <a:rPr lang="en-US" sz="784" dirty="0">
                      <a:solidFill>
                        <a:schemeClr val="bg1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Delivery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84" dirty="0">
                      <a:solidFill>
                        <a:schemeClr val="bg1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Network (CDN)</a:t>
                  </a:r>
                </a:p>
              </p:txBody>
            </p:sp>
            <p:pic>
              <p:nvPicPr>
                <p:cNvPr id="164" name="Picture 163" descr="Content Delivery Network (CDN).png"/>
                <p:cNvPicPr>
                  <a:picLocks noChangeAspect="1"/>
                </p:cNvPicPr>
                <p:nvPr/>
              </p:nvPicPr>
              <p:blipFill>
                <a:blip r:embed="rId10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85028" y="3758708"/>
                  <a:ext cx="296167" cy="296167"/>
                </a:xfrm>
                <a:prstGeom prst="rect">
                  <a:avLst/>
                </a:prstGeom>
              </p:spPr>
            </p:pic>
          </p:grpSp>
          <p:grpSp>
            <p:nvGrpSpPr>
              <p:cNvPr id="342" name="Group 341"/>
              <p:cNvGrpSpPr/>
              <p:nvPr/>
            </p:nvGrpSpPr>
            <p:grpSpPr>
              <a:xfrm>
                <a:off x="2501312" y="3748786"/>
                <a:ext cx="997180" cy="301105"/>
                <a:chOff x="2850632" y="3748786"/>
                <a:chExt cx="997180" cy="301105"/>
              </a:xfrm>
            </p:grpSpPr>
            <p:sp>
              <p:nvSpPr>
                <p:cNvPr id="165" name="TextBox 164"/>
                <p:cNvSpPr txBox="1"/>
                <p:nvPr/>
              </p:nvSpPr>
              <p:spPr>
                <a:xfrm>
                  <a:off x="3188656" y="3748786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Media </a:t>
                  </a:r>
                  <a:b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</a:b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Services</a:t>
                  </a:r>
                </a:p>
              </p:txBody>
            </p:sp>
            <p:pic>
              <p:nvPicPr>
                <p:cNvPr id="166" name="Picture 165" descr="Media Services.png"/>
                <p:cNvPicPr>
                  <a:picLocks noChangeAspect="1"/>
                </p:cNvPicPr>
                <p:nvPr/>
              </p:nvPicPr>
              <p:blipFill>
                <a:blip r:embed="rId11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50632" y="3758615"/>
                  <a:ext cx="282134" cy="28213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80" name="Group 379"/>
            <p:cNvGrpSpPr/>
            <p:nvPr/>
          </p:nvGrpSpPr>
          <p:grpSpPr>
            <a:xfrm>
              <a:off x="1997902" y="2112859"/>
              <a:ext cx="2188719" cy="1351020"/>
              <a:chOff x="3326868" y="2362886"/>
              <a:chExt cx="2188719" cy="1351020"/>
            </a:xfrm>
          </p:grpSpPr>
          <p:sp>
            <p:nvSpPr>
              <p:cNvPr id="40" name="Rectangle 39"/>
              <p:cNvSpPr/>
              <p:nvPr/>
            </p:nvSpPr>
            <p:spPr bwMode="auto">
              <a:xfrm>
                <a:off x="3326868" y="2362886"/>
                <a:ext cx="2108217" cy="1351020"/>
              </a:xfrm>
              <a:prstGeom prst="rect">
                <a:avLst/>
              </a:pr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75761" tIns="140609" rIns="175761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95923" fontAlgn="base">
                  <a:lnSpc>
                    <a:spcPct val="90000"/>
                  </a:lnSpc>
                </a:pPr>
                <a:r>
                  <a:rPr lang="en-US" sz="1176" b="1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Integration</a:t>
                </a:r>
              </a:p>
            </p:txBody>
          </p:sp>
          <p:grpSp>
            <p:nvGrpSpPr>
              <p:cNvPr id="377" name="Group 376"/>
              <p:cNvGrpSpPr/>
              <p:nvPr/>
            </p:nvGrpSpPr>
            <p:grpSpPr>
              <a:xfrm>
                <a:off x="4508812" y="2773724"/>
                <a:ext cx="1005586" cy="311924"/>
                <a:chOff x="4508812" y="2773724"/>
                <a:chExt cx="1005586" cy="311924"/>
              </a:xfrm>
            </p:grpSpPr>
            <p:sp>
              <p:nvSpPr>
                <p:cNvPr id="214" name="TextBox 213"/>
                <p:cNvSpPr txBox="1"/>
                <p:nvPr/>
              </p:nvSpPr>
              <p:spPr>
                <a:xfrm>
                  <a:off x="4855242" y="2784543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BizTalk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Services</a:t>
                  </a:r>
                </a:p>
              </p:txBody>
            </p:sp>
            <p:pic>
              <p:nvPicPr>
                <p:cNvPr id="215" name="Picture 214" descr="BizTalk Services.png"/>
                <p:cNvPicPr>
                  <a:picLocks noChangeAspect="1"/>
                </p:cNvPicPr>
                <p:nvPr/>
              </p:nvPicPr>
              <p:blipFill>
                <a:blip r:embed="rId12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8812" y="2773724"/>
                  <a:ext cx="293814" cy="293814"/>
                </a:xfrm>
                <a:prstGeom prst="rect">
                  <a:avLst/>
                </a:prstGeom>
              </p:spPr>
            </p:pic>
          </p:grpSp>
          <p:grpSp>
            <p:nvGrpSpPr>
              <p:cNvPr id="378" name="Group 377"/>
              <p:cNvGrpSpPr/>
              <p:nvPr/>
            </p:nvGrpSpPr>
            <p:grpSpPr>
              <a:xfrm>
                <a:off x="3483444" y="3313178"/>
                <a:ext cx="1008307" cy="316721"/>
                <a:chOff x="3483444" y="3313178"/>
                <a:chExt cx="1008307" cy="316721"/>
              </a:xfrm>
            </p:grpSpPr>
            <p:sp>
              <p:nvSpPr>
                <p:cNvPr id="216" name="TextBox 215"/>
                <p:cNvSpPr txBox="1"/>
                <p:nvPr/>
              </p:nvSpPr>
              <p:spPr>
                <a:xfrm>
                  <a:off x="3832595" y="3328794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Hybrid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Connections</a:t>
                  </a:r>
                </a:p>
              </p:txBody>
            </p:sp>
            <p:pic>
              <p:nvPicPr>
                <p:cNvPr id="217" name="Picture 216" descr="Hybrid Connections (BizTalk).png"/>
                <p:cNvPicPr>
                  <a:picLocks noChangeAspect="1"/>
                </p:cNvPicPr>
                <p:nvPr/>
              </p:nvPicPr>
              <p:blipFill>
                <a:blip r:embed="rId13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83444" y="3313178"/>
                  <a:ext cx="292125" cy="292125"/>
                </a:xfrm>
                <a:prstGeom prst="rect">
                  <a:avLst/>
                </a:prstGeom>
              </p:spPr>
            </p:pic>
          </p:grpSp>
          <p:grpSp>
            <p:nvGrpSpPr>
              <p:cNvPr id="379" name="Group 378"/>
              <p:cNvGrpSpPr/>
              <p:nvPr/>
            </p:nvGrpSpPr>
            <p:grpSpPr>
              <a:xfrm>
                <a:off x="4517160" y="3306133"/>
                <a:ext cx="998427" cy="323766"/>
                <a:chOff x="4517160" y="3306133"/>
                <a:chExt cx="998427" cy="323766"/>
              </a:xfrm>
            </p:grpSpPr>
            <p:sp>
              <p:nvSpPr>
                <p:cNvPr id="218" name="TextBox 217"/>
                <p:cNvSpPr txBox="1"/>
                <p:nvPr/>
              </p:nvSpPr>
              <p:spPr>
                <a:xfrm>
                  <a:off x="4856431" y="3328794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Service Bus</a:t>
                  </a:r>
                </a:p>
              </p:txBody>
            </p:sp>
            <p:pic>
              <p:nvPicPr>
                <p:cNvPr id="219" name="Picture 218" descr="Service Bus.png"/>
                <p:cNvPicPr>
                  <a:picLocks noChangeAspect="1"/>
                </p:cNvPicPr>
                <p:nvPr/>
              </p:nvPicPr>
              <p:blipFill>
                <a:blip r:embed="rId14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17160" y="3306133"/>
                  <a:ext cx="292386" cy="292386"/>
                </a:xfrm>
                <a:prstGeom prst="rect">
                  <a:avLst/>
                </a:prstGeom>
              </p:spPr>
            </p:pic>
          </p:grpSp>
          <p:grpSp>
            <p:nvGrpSpPr>
              <p:cNvPr id="376" name="Group 375"/>
              <p:cNvGrpSpPr/>
              <p:nvPr/>
            </p:nvGrpSpPr>
            <p:grpSpPr>
              <a:xfrm>
                <a:off x="3477054" y="2774918"/>
                <a:ext cx="1004745" cy="319522"/>
                <a:chOff x="3477054" y="2774918"/>
                <a:chExt cx="1004745" cy="319522"/>
              </a:xfrm>
            </p:grpSpPr>
            <p:sp>
              <p:nvSpPr>
                <p:cNvPr id="220" name="TextBox 219"/>
                <p:cNvSpPr txBox="1"/>
                <p:nvPr/>
              </p:nvSpPr>
              <p:spPr>
                <a:xfrm>
                  <a:off x="3822643" y="2793335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Storage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Queues</a:t>
                  </a:r>
                </a:p>
              </p:txBody>
            </p:sp>
            <p:pic>
              <p:nvPicPr>
                <p:cNvPr id="221" name="Picture 220" descr="Storage queue.png"/>
                <p:cNvPicPr>
                  <a:picLocks noChangeAspect="1"/>
                </p:cNvPicPr>
                <p:nvPr/>
              </p:nvPicPr>
              <p:blipFill>
                <a:blip r:embed="rId15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77054" y="2774918"/>
                  <a:ext cx="292620" cy="292620"/>
                </a:xfrm>
                <a:prstGeom prst="rect">
                  <a:avLst/>
                </a:prstGeom>
              </p:spPr>
            </p:pic>
          </p:grpSp>
        </p:grpSp>
        <p:sp>
          <p:nvSpPr>
            <p:cNvPr id="71" name="Rectangle 70"/>
            <p:cNvSpPr/>
            <p:nvPr/>
          </p:nvSpPr>
          <p:spPr bwMode="auto">
            <a:xfrm>
              <a:off x="10439349" y="541203"/>
              <a:ext cx="1569938" cy="4109043"/>
            </a:xfrm>
            <a:prstGeom prst="rect">
              <a:avLst/>
            </a:prstGeom>
            <a:solidFill>
              <a:srgbClr val="1B3C72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5761" tIns="140609" rIns="175761" bIns="140609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923" fontAlgn="base">
                <a:lnSpc>
                  <a:spcPct val="90000"/>
                </a:lnSpc>
              </a:pPr>
              <a:r>
                <a:rPr lang="en-US" sz="1176" b="1" kern="0" dirty="0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rPr>
                <a:t>Hybrid</a:t>
              </a:r>
            </a:p>
            <a:p>
              <a:pPr algn="ctr" defTabSz="895923" fontAlgn="base">
                <a:lnSpc>
                  <a:spcPct val="90000"/>
                </a:lnSpc>
              </a:pPr>
              <a:r>
                <a:rPr lang="en-US" sz="1176" b="1" kern="0" dirty="0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rPr>
                <a:t>Operations</a:t>
              </a:r>
              <a:endParaRPr lang="en-US" sz="1274" b="1" kern="0" dirty="0">
                <a:solidFill>
                  <a:schemeClr val="bg1"/>
                </a:soli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38" name="Group 337"/>
            <p:cNvGrpSpPr/>
            <p:nvPr/>
          </p:nvGrpSpPr>
          <p:grpSpPr>
            <a:xfrm>
              <a:off x="10697439" y="2501233"/>
              <a:ext cx="1011251" cy="332229"/>
              <a:chOff x="11198479" y="2855036"/>
              <a:chExt cx="1011251" cy="332229"/>
            </a:xfrm>
          </p:grpSpPr>
          <p:sp>
            <p:nvSpPr>
              <p:cNvPr id="206" name="TextBox 205"/>
              <p:cNvSpPr txBox="1"/>
              <p:nvPr/>
            </p:nvSpPr>
            <p:spPr>
              <a:xfrm>
                <a:off x="11550574" y="2886159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Backup</a:t>
                </a:r>
              </a:p>
            </p:txBody>
          </p:sp>
          <p:pic>
            <p:nvPicPr>
              <p:cNvPr id="207" name="Picture 206" descr="Backup Service.png"/>
              <p:cNvPicPr>
                <a:picLocks noChangeAspect="1"/>
              </p:cNvPicPr>
              <p:nvPr/>
            </p:nvPicPr>
            <p:blipFill>
              <a:blip r:embed="rId16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98479" y="2855036"/>
                <a:ext cx="296408" cy="296408"/>
              </a:xfrm>
              <a:prstGeom prst="rect">
                <a:avLst/>
              </a:prstGeom>
            </p:spPr>
          </p:pic>
        </p:grpSp>
        <p:grpSp>
          <p:nvGrpSpPr>
            <p:cNvPr id="242" name="Group 241"/>
            <p:cNvGrpSpPr/>
            <p:nvPr/>
          </p:nvGrpSpPr>
          <p:grpSpPr>
            <a:xfrm>
              <a:off x="10680232" y="4278043"/>
              <a:ext cx="1005745" cy="331029"/>
              <a:chOff x="11181272" y="4050487"/>
              <a:chExt cx="1005745" cy="331029"/>
            </a:xfrm>
          </p:grpSpPr>
          <p:sp>
            <p:nvSpPr>
              <p:cNvPr id="208" name="TextBox 207"/>
              <p:cNvSpPr txBox="1"/>
              <p:nvPr/>
            </p:nvSpPr>
            <p:spPr>
              <a:xfrm>
                <a:off x="11527861" y="4080410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 err="1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StorSimple</a:t>
                </a:r>
                <a:endParaRPr lang="en-US" sz="750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endParaRP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750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endParaRPr>
              </a:p>
            </p:txBody>
          </p:sp>
          <p:pic>
            <p:nvPicPr>
              <p:cNvPr id="209" name="Picture 208" descr="StorSimple.png"/>
              <p:cNvPicPr>
                <a:picLocks noChangeAspect="1"/>
              </p:cNvPicPr>
              <p:nvPr/>
            </p:nvPicPr>
            <p:blipFill>
              <a:blip r:embed="rId17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81272" y="4050487"/>
                <a:ext cx="286828" cy="286828"/>
              </a:xfrm>
              <a:prstGeom prst="rect">
                <a:avLst/>
              </a:prstGeom>
            </p:spPr>
          </p:pic>
        </p:grpSp>
        <p:grpSp>
          <p:nvGrpSpPr>
            <p:cNvPr id="341" name="Group 340"/>
            <p:cNvGrpSpPr/>
            <p:nvPr/>
          </p:nvGrpSpPr>
          <p:grpSpPr>
            <a:xfrm>
              <a:off x="10685147" y="3870457"/>
              <a:ext cx="1003279" cy="345563"/>
              <a:chOff x="11175796" y="3730886"/>
              <a:chExt cx="1003279" cy="345563"/>
            </a:xfrm>
          </p:grpSpPr>
          <p:sp>
            <p:nvSpPr>
              <p:cNvPr id="210" name="TextBox 209"/>
              <p:cNvSpPr txBox="1"/>
              <p:nvPr/>
            </p:nvSpPr>
            <p:spPr>
              <a:xfrm>
                <a:off x="11519919" y="3775343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Azure Site</a:t>
                </a: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Recovery </a:t>
                </a:r>
              </a:p>
            </p:txBody>
          </p:sp>
          <p:pic>
            <p:nvPicPr>
              <p:cNvPr id="211" name="Picture 210" descr="Site Recovery.png"/>
              <p:cNvPicPr>
                <a:picLocks noChangeAspect="1"/>
              </p:cNvPicPr>
              <p:nvPr/>
            </p:nvPicPr>
            <p:blipFill>
              <a:blip r:embed="rId18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75796" y="3730886"/>
                <a:ext cx="285842" cy="285842"/>
              </a:xfrm>
              <a:prstGeom prst="rect">
                <a:avLst/>
              </a:prstGeom>
            </p:spPr>
          </p:pic>
        </p:grpSp>
        <p:grpSp>
          <p:nvGrpSpPr>
            <p:cNvPr id="340" name="Group 339"/>
            <p:cNvGrpSpPr/>
            <p:nvPr/>
          </p:nvGrpSpPr>
          <p:grpSpPr>
            <a:xfrm>
              <a:off x="10699392" y="3426129"/>
              <a:ext cx="996976" cy="321164"/>
              <a:chOff x="11190041" y="3491162"/>
              <a:chExt cx="996976" cy="321164"/>
            </a:xfrm>
          </p:grpSpPr>
          <p:sp>
            <p:nvSpPr>
              <p:cNvPr id="212" name="TextBox 211"/>
              <p:cNvSpPr txBox="1"/>
              <p:nvPr/>
            </p:nvSpPr>
            <p:spPr>
              <a:xfrm>
                <a:off x="11527861" y="3511220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Import/Export</a:t>
                </a:r>
              </a:p>
            </p:txBody>
          </p:sp>
          <p:pic>
            <p:nvPicPr>
              <p:cNvPr id="213" name="Picture 212" descr="Storage (Azure).png"/>
              <p:cNvPicPr>
                <a:picLocks noChangeAspect="1"/>
              </p:cNvPicPr>
              <p:nvPr/>
            </p:nvPicPr>
            <p:blipFill>
              <a:blip r:embed="rId19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90041" y="3491162"/>
                <a:ext cx="286753" cy="286753"/>
              </a:xfrm>
              <a:prstGeom prst="rect">
                <a:avLst/>
              </a:prstGeom>
            </p:spPr>
          </p:pic>
        </p:grpSp>
        <p:sp>
          <p:nvSpPr>
            <p:cNvPr id="33" name="Rectangle 32"/>
            <p:cNvSpPr/>
            <p:nvPr/>
          </p:nvSpPr>
          <p:spPr bwMode="auto">
            <a:xfrm>
              <a:off x="6023314" y="4931023"/>
              <a:ext cx="6291748" cy="789804"/>
            </a:xfrm>
            <a:prstGeom prst="rect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9642" tIns="44821" rIns="89642" bIns="140609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923" fontAlgn="base">
                <a:lnSpc>
                  <a:spcPct val="90000"/>
                </a:lnSpc>
              </a:pPr>
              <a:r>
                <a:rPr lang="en-US" sz="1176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Networking</a:t>
              </a:r>
            </a:p>
          </p:txBody>
        </p:sp>
        <p:grpSp>
          <p:nvGrpSpPr>
            <p:cNvPr id="394" name="Group 393"/>
            <p:cNvGrpSpPr/>
            <p:nvPr/>
          </p:nvGrpSpPr>
          <p:grpSpPr>
            <a:xfrm>
              <a:off x="6742271" y="545953"/>
              <a:ext cx="3539738" cy="1755683"/>
              <a:chOff x="8289832" y="2910817"/>
              <a:chExt cx="3539738" cy="1755683"/>
            </a:xfrm>
          </p:grpSpPr>
          <p:sp>
            <p:nvSpPr>
              <p:cNvPr id="37" name="Rectangle 36"/>
              <p:cNvSpPr/>
              <p:nvPr/>
            </p:nvSpPr>
            <p:spPr bwMode="auto">
              <a:xfrm>
                <a:off x="8289832" y="2910817"/>
                <a:ext cx="3539738" cy="1755683"/>
              </a:xfrm>
              <a:prstGeom prst="rect">
                <a:avLst/>
              </a:pr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75761" tIns="140609" rIns="175761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95923" fontAlgn="base">
                  <a:lnSpc>
                    <a:spcPct val="90000"/>
                  </a:lnSpc>
                </a:pPr>
                <a:r>
                  <a:rPr lang="en-US" sz="1176" b="1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Data</a:t>
                </a:r>
              </a:p>
            </p:txBody>
          </p:sp>
          <p:grpSp>
            <p:nvGrpSpPr>
              <p:cNvPr id="388" name="Group 387"/>
              <p:cNvGrpSpPr/>
              <p:nvPr/>
            </p:nvGrpSpPr>
            <p:grpSpPr>
              <a:xfrm>
                <a:off x="8755248" y="3474294"/>
                <a:ext cx="1008778" cy="324187"/>
                <a:chOff x="8755248" y="3474294"/>
                <a:chExt cx="1008778" cy="324187"/>
              </a:xfrm>
            </p:grpSpPr>
            <p:sp>
              <p:nvSpPr>
                <p:cNvPr id="171" name="TextBox 170"/>
                <p:cNvSpPr txBox="1"/>
                <p:nvPr/>
              </p:nvSpPr>
              <p:spPr>
                <a:xfrm>
                  <a:off x="9104870" y="3497376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SQL 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Database</a:t>
                  </a:r>
                </a:p>
              </p:txBody>
            </p:sp>
            <p:pic>
              <p:nvPicPr>
                <p:cNvPr id="172" name="Picture 171"/>
                <p:cNvPicPr>
                  <a:picLocks noChangeAspect="1"/>
                </p:cNvPicPr>
                <p:nvPr/>
              </p:nvPicPr>
              <p:blipFill>
                <a:blip r:embed="rId20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55248" y="3474294"/>
                  <a:ext cx="296809" cy="296809"/>
                </a:xfrm>
                <a:prstGeom prst="rect">
                  <a:avLst/>
                </a:prstGeom>
              </p:spPr>
            </p:pic>
          </p:grpSp>
          <p:grpSp>
            <p:nvGrpSpPr>
              <p:cNvPr id="390" name="Group 389"/>
              <p:cNvGrpSpPr/>
              <p:nvPr/>
            </p:nvGrpSpPr>
            <p:grpSpPr>
              <a:xfrm>
                <a:off x="10786523" y="3477738"/>
                <a:ext cx="1029708" cy="308738"/>
                <a:chOff x="10786523" y="3477738"/>
                <a:chExt cx="1029708" cy="308738"/>
              </a:xfrm>
            </p:grpSpPr>
            <p:sp>
              <p:nvSpPr>
                <p:cNvPr id="173" name="TextBox 172"/>
                <p:cNvSpPr txBox="1"/>
                <p:nvPr/>
              </p:nvSpPr>
              <p:spPr>
                <a:xfrm>
                  <a:off x="11157075" y="3477738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 err="1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DocumentDB</a:t>
                  </a:r>
                  <a:endPara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endParaRPr>
                </a:p>
              </p:txBody>
            </p:sp>
            <p:pic>
              <p:nvPicPr>
                <p:cNvPr id="174" name="Picture 173"/>
                <p:cNvPicPr>
                  <a:picLocks noChangeAspect="1"/>
                </p:cNvPicPr>
                <p:nvPr/>
              </p:nvPicPr>
              <p:blipFill>
                <a:blip r:embed="rId21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786523" y="3495857"/>
                  <a:ext cx="290620" cy="290619"/>
                </a:xfrm>
                <a:prstGeom prst="rect">
                  <a:avLst/>
                </a:prstGeom>
              </p:spPr>
            </p:pic>
          </p:grpSp>
          <p:grpSp>
            <p:nvGrpSpPr>
              <p:cNvPr id="391" name="Group 390"/>
              <p:cNvGrpSpPr/>
              <p:nvPr/>
            </p:nvGrpSpPr>
            <p:grpSpPr>
              <a:xfrm>
                <a:off x="8728911" y="4040003"/>
                <a:ext cx="1011763" cy="318839"/>
                <a:chOff x="8728911" y="4040003"/>
                <a:chExt cx="1011763" cy="318839"/>
              </a:xfrm>
            </p:grpSpPr>
            <p:sp>
              <p:nvSpPr>
                <p:cNvPr id="175" name="TextBox 174"/>
                <p:cNvSpPr txBox="1"/>
                <p:nvPr/>
              </p:nvSpPr>
              <p:spPr>
                <a:xfrm>
                  <a:off x="9081518" y="4057737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 err="1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Redis</a:t>
                  </a:r>
                  <a:endPara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endParaRP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Cache</a:t>
                  </a:r>
                </a:p>
              </p:txBody>
            </p:sp>
            <p:pic>
              <p:nvPicPr>
                <p:cNvPr id="176" name="Picture 175"/>
                <p:cNvPicPr>
                  <a:picLocks noChangeAspect="1"/>
                </p:cNvPicPr>
                <p:nvPr/>
              </p:nvPicPr>
              <p:blipFill>
                <a:blip r:embed="rId22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28911" y="4040003"/>
                  <a:ext cx="289282" cy="289282"/>
                </a:xfrm>
                <a:prstGeom prst="rect">
                  <a:avLst/>
                </a:prstGeom>
              </p:spPr>
            </p:pic>
          </p:grpSp>
          <p:grpSp>
            <p:nvGrpSpPr>
              <p:cNvPr id="392" name="Group 391"/>
              <p:cNvGrpSpPr/>
              <p:nvPr/>
            </p:nvGrpSpPr>
            <p:grpSpPr>
              <a:xfrm>
                <a:off x="9789813" y="4065697"/>
                <a:ext cx="1011560" cy="324689"/>
                <a:chOff x="9789813" y="4065697"/>
                <a:chExt cx="1011560" cy="324689"/>
              </a:xfrm>
            </p:grpSpPr>
            <p:sp>
              <p:nvSpPr>
                <p:cNvPr id="177" name="TextBox 176"/>
                <p:cNvSpPr txBox="1"/>
                <p:nvPr/>
              </p:nvSpPr>
              <p:spPr>
                <a:xfrm>
                  <a:off x="10142217" y="4089281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Azure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Search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endParaRPr>
                </a:p>
              </p:txBody>
            </p:sp>
            <p:pic>
              <p:nvPicPr>
                <p:cNvPr id="178" name="Picture 177"/>
                <p:cNvPicPr>
                  <a:picLocks noChangeAspect="1"/>
                </p:cNvPicPr>
                <p:nvPr/>
              </p:nvPicPr>
              <p:blipFill>
                <a:blip r:embed="rId23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789813" y="4065697"/>
                  <a:ext cx="293993" cy="293993"/>
                </a:xfrm>
                <a:prstGeom prst="rect">
                  <a:avLst/>
                </a:prstGeom>
              </p:spPr>
            </p:pic>
          </p:grpSp>
          <p:grpSp>
            <p:nvGrpSpPr>
              <p:cNvPr id="393" name="Group 392"/>
              <p:cNvGrpSpPr/>
              <p:nvPr/>
            </p:nvGrpSpPr>
            <p:grpSpPr>
              <a:xfrm>
                <a:off x="10784365" y="4081793"/>
                <a:ext cx="1014773" cy="304510"/>
                <a:chOff x="10784365" y="4081793"/>
                <a:chExt cx="1014773" cy="304510"/>
              </a:xfrm>
            </p:grpSpPr>
            <p:sp>
              <p:nvSpPr>
                <p:cNvPr id="179" name="TextBox 178"/>
                <p:cNvSpPr txBox="1"/>
                <p:nvPr/>
              </p:nvSpPr>
              <p:spPr>
                <a:xfrm>
                  <a:off x="11139982" y="4085198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Storage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Tables</a:t>
                  </a:r>
                </a:p>
              </p:txBody>
            </p:sp>
            <p:pic>
              <p:nvPicPr>
                <p:cNvPr id="180" name="Picture 179" descr="Storage table.png"/>
                <p:cNvPicPr>
                  <a:picLocks noChangeAspect="1"/>
                </p:cNvPicPr>
                <p:nvPr/>
              </p:nvPicPr>
              <p:blipFill>
                <a:blip r:embed="rId24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784365" y="4081793"/>
                  <a:ext cx="288561" cy="288560"/>
                </a:xfrm>
                <a:prstGeom prst="rect">
                  <a:avLst/>
                </a:prstGeom>
              </p:spPr>
            </p:pic>
          </p:grpSp>
          <p:grpSp>
            <p:nvGrpSpPr>
              <p:cNvPr id="389" name="Group 388"/>
              <p:cNvGrpSpPr/>
              <p:nvPr/>
            </p:nvGrpSpPr>
            <p:grpSpPr>
              <a:xfrm>
                <a:off x="9763191" y="3476801"/>
                <a:ext cx="751841" cy="347627"/>
                <a:chOff x="9763191" y="3476801"/>
                <a:chExt cx="751841" cy="347627"/>
              </a:xfrm>
            </p:grpSpPr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9763191" y="3476801"/>
                  <a:ext cx="320616" cy="290558"/>
                </a:xfrm>
                <a:prstGeom prst="rect">
                  <a:avLst/>
                </a:prstGeom>
              </p:spPr>
            </p:pic>
            <p:sp>
              <p:nvSpPr>
                <p:cNvPr id="246" name="TextBox 245"/>
                <p:cNvSpPr txBox="1"/>
                <p:nvPr/>
              </p:nvSpPr>
              <p:spPr>
                <a:xfrm>
                  <a:off x="10117219" y="3498352"/>
                  <a:ext cx="397813" cy="32607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Data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Warehouse</a:t>
                  </a:r>
                </a:p>
              </p:txBody>
            </p:sp>
          </p:grpSp>
        </p:grpSp>
        <p:sp>
          <p:nvSpPr>
            <p:cNvPr id="9" name="Freeform 8"/>
            <p:cNvSpPr/>
            <p:nvPr/>
          </p:nvSpPr>
          <p:spPr bwMode="auto">
            <a:xfrm>
              <a:off x="11186102" y="2720692"/>
              <a:ext cx="69056" cy="38723"/>
            </a:xfrm>
            <a:custGeom>
              <a:avLst/>
              <a:gdLst>
                <a:gd name="connsiteX0" fmla="*/ 0 w 69056"/>
                <a:gd name="connsiteY0" fmla="*/ 16668 h 38723"/>
                <a:gd name="connsiteX1" fmla="*/ 26194 w 69056"/>
                <a:gd name="connsiteY1" fmla="*/ 7143 h 38723"/>
                <a:gd name="connsiteX2" fmla="*/ 28575 w 69056"/>
                <a:gd name="connsiteY2" fmla="*/ 0 h 38723"/>
                <a:gd name="connsiteX3" fmla="*/ 30956 w 69056"/>
                <a:gd name="connsiteY3" fmla="*/ 7143 h 38723"/>
                <a:gd name="connsiteX4" fmla="*/ 33337 w 69056"/>
                <a:gd name="connsiteY4" fmla="*/ 38100 h 38723"/>
                <a:gd name="connsiteX5" fmla="*/ 35719 w 69056"/>
                <a:gd name="connsiteY5" fmla="*/ 28575 h 38723"/>
                <a:gd name="connsiteX6" fmla="*/ 42862 w 69056"/>
                <a:gd name="connsiteY6" fmla="*/ 23812 h 38723"/>
                <a:gd name="connsiteX7" fmla="*/ 69056 w 69056"/>
                <a:gd name="connsiteY7" fmla="*/ 19050 h 38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056" h="38723">
                  <a:moveTo>
                    <a:pt x="0" y="16668"/>
                  </a:moveTo>
                  <a:cubicBezTo>
                    <a:pt x="14329" y="14877"/>
                    <a:pt x="18768" y="18282"/>
                    <a:pt x="26194" y="7143"/>
                  </a:cubicBezTo>
                  <a:cubicBezTo>
                    <a:pt x="27586" y="5055"/>
                    <a:pt x="27781" y="2381"/>
                    <a:pt x="28575" y="0"/>
                  </a:cubicBezTo>
                  <a:cubicBezTo>
                    <a:pt x="29369" y="2381"/>
                    <a:pt x="30645" y="4653"/>
                    <a:pt x="30956" y="7143"/>
                  </a:cubicBezTo>
                  <a:cubicBezTo>
                    <a:pt x="32240" y="17413"/>
                    <a:pt x="31092" y="27997"/>
                    <a:pt x="33337" y="38100"/>
                  </a:cubicBezTo>
                  <a:cubicBezTo>
                    <a:pt x="34047" y="41295"/>
                    <a:pt x="33904" y="31298"/>
                    <a:pt x="35719" y="28575"/>
                  </a:cubicBezTo>
                  <a:cubicBezTo>
                    <a:pt x="37306" y="26194"/>
                    <a:pt x="40247" y="24974"/>
                    <a:pt x="42862" y="23812"/>
                  </a:cubicBezTo>
                  <a:cubicBezTo>
                    <a:pt x="56400" y="17795"/>
                    <a:pt x="55699" y="19050"/>
                    <a:pt x="69056" y="19050"/>
                  </a:cubicBezTo>
                </a:path>
              </a:pathLst>
            </a:custGeom>
            <a:no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65"/>
            </a:p>
          </p:txBody>
        </p:sp>
        <p:grpSp>
          <p:nvGrpSpPr>
            <p:cNvPr id="337" name="Group 336"/>
            <p:cNvGrpSpPr/>
            <p:nvPr/>
          </p:nvGrpSpPr>
          <p:grpSpPr>
            <a:xfrm>
              <a:off x="10717360" y="1154655"/>
              <a:ext cx="1011280" cy="334318"/>
              <a:chOff x="11200294" y="2143330"/>
              <a:chExt cx="1011280" cy="334317"/>
            </a:xfrm>
          </p:grpSpPr>
          <p:sp>
            <p:nvSpPr>
              <p:cNvPr id="197" name="TextBox 196"/>
              <p:cNvSpPr txBox="1"/>
              <p:nvPr/>
            </p:nvSpPr>
            <p:spPr>
              <a:xfrm>
                <a:off x="11552418" y="2176542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Azure AD </a:t>
                </a: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Health Monitoring</a:t>
                </a:r>
              </a:p>
            </p:txBody>
          </p:sp>
          <p:grpSp>
            <p:nvGrpSpPr>
              <p:cNvPr id="229" name="Group 228"/>
              <p:cNvGrpSpPr/>
              <p:nvPr/>
            </p:nvGrpSpPr>
            <p:grpSpPr>
              <a:xfrm>
                <a:off x="11200294" y="2143330"/>
                <a:ext cx="293741" cy="279390"/>
                <a:chOff x="10757647" y="1125048"/>
                <a:chExt cx="293741" cy="279390"/>
              </a:xfrm>
            </p:grpSpPr>
            <p:pic>
              <p:nvPicPr>
                <p:cNvPr id="222" name="Picture 221" descr="Azure Active Directory.png"/>
                <p:cNvPicPr>
                  <a:picLocks noChangeAspect="1"/>
                </p:cNvPicPr>
                <p:nvPr/>
              </p:nvPicPr>
              <p:blipFill>
                <a:blip r:embed="rId26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757647" y="1125048"/>
                  <a:ext cx="262077" cy="262076"/>
                </a:xfrm>
                <a:prstGeom prst="rect">
                  <a:avLst/>
                </a:prstGeom>
              </p:spPr>
            </p:pic>
            <p:sp>
              <p:nvSpPr>
                <p:cNvPr id="2" name="Heart 1"/>
                <p:cNvSpPr/>
                <p:nvPr/>
              </p:nvSpPr>
              <p:spPr bwMode="auto">
                <a:xfrm>
                  <a:off x="10905025" y="1275030"/>
                  <a:ext cx="146363" cy="129408"/>
                </a:xfrm>
                <a:prstGeom prst="heart">
                  <a:avLst/>
                </a:prstGeom>
                <a:solidFill>
                  <a:schemeClr val="bg1"/>
                </a:solidFill>
                <a:ln w="12700">
                  <a:solidFill>
                    <a:srgbClr val="005695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102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961" b="1" dirty="0">
                    <a:solidFill>
                      <a:schemeClr val="bg1"/>
                    </a:solidFill>
                    <a:latin typeface="+mj-lt"/>
                    <a:ea typeface="Segoe UI" pitchFamily="34" charset="0"/>
                    <a:cs typeface="Segoe UI" pitchFamily="34" charset="0"/>
                  </a:endParaRPr>
                </a:p>
              </p:txBody>
            </p:sp>
            <p:grpSp>
              <p:nvGrpSpPr>
                <p:cNvPr id="22" name="Group 21"/>
                <p:cNvGrpSpPr/>
                <p:nvPr/>
              </p:nvGrpSpPr>
              <p:grpSpPr>
                <a:xfrm>
                  <a:off x="10911015" y="1312918"/>
                  <a:ext cx="107890" cy="50915"/>
                  <a:chOff x="11033154" y="1382736"/>
                  <a:chExt cx="155481" cy="72283"/>
                </a:xfrm>
              </p:grpSpPr>
              <p:cxnSp>
                <p:nvCxnSpPr>
                  <p:cNvPr id="11" name="Straight Connector 10"/>
                  <p:cNvCxnSpPr/>
                  <p:nvPr/>
                </p:nvCxnSpPr>
                <p:spPr>
                  <a:xfrm flipV="1">
                    <a:off x="11033154" y="1413481"/>
                    <a:ext cx="50167" cy="1722"/>
                  </a:xfrm>
                  <a:prstGeom prst="line">
                    <a:avLst/>
                  </a:prstGeom>
                  <a:ln>
                    <a:solidFill>
                      <a:srgbClr val="005695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Straight Connector 222"/>
                  <p:cNvCxnSpPr/>
                  <p:nvPr/>
                </p:nvCxnSpPr>
                <p:spPr>
                  <a:xfrm flipV="1">
                    <a:off x="11138468" y="1418244"/>
                    <a:ext cx="50167" cy="1722"/>
                  </a:xfrm>
                  <a:prstGeom prst="line">
                    <a:avLst/>
                  </a:prstGeom>
                  <a:ln>
                    <a:solidFill>
                      <a:srgbClr val="005695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Straight Connector 223"/>
                  <p:cNvCxnSpPr/>
                  <p:nvPr/>
                </p:nvCxnSpPr>
                <p:spPr>
                  <a:xfrm>
                    <a:off x="11113046" y="1382736"/>
                    <a:ext cx="1" cy="70787"/>
                  </a:xfrm>
                  <a:prstGeom prst="line">
                    <a:avLst/>
                  </a:prstGeom>
                  <a:ln>
                    <a:solidFill>
                      <a:srgbClr val="005695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Straight Connector 224"/>
                  <p:cNvCxnSpPr/>
                  <p:nvPr/>
                </p:nvCxnSpPr>
                <p:spPr>
                  <a:xfrm flipV="1">
                    <a:off x="11080878" y="1387719"/>
                    <a:ext cx="25083" cy="27484"/>
                  </a:xfrm>
                  <a:prstGeom prst="line">
                    <a:avLst/>
                  </a:prstGeom>
                  <a:ln>
                    <a:solidFill>
                      <a:srgbClr val="005695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6" name="Straight Connector 225"/>
                  <p:cNvCxnSpPr/>
                  <p:nvPr/>
                </p:nvCxnSpPr>
                <p:spPr>
                  <a:xfrm flipV="1">
                    <a:off x="11105959" y="1418129"/>
                    <a:ext cx="34927" cy="36890"/>
                  </a:xfrm>
                  <a:prstGeom prst="line">
                    <a:avLst/>
                  </a:prstGeom>
                  <a:ln>
                    <a:solidFill>
                      <a:srgbClr val="005695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0" name="Group 19"/>
            <p:cNvGrpSpPr/>
            <p:nvPr/>
          </p:nvGrpSpPr>
          <p:grpSpPr>
            <a:xfrm>
              <a:off x="6071870" y="5231313"/>
              <a:ext cx="843562" cy="346180"/>
              <a:chOff x="6071870" y="5231313"/>
              <a:chExt cx="843562" cy="346180"/>
            </a:xfrm>
          </p:grpSpPr>
          <p:sp>
            <p:nvSpPr>
              <p:cNvPr id="24" name="Rectangle 23"/>
              <p:cNvSpPr/>
              <p:nvPr/>
            </p:nvSpPr>
            <p:spPr bwMode="auto">
              <a:xfrm>
                <a:off x="6071870" y="5231313"/>
                <a:ext cx="843562" cy="346180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44821" rIns="0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Virtual Network</a:t>
                </a:r>
              </a:p>
            </p:txBody>
          </p:sp>
          <p:pic>
            <p:nvPicPr>
              <p:cNvPr id="227" name="Picture 226"/>
              <p:cNvPicPr>
                <a:picLocks noChangeAspect="1"/>
              </p:cNvPicPr>
              <p:nvPr/>
            </p:nvPicPr>
            <p:blipFill>
              <a:blip r:embed="rId27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81595" y="5248173"/>
                <a:ext cx="267702" cy="267702"/>
              </a:xfrm>
              <a:prstGeom prst="rect">
                <a:avLst/>
              </a:prstGeom>
            </p:spPr>
          </p:pic>
        </p:grpSp>
        <p:grpSp>
          <p:nvGrpSpPr>
            <p:cNvPr id="237" name="Group 236"/>
            <p:cNvGrpSpPr/>
            <p:nvPr/>
          </p:nvGrpSpPr>
          <p:grpSpPr>
            <a:xfrm>
              <a:off x="8535474" y="5217867"/>
              <a:ext cx="925510" cy="359540"/>
              <a:chOff x="8640978" y="5217867"/>
              <a:chExt cx="925510" cy="359540"/>
            </a:xfrm>
          </p:grpSpPr>
          <p:sp>
            <p:nvSpPr>
              <p:cNvPr id="27" name="Rectangle 26"/>
              <p:cNvSpPr/>
              <p:nvPr/>
            </p:nvSpPr>
            <p:spPr bwMode="auto">
              <a:xfrm>
                <a:off x="8640978" y="5230981"/>
                <a:ext cx="925510" cy="346426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17928" rIns="0" bIns="89642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Express</a:t>
                </a:r>
              </a:p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Route</a:t>
                </a:r>
              </a:p>
            </p:txBody>
          </p:sp>
          <p:pic>
            <p:nvPicPr>
              <p:cNvPr id="228" name="Picture 227"/>
              <p:cNvPicPr>
                <a:picLocks noChangeAspect="1"/>
              </p:cNvPicPr>
              <p:nvPr/>
            </p:nvPicPr>
            <p:blipFill>
              <a:blip r:embed="rId28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69836" y="5217867"/>
                <a:ext cx="251761" cy="251761"/>
              </a:xfrm>
              <a:prstGeom prst="rect">
                <a:avLst/>
              </a:prstGeom>
            </p:spPr>
          </p:pic>
        </p:grpSp>
        <p:grpSp>
          <p:nvGrpSpPr>
            <p:cNvPr id="16" name="Group 15"/>
            <p:cNvGrpSpPr/>
            <p:nvPr/>
          </p:nvGrpSpPr>
          <p:grpSpPr>
            <a:xfrm>
              <a:off x="3003353" y="5231315"/>
              <a:ext cx="915430" cy="363427"/>
              <a:chOff x="3003353" y="5231315"/>
              <a:chExt cx="915430" cy="363427"/>
            </a:xfrm>
          </p:grpSpPr>
          <p:sp>
            <p:nvSpPr>
              <p:cNvPr id="25" name="Rectangle 24"/>
              <p:cNvSpPr/>
              <p:nvPr/>
            </p:nvSpPr>
            <p:spPr bwMode="auto">
              <a:xfrm>
                <a:off x="3003353" y="5231315"/>
                <a:ext cx="915430" cy="363427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44821" rIns="0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BLOB Storage</a:t>
                </a:r>
              </a:p>
            </p:txBody>
          </p:sp>
          <p:pic>
            <p:nvPicPr>
              <p:cNvPr id="232" name="Picture 231" descr="Storage blob.png"/>
              <p:cNvPicPr>
                <a:picLocks noChangeAspect="1"/>
              </p:cNvPicPr>
              <p:nvPr/>
            </p:nvPicPr>
            <p:blipFill>
              <a:blip r:embed="rId29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32767" y="5271308"/>
                <a:ext cx="247169" cy="247170"/>
              </a:xfrm>
              <a:prstGeom prst="rect">
                <a:avLst/>
              </a:prstGeom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3995042" y="5231314"/>
              <a:ext cx="835223" cy="363427"/>
              <a:chOff x="3995042" y="5231314"/>
              <a:chExt cx="835223" cy="363427"/>
            </a:xfrm>
          </p:grpSpPr>
          <p:sp>
            <p:nvSpPr>
              <p:cNvPr id="26" name="Rectangle 25"/>
              <p:cNvSpPr/>
              <p:nvPr/>
            </p:nvSpPr>
            <p:spPr bwMode="auto">
              <a:xfrm>
                <a:off x="3995042" y="5231314"/>
                <a:ext cx="835223" cy="363427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44821" rIns="0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Azure</a:t>
                </a:r>
              </a:p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Files</a:t>
                </a:r>
              </a:p>
            </p:txBody>
          </p:sp>
          <p:pic>
            <p:nvPicPr>
              <p:cNvPr id="233" name="Picture 232" descr="Storage blob.png"/>
              <p:cNvPicPr>
                <a:picLocks noChangeAspect="1"/>
              </p:cNvPicPr>
              <p:nvPr/>
            </p:nvPicPr>
            <p:blipFill>
              <a:blip r:embed="rId29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24079" y="5271308"/>
                <a:ext cx="247169" cy="247170"/>
              </a:xfrm>
              <a:prstGeom prst="rect">
                <a:avLst/>
              </a:prstGeom>
            </p:spPr>
          </p:pic>
        </p:grpSp>
        <p:grpSp>
          <p:nvGrpSpPr>
            <p:cNvPr id="19" name="Group 18"/>
            <p:cNvGrpSpPr/>
            <p:nvPr/>
          </p:nvGrpSpPr>
          <p:grpSpPr>
            <a:xfrm>
              <a:off x="4925592" y="5231313"/>
              <a:ext cx="836224" cy="363427"/>
              <a:chOff x="4925592" y="5231313"/>
              <a:chExt cx="836224" cy="363427"/>
            </a:xfrm>
          </p:grpSpPr>
          <p:sp>
            <p:nvSpPr>
              <p:cNvPr id="61" name="Rectangle 60"/>
              <p:cNvSpPr/>
              <p:nvPr/>
            </p:nvSpPr>
            <p:spPr bwMode="auto">
              <a:xfrm>
                <a:off x="4925592" y="5231313"/>
                <a:ext cx="836224" cy="363427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44821" rIns="0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Premium</a:t>
                </a:r>
              </a:p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Storage</a:t>
                </a:r>
              </a:p>
            </p:txBody>
          </p:sp>
          <p:pic>
            <p:nvPicPr>
              <p:cNvPr id="234" name="Picture 233" descr="Storage blob.png"/>
              <p:cNvPicPr>
                <a:picLocks noChangeAspect="1"/>
              </p:cNvPicPr>
              <p:nvPr/>
            </p:nvPicPr>
            <p:blipFill>
              <a:blip r:embed="rId29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47024" y="5271308"/>
                <a:ext cx="247169" cy="247170"/>
              </a:xfrm>
              <a:prstGeom prst="rect">
                <a:avLst/>
              </a:prstGeom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447259" y="5237334"/>
              <a:ext cx="808197" cy="356066"/>
              <a:chOff x="165906" y="5237334"/>
              <a:chExt cx="808197" cy="356066"/>
            </a:xfrm>
          </p:grpSpPr>
          <p:sp>
            <p:nvSpPr>
              <p:cNvPr id="43" name="Rectangle 42"/>
              <p:cNvSpPr/>
              <p:nvPr/>
            </p:nvSpPr>
            <p:spPr bwMode="auto">
              <a:xfrm>
                <a:off x="165906" y="5237334"/>
                <a:ext cx="808197" cy="356066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44821" rIns="0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Virtual Machines</a:t>
                </a:r>
              </a:p>
            </p:txBody>
          </p:sp>
          <p:pic>
            <p:nvPicPr>
              <p:cNvPr id="235" name="Picture 234"/>
              <p:cNvPicPr>
                <a:picLocks noChangeAspect="1"/>
              </p:cNvPicPr>
              <p:nvPr/>
            </p:nvPicPr>
            <p:blipFill>
              <a:blip r:embed="rId30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771" y="5275561"/>
                <a:ext cx="261581" cy="261582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328" name="Group 327"/>
            <p:cNvGrpSpPr/>
            <p:nvPr/>
          </p:nvGrpSpPr>
          <p:grpSpPr>
            <a:xfrm>
              <a:off x="10747798" y="1566998"/>
              <a:ext cx="972163" cy="344145"/>
              <a:chOff x="11248838" y="2589753"/>
              <a:chExt cx="972163" cy="344144"/>
            </a:xfrm>
          </p:grpSpPr>
          <p:sp>
            <p:nvSpPr>
              <p:cNvPr id="236" name="TextBox 235"/>
              <p:cNvSpPr txBox="1"/>
              <p:nvPr/>
            </p:nvSpPr>
            <p:spPr>
              <a:xfrm>
                <a:off x="11561845" y="2589753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AD Privileged</a:t>
                </a: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Identity </a:t>
                </a: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Management</a:t>
                </a:r>
              </a:p>
            </p:txBody>
          </p:sp>
          <p:pic>
            <p:nvPicPr>
              <p:cNvPr id="272" name="Picture 271"/>
              <p:cNvPicPr>
                <a:picLocks noChangeAspect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1248838" y="2615973"/>
                <a:ext cx="245456" cy="317924"/>
              </a:xfrm>
              <a:prstGeom prst="rect">
                <a:avLst/>
              </a:prstGeom>
            </p:spPr>
          </p:pic>
        </p:grpSp>
        <p:grpSp>
          <p:nvGrpSpPr>
            <p:cNvPr id="238" name="Group 237"/>
            <p:cNvGrpSpPr/>
            <p:nvPr/>
          </p:nvGrpSpPr>
          <p:grpSpPr>
            <a:xfrm>
              <a:off x="9495191" y="5230981"/>
              <a:ext cx="921643" cy="346426"/>
              <a:chOff x="9495191" y="5230981"/>
              <a:chExt cx="921643" cy="346426"/>
            </a:xfrm>
          </p:grpSpPr>
          <p:sp>
            <p:nvSpPr>
              <p:cNvPr id="28" name="Rectangle 27"/>
              <p:cNvSpPr/>
              <p:nvPr/>
            </p:nvSpPr>
            <p:spPr bwMode="auto">
              <a:xfrm>
                <a:off x="9495191" y="5230981"/>
                <a:ext cx="921643" cy="346426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44821" rIns="0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Traffic Manager</a:t>
                </a:r>
              </a:p>
            </p:txBody>
          </p:sp>
          <p:pic>
            <p:nvPicPr>
              <p:cNvPr id="89" name="Picture 88"/>
              <p:cNvPicPr>
                <a:picLocks noChangeAspect="1"/>
              </p:cNvPicPr>
              <p:nvPr/>
            </p:nvPicPr>
            <p:blipFill>
              <a:blip r:embed="rId32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42996" y="5273467"/>
                <a:ext cx="210127" cy="210127"/>
              </a:xfrm>
              <a:prstGeom prst="rect">
                <a:avLst/>
              </a:prstGeom>
            </p:spPr>
          </p:pic>
        </p:grpSp>
        <p:grpSp>
          <p:nvGrpSpPr>
            <p:cNvPr id="241" name="Group 240"/>
            <p:cNvGrpSpPr/>
            <p:nvPr/>
          </p:nvGrpSpPr>
          <p:grpSpPr>
            <a:xfrm>
              <a:off x="11372540" y="5230981"/>
              <a:ext cx="870398" cy="346426"/>
              <a:chOff x="11372540" y="5230981"/>
              <a:chExt cx="870398" cy="346426"/>
            </a:xfrm>
          </p:grpSpPr>
          <p:sp>
            <p:nvSpPr>
              <p:cNvPr id="247" name="Rectangle 246"/>
              <p:cNvSpPr/>
              <p:nvPr/>
            </p:nvSpPr>
            <p:spPr bwMode="auto">
              <a:xfrm>
                <a:off x="11372540" y="5230981"/>
                <a:ext cx="870398" cy="346426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35857" rIns="0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App</a:t>
                </a:r>
              </a:p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Gateway</a:t>
                </a:r>
              </a:p>
            </p:txBody>
          </p:sp>
          <p:sp>
            <p:nvSpPr>
              <p:cNvPr id="327" name="Freeform 326"/>
              <p:cNvSpPr/>
              <p:nvPr/>
            </p:nvSpPr>
            <p:spPr bwMode="auto">
              <a:xfrm rot="2700000">
                <a:off x="11422699" y="5296394"/>
                <a:ext cx="188089" cy="188089"/>
              </a:xfrm>
              <a:custGeom>
                <a:avLst/>
                <a:gdLst>
                  <a:gd name="connsiteX0" fmla="*/ 314803 w 613867"/>
                  <a:gd name="connsiteY0" fmla="*/ 374281 h 613867"/>
                  <a:gd name="connsiteX1" fmla="*/ 390557 w 613867"/>
                  <a:gd name="connsiteY1" fmla="*/ 450035 h 613867"/>
                  <a:gd name="connsiteX2" fmla="*/ 330696 w 613867"/>
                  <a:gd name="connsiteY2" fmla="*/ 509896 h 613867"/>
                  <a:gd name="connsiteX3" fmla="*/ 507842 w 613867"/>
                  <a:gd name="connsiteY3" fmla="*/ 504902 h 613867"/>
                  <a:gd name="connsiteX4" fmla="*/ 512837 w 613867"/>
                  <a:gd name="connsiteY4" fmla="*/ 327756 h 613867"/>
                  <a:gd name="connsiteX5" fmla="*/ 452975 w 613867"/>
                  <a:gd name="connsiteY5" fmla="*/ 387617 h 613867"/>
                  <a:gd name="connsiteX6" fmla="*/ 377221 w 613867"/>
                  <a:gd name="connsiteY6" fmla="*/ 311863 h 613867"/>
                  <a:gd name="connsiteX7" fmla="*/ 367619 w 613867"/>
                  <a:gd name="connsiteY7" fmla="*/ 63753 h 613867"/>
                  <a:gd name="connsiteX8" fmla="*/ 372612 w 613867"/>
                  <a:gd name="connsiteY8" fmla="*/ 240900 h 613867"/>
                  <a:gd name="connsiteX9" fmla="*/ 549761 w 613867"/>
                  <a:gd name="connsiteY9" fmla="*/ 245895 h 613867"/>
                  <a:gd name="connsiteX10" fmla="*/ 489898 w 613867"/>
                  <a:gd name="connsiteY10" fmla="*/ 186033 h 613867"/>
                  <a:gd name="connsiteX11" fmla="*/ 565652 w 613867"/>
                  <a:gd name="connsiteY11" fmla="*/ 110279 h 613867"/>
                  <a:gd name="connsiteX12" fmla="*/ 503234 w 613867"/>
                  <a:gd name="connsiteY12" fmla="*/ 47861 h 613867"/>
                  <a:gd name="connsiteX13" fmla="*/ 427480 w 613867"/>
                  <a:gd name="connsiteY13" fmla="*/ 123615 h 613867"/>
                  <a:gd name="connsiteX14" fmla="*/ 60550 w 613867"/>
                  <a:gd name="connsiteY14" fmla="*/ 370823 h 613867"/>
                  <a:gd name="connsiteX15" fmla="*/ 120411 w 613867"/>
                  <a:gd name="connsiteY15" fmla="*/ 430684 h 613867"/>
                  <a:gd name="connsiteX16" fmla="*/ 44657 w 613867"/>
                  <a:gd name="connsiteY16" fmla="*/ 506438 h 613867"/>
                  <a:gd name="connsiteX17" fmla="*/ 107075 w 613867"/>
                  <a:gd name="connsiteY17" fmla="*/ 568856 h 613867"/>
                  <a:gd name="connsiteX18" fmla="*/ 182829 w 613867"/>
                  <a:gd name="connsiteY18" fmla="*/ 493102 h 613867"/>
                  <a:gd name="connsiteX19" fmla="*/ 242691 w 613867"/>
                  <a:gd name="connsiteY19" fmla="*/ 552964 h 613867"/>
                  <a:gd name="connsiteX20" fmla="*/ 237696 w 613867"/>
                  <a:gd name="connsiteY20" fmla="*/ 375818 h 613867"/>
                  <a:gd name="connsiteX21" fmla="*/ 104519 w 613867"/>
                  <a:gd name="connsiteY21" fmla="*/ 101580 h 613867"/>
                  <a:gd name="connsiteX22" fmla="*/ 99524 w 613867"/>
                  <a:gd name="connsiteY22" fmla="*/ 278727 h 613867"/>
                  <a:gd name="connsiteX23" fmla="*/ 159386 w 613867"/>
                  <a:gd name="connsiteY23" fmla="*/ 218865 h 613867"/>
                  <a:gd name="connsiteX24" fmla="*/ 235140 w 613867"/>
                  <a:gd name="connsiteY24" fmla="*/ 294619 h 613867"/>
                  <a:gd name="connsiteX25" fmla="*/ 297558 w 613867"/>
                  <a:gd name="connsiteY25" fmla="*/ 232201 h 613867"/>
                  <a:gd name="connsiteX26" fmla="*/ 221804 w 613867"/>
                  <a:gd name="connsiteY26" fmla="*/ 156447 h 613867"/>
                  <a:gd name="connsiteX27" fmla="*/ 281665 w 613867"/>
                  <a:gd name="connsiteY27" fmla="*/ 96586 h 613867"/>
                  <a:gd name="connsiteX28" fmla="*/ 29967 w 613867"/>
                  <a:gd name="connsiteY28" fmla="*/ 29967 h 613867"/>
                  <a:gd name="connsiteX29" fmla="*/ 102313 w 613867"/>
                  <a:gd name="connsiteY29" fmla="*/ 0 h 613867"/>
                  <a:gd name="connsiteX30" fmla="*/ 511554 w 613867"/>
                  <a:gd name="connsiteY30" fmla="*/ 0 h 613867"/>
                  <a:gd name="connsiteX31" fmla="*/ 613867 w 613867"/>
                  <a:gd name="connsiteY31" fmla="*/ 102313 h 613867"/>
                  <a:gd name="connsiteX32" fmla="*/ 613867 w 613867"/>
                  <a:gd name="connsiteY32" fmla="*/ 511554 h 613867"/>
                  <a:gd name="connsiteX33" fmla="*/ 511554 w 613867"/>
                  <a:gd name="connsiteY33" fmla="*/ 613867 h 613867"/>
                  <a:gd name="connsiteX34" fmla="*/ 102313 w 613867"/>
                  <a:gd name="connsiteY34" fmla="*/ 613867 h 613867"/>
                  <a:gd name="connsiteX35" fmla="*/ 0 w 613867"/>
                  <a:gd name="connsiteY35" fmla="*/ 511554 h 613867"/>
                  <a:gd name="connsiteX36" fmla="*/ 0 w 613867"/>
                  <a:gd name="connsiteY36" fmla="*/ 102313 h 613867"/>
                  <a:gd name="connsiteX37" fmla="*/ 29967 w 613867"/>
                  <a:gd name="connsiteY37" fmla="*/ 29967 h 613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13867" h="613867">
                    <a:moveTo>
                      <a:pt x="314803" y="374281"/>
                    </a:moveTo>
                    <a:lnTo>
                      <a:pt x="390557" y="450035"/>
                    </a:lnTo>
                    <a:lnTo>
                      <a:pt x="330696" y="509896"/>
                    </a:lnTo>
                    <a:lnTo>
                      <a:pt x="507842" y="504902"/>
                    </a:lnTo>
                    <a:lnTo>
                      <a:pt x="512837" y="327756"/>
                    </a:lnTo>
                    <a:lnTo>
                      <a:pt x="452975" y="387617"/>
                    </a:lnTo>
                    <a:lnTo>
                      <a:pt x="377221" y="311863"/>
                    </a:lnTo>
                    <a:close/>
                    <a:moveTo>
                      <a:pt x="367619" y="63753"/>
                    </a:moveTo>
                    <a:lnTo>
                      <a:pt x="372612" y="240900"/>
                    </a:lnTo>
                    <a:lnTo>
                      <a:pt x="549761" y="245895"/>
                    </a:lnTo>
                    <a:lnTo>
                      <a:pt x="489898" y="186033"/>
                    </a:lnTo>
                    <a:lnTo>
                      <a:pt x="565652" y="110279"/>
                    </a:lnTo>
                    <a:lnTo>
                      <a:pt x="503234" y="47861"/>
                    </a:lnTo>
                    <a:lnTo>
                      <a:pt x="427480" y="123615"/>
                    </a:lnTo>
                    <a:close/>
                    <a:moveTo>
                      <a:pt x="60550" y="370823"/>
                    </a:moveTo>
                    <a:lnTo>
                      <a:pt x="120411" y="430684"/>
                    </a:lnTo>
                    <a:lnTo>
                      <a:pt x="44657" y="506438"/>
                    </a:lnTo>
                    <a:lnTo>
                      <a:pt x="107075" y="568856"/>
                    </a:lnTo>
                    <a:lnTo>
                      <a:pt x="182829" y="493102"/>
                    </a:lnTo>
                    <a:lnTo>
                      <a:pt x="242691" y="552964"/>
                    </a:lnTo>
                    <a:lnTo>
                      <a:pt x="237696" y="375818"/>
                    </a:lnTo>
                    <a:close/>
                    <a:moveTo>
                      <a:pt x="104519" y="101580"/>
                    </a:moveTo>
                    <a:lnTo>
                      <a:pt x="99524" y="278727"/>
                    </a:lnTo>
                    <a:lnTo>
                      <a:pt x="159386" y="218865"/>
                    </a:lnTo>
                    <a:lnTo>
                      <a:pt x="235140" y="294619"/>
                    </a:lnTo>
                    <a:lnTo>
                      <a:pt x="297558" y="232201"/>
                    </a:lnTo>
                    <a:lnTo>
                      <a:pt x="221804" y="156447"/>
                    </a:lnTo>
                    <a:lnTo>
                      <a:pt x="281665" y="96586"/>
                    </a:lnTo>
                    <a:close/>
                    <a:moveTo>
                      <a:pt x="29967" y="29967"/>
                    </a:moveTo>
                    <a:cubicBezTo>
                      <a:pt x="48482" y="11452"/>
                      <a:pt x="74060" y="0"/>
                      <a:pt x="102313" y="0"/>
                    </a:cubicBezTo>
                    <a:lnTo>
                      <a:pt x="511554" y="0"/>
                    </a:lnTo>
                    <a:cubicBezTo>
                      <a:pt x="568060" y="0"/>
                      <a:pt x="613867" y="45807"/>
                      <a:pt x="613867" y="102313"/>
                    </a:cubicBezTo>
                    <a:lnTo>
                      <a:pt x="613867" y="511554"/>
                    </a:lnTo>
                    <a:cubicBezTo>
                      <a:pt x="613867" y="568060"/>
                      <a:pt x="568060" y="613867"/>
                      <a:pt x="511554" y="613867"/>
                    </a:cubicBezTo>
                    <a:lnTo>
                      <a:pt x="102313" y="613867"/>
                    </a:lnTo>
                    <a:cubicBezTo>
                      <a:pt x="45807" y="613867"/>
                      <a:pt x="0" y="568060"/>
                      <a:pt x="0" y="511554"/>
                    </a:cubicBezTo>
                    <a:lnTo>
                      <a:pt x="0" y="102313"/>
                    </a:lnTo>
                    <a:cubicBezTo>
                      <a:pt x="0" y="74060"/>
                      <a:pt x="11452" y="48482"/>
                      <a:pt x="29967" y="299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02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961" b="1" dirty="0">
                  <a:solidFill>
                    <a:schemeClr val="bg1"/>
                  </a:solidFill>
                  <a:latin typeface="+mj-lt"/>
                  <a:ea typeface="Segoe UI" pitchFamily="34" charset="0"/>
                  <a:cs typeface="Segoe UI" pitchFamily="34" charset="0"/>
                </a:endParaRPr>
              </a:p>
            </p:txBody>
          </p:sp>
        </p:grpSp>
        <p:grpSp>
          <p:nvGrpSpPr>
            <p:cNvPr id="339" name="Group 338"/>
            <p:cNvGrpSpPr/>
            <p:nvPr/>
          </p:nvGrpSpPr>
          <p:grpSpPr>
            <a:xfrm>
              <a:off x="10686829" y="2930978"/>
              <a:ext cx="1000917" cy="313970"/>
              <a:chOff x="11187869" y="3126800"/>
              <a:chExt cx="1000917" cy="313970"/>
            </a:xfrm>
          </p:grpSpPr>
          <p:sp>
            <p:nvSpPr>
              <p:cNvPr id="329" name="TextBox 328"/>
              <p:cNvSpPr txBox="1"/>
              <p:nvPr/>
            </p:nvSpPr>
            <p:spPr>
              <a:xfrm>
                <a:off x="11529630" y="3139664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Operational</a:t>
                </a: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Analytics</a:t>
                </a:r>
              </a:p>
            </p:txBody>
          </p:sp>
          <p:pic>
            <p:nvPicPr>
              <p:cNvPr id="330" name="Picture 329" descr="Operational Insights.png"/>
              <p:cNvPicPr>
                <a:picLocks noChangeAspect="1"/>
              </p:cNvPicPr>
              <p:nvPr/>
            </p:nvPicPr>
            <p:blipFill>
              <a:blip r:embed="rId3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87869" y="3126800"/>
                <a:ext cx="280231" cy="280232"/>
              </a:xfrm>
              <a:prstGeom prst="rect">
                <a:avLst/>
              </a:prstGeom>
            </p:spPr>
          </p:pic>
        </p:grpSp>
        <p:grpSp>
          <p:nvGrpSpPr>
            <p:cNvPr id="136" name="Group 135"/>
            <p:cNvGrpSpPr/>
            <p:nvPr/>
          </p:nvGrpSpPr>
          <p:grpSpPr>
            <a:xfrm>
              <a:off x="2000198" y="532357"/>
              <a:ext cx="2108159" cy="1432988"/>
              <a:chOff x="2885080" y="478780"/>
              <a:chExt cx="2108159" cy="1432988"/>
            </a:xfrm>
          </p:grpSpPr>
          <p:sp>
            <p:nvSpPr>
              <p:cNvPr id="35" name="Rectangle 34"/>
              <p:cNvSpPr/>
              <p:nvPr/>
            </p:nvSpPr>
            <p:spPr bwMode="auto">
              <a:xfrm>
                <a:off x="2885080" y="478780"/>
                <a:ext cx="2108159" cy="1432988"/>
              </a:xfrm>
              <a:prstGeom prst="rect">
                <a:avLst/>
              </a:pr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75761" tIns="140609" rIns="175761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95923" fontAlgn="base">
                  <a:lnSpc>
                    <a:spcPct val="90000"/>
                  </a:lnSpc>
                </a:pPr>
                <a:r>
                  <a:rPr lang="en-US" sz="1176" b="1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Services Compute</a:t>
                </a:r>
              </a:p>
            </p:txBody>
          </p:sp>
          <p:grpSp>
            <p:nvGrpSpPr>
              <p:cNvPr id="344" name="Group 343"/>
              <p:cNvGrpSpPr/>
              <p:nvPr/>
            </p:nvGrpSpPr>
            <p:grpSpPr>
              <a:xfrm>
                <a:off x="3091322" y="836529"/>
                <a:ext cx="1001364" cy="338014"/>
                <a:chOff x="3533110" y="1905041"/>
                <a:chExt cx="1001364" cy="338014"/>
              </a:xfrm>
            </p:grpSpPr>
            <p:sp>
              <p:nvSpPr>
                <p:cNvPr id="145" name="TextBox 144"/>
                <p:cNvSpPr txBox="1"/>
                <p:nvPr/>
              </p:nvSpPr>
              <p:spPr>
                <a:xfrm>
                  <a:off x="3875318" y="1941949"/>
                  <a:ext cx="659156" cy="3011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Cloud 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Services</a:t>
                  </a:r>
                </a:p>
              </p:txBody>
            </p:sp>
            <p:pic>
              <p:nvPicPr>
                <p:cNvPr id="146" name="Picture 145"/>
                <p:cNvPicPr>
                  <a:picLocks noChangeAspect="1"/>
                </p:cNvPicPr>
                <p:nvPr/>
              </p:nvPicPr>
              <p:blipFill>
                <a:blip r:embed="rId34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33110" y="1905041"/>
                  <a:ext cx="289802" cy="289802"/>
                </a:xfrm>
                <a:prstGeom prst="rect">
                  <a:avLst/>
                </a:prstGeom>
              </p:spPr>
            </p:pic>
          </p:grpSp>
          <p:grpSp>
            <p:nvGrpSpPr>
              <p:cNvPr id="345" name="Group 344"/>
              <p:cNvGrpSpPr/>
              <p:nvPr/>
            </p:nvGrpSpPr>
            <p:grpSpPr>
              <a:xfrm>
                <a:off x="3067950" y="1417769"/>
                <a:ext cx="1007741" cy="320053"/>
                <a:chOff x="3509738" y="2393814"/>
                <a:chExt cx="1007741" cy="320053"/>
              </a:xfrm>
            </p:grpSpPr>
            <p:sp>
              <p:nvSpPr>
                <p:cNvPr id="147" name="TextBox 146"/>
                <p:cNvSpPr txBox="1"/>
                <p:nvPr/>
              </p:nvSpPr>
              <p:spPr>
                <a:xfrm>
                  <a:off x="3858323" y="2393814"/>
                  <a:ext cx="659156" cy="3011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Batch</a:t>
                  </a:r>
                </a:p>
              </p:txBody>
            </p:sp>
            <p:pic>
              <p:nvPicPr>
                <p:cNvPr id="148" name="Picture 147"/>
                <p:cNvPicPr>
                  <a:picLocks noChangeAspect="1"/>
                </p:cNvPicPr>
                <p:nvPr/>
              </p:nvPicPr>
              <p:blipFill>
                <a:blip r:embed="rId35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09738" y="2410331"/>
                  <a:ext cx="303536" cy="303536"/>
                </a:xfrm>
                <a:prstGeom prst="rect">
                  <a:avLst/>
                </a:prstGeom>
              </p:spPr>
            </p:pic>
          </p:grpSp>
          <p:grpSp>
            <p:nvGrpSpPr>
              <p:cNvPr id="346" name="Group 345"/>
              <p:cNvGrpSpPr/>
              <p:nvPr/>
            </p:nvGrpSpPr>
            <p:grpSpPr>
              <a:xfrm>
                <a:off x="3968400" y="1441331"/>
                <a:ext cx="1000660" cy="336792"/>
                <a:chOff x="4132786" y="2407102"/>
                <a:chExt cx="1000660" cy="336792"/>
              </a:xfrm>
            </p:grpSpPr>
            <p:sp>
              <p:nvSpPr>
                <p:cNvPr id="149" name="TextBox 148"/>
                <p:cNvSpPr txBox="1"/>
                <p:nvPr/>
              </p:nvSpPr>
              <p:spPr>
                <a:xfrm>
                  <a:off x="4474290" y="2442788"/>
                  <a:ext cx="659156" cy="30110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RemoteApp</a:t>
                  </a:r>
                </a:p>
              </p:txBody>
            </p:sp>
            <p:pic>
              <p:nvPicPr>
                <p:cNvPr id="150" name="Picture 149"/>
                <p:cNvPicPr>
                  <a:picLocks noChangeAspect="1"/>
                </p:cNvPicPr>
                <p:nvPr/>
              </p:nvPicPr>
              <p:blipFill>
                <a:blip r:embed="rId36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32786" y="2407102"/>
                  <a:ext cx="291655" cy="291656"/>
                </a:xfrm>
                <a:prstGeom prst="rect">
                  <a:avLst/>
                </a:prstGeom>
              </p:spPr>
            </p:pic>
          </p:grpSp>
          <p:sp>
            <p:nvSpPr>
              <p:cNvPr id="349" name="TextBox 348"/>
              <p:cNvSpPr txBox="1"/>
              <p:nvPr/>
            </p:nvSpPr>
            <p:spPr>
              <a:xfrm>
                <a:off x="4306833" y="873437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 anchor="t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Service</a:t>
                </a: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Fabric</a:t>
                </a:r>
              </a:p>
            </p:txBody>
          </p:sp>
          <p:sp>
            <p:nvSpPr>
              <p:cNvPr id="360" name="Freeform 359"/>
              <p:cNvSpPr/>
              <p:nvPr/>
            </p:nvSpPr>
            <p:spPr bwMode="auto">
              <a:xfrm>
                <a:off x="3964782" y="857249"/>
                <a:ext cx="282441" cy="271463"/>
              </a:xfrm>
              <a:custGeom>
                <a:avLst/>
                <a:gdLst>
                  <a:gd name="connsiteX0" fmla="*/ 284961 w 673895"/>
                  <a:gd name="connsiteY0" fmla="*/ 158165 h 647702"/>
                  <a:gd name="connsiteX1" fmla="*/ 170786 w 673895"/>
                  <a:gd name="connsiteY1" fmla="*/ 242195 h 647702"/>
                  <a:gd name="connsiteX2" fmla="*/ 176214 w 673895"/>
                  <a:gd name="connsiteY2" fmla="*/ 269082 h 647702"/>
                  <a:gd name="connsiteX3" fmla="*/ 150408 w 673895"/>
                  <a:gd name="connsiteY3" fmla="*/ 331383 h 647702"/>
                  <a:gd name="connsiteX4" fmla="*/ 146443 w 673895"/>
                  <a:gd name="connsiteY4" fmla="*/ 334057 h 647702"/>
                  <a:gd name="connsiteX5" fmla="*/ 192422 w 673895"/>
                  <a:gd name="connsiteY5" fmla="*/ 472837 h 647702"/>
                  <a:gd name="connsiteX6" fmla="*/ 220034 w 673895"/>
                  <a:gd name="connsiteY6" fmla="*/ 478412 h 647702"/>
                  <a:gd name="connsiteX7" fmla="*/ 248039 w 673895"/>
                  <a:gd name="connsiteY7" fmla="*/ 497294 h 647702"/>
                  <a:gd name="connsiteX8" fmla="*/ 265572 w 673895"/>
                  <a:gd name="connsiteY8" fmla="*/ 523298 h 647702"/>
                  <a:gd name="connsiteX9" fmla="*/ 408956 w 673895"/>
                  <a:gd name="connsiteY9" fmla="*/ 523298 h 647702"/>
                  <a:gd name="connsiteX10" fmla="*/ 417479 w 673895"/>
                  <a:gd name="connsiteY10" fmla="*/ 505571 h 647702"/>
                  <a:gd name="connsiteX11" fmla="*/ 456243 w 673895"/>
                  <a:gd name="connsiteY11" fmla="*/ 473649 h 647702"/>
                  <a:gd name="connsiteX12" fmla="*/ 488887 w 673895"/>
                  <a:gd name="connsiteY12" fmla="*/ 467058 h 647702"/>
                  <a:gd name="connsiteX13" fmla="*/ 531395 w 673895"/>
                  <a:gd name="connsiteY13" fmla="*/ 334333 h 647702"/>
                  <a:gd name="connsiteX14" fmla="*/ 523487 w 673895"/>
                  <a:gd name="connsiteY14" fmla="*/ 329002 h 647702"/>
                  <a:gd name="connsiteX15" fmla="*/ 497681 w 673895"/>
                  <a:gd name="connsiteY15" fmla="*/ 266701 h 647702"/>
                  <a:gd name="connsiteX16" fmla="*/ 501673 w 673895"/>
                  <a:gd name="connsiteY16" fmla="*/ 246929 h 647702"/>
                  <a:gd name="connsiteX17" fmla="*/ 384346 w 673895"/>
                  <a:gd name="connsiteY17" fmla="*/ 159653 h 647702"/>
                  <a:gd name="connsiteX18" fmla="*/ 370052 w 673895"/>
                  <a:gd name="connsiteY18" fmla="*/ 169290 h 647702"/>
                  <a:gd name="connsiteX19" fmla="*/ 335757 w 673895"/>
                  <a:gd name="connsiteY19" fmla="*/ 176214 h 647702"/>
                  <a:gd name="connsiteX20" fmla="*/ 301462 w 673895"/>
                  <a:gd name="connsiteY20" fmla="*/ 169290 h 647702"/>
                  <a:gd name="connsiteX21" fmla="*/ 335757 w 673895"/>
                  <a:gd name="connsiteY21" fmla="*/ 0 h 647702"/>
                  <a:gd name="connsiteX22" fmla="*/ 423864 w 673895"/>
                  <a:gd name="connsiteY22" fmla="*/ 88107 h 647702"/>
                  <a:gd name="connsiteX23" fmla="*/ 420253 w 673895"/>
                  <a:gd name="connsiteY23" fmla="*/ 105993 h 647702"/>
                  <a:gd name="connsiteX24" fmla="*/ 538728 w 673895"/>
                  <a:gd name="connsiteY24" fmla="*/ 194124 h 647702"/>
                  <a:gd name="connsiteX25" fmla="*/ 551493 w 673895"/>
                  <a:gd name="connsiteY25" fmla="*/ 185518 h 647702"/>
                  <a:gd name="connsiteX26" fmla="*/ 585788 w 673895"/>
                  <a:gd name="connsiteY26" fmla="*/ 178594 h 647702"/>
                  <a:gd name="connsiteX27" fmla="*/ 673895 w 673895"/>
                  <a:gd name="connsiteY27" fmla="*/ 266701 h 647702"/>
                  <a:gd name="connsiteX28" fmla="*/ 620083 w 673895"/>
                  <a:gd name="connsiteY28" fmla="*/ 347884 h 647702"/>
                  <a:gd name="connsiteX29" fmla="*/ 593016 w 673895"/>
                  <a:gd name="connsiteY29" fmla="*/ 353349 h 647702"/>
                  <a:gd name="connsiteX30" fmla="*/ 549222 w 673895"/>
                  <a:gd name="connsiteY30" fmla="*/ 490092 h 647702"/>
                  <a:gd name="connsiteX31" fmla="*/ 552839 w 673895"/>
                  <a:gd name="connsiteY31" fmla="*/ 492531 h 647702"/>
                  <a:gd name="connsiteX32" fmla="*/ 578645 w 673895"/>
                  <a:gd name="connsiteY32" fmla="*/ 554832 h 647702"/>
                  <a:gd name="connsiteX33" fmla="*/ 490538 w 673895"/>
                  <a:gd name="connsiteY33" fmla="*/ 642939 h 647702"/>
                  <a:gd name="connsiteX34" fmla="*/ 409355 w 673895"/>
                  <a:gd name="connsiteY34" fmla="*/ 589127 h 647702"/>
                  <a:gd name="connsiteX35" fmla="*/ 409084 w 673895"/>
                  <a:gd name="connsiteY35" fmla="*/ 587783 h 647702"/>
                  <a:gd name="connsiteX36" fmla="*/ 268154 w 673895"/>
                  <a:gd name="connsiteY36" fmla="*/ 587783 h 647702"/>
                  <a:gd name="connsiteX37" fmla="*/ 266921 w 673895"/>
                  <a:gd name="connsiteY37" fmla="*/ 593890 h 647702"/>
                  <a:gd name="connsiteX38" fmla="*/ 185738 w 673895"/>
                  <a:gd name="connsiteY38" fmla="*/ 647702 h 647702"/>
                  <a:gd name="connsiteX39" fmla="*/ 97631 w 673895"/>
                  <a:gd name="connsiteY39" fmla="*/ 559595 h 647702"/>
                  <a:gd name="connsiteX40" fmla="*/ 123437 w 673895"/>
                  <a:gd name="connsiteY40" fmla="*/ 497294 h 647702"/>
                  <a:gd name="connsiteX41" fmla="*/ 130921 w 673895"/>
                  <a:gd name="connsiteY41" fmla="*/ 492248 h 647702"/>
                  <a:gd name="connsiteX42" fmla="*/ 86036 w 673895"/>
                  <a:gd name="connsiteY42" fmla="*/ 356771 h 647702"/>
                  <a:gd name="connsiteX43" fmla="*/ 53812 w 673895"/>
                  <a:gd name="connsiteY43" fmla="*/ 350265 h 647702"/>
                  <a:gd name="connsiteX44" fmla="*/ 0 w 673895"/>
                  <a:gd name="connsiteY44" fmla="*/ 269082 h 647702"/>
                  <a:gd name="connsiteX45" fmla="*/ 88107 w 673895"/>
                  <a:gd name="connsiteY45" fmla="*/ 180975 h 647702"/>
                  <a:gd name="connsiteX46" fmla="*/ 122402 w 673895"/>
                  <a:gd name="connsiteY46" fmla="*/ 187899 h 647702"/>
                  <a:gd name="connsiteX47" fmla="*/ 129378 w 673895"/>
                  <a:gd name="connsiteY47" fmla="*/ 192602 h 647702"/>
                  <a:gd name="connsiteX48" fmla="*/ 250718 w 673895"/>
                  <a:gd name="connsiteY48" fmla="*/ 103300 h 647702"/>
                  <a:gd name="connsiteX49" fmla="*/ 247650 w 673895"/>
                  <a:gd name="connsiteY49" fmla="*/ 88107 h 647702"/>
                  <a:gd name="connsiteX50" fmla="*/ 335757 w 673895"/>
                  <a:gd name="connsiteY50" fmla="*/ 0 h 647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673895" h="647702">
                    <a:moveTo>
                      <a:pt x="284961" y="158165"/>
                    </a:moveTo>
                    <a:lnTo>
                      <a:pt x="170786" y="242195"/>
                    </a:lnTo>
                    <a:lnTo>
                      <a:pt x="176214" y="269082"/>
                    </a:lnTo>
                    <a:cubicBezTo>
                      <a:pt x="176214" y="293412"/>
                      <a:pt x="166353" y="315439"/>
                      <a:pt x="150408" y="331383"/>
                    </a:cubicBezTo>
                    <a:lnTo>
                      <a:pt x="146443" y="334057"/>
                    </a:lnTo>
                    <a:lnTo>
                      <a:pt x="192422" y="472837"/>
                    </a:lnTo>
                    <a:lnTo>
                      <a:pt x="220034" y="478412"/>
                    </a:lnTo>
                    <a:cubicBezTo>
                      <a:pt x="230575" y="482870"/>
                      <a:pt x="240067" y="489322"/>
                      <a:pt x="248039" y="497294"/>
                    </a:cubicBezTo>
                    <a:lnTo>
                      <a:pt x="265572" y="523298"/>
                    </a:lnTo>
                    <a:lnTo>
                      <a:pt x="408956" y="523298"/>
                    </a:lnTo>
                    <a:lnTo>
                      <a:pt x="417479" y="505571"/>
                    </a:lnTo>
                    <a:cubicBezTo>
                      <a:pt x="426979" y="491509"/>
                      <a:pt x="440432" y="480337"/>
                      <a:pt x="456243" y="473649"/>
                    </a:cubicBezTo>
                    <a:lnTo>
                      <a:pt x="488887" y="467058"/>
                    </a:lnTo>
                    <a:lnTo>
                      <a:pt x="531395" y="334333"/>
                    </a:lnTo>
                    <a:lnTo>
                      <a:pt x="523487" y="329002"/>
                    </a:lnTo>
                    <a:cubicBezTo>
                      <a:pt x="507543" y="313058"/>
                      <a:pt x="497681" y="291031"/>
                      <a:pt x="497681" y="266701"/>
                    </a:cubicBezTo>
                    <a:lnTo>
                      <a:pt x="501673" y="246929"/>
                    </a:lnTo>
                    <a:lnTo>
                      <a:pt x="384346" y="159653"/>
                    </a:lnTo>
                    <a:lnTo>
                      <a:pt x="370052" y="169290"/>
                    </a:lnTo>
                    <a:cubicBezTo>
                      <a:pt x="359511" y="173749"/>
                      <a:pt x="347922" y="176214"/>
                      <a:pt x="335757" y="176214"/>
                    </a:cubicBezTo>
                    <a:cubicBezTo>
                      <a:pt x="323592" y="176214"/>
                      <a:pt x="312003" y="173749"/>
                      <a:pt x="301462" y="169290"/>
                    </a:cubicBezTo>
                    <a:close/>
                    <a:moveTo>
                      <a:pt x="335757" y="0"/>
                    </a:moveTo>
                    <a:cubicBezTo>
                      <a:pt x="384417" y="0"/>
                      <a:pt x="423864" y="39447"/>
                      <a:pt x="423864" y="88107"/>
                    </a:cubicBezTo>
                    <a:lnTo>
                      <a:pt x="420253" y="105993"/>
                    </a:lnTo>
                    <a:lnTo>
                      <a:pt x="538728" y="194124"/>
                    </a:lnTo>
                    <a:lnTo>
                      <a:pt x="551493" y="185518"/>
                    </a:lnTo>
                    <a:cubicBezTo>
                      <a:pt x="562034" y="181059"/>
                      <a:pt x="573623" y="178594"/>
                      <a:pt x="585788" y="178594"/>
                    </a:cubicBezTo>
                    <a:cubicBezTo>
                      <a:pt x="634448" y="178594"/>
                      <a:pt x="673895" y="218041"/>
                      <a:pt x="673895" y="266701"/>
                    </a:cubicBezTo>
                    <a:cubicBezTo>
                      <a:pt x="673895" y="303196"/>
                      <a:pt x="651706" y="334509"/>
                      <a:pt x="620083" y="347884"/>
                    </a:cubicBezTo>
                    <a:lnTo>
                      <a:pt x="593016" y="353349"/>
                    </a:lnTo>
                    <a:lnTo>
                      <a:pt x="549222" y="490092"/>
                    </a:lnTo>
                    <a:lnTo>
                      <a:pt x="552839" y="492531"/>
                    </a:lnTo>
                    <a:cubicBezTo>
                      <a:pt x="568783" y="508475"/>
                      <a:pt x="578645" y="530502"/>
                      <a:pt x="578645" y="554832"/>
                    </a:cubicBezTo>
                    <a:cubicBezTo>
                      <a:pt x="578645" y="603492"/>
                      <a:pt x="539198" y="642939"/>
                      <a:pt x="490538" y="642939"/>
                    </a:cubicBezTo>
                    <a:cubicBezTo>
                      <a:pt x="454043" y="642939"/>
                      <a:pt x="422731" y="620750"/>
                      <a:pt x="409355" y="589127"/>
                    </a:cubicBezTo>
                    <a:lnTo>
                      <a:pt x="409084" y="587783"/>
                    </a:lnTo>
                    <a:lnTo>
                      <a:pt x="268154" y="587783"/>
                    </a:lnTo>
                    <a:lnTo>
                      <a:pt x="266921" y="593890"/>
                    </a:lnTo>
                    <a:cubicBezTo>
                      <a:pt x="253546" y="625513"/>
                      <a:pt x="222233" y="647702"/>
                      <a:pt x="185738" y="647702"/>
                    </a:cubicBezTo>
                    <a:cubicBezTo>
                      <a:pt x="137078" y="647702"/>
                      <a:pt x="97631" y="608255"/>
                      <a:pt x="97631" y="559595"/>
                    </a:cubicBezTo>
                    <a:cubicBezTo>
                      <a:pt x="97631" y="535265"/>
                      <a:pt x="107493" y="513238"/>
                      <a:pt x="123437" y="497294"/>
                    </a:cubicBezTo>
                    <a:lnTo>
                      <a:pt x="130921" y="492248"/>
                    </a:lnTo>
                    <a:lnTo>
                      <a:pt x="86036" y="356771"/>
                    </a:lnTo>
                    <a:lnTo>
                      <a:pt x="53812" y="350265"/>
                    </a:lnTo>
                    <a:cubicBezTo>
                      <a:pt x="22189" y="336890"/>
                      <a:pt x="0" y="305577"/>
                      <a:pt x="0" y="269082"/>
                    </a:cubicBezTo>
                    <a:cubicBezTo>
                      <a:pt x="0" y="220422"/>
                      <a:pt x="39447" y="180975"/>
                      <a:pt x="88107" y="180975"/>
                    </a:cubicBezTo>
                    <a:cubicBezTo>
                      <a:pt x="100272" y="180975"/>
                      <a:pt x="111861" y="183440"/>
                      <a:pt x="122402" y="187899"/>
                    </a:cubicBezTo>
                    <a:lnTo>
                      <a:pt x="129378" y="192602"/>
                    </a:lnTo>
                    <a:lnTo>
                      <a:pt x="250718" y="103300"/>
                    </a:lnTo>
                    <a:lnTo>
                      <a:pt x="247650" y="88107"/>
                    </a:lnTo>
                    <a:cubicBezTo>
                      <a:pt x="247650" y="39447"/>
                      <a:pt x="287097" y="0"/>
                      <a:pt x="3357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02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961" b="1" dirty="0">
                  <a:solidFill>
                    <a:schemeClr val="bg1"/>
                  </a:solidFill>
                  <a:latin typeface="+mj-lt"/>
                  <a:ea typeface="Segoe UI" pitchFamily="34" charset="0"/>
                  <a:cs typeface="Segoe UI" pitchFamily="34" charset="0"/>
                </a:endParaRPr>
              </a:p>
            </p:txBody>
          </p:sp>
        </p:grpSp>
        <p:grpSp>
          <p:nvGrpSpPr>
            <p:cNvPr id="375" name="Group 374"/>
            <p:cNvGrpSpPr/>
            <p:nvPr/>
          </p:nvGrpSpPr>
          <p:grpSpPr>
            <a:xfrm>
              <a:off x="4231223" y="3019262"/>
              <a:ext cx="2355492" cy="1432988"/>
              <a:chOff x="8271660" y="469727"/>
              <a:chExt cx="2355492" cy="1432988"/>
            </a:xfrm>
          </p:grpSpPr>
          <p:sp>
            <p:nvSpPr>
              <p:cNvPr id="42" name="Rectangle 41"/>
              <p:cNvSpPr/>
              <p:nvPr/>
            </p:nvSpPr>
            <p:spPr bwMode="auto">
              <a:xfrm>
                <a:off x="8271660" y="469727"/>
                <a:ext cx="2355492" cy="1432988"/>
              </a:xfrm>
              <a:prstGeom prst="rect">
                <a:avLst/>
              </a:pr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75761" tIns="140609" rIns="175761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95923" fontAlgn="base">
                  <a:lnSpc>
                    <a:spcPct val="90000"/>
                  </a:lnSpc>
                </a:pPr>
                <a:r>
                  <a:rPr lang="en-US" sz="1176" b="1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Developer Services</a:t>
                </a:r>
              </a:p>
            </p:txBody>
          </p:sp>
          <p:grpSp>
            <p:nvGrpSpPr>
              <p:cNvPr id="144" name="Group 143"/>
              <p:cNvGrpSpPr/>
              <p:nvPr/>
            </p:nvGrpSpPr>
            <p:grpSpPr>
              <a:xfrm>
                <a:off x="8403450" y="918721"/>
                <a:ext cx="1016238" cy="309095"/>
                <a:chOff x="9025071" y="1995491"/>
                <a:chExt cx="1016238" cy="309095"/>
              </a:xfrm>
            </p:grpSpPr>
            <p:sp>
              <p:nvSpPr>
                <p:cNvPr id="167" name="TextBox 166"/>
                <p:cNvSpPr txBox="1"/>
                <p:nvPr/>
              </p:nvSpPr>
              <p:spPr>
                <a:xfrm>
                  <a:off x="9371926" y="2054561"/>
                  <a:ext cx="669383" cy="2500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Visual Studio</a:t>
                  </a:r>
                </a:p>
              </p:txBody>
            </p:sp>
            <p:pic>
              <p:nvPicPr>
                <p:cNvPr id="168" name="Picture 167" descr="Visual Studio Online.png"/>
                <p:cNvPicPr>
                  <a:picLocks noChangeAspect="1"/>
                </p:cNvPicPr>
                <p:nvPr/>
              </p:nvPicPr>
              <p:blipFill>
                <a:blip r:embed="rId37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25071" y="1995491"/>
                  <a:ext cx="290489" cy="290489"/>
                </a:xfrm>
                <a:prstGeom prst="rect">
                  <a:avLst/>
                </a:prstGeom>
              </p:spPr>
            </p:pic>
          </p:grpSp>
          <p:grpSp>
            <p:nvGrpSpPr>
              <p:cNvPr id="363" name="Group 362"/>
              <p:cNvGrpSpPr/>
              <p:nvPr/>
            </p:nvGrpSpPr>
            <p:grpSpPr>
              <a:xfrm>
                <a:off x="9485139" y="1461008"/>
                <a:ext cx="1033718" cy="308062"/>
                <a:chOff x="10156761" y="2537778"/>
                <a:chExt cx="1033718" cy="308062"/>
              </a:xfrm>
            </p:grpSpPr>
            <p:sp>
              <p:nvSpPr>
                <p:cNvPr id="169" name="TextBox 168"/>
                <p:cNvSpPr txBox="1"/>
                <p:nvPr/>
              </p:nvSpPr>
              <p:spPr>
                <a:xfrm>
                  <a:off x="10531323" y="2544735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App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Insights</a:t>
                  </a:r>
                </a:p>
              </p:txBody>
            </p:sp>
            <p:pic>
              <p:nvPicPr>
                <p:cNvPr id="170" name="Picture 169" descr="Application Insights.png"/>
                <p:cNvPicPr>
                  <a:picLocks noChangeAspect="1"/>
                </p:cNvPicPr>
                <p:nvPr/>
              </p:nvPicPr>
              <p:blipFill>
                <a:blip r:embed="rId38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56761" y="2537778"/>
                  <a:ext cx="292274" cy="292274"/>
                </a:xfrm>
                <a:prstGeom prst="rect">
                  <a:avLst/>
                </a:prstGeom>
              </p:spPr>
            </p:pic>
          </p:grpSp>
          <p:grpSp>
            <p:nvGrpSpPr>
              <p:cNvPr id="361" name="Group 360"/>
              <p:cNvGrpSpPr/>
              <p:nvPr/>
            </p:nvGrpSpPr>
            <p:grpSpPr>
              <a:xfrm>
                <a:off x="9501495" y="894448"/>
                <a:ext cx="896892" cy="311069"/>
                <a:chOff x="10173117" y="1971218"/>
                <a:chExt cx="896892" cy="311069"/>
              </a:xfrm>
            </p:grpSpPr>
            <p:pic>
              <p:nvPicPr>
                <p:cNvPr id="273" name="Picture 272"/>
                <p:cNvPicPr>
                  <a:picLocks noChangeAspect="1"/>
                </p:cNvPicPr>
                <p:nvPr/>
              </p:nvPicPr>
              <p:blipFill>
                <a:blip r:embed="rId39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73117" y="1979632"/>
                  <a:ext cx="302655" cy="302655"/>
                </a:xfrm>
                <a:prstGeom prst="rect">
                  <a:avLst/>
                </a:prstGeom>
              </p:spPr>
            </p:pic>
            <p:sp>
              <p:nvSpPr>
                <p:cNvPr id="274" name="TextBox 273"/>
                <p:cNvSpPr txBox="1"/>
                <p:nvPr/>
              </p:nvSpPr>
              <p:spPr>
                <a:xfrm>
                  <a:off x="10528812" y="1971218"/>
                  <a:ext cx="541197" cy="2500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Azure 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SDK</a:t>
                  </a:r>
                </a:p>
              </p:txBody>
            </p:sp>
          </p:grpSp>
          <p:grpSp>
            <p:nvGrpSpPr>
              <p:cNvPr id="374" name="Group 373"/>
              <p:cNvGrpSpPr/>
              <p:nvPr/>
            </p:nvGrpSpPr>
            <p:grpSpPr>
              <a:xfrm>
                <a:off x="8403428" y="1416107"/>
                <a:ext cx="1007716" cy="307161"/>
                <a:chOff x="8298657" y="1416107"/>
                <a:chExt cx="1007716" cy="307161"/>
              </a:xfrm>
            </p:grpSpPr>
            <p:sp>
              <p:nvSpPr>
                <p:cNvPr id="239" name="TextBox 238"/>
                <p:cNvSpPr txBox="1"/>
                <p:nvPr/>
              </p:nvSpPr>
              <p:spPr>
                <a:xfrm>
                  <a:off x="8645535" y="1473243"/>
                  <a:ext cx="660838" cy="2500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 anchor="t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VS Online</a:t>
                  </a:r>
                </a:p>
              </p:txBody>
            </p:sp>
            <p:sp>
              <p:nvSpPr>
                <p:cNvPr id="371" name="Freeform 370"/>
                <p:cNvSpPr/>
                <p:nvPr/>
              </p:nvSpPr>
              <p:spPr bwMode="auto">
                <a:xfrm>
                  <a:off x="8298657" y="1416107"/>
                  <a:ext cx="290511" cy="249138"/>
                </a:xfrm>
                <a:custGeom>
                  <a:avLst/>
                  <a:gdLst>
                    <a:gd name="connsiteX0" fmla="*/ 20235 w 769143"/>
                    <a:gd name="connsiteY0" fmla="*/ 443405 h 659607"/>
                    <a:gd name="connsiteX1" fmla="*/ 84659 w 769143"/>
                    <a:gd name="connsiteY1" fmla="*/ 443405 h 659607"/>
                    <a:gd name="connsiteX2" fmla="*/ 133712 w 769143"/>
                    <a:gd name="connsiteY2" fmla="*/ 527981 h 659607"/>
                    <a:gd name="connsiteX3" fmla="*/ 182766 w 769143"/>
                    <a:gd name="connsiteY3" fmla="*/ 443405 h 659607"/>
                    <a:gd name="connsiteX4" fmla="*/ 251228 w 769143"/>
                    <a:gd name="connsiteY4" fmla="*/ 443405 h 659607"/>
                    <a:gd name="connsiteX5" fmla="*/ 271462 w 769143"/>
                    <a:gd name="connsiteY5" fmla="*/ 463640 h 659607"/>
                    <a:gd name="connsiteX6" fmla="*/ 271462 w 769143"/>
                    <a:gd name="connsiteY6" fmla="*/ 634610 h 659607"/>
                    <a:gd name="connsiteX7" fmla="*/ 251228 w 769143"/>
                    <a:gd name="connsiteY7" fmla="*/ 654845 h 659607"/>
                    <a:gd name="connsiteX8" fmla="*/ 20235 w 769143"/>
                    <a:gd name="connsiteY8" fmla="*/ 654845 h 659607"/>
                    <a:gd name="connsiteX9" fmla="*/ 0 w 769143"/>
                    <a:gd name="connsiteY9" fmla="*/ 634610 h 659607"/>
                    <a:gd name="connsiteX10" fmla="*/ 0 w 769143"/>
                    <a:gd name="connsiteY10" fmla="*/ 463640 h 659607"/>
                    <a:gd name="connsiteX11" fmla="*/ 20235 w 769143"/>
                    <a:gd name="connsiteY11" fmla="*/ 443405 h 659607"/>
                    <a:gd name="connsiteX12" fmla="*/ 330596 w 769143"/>
                    <a:gd name="connsiteY12" fmla="*/ 290513 h 659607"/>
                    <a:gd name="connsiteX13" fmla="*/ 443055 w 769143"/>
                    <a:gd name="connsiteY13" fmla="*/ 290513 h 659607"/>
                    <a:gd name="connsiteX14" fmla="*/ 528684 w 769143"/>
                    <a:gd name="connsiteY14" fmla="*/ 438150 h 659607"/>
                    <a:gd name="connsiteX15" fmla="*/ 614314 w 769143"/>
                    <a:gd name="connsiteY15" fmla="*/ 290513 h 659607"/>
                    <a:gd name="connsiteX16" fmla="*/ 733821 w 769143"/>
                    <a:gd name="connsiteY16" fmla="*/ 290513 h 659607"/>
                    <a:gd name="connsiteX17" fmla="*/ 769143 w 769143"/>
                    <a:gd name="connsiteY17" fmla="*/ 325835 h 659607"/>
                    <a:gd name="connsiteX18" fmla="*/ 769143 w 769143"/>
                    <a:gd name="connsiteY18" fmla="*/ 624285 h 659607"/>
                    <a:gd name="connsiteX19" fmla="*/ 733821 w 769143"/>
                    <a:gd name="connsiteY19" fmla="*/ 659607 h 659607"/>
                    <a:gd name="connsiteX20" fmla="*/ 330596 w 769143"/>
                    <a:gd name="connsiteY20" fmla="*/ 659607 h 659607"/>
                    <a:gd name="connsiteX21" fmla="*/ 295274 w 769143"/>
                    <a:gd name="connsiteY21" fmla="*/ 624285 h 659607"/>
                    <a:gd name="connsiteX22" fmla="*/ 295274 w 769143"/>
                    <a:gd name="connsiteY22" fmla="*/ 325835 h 659607"/>
                    <a:gd name="connsiteX23" fmla="*/ 330596 w 769143"/>
                    <a:gd name="connsiteY23" fmla="*/ 290513 h 659607"/>
                    <a:gd name="connsiteX24" fmla="*/ 134367 w 769143"/>
                    <a:gd name="connsiteY24" fmla="*/ 276981 h 659607"/>
                    <a:gd name="connsiteX25" fmla="*/ 211441 w 769143"/>
                    <a:gd name="connsiteY25" fmla="*/ 354055 h 659607"/>
                    <a:gd name="connsiteX26" fmla="*/ 134367 w 769143"/>
                    <a:gd name="connsiteY26" fmla="*/ 431128 h 659607"/>
                    <a:gd name="connsiteX27" fmla="*/ 57293 w 769143"/>
                    <a:gd name="connsiteY27" fmla="*/ 354055 h 659607"/>
                    <a:gd name="connsiteX28" fmla="*/ 134367 w 769143"/>
                    <a:gd name="connsiteY28" fmla="*/ 276981 h 659607"/>
                    <a:gd name="connsiteX29" fmla="*/ 529827 w 769143"/>
                    <a:gd name="connsiteY29" fmla="*/ 0 h 659607"/>
                    <a:gd name="connsiteX30" fmla="*/ 664368 w 769143"/>
                    <a:gd name="connsiteY30" fmla="*/ 134541 h 659607"/>
                    <a:gd name="connsiteX31" fmla="*/ 529827 w 769143"/>
                    <a:gd name="connsiteY31" fmla="*/ 269082 h 659607"/>
                    <a:gd name="connsiteX32" fmla="*/ 395286 w 769143"/>
                    <a:gd name="connsiteY32" fmla="*/ 134541 h 659607"/>
                    <a:gd name="connsiteX33" fmla="*/ 529827 w 769143"/>
                    <a:gd name="connsiteY33" fmla="*/ 0 h 659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69143" h="659607">
                      <a:moveTo>
                        <a:pt x="20235" y="443405"/>
                      </a:moveTo>
                      <a:lnTo>
                        <a:pt x="84659" y="443405"/>
                      </a:lnTo>
                      <a:lnTo>
                        <a:pt x="133712" y="527981"/>
                      </a:lnTo>
                      <a:lnTo>
                        <a:pt x="182766" y="443405"/>
                      </a:lnTo>
                      <a:lnTo>
                        <a:pt x="251228" y="443405"/>
                      </a:lnTo>
                      <a:cubicBezTo>
                        <a:pt x="262403" y="443405"/>
                        <a:pt x="271462" y="452464"/>
                        <a:pt x="271462" y="463640"/>
                      </a:cubicBezTo>
                      <a:lnTo>
                        <a:pt x="271462" y="634610"/>
                      </a:lnTo>
                      <a:cubicBezTo>
                        <a:pt x="271462" y="645786"/>
                        <a:pt x="262403" y="654845"/>
                        <a:pt x="251228" y="654845"/>
                      </a:cubicBezTo>
                      <a:lnTo>
                        <a:pt x="20235" y="654845"/>
                      </a:lnTo>
                      <a:cubicBezTo>
                        <a:pt x="9060" y="654845"/>
                        <a:pt x="0" y="645786"/>
                        <a:pt x="0" y="634610"/>
                      </a:cubicBezTo>
                      <a:lnTo>
                        <a:pt x="0" y="463640"/>
                      </a:lnTo>
                      <a:cubicBezTo>
                        <a:pt x="0" y="452464"/>
                        <a:pt x="9060" y="443405"/>
                        <a:pt x="20235" y="443405"/>
                      </a:cubicBezTo>
                      <a:close/>
                      <a:moveTo>
                        <a:pt x="330596" y="290513"/>
                      </a:moveTo>
                      <a:lnTo>
                        <a:pt x="443055" y="290513"/>
                      </a:lnTo>
                      <a:lnTo>
                        <a:pt x="528684" y="438150"/>
                      </a:lnTo>
                      <a:lnTo>
                        <a:pt x="614314" y="290513"/>
                      </a:lnTo>
                      <a:lnTo>
                        <a:pt x="733821" y="290513"/>
                      </a:lnTo>
                      <a:cubicBezTo>
                        <a:pt x="753329" y="290513"/>
                        <a:pt x="769143" y="306327"/>
                        <a:pt x="769143" y="325835"/>
                      </a:cubicBezTo>
                      <a:lnTo>
                        <a:pt x="769143" y="624285"/>
                      </a:lnTo>
                      <a:cubicBezTo>
                        <a:pt x="769143" y="643793"/>
                        <a:pt x="753329" y="659607"/>
                        <a:pt x="733821" y="659607"/>
                      </a:cubicBezTo>
                      <a:lnTo>
                        <a:pt x="330596" y="659607"/>
                      </a:lnTo>
                      <a:cubicBezTo>
                        <a:pt x="311088" y="659607"/>
                        <a:pt x="295274" y="643793"/>
                        <a:pt x="295274" y="624285"/>
                      </a:cubicBezTo>
                      <a:lnTo>
                        <a:pt x="295274" y="325835"/>
                      </a:lnTo>
                      <a:cubicBezTo>
                        <a:pt x="295274" y="306327"/>
                        <a:pt x="311088" y="290513"/>
                        <a:pt x="330596" y="290513"/>
                      </a:cubicBezTo>
                      <a:close/>
                      <a:moveTo>
                        <a:pt x="134367" y="276981"/>
                      </a:moveTo>
                      <a:cubicBezTo>
                        <a:pt x="176934" y="276981"/>
                        <a:pt x="211441" y="311488"/>
                        <a:pt x="211441" y="354055"/>
                      </a:cubicBezTo>
                      <a:cubicBezTo>
                        <a:pt x="211441" y="396621"/>
                        <a:pt x="176934" y="431128"/>
                        <a:pt x="134367" y="431128"/>
                      </a:cubicBezTo>
                      <a:cubicBezTo>
                        <a:pt x="91800" y="431128"/>
                        <a:pt x="57293" y="396621"/>
                        <a:pt x="57293" y="354055"/>
                      </a:cubicBezTo>
                      <a:cubicBezTo>
                        <a:pt x="57293" y="311488"/>
                        <a:pt x="91800" y="276981"/>
                        <a:pt x="134367" y="276981"/>
                      </a:cubicBezTo>
                      <a:close/>
                      <a:moveTo>
                        <a:pt x="529827" y="0"/>
                      </a:moveTo>
                      <a:cubicBezTo>
                        <a:pt x="604132" y="0"/>
                        <a:pt x="664368" y="60236"/>
                        <a:pt x="664368" y="134541"/>
                      </a:cubicBezTo>
                      <a:cubicBezTo>
                        <a:pt x="664368" y="208846"/>
                        <a:pt x="604132" y="269082"/>
                        <a:pt x="529827" y="269082"/>
                      </a:cubicBezTo>
                      <a:cubicBezTo>
                        <a:pt x="455522" y="269082"/>
                        <a:pt x="395286" y="208846"/>
                        <a:pt x="395286" y="134541"/>
                      </a:cubicBezTo>
                      <a:cubicBezTo>
                        <a:pt x="395286" y="60236"/>
                        <a:pt x="455522" y="0"/>
                        <a:pt x="52982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102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961" b="1" dirty="0">
                    <a:solidFill>
                      <a:schemeClr val="bg1"/>
                    </a:solidFill>
                    <a:latin typeface="+mj-lt"/>
                    <a:ea typeface="Segoe UI" pitchFamily="34" charset="0"/>
                    <a:cs typeface="Segoe UI" pitchFamily="34" charset="0"/>
                  </a:endParaRPr>
                </a:p>
              </p:txBody>
            </p:sp>
          </p:grpSp>
        </p:grpSp>
        <p:grpSp>
          <p:nvGrpSpPr>
            <p:cNvPr id="15" name="Group 14"/>
            <p:cNvGrpSpPr/>
            <p:nvPr/>
          </p:nvGrpSpPr>
          <p:grpSpPr>
            <a:xfrm>
              <a:off x="1525742" y="5237334"/>
              <a:ext cx="861746" cy="356066"/>
              <a:chOff x="1815887" y="5237334"/>
              <a:chExt cx="861746" cy="356066"/>
            </a:xfrm>
          </p:grpSpPr>
          <p:sp>
            <p:nvSpPr>
              <p:cNvPr id="62" name="Rectangle 61"/>
              <p:cNvSpPr/>
              <p:nvPr/>
            </p:nvSpPr>
            <p:spPr bwMode="auto">
              <a:xfrm>
                <a:off x="1815887" y="5237334"/>
                <a:ext cx="861746" cy="356066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44821" rIns="0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Container</a:t>
                </a:r>
              </a:p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Service</a:t>
                </a:r>
              </a:p>
            </p:txBody>
          </p:sp>
          <p:grpSp>
            <p:nvGrpSpPr>
              <p:cNvPr id="412" name="Group 411"/>
              <p:cNvGrpSpPr/>
              <p:nvPr/>
            </p:nvGrpSpPr>
            <p:grpSpPr>
              <a:xfrm>
                <a:off x="1854319" y="5310201"/>
                <a:ext cx="221053" cy="170255"/>
                <a:chOff x="1410342" y="5288934"/>
                <a:chExt cx="294653" cy="226942"/>
              </a:xfrm>
            </p:grpSpPr>
            <p:grpSp>
              <p:nvGrpSpPr>
                <p:cNvPr id="402" name="Group 401"/>
                <p:cNvGrpSpPr/>
                <p:nvPr/>
              </p:nvGrpSpPr>
              <p:grpSpPr>
                <a:xfrm>
                  <a:off x="1428991" y="5308456"/>
                  <a:ext cx="97032" cy="104039"/>
                  <a:chOff x="1286878" y="3925073"/>
                  <a:chExt cx="291844" cy="312918"/>
                </a:xfrm>
                <a:solidFill>
                  <a:schemeClr val="bg1"/>
                </a:solidFill>
              </p:grpSpPr>
              <p:sp>
                <p:nvSpPr>
                  <p:cNvPr id="397" name="Diamond 396"/>
                  <p:cNvSpPr/>
                  <p:nvPr/>
                </p:nvSpPr>
                <p:spPr bwMode="auto">
                  <a:xfrm rot="19690132">
                    <a:off x="1286878" y="3991205"/>
                    <a:ext cx="148048" cy="245585"/>
                  </a:xfrm>
                  <a:prstGeom prst="diamond">
                    <a:avLst/>
                  </a:prstGeom>
                  <a:grpFill/>
                  <a:ln>
                    <a:noFill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899860" lon="21583921" rev="21540000"/>
                    </a:camera>
                    <a:lightRig rig="threePt" dir="t"/>
                  </a:scene3d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102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961" b="1" dirty="0">
                      <a:solidFill>
                        <a:schemeClr val="bg1"/>
                      </a:solidFill>
                      <a:latin typeface="+mj-lt"/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  <p:sp>
                <p:nvSpPr>
                  <p:cNvPr id="398" name="Diamond 397"/>
                  <p:cNvSpPr/>
                  <p:nvPr/>
                </p:nvSpPr>
                <p:spPr bwMode="auto">
                  <a:xfrm rot="1935408">
                    <a:off x="1424781" y="3991343"/>
                    <a:ext cx="153941" cy="246648"/>
                  </a:xfrm>
                  <a:prstGeom prst="diamond">
                    <a:avLst/>
                  </a:prstGeom>
                  <a:grpFill/>
                  <a:ln>
                    <a:noFill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102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961" b="1" dirty="0">
                      <a:solidFill>
                        <a:schemeClr val="bg1"/>
                      </a:solidFill>
                      <a:latin typeface="+mj-lt"/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  <p:sp>
                <p:nvSpPr>
                  <p:cNvPr id="399" name="Diamond 398"/>
                  <p:cNvSpPr/>
                  <p:nvPr/>
                </p:nvSpPr>
                <p:spPr bwMode="auto">
                  <a:xfrm rot="5400000">
                    <a:off x="1355358" y="3879251"/>
                    <a:ext cx="153941" cy="245585"/>
                  </a:xfrm>
                  <a:prstGeom prst="diamond">
                    <a:avLst/>
                  </a:prstGeom>
                  <a:grpFill/>
                  <a:ln>
                    <a:noFill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21599979" lon="2400000" rev="0"/>
                    </a:camera>
                    <a:lightRig rig="threePt" dir="t"/>
                  </a:scene3d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102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961" b="1" dirty="0">
                      <a:solidFill>
                        <a:schemeClr val="bg1"/>
                      </a:solidFill>
                      <a:latin typeface="+mj-lt"/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</p:grpSp>
            <p:sp>
              <p:nvSpPr>
                <p:cNvPr id="403" name="Rounded Rectangle 402"/>
                <p:cNvSpPr/>
                <p:nvPr/>
              </p:nvSpPr>
              <p:spPr bwMode="auto">
                <a:xfrm>
                  <a:off x="1410342" y="5288934"/>
                  <a:ext cx="294653" cy="226942"/>
                </a:xfrm>
                <a:prstGeom prst="roundRect">
                  <a:avLst>
                    <a:gd name="adj" fmla="val 9184"/>
                  </a:avLst>
                </a:prstGeom>
                <a:noFill/>
                <a:ln w="19050">
                  <a:solidFill>
                    <a:schemeClr val="bg1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102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961" b="1" dirty="0">
                    <a:solidFill>
                      <a:schemeClr val="bg1"/>
                    </a:solidFill>
                    <a:latin typeface="+mj-lt"/>
                    <a:ea typeface="Segoe UI" pitchFamily="34" charset="0"/>
                    <a:cs typeface="Segoe UI" pitchFamily="34" charset="0"/>
                  </a:endParaRPr>
                </a:p>
              </p:txBody>
            </p:sp>
            <p:grpSp>
              <p:nvGrpSpPr>
                <p:cNvPr id="404" name="Group 403"/>
                <p:cNvGrpSpPr/>
                <p:nvPr/>
              </p:nvGrpSpPr>
              <p:grpSpPr>
                <a:xfrm>
                  <a:off x="1573839" y="5308987"/>
                  <a:ext cx="97032" cy="104039"/>
                  <a:chOff x="1286878" y="3925073"/>
                  <a:chExt cx="291844" cy="312918"/>
                </a:xfrm>
                <a:solidFill>
                  <a:schemeClr val="bg1"/>
                </a:solidFill>
              </p:grpSpPr>
              <p:sp>
                <p:nvSpPr>
                  <p:cNvPr id="405" name="Diamond 404"/>
                  <p:cNvSpPr/>
                  <p:nvPr/>
                </p:nvSpPr>
                <p:spPr bwMode="auto">
                  <a:xfrm rot="19690132">
                    <a:off x="1286878" y="3991205"/>
                    <a:ext cx="148048" cy="245585"/>
                  </a:xfrm>
                  <a:prstGeom prst="diamond">
                    <a:avLst/>
                  </a:prstGeom>
                  <a:grpFill/>
                  <a:ln>
                    <a:noFill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899860" lon="21583921" rev="21540000"/>
                    </a:camera>
                    <a:lightRig rig="threePt" dir="t"/>
                  </a:scene3d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102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961" b="1" dirty="0">
                      <a:solidFill>
                        <a:schemeClr val="bg1"/>
                      </a:solidFill>
                      <a:latin typeface="+mj-lt"/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  <p:sp>
                <p:nvSpPr>
                  <p:cNvPr id="406" name="Diamond 405"/>
                  <p:cNvSpPr/>
                  <p:nvPr/>
                </p:nvSpPr>
                <p:spPr bwMode="auto">
                  <a:xfrm rot="1935408">
                    <a:off x="1424781" y="3991343"/>
                    <a:ext cx="153941" cy="246648"/>
                  </a:xfrm>
                  <a:prstGeom prst="diamond">
                    <a:avLst/>
                  </a:prstGeom>
                  <a:grpFill/>
                  <a:ln>
                    <a:noFill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102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961" b="1" dirty="0">
                      <a:solidFill>
                        <a:schemeClr val="bg1"/>
                      </a:solidFill>
                      <a:latin typeface="+mj-lt"/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  <p:sp>
                <p:nvSpPr>
                  <p:cNvPr id="407" name="Diamond 406"/>
                  <p:cNvSpPr/>
                  <p:nvPr/>
                </p:nvSpPr>
                <p:spPr bwMode="auto">
                  <a:xfrm rot="5400000">
                    <a:off x="1355358" y="3879251"/>
                    <a:ext cx="153941" cy="245585"/>
                  </a:xfrm>
                  <a:prstGeom prst="diamond">
                    <a:avLst/>
                  </a:prstGeom>
                  <a:grpFill/>
                  <a:ln>
                    <a:noFill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21599979" lon="2400000" rev="0"/>
                    </a:camera>
                    <a:lightRig rig="threePt" dir="t"/>
                  </a:scene3d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102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961" b="1" dirty="0">
                      <a:solidFill>
                        <a:schemeClr val="bg1"/>
                      </a:solidFill>
                      <a:latin typeface="+mj-lt"/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</p:grpSp>
            <p:grpSp>
              <p:nvGrpSpPr>
                <p:cNvPr id="408" name="Group 407"/>
                <p:cNvGrpSpPr/>
                <p:nvPr/>
              </p:nvGrpSpPr>
              <p:grpSpPr>
                <a:xfrm>
                  <a:off x="1505369" y="5390438"/>
                  <a:ext cx="97032" cy="104039"/>
                  <a:chOff x="1286878" y="3925073"/>
                  <a:chExt cx="291844" cy="312918"/>
                </a:xfrm>
                <a:solidFill>
                  <a:schemeClr val="bg1"/>
                </a:solidFill>
              </p:grpSpPr>
              <p:sp>
                <p:nvSpPr>
                  <p:cNvPr id="409" name="Diamond 408"/>
                  <p:cNvSpPr/>
                  <p:nvPr/>
                </p:nvSpPr>
                <p:spPr bwMode="auto">
                  <a:xfrm rot="19690132">
                    <a:off x="1286878" y="3991205"/>
                    <a:ext cx="148048" cy="245585"/>
                  </a:xfrm>
                  <a:prstGeom prst="diamond">
                    <a:avLst/>
                  </a:prstGeom>
                  <a:grpFill/>
                  <a:ln>
                    <a:noFill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899860" lon="21583921" rev="21540000"/>
                    </a:camera>
                    <a:lightRig rig="threePt" dir="t"/>
                  </a:scene3d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102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961" b="1" dirty="0">
                      <a:solidFill>
                        <a:schemeClr val="bg1"/>
                      </a:solidFill>
                      <a:latin typeface="+mj-lt"/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  <p:sp>
                <p:nvSpPr>
                  <p:cNvPr id="410" name="Diamond 409"/>
                  <p:cNvSpPr/>
                  <p:nvPr/>
                </p:nvSpPr>
                <p:spPr bwMode="auto">
                  <a:xfrm rot="1935408">
                    <a:off x="1424781" y="3991343"/>
                    <a:ext cx="153941" cy="246648"/>
                  </a:xfrm>
                  <a:prstGeom prst="diamond">
                    <a:avLst/>
                  </a:prstGeom>
                  <a:grpFill/>
                  <a:ln>
                    <a:noFill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102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961" b="1" dirty="0">
                      <a:solidFill>
                        <a:schemeClr val="bg1"/>
                      </a:solidFill>
                      <a:latin typeface="+mj-lt"/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  <p:sp>
                <p:nvSpPr>
                  <p:cNvPr id="411" name="Diamond 410"/>
                  <p:cNvSpPr/>
                  <p:nvPr/>
                </p:nvSpPr>
                <p:spPr bwMode="auto">
                  <a:xfrm rot="5400000">
                    <a:off x="1355358" y="3879251"/>
                    <a:ext cx="153941" cy="245585"/>
                  </a:xfrm>
                  <a:prstGeom prst="diamond">
                    <a:avLst/>
                  </a:prstGeom>
                  <a:grpFill/>
                  <a:ln>
                    <a:noFill/>
                    <a:headEnd type="none" w="med" len="med"/>
                    <a:tailEnd type="none" w="med" len="med"/>
                  </a:ln>
                  <a:effectLst/>
                  <a:scene3d>
                    <a:camera prst="orthographicFront">
                      <a:rot lat="21599979" lon="2400000" rev="0"/>
                    </a:camera>
                    <a:lightRig rig="threePt" dir="t"/>
                  </a:scene3d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102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961" b="1" dirty="0">
                      <a:solidFill>
                        <a:schemeClr val="bg1"/>
                      </a:solidFill>
                      <a:latin typeface="+mj-lt"/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</p:grpSp>
          </p:grpSp>
        </p:grpSp>
        <p:grpSp>
          <p:nvGrpSpPr>
            <p:cNvPr id="23" name="Group 22"/>
            <p:cNvGrpSpPr/>
            <p:nvPr/>
          </p:nvGrpSpPr>
          <p:grpSpPr>
            <a:xfrm>
              <a:off x="7811112" y="5230981"/>
              <a:ext cx="691304" cy="346426"/>
              <a:chOff x="7811112" y="5230981"/>
              <a:chExt cx="691304" cy="346426"/>
            </a:xfrm>
          </p:grpSpPr>
          <p:sp>
            <p:nvSpPr>
              <p:cNvPr id="30" name="Rectangle 29"/>
              <p:cNvSpPr/>
              <p:nvPr/>
            </p:nvSpPr>
            <p:spPr bwMode="auto">
              <a:xfrm>
                <a:off x="7811112" y="5230981"/>
                <a:ext cx="691304" cy="346426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44821" rIns="0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DNS</a:t>
                </a:r>
              </a:p>
            </p:txBody>
          </p:sp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0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60724" y="5289060"/>
                <a:ext cx="211665" cy="211665"/>
              </a:xfrm>
              <a:prstGeom prst="rect">
                <a:avLst/>
              </a:prstGeom>
            </p:spPr>
          </p:pic>
        </p:grpSp>
        <p:grpSp>
          <p:nvGrpSpPr>
            <p:cNvPr id="240" name="Group 239"/>
            <p:cNvGrpSpPr/>
            <p:nvPr/>
          </p:nvGrpSpPr>
          <p:grpSpPr>
            <a:xfrm>
              <a:off x="10458248" y="5230981"/>
              <a:ext cx="870398" cy="346426"/>
              <a:chOff x="10458248" y="5230981"/>
              <a:chExt cx="870398" cy="346426"/>
            </a:xfrm>
          </p:grpSpPr>
          <p:sp>
            <p:nvSpPr>
              <p:cNvPr id="34" name="Rectangle 33"/>
              <p:cNvSpPr/>
              <p:nvPr/>
            </p:nvSpPr>
            <p:spPr bwMode="auto">
              <a:xfrm>
                <a:off x="10458248" y="5230981"/>
                <a:ext cx="870398" cy="346426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44821" rIns="0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VPN Gateway</a:t>
                </a:r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60633" y="5267779"/>
                <a:ext cx="241495" cy="241495"/>
              </a:xfrm>
              <a:prstGeom prst="rect">
                <a:avLst/>
              </a:prstGeom>
            </p:spPr>
          </p:pic>
        </p:grpSp>
        <p:grpSp>
          <p:nvGrpSpPr>
            <p:cNvPr id="21" name="Group 20"/>
            <p:cNvGrpSpPr/>
            <p:nvPr/>
          </p:nvGrpSpPr>
          <p:grpSpPr>
            <a:xfrm>
              <a:off x="6949070" y="5231313"/>
              <a:ext cx="829620" cy="346180"/>
              <a:chOff x="6949070" y="5231313"/>
              <a:chExt cx="829620" cy="346180"/>
            </a:xfrm>
          </p:grpSpPr>
          <p:sp>
            <p:nvSpPr>
              <p:cNvPr id="29" name="Rectangle 28"/>
              <p:cNvSpPr/>
              <p:nvPr/>
            </p:nvSpPr>
            <p:spPr bwMode="auto">
              <a:xfrm>
                <a:off x="6949070" y="5231313"/>
                <a:ext cx="829620" cy="346180"/>
              </a:xfrm>
              <a:prstGeom prst="rect">
                <a:avLst/>
              </a:prstGeom>
              <a:solidFill>
                <a:srgbClr val="005695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304784" tIns="44821" rIns="0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895923" fontAlgn="base">
                  <a:lnSpc>
                    <a:spcPct val="90000"/>
                  </a:lnSpc>
                </a:pPr>
                <a:r>
                  <a:rPr lang="en-US" sz="784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Load Balancer</a:t>
                </a:r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2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8668" y="5270432"/>
                <a:ext cx="238842" cy="238842"/>
              </a:xfrm>
              <a:prstGeom prst="rect">
                <a:avLst/>
              </a:prstGeom>
            </p:spPr>
          </p:pic>
        </p:grpSp>
        <p:grpSp>
          <p:nvGrpSpPr>
            <p:cNvPr id="243" name="Group 242"/>
            <p:cNvGrpSpPr/>
            <p:nvPr/>
          </p:nvGrpSpPr>
          <p:grpSpPr>
            <a:xfrm>
              <a:off x="10708345" y="2051336"/>
              <a:ext cx="1012582" cy="321430"/>
              <a:chOff x="6813227" y="457506"/>
              <a:chExt cx="1012582" cy="321430"/>
            </a:xfrm>
          </p:grpSpPr>
          <p:sp>
            <p:nvSpPr>
              <p:cNvPr id="244" name="TextBox 243"/>
              <p:cNvSpPr txBox="1"/>
              <p:nvPr/>
            </p:nvSpPr>
            <p:spPr>
              <a:xfrm>
                <a:off x="7166653" y="477831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Domain Services </a:t>
                </a:r>
                <a:b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</a:br>
                <a:endParaRPr lang="en-US" sz="750" dirty="0">
                  <a:solidFill>
                    <a:prstClr val="white"/>
                  </a:solidFill>
                  <a:latin typeface="Segoe UI Light" panose="020B0502040204020203" pitchFamily="34" charset="0"/>
                  <a:ea typeface="Arial Unicode MS" panose="020B0604020202020204" pitchFamily="34" charset="-128"/>
                  <a:cs typeface="Segoe UI Light" panose="020B0502040204020203" pitchFamily="34" charset="0"/>
                </a:endParaRPr>
              </a:p>
            </p:txBody>
          </p:sp>
          <p:pic>
            <p:nvPicPr>
              <p:cNvPr id="245" name="Picture 244" descr="Azure Active Directory.png"/>
              <p:cNvPicPr>
                <a:picLocks noChangeAspect="1"/>
              </p:cNvPicPr>
              <p:nvPr/>
            </p:nvPicPr>
            <p:blipFill>
              <a:blip r:embed="rId26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13227" y="457506"/>
                <a:ext cx="298103" cy="298102"/>
              </a:xfrm>
              <a:prstGeom prst="rect">
                <a:avLst/>
              </a:prstGeom>
            </p:spPr>
          </p:pic>
        </p:grpSp>
        <p:grpSp>
          <p:nvGrpSpPr>
            <p:cNvPr id="63" name="Group 62"/>
            <p:cNvGrpSpPr/>
            <p:nvPr/>
          </p:nvGrpSpPr>
          <p:grpSpPr>
            <a:xfrm>
              <a:off x="6746387" y="2470108"/>
              <a:ext cx="3718371" cy="1982142"/>
              <a:chOff x="6746387" y="2470108"/>
              <a:chExt cx="3718371" cy="1982142"/>
            </a:xfrm>
          </p:grpSpPr>
          <p:sp>
            <p:nvSpPr>
              <p:cNvPr id="39" name="Rectangle 38"/>
              <p:cNvSpPr/>
              <p:nvPr/>
            </p:nvSpPr>
            <p:spPr bwMode="auto">
              <a:xfrm>
                <a:off x="6746387" y="2470108"/>
                <a:ext cx="3525541" cy="1982142"/>
              </a:xfrm>
              <a:prstGeom prst="rect">
                <a:avLst/>
              </a:pr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175761" tIns="140609" rIns="175761" bIns="140609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95923" fontAlgn="base">
                  <a:lnSpc>
                    <a:spcPct val="90000"/>
                  </a:lnSpc>
                </a:pPr>
                <a:r>
                  <a:rPr lang="en-US" sz="1176" b="1" kern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Analytics &amp; </a:t>
                </a:r>
                <a:r>
                  <a:rPr lang="en-US" sz="1176" b="1" kern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IoT</a:t>
                </a:r>
                <a:endParaRPr lang="en-US" sz="1176" b="1" kern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grpSp>
            <p:nvGrpSpPr>
              <p:cNvPr id="381" name="Group 380"/>
              <p:cNvGrpSpPr/>
              <p:nvPr/>
            </p:nvGrpSpPr>
            <p:grpSpPr>
              <a:xfrm>
                <a:off x="6882162" y="2915123"/>
                <a:ext cx="1011681" cy="347362"/>
                <a:chOff x="6000733" y="3432032"/>
                <a:chExt cx="1011681" cy="347362"/>
              </a:xfrm>
            </p:grpSpPr>
            <p:sp>
              <p:nvSpPr>
                <p:cNvPr id="181" name="TextBox 180"/>
                <p:cNvSpPr txBox="1"/>
                <p:nvPr/>
              </p:nvSpPr>
              <p:spPr>
                <a:xfrm>
                  <a:off x="6353258" y="3478289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HDInsight</a:t>
                  </a:r>
                </a:p>
              </p:txBody>
            </p:sp>
            <p:pic>
              <p:nvPicPr>
                <p:cNvPr id="182" name="Picture 181"/>
                <p:cNvPicPr>
                  <a:picLocks noChangeAspect="1"/>
                </p:cNvPicPr>
                <p:nvPr/>
              </p:nvPicPr>
              <p:blipFill>
                <a:blip r:embed="rId43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0733" y="3432032"/>
                  <a:ext cx="296813" cy="296813"/>
                </a:xfrm>
                <a:prstGeom prst="rect">
                  <a:avLst/>
                </a:prstGeom>
              </p:spPr>
            </p:pic>
          </p:grpSp>
          <p:grpSp>
            <p:nvGrpSpPr>
              <p:cNvPr id="382" name="Group 381"/>
              <p:cNvGrpSpPr/>
              <p:nvPr/>
            </p:nvGrpSpPr>
            <p:grpSpPr>
              <a:xfrm>
                <a:off x="7737159" y="2963510"/>
                <a:ext cx="951185" cy="301105"/>
                <a:chOff x="6855730" y="3480419"/>
                <a:chExt cx="951185" cy="301105"/>
              </a:xfrm>
            </p:grpSpPr>
            <p:sp>
              <p:nvSpPr>
                <p:cNvPr id="183" name="TextBox 182"/>
                <p:cNvSpPr txBox="1"/>
                <p:nvPr/>
              </p:nvSpPr>
              <p:spPr>
                <a:xfrm>
                  <a:off x="7147759" y="3480419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Machine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Learning</a:t>
                  </a:r>
                </a:p>
              </p:txBody>
            </p:sp>
            <p:pic>
              <p:nvPicPr>
                <p:cNvPr id="184" name="Picture 183"/>
                <p:cNvPicPr>
                  <a:picLocks noChangeAspect="1"/>
                </p:cNvPicPr>
                <p:nvPr/>
              </p:nvPicPr>
              <p:blipFill>
                <a:blip r:embed="rId44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55730" y="3501575"/>
                  <a:ext cx="248544" cy="248544"/>
                </a:xfrm>
                <a:prstGeom prst="rect">
                  <a:avLst/>
                </a:prstGeom>
              </p:spPr>
            </p:pic>
          </p:grpSp>
          <p:grpSp>
            <p:nvGrpSpPr>
              <p:cNvPr id="7" name="Group 6"/>
              <p:cNvGrpSpPr/>
              <p:nvPr/>
            </p:nvGrpSpPr>
            <p:grpSpPr>
              <a:xfrm>
                <a:off x="8577295" y="2946728"/>
                <a:ext cx="1002732" cy="320341"/>
                <a:chOff x="8577295" y="3022928"/>
                <a:chExt cx="1002732" cy="320341"/>
              </a:xfrm>
            </p:grpSpPr>
            <p:sp>
              <p:nvSpPr>
                <p:cNvPr id="185" name="TextBox 184"/>
                <p:cNvSpPr txBox="1"/>
                <p:nvPr/>
              </p:nvSpPr>
              <p:spPr>
                <a:xfrm>
                  <a:off x="8920871" y="3042164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Stream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Analytics</a:t>
                  </a:r>
                </a:p>
              </p:txBody>
            </p:sp>
            <p:pic>
              <p:nvPicPr>
                <p:cNvPr id="186" name="Picture 185"/>
                <p:cNvPicPr>
                  <a:picLocks noChangeAspect="1"/>
                </p:cNvPicPr>
                <p:nvPr/>
              </p:nvPicPr>
              <p:blipFill>
                <a:blip r:embed="rId45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577295" y="3022928"/>
                  <a:ext cx="310547" cy="310546"/>
                </a:xfrm>
                <a:prstGeom prst="rect">
                  <a:avLst/>
                </a:prstGeom>
              </p:spPr>
            </p:pic>
          </p:grpSp>
          <p:grpSp>
            <p:nvGrpSpPr>
              <p:cNvPr id="14" name="Group 13"/>
              <p:cNvGrpSpPr/>
              <p:nvPr/>
            </p:nvGrpSpPr>
            <p:grpSpPr>
              <a:xfrm>
                <a:off x="7143622" y="3482597"/>
                <a:ext cx="1002965" cy="334571"/>
                <a:chOff x="6886447" y="3615947"/>
                <a:chExt cx="1002965" cy="334571"/>
              </a:xfrm>
            </p:grpSpPr>
            <p:sp>
              <p:nvSpPr>
                <p:cNvPr id="187" name="TextBox 186"/>
                <p:cNvSpPr txBox="1"/>
                <p:nvPr/>
              </p:nvSpPr>
              <p:spPr>
                <a:xfrm>
                  <a:off x="7230256" y="3649413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Data 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Factory</a:t>
                  </a:r>
                </a:p>
              </p:txBody>
            </p:sp>
            <p:pic>
              <p:nvPicPr>
                <p:cNvPr id="188" name="Picture 187"/>
                <p:cNvPicPr>
                  <a:picLocks noChangeAspect="1"/>
                </p:cNvPicPr>
                <p:nvPr/>
              </p:nvPicPr>
              <p:blipFill>
                <a:blip r:embed="rId46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86447" y="3615947"/>
                  <a:ext cx="302121" cy="302121"/>
                </a:xfrm>
                <a:prstGeom prst="rect">
                  <a:avLst/>
                </a:prstGeom>
              </p:spPr>
            </p:pic>
          </p:grpSp>
          <p:grpSp>
            <p:nvGrpSpPr>
              <p:cNvPr id="385" name="Group 384"/>
              <p:cNvGrpSpPr/>
              <p:nvPr/>
            </p:nvGrpSpPr>
            <p:grpSpPr>
              <a:xfrm>
                <a:off x="7981457" y="3490536"/>
                <a:ext cx="1005670" cy="327678"/>
                <a:chOff x="6842853" y="4064595"/>
                <a:chExt cx="1005670" cy="327678"/>
              </a:xfrm>
            </p:grpSpPr>
            <p:sp>
              <p:nvSpPr>
                <p:cNvPr id="189" name="TextBox 188"/>
                <p:cNvSpPr txBox="1"/>
                <p:nvPr/>
              </p:nvSpPr>
              <p:spPr>
                <a:xfrm>
                  <a:off x="7189367" y="4091168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Event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Hubs</a:t>
                  </a:r>
                </a:p>
              </p:txBody>
            </p:sp>
            <p:pic>
              <p:nvPicPr>
                <p:cNvPr id="190" name="Picture 189"/>
                <p:cNvPicPr>
                  <a:picLocks noChangeAspect="1"/>
                </p:cNvPicPr>
                <p:nvPr/>
              </p:nvPicPr>
              <p:blipFill>
                <a:blip r:embed="rId47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42853" y="4064595"/>
                  <a:ext cx="296417" cy="296417"/>
                </a:xfrm>
                <a:prstGeom prst="rect">
                  <a:avLst/>
                </a:prstGeom>
              </p:spPr>
            </p:pic>
          </p:grpSp>
          <p:grpSp>
            <p:nvGrpSpPr>
              <p:cNvPr id="386" name="Group 385"/>
              <p:cNvGrpSpPr/>
              <p:nvPr/>
            </p:nvGrpSpPr>
            <p:grpSpPr>
              <a:xfrm>
                <a:off x="8607766" y="4012490"/>
                <a:ext cx="989338" cy="296656"/>
                <a:chOff x="7373912" y="4453199"/>
                <a:chExt cx="989338" cy="296656"/>
              </a:xfrm>
            </p:grpSpPr>
            <p:sp>
              <p:nvSpPr>
                <p:cNvPr id="191" name="TextBox 190"/>
                <p:cNvSpPr txBox="1"/>
                <p:nvPr/>
              </p:nvSpPr>
              <p:spPr>
                <a:xfrm>
                  <a:off x="7704094" y="4468694"/>
                  <a:ext cx="659156" cy="25845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Mobile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Engagement</a:t>
                  </a:r>
                </a:p>
              </p:txBody>
            </p:sp>
            <p:pic>
              <p:nvPicPr>
                <p:cNvPr id="192" name="Picture 191"/>
                <p:cNvPicPr>
                  <a:picLocks noChangeAspect="1"/>
                </p:cNvPicPr>
                <p:nvPr/>
              </p:nvPicPr>
              <p:blipFill>
                <a:blip r:embed="rId48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73912" y="4453199"/>
                  <a:ext cx="296656" cy="296656"/>
                </a:xfrm>
                <a:prstGeom prst="rect">
                  <a:avLst/>
                </a:prstGeom>
              </p:spPr>
            </p:pic>
          </p:grpSp>
          <p:grpSp>
            <p:nvGrpSpPr>
              <p:cNvPr id="8" name="Group 7"/>
              <p:cNvGrpSpPr/>
              <p:nvPr/>
            </p:nvGrpSpPr>
            <p:grpSpPr>
              <a:xfrm>
                <a:off x="9565545" y="2966401"/>
                <a:ext cx="899213" cy="301105"/>
                <a:chOff x="9565545" y="3042601"/>
                <a:chExt cx="899213" cy="301105"/>
              </a:xfrm>
            </p:grpSpPr>
            <p:sp>
              <p:nvSpPr>
                <p:cNvPr id="251" name="TextBox 250"/>
                <p:cNvSpPr txBox="1"/>
                <p:nvPr/>
              </p:nvSpPr>
              <p:spPr>
                <a:xfrm>
                  <a:off x="9805602" y="3042601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Data 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Lake</a:t>
                  </a:r>
                </a:p>
              </p:txBody>
            </p:sp>
            <p:sp>
              <p:nvSpPr>
                <p:cNvPr id="250" name="Freeform 249"/>
                <p:cNvSpPr/>
                <p:nvPr/>
              </p:nvSpPr>
              <p:spPr bwMode="auto">
                <a:xfrm>
                  <a:off x="9565545" y="3050497"/>
                  <a:ext cx="197023" cy="271168"/>
                </a:xfrm>
                <a:custGeom>
                  <a:avLst/>
                  <a:gdLst>
                    <a:gd name="connsiteX0" fmla="*/ 438796 w 667945"/>
                    <a:gd name="connsiteY0" fmla="*/ 474896 h 919312"/>
                    <a:gd name="connsiteX1" fmla="*/ 457731 w 667945"/>
                    <a:gd name="connsiteY1" fmla="*/ 501690 h 919312"/>
                    <a:gd name="connsiteX2" fmla="*/ 503146 w 667945"/>
                    <a:gd name="connsiteY2" fmla="*/ 530902 h 919312"/>
                    <a:gd name="connsiteX3" fmla="*/ 556703 w 667945"/>
                    <a:gd name="connsiteY3" fmla="*/ 541217 h 919312"/>
                    <a:gd name="connsiteX4" fmla="*/ 560815 w 667945"/>
                    <a:gd name="connsiteY4" fmla="*/ 541217 h 919312"/>
                    <a:gd name="connsiteX5" fmla="*/ 614373 w 667945"/>
                    <a:gd name="connsiteY5" fmla="*/ 530902 h 919312"/>
                    <a:gd name="connsiteX6" fmla="*/ 659787 w 667945"/>
                    <a:gd name="connsiteY6" fmla="*/ 501690 h 919312"/>
                    <a:gd name="connsiteX7" fmla="*/ 667943 w 667945"/>
                    <a:gd name="connsiteY7" fmla="*/ 490150 h 919312"/>
                    <a:gd name="connsiteX8" fmla="*/ 667943 w 667945"/>
                    <a:gd name="connsiteY8" fmla="*/ 804964 h 919312"/>
                    <a:gd name="connsiteX9" fmla="*/ 665702 w 667945"/>
                    <a:gd name="connsiteY9" fmla="*/ 804964 h 919312"/>
                    <a:gd name="connsiteX10" fmla="*/ 667944 w 667945"/>
                    <a:gd name="connsiteY10" fmla="*/ 812105 h 919312"/>
                    <a:gd name="connsiteX11" fmla="*/ 333972 w 667945"/>
                    <a:gd name="connsiteY11" fmla="*/ 919312 h 919312"/>
                    <a:gd name="connsiteX12" fmla="*/ 0 w 667945"/>
                    <a:gd name="connsiteY12" fmla="*/ 812105 h 919312"/>
                    <a:gd name="connsiteX13" fmla="*/ 2243 w 667945"/>
                    <a:gd name="connsiteY13" fmla="*/ 804964 h 919312"/>
                    <a:gd name="connsiteX14" fmla="*/ 0 w 667945"/>
                    <a:gd name="connsiteY14" fmla="*/ 804964 h 919312"/>
                    <a:gd name="connsiteX15" fmla="*/ 0 w 667945"/>
                    <a:gd name="connsiteY15" fmla="*/ 506436 h 919312"/>
                    <a:gd name="connsiteX16" fmla="*/ 38038 w 667945"/>
                    <a:gd name="connsiteY16" fmla="*/ 530902 h 919312"/>
                    <a:gd name="connsiteX17" fmla="*/ 91595 w 667945"/>
                    <a:gd name="connsiteY17" fmla="*/ 541217 h 919312"/>
                    <a:gd name="connsiteX18" fmla="*/ 95707 w 667945"/>
                    <a:gd name="connsiteY18" fmla="*/ 541217 h 919312"/>
                    <a:gd name="connsiteX19" fmla="*/ 149265 w 667945"/>
                    <a:gd name="connsiteY19" fmla="*/ 530902 h 919312"/>
                    <a:gd name="connsiteX20" fmla="*/ 194679 w 667945"/>
                    <a:gd name="connsiteY20" fmla="*/ 501690 h 919312"/>
                    <a:gd name="connsiteX21" fmla="*/ 206242 w 667945"/>
                    <a:gd name="connsiteY21" fmla="*/ 485329 h 919312"/>
                    <a:gd name="connsiteX22" fmla="*/ 217804 w 667945"/>
                    <a:gd name="connsiteY22" fmla="*/ 501690 h 919312"/>
                    <a:gd name="connsiteX23" fmla="*/ 263219 w 667945"/>
                    <a:gd name="connsiteY23" fmla="*/ 530902 h 919312"/>
                    <a:gd name="connsiteX24" fmla="*/ 316776 w 667945"/>
                    <a:gd name="connsiteY24" fmla="*/ 541217 h 919312"/>
                    <a:gd name="connsiteX25" fmla="*/ 320888 w 667945"/>
                    <a:gd name="connsiteY25" fmla="*/ 541217 h 919312"/>
                    <a:gd name="connsiteX26" fmla="*/ 374446 w 667945"/>
                    <a:gd name="connsiteY26" fmla="*/ 530902 h 919312"/>
                    <a:gd name="connsiteX27" fmla="*/ 419860 w 667945"/>
                    <a:gd name="connsiteY27" fmla="*/ 501690 h 919312"/>
                    <a:gd name="connsiteX28" fmla="*/ 333973 w 667945"/>
                    <a:gd name="connsiteY28" fmla="*/ 35821 h 919312"/>
                    <a:gd name="connsiteX29" fmla="*/ 95251 w 667945"/>
                    <a:gd name="connsiteY29" fmla="*/ 106570 h 919312"/>
                    <a:gd name="connsiteX30" fmla="*/ 333973 w 667945"/>
                    <a:gd name="connsiteY30" fmla="*/ 177319 h 919312"/>
                    <a:gd name="connsiteX31" fmla="*/ 572695 w 667945"/>
                    <a:gd name="connsiteY31" fmla="*/ 106570 h 919312"/>
                    <a:gd name="connsiteX32" fmla="*/ 333973 w 667945"/>
                    <a:gd name="connsiteY32" fmla="*/ 35821 h 919312"/>
                    <a:gd name="connsiteX33" fmla="*/ 333973 w 667945"/>
                    <a:gd name="connsiteY33" fmla="*/ 0 h 919312"/>
                    <a:gd name="connsiteX34" fmla="*/ 661160 w 667945"/>
                    <a:gd name="connsiteY34" fmla="*/ 85601 h 919312"/>
                    <a:gd name="connsiteX35" fmla="*/ 667213 w 667945"/>
                    <a:gd name="connsiteY35" fmla="*/ 104877 h 919312"/>
                    <a:gd name="connsiteX36" fmla="*/ 667943 w 667945"/>
                    <a:gd name="connsiteY36" fmla="*/ 104877 h 919312"/>
                    <a:gd name="connsiteX37" fmla="*/ 667943 w 667945"/>
                    <a:gd name="connsiteY37" fmla="*/ 107201 h 919312"/>
                    <a:gd name="connsiteX38" fmla="*/ 667945 w 667945"/>
                    <a:gd name="connsiteY38" fmla="*/ 107207 h 919312"/>
                    <a:gd name="connsiteX39" fmla="*/ 667943 w 667945"/>
                    <a:gd name="connsiteY39" fmla="*/ 107214 h 919312"/>
                    <a:gd name="connsiteX40" fmla="*/ 667943 w 667945"/>
                    <a:gd name="connsiteY40" fmla="*/ 410649 h 919312"/>
                    <a:gd name="connsiteX41" fmla="*/ 659788 w 667945"/>
                    <a:gd name="connsiteY41" fmla="*/ 422188 h 919312"/>
                    <a:gd name="connsiteX42" fmla="*/ 558760 w 667945"/>
                    <a:gd name="connsiteY42" fmla="*/ 462111 h 919312"/>
                    <a:gd name="connsiteX43" fmla="*/ 457732 w 667945"/>
                    <a:gd name="connsiteY43" fmla="*/ 422188 h 919312"/>
                    <a:gd name="connsiteX44" fmla="*/ 438797 w 667945"/>
                    <a:gd name="connsiteY44" fmla="*/ 395394 h 919312"/>
                    <a:gd name="connsiteX45" fmla="*/ 419861 w 667945"/>
                    <a:gd name="connsiteY45" fmla="*/ 422188 h 919312"/>
                    <a:gd name="connsiteX46" fmla="*/ 318833 w 667945"/>
                    <a:gd name="connsiteY46" fmla="*/ 462111 h 919312"/>
                    <a:gd name="connsiteX47" fmla="*/ 217805 w 667945"/>
                    <a:gd name="connsiteY47" fmla="*/ 422188 h 919312"/>
                    <a:gd name="connsiteX48" fmla="*/ 206243 w 667945"/>
                    <a:gd name="connsiteY48" fmla="*/ 405827 h 919312"/>
                    <a:gd name="connsiteX49" fmla="*/ 194680 w 667945"/>
                    <a:gd name="connsiteY49" fmla="*/ 422188 h 919312"/>
                    <a:gd name="connsiteX50" fmla="*/ 93652 w 667945"/>
                    <a:gd name="connsiteY50" fmla="*/ 462111 h 919312"/>
                    <a:gd name="connsiteX51" fmla="*/ 38039 w 667945"/>
                    <a:gd name="connsiteY51" fmla="*/ 451400 h 919312"/>
                    <a:gd name="connsiteX52" fmla="*/ 0 w 667945"/>
                    <a:gd name="connsiteY52" fmla="*/ 426933 h 919312"/>
                    <a:gd name="connsiteX53" fmla="*/ 0 w 667945"/>
                    <a:gd name="connsiteY53" fmla="*/ 104877 h 919312"/>
                    <a:gd name="connsiteX54" fmla="*/ 733 w 667945"/>
                    <a:gd name="connsiteY54" fmla="*/ 104877 h 919312"/>
                    <a:gd name="connsiteX55" fmla="*/ 6786 w 667945"/>
                    <a:gd name="connsiteY55" fmla="*/ 85601 h 919312"/>
                    <a:gd name="connsiteX56" fmla="*/ 333973 w 667945"/>
                    <a:gd name="connsiteY56" fmla="*/ 0 h 919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667945" h="919312">
                      <a:moveTo>
                        <a:pt x="438796" y="474896"/>
                      </a:moveTo>
                      <a:lnTo>
                        <a:pt x="457731" y="501690"/>
                      </a:lnTo>
                      <a:cubicBezTo>
                        <a:pt x="470659" y="514024"/>
                        <a:pt x="486052" y="524004"/>
                        <a:pt x="503146" y="530902"/>
                      </a:cubicBezTo>
                      <a:lnTo>
                        <a:pt x="556703" y="541217"/>
                      </a:lnTo>
                      <a:lnTo>
                        <a:pt x="560815" y="541217"/>
                      </a:lnTo>
                      <a:lnTo>
                        <a:pt x="614373" y="530902"/>
                      </a:lnTo>
                      <a:cubicBezTo>
                        <a:pt x="631466" y="524004"/>
                        <a:pt x="646860" y="514024"/>
                        <a:pt x="659787" y="501690"/>
                      </a:cubicBezTo>
                      <a:lnTo>
                        <a:pt x="667943" y="490150"/>
                      </a:lnTo>
                      <a:lnTo>
                        <a:pt x="667943" y="804964"/>
                      </a:lnTo>
                      <a:lnTo>
                        <a:pt x="665702" y="804964"/>
                      </a:lnTo>
                      <a:lnTo>
                        <a:pt x="667944" y="812105"/>
                      </a:lnTo>
                      <a:cubicBezTo>
                        <a:pt x="667944" y="871314"/>
                        <a:pt x="518420" y="919312"/>
                        <a:pt x="333972" y="919312"/>
                      </a:cubicBezTo>
                      <a:cubicBezTo>
                        <a:pt x="149524" y="919312"/>
                        <a:pt x="0" y="871314"/>
                        <a:pt x="0" y="812105"/>
                      </a:cubicBezTo>
                      <a:lnTo>
                        <a:pt x="2243" y="804964"/>
                      </a:lnTo>
                      <a:lnTo>
                        <a:pt x="0" y="804964"/>
                      </a:lnTo>
                      <a:lnTo>
                        <a:pt x="0" y="506436"/>
                      </a:lnTo>
                      <a:lnTo>
                        <a:pt x="38038" y="530902"/>
                      </a:lnTo>
                      <a:lnTo>
                        <a:pt x="91595" y="541217"/>
                      </a:lnTo>
                      <a:lnTo>
                        <a:pt x="95707" y="541217"/>
                      </a:lnTo>
                      <a:lnTo>
                        <a:pt x="149265" y="530902"/>
                      </a:lnTo>
                      <a:cubicBezTo>
                        <a:pt x="166358" y="524004"/>
                        <a:pt x="181752" y="514024"/>
                        <a:pt x="194679" y="501690"/>
                      </a:cubicBezTo>
                      <a:lnTo>
                        <a:pt x="206242" y="485329"/>
                      </a:lnTo>
                      <a:lnTo>
                        <a:pt x="217804" y="501690"/>
                      </a:lnTo>
                      <a:cubicBezTo>
                        <a:pt x="230732" y="514024"/>
                        <a:pt x="246125" y="524004"/>
                        <a:pt x="263219" y="530902"/>
                      </a:cubicBezTo>
                      <a:lnTo>
                        <a:pt x="316776" y="541217"/>
                      </a:lnTo>
                      <a:lnTo>
                        <a:pt x="320888" y="541217"/>
                      </a:lnTo>
                      <a:lnTo>
                        <a:pt x="374446" y="530902"/>
                      </a:lnTo>
                      <a:cubicBezTo>
                        <a:pt x="391539" y="524004"/>
                        <a:pt x="406933" y="514024"/>
                        <a:pt x="419860" y="501690"/>
                      </a:cubicBezTo>
                      <a:close/>
                      <a:moveTo>
                        <a:pt x="333973" y="35821"/>
                      </a:moveTo>
                      <a:cubicBezTo>
                        <a:pt x="202130" y="35821"/>
                        <a:pt x="95251" y="67496"/>
                        <a:pt x="95251" y="106570"/>
                      </a:cubicBezTo>
                      <a:cubicBezTo>
                        <a:pt x="95251" y="145644"/>
                        <a:pt x="202130" y="177319"/>
                        <a:pt x="333973" y="177319"/>
                      </a:cubicBezTo>
                      <a:cubicBezTo>
                        <a:pt x="465816" y="177319"/>
                        <a:pt x="572695" y="145644"/>
                        <a:pt x="572695" y="106570"/>
                      </a:cubicBezTo>
                      <a:cubicBezTo>
                        <a:pt x="572695" y="67496"/>
                        <a:pt x="465816" y="35821"/>
                        <a:pt x="333973" y="35821"/>
                      </a:cubicBezTo>
                      <a:close/>
                      <a:moveTo>
                        <a:pt x="333973" y="0"/>
                      </a:moveTo>
                      <a:cubicBezTo>
                        <a:pt x="495365" y="0"/>
                        <a:pt x="630018" y="36748"/>
                        <a:pt x="661160" y="85601"/>
                      </a:cubicBezTo>
                      <a:lnTo>
                        <a:pt x="667213" y="104877"/>
                      </a:lnTo>
                      <a:lnTo>
                        <a:pt x="667943" y="104877"/>
                      </a:lnTo>
                      <a:lnTo>
                        <a:pt x="667943" y="107201"/>
                      </a:lnTo>
                      <a:lnTo>
                        <a:pt x="667945" y="107207"/>
                      </a:lnTo>
                      <a:lnTo>
                        <a:pt x="667943" y="107214"/>
                      </a:lnTo>
                      <a:lnTo>
                        <a:pt x="667943" y="410649"/>
                      </a:lnTo>
                      <a:lnTo>
                        <a:pt x="659788" y="422188"/>
                      </a:lnTo>
                      <a:cubicBezTo>
                        <a:pt x="633933" y="446855"/>
                        <a:pt x="598214" y="462111"/>
                        <a:pt x="558760" y="462111"/>
                      </a:cubicBezTo>
                      <a:cubicBezTo>
                        <a:pt x="519306" y="462111"/>
                        <a:pt x="483587" y="446855"/>
                        <a:pt x="457732" y="422188"/>
                      </a:cubicBezTo>
                      <a:lnTo>
                        <a:pt x="438797" y="395394"/>
                      </a:lnTo>
                      <a:lnTo>
                        <a:pt x="419861" y="422188"/>
                      </a:lnTo>
                      <a:cubicBezTo>
                        <a:pt x="394006" y="446855"/>
                        <a:pt x="358287" y="462111"/>
                        <a:pt x="318833" y="462111"/>
                      </a:cubicBezTo>
                      <a:cubicBezTo>
                        <a:pt x="279379" y="462111"/>
                        <a:pt x="243660" y="446855"/>
                        <a:pt x="217805" y="422188"/>
                      </a:cubicBezTo>
                      <a:lnTo>
                        <a:pt x="206243" y="405827"/>
                      </a:lnTo>
                      <a:lnTo>
                        <a:pt x="194680" y="422188"/>
                      </a:lnTo>
                      <a:cubicBezTo>
                        <a:pt x="168825" y="446855"/>
                        <a:pt x="133106" y="462111"/>
                        <a:pt x="93652" y="462111"/>
                      </a:cubicBezTo>
                      <a:cubicBezTo>
                        <a:pt x="73925" y="462111"/>
                        <a:pt x="55132" y="458297"/>
                        <a:pt x="38039" y="451400"/>
                      </a:cubicBezTo>
                      <a:lnTo>
                        <a:pt x="0" y="426933"/>
                      </a:lnTo>
                      <a:lnTo>
                        <a:pt x="0" y="104877"/>
                      </a:lnTo>
                      <a:lnTo>
                        <a:pt x="733" y="104877"/>
                      </a:lnTo>
                      <a:lnTo>
                        <a:pt x="6786" y="85601"/>
                      </a:lnTo>
                      <a:cubicBezTo>
                        <a:pt x="37928" y="36748"/>
                        <a:pt x="172581" y="0"/>
                        <a:pt x="33397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102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961" b="1" dirty="0">
                    <a:solidFill>
                      <a:schemeClr val="bg1"/>
                    </a:solidFill>
                    <a:latin typeface="+mj-lt"/>
                    <a:ea typeface="Segoe UI" pitchFamily="34" charset="0"/>
                    <a:cs typeface="Segoe UI" pitchFamily="34" charset="0"/>
                  </a:endParaRPr>
                </a:p>
              </p:txBody>
            </p:sp>
          </p:grpSp>
          <p:grpSp>
            <p:nvGrpSpPr>
              <p:cNvPr id="255" name="Group 254"/>
              <p:cNvGrpSpPr/>
              <p:nvPr/>
            </p:nvGrpSpPr>
            <p:grpSpPr>
              <a:xfrm>
                <a:off x="7681297" y="3997243"/>
                <a:ext cx="737589" cy="366384"/>
                <a:chOff x="7328872" y="3997243"/>
                <a:chExt cx="737589" cy="366384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49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28872" y="3997243"/>
                  <a:ext cx="309231" cy="309231"/>
                </a:xfrm>
                <a:prstGeom prst="rect">
                  <a:avLst/>
                </a:prstGeom>
              </p:spPr>
            </p:pic>
            <p:sp>
              <p:nvSpPr>
                <p:cNvPr id="248" name="TextBox 247"/>
                <p:cNvSpPr txBox="1"/>
                <p:nvPr/>
              </p:nvSpPr>
              <p:spPr>
                <a:xfrm>
                  <a:off x="7699610" y="4049446"/>
                  <a:ext cx="366851" cy="31418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 err="1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IoT</a:t>
                  </a: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 Hub</a:t>
                  </a:r>
                </a:p>
              </p:txBody>
            </p:sp>
          </p:grpSp>
          <p:grpSp>
            <p:nvGrpSpPr>
              <p:cNvPr id="259" name="Group 258"/>
              <p:cNvGrpSpPr/>
              <p:nvPr/>
            </p:nvGrpSpPr>
            <p:grpSpPr>
              <a:xfrm>
                <a:off x="8911462" y="3483686"/>
                <a:ext cx="1033650" cy="325042"/>
                <a:chOff x="8882887" y="3483686"/>
                <a:chExt cx="1033650" cy="325042"/>
              </a:xfrm>
            </p:grpSpPr>
            <p:sp>
              <p:nvSpPr>
                <p:cNvPr id="260" name="TextBox 259"/>
                <p:cNvSpPr txBox="1"/>
                <p:nvPr/>
              </p:nvSpPr>
              <p:spPr>
                <a:xfrm>
                  <a:off x="9257381" y="3502246"/>
                  <a:ext cx="659156" cy="3011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27421" rIns="0" bIns="0" rtlCol="0">
                  <a:noAutofit/>
                </a:bodyPr>
                <a:lstStyle/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Data </a:t>
                  </a:r>
                </a:p>
                <a:p>
                  <a:pPr defTabSz="913950" eaLnBrk="0" fontAlgn="base" hangingPunct="0">
                    <a:lnSpc>
                      <a:spcPts val="8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50" dirty="0">
                      <a:solidFill>
                        <a:prstClr val="white"/>
                      </a:solidFill>
                      <a:latin typeface="Segoe UI Light" panose="020B0502040204020203" pitchFamily="34" charset="0"/>
                      <a:ea typeface="Arial Unicode MS" panose="020B0604020202020204" pitchFamily="34" charset="-128"/>
                      <a:cs typeface="Segoe UI Light" panose="020B0502040204020203" pitchFamily="34" charset="0"/>
                    </a:rPr>
                    <a:t>Catalog</a:t>
                  </a:r>
                </a:p>
              </p:txBody>
            </p:sp>
            <p:pic>
              <p:nvPicPr>
                <p:cNvPr id="261" name="Picture 260"/>
                <p:cNvPicPr>
                  <a:picLocks noChangeAspect="1"/>
                </p:cNvPicPr>
                <p:nvPr/>
              </p:nvPicPr>
              <p:blipFill>
                <a:blip r:embed="rId50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82887" y="3483686"/>
                  <a:ext cx="325042" cy="325042"/>
                </a:xfrm>
                <a:prstGeom prst="rect">
                  <a:avLst/>
                </a:prstGeom>
              </p:spPr>
            </p:pic>
          </p:grpSp>
        </p:grpSp>
        <p:sp>
          <p:nvSpPr>
            <p:cNvPr id="75" name="Rectangle 74"/>
            <p:cNvSpPr/>
            <p:nvPr/>
          </p:nvSpPr>
          <p:spPr bwMode="auto">
            <a:xfrm>
              <a:off x="355123" y="532357"/>
              <a:ext cx="1547714" cy="4154154"/>
            </a:xfrm>
            <a:prstGeom prst="rect">
              <a:avLst/>
            </a:prstGeom>
            <a:solidFill>
              <a:srgbClr val="1B3C72"/>
            </a:solidFill>
            <a:ln w="635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75761" tIns="140609" rIns="175761" bIns="140609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923" fontAlgn="base">
                <a:lnSpc>
                  <a:spcPct val="90000"/>
                </a:lnSpc>
              </a:pPr>
              <a:r>
                <a:rPr lang="en-US" sz="1372" b="1" kern="0" dirty="0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rPr>
                <a:t>Security &amp; Management</a:t>
              </a:r>
            </a:p>
          </p:txBody>
        </p:sp>
        <p:grpSp>
          <p:nvGrpSpPr>
            <p:cNvPr id="334" name="Group 333"/>
            <p:cNvGrpSpPr/>
            <p:nvPr/>
          </p:nvGrpSpPr>
          <p:grpSpPr>
            <a:xfrm>
              <a:off x="559429" y="1513821"/>
              <a:ext cx="1012582" cy="321430"/>
              <a:chOff x="6813227" y="457506"/>
              <a:chExt cx="1012582" cy="321430"/>
            </a:xfrm>
          </p:grpSpPr>
          <p:sp>
            <p:nvSpPr>
              <p:cNvPr id="193" name="TextBox 192"/>
              <p:cNvSpPr txBox="1"/>
              <p:nvPr/>
            </p:nvSpPr>
            <p:spPr>
              <a:xfrm>
                <a:off x="7166653" y="477831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Azure Active</a:t>
                </a: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Directory</a:t>
                </a:r>
              </a:p>
            </p:txBody>
          </p:sp>
          <p:pic>
            <p:nvPicPr>
              <p:cNvPr id="194" name="Picture 193" descr="Azure Active Directory.png"/>
              <p:cNvPicPr>
                <a:picLocks noChangeAspect="1"/>
              </p:cNvPicPr>
              <p:nvPr/>
            </p:nvPicPr>
            <p:blipFill>
              <a:blip r:embed="rId26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13227" y="457506"/>
                <a:ext cx="298103" cy="298102"/>
              </a:xfrm>
              <a:prstGeom prst="rect">
                <a:avLst/>
              </a:prstGeom>
            </p:spPr>
          </p:pic>
        </p:grpSp>
        <p:grpSp>
          <p:nvGrpSpPr>
            <p:cNvPr id="335" name="Group 334"/>
            <p:cNvGrpSpPr/>
            <p:nvPr/>
          </p:nvGrpSpPr>
          <p:grpSpPr>
            <a:xfrm>
              <a:off x="559429" y="2343272"/>
              <a:ext cx="974572" cy="311021"/>
              <a:chOff x="7922427" y="464301"/>
              <a:chExt cx="974572" cy="311021"/>
            </a:xfrm>
          </p:grpSpPr>
          <p:sp>
            <p:nvSpPr>
              <p:cNvPr id="195" name="TextBox 194"/>
              <p:cNvSpPr txBox="1"/>
              <p:nvPr/>
            </p:nvSpPr>
            <p:spPr>
              <a:xfrm>
                <a:off x="8237843" y="474217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Multi-Factor</a:t>
                </a: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Authentication</a:t>
                </a:r>
              </a:p>
            </p:txBody>
          </p:sp>
          <p:pic>
            <p:nvPicPr>
              <p:cNvPr id="196" name="Picture 195" descr="Multi-Factor Authentication.png"/>
              <p:cNvPicPr>
                <a:picLocks noChangeAspect="1"/>
              </p:cNvPicPr>
              <p:nvPr/>
            </p:nvPicPr>
            <p:blipFill>
              <a:blip r:embed="rId5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22427" y="464301"/>
                <a:ext cx="288019" cy="288019"/>
              </a:xfrm>
              <a:prstGeom prst="rect">
                <a:avLst/>
              </a:prstGeom>
            </p:spPr>
          </p:pic>
        </p:grpSp>
        <p:grpSp>
          <p:nvGrpSpPr>
            <p:cNvPr id="331" name="Group 330"/>
            <p:cNvGrpSpPr/>
            <p:nvPr/>
          </p:nvGrpSpPr>
          <p:grpSpPr>
            <a:xfrm>
              <a:off x="559429" y="2732241"/>
              <a:ext cx="1008498" cy="337139"/>
              <a:chOff x="2492088" y="428524"/>
              <a:chExt cx="1008498" cy="337139"/>
            </a:xfrm>
          </p:grpSpPr>
          <p:sp>
            <p:nvSpPr>
              <p:cNvPr id="198" name="TextBox 197"/>
              <p:cNvSpPr txBox="1"/>
              <p:nvPr/>
            </p:nvSpPr>
            <p:spPr>
              <a:xfrm>
                <a:off x="2841430" y="464557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Automation</a:t>
                </a:r>
              </a:p>
            </p:txBody>
          </p:sp>
          <p:pic>
            <p:nvPicPr>
              <p:cNvPr id="199" name="Picture 198" descr="Azure automation.png"/>
              <p:cNvPicPr>
                <a:picLocks noChangeAspect="1"/>
              </p:cNvPicPr>
              <p:nvPr/>
            </p:nvPicPr>
            <p:blipFill>
              <a:blip r:embed="rId52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92088" y="428524"/>
                <a:ext cx="289607" cy="289607"/>
              </a:xfrm>
              <a:prstGeom prst="rect">
                <a:avLst/>
              </a:prstGeom>
            </p:spPr>
          </p:pic>
        </p:grpSp>
        <p:grpSp>
          <p:nvGrpSpPr>
            <p:cNvPr id="332" name="Group 331"/>
            <p:cNvGrpSpPr/>
            <p:nvPr/>
          </p:nvGrpSpPr>
          <p:grpSpPr>
            <a:xfrm>
              <a:off x="559429" y="1128118"/>
              <a:ext cx="1000133" cy="348052"/>
              <a:chOff x="3528269" y="417611"/>
              <a:chExt cx="1000133" cy="348052"/>
            </a:xfrm>
          </p:grpSpPr>
          <p:sp>
            <p:nvSpPr>
              <p:cNvPr id="200" name="TextBox 199"/>
              <p:cNvSpPr txBox="1"/>
              <p:nvPr/>
            </p:nvSpPr>
            <p:spPr>
              <a:xfrm>
                <a:off x="3869246" y="464557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Portal</a:t>
                </a:r>
              </a:p>
            </p:txBody>
          </p:sp>
          <p:pic>
            <p:nvPicPr>
              <p:cNvPr id="201" name="Picture 200" descr="Azure subscription.png"/>
              <p:cNvPicPr>
                <a:picLocks noChangeAspect="1"/>
              </p:cNvPicPr>
              <p:nvPr/>
            </p:nvPicPr>
            <p:blipFill>
              <a:blip r:embed="rId5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28269" y="417611"/>
                <a:ext cx="286236" cy="286236"/>
              </a:xfrm>
              <a:prstGeom prst="rect">
                <a:avLst/>
              </a:prstGeom>
            </p:spPr>
          </p:pic>
        </p:grpSp>
        <p:grpSp>
          <p:nvGrpSpPr>
            <p:cNvPr id="333" name="Group 332"/>
            <p:cNvGrpSpPr/>
            <p:nvPr/>
          </p:nvGrpSpPr>
          <p:grpSpPr>
            <a:xfrm>
              <a:off x="559429" y="3509522"/>
              <a:ext cx="1006664" cy="360438"/>
              <a:chOff x="4552624" y="449871"/>
              <a:chExt cx="1006664" cy="360438"/>
            </a:xfrm>
          </p:grpSpPr>
          <p:sp>
            <p:nvSpPr>
              <p:cNvPr id="204" name="TextBox 203"/>
              <p:cNvSpPr txBox="1"/>
              <p:nvPr/>
            </p:nvSpPr>
            <p:spPr>
              <a:xfrm>
                <a:off x="4900132" y="509203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Key Vault</a:t>
                </a:r>
              </a:p>
            </p:txBody>
          </p:sp>
          <p:pic>
            <p:nvPicPr>
              <p:cNvPr id="205" name="Picture 204" descr="AzureKeyVault_icon_white.png"/>
              <p:cNvPicPr>
                <a:picLocks noChangeAspect="1"/>
              </p:cNvPicPr>
              <p:nvPr/>
            </p:nvPicPr>
            <p:blipFill>
              <a:blip r:embed="rId5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52624" y="449871"/>
                <a:ext cx="235263" cy="261402"/>
              </a:xfrm>
              <a:prstGeom prst="rect">
                <a:avLst/>
              </a:prstGeom>
            </p:spPr>
          </p:pic>
        </p:grpSp>
        <p:grpSp>
          <p:nvGrpSpPr>
            <p:cNvPr id="336" name="Group 335"/>
            <p:cNvGrpSpPr/>
            <p:nvPr/>
          </p:nvGrpSpPr>
          <p:grpSpPr>
            <a:xfrm>
              <a:off x="559429" y="3887273"/>
              <a:ext cx="1024650" cy="317273"/>
              <a:chOff x="9096923" y="436026"/>
              <a:chExt cx="1024650" cy="317273"/>
            </a:xfrm>
          </p:grpSpPr>
          <p:sp>
            <p:nvSpPr>
              <p:cNvPr id="230" name="TextBox 229"/>
              <p:cNvSpPr txBox="1"/>
              <p:nvPr/>
            </p:nvSpPr>
            <p:spPr>
              <a:xfrm>
                <a:off x="9462417" y="452194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Store/</a:t>
                </a: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Marketplace</a:t>
                </a:r>
              </a:p>
            </p:txBody>
          </p:sp>
          <p:pic>
            <p:nvPicPr>
              <p:cNvPr id="231" name="Picture 230" descr="Azure Marketplace.png"/>
              <p:cNvPicPr>
                <a:picLocks noChangeAspect="1"/>
              </p:cNvPicPr>
              <p:nvPr/>
            </p:nvPicPr>
            <p:blipFill>
              <a:blip r:embed="rId55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96923" y="436026"/>
                <a:ext cx="291303" cy="291303"/>
              </a:xfrm>
              <a:prstGeom prst="rect">
                <a:avLst/>
              </a:prstGeom>
            </p:spPr>
          </p:pic>
        </p:grpSp>
        <p:grpSp>
          <p:nvGrpSpPr>
            <p:cNvPr id="417" name="Group 416"/>
            <p:cNvGrpSpPr/>
            <p:nvPr/>
          </p:nvGrpSpPr>
          <p:grpSpPr>
            <a:xfrm>
              <a:off x="559429" y="4356417"/>
              <a:ext cx="1008388" cy="309244"/>
              <a:chOff x="559429" y="4065187"/>
              <a:chExt cx="1008388" cy="309244"/>
            </a:xfrm>
          </p:grpSpPr>
          <p:pic>
            <p:nvPicPr>
              <p:cNvPr id="413" name="Picture 412"/>
              <p:cNvPicPr>
                <a:picLocks noChangeAspect="1"/>
              </p:cNvPicPr>
              <p:nvPr/>
            </p:nvPicPr>
            <p:blipFill>
              <a:blip r:embed="rId56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9429" y="4065187"/>
                <a:ext cx="252028" cy="252028"/>
              </a:xfrm>
              <a:prstGeom prst="rect">
                <a:avLst/>
              </a:prstGeom>
            </p:spPr>
          </p:pic>
          <p:sp>
            <p:nvSpPr>
              <p:cNvPr id="414" name="TextBox 413"/>
              <p:cNvSpPr txBox="1"/>
              <p:nvPr/>
            </p:nvSpPr>
            <p:spPr>
              <a:xfrm>
                <a:off x="908661" y="4073326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VM Image Gallery</a:t>
                </a: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&amp; VM Depot</a:t>
                </a:r>
              </a:p>
            </p:txBody>
          </p:sp>
        </p:grpSp>
        <p:grpSp>
          <p:nvGrpSpPr>
            <p:cNvPr id="256" name="Group 255"/>
            <p:cNvGrpSpPr/>
            <p:nvPr/>
          </p:nvGrpSpPr>
          <p:grpSpPr>
            <a:xfrm>
              <a:off x="559429" y="1904238"/>
              <a:ext cx="1012582" cy="321430"/>
              <a:chOff x="6813227" y="457506"/>
              <a:chExt cx="1012582" cy="321430"/>
            </a:xfrm>
          </p:grpSpPr>
          <p:sp>
            <p:nvSpPr>
              <p:cNvPr id="257" name="TextBox 256"/>
              <p:cNvSpPr txBox="1"/>
              <p:nvPr/>
            </p:nvSpPr>
            <p:spPr>
              <a:xfrm>
                <a:off x="7166653" y="477831"/>
                <a:ext cx="659156" cy="3011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Azure AD</a:t>
                </a:r>
              </a:p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B2C</a:t>
                </a:r>
              </a:p>
            </p:txBody>
          </p:sp>
          <p:pic>
            <p:nvPicPr>
              <p:cNvPr id="258" name="Picture 257" descr="Azure Active Directory.png"/>
              <p:cNvPicPr>
                <a:picLocks noChangeAspect="1"/>
              </p:cNvPicPr>
              <p:nvPr/>
            </p:nvPicPr>
            <p:blipFill>
              <a:blip r:embed="rId26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13227" y="457506"/>
                <a:ext cx="298103" cy="298102"/>
              </a:xfrm>
              <a:prstGeom prst="rect">
                <a:avLst/>
              </a:prstGeom>
            </p:spPr>
          </p:pic>
        </p:grpSp>
        <p:grpSp>
          <p:nvGrpSpPr>
            <p:cNvPr id="44" name="Group 43"/>
            <p:cNvGrpSpPr/>
            <p:nvPr/>
          </p:nvGrpSpPr>
          <p:grpSpPr>
            <a:xfrm>
              <a:off x="532599" y="3107117"/>
              <a:ext cx="1025516" cy="333331"/>
              <a:chOff x="532599" y="3107117"/>
              <a:chExt cx="1025516" cy="333331"/>
            </a:xfrm>
          </p:grpSpPr>
          <p:pic>
            <p:nvPicPr>
              <p:cNvPr id="262" name="Picture 261"/>
              <p:cNvPicPr>
                <a:picLocks noChangeAspect="1"/>
              </p:cNvPicPr>
              <p:nvPr/>
            </p:nvPicPr>
            <p:blipFill>
              <a:blip r:embed="rId57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599" y="3107117"/>
                <a:ext cx="333331" cy="333331"/>
              </a:xfrm>
              <a:prstGeom prst="rect">
                <a:avLst/>
              </a:prstGeom>
            </p:spPr>
          </p:pic>
          <p:sp>
            <p:nvSpPr>
              <p:cNvPr id="263" name="TextBox 262"/>
              <p:cNvSpPr txBox="1"/>
              <p:nvPr/>
            </p:nvSpPr>
            <p:spPr>
              <a:xfrm>
                <a:off x="898959" y="3138949"/>
                <a:ext cx="659156" cy="3011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27421" rIns="0" bIns="0" rtlCol="0">
                <a:noAutofit/>
              </a:bodyPr>
              <a:lstStyle/>
              <a:p>
                <a:pPr defTabSz="913950" eaLnBrk="0" fontAlgn="base" hangingPunct="0">
                  <a:lnSpc>
                    <a:spcPts val="8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50" dirty="0">
                    <a:solidFill>
                      <a:prstClr val="white"/>
                    </a:solidFill>
                    <a:latin typeface="Segoe UI Light" panose="020B0502040204020203" pitchFamily="34" charset="0"/>
                    <a:ea typeface="Arial Unicode MS" panose="020B0604020202020204" pitchFamily="34" charset="-128"/>
                    <a:cs typeface="Segoe UI Light" panose="020B0502040204020203" pitchFamily="34" charset="0"/>
                  </a:rPr>
                  <a:t>Scheduler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6576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Covered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3941" y="2159065"/>
            <a:ext cx="11653523" cy="2649157"/>
          </a:xfrm>
        </p:spPr>
        <p:txBody>
          <a:bodyPr vert="horz" wrap="square" lIns="143428" tIns="89642" rIns="143428" bIns="89642" rtlCol="0" anchor="t">
            <a:spAutoFit/>
          </a:bodyPr>
          <a:lstStyle/>
          <a:p>
            <a:r>
              <a:rPr lang="en-US" dirty="0"/>
              <a:t>The IoT Revolution</a:t>
            </a:r>
          </a:p>
          <a:p>
            <a:endParaRPr lang="en-US" sz="1765" dirty="0"/>
          </a:p>
          <a:p>
            <a:r>
              <a:rPr lang="en-US" dirty="0"/>
              <a:t>Our Industry Leading IoT Offerings</a:t>
            </a:r>
          </a:p>
          <a:p>
            <a:endParaRPr lang="en-US" sz="1765" dirty="0"/>
          </a:p>
          <a:p>
            <a:r>
              <a:rPr lang="en-US" dirty="0"/>
              <a:t>New Offering Announcements</a:t>
            </a:r>
          </a:p>
        </p:txBody>
      </p:sp>
    </p:spTree>
    <p:extLst>
      <p:ext uri="{BB962C8B-B14F-4D97-AF65-F5344CB8AC3E}">
        <p14:creationId xmlns:p14="http://schemas.microsoft.com/office/powerpoint/2010/main" val="306615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68301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" y="2906086"/>
            <a:ext cx="12191999" cy="899537"/>
          </a:xfrm>
        </p:spPr>
        <p:txBody>
          <a:bodyPr/>
          <a:lstStyle/>
          <a:p>
            <a:pPr algn="ctr"/>
            <a:r>
              <a:rPr lang="en-US" sz="3529" dirty="0"/>
              <a:t>Wouldn’t it be great if someone assembled this for you?</a:t>
            </a:r>
          </a:p>
        </p:txBody>
      </p:sp>
    </p:spTree>
    <p:extLst>
      <p:ext uri="{BB962C8B-B14F-4D97-AF65-F5344CB8AC3E}">
        <p14:creationId xmlns:p14="http://schemas.microsoft.com/office/powerpoint/2010/main" val="2331701355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Azure IoT Suite</a:t>
            </a:r>
            <a:br>
              <a:rPr lang="en-US" dirty="0"/>
            </a:br>
            <a:r>
              <a:rPr lang="en-US" sz="3137" spc="0" dirty="0">
                <a:ln>
                  <a:noFill/>
                </a:ln>
                <a:gradFill>
                  <a:gsLst>
                    <a:gs pos="0">
                      <a:srgbClr val="0078D7"/>
                    </a:gs>
                    <a:gs pos="100000">
                      <a:srgbClr val="0078D7"/>
                    </a:gs>
                  </a:gsLst>
                  <a:lin ang="5400000" scaled="0"/>
                </a:gradFill>
                <a:latin typeface="Segoe UI Light" panose="020B0502040204020203" pitchFamily="34" charset="0"/>
                <a:cs typeface="Segoe UI Light" panose="020B0502040204020203" pitchFamily="34" charset="0"/>
              </a:rPr>
              <a:t>Remote Monitoring Service Architecture</a:t>
            </a:r>
            <a:br>
              <a:rPr lang="en-US" sz="3137" spc="0" dirty="0">
                <a:ln>
                  <a:noFill/>
                </a:ln>
                <a:gradFill>
                  <a:gsLst>
                    <a:gs pos="0">
                      <a:srgbClr val="0078D7"/>
                    </a:gs>
                    <a:gs pos="100000">
                      <a:srgbClr val="0078D7"/>
                    </a:gs>
                  </a:gsLst>
                  <a:lin ang="5400000" scaled="0"/>
                </a:gradFill>
                <a:latin typeface="Segoe UI"/>
                <a:cs typeface="+mn-cs"/>
              </a:rPr>
            </a:br>
            <a:r>
              <a:rPr lang="en-US" dirty="0"/>
              <a:t>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18643" y="1636151"/>
            <a:ext cx="11655840" cy="899537"/>
          </a:xfrm>
          <a:prstGeom prst="rect">
            <a:avLst/>
          </a:prstGeom>
        </p:spPr>
        <p:txBody>
          <a:bodyPr vert="horz" wrap="square" lIns="143428" tIns="89642" rIns="143428" bIns="89642" rtlCol="0" anchor="t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defTabSz="914367">
              <a:defRPr/>
            </a:pPr>
            <a:br>
              <a:rPr lang="en-US" sz="4705" spc="-100" dirty="0">
                <a:gradFill>
                  <a:gsLst>
                    <a:gs pos="125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latin typeface="Segoe UI Light"/>
              </a:rPr>
            </a:br>
            <a:endParaRPr lang="en-US" sz="3921" spc="-100" dirty="0">
              <a:gradFill>
                <a:gsLst>
                  <a:gs pos="0">
                    <a:srgbClr val="0078D7"/>
                  </a:gs>
                  <a:gs pos="100000">
                    <a:srgbClr val="0078D7"/>
                  </a:gs>
                </a:gsLst>
                <a:lin ang="5400000" scaled="0"/>
              </a:gradFill>
              <a:latin typeface="Segoe UI Light"/>
            </a:endParaRPr>
          </a:p>
        </p:txBody>
      </p:sp>
      <p:sp>
        <p:nvSpPr>
          <p:cNvPr id="141" name="Azuee Iot Suite"/>
          <p:cNvSpPr>
            <a:spLocks noChangeArrowheads="1"/>
          </p:cNvSpPr>
          <p:nvPr/>
        </p:nvSpPr>
        <p:spPr bwMode="auto">
          <a:xfrm>
            <a:off x="3117949" y="1962839"/>
            <a:ext cx="5534659" cy="40115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142" name="Rectangle 148"/>
          <p:cNvSpPr>
            <a:spLocks noChangeArrowheads="1"/>
          </p:cNvSpPr>
          <p:nvPr/>
        </p:nvSpPr>
        <p:spPr bwMode="auto">
          <a:xfrm>
            <a:off x="6995962" y="3028851"/>
            <a:ext cx="3301204" cy="2318704"/>
          </a:xfrm>
          <a:prstGeom prst="rect">
            <a:avLst/>
          </a:prstGeom>
          <a:noFill/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143" name="Group 142"/>
          <p:cNvGrpSpPr/>
          <p:nvPr/>
        </p:nvGrpSpPr>
        <p:grpSpPr>
          <a:xfrm>
            <a:off x="1957110" y="4045940"/>
            <a:ext cx="1033379" cy="113610"/>
            <a:chOff x="2220913" y="3722688"/>
            <a:chExt cx="1054100" cy="115888"/>
          </a:xfrm>
          <a:solidFill>
            <a:srgbClr val="505050">
              <a:lumMod val="75000"/>
            </a:srgbClr>
          </a:solidFill>
        </p:grpSpPr>
        <p:sp>
          <p:nvSpPr>
            <p:cNvPr id="144" name="Line 18"/>
            <p:cNvSpPr>
              <a:spLocks noChangeShapeType="1"/>
            </p:cNvSpPr>
            <p:nvPr/>
          </p:nvSpPr>
          <p:spPr bwMode="auto">
            <a:xfrm>
              <a:off x="2220913" y="3779838"/>
              <a:ext cx="966788" cy="0"/>
            </a:xfrm>
            <a:prstGeom prst="line">
              <a:avLst/>
            </a:prstGeom>
            <a:grpFill/>
            <a:ln w="22225" cap="rnd">
              <a:solidFill>
                <a:srgbClr val="505050">
                  <a:lumMod val="75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45" name="Freeform 19"/>
            <p:cNvSpPr>
              <a:spLocks/>
            </p:cNvSpPr>
            <p:nvPr/>
          </p:nvSpPr>
          <p:spPr bwMode="auto">
            <a:xfrm>
              <a:off x="3159125" y="3722688"/>
              <a:ext cx="115888" cy="115888"/>
            </a:xfrm>
            <a:custGeom>
              <a:avLst/>
              <a:gdLst>
                <a:gd name="T0" fmla="*/ 171 w 171"/>
                <a:gd name="T1" fmla="*/ 85 h 171"/>
                <a:gd name="T2" fmla="*/ 0 w 171"/>
                <a:gd name="T3" fmla="*/ 171 h 171"/>
                <a:gd name="T4" fmla="*/ 0 w 171"/>
                <a:gd name="T5" fmla="*/ 0 h 171"/>
                <a:gd name="T6" fmla="*/ 171 w 171"/>
                <a:gd name="T7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171">
                  <a:moveTo>
                    <a:pt x="171" y="85"/>
                  </a:moveTo>
                  <a:lnTo>
                    <a:pt x="0" y="171"/>
                  </a:lnTo>
                  <a:cubicBezTo>
                    <a:pt x="27" y="117"/>
                    <a:pt x="27" y="54"/>
                    <a:pt x="0" y="0"/>
                  </a:cubicBezTo>
                  <a:lnTo>
                    <a:pt x="171" y="85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1957110" y="4301172"/>
            <a:ext cx="1020928" cy="113610"/>
            <a:chOff x="2220913" y="3983038"/>
            <a:chExt cx="1041400" cy="115888"/>
          </a:xfrm>
        </p:grpSpPr>
        <p:sp>
          <p:nvSpPr>
            <p:cNvPr id="147" name="Line 83"/>
            <p:cNvSpPr>
              <a:spLocks noChangeShapeType="1"/>
            </p:cNvSpPr>
            <p:nvPr/>
          </p:nvSpPr>
          <p:spPr bwMode="auto">
            <a:xfrm flipH="1">
              <a:off x="2308225" y="4041775"/>
              <a:ext cx="954088" cy="0"/>
            </a:xfrm>
            <a:prstGeom prst="line">
              <a:avLst/>
            </a:prstGeom>
            <a:noFill/>
            <a:ln w="22225" cap="rnd">
              <a:solidFill>
                <a:srgbClr val="505050">
                  <a:lumMod val="75000"/>
                </a:srgb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48" name="Freeform 84"/>
            <p:cNvSpPr>
              <a:spLocks/>
            </p:cNvSpPr>
            <p:nvPr/>
          </p:nvSpPr>
          <p:spPr bwMode="auto">
            <a:xfrm>
              <a:off x="2220913" y="3983038"/>
              <a:ext cx="115888" cy="115888"/>
            </a:xfrm>
            <a:custGeom>
              <a:avLst/>
              <a:gdLst>
                <a:gd name="T0" fmla="*/ 0 w 172"/>
                <a:gd name="T1" fmla="*/ 85 h 171"/>
                <a:gd name="T2" fmla="*/ 172 w 172"/>
                <a:gd name="T3" fmla="*/ 0 h 171"/>
                <a:gd name="T4" fmla="*/ 172 w 172"/>
                <a:gd name="T5" fmla="*/ 171 h 171"/>
                <a:gd name="T6" fmla="*/ 0 w 172"/>
                <a:gd name="T7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171">
                  <a:moveTo>
                    <a:pt x="0" y="85"/>
                  </a:moveTo>
                  <a:lnTo>
                    <a:pt x="172" y="0"/>
                  </a:lnTo>
                  <a:cubicBezTo>
                    <a:pt x="145" y="54"/>
                    <a:pt x="145" y="117"/>
                    <a:pt x="172" y="171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05050">
                <a:lumMod val="75000"/>
              </a:srgbClr>
            </a:solidFill>
            <a:ln w="0">
              <a:solidFill>
                <a:srgbClr val="505050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sp>
        <p:nvSpPr>
          <p:cNvPr id="149" name="Rectangle 20"/>
          <p:cNvSpPr>
            <a:spLocks noChangeArrowheads="1"/>
          </p:cNvSpPr>
          <p:nvPr/>
        </p:nvSpPr>
        <p:spPr bwMode="auto">
          <a:xfrm>
            <a:off x="10498628" y="2719887"/>
            <a:ext cx="1076502" cy="2797462"/>
          </a:xfrm>
          <a:prstGeom prst="rect">
            <a:avLst/>
          </a:prstGeom>
          <a:solidFill>
            <a:srgbClr val="89CBFF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79285" tIns="143428" rIns="179285" bIns="14342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202">
              <a:defRPr/>
            </a:pPr>
            <a:r>
              <a:rPr lang="en-US" altLang="en-US" sz="1568" b="1" kern="0" dirty="0">
                <a:solidFill>
                  <a:srgbClr val="0078D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Business Process</a:t>
            </a:r>
          </a:p>
          <a:p>
            <a:pPr defTabSz="914202">
              <a:defRPr/>
            </a:pPr>
            <a:br>
              <a:rPr lang="en-US" sz="1568" b="1" kern="0" dirty="0">
                <a:solidFill>
                  <a:srgbClr val="0078D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1372" kern="0" dirty="0">
                <a:solidFill>
                  <a:srgbClr val="0078D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ERP/CRM</a:t>
            </a:r>
          </a:p>
        </p:txBody>
      </p:sp>
      <p:sp>
        <p:nvSpPr>
          <p:cNvPr id="150" name="Freeform 149"/>
          <p:cNvSpPr>
            <a:spLocks noChangeAspect="1"/>
          </p:cNvSpPr>
          <p:nvPr/>
        </p:nvSpPr>
        <p:spPr bwMode="auto">
          <a:xfrm rot="5280000">
            <a:off x="3384810" y="3895463"/>
            <a:ext cx="438538" cy="557630"/>
          </a:xfrm>
          <a:custGeom>
            <a:avLst/>
            <a:gdLst>
              <a:gd name="connsiteX0" fmla="*/ 1704966 w 2556145"/>
              <a:gd name="connsiteY0" fmla="*/ 3221586 h 3250307"/>
              <a:gd name="connsiteX1" fmla="*/ 1719326 w 2556145"/>
              <a:gd name="connsiteY1" fmla="*/ 2810357 h 3250307"/>
              <a:gd name="connsiteX2" fmla="*/ 2130556 w 2556145"/>
              <a:gd name="connsiteY2" fmla="*/ 2824717 h 3250307"/>
              <a:gd name="connsiteX3" fmla="*/ 2144916 w 2556145"/>
              <a:gd name="connsiteY3" fmla="*/ 2413488 h 3250307"/>
              <a:gd name="connsiteX4" fmla="*/ 2556145 w 2556145"/>
              <a:gd name="connsiteY4" fmla="*/ 2427849 h 3250307"/>
              <a:gd name="connsiteX5" fmla="*/ 2527424 w 2556145"/>
              <a:gd name="connsiteY5" fmla="*/ 3250307 h 3250307"/>
              <a:gd name="connsiteX6" fmla="*/ 297522 w 2556145"/>
              <a:gd name="connsiteY6" fmla="*/ 1966692 h 3250307"/>
              <a:gd name="connsiteX7" fmla="*/ 542806 w 2556145"/>
              <a:gd name="connsiteY7" fmla="*/ 1737961 h 3250307"/>
              <a:gd name="connsiteX8" fmla="*/ 634409 w 2556145"/>
              <a:gd name="connsiteY8" fmla="*/ 1759807 h 3250307"/>
              <a:gd name="connsiteX9" fmla="*/ 675730 w 2556145"/>
              <a:gd name="connsiteY9" fmla="*/ 1789816 h 3250307"/>
              <a:gd name="connsiteX10" fmla="*/ 932915 w 2556145"/>
              <a:gd name="connsiteY10" fmla="*/ 1504183 h 3250307"/>
              <a:gd name="connsiteX11" fmla="*/ 882766 w 2556145"/>
              <a:gd name="connsiteY11" fmla="*/ 1474652 h 3250307"/>
              <a:gd name="connsiteX12" fmla="*/ 740661 w 2556145"/>
              <a:gd name="connsiteY12" fmla="*/ 1183285 h 3250307"/>
              <a:gd name="connsiteX13" fmla="*/ 1097679 w 2556145"/>
              <a:gd name="connsiteY13" fmla="*/ 850360 h 3250307"/>
              <a:gd name="connsiteX14" fmla="*/ 1378424 w 2556145"/>
              <a:gd name="connsiteY14" fmla="*/ 1012444 h 3250307"/>
              <a:gd name="connsiteX15" fmla="*/ 1388475 w 2556145"/>
              <a:gd name="connsiteY15" fmla="*/ 1032609 h 3250307"/>
              <a:gd name="connsiteX16" fmla="*/ 1627124 w 2556145"/>
              <a:gd name="connsiteY16" fmla="*/ 877628 h 3250307"/>
              <a:gd name="connsiteX17" fmla="*/ 1612998 w 2556145"/>
              <a:gd name="connsiteY17" fmla="*/ 849286 h 3250307"/>
              <a:gd name="connsiteX18" fmla="*/ 1597594 w 2556145"/>
              <a:gd name="connsiteY18" fmla="*/ 756381 h 3250307"/>
              <a:gd name="connsiteX19" fmla="*/ 1842878 w 2556145"/>
              <a:gd name="connsiteY19" fmla="*/ 527650 h 3250307"/>
              <a:gd name="connsiteX20" fmla="*/ 2071609 w 2556145"/>
              <a:gd name="connsiteY20" fmla="*/ 772934 h 3250307"/>
              <a:gd name="connsiteX21" fmla="*/ 1826325 w 2556145"/>
              <a:gd name="connsiteY21" fmla="*/ 1001665 h 3250307"/>
              <a:gd name="connsiteX22" fmla="*/ 1661160 w 2556145"/>
              <a:gd name="connsiteY22" fmla="*/ 926395 h 3250307"/>
              <a:gd name="connsiteX23" fmla="*/ 1652778 w 2556145"/>
              <a:gd name="connsiteY23" fmla="*/ 915482 h 3250307"/>
              <a:gd name="connsiteX24" fmla="*/ 1408687 w 2556145"/>
              <a:gd name="connsiteY24" fmla="*/ 1073997 h 3250307"/>
              <a:gd name="connsiteX25" fmla="*/ 1426024 w 2556145"/>
              <a:gd name="connsiteY25" fmla="*/ 1137610 h 3250307"/>
              <a:gd name="connsiteX26" fmla="*/ 1430605 w 2556145"/>
              <a:gd name="connsiteY26" fmla="*/ 1207378 h 3250307"/>
              <a:gd name="connsiteX27" fmla="*/ 1344167 w 2556145"/>
              <a:gd name="connsiteY27" fmla="*/ 1424062 h 3250307"/>
              <a:gd name="connsiteX28" fmla="*/ 1305485 w 2556145"/>
              <a:gd name="connsiteY28" fmla="*/ 1455257 h 3250307"/>
              <a:gd name="connsiteX29" fmla="*/ 1636897 w 2556145"/>
              <a:gd name="connsiteY29" fmla="*/ 1798444 h 3250307"/>
              <a:gd name="connsiteX30" fmla="*/ 1666484 w 2556145"/>
              <a:gd name="connsiteY30" fmla="*/ 1779965 h 3250307"/>
              <a:gd name="connsiteX31" fmla="*/ 1737903 w 2556145"/>
              <a:gd name="connsiteY31" fmla="*/ 1768123 h 3250307"/>
              <a:gd name="connsiteX32" fmla="*/ 1913738 w 2556145"/>
              <a:gd name="connsiteY32" fmla="*/ 1956684 h 3250307"/>
              <a:gd name="connsiteX33" fmla="*/ 1725178 w 2556145"/>
              <a:gd name="connsiteY33" fmla="*/ 2132519 h 3250307"/>
              <a:gd name="connsiteX34" fmla="*/ 1549343 w 2556145"/>
              <a:gd name="connsiteY34" fmla="*/ 1943959 h 3250307"/>
              <a:gd name="connsiteX35" fmla="*/ 1566137 w 2556145"/>
              <a:gd name="connsiteY35" fmla="*/ 1873539 h 3250307"/>
              <a:gd name="connsiteX36" fmla="*/ 1600357 w 2556145"/>
              <a:gd name="connsiteY36" fmla="*/ 1826421 h 3250307"/>
              <a:gd name="connsiteX37" fmla="*/ 1269754 w 2556145"/>
              <a:gd name="connsiteY37" fmla="*/ 1484072 h 3250307"/>
              <a:gd name="connsiteX38" fmla="*/ 1254211 w 2556145"/>
              <a:gd name="connsiteY38" fmla="*/ 1496607 h 3250307"/>
              <a:gd name="connsiteX39" fmla="*/ 1143355 w 2556145"/>
              <a:gd name="connsiteY39" fmla="*/ 1535723 h 3250307"/>
              <a:gd name="connsiteX40" fmla="*/ 1139752 w 2556145"/>
              <a:gd name="connsiteY40" fmla="*/ 1535959 h 3250307"/>
              <a:gd name="connsiteX41" fmla="*/ 1139752 w 2556145"/>
              <a:gd name="connsiteY41" fmla="*/ 2625193 h 3250307"/>
              <a:gd name="connsiteX42" fmla="*/ 1206000 w 2556145"/>
              <a:gd name="connsiteY42" fmla="*/ 2640992 h 3250307"/>
              <a:gd name="connsiteX43" fmla="*/ 1318225 w 2556145"/>
              <a:gd name="connsiteY43" fmla="*/ 2823853 h 3250307"/>
              <a:gd name="connsiteX44" fmla="*/ 1117485 w 2556145"/>
              <a:gd name="connsiteY44" fmla="*/ 3011046 h 3250307"/>
              <a:gd name="connsiteX45" fmla="*/ 930291 w 2556145"/>
              <a:gd name="connsiteY45" fmla="*/ 2810306 h 3250307"/>
              <a:gd name="connsiteX46" fmla="*/ 1054999 w 2556145"/>
              <a:gd name="connsiteY46" fmla="*/ 2635719 h 3250307"/>
              <a:gd name="connsiteX47" fmla="*/ 1094033 w 2556145"/>
              <a:gd name="connsiteY47" fmla="*/ 2629247 h 3250307"/>
              <a:gd name="connsiteX48" fmla="*/ 1094033 w 2556145"/>
              <a:gd name="connsiteY48" fmla="*/ 1538961 h 3250307"/>
              <a:gd name="connsiteX49" fmla="*/ 1073586 w 2556145"/>
              <a:gd name="connsiteY49" fmla="*/ 1540303 h 3250307"/>
              <a:gd name="connsiteX50" fmla="*/ 1004307 w 2556145"/>
              <a:gd name="connsiteY50" fmla="*/ 1530867 h 3250307"/>
              <a:gd name="connsiteX51" fmla="*/ 978517 w 2556145"/>
              <a:gd name="connsiteY51" fmla="*/ 1521863 h 3250307"/>
              <a:gd name="connsiteX52" fmla="*/ 711745 w 2556145"/>
              <a:gd name="connsiteY52" fmla="*/ 1818144 h 3250307"/>
              <a:gd name="connsiteX53" fmla="*/ 735687 w 2556145"/>
              <a:gd name="connsiteY53" fmla="*/ 1849318 h 3250307"/>
              <a:gd name="connsiteX54" fmla="*/ 771537 w 2556145"/>
              <a:gd name="connsiteY54" fmla="*/ 1983245 h 3250307"/>
              <a:gd name="connsiteX55" fmla="*/ 526253 w 2556145"/>
              <a:gd name="connsiteY55" fmla="*/ 2211976 h 3250307"/>
              <a:gd name="connsiteX56" fmla="*/ 297522 w 2556145"/>
              <a:gd name="connsiteY56" fmla="*/ 1966692 h 3250307"/>
              <a:gd name="connsiteX57" fmla="*/ 0 w 2556145"/>
              <a:gd name="connsiteY57" fmla="*/ 822458 h 3250307"/>
              <a:gd name="connsiteX58" fmla="*/ 28720 w 2556145"/>
              <a:gd name="connsiteY58" fmla="*/ 0 h 3250307"/>
              <a:gd name="connsiteX59" fmla="*/ 851179 w 2556145"/>
              <a:gd name="connsiteY59" fmla="*/ 28721 h 3250307"/>
              <a:gd name="connsiteX60" fmla="*/ 836819 w 2556145"/>
              <a:gd name="connsiteY60" fmla="*/ 439950 h 3250307"/>
              <a:gd name="connsiteX61" fmla="*/ 425589 w 2556145"/>
              <a:gd name="connsiteY61" fmla="*/ 425590 h 3250307"/>
              <a:gd name="connsiteX62" fmla="*/ 411229 w 2556145"/>
              <a:gd name="connsiteY62" fmla="*/ 836819 h 3250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556145" h="3250307">
                <a:moveTo>
                  <a:pt x="1704966" y="3221586"/>
                </a:moveTo>
                <a:lnTo>
                  <a:pt x="1719326" y="2810357"/>
                </a:lnTo>
                <a:lnTo>
                  <a:pt x="2130556" y="2824717"/>
                </a:lnTo>
                <a:lnTo>
                  <a:pt x="2144916" y="2413488"/>
                </a:lnTo>
                <a:lnTo>
                  <a:pt x="2556145" y="2427849"/>
                </a:lnTo>
                <a:lnTo>
                  <a:pt x="2527424" y="3250307"/>
                </a:lnTo>
                <a:close/>
                <a:moveTo>
                  <a:pt x="297522" y="1966692"/>
                </a:moveTo>
                <a:cubicBezTo>
                  <a:pt x="302093" y="1835797"/>
                  <a:pt x="411910" y="1733390"/>
                  <a:pt x="542806" y="1737961"/>
                </a:cubicBezTo>
                <a:cubicBezTo>
                  <a:pt x="575529" y="1739104"/>
                  <a:pt x="606473" y="1746824"/>
                  <a:pt x="634409" y="1759807"/>
                </a:cubicBezTo>
                <a:lnTo>
                  <a:pt x="675730" y="1789816"/>
                </a:lnTo>
                <a:lnTo>
                  <a:pt x="932915" y="1504183"/>
                </a:lnTo>
                <a:lnTo>
                  <a:pt x="882766" y="1474652"/>
                </a:lnTo>
                <a:cubicBezTo>
                  <a:pt x="793168" y="1409454"/>
                  <a:pt x="736503" y="1302362"/>
                  <a:pt x="740661" y="1183285"/>
                </a:cubicBezTo>
                <a:cubicBezTo>
                  <a:pt x="747314" y="992762"/>
                  <a:pt x="907157" y="843707"/>
                  <a:pt x="1097679" y="850360"/>
                </a:cubicBezTo>
                <a:cubicBezTo>
                  <a:pt x="1216756" y="854518"/>
                  <a:pt x="1319635" y="918516"/>
                  <a:pt x="1378424" y="1012444"/>
                </a:cubicBezTo>
                <a:lnTo>
                  <a:pt x="1388475" y="1032609"/>
                </a:lnTo>
                <a:lnTo>
                  <a:pt x="1627124" y="877628"/>
                </a:lnTo>
                <a:lnTo>
                  <a:pt x="1612998" y="849286"/>
                </a:lnTo>
                <a:cubicBezTo>
                  <a:pt x="1601994" y="820512"/>
                  <a:pt x="1596451" y="789105"/>
                  <a:pt x="1597594" y="756381"/>
                </a:cubicBezTo>
                <a:cubicBezTo>
                  <a:pt x="1602165" y="625486"/>
                  <a:pt x="1711983" y="523079"/>
                  <a:pt x="1842878" y="527650"/>
                </a:cubicBezTo>
                <a:cubicBezTo>
                  <a:pt x="1973773" y="532221"/>
                  <a:pt x="2076180" y="642039"/>
                  <a:pt x="2071609" y="772934"/>
                </a:cubicBezTo>
                <a:cubicBezTo>
                  <a:pt x="2067038" y="903830"/>
                  <a:pt x="1957220" y="1006236"/>
                  <a:pt x="1826325" y="1001665"/>
                </a:cubicBezTo>
                <a:cubicBezTo>
                  <a:pt x="1760877" y="999380"/>
                  <a:pt x="1702552" y="970783"/>
                  <a:pt x="1661160" y="926395"/>
                </a:cubicBezTo>
                <a:lnTo>
                  <a:pt x="1652778" y="915482"/>
                </a:lnTo>
                <a:lnTo>
                  <a:pt x="1408687" y="1073997"/>
                </a:lnTo>
                <a:lnTo>
                  <a:pt x="1426024" y="1137610"/>
                </a:lnTo>
                <a:cubicBezTo>
                  <a:pt x="1429835" y="1160227"/>
                  <a:pt x="1431436" y="1183563"/>
                  <a:pt x="1430605" y="1207378"/>
                </a:cubicBezTo>
                <a:cubicBezTo>
                  <a:pt x="1427694" y="1290732"/>
                  <a:pt x="1395462" y="1366149"/>
                  <a:pt x="1344167" y="1424062"/>
                </a:cubicBezTo>
                <a:lnTo>
                  <a:pt x="1305485" y="1455257"/>
                </a:lnTo>
                <a:lnTo>
                  <a:pt x="1636897" y="1798444"/>
                </a:lnTo>
                <a:lnTo>
                  <a:pt x="1666484" y="1779965"/>
                </a:lnTo>
                <a:cubicBezTo>
                  <a:pt x="1688603" y="1771506"/>
                  <a:pt x="1712747" y="1767245"/>
                  <a:pt x="1737903" y="1768123"/>
                </a:cubicBezTo>
                <a:cubicBezTo>
                  <a:pt x="1838528" y="1771637"/>
                  <a:pt x="1917252" y="1856059"/>
                  <a:pt x="1913738" y="1956684"/>
                </a:cubicBezTo>
                <a:cubicBezTo>
                  <a:pt x="1910225" y="2057309"/>
                  <a:pt x="1825803" y="2136033"/>
                  <a:pt x="1725178" y="2132519"/>
                </a:cubicBezTo>
                <a:cubicBezTo>
                  <a:pt x="1624553" y="2129005"/>
                  <a:pt x="1545829" y="2044584"/>
                  <a:pt x="1549343" y="1943959"/>
                </a:cubicBezTo>
                <a:cubicBezTo>
                  <a:pt x="1550221" y="1918803"/>
                  <a:pt x="1556156" y="1895015"/>
                  <a:pt x="1566137" y="1873539"/>
                </a:cubicBezTo>
                <a:lnTo>
                  <a:pt x="1600357" y="1826421"/>
                </a:lnTo>
                <a:lnTo>
                  <a:pt x="1269754" y="1484072"/>
                </a:lnTo>
                <a:lnTo>
                  <a:pt x="1254211" y="1496607"/>
                </a:lnTo>
                <a:cubicBezTo>
                  <a:pt x="1220315" y="1515616"/>
                  <a:pt x="1182935" y="1529053"/>
                  <a:pt x="1143355" y="1535723"/>
                </a:cubicBezTo>
                <a:lnTo>
                  <a:pt x="1139752" y="1535959"/>
                </a:lnTo>
                <a:lnTo>
                  <a:pt x="1139752" y="2625193"/>
                </a:lnTo>
                <a:lnTo>
                  <a:pt x="1206000" y="2640992"/>
                </a:lnTo>
                <a:cubicBezTo>
                  <a:pt x="1274589" y="2672869"/>
                  <a:pt x="1321031" y="2743509"/>
                  <a:pt x="1318225" y="2823853"/>
                </a:cubicBezTo>
                <a:cubicBezTo>
                  <a:pt x="1314484" y="2930978"/>
                  <a:pt x="1224609" y="3014787"/>
                  <a:pt x="1117485" y="3011046"/>
                </a:cubicBezTo>
                <a:cubicBezTo>
                  <a:pt x="1010360" y="3007305"/>
                  <a:pt x="926551" y="2917431"/>
                  <a:pt x="930291" y="2810306"/>
                </a:cubicBezTo>
                <a:cubicBezTo>
                  <a:pt x="933097" y="2729963"/>
                  <a:pt x="984353" y="2662734"/>
                  <a:pt x="1054999" y="2635719"/>
                </a:cubicBezTo>
                <a:lnTo>
                  <a:pt x="1094033" y="2629247"/>
                </a:lnTo>
                <a:lnTo>
                  <a:pt x="1094033" y="1538961"/>
                </a:lnTo>
                <a:lnTo>
                  <a:pt x="1073586" y="1540303"/>
                </a:lnTo>
                <a:cubicBezTo>
                  <a:pt x="1049771" y="1539472"/>
                  <a:pt x="1026603" y="1536246"/>
                  <a:pt x="1004307" y="1530867"/>
                </a:cubicBezTo>
                <a:lnTo>
                  <a:pt x="978517" y="1521863"/>
                </a:lnTo>
                <a:lnTo>
                  <a:pt x="711745" y="1818144"/>
                </a:lnTo>
                <a:lnTo>
                  <a:pt x="735687" y="1849318"/>
                </a:lnTo>
                <a:cubicBezTo>
                  <a:pt x="759921" y="1888037"/>
                  <a:pt x="773251" y="1934159"/>
                  <a:pt x="771537" y="1983245"/>
                </a:cubicBezTo>
                <a:cubicBezTo>
                  <a:pt x="766966" y="2114140"/>
                  <a:pt x="657148" y="2216547"/>
                  <a:pt x="526253" y="2211976"/>
                </a:cubicBezTo>
                <a:cubicBezTo>
                  <a:pt x="395357" y="2207405"/>
                  <a:pt x="292951" y="2097587"/>
                  <a:pt x="297522" y="1966692"/>
                </a:cubicBezTo>
                <a:close/>
                <a:moveTo>
                  <a:pt x="0" y="822458"/>
                </a:moveTo>
                <a:lnTo>
                  <a:pt x="28720" y="0"/>
                </a:lnTo>
                <a:lnTo>
                  <a:pt x="851179" y="28721"/>
                </a:lnTo>
                <a:lnTo>
                  <a:pt x="836819" y="439950"/>
                </a:lnTo>
                <a:lnTo>
                  <a:pt x="425589" y="425590"/>
                </a:lnTo>
                <a:lnTo>
                  <a:pt x="411229" y="836819"/>
                </a:lnTo>
                <a:close/>
              </a:path>
            </a:pathLst>
          </a:custGeom>
          <a:solidFill>
            <a:srgbClr val="0070C0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08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961" kern="0" dirty="0">
              <a:gradFill>
                <a:gsLst>
                  <a:gs pos="5417">
                    <a:srgbClr val="505050"/>
                  </a:gs>
                  <a:gs pos="100000">
                    <a:srgbClr val="505050"/>
                  </a:gs>
                </a:gsLst>
                <a:lin ang="5400000" scaled="0"/>
              </a:gradFill>
              <a:latin typeface="Segoe UI"/>
            </a:endParaRPr>
          </a:p>
        </p:txBody>
      </p:sp>
      <p:grpSp>
        <p:nvGrpSpPr>
          <p:cNvPr id="151" name="Group 150"/>
          <p:cNvGrpSpPr/>
          <p:nvPr/>
        </p:nvGrpSpPr>
        <p:grpSpPr>
          <a:xfrm>
            <a:off x="5477433" y="3945411"/>
            <a:ext cx="507354" cy="505797"/>
            <a:chOff x="2296894" y="-3310276"/>
            <a:chExt cx="484187" cy="498475"/>
          </a:xfrm>
        </p:grpSpPr>
        <p:sp>
          <p:nvSpPr>
            <p:cNvPr id="152" name="Freeform 172"/>
            <p:cNvSpPr>
              <a:spLocks/>
            </p:cNvSpPr>
            <p:nvPr/>
          </p:nvSpPr>
          <p:spPr bwMode="auto">
            <a:xfrm>
              <a:off x="2514382" y="-3142001"/>
              <a:ext cx="82550" cy="65088"/>
            </a:xfrm>
            <a:custGeom>
              <a:avLst/>
              <a:gdLst>
                <a:gd name="T0" fmla="*/ 110 w 110"/>
                <a:gd name="T1" fmla="*/ 76 h 87"/>
                <a:gd name="T2" fmla="*/ 99 w 110"/>
                <a:gd name="T3" fmla="*/ 87 h 87"/>
                <a:gd name="T4" fmla="*/ 11 w 110"/>
                <a:gd name="T5" fmla="*/ 87 h 87"/>
                <a:gd name="T6" fmla="*/ 0 w 110"/>
                <a:gd name="T7" fmla="*/ 76 h 87"/>
                <a:gd name="T8" fmla="*/ 0 w 110"/>
                <a:gd name="T9" fmla="*/ 11 h 87"/>
                <a:gd name="T10" fmla="*/ 11 w 110"/>
                <a:gd name="T11" fmla="*/ 0 h 87"/>
                <a:gd name="T12" fmla="*/ 99 w 110"/>
                <a:gd name="T13" fmla="*/ 0 h 87"/>
                <a:gd name="T14" fmla="*/ 110 w 110"/>
                <a:gd name="T15" fmla="*/ 11 h 87"/>
                <a:gd name="T16" fmla="*/ 110 w 110"/>
                <a:gd name="T17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87">
                  <a:moveTo>
                    <a:pt x="110" y="76"/>
                  </a:moveTo>
                  <a:cubicBezTo>
                    <a:pt x="110" y="82"/>
                    <a:pt x="105" y="87"/>
                    <a:pt x="99" y="87"/>
                  </a:cubicBezTo>
                  <a:lnTo>
                    <a:pt x="11" y="87"/>
                  </a:lnTo>
                  <a:cubicBezTo>
                    <a:pt x="5" y="87"/>
                    <a:pt x="0" y="82"/>
                    <a:pt x="0" y="76"/>
                  </a:cubicBezTo>
                  <a:lnTo>
                    <a:pt x="0" y="11"/>
                  </a:lnTo>
                  <a:cubicBezTo>
                    <a:pt x="0" y="5"/>
                    <a:pt x="5" y="0"/>
                    <a:pt x="11" y="0"/>
                  </a:cubicBezTo>
                  <a:lnTo>
                    <a:pt x="99" y="0"/>
                  </a:lnTo>
                  <a:cubicBezTo>
                    <a:pt x="105" y="0"/>
                    <a:pt x="110" y="5"/>
                    <a:pt x="110" y="11"/>
                  </a:cubicBezTo>
                  <a:lnTo>
                    <a:pt x="110" y="76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53" name="Freeform 173"/>
            <p:cNvSpPr>
              <a:spLocks/>
            </p:cNvSpPr>
            <p:nvPr/>
          </p:nvSpPr>
          <p:spPr bwMode="auto">
            <a:xfrm>
              <a:off x="2631857" y="-3092789"/>
              <a:ext cx="80962" cy="66675"/>
            </a:xfrm>
            <a:custGeom>
              <a:avLst/>
              <a:gdLst>
                <a:gd name="T0" fmla="*/ 109 w 110"/>
                <a:gd name="T1" fmla="*/ 76 h 88"/>
                <a:gd name="T2" fmla="*/ 97 w 110"/>
                <a:gd name="T3" fmla="*/ 88 h 88"/>
                <a:gd name="T4" fmla="*/ 12 w 110"/>
                <a:gd name="T5" fmla="*/ 88 h 88"/>
                <a:gd name="T6" fmla="*/ 0 w 110"/>
                <a:gd name="T7" fmla="*/ 76 h 88"/>
                <a:gd name="T8" fmla="*/ 0 w 110"/>
                <a:gd name="T9" fmla="*/ 12 h 88"/>
                <a:gd name="T10" fmla="*/ 12 w 110"/>
                <a:gd name="T11" fmla="*/ 0 h 88"/>
                <a:gd name="T12" fmla="*/ 99 w 110"/>
                <a:gd name="T13" fmla="*/ 0 h 88"/>
                <a:gd name="T14" fmla="*/ 110 w 110"/>
                <a:gd name="T15" fmla="*/ 12 h 88"/>
                <a:gd name="T16" fmla="*/ 110 w 110"/>
                <a:gd name="T17" fmla="*/ 76 h 88"/>
                <a:gd name="T18" fmla="*/ 109 w 110"/>
                <a:gd name="T19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8">
                  <a:moveTo>
                    <a:pt x="109" y="76"/>
                  </a:moveTo>
                  <a:cubicBezTo>
                    <a:pt x="109" y="83"/>
                    <a:pt x="104" y="88"/>
                    <a:pt x="97" y="88"/>
                  </a:cubicBezTo>
                  <a:lnTo>
                    <a:pt x="12" y="88"/>
                  </a:lnTo>
                  <a:cubicBezTo>
                    <a:pt x="5" y="88"/>
                    <a:pt x="0" y="83"/>
                    <a:pt x="0" y="76"/>
                  </a:cubicBezTo>
                  <a:lnTo>
                    <a:pt x="0" y="12"/>
                  </a:lnTo>
                  <a:cubicBezTo>
                    <a:pt x="0" y="5"/>
                    <a:pt x="5" y="0"/>
                    <a:pt x="12" y="0"/>
                  </a:cubicBezTo>
                  <a:lnTo>
                    <a:pt x="99" y="0"/>
                  </a:lnTo>
                  <a:cubicBezTo>
                    <a:pt x="106" y="0"/>
                    <a:pt x="110" y="5"/>
                    <a:pt x="110" y="12"/>
                  </a:cubicBezTo>
                  <a:lnTo>
                    <a:pt x="110" y="76"/>
                  </a:lnTo>
                  <a:lnTo>
                    <a:pt x="109" y="76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54" name="Freeform 174"/>
            <p:cNvSpPr>
              <a:spLocks/>
            </p:cNvSpPr>
            <p:nvPr/>
          </p:nvSpPr>
          <p:spPr bwMode="auto">
            <a:xfrm>
              <a:off x="2514382" y="-3041989"/>
              <a:ext cx="82550" cy="65088"/>
            </a:xfrm>
            <a:custGeom>
              <a:avLst/>
              <a:gdLst>
                <a:gd name="T0" fmla="*/ 110 w 110"/>
                <a:gd name="T1" fmla="*/ 76 h 87"/>
                <a:gd name="T2" fmla="*/ 99 w 110"/>
                <a:gd name="T3" fmla="*/ 87 h 87"/>
                <a:gd name="T4" fmla="*/ 11 w 110"/>
                <a:gd name="T5" fmla="*/ 87 h 87"/>
                <a:gd name="T6" fmla="*/ 0 w 110"/>
                <a:gd name="T7" fmla="*/ 76 h 87"/>
                <a:gd name="T8" fmla="*/ 0 w 110"/>
                <a:gd name="T9" fmla="*/ 12 h 87"/>
                <a:gd name="T10" fmla="*/ 11 w 110"/>
                <a:gd name="T11" fmla="*/ 0 h 87"/>
                <a:gd name="T12" fmla="*/ 99 w 110"/>
                <a:gd name="T13" fmla="*/ 0 h 87"/>
                <a:gd name="T14" fmla="*/ 110 w 110"/>
                <a:gd name="T15" fmla="*/ 12 h 87"/>
                <a:gd name="T16" fmla="*/ 110 w 110"/>
                <a:gd name="T17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87">
                  <a:moveTo>
                    <a:pt x="110" y="76"/>
                  </a:moveTo>
                  <a:cubicBezTo>
                    <a:pt x="110" y="82"/>
                    <a:pt x="105" y="87"/>
                    <a:pt x="99" y="87"/>
                  </a:cubicBezTo>
                  <a:lnTo>
                    <a:pt x="11" y="87"/>
                  </a:lnTo>
                  <a:cubicBezTo>
                    <a:pt x="5" y="87"/>
                    <a:pt x="0" y="82"/>
                    <a:pt x="0" y="76"/>
                  </a:cubicBezTo>
                  <a:lnTo>
                    <a:pt x="0" y="12"/>
                  </a:lnTo>
                  <a:cubicBezTo>
                    <a:pt x="0" y="5"/>
                    <a:pt x="5" y="0"/>
                    <a:pt x="11" y="0"/>
                  </a:cubicBezTo>
                  <a:lnTo>
                    <a:pt x="99" y="0"/>
                  </a:lnTo>
                  <a:cubicBezTo>
                    <a:pt x="105" y="0"/>
                    <a:pt x="110" y="5"/>
                    <a:pt x="110" y="12"/>
                  </a:cubicBezTo>
                  <a:lnTo>
                    <a:pt x="110" y="76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55" name="Freeform 175"/>
            <p:cNvSpPr>
              <a:spLocks/>
            </p:cNvSpPr>
            <p:nvPr/>
          </p:nvSpPr>
          <p:spPr bwMode="auto">
            <a:xfrm>
              <a:off x="2396907" y="-3194389"/>
              <a:ext cx="84137" cy="66675"/>
            </a:xfrm>
            <a:custGeom>
              <a:avLst/>
              <a:gdLst>
                <a:gd name="T0" fmla="*/ 112 w 112"/>
                <a:gd name="T1" fmla="*/ 79 h 91"/>
                <a:gd name="T2" fmla="*/ 100 w 112"/>
                <a:gd name="T3" fmla="*/ 91 h 91"/>
                <a:gd name="T4" fmla="*/ 11 w 112"/>
                <a:gd name="T5" fmla="*/ 91 h 91"/>
                <a:gd name="T6" fmla="*/ 0 w 112"/>
                <a:gd name="T7" fmla="*/ 79 h 91"/>
                <a:gd name="T8" fmla="*/ 0 w 112"/>
                <a:gd name="T9" fmla="*/ 12 h 91"/>
                <a:gd name="T10" fmla="*/ 11 w 112"/>
                <a:gd name="T11" fmla="*/ 0 h 91"/>
                <a:gd name="T12" fmla="*/ 98 w 112"/>
                <a:gd name="T13" fmla="*/ 0 h 91"/>
                <a:gd name="T14" fmla="*/ 112 w 112"/>
                <a:gd name="T15" fmla="*/ 12 h 91"/>
                <a:gd name="T16" fmla="*/ 112 w 112"/>
                <a:gd name="T17" fmla="*/ 7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91">
                  <a:moveTo>
                    <a:pt x="112" y="79"/>
                  </a:moveTo>
                  <a:cubicBezTo>
                    <a:pt x="112" y="86"/>
                    <a:pt x="107" y="91"/>
                    <a:pt x="100" y="91"/>
                  </a:cubicBezTo>
                  <a:lnTo>
                    <a:pt x="11" y="91"/>
                  </a:lnTo>
                  <a:cubicBezTo>
                    <a:pt x="4" y="91"/>
                    <a:pt x="0" y="86"/>
                    <a:pt x="0" y="79"/>
                  </a:cubicBezTo>
                  <a:lnTo>
                    <a:pt x="0" y="12"/>
                  </a:lnTo>
                  <a:cubicBezTo>
                    <a:pt x="0" y="5"/>
                    <a:pt x="4" y="0"/>
                    <a:pt x="11" y="0"/>
                  </a:cubicBezTo>
                  <a:lnTo>
                    <a:pt x="98" y="0"/>
                  </a:lnTo>
                  <a:cubicBezTo>
                    <a:pt x="107" y="0"/>
                    <a:pt x="112" y="5"/>
                    <a:pt x="112" y="12"/>
                  </a:cubicBezTo>
                  <a:lnTo>
                    <a:pt x="112" y="79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56" name="Freeform 176"/>
            <p:cNvSpPr>
              <a:spLocks/>
            </p:cNvSpPr>
            <p:nvPr/>
          </p:nvSpPr>
          <p:spPr bwMode="auto">
            <a:xfrm>
              <a:off x="2296894" y="-3310276"/>
              <a:ext cx="482600" cy="117475"/>
            </a:xfrm>
            <a:custGeom>
              <a:avLst/>
              <a:gdLst>
                <a:gd name="T0" fmla="*/ 640 w 651"/>
                <a:gd name="T1" fmla="*/ 0 h 157"/>
                <a:gd name="T2" fmla="*/ 12 w 651"/>
                <a:gd name="T3" fmla="*/ 0 h 157"/>
                <a:gd name="T4" fmla="*/ 0 w 651"/>
                <a:gd name="T5" fmla="*/ 12 h 157"/>
                <a:gd name="T6" fmla="*/ 0 w 651"/>
                <a:gd name="T7" fmla="*/ 145 h 157"/>
                <a:gd name="T8" fmla="*/ 12 w 651"/>
                <a:gd name="T9" fmla="*/ 157 h 157"/>
                <a:gd name="T10" fmla="*/ 79 w 651"/>
                <a:gd name="T11" fmla="*/ 157 h 157"/>
                <a:gd name="T12" fmla="*/ 91 w 651"/>
                <a:gd name="T13" fmla="*/ 145 h 157"/>
                <a:gd name="T14" fmla="*/ 91 w 651"/>
                <a:gd name="T15" fmla="*/ 89 h 157"/>
                <a:gd name="T16" fmla="*/ 561 w 651"/>
                <a:gd name="T17" fmla="*/ 89 h 157"/>
                <a:gd name="T18" fmla="*/ 561 w 651"/>
                <a:gd name="T19" fmla="*/ 145 h 157"/>
                <a:gd name="T20" fmla="*/ 574 w 651"/>
                <a:gd name="T21" fmla="*/ 157 h 157"/>
                <a:gd name="T22" fmla="*/ 638 w 651"/>
                <a:gd name="T23" fmla="*/ 157 h 157"/>
                <a:gd name="T24" fmla="*/ 650 w 651"/>
                <a:gd name="T25" fmla="*/ 145 h 157"/>
                <a:gd name="T26" fmla="*/ 650 w 651"/>
                <a:gd name="T27" fmla="*/ 12 h 157"/>
                <a:gd name="T28" fmla="*/ 640 w 651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1" h="157">
                  <a:moveTo>
                    <a:pt x="640" y="0"/>
                  </a:moveTo>
                  <a:lnTo>
                    <a:pt x="12" y="0"/>
                  </a:lnTo>
                  <a:cubicBezTo>
                    <a:pt x="5" y="0"/>
                    <a:pt x="0" y="5"/>
                    <a:pt x="0" y="12"/>
                  </a:cubicBezTo>
                  <a:lnTo>
                    <a:pt x="0" y="145"/>
                  </a:lnTo>
                  <a:cubicBezTo>
                    <a:pt x="0" y="152"/>
                    <a:pt x="5" y="157"/>
                    <a:pt x="12" y="157"/>
                  </a:cubicBezTo>
                  <a:lnTo>
                    <a:pt x="79" y="157"/>
                  </a:lnTo>
                  <a:cubicBezTo>
                    <a:pt x="86" y="157"/>
                    <a:pt x="91" y="152"/>
                    <a:pt x="91" y="145"/>
                  </a:cubicBezTo>
                  <a:lnTo>
                    <a:pt x="91" y="89"/>
                  </a:lnTo>
                  <a:lnTo>
                    <a:pt x="561" y="89"/>
                  </a:lnTo>
                  <a:lnTo>
                    <a:pt x="561" y="145"/>
                  </a:lnTo>
                  <a:cubicBezTo>
                    <a:pt x="561" y="152"/>
                    <a:pt x="566" y="157"/>
                    <a:pt x="574" y="157"/>
                  </a:cubicBezTo>
                  <a:lnTo>
                    <a:pt x="638" y="157"/>
                  </a:lnTo>
                  <a:cubicBezTo>
                    <a:pt x="645" y="157"/>
                    <a:pt x="650" y="152"/>
                    <a:pt x="650" y="145"/>
                  </a:cubicBezTo>
                  <a:lnTo>
                    <a:pt x="650" y="12"/>
                  </a:lnTo>
                  <a:cubicBezTo>
                    <a:pt x="651" y="5"/>
                    <a:pt x="647" y="0"/>
                    <a:pt x="640" y="0"/>
                  </a:cubicBez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57" name="Freeform 177"/>
            <p:cNvSpPr>
              <a:spLocks/>
            </p:cNvSpPr>
            <p:nvPr/>
          </p:nvSpPr>
          <p:spPr bwMode="auto">
            <a:xfrm>
              <a:off x="2300069" y="-2927689"/>
              <a:ext cx="481012" cy="115888"/>
            </a:xfrm>
            <a:custGeom>
              <a:avLst/>
              <a:gdLst>
                <a:gd name="T0" fmla="*/ 636 w 649"/>
                <a:gd name="T1" fmla="*/ 2 h 157"/>
                <a:gd name="T2" fmla="*/ 572 w 649"/>
                <a:gd name="T3" fmla="*/ 2 h 157"/>
                <a:gd name="T4" fmla="*/ 560 w 649"/>
                <a:gd name="T5" fmla="*/ 14 h 157"/>
                <a:gd name="T6" fmla="*/ 560 w 649"/>
                <a:gd name="T7" fmla="*/ 68 h 157"/>
                <a:gd name="T8" fmla="*/ 89 w 649"/>
                <a:gd name="T9" fmla="*/ 68 h 157"/>
                <a:gd name="T10" fmla="*/ 89 w 649"/>
                <a:gd name="T11" fmla="*/ 12 h 157"/>
                <a:gd name="T12" fmla="*/ 75 w 649"/>
                <a:gd name="T13" fmla="*/ 0 h 157"/>
                <a:gd name="T14" fmla="*/ 11 w 649"/>
                <a:gd name="T15" fmla="*/ 0 h 157"/>
                <a:gd name="T16" fmla="*/ 0 w 649"/>
                <a:gd name="T17" fmla="*/ 14 h 157"/>
                <a:gd name="T18" fmla="*/ 0 w 649"/>
                <a:gd name="T19" fmla="*/ 145 h 157"/>
                <a:gd name="T20" fmla="*/ 11 w 649"/>
                <a:gd name="T21" fmla="*/ 157 h 157"/>
                <a:gd name="T22" fmla="*/ 638 w 649"/>
                <a:gd name="T23" fmla="*/ 157 h 157"/>
                <a:gd name="T24" fmla="*/ 649 w 649"/>
                <a:gd name="T25" fmla="*/ 145 h 157"/>
                <a:gd name="T26" fmla="*/ 649 w 649"/>
                <a:gd name="T27" fmla="*/ 14 h 157"/>
                <a:gd name="T28" fmla="*/ 636 w 649"/>
                <a:gd name="T29" fmla="*/ 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9" h="157">
                  <a:moveTo>
                    <a:pt x="636" y="2"/>
                  </a:moveTo>
                  <a:lnTo>
                    <a:pt x="572" y="2"/>
                  </a:lnTo>
                  <a:cubicBezTo>
                    <a:pt x="565" y="2"/>
                    <a:pt x="560" y="7"/>
                    <a:pt x="560" y="14"/>
                  </a:cubicBezTo>
                  <a:lnTo>
                    <a:pt x="560" y="68"/>
                  </a:lnTo>
                  <a:lnTo>
                    <a:pt x="89" y="68"/>
                  </a:lnTo>
                  <a:lnTo>
                    <a:pt x="89" y="12"/>
                  </a:lnTo>
                  <a:cubicBezTo>
                    <a:pt x="89" y="5"/>
                    <a:pt x="84" y="0"/>
                    <a:pt x="75" y="0"/>
                  </a:cubicBezTo>
                  <a:lnTo>
                    <a:pt x="11" y="0"/>
                  </a:lnTo>
                  <a:cubicBezTo>
                    <a:pt x="5" y="0"/>
                    <a:pt x="0" y="5"/>
                    <a:pt x="0" y="14"/>
                  </a:cubicBezTo>
                  <a:lnTo>
                    <a:pt x="0" y="145"/>
                  </a:lnTo>
                  <a:cubicBezTo>
                    <a:pt x="0" y="152"/>
                    <a:pt x="5" y="157"/>
                    <a:pt x="11" y="157"/>
                  </a:cubicBezTo>
                  <a:lnTo>
                    <a:pt x="638" y="157"/>
                  </a:lnTo>
                  <a:cubicBezTo>
                    <a:pt x="644" y="157"/>
                    <a:pt x="649" y="152"/>
                    <a:pt x="649" y="145"/>
                  </a:cubicBezTo>
                  <a:lnTo>
                    <a:pt x="649" y="14"/>
                  </a:lnTo>
                  <a:cubicBezTo>
                    <a:pt x="647" y="7"/>
                    <a:pt x="643" y="2"/>
                    <a:pt x="636" y="2"/>
                  </a:cubicBez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58" name="Freeform 178"/>
            <p:cNvSpPr>
              <a:spLocks/>
            </p:cNvSpPr>
            <p:nvPr/>
          </p:nvSpPr>
          <p:spPr bwMode="auto">
            <a:xfrm>
              <a:off x="2398494" y="-3092789"/>
              <a:ext cx="82550" cy="65088"/>
            </a:xfrm>
            <a:custGeom>
              <a:avLst/>
              <a:gdLst>
                <a:gd name="T0" fmla="*/ 111 w 111"/>
                <a:gd name="T1" fmla="*/ 76 h 87"/>
                <a:gd name="T2" fmla="*/ 99 w 111"/>
                <a:gd name="T3" fmla="*/ 87 h 87"/>
                <a:gd name="T4" fmla="*/ 12 w 111"/>
                <a:gd name="T5" fmla="*/ 87 h 87"/>
                <a:gd name="T6" fmla="*/ 0 w 111"/>
                <a:gd name="T7" fmla="*/ 76 h 87"/>
                <a:gd name="T8" fmla="*/ 0 w 111"/>
                <a:gd name="T9" fmla="*/ 11 h 87"/>
                <a:gd name="T10" fmla="*/ 12 w 111"/>
                <a:gd name="T11" fmla="*/ 0 h 87"/>
                <a:gd name="T12" fmla="*/ 99 w 111"/>
                <a:gd name="T13" fmla="*/ 0 h 87"/>
                <a:gd name="T14" fmla="*/ 111 w 111"/>
                <a:gd name="T15" fmla="*/ 11 h 87"/>
                <a:gd name="T16" fmla="*/ 111 w 111"/>
                <a:gd name="T17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87">
                  <a:moveTo>
                    <a:pt x="111" y="76"/>
                  </a:moveTo>
                  <a:cubicBezTo>
                    <a:pt x="111" y="82"/>
                    <a:pt x="106" y="87"/>
                    <a:pt x="99" y="87"/>
                  </a:cubicBezTo>
                  <a:lnTo>
                    <a:pt x="12" y="87"/>
                  </a:lnTo>
                  <a:cubicBezTo>
                    <a:pt x="5" y="87"/>
                    <a:pt x="0" y="82"/>
                    <a:pt x="0" y="76"/>
                  </a:cubicBezTo>
                  <a:lnTo>
                    <a:pt x="0" y="11"/>
                  </a:lnTo>
                  <a:cubicBezTo>
                    <a:pt x="0" y="5"/>
                    <a:pt x="5" y="0"/>
                    <a:pt x="12" y="0"/>
                  </a:cubicBezTo>
                  <a:lnTo>
                    <a:pt x="99" y="0"/>
                  </a:lnTo>
                  <a:cubicBezTo>
                    <a:pt x="106" y="0"/>
                    <a:pt x="111" y="5"/>
                    <a:pt x="111" y="11"/>
                  </a:cubicBezTo>
                  <a:lnTo>
                    <a:pt x="111" y="76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59" name="Freeform 179"/>
            <p:cNvSpPr>
              <a:spLocks/>
            </p:cNvSpPr>
            <p:nvPr/>
          </p:nvSpPr>
          <p:spPr bwMode="auto">
            <a:xfrm>
              <a:off x="2396907" y="-2992776"/>
              <a:ext cx="82550" cy="65088"/>
            </a:xfrm>
            <a:custGeom>
              <a:avLst/>
              <a:gdLst>
                <a:gd name="T0" fmla="*/ 110 w 110"/>
                <a:gd name="T1" fmla="*/ 76 h 87"/>
                <a:gd name="T2" fmla="*/ 98 w 110"/>
                <a:gd name="T3" fmla="*/ 87 h 87"/>
                <a:gd name="T4" fmla="*/ 11 w 110"/>
                <a:gd name="T5" fmla="*/ 87 h 87"/>
                <a:gd name="T6" fmla="*/ 0 w 110"/>
                <a:gd name="T7" fmla="*/ 76 h 87"/>
                <a:gd name="T8" fmla="*/ 0 w 110"/>
                <a:gd name="T9" fmla="*/ 12 h 87"/>
                <a:gd name="T10" fmla="*/ 11 w 110"/>
                <a:gd name="T11" fmla="*/ 0 h 87"/>
                <a:gd name="T12" fmla="*/ 98 w 110"/>
                <a:gd name="T13" fmla="*/ 0 h 87"/>
                <a:gd name="T14" fmla="*/ 110 w 110"/>
                <a:gd name="T15" fmla="*/ 12 h 87"/>
                <a:gd name="T16" fmla="*/ 110 w 110"/>
                <a:gd name="T17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87">
                  <a:moveTo>
                    <a:pt x="110" y="76"/>
                  </a:moveTo>
                  <a:cubicBezTo>
                    <a:pt x="110" y="82"/>
                    <a:pt x="105" y="87"/>
                    <a:pt x="98" y="87"/>
                  </a:cubicBezTo>
                  <a:lnTo>
                    <a:pt x="11" y="87"/>
                  </a:lnTo>
                  <a:cubicBezTo>
                    <a:pt x="4" y="87"/>
                    <a:pt x="0" y="82"/>
                    <a:pt x="0" y="76"/>
                  </a:cubicBezTo>
                  <a:lnTo>
                    <a:pt x="0" y="12"/>
                  </a:lnTo>
                  <a:cubicBezTo>
                    <a:pt x="0" y="5"/>
                    <a:pt x="4" y="0"/>
                    <a:pt x="11" y="0"/>
                  </a:cubicBezTo>
                  <a:lnTo>
                    <a:pt x="98" y="0"/>
                  </a:lnTo>
                  <a:cubicBezTo>
                    <a:pt x="105" y="0"/>
                    <a:pt x="110" y="5"/>
                    <a:pt x="110" y="12"/>
                  </a:cubicBezTo>
                  <a:lnTo>
                    <a:pt x="110" y="76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sp>
        <p:nvSpPr>
          <p:cNvPr id="160" name="Rectangle 180"/>
          <p:cNvSpPr>
            <a:spLocks noChangeArrowheads="1"/>
          </p:cNvSpPr>
          <p:nvPr/>
        </p:nvSpPr>
        <p:spPr bwMode="auto">
          <a:xfrm>
            <a:off x="5394657" y="4472300"/>
            <a:ext cx="630169" cy="16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97576">
              <a:defRPr/>
            </a:pPr>
            <a:r>
              <a:rPr lang="en-US" altLang="en-US" sz="1078" kern="0" dirty="0">
                <a:solidFill>
                  <a:srgbClr val="0078D7"/>
                </a:solidFill>
                <a:latin typeface="Segoe UI" panose="020B0502040204020203" pitchFamily="34" charset="0"/>
              </a:rPr>
              <a:t>Event Hub</a:t>
            </a:r>
            <a:endParaRPr lang="en-US" altLang="en-US" sz="1765" kern="0" dirty="0">
              <a:solidFill>
                <a:prstClr val="black"/>
              </a:solidFill>
            </a:endParaRPr>
          </a:p>
        </p:txBody>
      </p:sp>
      <p:sp>
        <p:nvSpPr>
          <p:cNvPr id="161" name="Line 181"/>
          <p:cNvSpPr>
            <a:spLocks noChangeShapeType="1"/>
          </p:cNvSpPr>
          <p:nvPr/>
        </p:nvSpPr>
        <p:spPr bwMode="auto">
          <a:xfrm>
            <a:off x="3835543" y="4189748"/>
            <a:ext cx="373510" cy="0"/>
          </a:xfrm>
          <a:prstGeom prst="line">
            <a:avLst/>
          </a:pr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62" name="Freeform 182"/>
          <p:cNvSpPr>
            <a:spLocks/>
          </p:cNvSpPr>
          <p:nvPr/>
        </p:nvSpPr>
        <p:spPr bwMode="auto">
          <a:xfrm>
            <a:off x="4177929" y="4127497"/>
            <a:ext cx="126059" cy="124503"/>
          </a:xfrm>
          <a:custGeom>
            <a:avLst/>
            <a:gdLst>
              <a:gd name="T0" fmla="*/ 172 w 172"/>
              <a:gd name="T1" fmla="*/ 86 h 171"/>
              <a:gd name="T2" fmla="*/ 0 w 172"/>
              <a:gd name="T3" fmla="*/ 171 h 171"/>
              <a:gd name="T4" fmla="*/ 0 w 172"/>
              <a:gd name="T5" fmla="*/ 0 h 171"/>
              <a:gd name="T6" fmla="*/ 172 w 172"/>
              <a:gd name="T7" fmla="*/ 8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172" y="86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2" y="86"/>
                </a:lnTo>
                <a:close/>
              </a:path>
            </a:pathLst>
          </a:custGeom>
          <a:solidFill>
            <a:srgbClr val="0070C0"/>
          </a:solidFill>
          <a:ln w="0">
            <a:solidFill>
              <a:srgbClr val="0070C0"/>
            </a:solidFill>
            <a:prstDash val="solid"/>
            <a:round/>
            <a:headEnd/>
            <a:tailEnd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63" name="Line 183"/>
          <p:cNvSpPr>
            <a:spLocks noChangeShapeType="1"/>
          </p:cNvSpPr>
          <p:nvPr/>
        </p:nvSpPr>
        <p:spPr bwMode="auto">
          <a:xfrm>
            <a:off x="5959884" y="4189749"/>
            <a:ext cx="333049" cy="2953"/>
          </a:xfrm>
          <a:prstGeom prst="line">
            <a:avLst/>
          </a:pr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64" name="Freeform 184"/>
          <p:cNvSpPr>
            <a:spLocks/>
          </p:cNvSpPr>
          <p:nvPr/>
        </p:nvSpPr>
        <p:spPr bwMode="auto">
          <a:xfrm>
            <a:off x="6229122" y="4119556"/>
            <a:ext cx="124503" cy="124503"/>
          </a:xfrm>
          <a:custGeom>
            <a:avLst/>
            <a:gdLst>
              <a:gd name="T0" fmla="*/ 171 w 171"/>
              <a:gd name="T1" fmla="*/ 86 h 171"/>
              <a:gd name="T2" fmla="*/ 0 w 171"/>
              <a:gd name="T3" fmla="*/ 171 h 171"/>
              <a:gd name="T4" fmla="*/ 0 w 171"/>
              <a:gd name="T5" fmla="*/ 0 h 171"/>
              <a:gd name="T6" fmla="*/ 171 w 171"/>
              <a:gd name="T7" fmla="*/ 8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171" y="86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1" y="86"/>
                </a:lnTo>
                <a:close/>
              </a:path>
            </a:pathLst>
          </a:custGeom>
          <a:solidFill>
            <a:srgbClr val="0070C0"/>
          </a:solidFill>
          <a:ln w="0">
            <a:solidFill>
              <a:srgbClr val="0070C0"/>
            </a:solidFill>
            <a:prstDash val="solid"/>
            <a:round/>
            <a:headEnd/>
            <a:tailEnd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5497665" y="3122134"/>
            <a:ext cx="449768" cy="390630"/>
            <a:chOff x="2317532" y="-4150064"/>
            <a:chExt cx="458787" cy="398463"/>
          </a:xfrm>
        </p:grpSpPr>
        <p:sp>
          <p:nvSpPr>
            <p:cNvPr id="166" name="Freeform 185"/>
            <p:cNvSpPr>
              <a:spLocks noEditPoints="1"/>
            </p:cNvSpPr>
            <p:nvPr/>
          </p:nvSpPr>
          <p:spPr bwMode="auto">
            <a:xfrm>
              <a:off x="2317532" y="-4150064"/>
              <a:ext cx="458787" cy="398463"/>
            </a:xfrm>
            <a:custGeom>
              <a:avLst/>
              <a:gdLst>
                <a:gd name="T0" fmla="*/ 463 w 617"/>
                <a:gd name="T1" fmla="*/ 0 h 534"/>
                <a:gd name="T2" fmla="*/ 154 w 617"/>
                <a:gd name="T3" fmla="*/ 0 h 534"/>
                <a:gd name="T4" fmla="*/ 0 w 617"/>
                <a:gd name="T5" fmla="*/ 267 h 534"/>
                <a:gd name="T6" fmla="*/ 154 w 617"/>
                <a:gd name="T7" fmla="*/ 534 h 534"/>
                <a:gd name="T8" fmla="*/ 463 w 617"/>
                <a:gd name="T9" fmla="*/ 534 h 534"/>
                <a:gd name="T10" fmla="*/ 617 w 617"/>
                <a:gd name="T11" fmla="*/ 267 h 534"/>
                <a:gd name="T12" fmla="*/ 463 w 617"/>
                <a:gd name="T13" fmla="*/ 0 h 534"/>
                <a:gd name="T14" fmla="*/ 464 w 617"/>
                <a:gd name="T15" fmla="*/ 386 h 534"/>
                <a:gd name="T16" fmla="*/ 422 w 617"/>
                <a:gd name="T17" fmla="*/ 428 h 534"/>
                <a:gd name="T18" fmla="*/ 195 w 617"/>
                <a:gd name="T19" fmla="*/ 428 h 534"/>
                <a:gd name="T20" fmla="*/ 154 w 617"/>
                <a:gd name="T21" fmla="*/ 386 h 534"/>
                <a:gd name="T22" fmla="*/ 154 w 617"/>
                <a:gd name="T23" fmla="*/ 147 h 534"/>
                <a:gd name="T24" fmla="*/ 195 w 617"/>
                <a:gd name="T25" fmla="*/ 106 h 534"/>
                <a:gd name="T26" fmla="*/ 363 w 617"/>
                <a:gd name="T27" fmla="*/ 106 h 534"/>
                <a:gd name="T28" fmla="*/ 395 w 617"/>
                <a:gd name="T29" fmla="*/ 106 h 534"/>
                <a:gd name="T30" fmla="*/ 399 w 617"/>
                <a:gd name="T31" fmla="*/ 106 h 534"/>
                <a:gd name="T32" fmla="*/ 464 w 617"/>
                <a:gd name="T33" fmla="*/ 169 h 534"/>
                <a:gd name="T34" fmla="*/ 464 w 617"/>
                <a:gd name="T35" fmla="*/ 386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7" h="534">
                  <a:moveTo>
                    <a:pt x="463" y="0"/>
                  </a:moveTo>
                  <a:lnTo>
                    <a:pt x="154" y="0"/>
                  </a:lnTo>
                  <a:lnTo>
                    <a:pt x="0" y="267"/>
                  </a:lnTo>
                  <a:lnTo>
                    <a:pt x="154" y="534"/>
                  </a:lnTo>
                  <a:lnTo>
                    <a:pt x="463" y="534"/>
                  </a:lnTo>
                  <a:lnTo>
                    <a:pt x="617" y="267"/>
                  </a:lnTo>
                  <a:lnTo>
                    <a:pt x="463" y="0"/>
                  </a:lnTo>
                  <a:close/>
                  <a:moveTo>
                    <a:pt x="464" y="386"/>
                  </a:moveTo>
                  <a:cubicBezTo>
                    <a:pt x="464" y="409"/>
                    <a:pt x="445" y="428"/>
                    <a:pt x="422" y="428"/>
                  </a:cubicBezTo>
                  <a:lnTo>
                    <a:pt x="195" y="428"/>
                  </a:lnTo>
                  <a:cubicBezTo>
                    <a:pt x="172" y="428"/>
                    <a:pt x="154" y="409"/>
                    <a:pt x="154" y="386"/>
                  </a:cubicBezTo>
                  <a:lnTo>
                    <a:pt x="154" y="147"/>
                  </a:lnTo>
                  <a:cubicBezTo>
                    <a:pt x="154" y="124"/>
                    <a:pt x="172" y="106"/>
                    <a:pt x="195" y="106"/>
                  </a:cubicBezTo>
                  <a:lnTo>
                    <a:pt x="363" y="106"/>
                  </a:lnTo>
                  <a:cubicBezTo>
                    <a:pt x="380" y="106"/>
                    <a:pt x="395" y="106"/>
                    <a:pt x="395" y="106"/>
                  </a:cubicBezTo>
                  <a:lnTo>
                    <a:pt x="399" y="106"/>
                  </a:lnTo>
                  <a:lnTo>
                    <a:pt x="464" y="169"/>
                  </a:lnTo>
                  <a:lnTo>
                    <a:pt x="464" y="386"/>
                  </a:ln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67" name="Freeform 186"/>
            <p:cNvSpPr>
              <a:spLocks/>
            </p:cNvSpPr>
            <p:nvPr/>
          </p:nvSpPr>
          <p:spPr bwMode="auto">
            <a:xfrm>
              <a:off x="2509619" y="-3927814"/>
              <a:ext cx="20637" cy="47625"/>
            </a:xfrm>
            <a:custGeom>
              <a:avLst/>
              <a:gdLst>
                <a:gd name="T0" fmla="*/ 27 w 28"/>
                <a:gd name="T1" fmla="*/ 13 h 64"/>
                <a:gd name="T2" fmla="*/ 25 w 28"/>
                <a:gd name="T3" fmla="*/ 6 h 64"/>
                <a:gd name="T4" fmla="*/ 22 w 28"/>
                <a:gd name="T5" fmla="*/ 2 h 64"/>
                <a:gd name="T6" fmla="*/ 19 w 28"/>
                <a:gd name="T7" fmla="*/ 0 h 64"/>
                <a:gd name="T8" fmla="*/ 14 w 28"/>
                <a:gd name="T9" fmla="*/ 0 h 64"/>
                <a:gd name="T10" fmla="*/ 7 w 28"/>
                <a:gd name="T11" fmla="*/ 2 h 64"/>
                <a:gd name="T12" fmla="*/ 3 w 28"/>
                <a:gd name="T13" fmla="*/ 8 h 64"/>
                <a:gd name="T14" fmla="*/ 1 w 28"/>
                <a:gd name="T15" fmla="*/ 18 h 64"/>
                <a:gd name="T16" fmla="*/ 0 w 28"/>
                <a:gd name="T17" fmla="*/ 32 h 64"/>
                <a:gd name="T18" fmla="*/ 1 w 28"/>
                <a:gd name="T19" fmla="*/ 48 h 64"/>
                <a:gd name="T20" fmla="*/ 3 w 28"/>
                <a:gd name="T21" fmla="*/ 58 h 64"/>
                <a:gd name="T22" fmla="*/ 8 w 28"/>
                <a:gd name="T23" fmla="*/ 63 h 64"/>
                <a:gd name="T24" fmla="*/ 14 w 28"/>
                <a:gd name="T25" fmla="*/ 64 h 64"/>
                <a:gd name="T26" fmla="*/ 19 w 28"/>
                <a:gd name="T27" fmla="*/ 64 h 64"/>
                <a:gd name="T28" fmla="*/ 22 w 28"/>
                <a:gd name="T29" fmla="*/ 61 h 64"/>
                <a:gd name="T30" fmla="*/ 25 w 28"/>
                <a:gd name="T31" fmla="*/ 57 h 64"/>
                <a:gd name="T32" fmla="*/ 27 w 28"/>
                <a:gd name="T33" fmla="*/ 50 h 64"/>
                <a:gd name="T34" fmla="*/ 28 w 28"/>
                <a:gd name="T35" fmla="*/ 42 h 64"/>
                <a:gd name="T36" fmla="*/ 28 w 28"/>
                <a:gd name="T37" fmla="*/ 33 h 64"/>
                <a:gd name="T38" fmla="*/ 28 w 28"/>
                <a:gd name="T39" fmla="*/ 21 h 64"/>
                <a:gd name="T40" fmla="*/ 27 w 28"/>
                <a:gd name="T41" fmla="*/ 1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64">
                  <a:moveTo>
                    <a:pt x="27" y="13"/>
                  </a:moveTo>
                  <a:cubicBezTo>
                    <a:pt x="26" y="10"/>
                    <a:pt x="25" y="8"/>
                    <a:pt x="25" y="6"/>
                  </a:cubicBezTo>
                  <a:cubicBezTo>
                    <a:pt x="24" y="5"/>
                    <a:pt x="23" y="3"/>
                    <a:pt x="22" y="2"/>
                  </a:cubicBezTo>
                  <a:cubicBezTo>
                    <a:pt x="21" y="1"/>
                    <a:pt x="20" y="1"/>
                    <a:pt x="19" y="0"/>
                  </a:cubicBezTo>
                  <a:cubicBezTo>
                    <a:pt x="17" y="0"/>
                    <a:pt x="16" y="0"/>
                    <a:pt x="14" y="0"/>
                  </a:cubicBezTo>
                  <a:cubicBezTo>
                    <a:pt x="12" y="0"/>
                    <a:pt x="9" y="0"/>
                    <a:pt x="7" y="2"/>
                  </a:cubicBezTo>
                  <a:cubicBezTo>
                    <a:pt x="6" y="3"/>
                    <a:pt x="4" y="5"/>
                    <a:pt x="3" y="8"/>
                  </a:cubicBezTo>
                  <a:cubicBezTo>
                    <a:pt x="2" y="10"/>
                    <a:pt x="1" y="14"/>
                    <a:pt x="1" y="18"/>
                  </a:cubicBezTo>
                  <a:cubicBezTo>
                    <a:pt x="1" y="22"/>
                    <a:pt x="0" y="26"/>
                    <a:pt x="0" y="32"/>
                  </a:cubicBezTo>
                  <a:cubicBezTo>
                    <a:pt x="0" y="38"/>
                    <a:pt x="1" y="43"/>
                    <a:pt x="1" y="48"/>
                  </a:cubicBezTo>
                  <a:cubicBezTo>
                    <a:pt x="2" y="52"/>
                    <a:pt x="2" y="55"/>
                    <a:pt x="3" y="58"/>
                  </a:cubicBezTo>
                  <a:cubicBezTo>
                    <a:pt x="5" y="60"/>
                    <a:pt x="6" y="62"/>
                    <a:pt x="8" y="63"/>
                  </a:cubicBezTo>
                  <a:cubicBezTo>
                    <a:pt x="9" y="64"/>
                    <a:pt x="12" y="64"/>
                    <a:pt x="14" y="64"/>
                  </a:cubicBezTo>
                  <a:cubicBezTo>
                    <a:pt x="16" y="64"/>
                    <a:pt x="17" y="64"/>
                    <a:pt x="19" y="64"/>
                  </a:cubicBezTo>
                  <a:cubicBezTo>
                    <a:pt x="20" y="63"/>
                    <a:pt x="21" y="62"/>
                    <a:pt x="22" y="61"/>
                  </a:cubicBezTo>
                  <a:cubicBezTo>
                    <a:pt x="24" y="60"/>
                    <a:pt x="24" y="58"/>
                    <a:pt x="25" y="57"/>
                  </a:cubicBezTo>
                  <a:cubicBezTo>
                    <a:pt x="26" y="55"/>
                    <a:pt x="26" y="53"/>
                    <a:pt x="27" y="50"/>
                  </a:cubicBezTo>
                  <a:cubicBezTo>
                    <a:pt x="27" y="48"/>
                    <a:pt x="28" y="45"/>
                    <a:pt x="28" y="42"/>
                  </a:cubicBezTo>
                  <a:cubicBezTo>
                    <a:pt x="28" y="39"/>
                    <a:pt x="28" y="36"/>
                    <a:pt x="28" y="33"/>
                  </a:cubicBezTo>
                  <a:cubicBezTo>
                    <a:pt x="28" y="28"/>
                    <a:pt x="28" y="25"/>
                    <a:pt x="28" y="21"/>
                  </a:cubicBezTo>
                  <a:cubicBezTo>
                    <a:pt x="27" y="18"/>
                    <a:pt x="27" y="15"/>
                    <a:pt x="27" y="13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68" name="Freeform 187"/>
            <p:cNvSpPr>
              <a:spLocks/>
            </p:cNvSpPr>
            <p:nvPr/>
          </p:nvSpPr>
          <p:spPr bwMode="auto">
            <a:xfrm>
              <a:off x="2563594" y="-4021476"/>
              <a:ext cx="20637" cy="47625"/>
            </a:xfrm>
            <a:custGeom>
              <a:avLst/>
              <a:gdLst>
                <a:gd name="T0" fmla="*/ 26 w 28"/>
                <a:gd name="T1" fmla="*/ 13 h 65"/>
                <a:gd name="T2" fmla="*/ 25 w 28"/>
                <a:gd name="T3" fmla="*/ 7 h 65"/>
                <a:gd name="T4" fmla="*/ 22 w 28"/>
                <a:gd name="T5" fmla="*/ 3 h 65"/>
                <a:gd name="T6" fmla="*/ 18 w 28"/>
                <a:gd name="T7" fmla="*/ 1 h 65"/>
                <a:gd name="T8" fmla="*/ 14 w 28"/>
                <a:gd name="T9" fmla="*/ 0 h 65"/>
                <a:gd name="T10" fmla="*/ 7 w 28"/>
                <a:gd name="T11" fmla="*/ 2 h 65"/>
                <a:gd name="T12" fmla="*/ 3 w 28"/>
                <a:gd name="T13" fmla="*/ 8 h 65"/>
                <a:gd name="T14" fmla="*/ 1 w 28"/>
                <a:gd name="T15" fmla="*/ 18 h 65"/>
                <a:gd name="T16" fmla="*/ 0 w 28"/>
                <a:gd name="T17" fmla="*/ 32 h 65"/>
                <a:gd name="T18" fmla="*/ 1 w 28"/>
                <a:gd name="T19" fmla="*/ 48 h 65"/>
                <a:gd name="T20" fmla="*/ 3 w 28"/>
                <a:gd name="T21" fmla="*/ 58 h 65"/>
                <a:gd name="T22" fmla="*/ 8 w 28"/>
                <a:gd name="T23" fmla="*/ 63 h 65"/>
                <a:gd name="T24" fmla="*/ 14 w 28"/>
                <a:gd name="T25" fmla="*/ 65 h 65"/>
                <a:gd name="T26" fmla="*/ 19 w 28"/>
                <a:gd name="T27" fmla="*/ 64 h 65"/>
                <a:gd name="T28" fmla="*/ 22 w 28"/>
                <a:gd name="T29" fmla="*/ 61 h 65"/>
                <a:gd name="T30" fmla="*/ 25 w 28"/>
                <a:gd name="T31" fmla="*/ 57 h 65"/>
                <a:gd name="T32" fmla="*/ 27 w 28"/>
                <a:gd name="T33" fmla="*/ 51 h 65"/>
                <a:gd name="T34" fmla="*/ 28 w 28"/>
                <a:gd name="T35" fmla="*/ 43 h 65"/>
                <a:gd name="T36" fmla="*/ 28 w 28"/>
                <a:gd name="T37" fmla="*/ 33 h 65"/>
                <a:gd name="T38" fmla="*/ 27 w 28"/>
                <a:gd name="T39" fmla="*/ 22 h 65"/>
                <a:gd name="T40" fmla="*/ 26 w 28"/>
                <a:gd name="T41" fmla="*/ 1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65">
                  <a:moveTo>
                    <a:pt x="26" y="13"/>
                  </a:moveTo>
                  <a:cubicBezTo>
                    <a:pt x="26" y="11"/>
                    <a:pt x="25" y="9"/>
                    <a:pt x="25" y="7"/>
                  </a:cubicBezTo>
                  <a:cubicBezTo>
                    <a:pt x="24" y="5"/>
                    <a:pt x="23" y="4"/>
                    <a:pt x="22" y="3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7" y="0"/>
                    <a:pt x="16" y="0"/>
                    <a:pt x="14" y="0"/>
                  </a:cubicBezTo>
                  <a:cubicBezTo>
                    <a:pt x="11" y="0"/>
                    <a:pt x="9" y="1"/>
                    <a:pt x="7" y="2"/>
                  </a:cubicBezTo>
                  <a:cubicBezTo>
                    <a:pt x="5" y="3"/>
                    <a:pt x="4" y="5"/>
                    <a:pt x="3" y="8"/>
                  </a:cubicBezTo>
                  <a:cubicBezTo>
                    <a:pt x="2" y="11"/>
                    <a:pt x="1" y="14"/>
                    <a:pt x="1" y="18"/>
                  </a:cubicBezTo>
                  <a:cubicBezTo>
                    <a:pt x="0" y="22"/>
                    <a:pt x="0" y="27"/>
                    <a:pt x="0" y="32"/>
                  </a:cubicBezTo>
                  <a:cubicBezTo>
                    <a:pt x="0" y="38"/>
                    <a:pt x="0" y="44"/>
                    <a:pt x="1" y="48"/>
                  </a:cubicBezTo>
                  <a:cubicBezTo>
                    <a:pt x="1" y="52"/>
                    <a:pt x="2" y="56"/>
                    <a:pt x="3" y="58"/>
                  </a:cubicBezTo>
                  <a:cubicBezTo>
                    <a:pt x="4" y="61"/>
                    <a:pt x="6" y="62"/>
                    <a:pt x="8" y="63"/>
                  </a:cubicBezTo>
                  <a:cubicBezTo>
                    <a:pt x="9" y="64"/>
                    <a:pt x="11" y="65"/>
                    <a:pt x="14" y="65"/>
                  </a:cubicBezTo>
                  <a:cubicBezTo>
                    <a:pt x="16" y="65"/>
                    <a:pt x="17" y="65"/>
                    <a:pt x="19" y="64"/>
                  </a:cubicBezTo>
                  <a:cubicBezTo>
                    <a:pt x="20" y="63"/>
                    <a:pt x="21" y="63"/>
                    <a:pt x="22" y="61"/>
                  </a:cubicBezTo>
                  <a:cubicBezTo>
                    <a:pt x="23" y="60"/>
                    <a:pt x="24" y="59"/>
                    <a:pt x="25" y="57"/>
                  </a:cubicBezTo>
                  <a:cubicBezTo>
                    <a:pt x="26" y="55"/>
                    <a:pt x="26" y="53"/>
                    <a:pt x="27" y="51"/>
                  </a:cubicBezTo>
                  <a:cubicBezTo>
                    <a:pt x="27" y="48"/>
                    <a:pt x="27" y="46"/>
                    <a:pt x="28" y="43"/>
                  </a:cubicBezTo>
                  <a:cubicBezTo>
                    <a:pt x="28" y="40"/>
                    <a:pt x="28" y="37"/>
                    <a:pt x="28" y="33"/>
                  </a:cubicBezTo>
                  <a:cubicBezTo>
                    <a:pt x="28" y="29"/>
                    <a:pt x="28" y="25"/>
                    <a:pt x="27" y="22"/>
                  </a:cubicBezTo>
                  <a:cubicBezTo>
                    <a:pt x="27" y="18"/>
                    <a:pt x="27" y="15"/>
                    <a:pt x="26" y="13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169" name="Freeform 188"/>
            <p:cNvSpPr>
              <a:spLocks noEditPoints="1"/>
            </p:cNvSpPr>
            <p:nvPr/>
          </p:nvSpPr>
          <p:spPr bwMode="auto">
            <a:xfrm>
              <a:off x="2449294" y="-4054814"/>
              <a:ext cx="195262" cy="206375"/>
            </a:xfrm>
            <a:custGeom>
              <a:avLst/>
              <a:gdLst>
                <a:gd name="T0" fmla="*/ 187 w 265"/>
                <a:gd name="T1" fmla="*/ 0 h 277"/>
                <a:gd name="T2" fmla="*/ 0 w 265"/>
                <a:gd name="T3" fmla="*/ 19 h 277"/>
                <a:gd name="T4" fmla="*/ 19 w 265"/>
                <a:gd name="T5" fmla="*/ 277 h 277"/>
                <a:gd name="T6" fmla="*/ 265 w 265"/>
                <a:gd name="T7" fmla="*/ 258 h 277"/>
                <a:gd name="T8" fmla="*/ 213 w 265"/>
                <a:gd name="T9" fmla="*/ 53 h 277"/>
                <a:gd name="T10" fmla="*/ 213 w 265"/>
                <a:gd name="T11" fmla="*/ 1 h 277"/>
                <a:gd name="T12" fmla="*/ 71 w 265"/>
                <a:gd name="T13" fmla="*/ 46 h 277"/>
                <a:gd name="T14" fmla="*/ 73 w 265"/>
                <a:gd name="T15" fmla="*/ 44 h 277"/>
                <a:gd name="T16" fmla="*/ 93 w 265"/>
                <a:gd name="T17" fmla="*/ 31 h 277"/>
                <a:gd name="T18" fmla="*/ 97 w 265"/>
                <a:gd name="T19" fmla="*/ 30 h 277"/>
                <a:gd name="T20" fmla="*/ 104 w 265"/>
                <a:gd name="T21" fmla="*/ 31 h 277"/>
                <a:gd name="T22" fmla="*/ 108 w 265"/>
                <a:gd name="T23" fmla="*/ 32 h 277"/>
                <a:gd name="T24" fmla="*/ 108 w 265"/>
                <a:gd name="T25" fmla="*/ 108 h 277"/>
                <a:gd name="T26" fmla="*/ 124 w 265"/>
                <a:gd name="T27" fmla="*/ 108 h 277"/>
                <a:gd name="T28" fmla="*/ 126 w 265"/>
                <a:gd name="T29" fmla="*/ 111 h 277"/>
                <a:gd name="T30" fmla="*/ 126 w 265"/>
                <a:gd name="T31" fmla="*/ 118 h 277"/>
                <a:gd name="T32" fmla="*/ 124 w 265"/>
                <a:gd name="T33" fmla="*/ 122 h 277"/>
                <a:gd name="T34" fmla="*/ 73 w 265"/>
                <a:gd name="T35" fmla="*/ 122 h 277"/>
                <a:gd name="T36" fmla="*/ 71 w 265"/>
                <a:gd name="T37" fmla="*/ 120 h 277"/>
                <a:gd name="T38" fmla="*/ 70 w 265"/>
                <a:gd name="T39" fmla="*/ 115 h 277"/>
                <a:gd name="T40" fmla="*/ 71 w 265"/>
                <a:gd name="T41" fmla="*/ 109 h 277"/>
                <a:gd name="T42" fmla="*/ 73 w 265"/>
                <a:gd name="T43" fmla="*/ 108 h 277"/>
                <a:gd name="T44" fmla="*/ 90 w 265"/>
                <a:gd name="T45" fmla="*/ 49 h 277"/>
                <a:gd name="T46" fmla="*/ 73 w 265"/>
                <a:gd name="T47" fmla="*/ 58 h 277"/>
                <a:gd name="T48" fmla="*/ 70 w 265"/>
                <a:gd name="T49" fmla="*/ 55 h 277"/>
                <a:gd name="T50" fmla="*/ 70 w 265"/>
                <a:gd name="T51" fmla="*/ 48 h 277"/>
                <a:gd name="T52" fmla="*/ 121 w 265"/>
                <a:gd name="T53" fmla="*/ 235 h 277"/>
                <a:gd name="T54" fmla="*/ 95 w 265"/>
                <a:gd name="T55" fmla="*/ 248 h 277"/>
                <a:gd name="T56" fmla="*/ 70 w 265"/>
                <a:gd name="T57" fmla="*/ 236 h 277"/>
                <a:gd name="T58" fmla="*/ 64 w 265"/>
                <a:gd name="T59" fmla="*/ 201 h 277"/>
                <a:gd name="T60" fmla="*/ 71 w 265"/>
                <a:gd name="T61" fmla="*/ 167 h 277"/>
                <a:gd name="T62" fmla="*/ 97 w 265"/>
                <a:gd name="T63" fmla="*/ 154 h 277"/>
                <a:gd name="T64" fmla="*/ 122 w 265"/>
                <a:gd name="T65" fmla="*/ 166 h 277"/>
                <a:gd name="T66" fmla="*/ 129 w 265"/>
                <a:gd name="T67" fmla="*/ 201 h 277"/>
                <a:gd name="T68" fmla="*/ 199 w 265"/>
                <a:gd name="T69" fmla="*/ 243 h 277"/>
                <a:gd name="T70" fmla="*/ 197 w 265"/>
                <a:gd name="T71" fmla="*/ 246 h 277"/>
                <a:gd name="T72" fmla="*/ 146 w 265"/>
                <a:gd name="T73" fmla="*/ 246 h 277"/>
                <a:gd name="T74" fmla="*/ 144 w 265"/>
                <a:gd name="T75" fmla="*/ 245 h 277"/>
                <a:gd name="T76" fmla="*/ 143 w 265"/>
                <a:gd name="T77" fmla="*/ 239 h 277"/>
                <a:gd name="T78" fmla="*/ 144 w 265"/>
                <a:gd name="T79" fmla="*/ 234 h 277"/>
                <a:gd name="T80" fmla="*/ 146 w 265"/>
                <a:gd name="T81" fmla="*/ 232 h 277"/>
                <a:gd name="T82" fmla="*/ 163 w 265"/>
                <a:gd name="T83" fmla="*/ 173 h 277"/>
                <a:gd name="T84" fmla="*/ 146 w 265"/>
                <a:gd name="T85" fmla="*/ 182 h 277"/>
                <a:gd name="T86" fmla="*/ 143 w 265"/>
                <a:gd name="T87" fmla="*/ 180 h 277"/>
                <a:gd name="T88" fmla="*/ 143 w 265"/>
                <a:gd name="T89" fmla="*/ 173 h 277"/>
                <a:gd name="T90" fmla="*/ 144 w 265"/>
                <a:gd name="T91" fmla="*/ 170 h 277"/>
                <a:gd name="T92" fmla="*/ 165 w 265"/>
                <a:gd name="T93" fmla="*/ 156 h 277"/>
                <a:gd name="T94" fmla="*/ 167 w 265"/>
                <a:gd name="T95" fmla="*/ 155 h 277"/>
                <a:gd name="T96" fmla="*/ 173 w 265"/>
                <a:gd name="T97" fmla="*/ 155 h 277"/>
                <a:gd name="T98" fmla="*/ 180 w 265"/>
                <a:gd name="T99" fmla="*/ 155 h 277"/>
                <a:gd name="T100" fmla="*/ 181 w 265"/>
                <a:gd name="T101" fmla="*/ 157 h 277"/>
                <a:gd name="T102" fmla="*/ 196 w 265"/>
                <a:gd name="T103" fmla="*/ 232 h 277"/>
                <a:gd name="T104" fmla="*/ 198 w 265"/>
                <a:gd name="T105" fmla="*/ 234 h 277"/>
                <a:gd name="T106" fmla="*/ 199 w 265"/>
                <a:gd name="T107" fmla="*/ 239 h 277"/>
                <a:gd name="T108" fmla="*/ 200 w 265"/>
                <a:gd name="T109" fmla="*/ 96 h 277"/>
                <a:gd name="T110" fmla="*/ 184 w 265"/>
                <a:gd name="T111" fmla="*/ 120 h 277"/>
                <a:gd name="T112" fmla="*/ 153 w 265"/>
                <a:gd name="T113" fmla="*/ 120 h 277"/>
                <a:gd name="T114" fmla="*/ 138 w 265"/>
                <a:gd name="T115" fmla="*/ 96 h 277"/>
                <a:gd name="T116" fmla="*/ 138 w 265"/>
                <a:gd name="T117" fmla="*/ 57 h 277"/>
                <a:gd name="T118" fmla="*/ 154 w 265"/>
                <a:gd name="T119" fmla="*/ 33 h 277"/>
                <a:gd name="T120" fmla="*/ 185 w 265"/>
                <a:gd name="T121" fmla="*/ 33 h 277"/>
                <a:gd name="T122" fmla="*/ 200 w 265"/>
                <a:gd name="T123" fmla="*/ 57 h 277"/>
                <a:gd name="T124" fmla="*/ 200 w 265"/>
                <a:gd name="T125" fmla="*/ 9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5" h="277">
                  <a:moveTo>
                    <a:pt x="213" y="1"/>
                  </a:moveTo>
                  <a:cubicBezTo>
                    <a:pt x="208" y="0"/>
                    <a:pt x="198" y="0"/>
                    <a:pt x="187" y="0"/>
                  </a:cubicBezTo>
                  <a:lnTo>
                    <a:pt x="19" y="0"/>
                  </a:lnTo>
                  <a:cubicBezTo>
                    <a:pt x="9" y="0"/>
                    <a:pt x="0" y="9"/>
                    <a:pt x="0" y="19"/>
                  </a:cubicBezTo>
                  <a:lnTo>
                    <a:pt x="0" y="258"/>
                  </a:lnTo>
                  <a:cubicBezTo>
                    <a:pt x="0" y="269"/>
                    <a:pt x="9" y="277"/>
                    <a:pt x="19" y="277"/>
                  </a:cubicBezTo>
                  <a:lnTo>
                    <a:pt x="246" y="277"/>
                  </a:lnTo>
                  <a:cubicBezTo>
                    <a:pt x="256" y="277"/>
                    <a:pt x="265" y="269"/>
                    <a:pt x="265" y="258"/>
                  </a:cubicBezTo>
                  <a:lnTo>
                    <a:pt x="265" y="53"/>
                  </a:lnTo>
                  <a:lnTo>
                    <a:pt x="213" y="53"/>
                  </a:lnTo>
                  <a:lnTo>
                    <a:pt x="213" y="1"/>
                  </a:lnTo>
                  <a:lnTo>
                    <a:pt x="213" y="1"/>
                  </a:lnTo>
                  <a:close/>
                  <a:moveTo>
                    <a:pt x="70" y="48"/>
                  </a:moveTo>
                  <a:cubicBezTo>
                    <a:pt x="70" y="47"/>
                    <a:pt x="70" y="47"/>
                    <a:pt x="71" y="46"/>
                  </a:cubicBezTo>
                  <a:cubicBezTo>
                    <a:pt x="71" y="46"/>
                    <a:pt x="71" y="45"/>
                    <a:pt x="71" y="45"/>
                  </a:cubicBezTo>
                  <a:cubicBezTo>
                    <a:pt x="72" y="45"/>
                    <a:pt x="72" y="44"/>
                    <a:pt x="73" y="44"/>
                  </a:cubicBezTo>
                  <a:lnTo>
                    <a:pt x="92" y="31"/>
                  </a:lnTo>
                  <a:cubicBezTo>
                    <a:pt x="92" y="31"/>
                    <a:pt x="93" y="31"/>
                    <a:pt x="93" y="31"/>
                  </a:cubicBezTo>
                  <a:cubicBezTo>
                    <a:pt x="93" y="31"/>
                    <a:pt x="94" y="31"/>
                    <a:pt x="94" y="31"/>
                  </a:cubicBezTo>
                  <a:cubicBezTo>
                    <a:pt x="95" y="31"/>
                    <a:pt x="96" y="31"/>
                    <a:pt x="97" y="30"/>
                  </a:cubicBezTo>
                  <a:cubicBezTo>
                    <a:pt x="97" y="30"/>
                    <a:pt x="99" y="30"/>
                    <a:pt x="100" y="30"/>
                  </a:cubicBezTo>
                  <a:cubicBezTo>
                    <a:pt x="102" y="30"/>
                    <a:pt x="103" y="30"/>
                    <a:pt x="104" y="31"/>
                  </a:cubicBezTo>
                  <a:cubicBezTo>
                    <a:pt x="106" y="31"/>
                    <a:pt x="106" y="31"/>
                    <a:pt x="107" y="31"/>
                  </a:cubicBezTo>
                  <a:cubicBezTo>
                    <a:pt x="108" y="31"/>
                    <a:pt x="108" y="31"/>
                    <a:pt x="108" y="32"/>
                  </a:cubicBezTo>
                  <a:cubicBezTo>
                    <a:pt x="108" y="32"/>
                    <a:pt x="108" y="32"/>
                    <a:pt x="108" y="33"/>
                  </a:cubicBezTo>
                  <a:lnTo>
                    <a:pt x="108" y="108"/>
                  </a:lnTo>
                  <a:lnTo>
                    <a:pt x="123" y="108"/>
                  </a:lnTo>
                  <a:cubicBezTo>
                    <a:pt x="124" y="108"/>
                    <a:pt x="124" y="108"/>
                    <a:pt x="124" y="108"/>
                  </a:cubicBezTo>
                  <a:cubicBezTo>
                    <a:pt x="125" y="108"/>
                    <a:pt x="125" y="109"/>
                    <a:pt x="125" y="109"/>
                  </a:cubicBezTo>
                  <a:cubicBezTo>
                    <a:pt x="125" y="110"/>
                    <a:pt x="126" y="111"/>
                    <a:pt x="126" y="111"/>
                  </a:cubicBezTo>
                  <a:cubicBezTo>
                    <a:pt x="126" y="112"/>
                    <a:pt x="126" y="114"/>
                    <a:pt x="126" y="115"/>
                  </a:cubicBezTo>
                  <a:cubicBezTo>
                    <a:pt x="126" y="116"/>
                    <a:pt x="126" y="117"/>
                    <a:pt x="126" y="118"/>
                  </a:cubicBezTo>
                  <a:cubicBezTo>
                    <a:pt x="126" y="119"/>
                    <a:pt x="125" y="120"/>
                    <a:pt x="125" y="120"/>
                  </a:cubicBezTo>
                  <a:cubicBezTo>
                    <a:pt x="125" y="121"/>
                    <a:pt x="125" y="121"/>
                    <a:pt x="124" y="122"/>
                  </a:cubicBezTo>
                  <a:cubicBezTo>
                    <a:pt x="124" y="122"/>
                    <a:pt x="124" y="122"/>
                    <a:pt x="123" y="122"/>
                  </a:cubicBezTo>
                  <a:lnTo>
                    <a:pt x="73" y="122"/>
                  </a:lnTo>
                  <a:cubicBezTo>
                    <a:pt x="73" y="122"/>
                    <a:pt x="72" y="122"/>
                    <a:pt x="72" y="122"/>
                  </a:cubicBezTo>
                  <a:cubicBezTo>
                    <a:pt x="72" y="121"/>
                    <a:pt x="71" y="121"/>
                    <a:pt x="71" y="120"/>
                  </a:cubicBezTo>
                  <a:cubicBezTo>
                    <a:pt x="71" y="120"/>
                    <a:pt x="71" y="119"/>
                    <a:pt x="71" y="118"/>
                  </a:cubicBezTo>
                  <a:cubicBezTo>
                    <a:pt x="70" y="117"/>
                    <a:pt x="70" y="116"/>
                    <a:pt x="70" y="115"/>
                  </a:cubicBezTo>
                  <a:cubicBezTo>
                    <a:pt x="70" y="114"/>
                    <a:pt x="70" y="112"/>
                    <a:pt x="70" y="111"/>
                  </a:cubicBezTo>
                  <a:cubicBezTo>
                    <a:pt x="71" y="111"/>
                    <a:pt x="71" y="110"/>
                    <a:pt x="71" y="109"/>
                  </a:cubicBezTo>
                  <a:cubicBezTo>
                    <a:pt x="71" y="109"/>
                    <a:pt x="72" y="108"/>
                    <a:pt x="72" y="108"/>
                  </a:cubicBezTo>
                  <a:cubicBezTo>
                    <a:pt x="72" y="108"/>
                    <a:pt x="73" y="108"/>
                    <a:pt x="73" y="108"/>
                  </a:cubicBezTo>
                  <a:lnTo>
                    <a:pt x="90" y="108"/>
                  </a:lnTo>
                  <a:lnTo>
                    <a:pt x="90" y="49"/>
                  </a:lnTo>
                  <a:lnTo>
                    <a:pt x="75" y="57"/>
                  </a:lnTo>
                  <a:cubicBezTo>
                    <a:pt x="74" y="57"/>
                    <a:pt x="73" y="57"/>
                    <a:pt x="73" y="58"/>
                  </a:cubicBezTo>
                  <a:cubicBezTo>
                    <a:pt x="72" y="58"/>
                    <a:pt x="72" y="58"/>
                    <a:pt x="71" y="57"/>
                  </a:cubicBezTo>
                  <a:cubicBezTo>
                    <a:pt x="71" y="57"/>
                    <a:pt x="70" y="56"/>
                    <a:pt x="70" y="55"/>
                  </a:cubicBezTo>
                  <a:cubicBezTo>
                    <a:pt x="70" y="54"/>
                    <a:pt x="70" y="53"/>
                    <a:pt x="70" y="51"/>
                  </a:cubicBezTo>
                  <a:cubicBezTo>
                    <a:pt x="70" y="50"/>
                    <a:pt x="70" y="49"/>
                    <a:pt x="70" y="48"/>
                  </a:cubicBezTo>
                  <a:close/>
                  <a:moveTo>
                    <a:pt x="127" y="220"/>
                  </a:moveTo>
                  <a:cubicBezTo>
                    <a:pt x="126" y="226"/>
                    <a:pt x="124" y="231"/>
                    <a:pt x="121" y="235"/>
                  </a:cubicBezTo>
                  <a:cubicBezTo>
                    <a:pt x="119" y="239"/>
                    <a:pt x="115" y="243"/>
                    <a:pt x="111" y="245"/>
                  </a:cubicBezTo>
                  <a:cubicBezTo>
                    <a:pt x="107" y="247"/>
                    <a:pt x="101" y="248"/>
                    <a:pt x="95" y="248"/>
                  </a:cubicBezTo>
                  <a:cubicBezTo>
                    <a:pt x="89" y="248"/>
                    <a:pt x="84" y="247"/>
                    <a:pt x="80" y="245"/>
                  </a:cubicBezTo>
                  <a:cubicBezTo>
                    <a:pt x="76" y="243"/>
                    <a:pt x="73" y="240"/>
                    <a:pt x="70" y="236"/>
                  </a:cubicBezTo>
                  <a:cubicBezTo>
                    <a:pt x="68" y="232"/>
                    <a:pt x="66" y="227"/>
                    <a:pt x="65" y="221"/>
                  </a:cubicBezTo>
                  <a:cubicBezTo>
                    <a:pt x="64" y="215"/>
                    <a:pt x="64" y="209"/>
                    <a:pt x="64" y="201"/>
                  </a:cubicBezTo>
                  <a:cubicBezTo>
                    <a:pt x="64" y="194"/>
                    <a:pt x="64" y="188"/>
                    <a:pt x="66" y="182"/>
                  </a:cubicBezTo>
                  <a:cubicBezTo>
                    <a:pt x="67" y="176"/>
                    <a:pt x="69" y="171"/>
                    <a:pt x="71" y="167"/>
                  </a:cubicBezTo>
                  <a:cubicBezTo>
                    <a:pt x="74" y="163"/>
                    <a:pt x="77" y="160"/>
                    <a:pt x="82" y="157"/>
                  </a:cubicBezTo>
                  <a:cubicBezTo>
                    <a:pt x="86" y="155"/>
                    <a:pt x="91" y="154"/>
                    <a:pt x="97" y="154"/>
                  </a:cubicBezTo>
                  <a:cubicBezTo>
                    <a:pt x="103" y="154"/>
                    <a:pt x="108" y="155"/>
                    <a:pt x="113" y="157"/>
                  </a:cubicBezTo>
                  <a:cubicBezTo>
                    <a:pt x="117" y="159"/>
                    <a:pt x="120" y="162"/>
                    <a:pt x="122" y="166"/>
                  </a:cubicBezTo>
                  <a:cubicBezTo>
                    <a:pt x="125" y="170"/>
                    <a:pt x="126" y="175"/>
                    <a:pt x="127" y="181"/>
                  </a:cubicBezTo>
                  <a:cubicBezTo>
                    <a:pt x="128" y="187"/>
                    <a:pt x="129" y="193"/>
                    <a:pt x="129" y="201"/>
                  </a:cubicBezTo>
                  <a:cubicBezTo>
                    <a:pt x="129" y="208"/>
                    <a:pt x="128" y="215"/>
                    <a:pt x="127" y="220"/>
                  </a:cubicBezTo>
                  <a:close/>
                  <a:moveTo>
                    <a:pt x="199" y="243"/>
                  </a:moveTo>
                  <a:cubicBezTo>
                    <a:pt x="198" y="244"/>
                    <a:pt x="198" y="244"/>
                    <a:pt x="198" y="245"/>
                  </a:cubicBezTo>
                  <a:cubicBezTo>
                    <a:pt x="198" y="246"/>
                    <a:pt x="197" y="246"/>
                    <a:pt x="197" y="246"/>
                  </a:cubicBezTo>
                  <a:cubicBezTo>
                    <a:pt x="197" y="246"/>
                    <a:pt x="196" y="246"/>
                    <a:pt x="196" y="246"/>
                  </a:cubicBezTo>
                  <a:lnTo>
                    <a:pt x="146" y="246"/>
                  </a:lnTo>
                  <a:cubicBezTo>
                    <a:pt x="146" y="246"/>
                    <a:pt x="145" y="246"/>
                    <a:pt x="145" y="246"/>
                  </a:cubicBezTo>
                  <a:cubicBezTo>
                    <a:pt x="145" y="246"/>
                    <a:pt x="144" y="245"/>
                    <a:pt x="144" y="245"/>
                  </a:cubicBezTo>
                  <a:cubicBezTo>
                    <a:pt x="144" y="244"/>
                    <a:pt x="143" y="244"/>
                    <a:pt x="143" y="243"/>
                  </a:cubicBezTo>
                  <a:cubicBezTo>
                    <a:pt x="143" y="242"/>
                    <a:pt x="143" y="241"/>
                    <a:pt x="143" y="239"/>
                  </a:cubicBezTo>
                  <a:cubicBezTo>
                    <a:pt x="143" y="238"/>
                    <a:pt x="143" y="237"/>
                    <a:pt x="143" y="236"/>
                  </a:cubicBezTo>
                  <a:cubicBezTo>
                    <a:pt x="143" y="235"/>
                    <a:pt x="144" y="234"/>
                    <a:pt x="144" y="234"/>
                  </a:cubicBezTo>
                  <a:cubicBezTo>
                    <a:pt x="144" y="233"/>
                    <a:pt x="144" y="233"/>
                    <a:pt x="145" y="233"/>
                  </a:cubicBezTo>
                  <a:cubicBezTo>
                    <a:pt x="145" y="232"/>
                    <a:pt x="145" y="232"/>
                    <a:pt x="146" y="232"/>
                  </a:cubicBezTo>
                  <a:lnTo>
                    <a:pt x="163" y="232"/>
                  </a:lnTo>
                  <a:lnTo>
                    <a:pt x="163" y="173"/>
                  </a:lnTo>
                  <a:lnTo>
                    <a:pt x="148" y="181"/>
                  </a:lnTo>
                  <a:cubicBezTo>
                    <a:pt x="147" y="182"/>
                    <a:pt x="146" y="182"/>
                    <a:pt x="146" y="182"/>
                  </a:cubicBezTo>
                  <a:cubicBezTo>
                    <a:pt x="145" y="182"/>
                    <a:pt x="144" y="182"/>
                    <a:pt x="144" y="182"/>
                  </a:cubicBezTo>
                  <a:cubicBezTo>
                    <a:pt x="144" y="181"/>
                    <a:pt x="143" y="181"/>
                    <a:pt x="143" y="180"/>
                  </a:cubicBezTo>
                  <a:cubicBezTo>
                    <a:pt x="143" y="179"/>
                    <a:pt x="143" y="177"/>
                    <a:pt x="143" y="176"/>
                  </a:cubicBezTo>
                  <a:cubicBezTo>
                    <a:pt x="143" y="174"/>
                    <a:pt x="143" y="173"/>
                    <a:pt x="143" y="173"/>
                  </a:cubicBezTo>
                  <a:cubicBezTo>
                    <a:pt x="143" y="172"/>
                    <a:pt x="143" y="171"/>
                    <a:pt x="143" y="171"/>
                  </a:cubicBezTo>
                  <a:cubicBezTo>
                    <a:pt x="144" y="170"/>
                    <a:pt x="144" y="170"/>
                    <a:pt x="144" y="170"/>
                  </a:cubicBezTo>
                  <a:cubicBezTo>
                    <a:pt x="144" y="169"/>
                    <a:pt x="145" y="169"/>
                    <a:pt x="145" y="169"/>
                  </a:cubicBezTo>
                  <a:lnTo>
                    <a:pt x="165" y="156"/>
                  </a:lnTo>
                  <a:cubicBezTo>
                    <a:pt x="165" y="156"/>
                    <a:pt x="166" y="156"/>
                    <a:pt x="166" y="155"/>
                  </a:cubicBezTo>
                  <a:cubicBezTo>
                    <a:pt x="166" y="155"/>
                    <a:pt x="167" y="155"/>
                    <a:pt x="167" y="155"/>
                  </a:cubicBezTo>
                  <a:cubicBezTo>
                    <a:pt x="168" y="155"/>
                    <a:pt x="169" y="155"/>
                    <a:pt x="169" y="155"/>
                  </a:cubicBezTo>
                  <a:cubicBezTo>
                    <a:pt x="170" y="155"/>
                    <a:pt x="172" y="155"/>
                    <a:pt x="173" y="155"/>
                  </a:cubicBezTo>
                  <a:cubicBezTo>
                    <a:pt x="175" y="155"/>
                    <a:pt x="176" y="155"/>
                    <a:pt x="177" y="155"/>
                  </a:cubicBezTo>
                  <a:cubicBezTo>
                    <a:pt x="178" y="155"/>
                    <a:pt x="179" y="155"/>
                    <a:pt x="180" y="155"/>
                  </a:cubicBezTo>
                  <a:cubicBezTo>
                    <a:pt x="180" y="156"/>
                    <a:pt x="181" y="156"/>
                    <a:pt x="181" y="156"/>
                  </a:cubicBezTo>
                  <a:cubicBezTo>
                    <a:pt x="181" y="156"/>
                    <a:pt x="181" y="157"/>
                    <a:pt x="181" y="157"/>
                  </a:cubicBezTo>
                  <a:lnTo>
                    <a:pt x="181" y="232"/>
                  </a:lnTo>
                  <a:lnTo>
                    <a:pt x="196" y="232"/>
                  </a:lnTo>
                  <a:cubicBezTo>
                    <a:pt x="196" y="232"/>
                    <a:pt x="197" y="232"/>
                    <a:pt x="197" y="233"/>
                  </a:cubicBezTo>
                  <a:cubicBezTo>
                    <a:pt x="198" y="233"/>
                    <a:pt x="198" y="233"/>
                    <a:pt x="198" y="234"/>
                  </a:cubicBezTo>
                  <a:cubicBezTo>
                    <a:pt x="198" y="234"/>
                    <a:pt x="199" y="235"/>
                    <a:pt x="199" y="236"/>
                  </a:cubicBezTo>
                  <a:cubicBezTo>
                    <a:pt x="199" y="237"/>
                    <a:pt x="199" y="238"/>
                    <a:pt x="199" y="239"/>
                  </a:cubicBezTo>
                  <a:cubicBezTo>
                    <a:pt x="199" y="241"/>
                    <a:pt x="199" y="242"/>
                    <a:pt x="199" y="243"/>
                  </a:cubicBezTo>
                  <a:close/>
                  <a:moveTo>
                    <a:pt x="200" y="96"/>
                  </a:moveTo>
                  <a:cubicBezTo>
                    <a:pt x="199" y="102"/>
                    <a:pt x="197" y="107"/>
                    <a:pt x="194" y="111"/>
                  </a:cubicBezTo>
                  <a:cubicBezTo>
                    <a:pt x="191" y="115"/>
                    <a:pt x="188" y="118"/>
                    <a:pt x="184" y="120"/>
                  </a:cubicBezTo>
                  <a:cubicBezTo>
                    <a:pt x="179" y="122"/>
                    <a:pt x="174" y="124"/>
                    <a:pt x="168" y="124"/>
                  </a:cubicBezTo>
                  <a:cubicBezTo>
                    <a:pt x="162" y="124"/>
                    <a:pt x="157" y="122"/>
                    <a:pt x="153" y="120"/>
                  </a:cubicBezTo>
                  <a:cubicBezTo>
                    <a:pt x="149" y="118"/>
                    <a:pt x="145" y="115"/>
                    <a:pt x="143" y="111"/>
                  </a:cubicBezTo>
                  <a:cubicBezTo>
                    <a:pt x="141" y="107"/>
                    <a:pt x="139" y="102"/>
                    <a:pt x="138" y="96"/>
                  </a:cubicBezTo>
                  <a:cubicBezTo>
                    <a:pt x="137" y="91"/>
                    <a:pt x="137" y="84"/>
                    <a:pt x="137" y="77"/>
                  </a:cubicBezTo>
                  <a:cubicBezTo>
                    <a:pt x="137" y="70"/>
                    <a:pt x="137" y="63"/>
                    <a:pt x="138" y="57"/>
                  </a:cubicBezTo>
                  <a:cubicBezTo>
                    <a:pt x="140" y="51"/>
                    <a:pt x="141" y="46"/>
                    <a:pt x="144" y="42"/>
                  </a:cubicBezTo>
                  <a:cubicBezTo>
                    <a:pt x="147" y="38"/>
                    <a:pt x="150" y="35"/>
                    <a:pt x="154" y="33"/>
                  </a:cubicBezTo>
                  <a:cubicBezTo>
                    <a:pt x="159" y="31"/>
                    <a:pt x="164" y="29"/>
                    <a:pt x="170" y="29"/>
                  </a:cubicBezTo>
                  <a:cubicBezTo>
                    <a:pt x="176" y="29"/>
                    <a:pt x="181" y="31"/>
                    <a:pt x="185" y="33"/>
                  </a:cubicBezTo>
                  <a:cubicBezTo>
                    <a:pt x="189" y="35"/>
                    <a:pt x="193" y="38"/>
                    <a:pt x="195" y="42"/>
                  </a:cubicBezTo>
                  <a:cubicBezTo>
                    <a:pt x="197" y="46"/>
                    <a:pt x="199" y="51"/>
                    <a:pt x="200" y="57"/>
                  </a:cubicBezTo>
                  <a:cubicBezTo>
                    <a:pt x="201" y="62"/>
                    <a:pt x="201" y="69"/>
                    <a:pt x="201" y="76"/>
                  </a:cubicBezTo>
                  <a:cubicBezTo>
                    <a:pt x="201" y="83"/>
                    <a:pt x="201" y="90"/>
                    <a:pt x="200" y="96"/>
                  </a:cubicBez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sp>
        <p:nvSpPr>
          <p:cNvPr id="170" name="Rectangle 189"/>
          <p:cNvSpPr>
            <a:spLocks noChangeArrowheads="1"/>
          </p:cNvSpPr>
          <p:nvPr/>
        </p:nvSpPr>
        <p:spPr bwMode="auto">
          <a:xfrm>
            <a:off x="5300017" y="3528325"/>
            <a:ext cx="847034" cy="16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97576">
              <a:defRPr/>
            </a:pPr>
            <a:r>
              <a:rPr lang="en-US" altLang="en-US" sz="1078" kern="0" dirty="0">
                <a:solidFill>
                  <a:srgbClr val="0078D7"/>
                </a:solidFill>
                <a:latin typeface="Segoe UI" panose="020B0502040204020203" pitchFamily="34" charset="0"/>
              </a:rPr>
              <a:t>Storage Blobs</a:t>
            </a:r>
            <a:endParaRPr lang="en-US" altLang="en-US" sz="1765" kern="0" dirty="0">
              <a:solidFill>
                <a:prstClr val="black"/>
              </a:solidFill>
            </a:endParaRPr>
          </a:p>
        </p:txBody>
      </p:sp>
      <p:sp>
        <p:nvSpPr>
          <p:cNvPr id="171" name="Freeform 190"/>
          <p:cNvSpPr>
            <a:spLocks noEditPoints="1"/>
          </p:cNvSpPr>
          <p:nvPr/>
        </p:nvSpPr>
        <p:spPr bwMode="auto">
          <a:xfrm>
            <a:off x="7579985" y="3117464"/>
            <a:ext cx="305034" cy="398411"/>
          </a:xfrm>
          <a:custGeom>
            <a:avLst/>
            <a:gdLst>
              <a:gd name="T0" fmla="*/ 210 w 421"/>
              <a:gd name="T1" fmla="*/ 0 h 547"/>
              <a:gd name="T2" fmla="*/ 0 w 421"/>
              <a:gd name="T3" fmla="*/ 81 h 547"/>
              <a:gd name="T4" fmla="*/ 0 w 421"/>
              <a:gd name="T5" fmla="*/ 465 h 547"/>
              <a:gd name="T6" fmla="*/ 210 w 421"/>
              <a:gd name="T7" fmla="*/ 547 h 547"/>
              <a:gd name="T8" fmla="*/ 421 w 421"/>
              <a:gd name="T9" fmla="*/ 466 h 547"/>
              <a:gd name="T10" fmla="*/ 421 w 421"/>
              <a:gd name="T11" fmla="*/ 83 h 547"/>
              <a:gd name="T12" fmla="*/ 210 w 421"/>
              <a:gd name="T13" fmla="*/ 0 h 547"/>
              <a:gd name="T14" fmla="*/ 4 w 421"/>
              <a:gd name="T15" fmla="*/ 482 h 547"/>
              <a:gd name="T16" fmla="*/ 4 w 421"/>
              <a:gd name="T17" fmla="*/ 477 h 547"/>
              <a:gd name="T18" fmla="*/ 4 w 421"/>
              <a:gd name="T19" fmla="*/ 482 h 547"/>
              <a:gd name="T20" fmla="*/ 149 w 421"/>
              <a:gd name="T21" fmla="*/ 243 h 547"/>
              <a:gd name="T22" fmla="*/ 129 w 421"/>
              <a:gd name="T23" fmla="*/ 254 h 547"/>
              <a:gd name="T24" fmla="*/ 129 w 421"/>
              <a:gd name="T25" fmla="*/ 284 h 547"/>
              <a:gd name="T26" fmla="*/ 110 w 421"/>
              <a:gd name="T27" fmla="*/ 324 h 547"/>
              <a:gd name="T28" fmla="*/ 110 w 421"/>
              <a:gd name="T29" fmla="*/ 326 h 547"/>
              <a:gd name="T30" fmla="*/ 129 w 421"/>
              <a:gd name="T31" fmla="*/ 376 h 547"/>
              <a:gd name="T32" fmla="*/ 129 w 421"/>
              <a:gd name="T33" fmla="*/ 410 h 547"/>
              <a:gd name="T34" fmla="*/ 134 w 421"/>
              <a:gd name="T35" fmla="*/ 426 h 547"/>
              <a:gd name="T36" fmla="*/ 149 w 421"/>
              <a:gd name="T37" fmla="*/ 430 h 547"/>
              <a:gd name="T38" fmla="*/ 149 w 421"/>
              <a:gd name="T39" fmla="*/ 460 h 547"/>
              <a:gd name="T40" fmla="*/ 103 w 421"/>
              <a:gd name="T41" fmla="*/ 448 h 547"/>
              <a:gd name="T42" fmla="*/ 89 w 421"/>
              <a:gd name="T43" fmla="*/ 402 h 547"/>
              <a:gd name="T44" fmla="*/ 89 w 421"/>
              <a:gd name="T45" fmla="*/ 365 h 547"/>
              <a:gd name="T46" fmla="*/ 68 w 421"/>
              <a:gd name="T47" fmla="*/ 345 h 547"/>
              <a:gd name="T48" fmla="*/ 68 w 421"/>
              <a:gd name="T49" fmla="*/ 306 h 547"/>
              <a:gd name="T50" fmla="*/ 89 w 421"/>
              <a:gd name="T51" fmla="*/ 289 h 547"/>
              <a:gd name="T52" fmla="*/ 89 w 421"/>
              <a:gd name="T53" fmla="*/ 259 h 547"/>
              <a:gd name="T54" fmla="*/ 103 w 421"/>
              <a:gd name="T55" fmla="*/ 222 h 547"/>
              <a:gd name="T56" fmla="*/ 149 w 421"/>
              <a:gd name="T57" fmla="*/ 211 h 547"/>
              <a:gd name="T58" fmla="*/ 149 w 421"/>
              <a:gd name="T59" fmla="*/ 243 h 547"/>
              <a:gd name="T60" fmla="*/ 357 w 421"/>
              <a:gd name="T61" fmla="*/ 315 h 547"/>
              <a:gd name="T62" fmla="*/ 357 w 421"/>
              <a:gd name="T63" fmla="*/ 346 h 547"/>
              <a:gd name="T64" fmla="*/ 336 w 421"/>
              <a:gd name="T65" fmla="*/ 366 h 547"/>
              <a:gd name="T66" fmla="*/ 336 w 421"/>
              <a:gd name="T67" fmla="*/ 402 h 547"/>
              <a:gd name="T68" fmla="*/ 322 w 421"/>
              <a:gd name="T69" fmla="*/ 449 h 547"/>
              <a:gd name="T70" fmla="*/ 274 w 421"/>
              <a:gd name="T71" fmla="*/ 462 h 547"/>
              <a:gd name="T72" fmla="*/ 274 w 421"/>
              <a:gd name="T73" fmla="*/ 432 h 547"/>
              <a:gd name="T74" fmla="*/ 290 w 421"/>
              <a:gd name="T75" fmla="*/ 427 h 547"/>
              <a:gd name="T76" fmla="*/ 294 w 421"/>
              <a:gd name="T77" fmla="*/ 412 h 547"/>
              <a:gd name="T78" fmla="*/ 294 w 421"/>
              <a:gd name="T79" fmla="*/ 377 h 547"/>
              <a:gd name="T80" fmla="*/ 315 w 421"/>
              <a:gd name="T81" fmla="*/ 328 h 547"/>
              <a:gd name="T82" fmla="*/ 315 w 421"/>
              <a:gd name="T83" fmla="*/ 326 h 547"/>
              <a:gd name="T84" fmla="*/ 294 w 421"/>
              <a:gd name="T85" fmla="*/ 284 h 547"/>
              <a:gd name="T86" fmla="*/ 294 w 421"/>
              <a:gd name="T87" fmla="*/ 256 h 547"/>
              <a:gd name="T88" fmla="*/ 274 w 421"/>
              <a:gd name="T89" fmla="*/ 245 h 547"/>
              <a:gd name="T90" fmla="*/ 274 w 421"/>
              <a:gd name="T91" fmla="*/ 212 h 547"/>
              <a:gd name="T92" fmla="*/ 321 w 421"/>
              <a:gd name="T93" fmla="*/ 223 h 547"/>
              <a:gd name="T94" fmla="*/ 336 w 421"/>
              <a:gd name="T95" fmla="*/ 261 h 547"/>
              <a:gd name="T96" fmla="*/ 336 w 421"/>
              <a:gd name="T97" fmla="*/ 290 h 547"/>
              <a:gd name="T98" fmla="*/ 357 w 421"/>
              <a:gd name="T99" fmla="*/ 306 h 547"/>
              <a:gd name="T100" fmla="*/ 357 w 421"/>
              <a:gd name="T101" fmla="*/ 315 h 547"/>
              <a:gd name="T102" fmla="*/ 210 w 421"/>
              <a:gd name="T103" fmla="*/ 119 h 547"/>
              <a:gd name="T104" fmla="*/ 61 w 421"/>
              <a:gd name="T105" fmla="*/ 74 h 547"/>
              <a:gd name="T106" fmla="*/ 210 w 421"/>
              <a:gd name="T107" fmla="*/ 28 h 547"/>
              <a:gd name="T108" fmla="*/ 360 w 421"/>
              <a:gd name="T109" fmla="*/ 74 h 547"/>
              <a:gd name="T110" fmla="*/ 210 w 421"/>
              <a:gd name="T111" fmla="*/ 119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1" h="547">
                <a:moveTo>
                  <a:pt x="210" y="0"/>
                </a:moveTo>
                <a:cubicBezTo>
                  <a:pt x="93" y="0"/>
                  <a:pt x="0" y="39"/>
                  <a:pt x="0" y="81"/>
                </a:cubicBezTo>
                <a:lnTo>
                  <a:pt x="0" y="465"/>
                </a:lnTo>
                <a:cubicBezTo>
                  <a:pt x="0" y="507"/>
                  <a:pt x="95" y="547"/>
                  <a:pt x="210" y="547"/>
                </a:cubicBezTo>
                <a:cubicBezTo>
                  <a:pt x="327" y="547"/>
                  <a:pt x="421" y="510"/>
                  <a:pt x="421" y="466"/>
                </a:cubicBezTo>
                <a:lnTo>
                  <a:pt x="421" y="83"/>
                </a:lnTo>
                <a:cubicBezTo>
                  <a:pt x="421" y="41"/>
                  <a:pt x="325" y="0"/>
                  <a:pt x="210" y="0"/>
                </a:cubicBezTo>
                <a:close/>
                <a:moveTo>
                  <a:pt x="4" y="482"/>
                </a:moveTo>
                <a:lnTo>
                  <a:pt x="4" y="477"/>
                </a:lnTo>
                <a:cubicBezTo>
                  <a:pt x="4" y="479"/>
                  <a:pt x="4" y="480"/>
                  <a:pt x="4" y="482"/>
                </a:cubicBezTo>
                <a:close/>
                <a:moveTo>
                  <a:pt x="149" y="243"/>
                </a:moveTo>
                <a:cubicBezTo>
                  <a:pt x="135" y="243"/>
                  <a:pt x="129" y="239"/>
                  <a:pt x="129" y="254"/>
                </a:cubicBezTo>
                <a:lnTo>
                  <a:pt x="129" y="284"/>
                </a:lnTo>
                <a:cubicBezTo>
                  <a:pt x="129" y="306"/>
                  <a:pt x="126" y="320"/>
                  <a:pt x="110" y="324"/>
                </a:cubicBezTo>
                <a:lnTo>
                  <a:pt x="110" y="326"/>
                </a:lnTo>
                <a:cubicBezTo>
                  <a:pt x="126" y="332"/>
                  <a:pt x="129" y="349"/>
                  <a:pt x="129" y="376"/>
                </a:cubicBezTo>
                <a:lnTo>
                  <a:pt x="129" y="410"/>
                </a:lnTo>
                <a:cubicBezTo>
                  <a:pt x="129" y="421"/>
                  <a:pt x="131" y="421"/>
                  <a:pt x="134" y="426"/>
                </a:cubicBezTo>
                <a:cubicBezTo>
                  <a:pt x="137" y="430"/>
                  <a:pt x="142" y="430"/>
                  <a:pt x="149" y="430"/>
                </a:cubicBezTo>
                <a:lnTo>
                  <a:pt x="149" y="460"/>
                </a:lnTo>
                <a:cubicBezTo>
                  <a:pt x="128" y="460"/>
                  <a:pt x="112" y="455"/>
                  <a:pt x="103" y="448"/>
                </a:cubicBezTo>
                <a:cubicBezTo>
                  <a:pt x="93" y="440"/>
                  <a:pt x="89" y="424"/>
                  <a:pt x="89" y="402"/>
                </a:cubicBezTo>
                <a:lnTo>
                  <a:pt x="89" y="365"/>
                </a:lnTo>
                <a:cubicBezTo>
                  <a:pt x="89" y="345"/>
                  <a:pt x="81" y="345"/>
                  <a:pt x="68" y="345"/>
                </a:cubicBezTo>
                <a:lnTo>
                  <a:pt x="68" y="306"/>
                </a:lnTo>
                <a:cubicBezTo>
                  <a:pt x="82" y="306"/>
                  <a:pt x="89" y="306"/>
                  <a:pt x="89" y="289"/>
                </a:cubicBezTo>
                <a:lnTo>
                  <a:pt x="89" y="259"/>
                </a:lnTo>
                <a:cubicBezTo>
                  <a:pt x="89" y="240"/>
                  <a:pt x="93" y="228"/>
                  <a:pt x="103" y="222"/>
                </a:cubicBezTo>
                <a:cubicBezTo>
                  <a:pt x="112" y="214"/>
                  <a:pt x="128" y="211"/>
                  <a:pt x="149" y="211"/>
                </a:cubicBezTo>
                <a:lnTo>
                  <a:pt x="149" y="243"/>
                </a:lnTo>
                <a:close/>
                <a:moveTo>
                  <a:pt x="357" y="315"/>
                </a:moveTo>
                <a:lnTo>
                  <a:pt x="357" y="346"/>
                </a:lnTo>
                <a:cubicBezTo>
                  <a:pt x="343" y="346"/>
                  <a:pt x="336" y="346"/>
                  <a:pt x="336" y="366"/>
                </a:cubicBezTo>
                <a:lnTo>
                  <a:pt x="336" y="402"/>
                </a:lnTo>
                <a:cubicBezTo>
                  <a:pt x="336" y="424"/>
                  <a:pt x="332" y="440"/>
                  <a:pt x="322" y="449"/>
                </a:cubicBezTo>
                <a:cubicBezTo>
                  <a:pt x="313" y="457"/>
                  <a:pt x="297" y="462"/>
                  <a:pt x="274" y="462"/>
                </a:cubicBezTo>
                <a:lnTo>
                  <a:pt x="274" y="432"/>
                </a:lnTo>
                <a:cubicBezTo>
                  <a:pt x="280" y="432"/>
                  <a:pt x="286" y="430"/>
                  <a:pt x="290" y="427"/>
                </a:cubicBezTo>
                <a:cubicBezTo>
                  <a:pt x="293" y="423"/>
                  <a:pt x="294" y="423"/>
                  <a:pt x="294" y="412"/>
                </a:cubicBezTo>
                <a:lnTo>
                  <a:pt x="294" y="377"/>
                </a:lnTo>
                <a:cubicBezTo>
                  <a:pt x="294" y="351"/>
                  <a:pt x="299" y="335"/>
                  <a:pt x="315" y="328"/>
                </a:cubicBezTo>
                <a:lnTo>
                  <a:pt x="315" y="326"/>
                </a:lnTo>
                <a:cubicBezTo>
                  <a:pt x="299" y="321"/>
                  <a:pt x="294" y="307"/>
                  <a:pt x="294" y="284"/>
                </a:cubicBezTo>
                <a:lnTo>
                  <a:pt x="294" y="256"/>
                </a:lnTo>
                <a:cubicBezTo>
                  <a:pt x="294" y="240"/>
                  <a:pt x="286" y="245"/>
                  <a:pt x="274" y="245"/>
                </a:cubicBezTo>
                <a:lnTo>
                  <a:pt x="274" y="212"/>
                </a:lnTo>
                <a:cubicBezTo>
                  <a:pt x="296" y="212"/>
                  <a:pt x="311" y="217"/>
                  <a:pt x="321" y="223"/>
                </a:cubicBezTo>
                <a:cubicBezTo>
                  <a:pt x="330" y="231"/>
                  <a:pt x="336" y="243"/>
                  <a:pt x="336" y="261"/>
                </a:cubicBezTo>
                <a:lnTo>
                  <a:pt x="336" y="290"/>
                </a:lnTo>
                <a:cubicBezTo>
                  <a:pt x="336" y="307"/>
                  <a:pt x="343" y="306"/>
                  <a:pt x="357" y="306"/>
                </a:cubicBezTo>
                <a:lnTo>
                  <a:pt x="357" y="315"/>
                </a:lnTo>
                <a:close/>
                <a:moveTo>
                  <a:pt x="210" y="119"/>
                </a:moveTo>
                <a:cubicBezTo>
                  <a:pt x="128" y="119"/>
                  <a:pt x="61" y="98"/>
                  <a:pt x="61" y="74"/>
                </a:cubicBezTo>
                <a:cubicBezTo>
                  <a:pt x="61" y="49"/>
                  <a:pt x="128" y="28"/>
                  <a:pt x="210" y="28"/>
                </a:cubicBezTo>
                <a:cubicBezTo>
                  <a:pt x="293" y="28"/>
                  <a:pt x="360" y="49"/>
                  <a:pt x="360" y="74"/>
                </a:cubicBezTo>
                <a:cubicBezTo>
                  <a:pt x="360" y="100"/>
                  <a:pt x="293" y="119"/>
                  <a:pt x="210" y="119"/>
                </a:cubicBezTo>
                <a:close/>
              </a:path>
            </a:pathLst>
          </a:custGeom>
          <a:solidFill>
            <a:srgbClr val="0078D7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72" name="Rectangle 191"/>
          <p:cNvSpPr>
            <a:spLocks noChangeArrowheads="1"/>
          </p:cNvSpPr>
          <p:nvPr/>
        </p:nvSpPr>
        <p:spPr bwMode="auto">
          <a:xfrm>
            <a:off x="7346542" y="3509650"/>
            <a:ext cx="815604" cy="16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97576">
              <a:defRPr/>
            </a:pPr>
            <a:r>
              <a:rPr lang="en-US" altLang="en-US" sz="1078" kern="0">
                <a:solidFill>
                  <a:srgbClr val="0078D7"/>
                </a:solidFill>
                <a:latin typeface="Segoe UI" panose="020B0502040204020203" pitchFamily="34" charset="0"/>
              </a:rPr>
              <a:t>DocumentDB</a:t>
            </a:r>
            <a:endParaRPr lang="en-US" altLang="en-US" sz="1765" kern="0">
              <a:solidFill>
                <a:prstClr val="black"/>
              </a:solidFill>
            </a:endParaRPr>
          </a:p>
        </p:txBody>
      </p:sp>
      <p:sp>
        <p:nvSpPr>
          <p:cNvPr id="173" name="Freeform 193"/>
          <p:cNvSpPr>
            <a:spLocks/>
          </p:cNvSpPr>
          <p:nvPr/>
        </p:nvSpPr>
        <p:spPr bwMode="auto">
          <a:xfrm>
            <a:off x="7670249" y="3702630"/>
            <a:ext cx="124503" cy="124503"/>
          </a:xfrm>
          <a:custGeom>
            <a:avLst/>
            <a:gdLst>
              <a:gd name="T0" fmla="*/ 86 w 172"/>
              <a:gd name="T1" fmla="*/ 0 h 171"/>
              <a:gd name="T2" fmla="*/ 172 w 172"/>
              <a:gd name="T3" fmla="*/ 171 h 171"/>
              <a:gd name="T4" fmla="*/ 0 w 172"/>
              <a:gd name="T5" fmla="*/ 171 h 171"/>
              <a:gd name="T6" fmla="*/ 86 w 172"/>
              <a:gd name="T7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86" y="0"/>
                </a:moveTo>
                <a:lnTo>
                  <a:pt x="172" y="171"/>
                </a:lnTo>
                <a:cubicBezTo>
                  <a:pt x="118" y="144"/>
                  <a:pt x="54" y="144"/>
                  <a:pt x="0" y="171"/>
                </a:cubicBezTo>
                <a:lnTo>
                  <a:pt x="86" y="0"/>
                </a:lnTo>
                <a:close/>
              </a:path>
            </a:pathLst>
          </a:custGeom>
          <a:solidFill>
            <a:srgbClr val="0070C0"/>
          </a:solidFill>
          <a:ln w="0">
            <a:solidFill>
              <a:srgbClr val="0070C0"/>
            </a:solidFill>
            <a:prstDash val="solid"/>
            <a:round/>
            <a:headEnd/>
            <a:tailEnd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74" name="Freeform 194"/>
          <p:cNvSpPr>
            <a:spLocks/>
          </p:cNvSpPr>
          <p:nvPr/>
        </p:nvSpPr>
        <p:spPr bwMode="auto">
          <a:xfrm>
            <a:off x="4626140" y="3318225"/>
            <a:ext cx="757914" cy="627187"/>
          </a:xfrm>
          <a:custGeom>
            <a:avLst/>
            <a:gdLst>
              <a:gd name="T0" fmla="*/ 0 w 487"/>
              <a:gd name="T1" fmla="*/ 403 h 403"/>
              <a:gd name="T2" fmla="*/ 0 w 487"/>
              <a:gd name="T3" fmla="*/ 0 h 403"/>
              <a:gd name="T4" fmla="*/ 487 w 487"/>
              <a:gd name="T5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7" h="403">
                <a:moveTo>
                  <a:pt x="0" y="403"/>
                </a:moveTo>
                <a:lnTo>
                  <a:pt x="0" y="0"/>
                </a:lnTo>
                <a:lnTo>
                  <a:pt x="487" y="0"/>
                </a:lnTo>
              </a:path>
            </a:pathLst>
          </a:cu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75" name="Freeform 195"/>
          <p:cNvSpPr>
            <a:spLocks/>
          </p:cNvSpPr>
          <p:nvPr/>
        </p:nvSpPr>
        <p:spPr bwMode="auto">
          <a:xfrm>
            <a:off x="5352929" y="3254418"/>
            <a:ext cx="126059" cy="126060"/>
          </a:xfrm>
          <a:custGeom>
            <a:avLst/>
            <a:gdLst>
              <a:gd name="T0" fmla="*/ 172 w 172"/>
              <a:gd name="T1" fmla="*/ 86 h 172"/>
              <a:gd name="T2" fmla="*/ 0 w 172"/>
              <a:gd name="T3" fmla="*/ 172 h 172"/>
              <a:gd name="T4" fmla="*/ 0 w 172"/>
              <a:gd name="T5" fmla="*/ 0 h 172"/>
              <a:gd name="T6" fmla="*/ 172 w 172"/>
              <a:gd name="T7" fmla="*/ 86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2">
                <a:moveTo>
                  <a:pt x="172" y="86"/>
                </a:moveTo>
                <a:lnTo>
                  <a:pt x="0" y="172"/>
                </a:lnTo>
                <a:cubicBezTo>
                  <a:pt x="27" y="118"/>
                  <a:pt x="27" y="54"/>
                  <a:pt x="0" y="0"/>
                </a:cubicBezTo>
                <a:lnTo>
                  <a:pt x="172" y="86"/>
                </a:lnTo>
                <a:close/>
              </a:path>
            </a:pathLst>
          </a:custGeom>
          <a:solidFill>
            <a:srgbClr val="0070C0"/>
          </a:solidFill>
          <a:ln w="0">
            <a:solidFill>
              <a:srgbClr val="0070C0"/>
            </a:solidFill>
            <a:prstDash val="solid"/>
            <a:round/>
            <a:headEnd/>
            <a:tailEnd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176" name="Group 175"/>
          <p:cNvGrpSpPr/>
          <p:nvPr/>
        </p:nvGrpSpPr>
        <p:grpSpPr>
          <a:xfrm>
            <a:off x="6033532" y="2392490"/>
            <a:ext cx="498014" cy="441988"/>
            <a:chOff x="3314482" y="-4918414"/>
            <a:chExt cx="508000" cy="450850"/>
          </a:xfrm>
        </p:grpSpPr>
        <p:sp>
          <p:nvSpPr>
            <p:cNvPr id="177" name="Freeform 196"/>
            <p:cNvSpPr>
              <a:spLocks noEditPoints="1"/>
            </p:cNvSpPr>
            <p:nvPr/>
          </p:nvSpPr>
          <p:spPr bwMode="auto">
            <a:xfrm>
              <a:off x="3314482" y="-4918414"/>
              <a:ext cx="508000" cy="450850"/>
            </a:xfrm>
            <a:custGeom>
              <a:avLst/>
              <a:gdLst>
                <a:gd name="T0" fmla="*/ 502 w 684"/>
                <a:gd name="T1" fmla="*/ 511 h 605"/>
                <a:gd name="T2" fmla="*/ 342 w 684"/>
                <a:gd name="T3" fmla="*/ 566 h 605"/>
                <a:gd name="T4" fmla="*/ 133 w 684"/>
                <a:gd name="T5" fmla="*/ 462 h 605"/>
                <a:gd name="T6" fmla="*/ 182 w 684"/>
                <a:gd name="T7" fmla="*/ 93 h 605"/>
                <a:gd name="T8" fmla="*/ 342 w 684"/>
                <a:gd name="T9" fmla="*/ 39 h 605"/>
                <a:gd name="T10" fmla="*/ 551 w 684"/>
                <a:gd name="T11" fmla="*/ 142 h 605"/>
                <a:gd name="T12" fmla="*/ 502 w 684"/>
                <a:gd name="T13" fmla="*/ 511 h 605"/>
                <a:gd name="T14" fmla="*/ 582 w 684"/>
                <a:gd name="T15" fmla="*/ 118 h 605"/>
                <a:gd name="T16" fmla="*/ 342 w 684"/>
                <a:gd name="T17" fmla="*/ 0 h 605"/>
                <a:gd name="T18" fmla="*/ 158 w 684"/>
                <a:gd name="T19" fmla="*/ 62 h 605"/>
                <a:gd name="T20" fmla="*/ 102 w 684"/>
                <a:gd name="T21" fmla="*/ 486 h 605"/>
                <a:gd name="T22" fmla="*/ 342 w 684"/>
                <a:gd name="T23" fmla="*/ 605 h 605"/>
                <a:gd name="T24" fmla="*/ 526 w 684"/>
                <a:gd name="T25" fmla="*/ 543 h 605"/>
                <a:gd name="T26" fmla="*/ 582 w 684"/>
                <a:gd name="T27" fmla="*/ 118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4" h="605">
                  <a:moveTo>
                    <a:pt x="502" y="511"/>
                  </a:moveTo>
                  <a:cubicBezTo>
                    <a:pt x="454" y="548"/>
                    <a:pt x="398" y="566"/>
                    <a:pt x="342" y="566"/>
                  </a:cubicBezTo>
                  <a:cubicBezTo>
                    <a:pt x="263" y="566"/>
                    <a:pt x="185" y="530"/>
                    <a:pt x="133" y="462"/>
                  </a:cubicBezTo>
                  <a:cubicBezTo>
                    <a:pt x="44" y="347"/>
                    <a:pt x="66" y="182"/>
                    <a:pt x="182" y="93"/>
                  </a:cubicBezTo>
                  <a:cubicBezTo>
                    <a:pt x="230" y="57"/>
                    <a:pt x="286" y="39"/>
                    <a:pt x="342" y="39"/>
                  </a:cubicBezTo>
                  <a:cubicBezTo>
                    <a:pt x="421" y="39"/>
                    <a:pt x="499" y="75"/>
                    <a:pt x="551" y="142"/>
                  </a:cubicBezTo>
                  <a:cubicBezTo>
                    <a:pt x="639" y="258"/>
                    <a:pt x="617" y="423"/>
                    <a:pt x="502" y="511"/>
                  </a:cubicBezTo>
                  <a:close/>
                  <a:moveTo>
                    <a:pt x="582" y="118"/>
                  </a:moveTo>
                  <a:cubicBezTo>
                    <a:pt x="523" y="40"/>
                    <a:pt x="433" y="0"/>
                    <a:pt x="342" y="0"/>
                  </a:cubicBezTo>
                  <a:cubicBezTo>
                    <a:pt x="278" y="0"/>
                    <a:pt x="213" y="20"/>
                    <a:pt x="158" y="62"/>
                  </a:cubicBezTo>
                  <a:cubicBezTo>
                    <a:pt x="25" y="164"/>
                    <a:pt x="0" y="354"/>
                    <a:pt x="102" y="486"/>
                  </a:cubicBezTo>
                  <a:cubicBezTo>
                    <a:pt x="161" y="564"/>
                    <a:pt x="251" y="605"/>
                    <a:pt x="342" y="605"/>
                  </a:cubicBezTo>
                  <a:cubicBezTo>
                    <a:pt x="406" y="605"/>
                    <a:pt x="471" y="585"/>
                    <a:pt x="526" y="543"/>
                  </a:cubicBezTo>
                  <a:cubicBezTo>
                    <a:pt x="658" y="441"/>
                    <a:pt x="684" y="251"/>
                    <a:pt x="582" y="118"/>
                  </a:cubicBez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grpSp>
          <p:nvGrpSpPr>
            <p:cNvPr id="178" name="Group 177"/>
            <p:cNvGrpSpPr/>
            <p:nvPr/>
          </p:nvGrpSpPr>
          <p:grpSpPr>
            <a:xfrm>
              <a:off x="3395444" y="-4880314"/>
              <a:ext cx="363537" cy="342900"/>
              <a:chOff x="3395444" y="-4880314"/>
              <a:chExt cx="363537" cy="342900"/>
            </a:xfrm>
          </p:grpSpPr>
          <p:sp>
            <p:nvSpPr>
              <p:cNvPr id="179" name="Freeform 197"/>
              <p:cNvSpPr>
                <a:spLocks/>
              </p:cNvSpPr>
              <p:nvPr/>
            </p:nvSpPr>
            <p:spPr bwMode="auto">
              <a:xfrm>
                <a:off x="3408144" y="-4689814"/>
                <a:ext cx="58737" cy="149225"/>
              </a:xfrm>
              <a:custGeom>
                <a:avLst/>
                <a:gdLst>
                  <a:gd name="T0" fmla="*/ 79 w 79"/>
                  <a:gd name="T1" fmla="*/ 50 h 200"/>
                  <a:gd name="T2" fmla="*/ 36 w 79"/>
                  <a:gd name="T3" fmla="*/ 0 h 200"/>
                  <a:gd name="T4" fmla="*/ 0 w 79"/>
                  <a:gd name="T5" fmla="*/ 147 h 200"/>
                  <a:gd name="T6" fmla="*/ 5 w 79"/>
                  <a:gd name="T7" fmla="*/ 157 h 200"/>
                  <a:gd name="T8" fmla="*/ 49 w 79"/>
                  <a:gd name="T9" fmla="*/ 200 h 200"/>
                  <a:gd name="T10" fmla="*/ 79 w 79"/>
                  <a:gd name="T11" fmla="*/ 5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200">
                    <a:moveTo>
                      <a:pt x="79" y="50"/>
                    </a:moveTo>
                    <a:cubicBezTo>
                      <a:pt x="62" y="33"/>
                      <a:pt x="48" y="16"/>
                      <a:pt x="36" y="0"/>
                    </a:cubicBezTo>
                    <a:cubicBezTo>
                      <a:pt x="11" y="52"/>
                      <a:pt x="2" y="105"/>
                      <a:pt x="0" y="147"/>
                    </a:cubicBezTo>
                    <a:cubicBezTo>
                      <a:pt x="2" y="150"/>
                      <a:pt x="2" y="153"/>
                      <a:pt x="5" y="157"/>
                    </a:cubicBezTo>
                    <a:cubicBezTo>
                      <a:pt x="18" y="173"/>
                      <a:pt x="33" y="188"/>
                      <a:pt x="49" y="200"/>
                    </a:cubicBezTo>
                    <a:cubicBezTo>
                      <a:pt x="46" y="166"/>
                      <a:pt x="50" y="109"/>
                      <a:pt x="79" y="50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80" name="Freeform 198"/>
              <p:cNvSpPr>
                <a:spLocks/>
              </p:cNvSpPr>
              <p:nvPr/>
            </p:nvSpPr>
            <p:spPr bwMode="auto">
              <a:xfrm>
                <a:off x="3454182" y="-4802526"/>
                <a:ext cx="119062" cy="119063"/>
              </a:xfrm>
              <a:custGeom>
                <a:avLst/>
                <a:gdLst>
                  <a:gd name="T0" fmla="*/ 109 w 159"/>
                  <a:gd name="T1" fmla="*/ 0 h 160"/>
                  <a:gd name="T2" fmla="*/ 36 w 159"/>
                  <a:gd name="T3" fmla="*/ 63 h 160"/>
                  <a:gd name="T4" fmla="*/ 0 w 159"/>
                  <a:gd name="T5" fmla="*/ 107 h 160"/>
                  <a:gd name="T6" fmla="*/ 42 w 159"/>
                  <a:gd name="T7" fmla="*/ 160 h 160"/>
                  <a:gd name="T8" fmla="*/ 90 w 159"/>
                  <a:gd name="T9" fmla="*/ 105 h 160"/>
                  <a:gd name="T10" fmla="*/ 159 w 159"/>
                  <a:gd name="T11" fmla="*/ 49 h 160"/>
                  <a:gd name="T12" fmla="*/ 109 w 159"/>
                  <a:gd name="T13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160">
                    <a:moveTo>
                      <a:pt x="109" y="0"/>
                    </a:moveTo>
                    <a:cubicBezTo>
                      <a:pt x="85" y="16"/>
                      <a:pt x="60" y="37"/>
                      <a:pt x="36" y="63"/>
                    </a:cubicBezTo>
                    <a:cubicBezTo>
                      <a:pt x="22" y="77"/>
                      <a:pt x="11" y="92"/>
                      <a:pt x="0" y="107"/>
                    </a:cubicBezTo>
                    <a:cubicBezTo>
                      <a:pt x="11" y="124"/>
                      <a:pt x="25" y="141"/>
                      <a:pt x="42" y="160"/>
                    </a:cubicBezTo>
                    <a:cubicBezTo>
                      <a:pt x="55" y="141"/>
                      <a:pt x="71" y="123"/>
                      <a:pt x="90" y="105"/>
                    </a:cubicBezTo>
                    <a:cubicBezTo>
                      <a:pt x="115" y="82"/>
                      <a:pt x="137" y="64"/>
                      <a:pt x="159" y="49"/>
                    </a:cubicBezTo>
                    <a:cubicBezTo>
                      <a:pt x="141" y="33"/>
                      <a:pt x="124" y="17"/>
                      <a:pt x="109" y="0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81" name="Freeform 199"/>
              <p:cNvSpPr>
                <a:spLocks/>
              </p:cNvSpPr>
              <p:nvPr/>
            </p:nvSpPr>
            <p:spPr bwMode="auto">
              <a:xfrm>
                <a:off x="3562132" y="-4848564"/>
                <a:ext cx="158750" cy="66675"/>
              </a:xfrm>
              <a:custGeom>
                <a:avLst/>
                <a:gdLst>
                  <a:gd name="T0" fmla="*/ 214 w 214"/>
                  <a:gd name="T1" fmla="*/ 46 h 90"/>
                  <a:gd name="T2" fmla="*/ 176 w 214"/>
                  <a:gd name="T3" fmla="*/ 7 h 90"/>
                  <a:gd name="T4" fmla="*/ 0 w 214"/>
                  <a:gd name="T5" fmla="*/ 39 h 90"/>
                  <a:gd name="T6" fmla="*/ 49 w 214"/>
                  <a:gd name="T7" fmla="*/ 90 h 90"/>
                  <a:gd name="T8" fmla="*/ 214 w 214"/>
                  <a:gd name="T9" fmla="*/ 4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90">
                    <a:moveTo>
                      <a:pt x="214" y="46"/>
                    </a:moveTo>
                    <a:cubicBezTo>
                      <a:pt x="203" y="31"/>
                      <a:pt x="190" y="18"/>
                      <a:pt x="176" y="7"/>
                    </a:cubicBezTo>
                    <a:cubicBezTo>
                      <a:pt x="136" y="0"/>
                      <a:pt x="72" y="1"/>
                      <a:pt x="0" y="39"/>
                    </a:cubicBezTo>
                    <a:cubicBezTo>
                      <a:pt x="17" y="57"/>
                      <a:pt x="33" y="74"/>
                      <a:pt x="49" y="90"/>
                    </a:cubicBezTo>
                    <a:cubicBezTo>
                      <a:pt x="146" y="38"/>
                      <a:pt x="214" y="46"/>
                      <a:pt x="214" y="46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82" name="Freeform 200"/>
              <p:cNvSpPr>
                <a:spLocks/>
              </p:cNvSpPr>
              <p:nvPr/>
            </p:nvSpPr>
            <p:spPr bwMode="auto">
              <a:xfrm>
                <a:off x="3401794" y="-4829514"/>
                <a:ext cx="52387" cy="139700"/>
              </a:xfrm>
              <a:custGeom>
                <a:avLst/>
                <a:gdLst>
                  <a:gd name="T0" fmla="*/ 46 w 72"/>
                  <a:gd name="T1" fmla="*/ 189 h 189"/>
                  <a:gd name="T2" fmla="*/ 72 w 72"/>
                  <a:gd name="T3" fmla="*/ 145 h 189"/>
                  <a:gd name="T4" fmla="*/ 37 w 72"/>
                  <a:gd name="T5" fmla="*/ 0 h 189"/>
                  <a:gd name="T6" fmla="*/ 9 w 72"/>
                  <a:gd name="T7" fmla="*/ 34 h 189"/>
                  <a:gd name="T8" fmla="*/ 46 w 72"/>
                  <a:gd name="T9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89">
                    <a:moveTo>
                      <a:pt x="46" y="189"/>
                    </a:moveTo>
                    <a:cubicBezTo>
                      <a:pt x="54" y="174"/>
                      <a:pt x="62" y="160"/>
                      <a:pt x="72" y="145"/>
                    </a:cubicBezTo>
                    <a:cubicBezTo>
                      <a:pt x="31" y="79"/>
                      <a:pt x="33" y="25"/>
                      <a:pt x="37" y="0"/>
                    </a:cubicBezTo>
                    <a:cubicBezTo>
                      <a:pt x="27" y="11"/>
                      <a:pt x="17" y="22"/>
                      <a:pt x="9" y="34"/>
                    </a:cubicBezTo>
                    <a:cubicBezTo>
                      <a:pt x="1" y="68"/>
                      <a:pt x="0" y="123"/>
                      <a:pt x="46" y="189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83" name="Freeform 201"/>
              <p:cNvSpPr>
                <a:spLocks/>
              </p:cNvSpPr>
              <p:nvPr/>
            </p:nvSpPr>
            <p:spPr bwMode="auto">
              <a:xfrm>
                <a:off x="3466882" y="-4683464"/>
                <a:ext cx="263525" cy="130175"/>
              </a:xfrm>
              <a:custGeom>
                <a:avLst/>
                <a:gdLst>
                  <a:gd name="T0" fmla="*/ 75 w 355"/>
                  <a:gd name="T1" fmla="*/ 45 h 175"/>
                  <a:gd name="T2" fmla="*/ 25 w 355"/>
                  <a:gd name="T3" fmla="*/ 0 h 175"/>
                  <a:gd name="T4" fmla="*/ 0 w 355"/>
                  <a:gd name="T5" fmla="*/ 41 h 175"/>
                  <a:gd name="T6" fmla="*/ 46 w 355"/>
                  <a:gd name="T7" fmla="*/ 82 h 175"/>
                  <a:gd name="T8" fmla="*/ 321 w 355"/>
                  <a:gd name="T9" fmla="*/ 175 h 175"/>
                  <a:gd name="T10" fmla="*/ 355 w 355"/>
                  <a:gd name="T11" fmla="*/ 134 h 175"/>
                  <a:gd name="T12" fmla="*/ 75 w 355"/>
                  <a:gd name="T13" fmla="*/ 4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5" h="175">
                    <a:moveTo>
                      <a:pt x="75" y="45"/>
                    </a:moveTo>
                    <a:cubicBezTo>
                      <a:pt x="56" y="30"/>
                      <a:pt x="39" y="14"/>
                      <a:pt x="25" y="0"/>
                    </a:cubicBezTo>
                    <a:cubicBezTo>
                      <a:pt x="15" y="13"/>
                      <a:pt x="7" y="27"/>
                      <a:pt x="0" y="41"/>
                    </a:cubicBezTo>
                    <a:cubicBezTo>
                      <a:pt x="13" y="55"/>
                      <a:pt x="28" y="68"/>
                      <a:pt x="46" y="82"/>
                    </a:cubicBezTo>
                    <a:cubicBezTo>
                      <a:pt x="154" y="167"/>
                      <a:pt x="261" y="175"/>
                      <a:pt x="321" y="175"/>
                    </a:cubicBezTo>
                    <a:cubicBezTo>
                      <a:pt x="325" y="175"/>
                      <a:pt x="344" y="150"/>
                      <a:pt x="355" y="134"/>
                    </a:cubicBezTo>
                    <a:cubicBezTo>
                      <a:pt x="328" y="140"/>
                      <a:pt x="213" y="154"/>
                      <a:pt x="75" y="45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84" name="Freeform 202"/>
              <p:cNvSpPr>
                <a:spLocks/>
              </p:cNvSpPr>
              <p:nvPr/>
            </p:nvSpPr>
            <p:spPr bwMode="auto">
              <a:xfrm>
                <a:off x="3435132" y="-4721564"/>
                <a:ext cx="50800" cy="69850"/>
              </a:xfrm>
              <a:custGeom>
                <a:avLst/>
                <a:gdLst>
                  <a:gd name="T0" fmla="*/ 0 w 68"/>
                  <a:gd name="T1" fmla="*/ 44 h 94"/>
                  <a:gd name="T2" fmla="*/ 43 w 68"/>
                  <a:gd name="T3" fmla="*/ 94 h 94"/>
                  <a:gd name="T4" fmla="*/ 68 w 68"/>
                  <a:gd name="T5" fmla="*/ 53 h 94"/>
                  <a:gd name="T6" fmla="*/ 26 w 68"/>
                  <a:gd name="T7" fmla="*/ 0 h 94"/>
                  <a:gd name="T8" fmla="*/ 0 w 68"/>
                  <a:gd name="T9" fmla="*/ 4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94">
                    <a:moveTo>
                      <a:pt x="0" y="44"/>
                    </a:moveTo>
                    <a:cubicBezTo>
                      <a:pt x="12" y="60"/>
                      <a:pt x="26" y="77"/>
                      <a:pt x="43" y="94"/>
                    </a:cubicBezTo>
                    <a:cubicBezTo>
                      <a:pt x="50" y="80"/>
                      <a:pt x="58" y="66"/>
                      <a:pt x="68" y="53"/>
                    </a:cubicBezTo>
                    <a:cubicBezTo>
                      <a:pt x="51" y="34"/>
                      <a:pt x="37" y="17"/>
                      <a:pt x="26" y="0"/>
                    </a:cubicBezTo>
                    <a:cubicBezTo>
                      <a:pt x="16" y="15"/>
                      <a:pt x="8" y="29"/>
                      <a:pt x="0" y="44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85" name="Freeform 203"/>
              <p:cNvSpPr>
                <a:spLocks/>
              </p:cNvSpPr>
              <p:nvPr/>
            </p:nvSpPr>
            <p:spPr bwMode="auto">
              <a:xfrm>
                <a:off x="3573244" y="-4781889"/>
                <a:ext cx="185737" cy="157163"/>
              </a:xfrm>
              <a:custGeom>
                <a:avLst/>
                <a:gdLst>
                  <a:gd name="T0" fmla="*/ 0 w 251"/>
                  <a:gd name="T1" fmla="*/ 22 h 211"/>
                  <a:gd name="T2" fmla="*/ 244 w 251"/>
                  <a:gd name="T3" fmla="*/ 211 h 211"/>
                  <a:gd name="T4" fmla="*/ 251 w 251"/>
                  <a:gd name="T5" fmla="*/ 188 h 211"/>
                  <a:gd name="T6" fmla="*/ 36 w 251"/>
                  <a:gd name="T7" fmla="*/ 0 h 211"/>
                  <a:gd name="T8" fmla="*/ 0 w 251"/>
                  <a:gd name="T9" fmla="*/ 22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211">
                    <a:moveTo>
                      <a:pt x="0" y="22"/>
                    </a:moveTo>
                    <a:cubicBezTo>
                      <a:pt x="98" y="113"/>
                      <a:pt x="215" y="190"/>
                      <a:pt x="244" y="211"/>
                    </a:cubicBezTo>
                    <a:cubicBezTo>
                      <a:pt x="247" y="203"/>
                      <a:pt x="249" y="196"/>
                      <a:pt x="251" y="188"/>
                    </a:cubicBezTo>
                    <a:cubicBezTo>
                      <a:pt x="220" y="165"/>
                      <a:pt x="136" y="99"/>
                      <a:pt x="36" y="0"/>
                    </a:cubicBezTo>
                    <a:cubicBezTo>
                      <a:pt x="24" y="6"/>
                      <a:pt x="12" y="14"/>
                      <a:pt x="0" y="22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86" name="Freeform 204"/>
              <p:cNvSpPr>
                <a:spLocks/>
              </p:cNvSpPr>
              <p:nvPr/>
            </p:nvSpPr>
            <p:spPr bwMode="auto">
              <a:xfrm>
                <a:off x="3482757" y="-4880314"/>
                <a:ext cx="79375" cy="77788"/>
              </a:xfrm>
              <a:custGeom>
                <a:avLst/>
                <a:gdLst>
                  <a:gd name="T0" fmla="*/ 108 w 108"/>
                  <a:gd name="T1" fmla="*/ 81 h 105"/>
                  <a:gd name="T2" fmla="*/ 34 w 108"/>
                  <a:gd name="T3" fmla="*/ 0 h 105"/>
                  <a:gd name="T4" fmla="*/ 0 w 108"/>
                  <a:gd name="T5" fmla="*/ 14 h 105"/>
                  <a:gd name="T6" fmla="*/ 71 w 108"/>
                  <a:gd name="T7" fmla="*/ 105 h 105"/>
                  <a:gd name="T8" fmla="*/ 108 w 108"/>
                  <a:gd name="T9" fmla="*/ 8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05">
                    <a:moveTo>
                      <a:pt x="108" y="81"/>
                    </a:moveTo>
                    <a:cubicBezTo>
                      <a:pt x="84" y="56"/>
                      <a:pt x="59" y="29"/>
                      <a:pt x="34" y="0"/>
                    </a:cubicBezTo>
                    <a:cubicBezTo>
                      <a:pt x="22" y="4"/>
                      <a:pt x="11" y="9"/>
                      <a:pt x="0" y="14"/>
                    </a:cubicBezTo>
                    <a:cubicBezTo>
                      <a:pt x="18" y="45"/>
                      <a:pt x="43" y="75"/>
                      <a:pt x="71" y="105"/>
                    </a:cubicBezTo>
                    <a:cubicBezTo>
                      <a:pt x="83" y="96"/>
                      <a:pt x="96" y="88"/>
                      <a:pt x="108" y="81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87" name="Freeform 205"/>
              <p:cNvSpPr>
                <a:spLocks/>
              </p:cNvSpPr>
              <p:nvPr/>
            </p:nvSpPr>
            <p:spPr bwMode="auto">
              <a:xfrm>
                <a:off x="3533557" y="-4819989"/>
                <a:ext cx="66675" cy="55563"/>
              </a:xfrm>
              <a:custGeom>
                <a:avLst/>
                <a:gdLst>
                  <a:gd name="T0" fmla="*/ 41 w 90"/>
                  <a:gd name="T1" fmla="*/ 0 h 75"/>
                  <a:gd name="T2" fmla="*/ 0 w 90"/>
                  <a:gd name="T3" fmla="*/ 25 h 75"/>
                  <a:gd name="T4" fmla="*/ 49 w 90"/>
                  <a:gd name="T5" fmla="*/ 75 h 75"/>
                  <a:gd name="T6" fmla="*/ 90 w 90"/>
                  <a:gd name="T7" fmla="*/ 50 h 75"/>
                  <a:gd name="T8" fmla="*/ 41 w 90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75">
                    <a:moveTo>
                      <a:pt x="41" y="0"/>
                    </a:moveTo>
                    <a:cubicBezTo>
                      <a:pt x="28" y="6"/>
                      <a:pt x="12" y="16"/>
                      <a:pt x="0" y="25"/>
                    </a:cubicBezTo>
                    <a:cubicBezTo>
                      <a:pt x="15" y="42"/>
                      <a:pt x="31" y="59"/>
                      <a:pt x="49" y="75"/>
                    </a:cubicBezTo>
                    <a:cubicBezTo>
                      <a:pt x="62" y="67"/>
                      <a:pt x="78" y="56"/>
                      <a:pt x="90" y="50"/>
                    </a:cubicBezTo>
                    <a:cubicBezTo>
                      <a:pt x="74" y="34"/>
                      <a:pt x="57" y="18"/>
                      <a:pt x="41" y="0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88" name="Freeform 206"/>
              <p:cNvSpPr>
                <a:spLocks/>
              </p:cNvSpPr>
              <p:nvPr/>
            </p:nvSpPr>
            <p:spPr bwMode="auto">
              <a:xfrm>
                <a:off x="3533557" y="-4821576"/>
                <a:ext cx="66675" cy="58738"/>
              </a:xfrm>
              <a:custGeom>
                <a:avLst/>
                <a:gdLst>
                  <a:gd name="T0" fmla="*/ 36 w 90"/>
                  <a:gd name="T1" fmla="*/ 0 h 79"/>
                  <a:gd name="T2" fmla="*/ 0 w 90"/>
                  <a:gd name="T3" fmla="*/ 24 h 79"/>
                  <a:gd name="T4" fmla="*/ 55 w 90"/>
                  <a:gd name="T5" fmla="*/ 79 h 79"/>
                  <a:gd name="T6" fmla="*/ 90 w 90"/>
                  <a:gd name="T7" fmla="*/ 56 h 79"/>
                  <a:gd name="T8" fmla="*/ 36 w 90"/>
                  <a:gd name="T9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79">
                    <a:moveTo>
                      <a:pt x="36" y="0"/>
                    </a:moveTo>
                    <a:cubicBezTo>
                      <a:pt x="24" y="7"/>
                      <a:pt x="12" y="15"/>
                      <a:pt x="0" y="24"/>
                    </a:cubicBezTo>
                    <a:cubicBezTo>
                      <a:pt x="15" y="41"/>
                      <a:pt x="38" y="63"/>
                      <a:pt x="55" y="79"/>
                    </a:cubicBezTo>
                    <a:cubicBezTo>
                      <a:pt x="68" y="71"/>
                      <a:pt x="78" y="62"/>
                      <a:pt x="90" y="56"/>
                    </a:cubicBezTo>
                    <a:cubicBezTo>
                      <a:pt x="74" y="40"/>
                      <a:pt x="53" y="18"/>
                      <a:pt x="36" y="0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89" name="Freeform 207"/>
              <p:cNvSpPr>
                <a:spLocks/>
              </p:cNvSpPr>
              <p:nvPr/>
            </p:nvSpPr>
            <p:spPr bwMode="auto">
              <a:xfrm>
                <a:off x="3638332" y="-4732676"/>
                <a:ext cx="93662" cy="95250"/>
              </a:xfrm>
              <a:custGeom>
                <a:avLst/>
                <a:gdLst>
                  <a:gd name="T0" fmla="*/ 29 w 127"/>
                  <a:gd name="T1" fmla="*/ 19 h 128"/>
                  <a:gd name="T2" fmla="*/ 18 w 127"/>
                  <a:gd name="T3" fmla="*/ 98 h 128"/>
                  <a:gd name="T4" fmla="*/ 98 w 127"/>
                  <a:gd name="T5" fmla="*/ 109 h 128"/>
                  <a:gd name="T6" fmla="*/ 108 w 127"/>
                  <a:gd name="T7" fmla="*/ 30 h 128"/>
                  <a:gd name="T8" fmla="*/ 29 w 127"/>
                  <a:gd name="T9" fmla="*/ 1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28">
                    <a:moveTo>
                      <a:pt x="29" y="19"/>
                    </a:moveTo>
                    <a:cubicBezTo>
                      <a:pt x="4" y="38"/>
                      <a:pt x="0" y="74"/>
                      <a:pt x="18" y="98"/>
                    </a:cubicBezTo>
                    <a:cubicBezTo>
                      <a:pt x="38" y="123"/>
                      <a:pt x="73" y="128"/>
                      <a:pt x="98" y="109"/>
                    </a:cubicBezTo>
                    <a:cubicBezTo>
                      <a:pt x="123" y="90"/>
                      <a:pt x="127" y="55"/>
                      <a:pt x="108" y="30"/>
                    </a:cubicBezTo>
                    <a:cubicBezTo>
                      <a:pt x="89" y="5"/>
                      <a:pt x="54" y="0"/>
                      <a:pt x="29" y="19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90" name="Freeform 208"/>
              <p:cNvSpPr>
                <a:spLocks/>
              </p:cNvSpPr>
              <p:nvPr/>
            </p:nvSpPr>
            <p:spPr bwMode="auto">
              <a:xfrm>
                <a:off x="3552607" y="-4626314"/>
                <a:ext cx="87312" cy="88900"/>
              </a:xfrm>
              <a:custGeom>
                <a:avLst/>
                <a:gdLst>
                  <a:gd name="T0" fmla="*/ 27 w 118"/>
                  <a:gd name="T1" fmla="*/ 18 h 118"/>
                  <a:gd name="T2" fmla="*/ 18 w 118"/>
                  <a:gd name="T3" fmla="*/ 91 h 118"/>
                  <a:gd name="T4" fmla="*/ 91 w 118"/>
                  <a:gd name="T5" fmla="*/ 101 h 118"/>
                  <a:gd name="T6" fmla="*/ 101 w 118"/>
                  <a:gd name="T7" fmla="*/ 27 h 118"/>
                  <a:gd name="T8" fmla="*/ 27 w 118"/>
                  <a:gd name="T9" fmla="*/ 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118">
                    <a:moveTo>
                      <a:pt x="27" y="18"/>
                    </a:moveTo>
                    <a:cubicBezTo>
                      <a:pt x="5" y="35"/>
                      <a:pt x="0" y="68"/>
                      <a:pt x="18" y="91"/>
                    </a:cubicBezTo>
                    <a:cubicBezTo>
                      <a:pt x="35" y="114"/>
                      <a:pt x="68" y="118"/>
                      <a:pt x="91" y="101"/>
                    </a:cubicBezTo>
                    <a:cubicBezTo>
                      <a:pt x="114" y="83"/>
                      <a:pt x="118" y="50"/>
                      <a:pt x="101" y="27"/>
                    </a:cubicBezTo>
                    <a:cubicBezTo>
                      <a:pt x="83" y="4"/>
                      <a:pt x="50" y="0"/>
                      <a:pt x="27" y="18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  <p:sp>
            <p:nvSpPr>
              <p:cNvPr id="191" name="Freeform 209"/>
              <p:cNvSpPr>
                <a:spLocks/>
              </p:cNvSpPr>
              <p:nvPr/>
            </p:nvSpPr>
            <p:spPr bwMode="auto">
              <a:xfrm>
                <a:off x="3395444" y="-4756489"/>
                <a:ext cx="133350" cy="133350"/>
              </a:xfrm>
              <a:custGeom>
                <a:avLst/>
                <a:gdLst>
                  <a:gd name="T0" fmla="*/ 41 w 179"/>
                  <a:gd name="T1" fmla="*/ 27 h 180"/>
                  <a:gd name="T2" fmla="*/ 26 w 179"/>
                  <a:gd name="T3" fmla="*/ 138 h 180"/>
                  <a:gd name="T4" fmla="*/ 138 w 179"/>
                  <a:gd name="T5" fmla="*/ 153 h 180"/>
                  <a:gd name="T6" fmla="*/ 153 w 179"/>
                  <a:gd name="T7" fmla="*/ 41 h 180"/>
                  <a:gd name="T8" fmla="*/ 41 w 179"/>
                  <a:gd name="T9" fmla="*/ 2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80">
                    <a:moveTo>
                      <a:pt x="41" y="27"/>
                    </a:moveTo>
                    <a:cubicBezTo>
                      <a:pt x="6" y="53"/>
                      <a:pt x="0" y="103"/>
                      <a:pt x="26" y="138"/>
                    </a:cubicBezTo>
                    <a:cubicBezTo>
                      <a:pt x="53" y="173"/>
                      <a:pt x="103" y="180"/>
                      <a:pt x="138" y="153"/>
                    </a:cubicBezTo>
                    <a:cubicBezTo>
                      <a:pt x="173" y="126"/>
                      <a:pt x="179" y="76"/>
                      <a:pt x="153" y="41"/>
                    </a:cubicBezTo>
                    <a:cubicBezTo>
                      <a:pt x="126" y="7"/>
                      <a:pt x="76" y="0"/>
                      <a:pt x="41" y="27"/>
                    </a:cubicBezTo>
                  </a:path>
                </a:pathLst>
              </a:custGeom>
              <a:solidFill>
                <a:srgbClr val="0078D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9642" tIns="44821" rIns="89642" bIns="44821" numCol="1" anchor="t" anchorCtr="0" compatLnSpc="1">
                <a:prstTxWarp prst="textNoShape">
                  <a:avLst/>
                </a:prstTxWarp>
              </a:bodyPr>
              <a:lstStyle/>
              <a:p>
                <a:pPr defTabSz="597576">
                  <a:defRPr/>
                </a:pPr>
                <a:endParaRPr lang="en-US" sz="1765" kern="0">
                  <a:solidFill>
                    <a:prstClr val="black"/>
                  </a:solidFill>
                  <a:latin typeface="Segoe UI"/>
                </a:endParaRPr>
              </a:p>
            </p:txBody>
          </p:sp>
        </p:grpSp>
      </p:grpSp>
      <p:sp>
        <p:nvSpPr>
          <p:cNvPr id="192" name="Rectangle 212"/>
          <p:cNvSpPr>
            <a:spLocks noChangeArrowheads="1"/>
          </p:cNvSpPr>
          <p:nvPr/>
        </p:nvSpPr>
        <p:spPr bwMode="auto">
          <a:xfrm>
            <a:off x="5976514" y="2915635"/>
            <a:ext cx="573595" cy="16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97576">
              <a:defRPr/>
            </a:pPr>
            <a:r>
              <a:rPr lang="en-US" altLang="en-US" sz="1078" kern="0" dirty="0">
                <a:solidFill>
                  <a:srgbClr val="0078D7"/>
                </a:solidFill>
                <a:latin typeface="Segoe UI" panose="020B0502040204020203" pitchFamily="34" charset="0"/>
              </a:rPr>
              <a:t>Web App</a:t>
            </a:r>
            <a:endParaRPr lang="en-US" altLang="en-US" sz="1765" kern="0" dirty="0">
              <a:solidFill>
                <a:prstClr val="black"/>
              </a:solidFill>
            </a:endParaRPr>
          </a:p>
        </p:txBody>
      </p:sp>
      <p:sp>
        <p:nvSpPr>
          <p:cNvPr id="193" name="Freeform 213"/>
          <p:cNvSpPr>
            <a:spLocks/>
          </p:cNvSpPr>
          <p:nvPr/>
        </p:nvSpPr>
        <p:spPr bwMode="auto">
          <a:xfrm>
            <a:off x="7399804" y="2589881"/>
            <a:ext cx="332698" cy="432649"/>
          </a:xfrm>
          <a:custGeom>
            <a:avLst/>
            <a:gdLst>
              <a:gd name="T0" fmla="*/ 0 w 436"/>
              <a:gd name="T1" fmla="*/ 0 h 278"/>
              <a:gd name="T2" fmla="*/ 436 w 436"/>
              <a:gd name="T3" fmla="*/ 0 h 278"/>
              <a:gd name="T4" fmla="*/ 436 w 436"/>
              <a:gd name="T5" fmla="*/ 27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6" h="278">
                <a:moveTo>
                  <a:pt x="0" y="0"/>
                </a:moveTo>
                <a:lnTo>
                  <a:pt x="436" y="0"/>
                </a:lnTo>
                <a:lnTo>
                  <a:pt x="436" y="278"/>
                </a:lnTo>
              </a:path>
            </a:pathLst>
          </a:cu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94" name="Freeform 214"/>
          <p:cNvSpPr>
            <a:spLocks/>
          </p:cNvSpPr>
          <p:nvPr/>
        </p:nvSpPr>
        <p:spPr bwMode="auto">
          <a:xfrm>
            <a:off x="7289576" y="2543450"/>
            <a:ext cx="122947" cy="124503"/>
          </a:xfrm>
          <a:custGeom>
            <a:avLst/>
            <a:gdLst>
              <a:gd name="T0" fmla="*/ 0 w 171"/>
              <a:gd name="T1" fmla="*/ 85 h 171"/>
              <a:gd name="T2" fmla="*/ 171 w 171"/>
              <a:gd name="T3" fmla="*/ 0 h 171"/>
              <a:gd name="T4" fmla="*/ 171 w 171"/>
              <a:gd name="T5" fmla="*/ 171 h 171"/>
              <a:gd name="T6" fmla="*/ 0 w 171"/>
              <a:gd name="T7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1">
                <a:moveTo>
                  <a:pt x="0" y="85"/>
                </a:moveTo>
                <a:lnTo>
                  <a:pt x="171" y="0"/>
                </a:lnTo>
                <a:cubicBezTo>
                  <a:pt x="144" y="54"/>
                  <a:pt x="144" y="117"/>
                  <a:pt x="171" y="171"/>
                </a:cubicBezTo>
                <a:lnTo>
                  <a:pt x="0" y="85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95" name="Freeform 215"/>
          <p:cNvSpPr>
            <a:spLocks/>
          </p:cNvSpPr>
          <p:nvPr/>
        </p:nvSpPr>
        <p:spPr bwMode="auto">
          <a:xfrm>
            <a:off x="7670249" y="2992961"/>
            <a:ext cx="124503" cy="124503"/>
          </a:xfrm>
          <a:custGeom>
            <a:avLst/>
            <a:gdLst>
              <a:gd name="T0" fmla="*/ 86 w 172"/>
              <a:gd name="T1" fmla="*/ 171 h 171"/>
              <a:gd name="T2" fmla="*/ 0 w 172"/>
              <a:gd name="T3" fmla="*/ 0 h 171"/>
              <a:gd name="T4" fmla="*/ 172 w 172"/>
              <a:gd name="T5" fmla="*/ 0 h 171"/>
              <a:gd name="T6" fmla="*/ 86 w 172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86" y="171"/>
                </a:moveTo>
                <a:lnTo>
                  <a:pt x="0" y="0"/>
                </a:lnTo>
                <a:cubicBezTo>
                  <a:pt x="54" y="27"/>
                  <a:pt x="118" y="27"/>
                  <a:pt x="172" y="0"/>
                </a:cubicBezTo>
                <a:lnTo>
                  <a:pt x="86" y="171"/>
                </a:lnTo>
                <a:close/>
              </a:path>
            </a:pathLst>
          </a:custGeom>
          <a:solidFill>
            <a:srgbClr val="0070C0"/>
          </a:solidFill>
          <a:ln w="0">
            <a:solidFill>
              <a:srgbClr val="0070C0"/>
            </a:solidFill>
            <a:prstDash val="solid"/>
            <a:round/>
            <a:headEnd/>
            <a:tailEnd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96" name="Freeform 216"/>
          <p:cNvSpPr>
            <a:spLocks/>
          </p:cNvSpPr>
          <p:nvPr/>
        </p:nvSpPr>
        <p:spPr bwMode="auto">
          <a:xfrm>
            <a:off x="5723327" y="2589880"/>
            <a:ext cx="138249" cy="518247"/>
          </a:xfrm>
          <a:custGeom>
            <a:avLst/>
            <a:gdLst>
              <a:gd name="T0" fmla="*/ 486 w 486"/>
              <a:gd name="T1" fmla="*/ 0 h 333"/>
              <a:gd name="T2" fmla="*/ 0 w 486"/>
              <a:gd name="T3" fmla="*/ 0 h 333"/>
              <a:gd name="T4" fmla="*/ 0 w 486"/>
              <a:gd name="T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6" h="333">
                <a:moveTo>
                  <a:pt x="486" y="0"/>
                </a:moveTo>
                <a:lnTo>
                  <a:pt x="0" y="0"/>
                </a:lnTo>
                <a:lnTo>
                  <a:pt x="0" y="333"/>
                </a:lnTo>
              </a:path>
            </a:pathLst>
          </a:cu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97" name="Line 217"/>
          <p:cNvSpPr>
            <a:spLocks noChangeShapeType="1"/>
          </p:cNvSpPr>
          <p:nvPr/>
        </p:nvSpPr>
        <p:spPr bwMode="auto">
          <a:xfrm flipH="1" flipV="1">
            <a:off x="6589165" y="3370488"/>
            <a:ext cx="6226" cy="521358"/>
          </a:xfrm>
          <a:prstGeom prst="line">
            <a:avLst/>
          </a:pr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98" name="Freeform 218"/>
          <p:cNvSpPr>
            <a:spLocks/>
          </p:cNvSpPr>
          <p:nvPr/>
        </p:nvSpPr>
        <p:spPr bwMode="auto">
          <a:xfrm>
            <a:off x="6526816" y="3254587"/>
            <a:ext cx="124503" cy="124503"/>
          </a:xfrm>
          <a:custGeom>
            <a:avLst/>
            <a:gdLst>
              <a:gd name="T0" fmla="*/ 86 w 172"/>
              <a:gd name="T1" fmla="*/ 0 h 172"/>
              <a:gd name="T2" fmla="*/ 172 w 172"/>
              <a:gd name="T3" fmla="*/ 172 h 172"/>
              <a:gd name="T4" fmla="*/ 0 w 172"/>
              <a:gd name="T5" fmla="*/ 172 h 172"/>
              <a:gd name="T6" fmla="*/ 86 w 172"/>
              <a:gd name="T7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2">
                <a:moveTo>
                  <a:pt x="86" y="0"/>
                </a:moveTo>
                <a:lnTo>
                  <a:pt x="172" y="172"/>
                </a:lnTo>
                <a:cubicBezTo>
                  <a:pt x="118" y="145"/>
                  <a:pt x="54" y="145"/>
                  <a:pt x="0" y="172"/>
                </a:cubicBezTo>
                <a:lnTo>
                  <a:pt x="86" y="0"/>
                </a:lnTo>
                <a:close/>
              </a:path>
            </a:pathLst>
          </a:custGeom>
          <a:solidFill>
            <a:srgbClr val="0070C0"/>
          </a:solidFill>
          <a:ln w="0">
            <a:solidFill>
              <a:srgbClr val="0070C0"/>
            </a:solidFill>
            <a:prstDash val="solid"/>
            <a:round/>
            <a:headEnd/>
            <a:tailEnd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199" name="Freeform 234"/>
          <p:cNvSpPr>
            <a:spLocks/>
          </p:cNvSpPr>
          <p:nvPr/>
        </p:nvSpPr>
        <p:spPr bwMode="auto">
          <a:xfrm>
            <a:off x="3567861" y="2589882"/>
            <a:ext cx="2376459" cy="1262154"/>
          </a:xfrm>
          <a:custGeom>
            <a:avLst/>
            <a:gdLst>
              <a:gd name="T0" fmla="*/ 1871 w 1871"/>
              <a:gd name="T1" fmla="*/ 0 h 811"/>
              <a:gd name="T2" fmla="*/ 0 w 1871"/>
              <a:gd name="T3" fmla="*/ 0 h 811"/>
              <a:gd name="T4" fmla="*/ 0 w 1871"/>
              <a:gd name="T5" fmla="*/ 811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71" h="811">
                <a:moveTo>
                  <a:pt x="1871" y="0"/>
                </a:moveTo>
                <a:lnTo>
                  <a:pt x="0" y="0"/>
                </a:lnTo>
                <a:lnTo>
                  <a:pt x="0" y="811"/>
                </a:lnTo>
              </a:path>
            </a:pathLst>
          </a:cu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00" name="Freeform 235"/>
          <p:cNvSpPr>
            <a:spLocks/>
          </p:cNvSpPr>
          <p:nvPr/>
        </p:nvSpPr>
        <p:spPr bwMode="auto">
          <a:xfrm>
            <a:off x="3505609" y="3804901"/>
            <a:ext cx="124503" cy="124503"/>
          </a:xfrm>
          <a:custGeom>
            <a:avLst/>
            <a:gdLst>
              <a:gd name="T0" fmla="*/ 85 w 171"/>
              <a:gd name="T1" fmla="*/ 172 h 172"/>
              <a:gd name="T2" fmla="*/ 0 w 171"/>
              <a:gd name="T3" fmla="*/ 0 h 172"/>
              <a:gd name="T4" fmla="*/ 171 w 171"/>
              <a:gd name="T5" fmla="*/ 0 h 172"/>
              <a:gd name="T6" fmla="*/ 85 w 171"/>
              <a:gd name="T7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72">
                <a:moveTo>
                  <a:pt x="85" y="172"/>
                </a:moveTo>
                <a:lnTo>
                  <a:pt x="0" y="0"/>
                </a:lnTo>
                <a:cubicBezTo>
                  <a:pt x="54" y="27"/>
                  <a:pt x="117" y="27"/>
                  <a:pt x="171" y="0"/>
                </a:cubicBezTo>
                <a:lnTo>
                  <a:pt x="85" y="172"/>
                </a:lnTo>
                <a:close/>
              </a:path>
            </a:pathLst>
          </a:custGeom>
          <a:solidFill>
            <a:srgbClr val="0070C0"/>
          </a:solidFill>
          <a:ln w="0">
            <a:solidFill>
              <a:srgbClr val="0070C0"/>
            </a:solidFill>
            <a:prstDash val="solid"/>
            <a:round/>
            <a:headEnd/>
            <a:tailEnd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201" name="Group 200"/>
          <p:cNvGrpSpPr/>
          <p:nvPr/>
        </p:nvGrpSpPr>
        <p:grpSpPr>
          <a:xfrm>
            <a:off x="4311769" y="3945412"/>
            <a:ext cx="628741" cy="488676"/>
            <a:chOff x="1107857" y="-3310276"/>
            <a:chExt cx="641349" cy="498475"/>
          </a:xfrm>
        </p:grpSpPr>
        <p:sp>
          <p:nvSpPr>
            <p:cNvPr id="202" name="Freeform 236"/>
            <p:cNvSpPr>
              <a:spLocks/>
            </p:cNvSpPr>
            <p:nvPr/>
          </p:nvSpPr>
          <p:spPr bwMode="auto">
            <a:xfrm>
              <a:off x="1296769" y="-3310276"/>
              <a:ext cx="452437" cy="498475"/>
            </a:xfrm>
            <a:custGeom>
              <a:avLst/>
              <a:gdLst>
                <a:gd name="T0" fmla="*/ 493 w 610"/>
                <a:gd name="T1" fmla="*/ 455 h 669"/>
                <a:gd name="T2" fmla="*/ 516 w 610"/>
                <a:gd name="T3" fmla="*/ 402 h 669"/>
                <a:gd name="T4" fmla="*/ 610 w 610"/>
                <a:gd name="T5" fmla="*/ 369 h 669"/>
                <a:gd name="T6" fmla="*/ 610 w 610"/>
                <a:gd name="T7" fmla="*/ 293 h 669"/>
                <a:gd name="T8" fmla="*/ 600 w 610"/>
                <a:gd name="T9" fmla="*/ 290 h 669"/>
                <a:gd name="T10" fmla="*/ 517 w 610"/>
                <a:gd name="T11" fmla="*/ 262 h 669"/>
                <a:gd name="T12" fmla="*/ 494 w 610"/>
                <a:gd name="T13" fmla="*/ 209 h 669"/>
                <a:gd name="T14" fmla="*/ 537 w 610"/>
                <a:gd name="T15" fmla="*/ 120 h 669"/>
                <a:gd name="T16" fmla="*/ 484 w 610"/>
                <a:gd name="T17" fmla="*/ 67 h 669"/>
                <a:gd name="T18" fmla="*/ 473 w 610"/>
                <a:gd name="T19" fmla="*/ 74 h 669"/>
                <a:gd name="T20" fmla="*/ 395 w 610"/>
                <a:gd name="T21" fmla="*/ 114 h 669"/>
                <a:gd name="T22" fmla="*/ 343 w 610"/>
                <a:gd name="T23" fmla="*/ 91 h 669"/>
                <a:gd name="T24" fmla="*/ 308 w 610"/>
                <a:gd name="T25" fmla="*/ 0 h 669"/>
                <a:gd name="T26" fmla="*/ 230 w 610"/>
                <a:gd name="T27" fmla="*/ 0 h 669"/>
                <a:gd name="T28" fmla="*/ 227 w 610"/>
                <a:gd name="T29" fmla="*/ 10 h 669"/>
                <a:gd name="T30" fmla="*/ 196 w 610"/>
                <a:gd name="T31" fmla="*/ 89 h 669"/>
                <a:gd name="T32" fmla="*/ 143 w 610"/>
                <a:gd name="T33" fmla="*/ 112 h 669"/>
                <a:gd name="T34" fmla="*/ 52 w 610"/>
                <a:gd name="T35" fmla="*/ 72 h 669"/>
                <a:gd name="T36" fmla="*/ 0 w 610"/>
                <a:gd name="T37" fmla="*/ 125 h 669"/>
                <a:gd name="T38" fmla="*/ 5 w 610"/>
                <a:gd name="T39" fmla="*/ 135 h 669"/>
                <a:gd name="T40" fmla="*/ 29 w 610"/>
                <a:gd name="T41" fmla="*/ 181 h 669"/>
                <a:gd name="T42" fmla="*/ 168 w 610"/>
                <a:gd name="T43" fmla="*/ 147 h 669"/>
                <a:gd name="T44" fmla="*/ 346 w 610"/>
                <a:gd name="T45" fmla="*/ 219 h 669"/>
                <a:gd name="T46" fmla="*/ 379 w 610"/>
                <a:gd name="T47" fmla="*/ 247 h 669"/>
                <a:gd name="T48" fmla="*/ 392 w 610"/>
                <a:gd name="T49" fmla="*/ 267 h 669"/>
                <a:gd name="T50" fmla="*/ 357 w 610"/>
                <a:gd name="T51" fmla="*/ 440 h 669"/>
                <a:gd name="T52" fmla="*/ 219 w 610"/>
                <a:gd name="T53" fmla="*/ 460 h 669"/>
                <a:gd name="T54" fmla="*/ 209 w 610"/>
                <a:gd name="T55" fmla="*/ 455 h 669"/>
                <a:gd name="T56" fmla="*/ 179 w 610"/>
                <a:gd name="T57" fmla="*/ 433 h 669"/>
                <a:gd name="T58" fmla="*/ 169 w 610"/>
                <a:gd name="T59" fmla="*/ 430 h 669"/>
                <a:gd name="T60" fmla="*/ 140 w 610"/>
                <a:gd name="T61" fmla="*/ 443 h 669"/>
                <a:gd name="T62" fmla="*/ 136 w 610"/>
                <a:gd name="T63" fmla="*/ 447 h 669"/>
                <a:gd name="T64" fmla="*/ 26 w 610"/>
                <a:gd name="T65" fmla="*/ 517 h 669"/>
                <a:gd name="T66" fmla="*/ 6 w 610"/>
                <a:gd name="T67" fmla="*/ 547 h 669"/>
                <a:gd name="T68" fmla="*/ 61 w 610"/>
                <a:gd name="T69" fmla="*/ 602 h 669"/>
                <a:gd name="T70" fmla="*/ 71 w 610"/>
                <a:gd name="T71" fmla="*/ 597 h 669"/>
                <a:gd name="T72" fmla="*/ 148 w 610"/>
                <a:gd name="T73" fmla="*/ 557 h 669"/>
                <a:gd name="T74" fmla="*/ 201 w 610"/>
                <a:gd name="T75" fmla="*/ 578 h 669"/>
                <a:gd name="T76" fmla="*/ 230 w 610"/>
                <a:gd name="T77" fmla="*/ 669 h 669"/>
                <a:gd name="T78" fmla="*/ 308 w 610"/>
                <a:gd name="T79" fmla="*/ 669 h 669"/>
                <a:gd name="T80" fmla="*/ 311 w 610"/>
                <a:gd name="T81" fmla="*/ 659 h 669"/>
                <a:gd name="T82" fmla="*/ 339 w 610"/>
                <a:gd name="T83" fmla="*/ 578 h 669"/>
                <a:gd name="T84" fmla="*/ 392 w 610"/>
                <a:gd name="T85" fmla="*/ 555 h 669"/>
                <a:gd name="T86" fmla="*/ 483 w 610"/>
                <a:gd name="T87" fmla="*/ 595 h 669"/>
                <a:gd name="T88" fmla="*/ 535 w 610"/>
                <a:gd name="T89" fmla="*/ 542 h 669"/>
                <a:gd name="T90" fmla="*/ 530 w 610"/>
                <a:gd name="T91" fmla="*/ 532 h 669"/>
                <a:gd name="T92" fmla="*/ 493 w 610"/>
                <a:gd name="T93" fmla="*/ 455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10" h="669">
                  <a:moveTo>
                    <a:pt x="493" y="455"/>
                  </a:moveTo>
                  <a:lnTo>
                    <a:pt x="516" y="402"/>
                  </a:lnTo>
                  <a:lnTo>
                    <a:pt x="610" y="369"/>
                  </a:lnTo>
                  <a:lnTo>
                    <a:pt x="610" y="293"/>
                  </a:lnTo>
                  <a:lnTo>
                    <a:pt x="600" y="290"/>
                  </a:lnTo>
                  <a:lnTo>
                    <a:pt x="517" y="262"/>
                  </a:lnTo>
                  <a:lnTo>
                    <a:pt x="494" y="209"/>
                  </a:lnTo>
                  <a:lnTo>
                    <a:pt x="537" y="120"/>
                  </a:lnTo>
                  <a:lnTo>
                    <a:pt x="484" y="67"/>
                  </a:lnTo>
                  <a:lnTo>
                    <a:pt x="473" y="74"/>
                  </a:lnTo>
                  <a:lnTo>
                    <a:pt x="395" y="114"/>
                  </a:lnTo>
                  <a:lnTo>
                    <a:pt x="343" y="91"/>
                  </a:lnTo>
                  <a:lnTo>
                    <a:pt x="308" y="0"/>
                  </a:lnTo>
                  <a:lnTo>
                    <a:pt x="230" y="0"/>
                  </a:lnTo>
                  <a:lnTo>
                    <a:pt x="227" y="10"/>
                  </a:lnTo>
                  <a:lnTo>
                    <a:pt x="196" y="89"/>
                  </a:lnTo>
                  <a:lnTo>
                    <a:pt x="143" y="112"/>
                  </a:lnTo>
                  <a:lnTo>
                    <a:pt x="52" y="72"/>
                  </a:lnTo>
                  <a:lnTo>
                    <a:pt x="0" y="125"/>
                  </a:lnTo>
                  <a:lnTo>
                    <a:pt x="5" y="135"/>
                  </a:lnTo>
                  <a:lnTo>
                    <a:pt x="29" y="181"/>
                  </a:lnTo>
                  <a:cubicBezTo>
                    <a:pt x="72" y="156"/>
                    <a:pt x="118" y="147"/>
                    <a:pt x="168" y="147"/>
                  </a:cubicBezTo>
                  <a:cubicBezTo>
                    <a:pt x="235" y="150"/>
                    <a:pt x="298" y="175"/>
                    <a:pt x="346" y="219"/>
                  </a:cubicBezTo>
                  <a:cubicBezTo>
                    <a:pt x="356" y="227"/>
                    <a:pt x="369" y="234"/>
                    <a:pt x="379" y="247"/>
                  </a:cubicBezTo>
                  <a:cubicBezTo>
                    <a:pt x="384" y="252"/>
                    <a:pt x="389" y="260"/>
                    <a:pt x="392" y="267"/>
                  </a:cubicBezTo>
                  <a:cubicBezTo>
                    <a:pt x="425" y="325"/>
                    <a:pt x="412" y="397"/>
                    <a:pt x="357" y="440"/>
                  </a:cubicBezTo>
                  <a:cubicBezTo>
                    <a:pt x="318" y="473"/>
                    <a:pt x="262" y="478"/>
                    <a:pt x="219" y="460"/>
                  </a:cubicBezTo>
                  <a:cubicBezTo>
                    <a:pt x="214" y="456"/>
                    <a:pt x="211" y="456"/>
                    <a:pt x="209" y="455"/>
                  </a:cubicBezTo>
                  <a:cubicBezTo>
                    <a:pt x="199" y="450"/>
                    <a:pt x="188" y="442"/>
                    <a:pt x="179" y="433"/>
                  </a:cubicBezTo>
                  <a:cubicBezTo>
                    <a:pt x="176" y="433"/>
                    <a:pt x="174" y="430"/>
                    <a:pt x="169" y="430"/>
                  </a:cubicBezTo>
                  <a:cubicBezTo>
                    <a:pt x="160" y="430"/>
                    <a:pt x="146" y="435"/>
                    <a:pt x="140" y="443"/>
                  </a:cubicBezTo>
                  <a:lnTo>
                    <a:pt x="136" y="447"/>
                  </a:lnTo>
                  <a:cubicBezTo>
                    <a:pt x="104" y="480"/>
                    <a:pt x="66" y="504"/>
                    <a:pt x="26" y="517"/>
                  </a:cubicBezTo>
                  <a:lnTo>
                    <a:pt x="6" y="547"/>
                  </a:lnTo>
                  <a:lnTo>
                    <a:pt x="61" y="602"/>
                  </a:lnTo>
                  <a:lnTo>
                    <a:pt x="71" y="597"/>
                  </a:lnTo>
                  <a:lnTo>
                    <a:pt x="148" y="557"/>
                  </a:lnTo>
                  <a:lnTo>
                    <a:pt x="201" y="578"/>
                  </a:lnTo>
                  <a:lnTo>
                    <a:pt x="230" y="669"/>
                  </a:lnTo>
                  <a:lnTo>
                    <a:pt x="308" y="669"/>
                  </a:lnTo>
                  <a:lnTo>
                    <a:pt x="311" y="659"/>
                  </a:lnTo>
                  <a:lnTo>
                    <a:pt x="339" y="578"/>
                  </a:lnTo>
                  <a:lnTo>
                    <a:pt x="392" y="555"/>
                  </a:lnTo>
                  <a:lnTo>
                    <a:pt x="483" y="595"/>
                  </a:lnTo>
                  <a:lnTo>
                    <a:pt x="535" y="542"/>
                  </a:lnTo>
                  <a:lnTo>
                    <a:pt x="530" y="532"/>
                  </a:lnTo>
                  <a:lnTo>
                    <a:pt x="493" y="455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03" name="Freeform 237"/>
            <p:cNvSpPr>
              <a:spLocks/>
            </p:cNvSpPr>
            <p:nvPr/>
          </p:nvSpPr>
          <p:spPr bwMode="auto">
            <a:xfrm>
              <a:off x="1141194" y="-3127714"/>
              <a:ext cx="371475" cy="133350"/>
            </a:xfrm>
            <a:custGeom>
              <a:avLst/>
              <a:gdLst>
                <a:gd name="T0" fmla="*/ 240 w 501"/>
                <a:gd name="T1" fmla="*/ 76 h 180"/>
                <a:gd name="T2" fmla="*/ 29 w 501"/>
                <a:gd name="T3" fmla="*/ 72 h 180"/>
                <a:gd name="T4" fmla="*/ 5 w 501"/>
                <a:gd name="T5" fmla="*/ 72 h 180"/>
                <a:gd name="T6" fmla="*/ 0 w 501"/>
                <a:gd name="T7" fmla="*/ 86 h 180"/>
                <a:gd name="T8" fmla="*/ 5 w 501"/>
                <a:gd name="T9" fmla="*/ 99 h 180"/>
                <a:gd name="T10" fmla="*/ 263 w 501"/>
                <a:gd name="T11" fmla="*/ 104 h 180"/>
                <a:gd name="T12" fmla="*/ 263 w 501"/>
                <a:gd name="T13" fmla="*/ 100 h 180"/>
                <a:gd name="T14" fmla="*/ 471 w 501"/>
                <a:gd name="T15" fmla="*/ 105 h 180"/>
                <a:gd name="T16" fmla="*/ 496 w 501"/>
                <a:gd name="T17" fmla="*/ 105 h 180"/>
                <a:gd name="T18" fmla="*/ 501 w 501"/>
                <a:gd name="T19" fmla="*/ 92 h 180"/>
                <a:gd name="T20" fmla="*/ 496 w 501"/>
                <a:gd name="T21" fmla="*/ 79 h 180"/>
                <a:gd name="T22" fmla="*/ 240 w 501"/>
                <a:gd name="T23" fmla="*/ 7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1" h="180">
                  <a:moveTo>
                    <a:pt x="240" y="76"/>
                  </a:moveTo>
                  <a:cubicBezTo>
                    <a:pt x="181" y="138"/>
                    <a:pt x="87" y="138"/>
                    <a:pt x="29" y="72"/>
                  </a:cubicBezTo>
                  <a:cubicBezTo>
                    <a:pt x="24" y="64"/>
                    <a:pt x="10" y="64"/>
                    <a:pt x="5" y="72"/>
                  </a:cubicBezTo>
                  <a:cubicBezTo>
                    <a:pt x="1" y="76"/>
                    <a:pt x="0" y="81"/>
                    <a:pt x="0" y="86"/>
                  </a:cubicBezTo>
                  <a:cubicBezTo>
                    <a:pt x="0" y="91"/>
                    <a:pt x="3" y="95"/>
                    <a:pt x="5" y="99"/>
                  </a:cubicBezTo>
                  <a:cubicBezTo>
                    <a:pt x="75" y="176"/>
                    <a:pt x="191" y="180"/>
                    <a:pt x="263" y="104"/>
                  </a:cubicBezTo>
                  <a:lnTo>
                    <a:pt x="263" y="100"/>
                  </a:lnTo>
                  <a:cubicBezTo>
                    <a:pt x="323" y="41"/>
                    <a:pt x="415" y="41"/>
                    <a:pt x="471" y="105"/>
                  </a:cubicBezTo>
                  <a:cubicBezTo>
                    <a:pt x="479" y="114"/>
                    <a:pt x="491" y="114"/>
                    <a:pt x="496" y="105"/>
                  </a:cubicBezTo>
                  <a:cubicBezTo>
                    <a:pt x="499" y="102"/>
                    <a:pt x="501" y="97"/>
                    <a:pt x="501" y="92"/>
                  </a:cubicBezTo>
                  <a:cubicBezTo>
                    <a:pt x="501" y="87"/>
                    <a:pt x="497" y="82"/>
                    <a:pt x="496" y="79"/>
                  </a:cubicBezTo>
                  <a:cubicBezTo>
                    <a:pt x="428" y="1"/>
                    <a:pt x="313" y="0"/>
                    <a:pt x="240" y="76"/>
                  </a:cubicBez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04" name="Freeform 238"/>
            <p:cNvSpPr>
              <a:spLocks/>
            </p:cNvSpPr>
            <p:nvPr/>
          </p:nvSpPr>
          <p:spPr bwMode="auto">
            <a:xfrm>
              <a:off x="1107857" y="-3048339"/>
              <a:ext cx="374650" cy="106363"/>
            </a:xfrm>
            <a:custGeom>
              <a:avLst/>
              <a:gdLst>
                <a:gd name="T0" fmla="*/ 414 w 506"/>
                <a:gd name="T1" fmla="*/ 0 h 143"/>
                <a:gd name="T2" fmla="*/ 331 w 506"/>
                <a:gd name="T3" fmla="*/ 35 h 143"/>
                <a:gd name="T4" fmla="*/ 325 w 506"/>
                <a:gd name="T5" fmla="*/ 41 h 143"/>
                <a:gd name="T6" fmla="*/ 173 w 506"/>
                <a:gd name="T7" fmla="*/ 104 h 143"/>
                <a:gd name="T8" fmla="*/ 25 w 506"/>
                <a:gd name="T9" fmla="*/ 33 h 143"/>
                <a:gd name="T10" fmla="*/ 0 w 506"/>
                <a:gd name="T11" fmla="*/ 33 h 143"/>
                <a:gd name="T12" fmla="*/ 0 w 506"/>
                <a:gd name="T13" fmla="*/ 46 h 143"/>
                <a:gd name="T14" fmla="*/ 5 w 506"/>
                <a:gd name="T15" fmla="*/ 59 h 143"/>
                <a:gd name="T16" fmla="*/ 178 w 506"/>
                <a:gd name="T17" fmla="*/ 140 h 143"/>
                <a:gd name="T18" fmla="*/ 355 w 506"/>
                <a:gd name="T19" fmla="*/ 64 h 143"/>
                <a:gd name="T20" fmla="*/ 361 w 506"/>
                <a:gd name="T21" fmla="*/ 58 h 143"/>
                <a:gd name="T22" fmla="*/ 419 w 506"/>
                <a:gd name="T23" fmla="*/ 33 h 143"/>
                <a:gd name="T24" fmla="*/ 477 w 506"/>
                <a:gd name="T25" fmla="*/ 61 h 143"/>
                <a:gd name="T26" fmla="*/ 501 w 506"/>
                <a:gd name="T27" fmla="*/ 61 h 143"/>
                <a:gd name="T28" fmla="*/ 506 w 506"/>
                <a:gd name="T29" fmla="*/ 48 h 143"/>
                <a:gd name="T30" fmla="*/ 501 w 506"/>
                <a:gd name="T31" fmla="*/ 35 h 143"/>
                <a:gd name="T32" fmla="*/ 414 w 506"/>
                <a:gd name="T3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6" h="143">
                  <a:moveTo>
                    <a:pt x="414" y="0"/>
                  </a:moveTo>
                  <a:cubicBezTo>
                    <a:pt x="381" y="0"/>
                    <a:pt x="355" y="10"/>
                    <a:pt x="331" y="35"/>
                  </a:cubicBezTo>
                  <a:lnTo>
                    <a:pt x="325" y="41"/>
                  </a:lnTo>
                  <a:cubicBezTo>
                    <a:pt x="285" y="84"/>
                    <a:pt x="229" y="107"/>
                    <a:pt x="173" y="104"/>
                  </a:cubicBezTo>
                  <a:cubicBezTo>
                    <a:pt x="116" y="104"/>
                    <a:pt x="64" y="76"/>
                    <a:pt x="25" y="33"/>
                  </a:cubicBezTo>
                  <a:cubicBezTo>
                    <a:pt x="17" y="25"/>
                    <a:pt x="5" y="25"/>
                    <a:pt x="0" y="33"/>
                  </a:cubicBezTo>
                  <a:cubicBezTo>
                    <a:pt x="0" y="36"/>
                    <a:pt x="0" y="41"/>
                    <a:pt x="0" y="46"/>
                  </a:cubicBezTo>
                  <a:cubicBezTo>
                    <a:pt x="0" y="51"/>
                    <a:pt x="3" y="56"/>
                    <a:pt x="5" y="59"/>
                  </a:cubicBezTo>
                  <a:cubicBezTo>
                    <a:pt x="51" y="110"/>
                    <a:pt x="112" y="140"/>
                    <a:pt x="178" y="140"/>
                  </a:cubicBezTo>
                  <a:cubicBezTo>
                    <a:pt x="244" y="143"/>
                    <a:pt x="303" y="115"/>
                    <a:pt x="355" y="64"/>
                  </a:cubicBezTo>
                  <a:lnTo>
                    <a:pt x="361" y="58"/>
                  </a:lnTo>
                  <a:cubicBezTo>
                    <a:pt x="376" y="43"/>
                    <a:pt x="396" y="33"/>
                    <a:pt x="419" y="33"/>
                  </a:cubicBezTo>
                  <a:cubicBezTo>
                    <a:pt x="442" y="33"/>
                    <a:pt x="458" y="43"/>
                    <a:pt x="477" y="61"/>
                  </a:cubicBezTo>
                  <a:cubicBezTo>
                    <a:pt x="485" y="69"/>
                    <a:pt x="496" y="69"/>
                    <a:pt x="501" y="61"/>
                  </a:cubicBezTo>
                  <a:cubicBezTo>
                    <a:pt x="505" y="58"/>
                    <a:pt x="506" y="53"/>
                    <a:pt x="506" y="48"/>
                  </a:cubicBezTo>
                  <a:cubicBezTo>
                    <a:pt x="506" y="43"/>
                    <a:pt x="503" y="38"/>
                    <a:pt x="501" y="35"/>
                  </a:cubicBezTo>
                  <a:cubicBezTo>
                    <a:pt x="477" y="13"/>
                    <a:pt x="447" y="0"/>
                    <a:pt x="414" y="0"/>
                  </a:cubicBez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05" name="Freeform 239"/>
            <p:cNvSpPr>
              <a:spLocks/>
            </p:cNvSpPr>
            <p:nvPr/>
          </p:nvSpPr>
          <p:spPr bwMode="auto">
            <a:xfrm>
              <a:off x="1174532" y="-3176926"/>
              <a:ext cx="371475" cy="106363"/>
            </a:xfrm>
            <a:custGeom>
              <a:avLst/>
              <a:gdLst>
                <a:gd name="T0" fmla="*/ 499 w 501"/>
                <a:gd name="T1" fmla="*/ 81 h 143"/>
                <a:gd name="T2" fmla="*/ 326 w 501"/>
                <a:gd name="T3" fmla="*/ 0 h 143"/>
                <a:gd name="T4" fmla="*/ 150 w 501"/>
                <a:gd name="T5" fmla="*/ 76 h 143"/>
                <a:gd name="T6" fmla="*/ 143 w 501"/>
                <a:gd name="T7" fmla="*/ 82 h 143"/>
                <a:gd name="T8" fmla="*/ 86 w 501"/>
                <a:gd name="T9" fmla="*/ 107 h 143"/>
                <a:gd name="T10" fmla="*/ 29 w 501"/>
                <a:gd name="T11" fmla="*/ 79 h 143"/>
                <a:gd name="T12" fmla="*/ 5 w 501"/>
                <a:gd name="T13" fmla="*/ 79 h 143"/>
                <a:gd name="T14" fmla="*/ 0 w 501"/>
                <a:gd name="T15" fmla="*/ 92 h 143"/>
                <a:gd name="T16" fmla="*/ 5 w 501"/>
                <a:gd name="T17" fmla="*/ 105 h 143"/>
                <a:gd name="T18" fmla="*/ 86 w 501"/>
                <a:gd name="T19" fmla="*/ 143 h 143"/>
                <a:gd name="T20" fmla="*/ 168 w 501"/>
                <a:gd name="T21" fmla="*/ 109 h 143"/>
                <a:gd name="T22" fmla="*/ 171 w 501"/>
                <a:gd name="T23" fmla="*/ 105 h 143"/>
                <a:gd name="T24" fmla="*/ 175 w 501"/>
                <a:gd name="T25" fmla="*/ 102 h 143"/>
                <a:gd name="T26" fmla="*/ 326 w 501"/>
                <a:gd name="T27" fmla="*/ 36 h 143"/>
                <a:gd name="T28" fmla="*/ 471 w 501"/>
                <a:gd name="T29" fmla="*/ 107 h 143"/>
                <a:gd name="T30" fmla="*/ 496 w 501"/>
                <a:gd name="T31" fmla="*/ 107 h 143"/>
                <a:gd name="T32" fmla="*/ 501 w 501"/>
                <a:gd name="T33" fmla="*/ 94 h 143"/>
                <a:gd name="T34" fmla="*/ 499 w 501"/>
                <a:gd name="T35" fmla="*/ 8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1" h="143">
                  <a:moveTo>
                    <a:pt x="499" y="81"/>
                  </a:moveTo>
                  <a:cubicBezTo>
                    <a:pt x="453" y="30"/>
                    <a:pt x="390" y="0"/>
                    <a:pt x="326" y="0"/>
                  </a:cubicBezTo>
                  <a:cubicBezTo>
                    <a:pt x="262" y="0"/>
                    <a:pt x="201" y="25"/>
                    <a:pt x="150" y="76"/>
                  </a:cubicBezTo>
                  <a:lnTo>
                    <a:pt x="143" y="82"/>
                  </a:lnTo>
                  <a:cubicBezTo>
                    <a:pt x="128" y="97"/>
                    <a:pt x="109" y="107"/>
                    <a:pt x="86" y="107"/>
                  </a:cubicBezTo>
                  <a:cubicBezTo>
                    <a:pt x="62" y="107"/>
                    <a:pt x="48" y="96"/>
                    <a:pt x="29" y="79"/>
                  </a:cubicBezTo>
                  <a:cubicBezTo>
                    <a:pt x="21" y="71"/>
                    <a:pt x="10" y="71"/>
                    <a:pt x="5" y="79"/>
                  </a:cubicBezTo>
                  <a:cubicBezTo>
                    <a:pt x="1" y="82"/>
                    <a:pt x="0" y="87"/>
                    <a:pt x="0" y="92"/>
                  </a:cubicBezTo>
                  <a:cubicBezTo>
                    <a:pt x="0" y="97"/>
                    <a:pt x="3" y="102"/>
                    <a:pt x="5" y="105"/>
                  </a:cubicBezTo>
                  <a:cubicBezTo>
                    <a:pt x="28" y="130"/>
                    <a:pt x="56" y="143"/>
                    <a:pt x="86" y="143"/>
                  </a:cubicBezTo>
                  <a:cubicBezTo>
                    <a:pt x="118" y="143"/>
                    <a:pt x="145" y="133"/>
                    <a:pt x="168" y="109"/>
                  </a:cubicBezTo>
                  <a:lnTo>
                    <a:pt x="171" y="105"/>
                  </a:lnTo>
                  <a:cubicBezTo>
                    <a:pt x="171" y="105"/>
                    <a:pt x="175" y="105"/>
                    <a:pt x="175" y="102"/>
                  </a:cubicBezTo>
                  <a:cubicBezTo>
                    <a:pt x="214" y="59"/>
                    <a:pt x="270" y="36"/>
                    <a:pt x="326" y="36"/>
                  </a:cubicBezTo>
                  <a:cubicBezTo>
                    <a:pt x="384" y="36"/>
                    <a:pt x="435" y="64"/>
                    <a:pt x="471" y="107"/>
                  </a:cubicBezTo>
                  <a:cubicBezTo>
                    <a:pt x="480" y="115"/>
                    <a:pt x="491" y="115"/>
                    <a:pt x="496" y="107"/>
                  </a:cubicBezTo>
                  <a:cubicBezTo>
                    <a:pt x="499" y="104"/>
                    <a:pt x="501" y="99"/>
                    <a:pt x="501" y="94"/>
                  </a:cubicBezTo>
                  <a:cubicBezTo>
                    <a:pt x="501" y="89"/>
                    <a:pt x="501" y="86"/>
                    <a:pt x="499" y="81"/>
                  </a:cubicBez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sp>
        <p:nvSpPr>
          <p:cNvPr id="206" name="Rectangle 240"/>
          <p:cNvSpPr>
            <a:spLocks noChangeArrowheads="1"/>
          </p:cNvSpPr>
          <p:nvPr/>
        </p:nvSpPr>
        <p:spPr bwMode="auto">
          <a:xfrm>
            <a:off x="4125014" y="4457431"/>
            <a:ext cx="1012040" cy="16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97576">
              <a:defRPr/>
            </a:pPr>
            <a:r>
              <a:rPr lang="en-US" altLang="en-US" sz="1078" kern="0" dirty="0">
                <a:solidFill>
                  <a:srgbClr val="0078D7"/>
                </a:solidFill>
                <a:latin typeface="Segoe UI" panose="020B0502040204020203" pitchFamily="34" charset="0"/>
              </a:rPr>
              <a:t>Stream Analytics</a:t>
            </a:r>
            <a:endParaRPr lang="en-US" altLang="en-US" sz="1765" kern="0" dirty="0">
              <a:solidFill>
                <a:prstClr val="black"/>
              </a:solidFill>
            </a:endParaRPr>
          </a:p>
        </p:txBody>
      </p:sp>
      <p:sp>
        <p:nvSpPr>
          <p:cNvPr id="207" name="Line 241"/>
          <p:cNvSpPr>
            <a:spLocks noChangeShapeType="1"/>
          </p:cNvSpPr>
          <p:nvPr/>
        </p:nvSpPr>
        <p:spPr bwMode="auto">
          <a:xfrm>
            <a:off x="4957630" y="4189748"/>
            <a:ext cx="418642" cy="0"/>
          </a:xfrm>
          <a:prstGeom prst="line">
            <a:avLst/>
          </a:pr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08" name="Freeform 242"/>
          <p:cNvSpPr>
            <a:spLocks/>
          </p:cNvSpPr>
          <p:nvPr/>
        </p:nvSpPr>
        <p:spPr bwMode="auto">
          <a:xfrm>
            <a:off x="5345149" y="4127497"/>
            <a:ext cx="126059" cy="124503"/>
          </a:xfrm>
          <a:custGeom>
            <a:avLst/>
            <a:gdLst>
              <a:gd name="T0" fmla="*/ 172 w 172"/>
              <a:gd name="T1" fmla="*/ 86 h 171"/>
              <a:gd name="T2" fmla="*/ 0 w 172"/>
              <a:gd name="T3" fmla="*/ 171 h 171"/>
              <a:gd name="T4" fmla="*/ 0 w 172"/>
              <a:gd name="T5" fmla="*/ 0 h 171"/>
              <a:gd name="T6" fmla="*/ 172 w 172"/>
              <a:gd name="T7" fmla="*/ 8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172" y="86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2" y="86"/>
                </a:lnTo>
                <a:close/>
              </a:path>
            </a:pathLst>
          </a:custGeom>
          <a:solidFill>
            <a:srgbClr val="0070C0"/>
          </a:solidFill>
          <a:ln w="0">
            <a:solidFill>
              <a:srgbClr val="0070C0"/>
            </a:solidFill>
            <a:prstDash val="solid"/>
            <a:round/>
            <a:headEnd/>
            <a:tailEnd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209" name="Group 208"/>
          <p:cNvGrpSpPr/>
          <p:nvPr/>
        </p:nvGrpSpPr>
        <p:grpSpPr>
          <a:xfrm>
            <a:off x="8866211" y="3964957"/>
            <a:ext cx="417088" cy="418644"/>
            <a:chOff x="5737007" y="-3299164"/>
            <a:chExt cx="425450" cy="427038"/>
          </a:xfrm>
        </p:grpSpPr>
        <p:sp>
          <p:nvSpPr>
            <p:cNvPr id="210" name="Freeform 248"/>
            <p:cNvSpPr>
              <a:spLocks noEditPoints="1"/>
            </p:cNvSpPr>
            <p:nvPr/>
          </p:nvSpPr>
          <p:spPr bwMode="auto">
            <a:xfrm>
              <a:off x="5737007" y="-3299164"/>
              <a:ext cx="425450" cy="427038"/>
            </a:xfrm>
            <a:custGeom>
              <a:avLst/>
              <a:gdLst>
                <a:gd name="T0" fmla="*/ 104 w 575"/>
                <a:gd name="T1" fmla="*/ 573 h 573"/>
                <a:gd name="T2" fmla="*/ 207 w 575"/>
                <a:gd name="T3" fmla="*/ 533 h 573"/>
                <a:gd name="T4" fmla="*/ 243 w 575"/>
                <a:gd name="T5" fmla="*/ 569 h 573"/>
                <a:gd name="T6" fmla="*/ 414 w 575"/>
                <a:gd name="T7" fmla="*/ 569 h 573"/>
                <a:gd name="T8" fmla="*/ 414 w 575"/>
                <a:gd name="T9" fmla="*/ 330 h 573"/>
                <a:gd name="T10" fmla="*/ 426 w 575"/>
                <a:gd name="T11" fmla="*/ 321 h 573"/>
                <a:gd name="T12" fmla="*/ 575 w 575"/>
                <a:gd name="T13" fmla="*/ 21 h 573"/>
                <a:gd name="T14" fmla="*/ 575 w 575"/>
                <a:gd name="T15" fmla="*/ 0 h 573"/>
                <a:gd name="T16" fmla="*/ 554 w 575"/>
                <a:gd name="T17" fmla="*/ 0 h 573"/>
                <a:gd name="T18" fmla="*/ 254 w 575"/>
                <a:gd name="T19" fmla="*/ 148 h 573"/>
                <a:gd name="T20" fmla="*/ 242 w 575"/>
                <a:gd name="T21" fmla="*/ 162 h 573"/>
                <a:gd name="T22" fmla="*/ 6 w 575"/>
                <a:gd name="T23" fmla="*/ 162 h 573"/>
                <a:gd name="T24" fmla="*/ 6 w 575"/>
                <a:gd name="T25" fmla="*/ 333 h 573"/>
                <a:gd name="T26" fmla="*/ 42 w 575"/>
                <a:gd name="T27" fmla="*/ 369 h 573"/>
                <a:gd name="T28" fmla="*/ 0 w 575"/>
                <a:gd name="T29" fmla="*/ 472 h 573"/>
                <a:gd name="T30" fmla="*/ 104 w 575"/>
                <a:gd name="T31" fmla="*/ 573 h 573"/>
                <a:gd name="T32" fmla="*/ 52 w 575"/>
                <a:gd name="T33" fmla="*/ 464 h 573"/>
                <a:gd name="T34" fmla="*/ 75 w 575"/>
                <a:gd name="T35" fmla="*/ 403 h 573"/>
                <a:gd name="T36" fmla="*/ 175 w 575"/>
                <a:gd name="T37" fmla="*/ 503 h 573"/>
                <a:gd name="T38" fmla="*/ 114 w 575"/>
                <a:gd name="T39" fmla="*/ 526 h 573"/>
                <a:gd name="T40" fmla="*/ 52 w 575"/>
                <a:gd name="T41" fmla="*/ 464 h 573"/>
                <a:gd name="T42" fmla="*/ 372 w 575"/>
                <a:gd name="T43" fmla="*/ 529 h 573"/>
                <a:gd name="T44" fmla="*/ 258 w 575"/>
                <a:gd name="T45" fmla="*/ 529 h 573"/>
                <a:gd name="T46" fmla="*/ 238 w 575"/>
                <a:gd name="T47" fmla="*/ 508 h 573"/>
                <a:gd name="T48" fmla="*/ 372 w 575"/>
                <a:gd name="T49" fmla="*/ 372 h 573"/>
                <a:gd name="T50" fmla="*/ 372 w 575"/>
                <a:gd name="T51" fmla="*/ 529 h 573"/>
                <a:gd name="T52" fmla="*/ 472 w 575"/>
                <a:gd name="T53" fmla="*/ 214 h 573"/>
                <a:gd name="T54" fmla="*/ 364 w 575"/>
                <a:gd name="T55" fmla="*/ 105 h 573"/>
                <a:gd name="T56" fmla="*/ 535 w 575"/>
                <a:gd name="T57" fmla="*/ 40 h 573"/>
                <a:gd name="T58" fmla="*/ 472 w 575"/>
                <a:gd name="T59" fmla="*/ 214 h 573"/>
                <a:gd name="T60" fmla="*/ 286 w 575"/>
                <a:gd name="T61" fmla="*/ 175 h 573"/>
                <a:gd name="T62" fmla="*/ 331 w 575"/>
                <a:gd name="T63" fmla="*/ 128 h 573"/>
                <a:gd name="T64" fmla="*/ 444 w 575"/>
                <a:gd name="T65" fmla="*/ 242 h 573"/>
                <a:gd name="T66" fmla="*/ 397 w 575"/>
                <a:gd name="T67" fmla="*/ 289 h 573"/>
                <a:gd name="T68" fmla="*/ 208 w 575"/>
                <a:gd name="T69" fmla="*/ 480 h 573"/>
                <a:gd name="T70" fmla="*/ 95 w 575"/>
                <a:gd name="T71" fmla="*/ 366 h 573"/>
                <a:gd name="T72" fmla="*/ 286 w 575"/>
                <a:gd name="T73" fmla="*/ 175 h 573"/>
                <a:gd name="T74" fmla="*/ 46 w 575"/>
                <a:gd name="T75" fmla="*/ 204 h 573"/>
                <a:gd name="T76" fmla="*/ 204 w 575"/>
                <a:gd name="T77" fmla="*/ 204 h 573"/>
                <a:gd name="T78" fmla="*/ 68 w 575"/>
                <a:gd name="T79" fmla="*/ 339 h 573"/>
                <a:gd name="T80" fmla="*/ 47 w 575"/>
                <a:gd name="T81" fmla="*/ 318 h 573"/>
                <a:gd name="T82" fmla="*/ 46 w 575"/>
                <a:gd name="T83" fmla="*/ 204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5" h="573">
                  <a:moveTo>
                    <a:pt x="104" y="573"/>
                  </a:moveTo>
                  <a:lnTo>
                    <a:pt x="207" y="533"/>
                  </a:lnTo>
                  <a:lnTo>
                    <a:pt x="243" y="569"/>
                  </a:lnTo>
                  <a:lnTo>
                    <a:pt x="414" y="569"/>
                  </a:lnTo>
                  <a:lnTo>
                    <a:pt x="414" y="330"/>
                  </a:lnTo>
                  <a:lnTo>
                    <a:pt x="426" y="321"/>
                  </a:lnTo>
                  <a:cubicBezTo>
                    <a:pt x="522" y="239"/>
                    <a:pt x="575" y="133"/>
                    <a:pt x="575" y="21"/>
                  </a:cubicBezTo>
                  <a:lnTo>
                    <a:pt x="575" y="0"/>
                  </a:lnTo>
                  <a:lnTo>
                    <a:pt x="554" y="0"/>
                  </a:lnTo>
                  <a:cubicBezTo>
                    <a:pt x="440" y="0"/>
                    <a:pt x="335" y="53"/>
                    <a:pt x="254" y="148"/>
                  </a:cubicBezTo>
                  <a:lnTo>
                    <a:pt x="242" y="162"/>
                  </a:lnTo>
                  <a:lnTo>
                    <a:pt x="6" y="162"/>
                  </a:lnTo>
                  <a:lnTo>
                    <a:pt x="6" y="333"/>
                  </a:lnTo>
                  <a:lnTo>
                    <a:pt x="42" y="369"/>
                  </a:lnTo>
                  <a:lnTo>
                    <a:pt x="0" y="472"/>
                  </a:lnTo>
                  <a:lnTo>
                    <a:pt x="104" y="573"/>
                  </a:lnTo>
                  <a:close/>
                  <a:moveTo>
                    <a:pt x="52" y="464"/>
                  </a:moveTo>
                  <a:lnTo>
                    <a:pt x="75" y="403"/>
                  </a:lnTo>
                  <a:lnTo>
                    <a:pt x="175" y="503"/>
                  </a:lnTo>
                  <a:lnTo>
                    <a:pt x="114" y="526"/>
                  </a:lnTo>
                  <a:lnTo>
                    <a:pt x="52" y="464"/>
                  </a:lnTo>
                  <a:close/>
                  <a:moveTo>
                    <a:pt x="372" y="529"/>
                  </a:moveTo>
                  <a:lnTo>
                    <a:pt x="258" y="529"/>
                  </a:lnTo>
                  <a:lnTo>
                    <a:pt x="238" y="508"/>
                  </a:lnTo>
                  <a:lnTo>
                    <a:pt x="372" y="372"/>
                  </a:lnTo>
                  <a:lnTo>
                    <a:pt x="372" y="529"/>
                  </a:lnTo>
                  <a:close/>
                  <a:moveTo>
                    <a:pt x="472" y="214"/>
                  </a:moveTo>
                  <a:lnTo>
                    <a:pt x="364" y="105"/>
                  </a:lnTo>
                  <a:cubicBezTo>
                    <a:pt x="414" y="67"/>
                    <a:pt x="474" y="44"/>
                    <a:pt x="535" y="40"/>
                  </a:cubicBezTo>
                  <a:cubicBezTo>
                    <a:pt x="531" y="103"/>
                    <a:pt x="508" y="161"/>
                    <a:pt x="472" y="214"/>
                  </a:cubicBezTo>
                  <a:close/>
                  <a:moveTo>
                    <a:pt x="286" y="175"/>
                  </a:moveTo>
                  <a:cubicBezTo>
                    <a:pt x="300" y="158"/>
                    <a:pt x="315" y="143"/>
                    <a:pt x="331" y="128"/>
                  </a:cubicBezTo>
                  <a:lnTo>
                    <a:pt x="444" y="242"/>
                  </a:lnTo>
                  <a:cubicBezTo>
                    <a:pt x="431" y="258"/>
                    <a:pt x="414" y="273"/>
                    <a:pt x="397" y="289"/>
                  </a:cubicBezTo>
                  <a:lnTo>
                    <a:pt x="208" y="480"/>
                  </a:lnTo>
                  <a:lnTo>
                    <a:pt x="95" y="366"/>
                  </a:lnTo>
                  <a:lnTo>
                    <a:pt x="286" y="175"/>
                  </a:lnTo>
                  <a:close/>
                  <a:moveTo>
                    <a:pt x="46" y="204"/>
                  </a:moveTo>
                  <a:lnTo>
                    <a:pt x="204" y="204"/>
                  </a:lnTo>
                  <a:lnTo>
                    <a:pt x="68" y="339"/>
                  </a:lnTo>
                  <a:lnTo>
                    <a:pt x="47" y="318"/>
                  </a:lnTo>
                  <a:cubicBezTo>
                    <a:pt x="46" y="316"/>
                    <a:pt x="46" y="204"/>
                    <a:pt x="46" y="204"/>
                  </a:cubicBez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11" name="Oval 249"/>
            <p:cNvSpPr>
              <a:spLocks noChangeArrowheads="1"/>
            </p:cNvSpPr>
            <p:nvPr/>
          </p:nvSpPr>
          <p:spPr bwMode="auto">
            <a:xfrm>
              <a:off x="5937032" y="-3132476"/>
              <a:ext cx="60325" cy="60325"/>
            </a:xfrm>
            <a:prstGeom prst="ellipse">
              <a:avLst/>
            </a:pr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sp>
        <p:nvSpPr>
          <p:cNvPr id="212" name="Rectangle 250"/>
          <p:cNvSpPr>
            <a:spLocks noChangeArrowheads="1"/>
          </p:cNvSpPr>
          <p:nvPr/>
        </p:nvSpPr>
        <p:spPr bwMode="auto">
          <a:xfrm>
            <a:off x="8690783" y="4463124"/>
            <a:ext cx="674170" cy="16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97576">
              <a:defRPr/>
            </a:pPr>
            <a:r>
              <a:rPr lang="en-US" altLang="en-US" sz="1078" kern="0" dirty="0">
                <a:solidFill>
                  <a:srgbClr val="0078D7"/>
                </a:solidFill>
                <a:latin typeface="Segoe UI" panose="020B0502040204020203" pitchFamily="34" charset="0"/>
              </a:rPr>
              <a:t>Logic Apps</a:t>
            </a:r>
            <a:endParaRPr lang="en-US" altLang="en-US" sz="1765" kern="0" dirty="0">
              <a:solidFill>
                <a:prstClr val="black"/>
              </a:solidFill>
            </a:endParaRPr>
          </a:p>
        </p:txBody>
      </p:sp>
      <p:sp>
        <p:nvSpPr>
          <p:cNvPr id="213" name="Line 251"/>
          <p:cNvSpPr>
            <a:spLocks noChangeShapeType="1"/>
          </p:cNvSpPr>
          <p:nvPr/>
        </p:nvSpPr>
        <p:spPr bwMode="auto">
          <a:xfrm>
            <a:off x="6960581" y="4198419"/>
            <a:ext cx="1785069" cy="0"/>
          </a:xfrm>
          <a:prstGeom prst="line">
            <a:avLst/>
          </a:pr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14" name="Freeform 252"/>
          <p:cNvSpPr>
            <a:spLocks/>
          </p:cNvSpPr>
          <p:nvPr/>
        </p:nvSpPr>
        <p:spPr bwMode="auto">
          <a:xfrm>
            <a:off x="8714521" y="4136167"/>
            <a:ext cx="124503" cy="124503"/>
          </a:xfrm>
          <a:custGeom>
            <a:avLst/>
            <a:gdLst>
              <a:gd name="T0" fmla="*/ 172 w 172"/>
              <a:gd name="T1" fmla="*/ 86 h 171"/>
              <a:gd name="T2" fmla="*/ 0 w 172"/>
              <a:gd name="T3" fmla="*/ 171 h 171"/>
              <a:gd name="T4" fmla="*/ 0 w 172"/>
              <a:gd name="T5" fmla="*/ 0 h 171"/>
              <a:gd name="T6" fmla="*/ 172 w 172"/>
              <a:gd name="T7" fmla="*/ 8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" h="171">
                <a:moveTo>
                  <a:pt x="172" y="86"/>
                </a:moveTo>
                <a:lnTo>
                  <a:pt x="0" y="171"/>
                </a:lnTo>
                <a:cubicBezTo>
                  <a:pt x="27" y="117"/>
                  <a:pt x="27" y="54"/>
                  <a:pt x="0" y="0"/>
                </a:cubicBezTo>
                <a:lnTo>
                  <a:pt x="172" y="86"/>
                </a:lnTo>
                <a:close/>
              </a:path>
            </a:pathLst>
          </a:custGeom>
          <a:solidFill>
            <a:srgbClr val="0070C0"/>
          </a:solidFill>
          <a:ln w="0">
            <a:solidFill>
              <a:srgbClr val="0070C0"/>
            </a:solidFill>
            <a:prstDash val="solid"/>
            <a:round/>
            <a:headEnd/>
            <a:tailEnd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grpSp>
        <p:nvGrpSpPr>
          <p:cNvPr id="215" name="Group 214"/>
          <p:cNvGrpSpPr/>
          <p:nvPr/>
        </p:nvGrpSpPr>
        <p:grpSpPr>
          <a:xfrm>
            <a:off x="7698961" y="4983543"/>
            <a:ext cx="470001" cy="476226"/>
            <a:chOff x="4355882" y="-2354601"/>
            <a:chExt cx="479425" cy="485775"/>
          </a:xfrm>
        </p:grpSpPr>
        <p:sp>
          <p:nvSpPr>
            <p:cNvPr id="216" name="Freeform 253"/>
            <p:cNvSpPr>
              <a:spLocks/>
            </p:cNvSpPr>
            <p:nvPr/>
          </p:nvSpPr>
          <p:spPr bwMode="auto">
            <a:xfrm>
              <a:off x="4498757" y="-2168864"/>
              <a:ext cx="85725" cy="152400"/>
            </a:xfrm>
            <a:custGeom>
              <a:avLst/>
              <a:gdLst>
                <a:gd name="T0" fmla="*/ 0 w 117"/>
                <a:gd name="T1" fmla="*/ 99 h 206"/>
                <a:gd name="T2" fmla="*/ 8 w 117"/>
                <a:gd name="T3" fmla="*/ 125 h 206"/>
                <a:gd name="T4" fmla="*/ 6 w 117"/>
                <a:gd name="T5" fmla="*/ 139 h 206"/>
                <a:gd name="T6" fmla="*/ 117 w 117"/>
                <a:gd name="T7" fmla="*/ 206 h 206"/>
                <a:gd name="T8" fmla="*/ 117 w 117"/>
                <a:gd name="T9" fmla="*/ 13 h 206"/>
                <a:gd name="T10" fmla="*/ 108 w 117"/>
                <a:gd name="T11" fmla="*/ 0 h 206"/>
                <a:gd name="T12" fmla="*/ 0 w 117"/>
                <a:gd name="T13" fmla="*/ 9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206">
                  <a:moveTo>
                    <a:pt x="0" y="99"/>
                  </a:moveTo>
                  <a:cubicBezTo>
                    <a:pt x="5" y="107"/>
                    <a:pt x="8" y="116"/>
                    <a:pt x="8" y="125"/>
                  </a:cubicBezTo>
                  <a:cubicBezTo>
                    <a:pt x="8" y="130"/>
                    <a:pt x="7" y="135"/>
                    <a:pt x="6" y="139"/>
                  </a:cubicBezTo>
                  <a:lnTo>
                    <a:pt x="117" y="206"/>
                  </a:lnTo>
                  <a:lnTo>
                    <a:pt x="117" y="13"/>
                  </a:lnTo>
                  <a:cubicBezTo>
                    <a:pt x="115" y="12"/>
                    <a:pt x="109" y="1"/>
                    <a:pt x="108" y="0"/>
                  </a:cubicBezTo>
                  <a:lnTo>
                    <a:pt x="0" y="99"/>
                  </a:ln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17" name="Freeform 254"/>
            <p:cNvSpPr>
              <a:spLocks/>
            </p:cNvSpPr>
            <p:nvPr/>
          </p:nvSpPr>
          <p:spPr bwMode="auto">
            <a:xfrm>
              <a:off x="4603532" y="-2170451"/>
              <a:ext cx="82550" cy="153988"/>
            </a:xfrm>
            <a:custGeom>
              <a:avLst/>
              <a:gdLst>
                <a:gd name="T0" fmla="*/ 21 w 112"/>
                <a:gd name="T1" fmla="*/ 0 h 208"/>
                <a:gd name="T2" fmla="*/ 0 w 112"/>
                <a:gd name="T3" fmla="*/ 16 h 208"/>
                <a:gd name="T4" fmla="*/ 0 w 112"/>
                <a:gd name="T5" fmla="*/ 208 h 208"/>
                <a:gd name="T6" fmla="*/ 110 w 112"/>
                <a:gd name="T7" fmla="*/ 137 h 208"/>
                <a:gd name="T8" fmla="*/ 109 w 112"/>
                <a:gd name="T9" fmla="*/ 126 h 208"/>
                <a:gd name="T10" fmla="*/ 112 w 112"/>
                <a:gd name="T11" fmla="*/ 108 h 208"/>
                <a:gd name="T12" fmla="*/ 21 w 112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08">
                  <a:moveTo>
                    <a:pt x="21" y="0"/>
                  </a:moveTo>
                  <a:cubicBezTo>
                    <a:pt x="19" y="1"/>
                    <a:pt x="2" y="15"/>
                    <a:pt x="0" y="16"/>
                  </a:cubicBezTo>
                  <a:lnTo>
                    <a:pt x="0" y="208"/>
                  </a:lnTo>
                  <a:lnTo>
                    <a:pt x="110" y="137"/>
                  </a:lnTo>
                  <a:cubicBezTo>
                    <a:pt x="109" y="134"/>
                    <a:pt x="109" y="130"/>
                    <a:pt x="109" y="126"/>
                  </a:cubicBezTo>
                  <a:cubicBezTo>
                    <a:pt x="109" y="120"/>
                    <a:pt x="110" y="114"/>
                    <a:pt x="112" y="108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18" name="Freeform 255"/>
            <p:cNvSpPr>
              <a:spLocks noEditPoints="1"/>
            </p:cNvSpPr>
            <p:nvPr/>
          </p:nvSpPr>
          <p:spPr bwMode="auto">
            <a:xfrm>
              <a:off x="4355882" y="-2354601"/>
              <a:ext cx="479425" cy="485775"/>
            </a:xfrm>
            <a:custGeom>
              <a:avLst/>
              <a:gdLst>
                <a:gd name="T0" fmla="*/ 493 w 645"/>
                <a:gd name="T1" fmla="*/ 426 h 653"/>
                <a:gd name="T2" fmla="*/ 456 w 645"/>
                <a:gd name="T3" fmla="*/ 410 h 653"/>
                <a:gd name="T4" fmla="*/ 367 w 645"/>
                <a:gd name="T5" fmla="*/ 473 h 653"/>
                <a:gd name="T6" fmla="*/ 376 w 645"/>
                <a:gd name="T7" fmla="*/ 502 h 653"/>
                <a:gd name="T8" fmla="*/ 324 w 645"/>
                <a:gd name="T9" fmla="*/ 553 h 653"/>
                <a:gd name="T10" fmla="*/ 272 w 645"/>
                <a:gd name="T11" fmla="*/ 502 h 653"/>
                <a:gd name="T12" fmla="*/ 285 w 645"/>
                <a:gd name="T13" fmla="*/ 468 h 653"/>
                <a:gd name="T14" fmla="*/ 182 w 645"/>
                <a:gd name="T15" fmla="*/ 413 h 653"/>
                <a:gd name="T16" fmla="*/ 147 w 645"/>
                <a:gd name="T17" fmla="*/ 427 h 653"/>
                <a:gd name="T18" fmla="*/ 95 w 645"/>
                <a:gd name="T19" fmla="*/ 375 h 653"/>
                <a:gd name="T20" fmla="*/ 147 w 645"/>
                <a:gd name="T21" fmla="*/ 323 h 653"/>
                <a:gd name="T22" fmla="*/ 171 w 645"/>
                <a:gd name="T23" fmla="*/ 330 h 653"/>
                <a:gd name="T24" fmla="*/ 279 w 645"/>
                <a:gd name="T25" fmla="*/ 230 h 653"/>
                <a:gd name="T26" fmla="*/ 267 w 645"/>
                <a:gd name="T27" fmla="*/ 196 h 653"/>
                <a:gd name="T28" fmla="*/ 324 w 645"/>
                <a:gd name="T29" fmla="*/ 140 h 653"/>
                <a:gd name="T30" fmla="*/ 381 w 645"/>
                <a:gd name="T31" fmla="*/ 196 h 653"/>
                <a:gd name="T32" fmla="*/ 372 w 645"/>
                <a:gd name="T33" fmla="*/ 226 h 653"/>
                <a:gd name="T34" fmla="*/ 462 w 645"/>
                <a:gd name="T35" fmla="*/ 333 h 653"/>
                <a:gd name="T36" fmla="*/ 493 w 645"/>
                <a:gd name="T37" fmla="*/ 323 h 653"/>
                <a:gd name="T38" fmla="*/ 545 w 645"/>
                <a:gd name="T39" fmla="*/ 374 h 653"/>
                <a:gd name="T40" fmla="*/ 493 w 645"/>
                <a:gd name="T41" fmla="*/ 426 h 653"/>
                <a:gd name="T42" fmla="*/ 325 w 645"/>
                <a:gd name="T43" fmla="*/ 6 h 653"/>
                <a:gd name="T44" fmla="*/ 325 w 645"/>
                <a:gd name="T45" fmla="*/ 1 h 653"/>
                <a:gd name="T46" fmla="*/ 323 w 645"/>
                <a:gd name="T47" fmla="*/ 4 h 653"/>
                <a:gd name="T48" fmla="*/ 319 w 645"/>
                <a:gd name="T49" fmla="*/ 0 h 653"/>
                <a:gd name="T50" fmla="*/ 319 w 645"/>
                <a:gd name="T51" fmla="*/ 8 h 653"/>
                <a:gd name="T52" fmla="*/ 0 w 645"/>
                <a:gd name="T53" fmla="*/ 387 h 653"/>
                <a:gd name="T54" fmla="*/ 321 w 645"/>
                <a:gd name="T55" fmla="*/ 649 h 653"/>
                <a:gd name="T56" fmla="*/ 321 w 645"/>
                <a:gd name="T57" fmla="*/ 653 h 653"/>
                <a:gd name="T58" fmla="*/ 645 w 645"/>
                <a:gd name="T59" fmla="*/ 389 h 653"/>
                <a:gd name="T60" fmla="*/ 325 w 645"/>
                <a:gd name="T61" fmla="*/ 6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5" h="653">
                  <a:moveTo>
                    <a:pt x="493" y="426"/>
                  </a:moveTo>
                  <a:cubicBezTo>
                    <a:pt x="479" y="426"/>
                    <a:pt x="465" y="421"/>
                    <a:pt x="456" y="410"/>
                  </a:cubicBezTo>
                  <a:lnTo>
                    <a:pt x="367" y="473"/>
                  </a:lnTo>
                  <a:cubicBezTo>
                    <a:pt x="373" y="482"/>
                    <a:pt x="376" y="491"/>
                    <a:pt x="376" y="502"/>
                  </a:cubicBezTo>
                  <a:cubicBezTo>
                    <a:pt x="376" y="530"/>
                    <a:pt x="352" y="553"/>
                    <a:pt x="324" y="553"/>
                  </a:cubicBezTo>
                  <a:cubicBezTo>
                    <a:pt x="295" y="553"/>
                    <a:pt x="272" y="530"/>
                    <a:pt x="272" y="502"/>
                  </a:cubicBezTo>
                  <a:cubicBezTo>
                    <a:pt x="272" y="489"/>
                    <a:pt x="277" y="477"/>
                    <a:pt x="285" y="468"/>
                  </a:cubicBezTo>
                  <a:lnTo>
                    <a:pt x="182" y="413"/>
                  </a:lnTo>
                  <a:cubicBezTo>
                    <a:pt x="173" y="422"/>
                    <a:pt x="160" y="427"/>
                    <a:pt x="147" y="427"/>
                  </a:cubicBezTo>
                  <a:cubicBezTo>
                    <a:pt x="119" y="427"/>
                    <a:pt x="95" y="404"/>
                    <a:pt x="95" y="375"/>
                  </a:cubicBezTo>
                  <a:cubicBezTo>
                    <a:pt x="95" y="347"/>
                    <a:pt x="119" y="323"/>
                    <a:pt x="147" y="323"/>
                  </a:cubicBezTo>
                  <a:cubicBezTo>
                    <a:pt x="156" y="323"/>
                    <a:pt x="164" y="326"/>
                    <a:pt x="171" y="330"/>
                  </a:cubicBezTo>
                  <a:lnTo>
                    <a:pt x="279" y="230"/>
                  </a:lnTo>
                  <a:cubicBezTo>
                    <a:pt x="271" y="221"/>
                    <a:pt x="267" y="209"/>
                    <a:pt x="267" y="196"/>
                  </a:cubicBezTo>
                  <a:cubicBezTo>
                    <a:pt x="267" y="165"/>
                    <a:pt x="293" y="140"/>
                    <a:pt x="324" y="140"/>
                  </a:cubicBezTo>
                  <a:cubicBezTo>
                    <a:pt x="356" y="140"/>
                    <a:pt x="381" y="165"/>
                    <a:pt x="381" y="196"/>
                  </a:cubicBezTo>
                  <a:cubicBezTo>
                    <a:pt x="381" y="207"/>
                    <a:pt x="378" y="217"/>
                    <a:pt x="372" y="226"/>
                  </a:cubicBezTo>
                  <a:lnTo>
                    <a:pt x="462" y="333"/>
                  </a:lnTo>
                  <a:cubicBezTo>
                    <a:pt x="471" y="326"/>
                    <a:pt x="482" y="323"/>
                    <a:pt x="493" y="323"/>
                  </a:cubicBezTo>
                  <a:cubicBezTo>
                    <a:pt x="522" y="323"/>
                    <a:pt x="545" y="346"/>
                    <a:pt x="545" y="374"/>
                  </a:cubicBezTo>
                  <a:cubicBezTo>
                    <a:pt x="545" y="403"/>
                    <a:pt x="521" y="426"/>
                    <a:pt x="493" y="426"/>
                  </a:cubicBezTo>
                  <a:close/>
                  <a:moveTo>
                    <a:pt x="325" y="6"/>
                  </a:moveTo>
                  <a:lnTo>
                    <a:pt x="325" y="1"/>
                  </a:lnTo>
                  <a:lnTo>
                    <a:pt x="323" y="4"/>
                  </a:lnTo>
                  <a:lnTo>
                    <a:pt x="319" y="0"/>
                  </a:lnTo>
                  <a:lnTo>
                    <a:pt x="319" y="8"/>
                  </a:lnTo>
                  <a:lnTo>
                    <a:pt x="0" y="387"/>
                  </a:lnTo>
                  <a:lnTo>
                    <a:pt x="321" y="649"/>
                  </a:lnTo>
                  <a:lnTo>
                    <a:pt x="321" y="653"/>
                  </a:lnTo>
                  <a:lnTo>
                    <a:pt x="645" y="389"/>
                  </a:lnTo>
                  <a:lnTo>
                    <a:pt x="325" y="6"/>
                  </a:ln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sp>
        <p:nvSpPr>
          <p:cNvPr id="219" name="Rectangle 256"/>
          <p:cNvSpPr>
            <a:spLocks noChangeArrowheads="1"/>
          </p:cNvSpPr>
          <p:nvPr/>
        </p:nvSpPr>
        <p:spPr bwMode="auto">
          <a:xfrm>
            <a:off x="7762767" y="5517349"/>
            <a:ext cx="389730" cy="16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97576">
              <a:defRPr/>
            </a:pPr>
            <a:r>
              <a:rPr lang="en-US" altLang="en-US" sz="1078" kern="0">
                <a:solidFill>
                  <a:srgbClr val="0078D7"/>
                </a:solidFill>
                <a:latin typeface="Segoe UI" panose="020B0502040204020203" pitchFamily="34" charset="0"/>
              </a:rPr>
              <a:t>Azure </a:t>
            </a:r>
            <a:endParaRPr lang="en-US" altLang="en-US" sz="1765" kern="0">
              <a:solidFill>
                <a:prstClr val="black"/>
              </a:solidFill>
            </a:endParaRPr>
          </a:p>
        </p:txBody>
      </p:sp>
      <p:sp>
        <p:nvSpPr>
          <p:cNvPr id="220" name="Rectangle 257"/>
          <p:cNvSpPr>
            <a:spLocks noChangeArrowheads="1"/>
          </p:cNvSpPr>
          <p:nvPr/>
        </p:nvSpPr>
        <p:spPr bwMode="auto">
          <a:xfrm>
            <a:off x="7451507" y="5686986"/>
            <a:ext cx="971182" cy="16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97576">
              <a:defRPr/>
            </a:pPr>
            <a:r>
              <a:rPr lang="en-US" altLang="en-US" sz="1078" kern="0">
                <a:solidFill>
                  <a:srgbClr val="0078D7"/>
                </a:solidFill>
                <a:latin typeface="Segoe UI" panose="020B0502040204020203" pitchFamily="34" charset="0"/>
              </a:rPr>
              <a:t>Active Directory</a:t>
            </a:r>
            <a:endParaRPr lang="en-US" altLang="en-US" sz="1765" kern="0">
              <a:solidFill>
                <a:prstClr val="black"/>
              </a:solidFill>
            </a:endParaRPr>
          </a:p>
        </p:txBody>
      </p:sp>
      <p:sp>
        <p:nvSpPr>
          <p:cNvPr id="221" name="Rectangle 260"/>
          <p:cNvSpPr>
            <a:spLocks noChangeArrowheads="1"/>
          </p:cNvSpPr>
          <p:nvPr/>
        </p:nvSpPr>
        <p:spPr bwMode="auto">
          <a:xfrm>
            <a:off x="3346868" y="4457431"/>
            <a:ext cx="485591" cy="16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97576">
              <a:defRPr/>
            </a:pPr>
            <a:r>
              <a:rPr lang="en-US" altLang="en-US" sz="1078" kern="0">
                <a:solidFill>
                  <a:srgbClr val="0078D7"/>
                </a:solidFill>
                <a:latin typeface="Segoe UI" panose="020B0502040204020203" pitchFamily="34" charset="0"/>
              </a:rPr>
              <a:t>IoT Hub</a:t>
            </a:r>
            <a:endParaRPr lang="en-US" altLang="en-US" sz="1765" kern="0">
              <a:solidFill>
                <a:prstClr val="black"/>
              </a:solidFill>
            </a:endParaRPr>
          </a:p>
        </p:txBody>
      </p:sp>
      <p:grpSp>
        <p:nvGrpSpPr>
          <p:cNvPr id="222" name="Group 221"/>
          <p:cNvGrpSpPr/>
          <p:nvPr/>
        </p:nvGrpSpPr>
        <p:grpSpPr>
          <a:xfrm>
            <a:off x="6362962" y="3968597"/>
            <a:ext cx="498014" cy="440431"/>
            <a:chOff x="3314482" y="-3310276"/>
            <a:chExt cx="508000" cy="449263"/>
          </a:xfrm>
        </p:grpSpPr>
        <p:sp>
          <p:nvSpPr>
            <p:cNvPr id="223" name="Freeform 261"/>
            <p:cNvSpPr>
              <a:spLocks noEditPoints="1"/>
            </p:cNvSpPr>
            <p:nvPr/>
          </p:nvSpPr>
          <p:spPr bwMode="auto">
            <a:xfrm>
              <a:off x="3314482" y="-3310276"/>
              <a:ext cx="508000" cy="449263"/>
            </a:xfrm>
            <a:custGeom>
              <a:avLst/>
              <a:gdLst>
                <a:gd name="T0" fmla="*/ 502 w 684"/>
                <a:gd name="T1" fmla="*/ 512 h 605"/>
                <a:gd name="T2" fmla="*/ 342 w 684"/>
                <a:gd name="T3" fmla="*/ 566 h 605"/>
                <a:gd name="T4" fmla="*/ 133 w 684"/>
                <a:gd name="T5" fmla="*/ 463 h 605"/>
                <a:gd name="T6" fmla="*/ 182 w 684"/>
                <a:gd name="T7" fmla="*/ 94 h 605"/>
                <a:gd name="T8" fmla="*/ 342 w 684"/>
                <a:gd name="T9" fmla="*/ 40 h 605"/>
                <a:gd name="T10" fmla="*/ 551 w 684"/>
                <a:gd name="T11" fmla="*/ 143 h 605"/>
                <a:gd name="T12" fmla="*/ 502 w 684"/>
                <a:gd name="T13" fmla="*/ 512 h 605"/>
                <a:gd name="T14" fmla="*/ 582 w 684"/>
                <a:gd name="T15" fmla="*/ 119 h 605"/>
                <a:gd name="T16" fmla="*/ 342 w 684"/>
                <a:gd name="T17" fmla="*/ 0 h 605"/>
                <a:gd name="T18" fmla="*/ 158 w 684"/>
                <a:gd name="T19" fmla="*/ 62 h 605"/>
                <a:gd name="T20" fmla="*/ 102 w 684"/>
                <a:gd name="T21" fmla="*/ 487 h 605"/>
                <a:gd name="T22" fmla="*/ 342 w 684"/>
                <a:gd name="T23" fmla="*/ 605 h 605"/>
                <a:gd name="T24" fmla="*/ 526 w 684"/>
                <a:gd name="T25" fmla="*/ 543 h 605"/>
                <a:gd name="T26" fmla="*/ 582 w 684"/>
                <a:gd name="T27" fmla="*/ 119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4" h="605">
                  <a:moveTo>
                    <a:pt x="502" y="512"/>
                  </a:moveTo>
                  <a:cubicBezTo>
                    <a:pt x="454" y="548"/>
                    <a:pt x="398" y="566"/>
                    <a:pt x="342" y="566"/>
                  </a:cubicBezTo>
                  <a:cubicBezTo>
                    <a:pt x="263" y="566"/>
                    <a:pt x="185" y="530"/>
                    <a:pt x="133" y="463"/>
                  </a:cubicBezTo>
                  <a:cubicBezTo>
                    <a:pt x="44" y="347"/>
                    <a:pt x="66" y="182"/>
                    <a:pt x="182" y="94"/>
                  </a:cubicBezTo>
                  <a:cubicBezTo>
                    <a:pt x="230" y="57"/>
                    <a:pt x="286" y="40"/>
                    <a:pt x="342" y="40"/>
                  </a:cubicBezTo>
                  <a:cubicBezTo>
                    <a:pt x="421" y="40"/>
                    <a:pt x="499" y="75"/>
                    <a:pt x="551" y="143"/>
                  </a:cubicBezTo>
                  <a:cubicBezTo>
                    <a:pt x="639" y="258"/>
                    <a:pt x="617" y="423"/>
                    <a:pt x="502" y="512"/>
                  </a:cubicBezTo>
                  <a:close/>
                  <a:moveTo>
                    <a:pt x="582" y="119"/>
                  </a:moveTo>
                  <a:cubicBezTo>
                    <a:pt x="523" y="41"/>
                    <a:pt x="433" y="0"/>
                    <a:pt x="342" y="0"/>
                  </a:cubicBezTo>
                  <a:cubicBezTo>
                    <a:pt x="278" y="0"/>
                    <a:pt x="213" y="20"/>
                    <a:pt x="158" y="62"/>
                  </a:cubicBezTo>
                  <a:cubicBezTo>
                    <a:pt x="25" y="164"/>
                    <a:pt x="0" y="354"/>
                    <a:pt x="102" y="487"/>
                  </a:cubicBezTo>
                  <a:cubicBezTo>
                    <a:pt x="161" y="565"/>
                    <a:pt x="251" y="605"/>
                    <a:pt x="342" y="605"/>
                  </a:cubicBezTo>
                  <a:cubicBezTo>
                    <a:pt x="406" y="605"/>
                    <a:pt x="471" y="585"/>
                    <a:pt x="526" y="543"/>
                  </a:cubicBezTo>
                  <a:cubicBezTo>
                    <a:pt x="658" y="441"/>
                    <a:pt x="684" y="251"/>
                    <a:pt x="582" y="119"/>
                  </a:cubicBezTo>
                  <a:close/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24" name="Freeform 262"/>
            <p:cNvSpPr>
              <a:spLocks/>
            </p:cNvSpPr>
            <p:nvPr/>
          </p:nvSpPr>
          <p:spPr bwMode="auto">
            <a:xfrm>
              <a:off x="3408144" y="-3081676"/>
              <a:ext cx="58737" cy="149225"/>
            </a:xfrm>
            <a:custGeom>
              <a:avLst/>
              <a:gdLst>
                <a:gd name="T0" fmla="*/ 79 w 79"/>
                <a:gd name="T1" fmla="*/ 51 h 201"/>
                <a:gd name="T2" fmla="*/ 36 w 79"/>
                <a:gd name="T3" fmla="*/ 0 h 201"/>
                <a:gd name="T4" fmla="*/ 0 w 79"/>
                <a:gd name="T5" fmla="*/ 147 h 201"/>
                <a:gd name="T6" fmla="*/ 5 w 79"/>
                <a:gd name="T7" fmla="*/ 157 h 201"/>
                <a:gd name="T8" fmla="*/ 49 w 79"/>
                <a:gd name="T9" fmla="*/ 201 h 201"/>
                <a:gd name="T10" fmla="*/ 79 w 79"/>
                <a:gd name="T11" fmla="*/ 5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201">
                  <a:moveTo>
                    <a:pt x="79" y="51"/>
                  </a:moveTo>
                  <a:cubicBezTo>
                    <a:pt x="62" y="33"/>
                    <a:pt x="48" y="17"/>
                    <a:pt x="36" y="0"/>
                  </a:cubicBezTo>
                  <a:cubicBezTo>
                    <a:pt x="11" y="52"/>
                    <a:pt x="2" y="105"/>
                    <a:pt x="0" y="147"/>
                  </a:cubicBezTo>
                  <a:cubicBezTo>
                    <a:pt x="2" y="151"/>
                    <a:pt x="2" y="153"/>
                    <a:pt x="5" y="157"/>
                  </a:cubicBezTo>
                  <a:cubicBezTo>
                    <a:pt x="18" y="173"/>
                    <a:pt x="33" y="188"/>
                    <a:pt x="49" y="201"/>
                  </a:cubicBezTo>
                  <a:cubicBezTo>
                    <a:pt x="46" y="166"/>
                    <a:pt x="50" y="109"/>
                    <a:pt x="79" y="51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25" name="Freeform 263"/>
            <p:cNvSpPr>
              <a:spLocks/>
            </p:cNvSpPr>
            <p:nvPr/>
          </p:nvSpPr>
          <p:spPr bwMode="auto">
            <a:xfrm>
              <a:off x="3454182" y="-3194389"/>
              <a:ext cx="119062" cy="119063"/>
            </a:xfrm>
            <a:custGeom>
              <a:avLst/>
              <a:gdLst>
                <a:gd name="T0" fmla="*/ 109 w 159"/>
                <a:gd name="T1" fmla="*/ 0 h 160"/>
                <a:gd name="T2" fmla="*/ 36 w 159"/>
                <a:gd name="T3" fmla="*/ 64 h 160"/>
                <a:gd name="T4" fmla="*/ 0 w 159"/>
                <a:gd name="T5" fmla="*/ 107 h 160"/>
                <a:gd name="T6" fmla="*/ 42 w 159"/>
                <a:gd name="T7" fmla="*/ 160 h 160"/>
                <a:gd name="T8" fmla="*/ 90 w 159"/>
                <a:gd name="T9" fmla="*/ 105 h 160"/>
                <a:gd name="T10" fmla="*/ 159 w 159"/>
                <a:gd name="T11" fmla="*/ 50 h 160"/>
                <a:gd name="T12" fmla="*/ 109 w 159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160">
                  <a:moveTo>
                    <a:pt x="109" y="0"/>
                  </a:moveTo>
                  <a:cubicBezTo>
                    <a:pt x="85" y="16"/>
                    <a:pt x="60" y="37"/>
                    <a:pt x="36" y="64"/>
                  </a:cubicBezTo>
                  <a:cubicBezTo>
                    <a:pt x="22" y="78"/>
                    <a:pt x="11" y="92"/>
                    <a:pt x="0" y="107"/>
                  </a:cubicBezTo>
                  <a:cubicBezTo>
                    <a:pt x="11" y="124"/>
                    <a:pt x="25" y="142"/>
                    <a:pt x="42" y="160"/>
                  </a:cubicBezTo>
                  <a:cubicBezTo>
                    <a:pt x="55" y="142"/>
                    <a:pt x="71" y="123"/>
                    <a:pt x="90" y="105"/>
                  </a:cubicBezTo>
                  <a:cubicBezTo>
                    <a:pt x="115" y="82"/>
                    <a:pt x="137" y="64"/>
                    <a:pt x="159" y="50"/>
                  </a:cubicBezTo>
                  <a:cubicBezTo>
                    <a:pt x="141" y="33"/>
                    <a:pt x="124" y="17"/>
                    <a:pt x="109" y="0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26" name="Freeform 264"/>
            <p:cNvSpPr>
              <a:spLocks/>
            </p:cNvSpPr>
            <p:nvPr/>
          </p:nvSpPr>
          <p:spPr bwMode="auto">
            <a:xfrm>
              <a:off x="3562132" y="-3240426"/>
              <a:ext cx="158750" cy="66675"/>
            </a:xfrm>
            <a:custGeom>
              <a:avLst/>
              <a:gdLst>
                <a:gd name="T0" fmla="*/ 214 w 214"/>
                <a:gd name="T1" fmla="*/ 45 h 89"/>
                <a:gd name="T2" fmla="*/ 176 w 214"/>
                <a:gd name="T3" fmla="*/ 6 h 89"/>
                <a:gd name="T4" fmla="*/ 0 w 214"/>
                <a:gd name="T5" fmla="*/ 39 h 89"/>
                <a:gd name="T6" fmla="*/ 49 w 214"/>
                <a:gd name="T7" fmla="*/ 89 h 89"/>
                <a:gd name="T8" fmla="*/ 214 w 214"/>
                <a:gd name="T9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9">
                  <a:moveTo>
                    <a:pt x="214" y="45"/>
                  </a:moveTo>
                  <a:cubicBezTo>
                    <a:pt x="203" y="30"/>
                    <a:pt x="190" y="18"/>
                    <a:pt x="176" y="6"/>
                  </a:cubicBezTo>
                  <a:cubicBezTo>
                    <a:pt x="136" y="0"/>
                    <a:pt x="72" y="0"/>
                    <a:pt x="0" y="39"/>
                  </a:cubicBezTo>
                  <a:cubicBezTo>
                    <a:pt x="17" y="57"/>
                    <a:pt x="33" y="73"/>
                    <a:pt x="49" y="89"/>
                  </a:cubicBezTo>
                  <a:cubicBezTo>
                    <a:pt x="146" y="37"/>
                    <a:pt x="214" y="45"/>
                    <a:pt x="214" y="45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27" name="Freeform 265"/>
            <p:cNvSpPr>
              <a:spLocks/>
            </p:cNvSpPr>
            <p:nvPr/>
          </p:nvSpPr>
          <p:spPr bwMode="auto">
            <a:xfrm>
              <a:off x="3401794" y="-3222964"/>
              <a:ext cx="52387" cy="141288"/>
            </a:xfrm>
            <a:custGeom>
              <a:avLst/>
              <a:gdLst>
                <a:gd name="T0" fmla="*/ 46 w 72"/>
                <a:gd name="T1" fmla="*/ 189 h 189"/>
                <a:gd name="T2" fmla="*/ 72 w 72"/>
                <a:gd name="T3" fmla="*/ 145 h 189"/>
                <a:gd name="T4" fmla="*/ 37 w 72"/>
                <a:gd name="T5" fmla="*/ 0 h 189"/>
                <a:gd name="T6" fmla="*/ 9 w 72"/>
                <a:gd name="T7" fmla="*/ 35 h 189"/>
                <a:gd name="T8" fmla="*/ 46 w 72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89">
                  <a:moveTo>
                    <a:pt x="46" y="189"/>
                  </a:moveTo>
                  <a:cubicBezTo>
                    <a:pt x="54" y="175"/>
                    <a:pt x="62" y="160"/>
                    <a:pt x="72" y="145"/>
                  </a:cubicBezTo>
                  <a:cubicBezTo>
                    <a:pt x="31" y="80"/>
                    <a:pt x="33" y="26"/>
                    <a:pt x="37" y="0"/>
                  </a:cubicBezTo>
                  <a:cubicBezTo>
                    <a:pt x="27" y="11"/>
                    <a:pt x="17" y="22"/>
                    <a:pt x="9" y="35"/>
                  </a:cubicBezTo>
                  <a:cubicBezTo>
                    <a:pt x="1" y="69"/>
                    <a:pt x="0" y="123"/>
                    <a:pt x="46" y="189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28" name="Freeform 266"/>
            <p:cNvSpPr>
              <a:spLocks/>
            </p:cNvSpPr>
            <p:nvPr/>
          </p:nvSpPr>
          <p:spPr bwMode="auto">
            <a:xfrm>
              <a:off x="3466882" y="-3075326"/>
              <a:ext cx="263525" cy="131763"/>
            </a:xfrm>
            <a:custGeom>
              <a:avLst/>
              <a:gdLst>
                <a:gd name="T0" fmla="*/ 75 w 355"/>
                <a:gd name="T1" fmla="*/ 45 h 176"/>
                <a:gd name="T2" fmla="*/ 25 w 355"/>
                <a:gd name="T3" fmla="*/ 0 h 176"/>
                <a:gd name="T4" fmla="*/ 0 w 355"/>
                <a:gd name="T5" fmla="*/ 42 h 176"/>
                <a:gd name="T6" fmla="*/ 46 w 355"/>
                <a:gd name="T7" fmla="*/ 82 h 176"/>
                <a:gd name="T8" fmla="*/ 321 w 355"/>
                <a:gd name="T9" fmla="*/ 176 h 176"/>
                <a:gd name="T10" fmla="*/ 355 w 355"/>
                <a:gd name="T11" fmla="*/ 134 h 176"/>
                <a:gd name="T12" fmla="*/ 75 w 355"/>
                <a:gd name="T13" fmla="*/ 4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5" h="176">
                  <a:moveTo>
                    <a:pt x="75" y="45"/>
                  </a:moveTo>
                  <a:cubicBezTo>
                    <a:pt x="56" y="30"/>
                    <a:pt x="39" y="15"/>
                    <a:pt x="25" y="0"/>
                  </a:cubicBezTo>
                  <a:cubicBezTo>
                    <a:pt x="15" y="14"/>
                    <a:pt x="7" y="28"/>
                    <a:pt x="0" y="42"/>
                  </a:cubicBezTo>
                  <a:cubicBezTo>
                    <a:pt x="13" y="55"/>
                    <a:pt x="28" y="68"/>
                    <a:pt x="46" y="82"/>
                  </a:cubicBezTo>
                  <a:cubicBezTo>
                    <a:pt x="154" y="168"/>
                    <a:pt x="261" y="176"/>
                    <a:pt x="321" y="176"/>
                  </a:cubicBezTo>
                  <a:cubicBezTo>
                    <a:pt x="325" y="176"/>
                    <a:pt x="344" y="150"/>
                    <a:pt x="355" y="134"/>
                  </a:cubicBezTo>
                  <a:cubicBezTo>
                    <a:pt x="328" y="140"/>
                    <a:pt x="213" y="155"/>
                    <a:pt x="75" y="45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29" name="Freeform 267"/>
            <p:cNvSpPr>
              <a:spLocks/>
            </p:cNvSpPr>
            <p:nvPr/>
          </p:nvSpPr>
          <p:spPr bwMode="auto">
            <a:xfrm>
              <a:off x="3435132" y="-3115014"/>
              <a:ext cx="50800" cy="71438"/>
            </a:xfrm>
            <a:custGeom>
              <a:avLst/>
              <a:gdLst>
                <a:gd name="T0" fmla="*/ 0 w 68"/>
                <a:gd name="T1" fmla="*/ 44 h 95"/>
                <a:gd name="T2" fmla="*/ 43 w 68"/>
                <a:gd name="T3" fmla="*/ 95 h 95"/>
                <a:gd name="T4" fmla="*/ 68 w 68"/>
                <a:gd name="T5" fmla="*/ 53 h 95"/>
                <a:gd name="T6" fmla="*/ 26 w 68"/>
                <a:gd name="T7" fmla="*/ 0 h 95"/>
                <a:gd name="T8" fmla="*/ 0 w 68"/>
                <a:gd name="T9" fmla="*/ 4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5">
                  <a:moveTo>
                    <a:pt x="0" y="44"/>
                  </a:moveTo>
                  <a:cubicBezTo>
                    <a:pt x="12" y="61"/>
                    <a:pt x="26" y="77"/>
                    <a:pt x="43" y="95"/>
                  </a:cubicBezTo>
                  <a:cubicBezTo>
                    <a:pt x="50" y="81"/>
                    <a:pt x="58" y="67"/>
                    <a:pt x="68" y="53"/>
                  </a:cubicBezTo>
                  <a:cubicBezTo>
                    <a:pt x="51" y="35"/>
                    <a:pt x="37" y="17"/>
                    <a:pt x="26" y="0"/>
                  </a:cubicBezTo>
                  <a:cubicBezTo>
                    <a:pt x="16" y="15"/>
                    <a:pt x="8" y="30"/>
                    <a:pt x="0" y="44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30" name="Freeform 268"/>
            <p:cNvSpPr>
              <a:spLocks/>
            </p:cNvSpPr>
            <p:nvPr/>
          </p:nvSpPr>
          <p:spPr bwMode="auto">
            <a:xfrm>
              <a:off x="3573244" y="-3173751"/>
              <a:ext cx="185737" cy="157163"/>
            </a:xfrm>
            <a:custGeom>
              <a:avLst/>
              <a:gdLst>
                <a:gd name="T0" fmla="*/ 0 w 251"/>
                <a:gd name="T1" fmla="*/ 23 h 211"/>
                <a:gd name="T2" fmla="*/ 244 w 251"/>
                <a:gd name="T3" fmla="*/ 211 h 211"/>
                <a:gd name="T4" fmla="*/ 251 w 251"/>
                <a:gd name="T5" fmla="*/ 188 h 211"/>
                <a:gd name="T6" fmla="*/ 36 w 251"/>
                <a:gd name="T7" fmla="*/ 0 h 211"/>
                <a:gd name="T8" fmla="*/ 0 w 251"/>
                <a:gd name="T9" fmla="*/ 2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11">
                  <a:moveTo>
                    <a:pt x="0" y="23"/>
                  </a:moveTo>
                  <a:cubicBezTo>
                    <a:pt x="98" y="113"/>
                    <a:pt x="215" y="191"/>
                    <a:pt x="244" y="211"/>
                  </a:cubicBezTo>
                  <a:cubicBezTo>
                    <a:pt x="247" y="203"/>
                    <a:pt x="249" y="196"/>
                    <a:pt x="251" y="188"/>
                  </a:cubicBezTo>
                  <a:cubicBezTo>
                    <a:pt x="220" y="165"/>
                    <a:pt x="136" y="100"/>
                    <a:pt x="36" y="0"/>
                  </a:cubicBezTo>
                  <a:cubicBezTo>
                    <a:pt x="24" y="6"/>
                    <a:pt x="12" y="14"/>
                    <a:pt x="0" y="23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31" name="Freeform 269"/>
            <p:cNvSpPr>
              <a:spLocks/>
            </p:cNvSpPr>
            <p:nvPr/>
          </p:nvSpPr>
          <p:spPr bwMode="auto">
            <a:xfrm>
              <a:off x="3482757" y="-3272176"/>
              <a:ext cx="79375" cy="77788"/>
            </a:xfrm>
            <a:custGeom>
              <a:avLst/>
              <a:gdLst>
                <a:gd name="T0" fmla="*/ 108 w 108"/>
                <a:gd name="T1" fmla="*/ 81 h 104"/>
                <a:gd name="T2" fmla="*/ 34 w 108"/>
                <a:gd name="T3" fmla="*/ 0 h 104"/>
                <a:gd name="T4" fmla="*/ 0 w 108"/>
                <a:gd name="T5" fmla="*/ 14 h 104"/>
                <a:gd name="T6" fmla="*/ 71 w 108"/>
                <a:gd name="T7" fmla="*/ 104 h 104"/>
                <a:gd name="T8" fmla="*/ 108 w 108"/>
                <a:gd name="T9" fmla="*/ 8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108" y="81"/>
                  </a:moveTo>
                  <a:cubicBezTo>
                    <a:pt x="84" y="56"/>
                    <a:pt x="59" y="29"/>
                    <a:pt x="34" y="0"/>
                  </a:cubicBezTo>
                  <a:cubicBezTo>
                    <a:pt x="22" y="3"/>
                    <a:pt x="11" y="8"/>
                    <a:pt x="0" y="14"/>
                  </a:cubicBezTo>
                  <a:cubicBezTo>
                    <a:pt x="18" y="44"/>
                    <a:pt x="43" y="74"/>
                    <a:pt x="71" y="104"/>
                  </a:cubicBezTo>
                  <a:cubicBezTo>
                    <a:pt x="83" y="95"/>
                    <a:pt x="96" y="87"/>
                    <a:pt x="108" y="81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32" name="Freeform 270"/>
            <p:cNvSpPr>
              <a:spLocks/>
            </p:cNvSpPr>
            <p:nvPr/>
          </p:nvSpPr>
          <p:spPr bwMode="auto">
            <a:xfrm>
              <a:off x="3533557" y="-3211851"/>
              <a:ext cx="66675" cy="55563"/>
            </a:xfrm>
            <a:custGeom>
              <a:avLst/>
              <a:gdLst>
                <a:gd name="T0" fmla="*/ 41 w 90"/>
                <a:gd name="T1" fmla="*/ 0 h 76"/>
                <a:gd name="T2" fmla="*/ 0 w 90"/>
                <a:gd name="T3" fmla="*/ 25 h 76"/>
                <a:gd name="T4" fmla="*/ 49 w 90"/>
                <a:gd name="T5" fmla="*/ 76 h 76"/>
                <a:gd name="T6" fmla="*/ 90 w 90"/>
                <a:gd name="T7" fmla="*/ 50 h 76"/>
                <a:gd name="T8" fmla="*/ 41 w 90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76">
                  <a:moveTo>
                    <a:pt x="41" y="0"/>
                  </a:moveTo>
                  <a:cubicBezTo>
                    <a:pt x="28" y="7"/>
                    <a:pt x="12" y="16"/>
                    <a:pt x="0" y="25"/>
                  </a:cubicBezTo>
                  <a:cubicBezTo>
                    <a:pt x="15" y="42"/>
                    <a:pt x="31" y="59"/>
                    <a:pt x="49" y="76"/>
                  </a:cubicBezTo>
                  <a:cubicBezTo>
                    <a:pt x="62" y="67"/>
                    <a:pt x="78" y="57"/>
                    <a:pt x="90" y="50"/>
                  </a:cubicBezTo>
                  <a:cubicBezTo>
                    <a:pt x="74" y="35"/>
                    <a:pt x="57" y="18"/>
                    <a:pt x="41" y="0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33" name="Freeform 271"/>
            <p:cNvSpPr>
              <a:spLocks/>
            </p:cNvSpPr>
            <p:nvPr/>
          </p:nvSpPr>
          <p:spPr bwMode="auto">
            <a:xfrm>
              <a:off x="3533557" y="-3213439"/>
              <a:ext cx="66675" cy="58738"/>
            </a:xfrm>
            <a:custGeom>
              <a:avLst/>
              <a:gdLst>
                <a:gd name="T0" fmla="*/ 36 w 90"/>
                <a:gd name="T1" fmla="*/ 0 h 79"/>
                <a:gd name="T2" fmla="*/ 0 w 90"/>
                <a:gd name="T3" fmla="*/ 24 h 79"/>
                <a:gd name="T4" fmla="*/ 55 w 90"/>
                <a:gd name="T5" fmla="*/ 79 h 79"/>
                <a:gd name="T6" fmla="*/ 90 w 90"/>
                <a:gd name="T7" fmla="*/ 55 h 79"/>
                <a:gd name="T8" fmla="*/ 36 w 90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79">
                  <a:moveTo>
                    <a:pt x="36" y="0"/>
                  </a:moveTo>
                  <a:cubicBezTo>
                    <a:pt x="24" y="6"/>
                    <a:pt x="12" y="15"/>
                    <a:pt x="0" y="24"/>
                  </a:cubicBezTo>
                  <a:cubicBezTo>
                    <a:pt x="15" y="41"/>
                    <a:pt x="38" y="62"/>
                    <a:pt x="55" y="79"/>
                  </a:cubicBezTo>
                  <a:cubicBezTo>
                    <a:pt x="68" y="70"/>
                    <a:pt x="78" y="61"/>
                    <a:pt x="90" y="55"/>
                  </a:cubicBezTo>
                  <a:cubicBezTo>
                    <a:pt x="74" y="39"/>
                    <a:pt x="53" y="18"/>
                    <a:pt x="36" y="0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34" name="Freeform 272"/>
            <p:cNvSpPr>
              <a:spLocks/>
            </p:cNvSpPr>
            <p:nvPr/>
          </p:nvSpPr>
          <p:spPr bwMode="auto">
            <a:xfrm>
              <a:off x="3638332" y="-3122951"/>
              <a:ext cx="93662" cy="93663"/>
            </a:xfrm>
            <a:custGeom>
              <a:avLst/>
              <a:gdLst>
                <a:gd name="T0" fmla="*/ 29 w 127"/>
                <a:gd name="T1" fmla="*/ 19 h 127"/>
                <a:gd name="T2" fmla="*/ 18 w 127"/>
                <a:gd name="T3" fmla="*/ 98 h 127"/>
                <a:gd name="T4" fmla="*/ 98 w 127"/>
                <a:gd name="T5" fmla="*/ 108 h 127"/>
                <a:gd name="T6" fmla="*/ 108 w 127"/>
                <a:gd name="T7" fmla="*/ 29 h 127"/>
                <a:gd name="T8" fmla="*/ 29 w 127"/>
                <a:gd name="T9" fmla="*/ 1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7">
                  <a:moveTo>
                    <a:pt x="29" y="19"/>
                  </a:moveTo>
                  <a:cubicBezTo>
                    <a:pt x="4" y="38"/>
                    <a:pt x="0" y="73"/>
                    <a:pt x="18" y="98"/>
                  </a:cubicBezTo>
                  <a:cubicBezTo>
                    <a:pt x="38" y="123"/>
                    <a:pt x="73" y="127"/>
                    <a:pt x="98" y="108"/>
                  </a:cubicBezTo>
                  <a:cubicBezTo>
                    <a:pt x="123" y="90"/>
                    <a:pt x="127" y="54"/>
                    <a:pt x="108" y="29"/>
                  </a:cubicBezTo>
                  <a:cubicBezTo>
                    <a:pt x="89" y="5"/>
                    <a:pt x="54" y="0"/>
                    <a:pt x="29" y="19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35" name="Freeform 273"/>
            <p:cNvSpPr>
              <a:spLocks/>
            </p:cNvSpPr>
            <p:nvPr/>
          </p:nvSpPr>
          <p:spPr bwMode="auto">
            <a:xfrm>
              <a:off x="3552607" y="-3018176"/>
              <a:ext cx="87312" cy="87313"/>
            </a:xfrm>
            <a:custGeom>
              <a:avLst/>
              <a:gdLst>
                <a:gd name="T0" fmla="*/ 27 w 118"/>
                <a:gd name="T1" fmla="*/ 18 h 118"/>
                <a:gd name="T2" fmla="*/ 18 w 118"/>
                <a:gd name="T3" fmla="*/ 91 h 118"/>
                <a:gd name="T4" fmla="*/ 91 w 118"/>
                <a:gd name="T5" fmla="*/ 101 h 118"/>
                <a:gd name="T6" fmla="*/ 101 w 118"/>
                <a:gd name="T7" fmla="*/ 28 h 118"/>
                <a:gd name="T8" fmla="*/ 27 w 118"/>
                <a:gd name="T9" fmla="*/ 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8">
                  <a:moveTo>
                    <a:pt x="27" y="18"/>
                  </a:moveTo>
                  <a:cubicBezTo>
                    <a:pt x="5" y="35"/>
                    <a:pt x="0" y="68"/>
                    <a:pt x="18" y="91"/>
                  </a:cubicBezTo>
                  <a:cubicBezTo>
                    <a:pt x="35" y="114"/>
                    <a:pt x="68" y="118"/>
                    <a:pt x="91" y="101"/>
                  </a:cubicBezTo>
                  <a:cubicBezTo>
                    <a:pt x="114" y="83"/>
                    <a:pt x="118" y="51"/>
                    <a:pt x="101" y="28"/>
                  </a:cubicBezTo>
                  <a:cubicBezTo>
                    <a:pt x="83" y="5"/>
                    <a:pt x="50" y="0"/>
                    <a:pt x="27" y="18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36" name="Freeform 274"/>
            <p:cNvSpPr>
              <a:spLocks/>
            </p:cNvSpPr>
            <p:nvPr/>
          </p:nvSpPr>
          <p:spPr bwMode="auto">
            <a:xfrm>
              <a:off x="3395444" y="-3148351"/>
              <a:ext cx="133350" cy="133350"/>
            </a:xfrm>
            <a:custGeom>
              <a:avLst/>
              <a:gdLst>
                <a:gd name="T0" fmla="*/ 41 w 179"/>
                <a:gd name="T1" fmla="*/ 27 h 180"/>
                <a:gd name="T2" fmla="*/ 26 w 179"/>
                <a:gd name="T3" fmla="*/ 138 h 180"/>
                <a:gd name="T4" fmla="*/ 138 w 179"/>
                <a:gd name="T5" fmla="*/ 153 h 180"/>
                <a:gd name="T6" fmla="*/ 153 w 179"/>
                <a:gd name="T7" fmla="*/ 41 h 180"/>
                <a:gd name="T8" fmla="*/ 41 w 179"/>
                <a:gd name="T9" fmla="*/ 2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80">
                  <a:moveTo>
                    <a:pt x="41" y="27"/>
                  </a:moveTo>
                  <a:cubicBezTo>
                    <a:pt x="6" y="54"/>
                    <a:pt x="0" y="103"/>
                    <a:pt x="26" y="138"/>
                  </a:cubicBezTo>
                  <a:cubicBezTo>
                    <a:pt x="53" y="173"/>
                    <a:pt x="103" y="180"/>
                    <a:pt x="138" y="153"/>
                  </a:cubicBezTo>
                  <a:cubicBezTo>
                    <a:pt x="173" y="126"/>
                    <a:pt x="179" y="77"/>
                    <a:pt x="153" y="41"/>
                  </a:cubicBezTo>
                  <a:cubicBezTo>
                    <a:pt x="126" y="7"/>
                    <a:pt x="76" y="0"/>
                    <a:pt x="41" y="27"/>
                  </a:cubicBezTo>
                </a:path>
              </a:pathLst>
            </a:custGeom>
            <a:solidFill>
              <a:srgbClr val="0078D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sp>
        <p:nvSpPr>
          <p:cNvPr id="237" name="Rectangle 275"/>
          <p:cNvSpPr>
            <a:spLocks noChangeArrowheads="1"/>
          </p:cNvSpPr>
          <p:nvPr/>
        </p:nvSpPr>
        <p:spPr bwMode="auto">
          <a:xfrm>
            <a:off x="6310544" y="4462163"/>
            <a:ext cx="590881" cy="16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97576">
              <a:defRPr/>
            </a:pPr>
            <a:r>
              <a:rPr lang="en-US" altLang="en-US" sz="1078" kern="0" dirty="0">
                <a:solidFill>
                  <a:srgbClr val="0078D7"/>
                </a:solidFill>
                <a:latin typeface="Segoe UI" panose="020B0502040204020203" pitchFamily="34" charset="0"/>
              </a:rPr>
              <a:t>Web Jobs</a:t>
            </a:r>
            <a:endParaRPr lang="en-US" altLang="en-US" sz="1765" kern="0" dirty="0">
              <a:solidFill>
                <a:prstClr val="black"/>
              </a:solidFill>
            </a:endParaRPr>
          </a:p>
        </p:txBody>
      </p:sp>
      <p:grpSp>
        <p:nvGrpSpPr>
          <p:cNvPr id="247" name="Group 246"/>
          <p:cNvGrpSpPr/>
          <p:nvPr/>
        </p:nvGrpSpPr>
        <p:grpSpPr>
          <a:xfrm>
            <a:off x="9387622" y="4025654"/>
            <a:ext cx="986329" cy="154759"/>
            <a:chOff x="2220913" y="3983038"/>
            <a:chExt cx="1041400" cy="115888"/>
          </a:xfrm>
        </p:grpSpPr>
        <p:sp>
          <p:nvSpPr>
            <p:cNvPr id="248" name="Line 83"/>
            <p:cNvSpPr>
              <a:spLocks noChangeShapeType="1"/>
            </p:cNvSpPr>
            <p:nvPr/>
          </p:nvSpPr>
          <p:spPr bwMode="auto">
            <a:xfrm flipH="1">
              <a:off x="2308225" y="4041775"/>
              <a:ext cx="954088" cy="0"/>
            </a:xfrm>
            <a:prstGeom prst="line">
              <a:avLst/>
            </a:prstGeom>
            <a:noFill/>
            <a:ln w="22225" cap="rnd">
              <a:solidFill>
                <a:srgbClr val="505050">
                  <a:lumMod val="75000"/>
                </a:srgb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49" name="Freeform 84"/>
            <p:cNvSpPr>
              <a:spLocks/>
            </p:cNvSpPr>
            <p:nvPr/>
          </p:nvSpPr>
          <p:spPr bwMode="auto">
            <a:xfrm>
              <a:off x="2220913" y="3983038"/>
              <a:ext cx="115888" cy="115888"/>
            </a:xfrm>
            <a:custGeom>
              <a:avLst/>
              <a:gdLst>
                <a:gd name="T0" fmla="*/ 0 w 172"/>
                <a:gd name="T1" fmla="*/ 85 h 171"/>
                <a:gd name="T2" fmla="*/ 172 w 172"/>
                <a:gd name="T3" fmla="*/ 0 h 171"/>
                <a:gd name="T4" fmla="*/ 172 w 172"/>
                <a:gd name="T5" fmla="*/ 171 h 171"/>
                <a:gd name="T6" fmla="*/ 0 w 172"/>
                <a:gd name="T7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171">
                  <a:moveTo>
                    <a:pt x="0" y="85"/>
                  </a:moveTo>
                  <a:lnTo>
                    <a:pt x="172" y="0"/>
                  </a:lnTo>
                  <a:cubicBezTo>
                    <a:pt x="145" y="54"/>
                    <a:pt x="145" y="117"/>
                    <a:pt x="172" y="171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05050">
                <a:lumMod val="75000"/>
              </a:srgbClr>
            </a:solidFill>
            <a:ln w="0">
              <a:solidFill>
                <a:srgbClr val="505050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grpSp>
        <p:nvGrpSpPr>
          <p:cNvPr id="250" name="1 Devices - sensors"/>
          <p:cNvGrpSpPr/>
          <p:nvPr/>
        </p:nvGrpSpPr>
        <p:grpSpPr>
          <a:xfrm>
            <a:off x="-117551" y="2033479"/>
            <a:ext cx="3585963" cy="3419230"/>
            <a:chOff x="-977339" y="2485984"/>
            <a:chExt cx="3976839" cy="3501091"/>
          </a:xfrm>
        </p:grpSpPr>
        <p:sp>
          <p:nvSpPr>
            <p:cNvPr id="251" name="TextBox 250"/>
            <p:cNvSpPr txBox="1"/>
            <p:nvPr/>
          </p:nvSpPr>
          <p:spPr>
            <a:xfrm>
              <a:off x="-977339" y="2485984"/>
              <a:ext cx="3976839" cy="834165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913993">
                <a:defRPr/>
              </a:pPr>
              <a:r>
                <a:rPr lang="en-US" sz="1765" b="1" kern="0" dirty="0">
                  <a:solidFill>
                    <a:srgbClr val="087CD8"/>
                  </a:solidFill>
                  <a:latin typeface="Segoe UI Light" panose="020B0502040204020203" pitchFamily="34" charset="0"/>
                </a:rPr>
                <a:t>Devices</a:t>
              </a:r>
            </a:p>
            <a:p>
              <a:pPr algn="ctr" defTabSz="913993">
                <a:defRPr/>
              </a:pPr>
              <a:r>
                <a:rPr lang="en-US" sz="1176" kern="0" dirty="0">
                  <a:solidFill>
                    <a:srgbClr val="087CD8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Azure IoT SDK (OSS)</a:t>
              </a:r>
            </a:p>
            <a:p>
              <a:pPr algn="ctr" defTabSz="913993">
                <a:defRPr/>
              </a:pPr>
              <a:r>
                <a:rPr lang="en-US" sz="1176" kern="0" dirty="0">
                  <a:solidFill>
                    <a:srgbClr val="087CD8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Linux, RTOS, mBed, Windows, </a:t>
              </a:r>
            </a:p>
            <a:p>
              <a:pPr algn="ctr" defTabSz="913993">
                <a:defRPr/>
              </a:pPr>
              <a:r>
                <a:rPr lang="en-US" sz="1176" kern="0" dirty="0">
                  <a:solidFill>
                    <a:srgbClr val="087CD8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Android, iOS </a:t>
              </a:r>
            </a:p>
          </p:txBody>
        </p:sp>
        <p:sp>
          <p:nvSpPr>
            <p:cNvPr id="252" name="Rectangle 251"/>
            <p:cNvSpPr/>
            <p:nvPr/>
          </p:nvSpPr>
          <p:spPr bwMode="auto">
            <a:xfrm>
              <a:off x="814417" y="3511836"/>
              <a:ext cx="333651" cy="321902"/>
            </a:xfrm>
            <a:prstGeom prst="rect">
              <a:avLst/>
            </a:prstGeom>
            <a:gradFill flip="none" rotWithShape="1">
              <a:gsLst>
                <a:gs pos="50000">
                  <a:srgbClr val="5EB6DA"/>
                </a:gs>
                <a:gs pos="50000">
                  <a:srgbClr val="3999C6"/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72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65" kern="0" spc="-50" dirty="0">
                <a:solidFill>
                  <a:prstClr val="black"/>
                </a:soli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3" name="Frame 5"/>
            <p:cNvSpPr>
              <a:spLocks noChangeAspect="1"/>
            </p:cNvSpPr>
            <p:nvPr/>
          </p:nvSpPr>
          <p:spPr bwMode="auto">
            <a:xfrm>
              <a:off x="856938" y="3548064"/>
              <a:ext cx="249509" cy="249443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23625" y="642938"/>
                  </a:moveTo>
                  <a:lnTo>
                    <a:pt x="500064" y="720805"/>
                  </a:lnTo>
                  <a:lnTo>
                    <a:pt x="500064" y="770811"/>
                  </a:lnTo>
                  <a:lnTo>
                    <a:pt x="423625" y="770811"/>
                  </a:lnTo>
                  <a:close/>
                  <a:moveTo>
                    <a:pt x="651511" y="598647"/>
                  </a:moveTo>
                  <a:lnTo>
                    <a:pt x="656512" y="599361"/>
                  </a:lnTo>
                  <a:lnTo>
                    <a:pt x="660798" y="600076"/>
                  </a:lnTo>
                  <a:lnTo>
                    <a:pt x="664370" y="602219"/>
                  </a:lnTo>
                  <a:lnTo>
                    <a:pt x="667942" y="605076"/>
                  </a:lnTo>
                  <a:lnTo>
                    <a:pt x="671514" y="608648"/>
                  </a:lnTo>
                  <a:lnTo>
                    <a:pt x="673657" y="612935"/>
                  </a:lnTo>
                  <a:lnTo>
                    <a:pt x="675086" y="617221"/>
                  </a:lnTo>
                  <a:lnTo>
                    <a:pt x="675800" y="622221"/>
                  </a:lnTo>
                  <a:lnTo>
                    <a:pt x="675086" y="627222"/>
                  </a:lnTo>
                  <a:lnTo>
                    <a:pt x="673657" y="631508"/>
                  </a:lnTo>
                  <a:lnTo>
                    <a:pt x="671514" y="635080"/>
                  </a:lnTo>
                  <a:lnTo>
                    <a:pt x="667942" y="638652"/>
                  </a:lnTo>
                  <a:lnTo>
                    <a:pt x="664370" y="642224"/>
                  </a:lnTo>
                  <a:lnTo>
                    <a:pt x="660798" y="644367"/>
                  </a:lnTo>
                  <a:lnTo>
                    <a:pt x="656512" y="645796"/>
                  </a:lnTo>
                  <a:lnTo>
                    <a:pt x="651511" y="646510"/>
                  </a:lnTo>
                  <a:lnTo>
                    <a:pt x="646510" y="645796"/>
                  </a:lnTo>
                  <a:lnTo>
                    <a:pt x="642224" y="644367"/>
                  </a:lnTo>
                  <a:lnTo>
                    <a:pt x="637937" y="642224"/>
                  </a:lnTo>
                  <a:lnTo>
                    <a:pt x="634365" y="638652"/>
                  </a:lnTo>
                  <a:lnTo>
                    <a:pt x="631508" y="635080"/>
                  </a:lnTo>
                  <a:lnTo>
                    <a:pt x="629365" y="631508"/>
                  </a:lnTo>
                  <a:lnTo>
                    <a:pt x="628650" y="627222"/>
                  </a:lnTo>
                  <a:lnTo>
                    <a:pt x="627936" y="622221"/>
                  </a:lnTo>
                  <a:lnTo>
                    <a:pt x="628650" y="617221"/>
                  </a:lnTo>
                  <a:lnTo>
                    <a:pt x="629365" y="612935"/>
                  </a:lnTo>
                  <a:lnTo>
                    <a:pt x="631508" y="608648"/>
                  </a:lnTo>
                  <a:lnTo>
                    <a:pt x="634365" y="605076"/>
                  </a:lnTo>
                  <a:lnTo>
                    <a:pt x="637937" y="602219"/>
                  </a:lnTo>
                  <a:lnTo>
                    <a:pt x="642224" y="600076"/>
                  </a:lnTo>
                  <a:lnTo>
                    <a:pt x="646510" y="599361"/>
                  </a:lnTo>
                  <a:close/>
                  <a:moveTo>
                    <a:pt x="224314" y="447914"/>
                  </a:moveTo>
                  <a:lnTo>
                    <a:pt x="373619" y="600076"/>
                  </a:lnTo>
                  <a:lnTo>
                    <a:pt x="373619" y="770812"/>
                  </a:lnTo>
                  <a:lnTo>
                    <a:pt x="294323" y="770812"/>
                  </a:lnTo>
                  <a:lnTo>
                    <a:pt x="294323" y="568644"/>
                  </a:lnTo>
                  <a:lnTo>
                    <a:pt x="240030" y="568644"/>
                  </a:lnTo>
                  <a:lnTo>
                    <a:pt x="240030" y="768669"/>
                  </a:lnTo>
                  <a:lnTo>
                    <a:pt x="142161" y="769383"/>
                  </a:lnTo>
                  <a:lnTo>
                    <a:pt x="142161" y="696517"/>
                  </a:lnTo>
                  <a:lnTo>
                    <a:pt x="184309" y="696517"/>
                  </a:lnTo>
                  <a:lnTo>
                    <a:pt x="184309" y="642939"/>
                  </a:lnTo>
                  <a:lnTo>
                    <a:pt x="142161" y="642939"/>
                  </a:lnTo>
                  <a:lnTo>
                    <a:pt x="142161" y="565072"/>
                  </a:lnTo>
                  <a:lnTo>
                    <a:pt x="182166" y="565072"/>
                  </a:lnTo>
                  <a:lnTo>
                    <a:pt x="182166" y="518637"/>
                  </a:lnTo>
                  <a:lnTo>
                    <a:pt x="142161" y="518637"/>
                  </a:lnTo>
                  <a:lnTo>
                    <a:pt x="142161" y="448629"/>
                  </a:lnTo>
                  <a:close/>
                  <a:moveTo>
                    <a:pt x="272891" y="250746"/>
                  </a:moveTo>
                  <a:lnTo>
                    <a:pt x="278606" y="251461"/>
                  </a:lnTo>
                  <a:lnTo>
                    <a:pt x="282892" y="252889"/>
                  </a:lnTo>
                  <a:lnTo>
                    <a:pt x="286464" y="255032"/>
                  </a:lnTo>
                  <a:lnTo>
                    <a:pt x="290036" y="257890"/>
                  </a:lnTo>
                  <a:lnTo>
                    <a:pt x="292894" y="261462"/>
                  </a:lnTo>
                  <a:lnTo>
                    <a:pt x="295037" y="265034"/>
                  </a:lnTo>
                  <a:lnTo>
                    <a:pt x="296466" y="269320"/>
                  </a:lnTo>
                  <a:lnTo>
                    <a:pt x="297180" y="275035"/>
                  </a:lnTo>
                  <a:lnTo>
                    <a:pt x="296466" y="280036"/>
                  </a:lnTo>
                  <a:lnTo>
                    <a:pt x="295037" y="284322"/>
                  </a:lnTo>
                  <a:lnTo>
                    <a:pt x="292894" y="287894"/>
                  </a:lnTo>
                  <a:lnTo>
                    <a:pt x="290036" y="291466"/>
                  </a:lnTo>
                  <a:lnTo>
                    <a:pt x="286464" y="294323"/>
                  </a:lnTo>
                  <a:lnTo>
                    <a:pt x="282892" y="296466"/>
                  </a:lnTo>
                  <a:lnTo>
                    <a:pt x="278606" y="297181"/>
                  </a:lnTo>
                  <a:lnTo>
                    <a:pt x="272891" y="297895"/>
                  </a:lnTo>
                  <a:lnTo>
                    <a:pt x="267890" y="297181"/>
                  </a:lnTo>
                  <a:lnTo>
                    <a:pt x="263604" y="296466"/>
                  </a:lnTo>
                  <a:lnTo>
                    <a:pt x="260032" y="294323"/>
                  </a:lnTo>
                  <a:lnTo>
                    <a:pt x="256460" y="291466"/>
                  </a:lnTo>
                  <a:lnTo>
                    <a:pt x="253603" y="287894"/>
                  </a:lnTo>
                  <a:lnTo>
                    <a:pt x="251459" y="284322"/>
                  </a:lnTo>
                  <a:lnTo>
                    <a:pt x="250031" y="280036"/>
                  </a:lnTo>
                  <a:lnTo>
                    <a:pt x="249316" y="275035"/>
                  </a:lnTo>
                  <a:lnTo>
                    <a:pt x="250031" y="269320"/>
                  </a:lnTo>
                  <a:lnTo>
                    <a:pt x="251459" y="265034"/>
                  </a:lnTo>
                  <a:lnTo>
                    <a:pt x="253603" y="261462"/>
                  </a:lnTo>
                  <a:lnTo>
                    <a:pt x="256460" y="257890"/>
                  </a:lnTo>
                  <a:lnTo>
                    <a:pt x="260032" y="255032"/>
                  </a:lnTo>
                  <a:lnTo>
                    <a:pt x="263604" y="252889"/>
                  </a:lnTo>
                  <a:lnTo>
                    <a:pt x="267890" y="251461"/>
                  </a:lnTo>
                  <a:close/>
                  <a:moveTo>
                    <a:pt x="722947" y="147876"/>
                  </a:moveTo>
                  <a:lnTo>
                    <a:pt x="770811" y="147876"/>
                  </a:lnTo>
                  <a:lnTo>
                    <a:pt x="770811" y="227171"/>
                  </a:lnTo>
                  <a:lnTo>
                    <a:pt x="722947" y="227171"/>
                  </a:lnTo>
                  <a:close/>
                  <a:moveTo>
                    <a:pt x="554355" y="143589"/>
                  </a:moveTo>
                  <a:lnTo>
                    <a:pt x="672227" y="143589"/>
                  </a:lnTo>
                  <a:lnTo>
                    <a:pt x="672941" y="281464"/>
                  </a:lnTo>
                  <a:lnTo>
                    <a:pt x="772239" y="281464"/>
                  </a:lnTo>
                  <a:lnTo>
                    <a:pt x="772239" y="358616"/>
                  </a:lnTo>
                  <a:lnTo>
                    <a:pt x="722947" y="358616"/>
                  </a:lnTo>
                  <a:lnTo>
                    <a:pt x="722947" y="410051"/>
                  </a:lnTo>
                  <a:lnTo>
                    <a:pt x="772239" y="410051"/>
                  </a:lnTo>
                  <a:lnTo>
                    <a:pt x="772239" y="485775"/>
                  </a:lnTo>
                  <a:lnTo>
                    <a:pt x="722947" y="485775"/>
                  </a:lnTo>
                  <a:lnTo>
                    <a:pt x="722947" y="537210"/>
                  </a:lnTo>
                  <a:lnTo>
                    <a:pt x="772239" y="537210"/>
                  </a:lnTo>
                  <a:lnTo>
                    <a:pt x="772239" y="770811"/>
                  </a:lnTo>
                  <a:lnTo>
                    <a:pt x="677942" y="770811"/>
                  </a:lnTo>
                  <a:lnTo>
                    <a:pt x="677942" y="699374"/>
                  </a:lnTo>
                  <a:lnTo>
                    <a:pt x="682228" y="697945"/>
                  </a:lnTo>
                  <a:lnTo>
                    <a:pt x="686514" y="696516"/>
                  </a:lnTo>
                  <a:lnTo>
                    <a:pt x="690086" y="694373"/>
                  </a:lnTo>
                  <a:lnTo>
                    <a:pt x="694372" y="692230"/>
                  </a:lnTo>
                  <a:lnTo>
                    <a:pt x="697944" y="689372"/>
                  </a:lnTo>
                  <a:lnTo>
                    <a:pt x="702230" y="686515"/>
                  </a:lnTo>
                  <a:lnTo>
                    <a:pt x="705802" y="683657"/>
                  </a:lnTo>
                  <a:lnTo>
                    <a:pt x="709374" y="680800"/>
                  </a:lnTo>
                  <a:lnTo>
                    <a:pt x="714375" y="675085"/>
                  </a:lnTo>
                  <a:lnTo>
                    <a:pt x="719375" y="667941"/>
                  </a:lnTo>
                  <a:lnTo>
                    <a:pt x="722947" y="661512"/>
                  </a:lnTo>
                  <a:lnTo>
                    <a:pt x="726519" y="654368"/>
                  </a:lnTo>
                  <a:lnTo>
                    <a:pt x="728662" y="647938"/>
                  </a:lnTo>
                  <a:lnTo>
                    <a:pt x="730805" y="639366"/>
                  </a:lnTo>
                  <a:lnTo>
                    <a:pt x="732234" y="632222"/>
                  </a:lnTo>
                  <a:lnTo>
                    <a:pt x="732948" y="624364"/>
                  </a:lnTo>
                  <a:lnTo>
                    <a:pt x="732234" y="616506"/>
                  </a:lnTo>
                  <a:lnTo>
                    <a:pt x="730805" y="608648"/>
                  </a:lnTo>
                  <a:lnTo>
                    <a:pt x="728662" y="600790"/>
                  </a:lnTo>
                  <a:lnTo>
                    <a:pt x="726519" y="593646"/>
                  </a:lnTo>
                  <a:lnTo>
                    <a:pt x="722947" y="586502"/>
                  </a:lnTo>
                  <a:lnTo>
                    <a:pt x="719375" y="580073"/>
                  </a:lnTo>
                  <a:lnTo>
                    <a:pt x="714375" y="572929"/>
                  </a:lnTo>
                  <a:lnTo>
                    <a:pt x="709374" y="567214"/>
                  </a:lnTo>
                  <a:lnTo>
                    <a:pt x="705802" y="563642"/>
                  </a:lnTo>
                  <a:lnTo>
                    <a:pt x="702230" y="560785"/>
                  </a:lnTo>
                  <a:lnTo>
                    <a:pt x="697230" y="557927"/>
                  </a:lnTo>
                  <a:lnTo>
                    <a:pt x="693658" y="555070"/>
                  </a:lnTo>
                  <a:lnTo>
                    <a:pt x="689372" y="552927"/>
                  </a:lnTo>
                  <a:lnTo>
                    <a:pt x="685085" y="550783"/>
                  </a:lnTo>
                  <a:lnTo>
                    <a:pt x="680085" y="549355"/>
                  </a:lnTo>
                  <a:lnTo>
                    <a:pt x="675799" y="547211"/>
                  </a:lnTo>
                  <a:lnTo>
                    <a:pt x="675084" y="464344"/>
                  </a:lnTo>
                  <a:lnTo>
                    <a:pt x="554355" y="345757"/>
                  </a:lnTo>
                  <a:close/>
                  <a:moveTo>
                    <a:pt x="507920" y="143589"/>
                  </a:moveTo>
                  <a:lnTo>
                    <a:pt x="507920" y="305752"/>
                  </a:lnTo>
                  <a:lnTo>
                    <a:pt x="420766" y="218598"/>
                  </a:lnTo>
                  <a:lnTo>
                    <a:pt x="420766" y="144303"/>
                  </a:lnTo>
                  <a:close/>
                  <a:moveTo>
                    <a:pt x="371476" y="143589"/>
                  </a:moveTo>
                  <a:lnTo>
                    <a:pt x="371476" y="231457"/>
                  </a:lnTo>
                  <a:lnTo>
                    <a:pt x="634366" y="497205"/>
                  </a:lnTo>
                  <a:lnTo>
                    <a:pt x="634366" y="547211"/>
                  </a:lnTo>
                  <a:lnTo>
                    <a:pt x="622221" y="551498"/>
                  </a:lnTo>
                  <a:lnTo>
                    <a:pt x="610791" y="557213"/>
                  </a:lnTo>
                  <a:lnTo>
                    <a:pt x="600076" y="565071"/>
                  </a:lnTo>
                  <a:lnTo>
                    <a:pt x="591503" y="574358"/>
                  </a:lnTo>
                  <a:lnTo>
                    <a:pt x="584360" y="585788"/>
                  </a:lnTo>
                  <a:lnTo>
                    <a:pt x="577930" y="597218"/>
                  </a:lnTo>
                  <a:lnTo>
                    <a:pt x="575073" y="610791"/>
                  </a:lnTo>
                  <a:lnTo>
                    <a:pt x="573644" y="624364"/>
                  </a:lnTo>
                  <a:lnTo>
                    <a:pt x="574358" y="632222"/>
                  </a:lnTo>
                  <a:lnTo>
                    <a:pt x="575073" y="639366"/>
                  </a:lnTo>
                  <a:lnTo>
                    <a:pt x="577216" y="647938"/>
                  </a:lnTo>
                  <a:lnTo>
                    <a:pt x="580073" y="654368"/>
                  </a:lnTo>
                  <a:lnTo>
                    <a:pt x="582931" y="661512"/>
                  </a:lnTo>
                  <a:lnTo>
                    <a:pt x="587217" y="667941"/>
                  </a:lnTo>
                  <a:lnTo>
                    <a:pt x="591503" y="675085"/>
                  </a:lnTo>
                  <a:lnTo>
                    <a:pt x="596504" y="680800"/>
                  </a:lnTo>
                  <a:lnTo>
                    <a:pt x="600790" y="684372"/>
                  </a:lnTo>
                  <a:lnTo>
                    <a:pt x="605076" y="687944"/>
                  </a:lnTo>
                  <a:lnTo>
                    <a:pt x="609363" y="691515"/>
                  </a:lnTo>
                  <a:lnTo>
                    <a:pt x="615078" y="694373"/>
                  </a:lnTo>
                  <a:lnTo>
                    <a:pt x="620078" y="697230"/>
                  </a:lnTo>
                  <a:lnTo>
                    <a:pt x="625793" y="699374"/>
                  </a:lnTo>
                  <a:lnTo>
                    <a:pt x="630794" y="700802"/>
                  </a:lnTo>
                  <a:lnTo>
                    <a:pt x="636509" y="702945"/>
                  </a:lnTo>
                  <a:lnTo>
                    <a:pt x="636509" y="770811"/>
                  </a:lnTo>
                  <a:lnTo>
                    <a:pt x="551498" y="770811"/>
                  </a:lnTo>
                  <a:lnTo>
                    <a:pt x="551498" y="705089"/>
                  </a:lnTo>
                  <a:lnTo>
                    <a:pt x="240745" y="396478"/>
                  </a:lnTo>
                  <a:lnTo>
                    <a:pt x="142161" y="396478"/>
                  </a:lnTo>
                  <a:lnTo>
                    <a:pt x="142161" y="144303"/>
                  </a:lnTo>
                  <a:lnTo>
                    <a:pt x="247174" y="144303"/>
                  </a:lnTo>
                  <a:lnTo>
                    <a:pt x="247174" y="200739"/>
                  </a:lnTo>
                  <a:lnTo>
                    <a:pt x="236458" y="205025"/>
                  </a:lnTo>
                  <a:lnTo>
                    <a:pt x="227171" y="212169"/>
                  </a:lnTo>
                  <a:lnTo>
                    <a:pt x="218599" y="220027"/>
                  </a:lnTo>
                  <a:lnTo>
                    <a:pt x="210741" y="228600"/>
                  </a:lnTo>
                  <a:lnTo>
                    <a:pt x="204311" y="239315"/>
                  </a:lnTo>
                  <a:lnTo>
                    <a:pt x="199311" y="251460"/>
                  </a:lnTo>
                  <a:lnTo>
                    <a:pt x="196453" y="263604"/>
                  </a:lnTo>
                  <a:lnTo>
                    <a:pt x="195025" y="277177"/>
                  </a:lnTo>
                  <a:lnTo>
                    <a:pt x="195739" y="285036"/>
                  </a:lnTo>
                  <a:lnTo>
                    <a:pt x="196453" y="292894"/>
                  </a:lnTo>
                  <a:lnTo>
                    <a:pt x="198596" y="300037"/>
                  </a:lnTo>
                  <a:lnTo>
                    <a:pt x="200740" y="307896"/>
                  </a:lnTo>
                  <a:lnTo>
                    <a:pt x="204311" y="315039"/>
                  </a:lnTo>
                  <a:lnTo>
                    <a:pt x="207883" y="321469"/>
                  </a:lnTo>
                  <a:lnTo>
                    <a:pt x="212884" y="327898"/>
                  </a:lnTo>
                  <a:lnTo>
                    <a:pt x="218599" y="333613"/>
                  </a:lnTo>
                  <a:lnTo>
                    <a:pt x="224314" y="339328"/>
                  </a:lnTo>
                  <a:lnTo>
                    <a:pt x="230029" y="343614"/>
                  </a:lnTo>
                  <a:lnTo>
                    <a:pt x="237173" y="347901"/>
                  </a:lnTo>
                  <a:lnTo>
                    <a:pt x="243602" y="350758"/>
                  </a:lnTo>
                  <a:lnTo>
                    <a:pt x="251461" y="353616"/>
                  </a:lnTo>
                  <a:lnTo>
                    <a:pt x="259319" y="355759"/>
                  </a:lnTo>
                  <a:lnTo>
                    <a:pt x="266463" y="356473"/>
                  </a:lnTo>
                  <a:lnTo>
                    <a:pt x="274321" y="357188"/>
                  </a:lnTo>
                  <a:lnTo>
                    <a:pt x="280750" y="357188"/>
                  </a:lnTo>
                  <a:lnTo>
                    <a:pt x="286465" y="356473"/>
                  </a:lnTo>
                  <a:lnTo>
                    <a:pt x="291466" y="355759"/>
                  </a:lnTo>
                  <a:lnTo>
                    <a:pt x="297181" y="354330"/>
                  </a:lnTo>
                  <a:lnTo>
                    <a:pt x="302181" y="352187"/>
                  </a:lnTo>
                  <a:lnTo>
                    <a:pt x="307896" y="350044"/>
                  </a:lnTo>
                  <a:lnTo>
                    <a:pt x="312183" y="347901"/>
                  </a:lnTo>
                  <a:lnTo>
                    <a:pt x="317183" y="345043"/>
                  </a:lnTo>
                  <a:lnTo>
                    <a:pt x="540068" y="567214"/>
                  </a:lnTo>
                  <a:lnTo>
                    <a:pt x="537925" y="507921"/>
                  </a:lnTo>
                  <a:lnTo>
                    <a:pt x="345044" y="315039"/>
                  </a:lnTo>
                  <a:lnTo>
                    <a:pt x="348616" y="306467"/>
                  </a:lnTo>
                  <a:lnTo>
                    <a:pt x="352188" y="296466"/>
                  </a:lnTo>
                  <a:lnTo>
                    <a:pt x="353616" y="287179"/>
                  </a:lnTo>
                  <a:lnTo>
                    <a:pt x="354331" y="277177"/>
                  </a:lnTo>
                  <a:lnTo>
                    <a:pt x="353616" y="268605"/>
                  </a:lnTo>
                  <a:lnTo>
                    <a:pt x="352902" y="261461"/>
                  </a:lnTo>
                  <a:lnTo>
                    <a:pt x="350759" y="253603"/>
                  </a:lnTo>
                  <a:lnTo>
                    <a:pt x="348616" y="246459"/>
                  </a:lnTo>
                  <a:lnTo>
                    <a:pt x="345044" y="239315"/>
                  </a:lnTo>
                  <a:lnTo>
                    <a:pt x="341472" y="232886"/>
                  </a:lnTo>
                  <a:lnTo>
                    <a:pt x="336471" y="226456"/>
                  </a:lnTo>
                  <a:lnTo>
                    <a:pt x="330756" y="220741"/>
                  </a:lnTo>
                  <a:lnTo>
                    <a:pt x="327185" y="217170"/>
                  </a:lnTo>
                  <a:lnTo>
                    <a:pt x="322898" y="213598"/>
                  </a:lnTo>
                  <a:lnTo>
                    <a:pt x="318612" y="210026"/>
                  </a:lnTo>
                  <a:lnTo>
                    <a:pt x="313611" y="207168"/>
                  </a:lnTo>
                  <a:lnTo>
                    <a:pt x="309325" y="205025"/>
                  </a:lnTo>
                  <a:lnTo>
                    <a:pt x="303610" y="202882"/>
                  </a:lnTo>
                  <a:lnTo>
                    <a:pt x="298610" y="201453"/>
                  </a:lnTo>
                  <a:lnTo>
                    <a:pt x="293609" y="200025"/>
                  </a:lnTo>
                  <a:lnTo>
                    <a:pt x="293609" y="144303"/>
                  </a:lnTo>
                  <a:close/>
                  <a:moveTo>
                    <a:pt x="55998" y="55998"/>
                  </a:moveTo>
                  <a:lnTo>
                    <a:pt x="55998" y="858402"/>
                  </a:lnTo>
                  <a:lnTo>
                    <a:pt x="858402" y="858402"/>
                  </a:lnTo>
                  <a:lnTo>
                    <a:pt x="858402" y="55998"/>
                  </a:lnTo>
                  <a:close/>
                  <a:moveTo>
                    <a:pt x="0" y="0"/>
                  </a:moveTo>
                  <a:lnTo>
                    <a:pt x="914400" y="0"/>
                  </a:lnTo>
                  <a:lnTo>
                    <a:pt x="914400" y="9144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505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05369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07" kern="0" spc="-58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4" name="Rectangle 253"/>
            <p:cNvSpPr/>
            <p:nvPr/>
          </p:nvSpPr>
          <p:spPr bwMode="auto">
            <a:xfrm>
              <a:off x="814417" y="3873444"/>
              <a:ext cx="333651" cy="321902"/>
            </a:xfrm>
            <a:prstGeom prst="rect">
              <a:avLst/>
            </a:prstGeom>
            <a:gradFill flip="none" rotWithShape="1">
              <a:gsLst>
                <a:gs pos="50000">
                  <a:srgbClr val="5EB6DA"/>
                </a:gs>
                <a:gs pos="50000">
                  <a:srgbClr val="3999C6"/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72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65" kern="0" spc="-50" dirty="0">
                <a:solidFill>
                  <a:prstClr val="black"/>
                </a:soli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5" name="Frame 5"/>
            <p:cNvSpPr>
              <a:spLocks noChangeAspect="1"/>
            </p:cNvSpPr>
            <p:nvPr/>
          </p:nvSpPr>
          <p:spPr bwMode="auto">
            <a:xfrm>
              <a:off x="856938" y="3909673"/>
              <a:ext cx="249509" cy="249443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23625" y="642938"/>
                  </a:moveTo>
                  <a:lnTo>
                    <a:pt x="500064" y="720805"/>
                  </a:lnTo>
                  <a:lnTo>
                    <a:pt x="500064" y="770811"/>
                  </a:lnTo>
                  <a:lnTo>
                    <a:pt x="423625" y="770811"/>
                  </a:lnTo>
                  <a:close/>
                  <a:moveTo>
                    <a:pt x="651511" y="598647"/>
                  </a:moveTo>
                  <a:lnTo>
                    <a:pt x="656512" y="599361"/>
                  </a:lnTo>
                  <a:lnTo>
                    <a:pt x="660798" y="600076"/>
                  </a:lnTo>
                  <a:lnTo>
                    <a:pt x="664370" y="602219"/>
                  </a:lnTo>
                  <a:lnTo>
                    <a:pt x="667942" y="605076"/>
                  </a:lnTo>
                  <a:lnTo>
                    <a:pt x="671514" y="608648"/>
                  </a:lnTo>
                  <a:lnTo>
                    <a:pt x="673657" y="612935"/>
                  </a:lnTo>
                  <a:lnTo>
                    <a:pt x="675086" y="617221"/>
                  </a:lnTo>
                  <a:lnTo>
                    <a:pt x="675800" y="622221"/>
                  </a:lnTo>
                  <a:lnTo>
                    <a:pt x="675086" y="627222"/>
                  </a:lnTo>
                  <a:lnTo>
                    <a:pt x="673657" y="631508"/>
                  </a:lnTo>
                  <a:lnTo>
                    <a:pt x="671514" y="635080"/>
                  </a:lnTo>
                  <a:lnTo>
                    <a:pt x="667942" y="638652"/>
                  </a:lnTo>
                  <a:lnTo>
                    <a:pt x="664370" y="642224"/>
                  </a:lnTo>
                  <a:lnTo>
                    <a:pt x="660798" y="644367"/>
                  </a:lnTo>
                  <a:lnTo>
                    <a:pt x="656512" y="645796"/>
                  </a:lnTo>
                  <a:lnTo>
                    <a:pt x="651511" y="646510"/>
                  </a:lnTo>
                  <a:lnTo>
                    <a:pt x="646510" y="645796"/>
                  </a:lnTo>
                  <a:lnTo>
                    <a:pt x="642224" y="644367"/>
                  </a:lnTo>
                  <a:lnTo>
                    <a:pt x="637937" y="642224"/>
                  </a:lnTo>
                  <a:lnTo>
                    <a:pt x="634365" y="638652"/>
                  </a:lnTo>
                  <a:lnTo>
                    <a:pt x="631508" y="635080"/>
                  </a:lnTo>
                  <a:lnTo>
                    <a:pt x="629365" y="631508"/>
                  </a:lnTo>
                  <a:lnTo>
                    <a:pt x="628650" y="627222"/>
                  </a:lnTo>
                  <a:lnTo>
                    <a:pt x="627936" y="622221"/>
                  </a:lnTo>
                  <a:lnTo>
                    <a:pt x="628650" y="617221"/>
                  </a:lnTo>
                  <a:lnTo>
                    <a:pt x="629365" y="612935"/>
                  </a:lnTo>
                  <a:lnTo>
                    <a:pt x="631508" y="608648"/>
                  </a:lnTo>
                  <a:lnTo>
                    <a:pt x="634365" y="605076"/>
                  </a:lnTo>
                  <a:lnTo>
                    <a:pt x="637937" y="602219"/>
                  </a:lnTo>
                  <a:lnTo>
                    <a:pt x="642224" y="600076"/>
                  </a:lnTo>
                  <a:lnTo>
                    <a:pt x="646510" y="599361"/>
                  </a:lnTo>
                  <a:close/>
                  <a:moveTo>
                    <a:pt x="224314" y="447914"/>
                  </a:moveTo>
                  <a:lnTo>
                    <a:pt x="373619" y="600076"/>
                  </a:lnTo>
                  <a:lnTo>
                    <a:pt x="373619" y="770812"/>
                  </a:lnTo>
                  <a:lnTo>
                    <a:pt x="294323" y="770812"/>
                  </a:lnTo>
                  <a:lnTo>
                    <a:pt x="294323" y="568644"/>
                  </a:lnTo>
                  <a:lnTo>
                    <a:pt x="240030" y="568644"/>
                  </a:lnTo>
                  <a:lnTo>
                    <a:pt x="240030" y="768669"/>
                  </a:lnTo>
                  <a:lnTo>
                    <a:pt x="142161" y="769383"/>
                  </a:lnTo>
                  <a:lnTo>
                    <a:pt x="142161" y="696517"/>
                  </a:lnTo>
                  <a:lnTo>
                    <a:pt x="184309" y="696517"/>
                  </a:lnTo>
                  <a:lnTo>
                    <a:pt x="184309" y="642939"/>
                  </a:lnTo>
                  <a:lnTo>
                    <a:pt x="142161" y="642939"/>
                  </a:lnTo>
                  <a:lnTo>
                    <a:pt x="142161" y="565072"/>
                  </a:lnTo>
                  <a:lnTo>
                    <a:pt x="182166" y="565072"/>
                  </a:lnTo>
                  <a:lnTo>
                    <a:pt x="182166" y="518637"/>
                  </a:lnTo>
                  <a:lnTo>
                    <a:pt x="142161" y="518637"/>
                  </a:lnTo>
                  <a:lnTo>
                    <a:pt x="142161" y="448629"/>
                  </a:lnTo>
                  <a:close/>
                  <a:moveTo>
                    <a:pt x="272891" y="250746"/>
                  </a:moveTo>
                  <a:lnTo>
                    <a:pt x="278606" y="251461"/>
                  </a:lnTo>
                  <a:lnTo>
                    <a:pt x="282892" y="252889"/>
                  </a:lnTo>
                  <a:lnTo>
                    <a:pt x="286464" y="255032"/>
                  </a:lnTo>
                  <a:lnTo>
                    <a:pt x="290036" y="257890"/>
                  </a:lnTo>
                  <a:lnTo>
                    <a:pt x="292894" y="261462"/>
                  </a:lnTo>
                  <a:lnTo>
                    <a:pt x="295037" y="265034"/>
                  </a:lnTo>
                  <a:lnTo>
                    <a:pt x="296466" y="269320"/>
                  </a:lnTo>
                  <a:lnTo>
                    <a:pt x="297180" y="275035"/>
                  </a:lnTo>
                  <a:lnTo>
                    <a:pt x="296466" y="280036"/>
                  </a:lnTo>
                  <a:lnTo>
                    <a:pt x="295037" y="284322"/>
                  </a:lnTo>
                  <a:lnTo>
                    <a:pt x="292894" y="287894"/>
                  </a:lnTo>
                  <a:lnTo>
                    <a:pt x="290036" y="291466"/>
                  </a:lnTo>
                  <a:lnTo>
                    <a:pt x="286464" y="294323"/>
                  </a:lnTo>
                  <a:lnTo>
                    <a:pt x="282892" y="296466"/>
                  </a:lnTo>
                  <a:lnTo>
                    <a:pt x="278606" y="297181"/>
                  </a:lnTo>
                  <a:lnTo>
                    <a:pt x="272891" y="297895"/>
                  </a:lnTo>
                  <a:lnTo>
                    <a:pt x="267890" y="297181"/>
                  </a:lnTo>
                  <a:lnTo>
                    <a:pt x="263604" y="296466"/>
                  </a:lnTo>
                  <a:lnTo>
                    <a:pt x="260032" y="294323"/>
                  </a:lnTo>
                  <a:lnTo>
                    <a:pt x="256460" y="291466"/>
                  </a:lnTo>
                  <a:lnTo>
                    <a:pt x="253603" y="287894"/>
                  </a:lnTo>
                  <a:lnTo>
                    <a:pt x="251459" y="284322"/>
                  </a:lnTo>
                  <a:lnTo>
                    <a:pt x="250031" y="280036"/>
                  </a:lnTo>
                  <a:lnTo>
                    <a:pt x="249316" y="275035"/>
                  </a:lnTo>
                  <a:lnTo>
                    <a:pt x="250031" y="269320"/>
                  </a:lnTo>
                  <a:lnTo>
                    <a:pt x="251459" y="265034"/>
                  </a:lnTo>
                  <a:lnTo>
                    <a:pt x="253603" y="261462"/>
                  </a:lnTo>
                  <a:lnTo>
                    <a:pt x="256460" y="257890"/>
                  </a:lnTo>
                  <a:lnTo>
                    <a:pt x="260032" y="255032"/>
                  </a:lnTo>
                  <a:lnTo>
                    <a:pt x="263604" y="252889"/>
                  </a:lnTo>
                  <a:lnTo>
                    <a:pt x="267890" y="251461"/>
                  </a:lnTo>
                  <a:close/>
                  <a:moveTo>
                    <a:pt x="722947" y="147876"/>
                  </a:moveTo>
                  <a:lnTo>
                    <a:pt x="770811" y="147876"/>
                  </a:lnTo>
                  <a:lnTo>
                    <a:pt x="770811" y="227171"/>
                  </a:lnTo>
                  <a:lnTo>
                    <a:pt x="722947" y="227171"/>
                  </a:lnTo>
                  <a:close/>
                  <a:moveTo>
                    <a:pt x="554355" y="143589"/>
                  </a:moveTo>
                  <a:lnTo>
                    <a:pt x="672227" y="143589"/>
                  </a:lnTo>
                  <a:lnTo>
                    <a:pt x="672941" y="281464"/>
                  </a:lnTo>
                  <a:lnTo>
                    <a:pt x="772239" y="281464"/>
                  </a:lnTo>
                  <a:lnTo>
                    <a:pt x="772239" y="358616"/>
                  </a:lnTo>
                  <a:lnTo>
                    <a:pt x="722947" y="358616"/>
                  </a:lnTo>
                  <a:lnTo>
                    <a:pt x="722947" y="410051"/>
                  </a:lnTo>
                  <a:lnTo>
                    <a:pt x="772239" y="410051"/>
                  </a:lnTo>
                  <a:lnTo>
                    <a:pt x="772239" y="485775"/>
                  </a:lnTo>
                  <a:lnTo>
                    <a:pt x="722947" y="485775"/>
                  </a:lnTo>
                  <a:lnTo>
                    <a:pt x="722947" y="537210"/>
                  </a:lnTo>
                  <a:lnTo>
                    <a:pt x="772239" y="537210"/>
                  </a:lnTo>
                  <a:lnTo>
                    <a:pt x="772239" y="770811"/>
                  </a:lnTo>
                  <a:lnTo>
                    <a:pt x="677942" y="770811"/>
                  </a:lnTo>
                  <a:lnTo>
                    <a:pt x="677942" y="699374"/>
                  </a:lnTo>
                  <a:lnTo>
                    <a:pt x="682228" y="697945"/>
                  </a:lnTo>
                  <a:lnTo>
                    <a:pt x="686514" y="696516"/>
                  </a:lnTo>
                  <a:lnTo>
                    <a:pt x="690086" y="694373"/>
                  </a:lnTo>
                  <a:lnTo>
                    <a:pt x="694372" y="692230"/>
                  </a:lnTo>
                  <a:lnTo>
                    <a:pt x="697944" y="689372"/>
                  </a:lnTo>
                  <a:lnTo>
                    <a:pt x="702230" y="686515"/>
                  </a:lnTo>
                  <a:lnTo>
                    <a:pt x="705802" y="683657"/>
                  </a:lnTo>
                  <a:lnTo>
                    <a:pt x="709374" y="680800"/>
                  </a:lnTo>
                  <a:lnTo>
                    <a:pt x="714375" y="675085"/>
                  </a:lnTo>
                  <a:lnTo>
                    <a:pt x="719375" y="667941"/>
                  </a:lnTo>
                  <a:lnTo>
                    <a:pt x="722947" y="661512"/>
                  </a:lnTo>
                  <a:lnTo>
                    <a:pt x="726519" y="654368"/>
                  </a:lnTo>
                  <a:lnTo>
                    <a:pt x="728662" y="647938"/>
                  </a:lnTo>
                  <a:lnTo>
                    <a:pt x="730805" y="639366"/>
                  </a:lnTo>
                  <a:lnTo>
                    <a:pt x="732234" y="632222"/>
                  </a:lnTo>
                  <a:lnTo>
                    <a:pt x="732948" y="624364"/>
                  </a:lnTo>
                  <a:lnTo>
                    <a:pt x="732234" y="616506"/>
                  </a:lnTo>
                  <a:lnTo>
                    <a:pt x="730805" y="608648"/>
                  </a:lnTo>
                  <a:lnTo>
                    <a:pt x="728662" y="600790"/>
                  </a:lnTo>
                  <a:lnTo>
                    <a:pt x="726519" y="593646"/>
                  </a:lnTo>
                  <a:lnTo>
                    <a:pt x="722947" y="586502"/>
                  </a:lnTo>
                  <a:lnTo>
                    <a:pt x="719375" y="580073"/>
                  </a:lnTo>
                  <a:lnTo>
                    <a:pt x="714375" y="572929"/>
                  </a:lnTo>
                  <a:lnTo>
                    <a:pt x="709374" y="567214"/>
                  </a:lnTo>
                  <a:lnTo>
                    <a:pt x="705802" y="563642"/>
                  </a:lnTo>
                  <a:lnTo>
                    <a:pt x="702230" y="560785"/>
                  </a:lnTo>
                  <a:lnTo>
                    <a:pt x="697230" y="557927"/>
                  </a:lnTo>
                  <a:lnTo>
                    <a:pt x="693658" y="555070"/>
                  </a:lnTo>
                  <a:lnTo>
                    <a:pt x="689372" y="552927"/>
                  </a:lnTo>
                  <a:lnTo>
                    <a:pt x="685085" y="550783"/>
                  </a:lnTo>
                  <a:lnTo>
                    <a:pt x="680085" y="549355"/>
                  </a:lnTo>
                  <a:lnTo>
                    <a:pt x="675799" y="547211"/>
                  </a:lnTo>
                  <a:lnTo>
                    <a:pt x="675084" y="464344"/>
                  </a:lnTo>
                  <a:lnTo>
                    <a:pt x="554355" y="345757"/>
                  </a:lnTo>
                  <a:close/>
                  <a:moveTo>
                    <a:pt x="507920" y="143589"/>
                  </a:moveTo>
                  <a:lnTo>
                    <a:pt x="507920" y="305752"/>
                  </a:lnTo>
                  <a:lnTo>
                    <a:pt x="420766" y="218598"/>
                  </a:lnTo>
                  <a:lnTo>
                    <a:pt x="420766" y="144303"/>
                  </a:lnTo>
                  <a:close/>
                  <a:moveTo>
                    <a:pt x="371476" y="143589"/>
                  </a:moveTo>
                  <a:lnTo>
                    <a:pt x="371476" y="231457"/>
                  </a:lnTo>
                  <a:lnTo>
                    <a:pt x="634366" y="497205"/>
                  </a:lnTo>
                  <a:lnTo>
                    <a:pt x="634366" y="547211"/>
                  </a:lnTo>
                  <a:lnTo>
                    <a:pt x="622221" y="551498"/>
                  </a:lnTo>
                  <a:lnTo>
                    <a:pt x="610791" y="557213"/>
                  </a:lnTo>
                  <a:lnTo>
                    <a:pt x="600076" y="565071"/>
                  </a:lnTo>
                  <a:lnTo>
                    <a:pt x="591503" y="574358"/>
                  </a:lnTo>
                  <a:lnTo>
                    <a:pt x="584360" y="585788"/>
                  </a:lnTo>
                  <a:lnTo>
                    <a:pt x="577930" y="597218"/>
                  </a:lnTo>
                  <a:lnTo>
                    <a:pt x="575073" y="610791"/>
                  </a:lnTo>
                  <a:lnTo>
                    <a:pt x="573644" y="624364"/>
                  </a:lnTo>
                  <a:lnTo>
                    <a:pt x="574358" y="632222"/>
                  </a:lnTo>
                  <a:lnTo>
                    <a:pt x="575073" y="639366"/>
                  </a:lnTo>
                  <a:lnTo>
                    <a:pt x="577216" y="647938"/>
                  </a:lnTo>
                  <a:lnTo>
                    <a:pt x="580073" y="654368"/>
                  </a:lnTo>
                  <a:lnTo>
                    <a:pt x="582931" y="661512"/>
                  </a:lnTo>
                  <a:lnTo>
                    <a:pt x="587217" y="667941"/>
                  </a:lnTo>
                  <a:lnTo>
                    <a:pt x="591503" y="675085"/>
                  </a:lnTo>
                  <a:lnTo>
                    <a:pt x="596504" y="680800"/>
                  </a:lnTo>
                  <a:lnTo>
                    <a:pt x="600790" y="684372"/>
                  </a:lnTo>
                  <a:lnTo>
                    <a:pt x="605076" y="687944"/>
                  </a:lnTo>
                  <a:lnTo>
                    <a:pt x="609363" y="691515"/>
                  </a:lnTo>
                  <a:lnTo>
                    <a:pt x="615078" y="694373"/>
                  </a:lnTo>
                  <a:lnTo>
                    <a:pt x="620078" y="697230"/>
                  </a:lnTo>
                  <a:lnTo>
                    <a:pt x="625793" y="699374"/>
                  </a:lnTo>
                  <a:lnTo>
                    <a:pt x="630794" y="700802"/>
                  </a:lnTo>
                  <a:lnTo>
                    <a:pt x="636509" y="702945"/>
                  </a:lnTo>
                  <a:lnTo>
                    <a:pt x="636509" y="770811"/>
                  </a:lnTo>
                  <a:lnTo>
                    <a:pt x="551498" y="770811"/>
                  </a:lnTo>
                  <a:lnTo>
                    <a:pt x="551498" y="705089"/>
                  </a:lnTo>
                  <a:lnTo>
                    <a:pt x="240745" y="396478"/>
                  </a:lnTo>
                  <a:lnTo>
                    <a:pt x="142161" y="396478"/>
                  </a:lnTo>
                  <a:lnTo>
                    <a:pt x="142161" y="144303"/>
                  </a:lnTo>
                  <a:lnTo>
                    <a:pt x="247174" y="144303"/>
                  </a:lnTo>
                  <a:lnTo>
                    <a:pt x="247174" y="200739"/>
                  </a:lnTo>
                  <a:lnTo>
                    <a:pt x="236458" y="205025"/>
                  </a:lnTo>
                  <a:lnTo>
                    <a:pt x="227171" y="212169"/>
                  </a:lnTo>
                  <a:lnTo>
                    <a:pt x="218599" y="220027"/>
                  </a:lnTo>
                  <a:lnTo>
                    <a:pt x="210741" y="228600"/>
                  </a:lnTo>
                  <a:lnTo>
                    <a:pt x="204311" y="239315"/>
                  </a:lnTo>
                  <a:lnTo>
                    <a:pt x="199311" y="251460"/>
                  </a:lnTo>
                  <a:lnTo>
                    <a:pt x="196453" y="263604"/>
                  </a:lnTo>
                  <a:lnTo>
                    <a:pt x="195025" y="277177"/>
                  </a:lnTo>
                  <a:lnTo>
                    <a:pt x="195739" y="285036"/>
                  </a:lnTo>
                  <a:lnTo>
                    <a:pt x="196453" y="292894"/>
                  </a:lnTo>
                  <a:lnTo>
                    <a:pt x="198596" y="300037"/>
                  </a:lnTo>
                  <a:lnTo>
                    <a:pt x="200740" y="307896"/>
                  </a:lnTo>
                  <a:lnTo>
                    <a:pt x="204311" y="315039"/>
                  </a:lnTo>
                  <a:lnTo>
                    <a:pt x="207883" y="321469"/>
                  </a:lnTo>
                  <a:lnTo>
                    <a:pt x="212884" y="327898"/>
                  </a:lnTo>
                  <a:lnTo>
                    <a:pt x="218599" y="333613"/>
                  </a:lnTo>
                  <a:lnTo>
                    <a:pt x="224314" y="339328"/>
                  </a:lnTo>
                  <a:lnTo>
                    <a:pt x="230029" y="343614"/>
                  </a:lnTo>
                  <a:lnTo>
                    <a:pt x="237173" y="347901"/>
                  </a:lnTo>
                  <a:lnTo>
                    <a:pt x="243602" y="350758"/>
                  </a:lnTo>
                  <a:lnTo>
                    <a:pt x="251461" y="353616"/>
                  </a:lnTo>
                  <a:lnTo>
                    <a:pt x="259319" y="355759"/>
                  </a:lnTo>
                  <a:lnTo>
                    <a:pt x="266463" y="356473"/>
                  </a:lnTo>
                  <a:lnTo>
                    <a:pt x="274321" y="357188"/>
                  </a:lnTo>
                  <a:lnTo>
                    <a:pt x="280750" y="357188"/>
                  </a:lnTo>
                  <a:lnTo>
                    <a:pt x="286465" y="356473"/>
                  </a:lnTo>
                  <a:lnTo>
                    <a:pt x="291466" y="355759"/>
                  </a:lnTo>
                  <a:lnTo>
                    <a:pt x="297181" y="354330"/>
                  </a:lnTo>
                  <a:lnTo>
                    <a:pt x="302181" y="352187"/>
                  </a:lnTo>
                  <a:lnTo>
                    <a:pt x="307896" y="350044"/>
                  </a:lnTo>
                  <a:lnTo>
                    <a:pt x="312183" y="347901"/>
                  </a:lnTo>
                  <a:lnTo>
                    <a:pt x="317183" y="345043"/>
                  </a:lnTo>
                  <a:lnTo>
                    <a:pt x="540068" y="567214"/>
                  </a:lnTo>
                  <a:lnTo>
                    <a:pt x="537925" y="507921"/>
                  </a:lnTo>
                  <a:lnTo>
                    <a:pt x="345044" y="315039"/>
                  </a:lnTo>
                  <a:lnTo>
                    <a:pt x="348616" y="306467"/>
                  </a:lnTo>
                  <a:lnTo>
                    <a:pt x="352188" y="296466"/>
                  </a:lnTo>
                  <a:lnTo>
                    <a:pt x="353616" y="287179"/>
                  </a:lnTo>
                  <a:lnTo>
                    <a:pt x="354331" y="277177"/>
                  </a:lnTo>
                  <a:lnTo>
                    <a:pt x="353616" y="268605"/>
                  </a:lnTo>
                  <a:lnTo>
                    <a:pt x="352902" y="261461"/>
                  </a:lnTo>
                  <a:lnTo>
                    <a:pt x="350759" y="253603"/>
                  </a:lnTo>
                  <a:lnTo>
                    <a:pt x="348616" y="246459"/>
                  </a:lnTo>
                  <a:lnTo>
                    <a:pt x="345044" y="239315"/>
                  </a:lnTo>
                  <a:lnTo>
                    <a:pt x="341472" y="232886"/>
                  </a:lnTo>
                  <a:lnTo>
                    <a:pt x="336471" y="226456"/>
                  </a:lnTo>
                  <a:lnTo>
                    <a:pt x="330756" y="220741"/>
                  </a:lnTo>
                  <a:lnTo>
                    <a:pt x="327185" y="217170"/>
                  </a:lnTo>
                  <a:lnTo>
                    <a:pt x="322898" y="213598"/>
                  </a:lnTo>
                  <a:lnTo>
                    <a:pt x="318612" y="210026"/>
                  </a:lnTo>
                  <a:lnTo>
                    <a:pt x="313611" y="207168"/>
                  </a:lnTo>
                  <a:lnTo>
                    <a:pt x="309325" y="205025"/>
                  </a:lnTo>
                  <a:lnTo>
                    <a:pt x="303610" y="202882"/>
                  </a:lnTo>
                  <a:lnTo>
                    <a:pt x="298610" y="201453"/>
                  </a:lnTo>
                  <a:lnTo>
                    <a:pt x="293609" y="200025"/>
                  </a:lnTo>
                  <a:lnTo>
                    <a:pt x="293609" y="144303"/>
                  </a:lnTo>
                  <a:close/>
                  <a:moveTo>
                    <a:pt x="55998" y="55998"/>
                  </a:moveTo>
                  <a:lnTo>
                    <a:pt x="55998" y="858402"/>
                  </a:lnTo>
                  <a:lnTo>
                    <a:pt x="858402" y="858402"/>
                  </a:lnTo>
                  <a:lnTo>
                    <a:pt x="858402" y="55998"/>
                  </a:lnTo>
                  <a:close/>
                  <a:moveTo>
                    <a:pt x="0" y="0"/>
                  </a:moveTo>
                  <a:lnTo>
                    <a:pt x="914400" y="0"/>
                  </a:lnTo>
                  <a:lnTo>
                    <a:pt x="914400" y="9144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505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05369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07" kern="0" spc="-58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6" name="Rectangle 255"/>
            <p:cNvSpPr/>
            <p:nvPr/>
          </p:nvSpPr>
          <p:spPr bwMode="auto">
            <a:xfrm>
              <a:off x="814417" y="4227997"/>
              <a:ext cx="333651" cy="321902"/>
            </a:xfrm>
            <a:prstGeom prst="rect">
              <a:avLst/>
            </a:prstGeom>
            <a:gradFill flip="none" rotWithShape="1">
              <a:gsLst>
                <a:gs pos="50000">
                  <a:srgbClr val="5EB6DA"/>
                </a:gs>
                <a:gs pos="50000">
                  <a:srgbClr val="3999C6"/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72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65" kern="0" spc="-50" dirty="0">
                <a:solidFill>
                  <a:prstClr val="black"/>
                </a:soli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7" name="Frame 5"/>
            <p:cNvSpPr>
              <a:spLocks noChangeAspect="1"/>
            </p:cNvSpPr>
            <p:nvPr/>
          </p:nvSpPr>
          <p:spPr bwMode="auto">
            <a:xfrm>
              <a:off x="856938" y="4264225"/>
              <a:ext cx="249509" cy="249443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23625" y="642938"/>
                  </a:moveTo>
                  <a:lnTo>
                    <a:pt x="500064" y="720805"/>
                  </a:lnTo>
                  <a:lnTo>
                    <a:pt x="500064" y="770811"/>
                  </a:lnTo>
                  <a:lnTo>
                    <a:pt x="423625" y="770811"/>
                  </a:lnTo>
                  <a:close/>
                  <a:moveTo>
                    <a:pt x="651511" y="598647"/>
                  </a:moveTo>
                  <a:lnTo>
                    <a:pt x="656512" y="599361"/>
                  </a:lnTo>
                  <a:lnTo>
                    <a:pt x="660798" y="600076"/>
                  </a:lnTo>
                  <a:lnTo>
                    <a:pt x="664370" y="602219"/>
                  </a:lnTo>
                  <a:lnTo>
                    <a:pt x="667942" y="605076"/>
                  </a:lnTo>
                  <a:lnTo>
                    <a:pt x="671514" y="608648"/>
                  </a:lnTo>
                  <a:lnTo>
                    <a:pt x="673657" y="612935"/>
                  </a:lnTo>
                  <a:lnTo>
                    <a:pt x="675086" y="617221"/>
                  </a:lnTo>
                  <a:lnTo>
                    <a:pt x="675800" y="622221"/>
                  </a:lnTo>
                  <a:lnTo>
                    <a:pt x="675086" y="627222"/>
                  </a:lnTo>
                  <a:lnTo>
                    <a:pt x="673657" y="631508"/>
                  </a:lnTo>
                  <a:lnTo>
                    <a:pt x="671514" y="635080"/>
                  </a:lnTo>
                  <a:lnTo>
                    <a:pt x="667942" y="638652"/>
                  </a:lnTo>
                  <a:lnTo>
                    <a:pt x="664370" y="642224"/>
                  </a:lnTo>
                  <a:lnTo>
                    <a:pt x="660798" y="644367"/>
                  </a:lnTo>
                  <a:lnTo>
                    <a:pt x="656512" y="645796"/>
                  </a:lnTo>
                  <a:lnTo>
                    <a:pt x="651511" y="646510"/>
                  </a:lnTo>
                  <a:lnTo>
                    <a:pt x="646510" y="645796"/>
                  </a:lnTo>
                  <a:lnTo>
                    <a:pt x="642224" y="644367"/>
                  </a:lnTo>
                  <a:lnTo>
                    <a:pt x="637937" y="642224"/>
                  </a:lnTo>
                  <a:lnTo>
                    <a:pt x="634365" y="638652"/>
                  </a:lnTo>
                  <a:lnTo>
                    <a:pt x="631508" y="635080"/>
                  </a:lnTo>
                  <a:lnTo>
                    <a:pt x="629365" y="631508"/>
                  </a:lnTo>
                  <a:lnTo>
                    <a:pt x="628650" y="627222"/>
                  </a:lnTo>
                  <a:lnTo>
                    <a:pt x="627936" y="622221"/>
                  </a:lnTo>
                  <a:lnTo>
                    <a:pt x="628650" y="617221"/>
                  </a:lnTo>
                  <a:lnTo>
                    <a:pt x="629365" y="612935"/>
                  </a:lnTo>
                  <a:lnTo>
                    <a:pt x="631508" y="608648"/>
                  </a:lnTo>
                  <a:lnTo>
                    <a:pt x="634365" y="605076"/>
                  </a:lnTo>
                  <a:lnTo>
                    <a:pt x="637937" y="602219"/>
                  </a:lnTo>
                  <a:lnTo>
                    <a:pt x="642224" y="600076"/>
                  </a:lnTo>
                  <a:lnTo>
                    <a:pt x="646510" y="599361"/>
                  </a:lnTo>
                  <a:close/>
                  <a:moveTo>
                    <a:pt x="224314" y="447914"/>
                  </a:moveTo>
                  <a:lnTo>
                    <a:pt x="373619" y="600076"/>
                  </a:lnTo>
                  <a:lnTo>
                    <a:pt x="373619" y="770812"/>
                  </a:lnTo>
                  <a:lnTo>
                    <a:pt x="294323" y="770812"/>
                  </a:lnTo>
                  <a:lnTo>
                    <a:pt x="294323" y="568644"/>
                  </a:lnTo>
                  <a:lnTo>
                    <a:pt x="240030" y="568644"/>
                  </a:lnTo>
                  <a:lnTo>
                    <a:pt x="240030" y="768669"/>
                  </a:lnTo>
                  <a:lnTo>
                    <a:pt x="142161" y="769383"/>
                  </a:lnTo>
                  <a:lnTo>
                    <a:pt x="142161" y="696517"/>
                  </a:lnTo>
                  <a:lnTo>
                    <a:pt x="184309" y="696517"/>
                  </a:lnTo>
                  <a:lnTo>
                    <a:pt x="184309" y="642939"/>
                  </a:lnTo>
                  <a:lnTo>
                    <a:pt x="142161" y="642939"/>
                  </a:lnTo>
                  <a:lnTo>
                    <a:pt x="142161" y="565072"/>
                  </a:lnTo>
                  <a:lnTo>
                    <a:pt x="182166" y="565072"/>
                  </a:lnTo>
                  <a:lnTo>
                    <a:pt x="182166" y="518637"/>
                  </a:lnTo>
                  <a:lnTo>
                    <a:pt x="142161" y="518637"/>
                  </a:lnTo>
                  <a:lnTo>
                    <a:pt x="142161" y="448629"/>
                  </a:lnTo>
                  <a:close/>
                  <a:moveTo>
                    <a:pt x="272891" y="250746"/>
                  </a:moveTo>
                  <a:lnTo>
                    <a:pt x="278606" y="251461"/>
                  </a:lnTo>
                  <a:lnTo>
                    <a:pt x="282892" y="252889"/>
                  </a:lnTo>
                  <a:lnTo>
                    <a:pt x="286464" y="255032"/>
                  </a:lnTo>
                  <a:lnTo>
                    <a:pt x="290036" y="257890"/>
                  </a:lnTo>
                  <a:lnTo>
                    <a:pt x="292894" y="261462"/>
                  </a:lnTo>
                  <a:lnTo>
                    <a:pt x="295037" y="265034"/>
                  </a:lnTo>
                  <a:lnTo>
                    <a:pt x="296466" y="269320"/>
                  </a:lnTo>
                  <a:lnTo>
                    <a:pt x="297180" y="275035"/>
                  </a:lnTo>
                  <a:lnTo>
                    <a:pt x="296466" y="280036"/>
                  </a:lnTo>
                  <a:lnTo>
                    <a:pt x="295037" y="284322"/>
                  </a:lnTo>
                  <a:lnTo>
                    <a:pt x="292894" y="287894"/>
                  </a:lnTo>
                  <a:lnTo>
                    <a:pt x="290036" y="291466"/>
                  </a:lnTo>
                  <a:lnTo>
                    <a:pt x="286464" y="294323"/>
                  </a:lnTo>
                  <a:lnTo>
                    <a:pt x="282892" y="296466"/>
                  </a:lnTo>
                  <a:lnTo>
                    <a:pt x="278606" y="297181"/>
                  </a:lnTo>
                  <a:lnTo>
                    <a:pt x="272891" y="297895"/>
                  </a:lnTo>
                  <a:lnTo>
                    <a:pt x="267890" y="297181"/>
                  </a:lnTo>
                  <a:lnTo>
                    <a:pt x="263604" y="296466"/>
                  </a:lnTo>
                  <a:lnTo>
                    <a:pt x="260032" y="294323"/>
                  </a:lnTo>
                  <a:lnTo>
                    <a:pt x="256460" y="291466"/>
                  </a:lnTo>
                  <a:lnTo>
                    <a:pt x="253603" y="287894"/>
                  </a:lnTo>
                  <a:lnTo>
                    <a:pt x="251459" y="284322"/>
                  </a:lnTo>
                  <a:lnTo>
                    <a:pt x="250031" y="280036"/>
                  </a:lnTo>
                  <a:lnTo>
                    <a:pt x="249316" y="275035"/>
                  </a:lnTo>
                  <a:lnTo>
                    <a:pt x="250031" y="269320"/>
                  </a:lnTo>
                  <a:lnTo>
                    <a:pt x="251459" y="265034"/>
                  </a:lnTo>
                  <a:lnTo>
                    <a:pt x="253603" y="261462"/>
                  </a:lnTo>
                  <a:lnTo>
                    <a:pt x="256460" y="257890"/>
                  </a:lnTo>
                  <a:lnTo>
                    <a:pt x="260032" y="255032"/>
                  </a:lnTo>
                  <a:lnTo>
                    <a:pt x="263604" y="252889"/>
                  </a:lnTo>
                  <a:lnTo>
                    <a:pt x="267890" y="251461"/>
                  </a:lnTo>
                  <a:close/>
                  <a:moveTo>
                    <a:pt x="722947" y="147876"/>
                  </a:moveTo>
                  <a:lnTo>
                    <a:pt x="770811" y="147876"/>
                  </a:lnTo>
                  <a:lnTo>
                    <a:pt x="770811" y="227171"/>
                  </a:lnTo>
                  <a:lnTo>
                    <a:pt x="722947" y="227171"/>
                  </a:lnTo>
                  <a:close/>
                  <a:moveTo>
                    <a:pt x="554355" y="143589"/>
                  </a:moveTo>
                  <a:lnTo>
                    <a:pt x="672227" y="143589"/>
                  </a:lnTo>
                  <a:lnTo>
                    <a:pt x="672941" y="281464"/>
                  </a:lnTo>
                  <a:lnTo>
                    <a:pt x="772239" y="281464"/>
                  </a:lnTo>
                  <a:lnTo>
                    <a:pt x="772239" y="358616"/>
                  </a:lnTo>
                  <a:lnTo>
                    <a:pt x="722947" y="358616"/>
                  </a:lnTo>
                  <a:lnTo>
                    <a:pt x="722947" y="410051"/>
                  </a:lnTo>
                  <a:lnTo>
                    <a:pt x="772239" y="410051"/>
                  </a:lnTo>
                  <a:lnTo>
                    <a:pt x="772239" y="485775"/>
                  </a:lnTo>
                  <a:lnTo>
                    <a:pt x="722947" y="485775"/>
                  </a:lnTo>
                  <a:lnTo>
                    <a:pt x="722947" y="537210"/>
                  </a:lnTo>
                  <a:lnTo>
                    <a:pt x="772239" y="537210"/>
                  </a:lnTo>
                  <a:lnTo>
                    <a:pt x="772239" y="770811"/>
                  </a:lnTo>
                  <a:lnTo>
                    <a:pt x="677942" y="770811"/>
                  </a:lnTo>
                  <a:lnTo>
                    <a:pt x="677942" y="699374"/>
                  </a:lnTo>
                  <a:lnTo>
                    <a:pt x="682228" y="697945"/>
                  </a:lnTo>
                  <a:lnTo>
                    <a:pt x="686514" y="696516"/>
                  </a:lnTo>
                  <a:lnTo>
                    <a:pt x="690086" y="694373"/>
                  </a:lnTo>
                  <a:lnTo>
                    <a:pt x="694372" y="692230"/>
                  </a:lnTo>
                  <a:lnTo>
                    <a:pt x="697944" y="689372"/>
                  </a:lnTo>
                  <a:lnTo>
                    <a:pt x="702230" y="686515"/>
                  </a:lnTo>
                  <a:lnTo>
                    <a:pt x="705802" y="683657"/>
                  </a:lnTo>
                  <a:lnTo>
                    <a:pt x="709374" y="680800"/>
                  </a:lnTo>
                  <a:lnTo>
                    <a:pt x="714375" y="675085"/>
                  </a:lnTo>
                  <a:lnTo>
                    <a:pt x="719375" y="667941"/>
                  </a:lnTo>
                  <a:lnTo>
                    <a:pt x="722947" y="661512"/>
                  </a:lnTo>
                  <a:lnTo>
                    <a:pt x="726519" y="654368"/>
                  </a:lnTo>
                  <a:lnTo>
                    <a:pt x="728662" y="647938"/>
                  </a:lnTo>
                  <a:lnTo>
                    <a:pt x="730805" y="639366"/>
                  </a:lnTo>
                  <a:lnTo>
                    <a:pt x="732234" y="632222"/>
                  </a:lnTo>
                  <a:lnTo>
                    <a:pt x="732948" y="624364"/>
                  </a:lnTo>
                  <a:lnTo>
                    <a:pt x="732234" y="616506"/>
                  </a:lnTo>
                  <a:lnTo>
                    <a:pt x="730805" y="608648"/>
                  </a:lnTo>
                  <a:lnTo>
                    <a:pt x="728662" y="600790"/>
                  </a:lnTo>
                  <a:lnTo>
                    <a:pt x="726519" y="593646"/>
                  </a:lnTo>
                  <a:lnTo>
                    <a:pt x="722947" y="586502"/>
                  </a:lnTo>
                  <a:lnTo>
                    <a:pt x="719375" y="580073"/>
                  </a:lnTo>
                  <a:lnTo>
                    <a:pt x="714375" y="572929"/>
                  </a:lnTo>
                  <a:lnTo>
                    <a:pt x="709374" y="567214"/>
                  </a:lnTo>
                  <a:lnTo>
                    <a:pt x="705802" y="563642"/>
                  </a:lnTo>
                  <a:lnTo>
                    <a:pt x="702230" y="560785"/>
                  </a:lnTo>
                  <a:lnTo>
                    <a:pt x="697230" y="557927"/>
                  </a:lnTo>
                  <a:lnTo>
                    <a:pt x="693658" y="555070"/>
                  </a:lnTo>
                  <a:lnTo>
                    <a:pt x="689372" y="552927"/>
                  </a:lnTo>
                  <a:lnTo>
                    <a:pt x="685085" y="550783"/>
                  </a:lnTo>
                  <a:lnTo>
                    <a:pt x="680085" y="549355"/>
                  </a:lnTo>
                  <a:lnTo>
                    <a:pt x="675799" y="547211"/>
                  </a:lnTo>
                  <a:lnTo>
                    <a:pt x="675084" y="464344"/>
                  </a:lnTo>
                  <a:lnTo>
                    <a:pt x="554355" y="345757"/>
                  </a:lnTo>
                  <a:close/>
                  <a:moveTo>
                    <a:pt x="507920" y="143589"/>
                  </a:moveTo>
                  <a:lnTo>
                    <a:pt x="507920" y="305752"/>
                  </a:lnTo>
                  <a:lnTo>
                    <a:pt x="420766" y="218598"/>
                  </a:lnTo>
                  <a:lnTo>
                    <a:pt x="420766" y="144303"/>
                  </a:lnTo>
                  <a:close/>
                  <a:moveTo>
                    <a:pt x="371476" y="143589"/>
                  </a:moveTo>
                  <a:lnTo>
                    <a:pt x="371476" y="231457"/>
                  </a:lnTo>
                  <a:lnTo>
                    <a:pt x="634366" y="497205"/>
                  </a:lnTo>
                  <a:lnTo>
                    <a:pt x="634366" y="547211"/>
                  </a:lnTo>
                  <a:lnTo>
                    <a:pt x="622221" y="551498"/>
                  </a:lnTo>
                  <a:lnTo>
                    <a:pt x="610791" y="557213"/>
                  </a:lnTo>
                  <a:lnTo>
                    <a:pt x="600076" y="565071"/>
                  </a:lnTo>
                  <a:lnTo>
                    <a:pt x="591503" y="574358"/>
                  </a:lnTo>
                  <a:lnTo>
                    <a:pt x="584360" y="585788"/>
                  </a:lnTo>
                  <a:lnTo>
                    <a:pt x="577930" y="597218"/>
                  </a:lnTo>
                  <a:lnTo>
                    <a:pt x="575073" y="610791"/>
                  </a:lnTo>
                  <a:lnTo>
                    <a:pt x="573644" y="624364"/>
                  </a:lnTo>
                  <a:lnTo>
                    <a:pt x="574358" y="632222"/>
                  </a:lnTo>
                  <a:lnTo>
                    <a:pt x="575073" y="639366"/>
                  </a:lnTo>
                  <a:lnTo>
                    <a:pt x="577216" y="647938"/>
                  </a:lnTo>
                  <a:lnTo>
                    <a:pt x="580073" y="654368"/>
                  </a:lnTo>
                  <a:lnTo>
                    <a:pt x="582931" y="661512"/>
                  </a:lnTo>
                  <a:lnTo>
                    <a:pt x="587217" y="667941"/>
                  </a:lnTo>
                  <a:lnTo>
                    <a:pt x="591503" y="675085"/>
                  </a:lnTo>
                  <a:lnTo>
                    <a:pt x="596504" y="680800"/>
                  </a:lnTo>
                  <a:lnTo>
                    <a:pt x="600790" y="684372"/>
                  </a:lnTo>
                  <a:lnTo>
                    <a:pt x="605076" y="687944"/>
                  </a:lnTo>
                  <a:lnTo>
                    <a:pt x="609363" y="691515"/>
                  </a:lnTo>
                  <a:lnTo>
                    <a:pt x="615078" y="694373"/>
                  </a:lnTo>
                  <a:lnTo>
                    <a:pt x="620078" y="697230"/>
                  </a:lnTo>
                  <a:lnTo>
                    <a:pt x="625793" y="699374"/>
                  </a:lnTo>
                  <a:lnTo>
                    <a:pt x="630794" y="700802"/>
                  </a:lnTo>
                  <a:lnTo>
                    <a:pt x="636509" y="702945"/>
                  </a:lnTo>
                  <a:lnTo>
                    <a:pt x="636509" y="770811"/>
                  </a:lnTo>
                  <a:lnTo>
                    <a:pt x="551498" y="770811"/>
                  </a:lnTo>
                  <a:lnTo>
                    <a:pt x="551498" y="705089"/>
                  </a:lnTo>
                  <a:lnTo>
                    <a:pt x="240745" y="396478"/>
                  </a:lnTo>
                  <a:lnTo>
                    <a:pt x="142161" y="396478"/>
                  </a:lnTo>
                  <a:lnTo>
                    <a:pt x="142161" y="144303"/>
                  </a:lnTo>
                  <a:lnTo>
                    <a:pt x="247174" y="144303"/>
                  </a:lnTo>
                  <a:lnTo>
                    <a:pt x="247174" y="200739"/>
                  </a:lnTo>
                  <a:lnTo>
                    <a:pt x="236458" y="205025"/>
                  </a:lnTo>
                  <a:lnTo>
                    <a:pt x="227171" y="212169"/>
                  </a:lnTo>
                  <a:lnTo>
                    <a:pt x="218599" y="220027"/>
                  </a:lnTo>
                  <a:lnTo>
                    <a:pt x="210741" y="228600"/>
                  </a:lnTo>
                  <a:lnTo>
                    <a:pt x="204311" y="239315"/>
                  </a:lnTo>
                  <a:lnTo>
                    <a:pt x="199311" y="251460"/>
                  </a:lnTo>
                  <a:lnTo>
                    <a:pt x="196453" y="263604"/>
                  </a:lnTo>
                  <a:lnTo>
                    <a:pt x="195025" y="277177"/>
                  </a:lnTo>
                  <a:lnTo>
                    <a:pt x="195739" y="285036"/>
                  </a:lnTo>
                  <a:lnTo>
                    <a:pt x="196453" y="292894"/>
                  </a:lnTo>
                  <a:lnTo>
                    <a:pt x="198596" y="300037"/>
                  </a:lnTo>
                  <a:lnTo>
                    <a:pt x="200740" y="307896"/>
                  </a:lnTo>
                  <a:lnTo>
                    <a:pt x="204311" y="315039"/>
                  </a:lnTo>
                  <a:lnTo>
                    <a:pt x="207883" y="321469"/>
                  </a:lnTo>
                  <a:lnTo>
                    <a:pt x="212884" y="327898"/>
                  </a:lnTo>
                  <a:lnTo>
                    <a:pt x="218599" y="333613"/>
                  </a:lnTo>
                  <a:lnTo>
                    <a:pt x="224314" y="339328"/>
                  </a:lnTo>
                  <a:lnTo>
                    <a:pt x="230029" y="343614"/>
                  </a:lnTo>
                  <a:lnTo>
                    <a:pt x="237173" y="347901"/>
                  </a:lnTo>
                  <a:lnTo>
                    <a:pt x="243602" y="350758"/>
                  </a:lnTo>
                  <a:lnTo>
                    <a:pt x="251461" y="353616"/>
                  </a:lnTo>
                  <a:lnTo>
                    <a:pt x="259319" y="355759"/>
                  </a:lnTo>
                  <a:lnTo>
                    <a:pt x="266463" y="356473"/>
                  </a:lnTo>
                  <a:lnTo>
                    <a:pt x="274321" y="357188"/>
                  </a:lnTo>
                  <a:lnTo>
                    <a:pt x="280750" y="357188"/>
                  </a:lnTo>
                  <a:lnTo>
                    <a:pt x="286465" y="356473"/>
                  </a:lnTo>
                  <a:lnTo>
                    <a:pt x="291466" y="355759"/>
                  </a:lnTo>
                  <a:lnTo>
                    <a:pt x="297181" y="354330"/>
                  </a:lnTo>
                  <a:lnTo>
                    <a:pt x="302181" y="352187"/>
                  </a:lnTo>
                  <a:lnTo>
                    <a:pt x="307896" y="350044"/>
                  </a:lnTo>
                  <a:lnTo>
                    <a:pt x="312183" y="347901"/>
                  </a:lnTo>
                  <a:lnTo>
                    <a:pt x="317183" y="345043"/>
                  </a:lnTo>
                  <a:lnTo>
                    <a:pt x="540068" y="567214"/>
                  </a:lnTo>
                  <a:lnTo>
                    <a:pt x="537925" y="507921"/>
                  </a:lnTo>
                  <a:lnTo>
                    <a:pt x="345044" y="315039"/>
                  </a:lnTo>
                  <a:lnTo>
                    <a:pt x="348616" y="306467"/>
                  </a:lnTo>
                  <a:lnTo>
                    <a:pt x="352188" y="296466"/>
                  </a:lnTo>
                  <a:lnTo>
                    <a:pt x="353616" y="287179"/>
                  </a:lnTo>
                  <a:lnTo>
                    <a:pt x="354331" y="277177"/>
                  </a:lnTo>
                  <a:lnTo>
                    <a:pt x="353616" y="268605"/>
                  </a:lnTo>
                  <a:lnTo>
                    <a:pt x="352902" y="261461"/>
                  </a:lnTo>
                  <a:lnTo>
                    <a:pt x="350759" y="253603"/>
                  </a:lnTo>
                  <a:lnTo>
                    <a:pt x="348616" y="246459"/>
                  </a:lnTo>
                  <a:lnTo>
                    <a:pt x="345044" y="239315"/>
                  </a:lnTo>
                  <a:lnTo>
                    <a:pt x="341472" y="232886"/>
                  </a:lnTo>
                  <a:lnTo>
                    <a:pt x="336471" y="226456"/>
                  </a:lnTo>
                  <a:lnTo>
                    <a:pt x="330756" y="220741"/>
                  </a:lnTo>
                  <a:lnTo>
                    <a:pt x="327185" y="217170"/>
                  </a:lnTo>
                  <a:lnTo>
                    <a:pt x="322898" y="213598"/>
                  </a:lnTo>
                  <a:lnTo>
                    <a:pt x="318612" y="210026"/>
                  </a:lnTo>
                  <a:lnTo>
                    <a:pt x="313611" y="207168"/>
                  </a:lnTo>
                  <a:lnTo>
                    <a:pt x="309325" y="205025"/>
                  </a:lnTo>
                  <a:lnTo>
                    <a:pt x="303610" y="202882"/>
                  </a:lnTo>
                  <a:lnTo>
                    <a:pt x="298610" y="201453"/>
                  </a:lnTo>
                  <a:lnTo>
                    <a:pt x="293609" y="200025"/>
                  </a:lnTo>
                  <a:lnTo>
                    <a:pt x="293609" y="144303"/>
                  </a:lnTo>
                  <a:close/>
                  <a:moveTo>
                    <a:pt x="55998" y="55998"/>
                  </a:moveTo>
                  <a:lnTo>
                    <a:pt x="55998" y="858402"/>
                  </a:lnTo>
                  <a:lnTo>
                    <a:pt x="858402" y="858402"/>
                  </a:lnTo>
                  <a:lnTo>
                    <a:pt x="858402" y="55998"/>
                  </a:lnTo>
                  <a:close/>
                  <a:moveTo>
                    <a:pt x="0" y="0"/>
                  </a:moveTo>
                  <a:lnTo>
                    <a:pt x="914400" y="0"/>
                  </a:lnTo>
                  <a:lnTo>
                    <a:pt x="914400" y="9144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505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05369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07" kern="0" spc="-58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8" name="Rectangle 257"/>
            <p:cNvSpPr/>
            <p:nvPr/>
          </p:nvSpPr>
          <p:spPr bwMode="auto">
            <a:xfrm>
              <a:off x="814417" y="4588407"/>
              <a:ext cx="333651" cy="321902"/>
            </a:xfrm>
            <a:prstGeom prst="rect">
              <a:avLst/>
            </a:prstGeom>
            <a:gradFill flip="none" rotWithShape="1">
              <a:gsLst>
                <a:gs pos="50000">
                  <a:srgbClr val="5EB6DA"/>
                </a:gs>
                <a:gs pos="50000">
                  <a:srgbClr val="3999C6"/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72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65" kern="0" spc="-50" dirty="0">
                <a:solidFill>
                  <a:prstClr val="black"/>
                </a:soli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9" name="Frame 5"/>
            <p:cNvSpPr>
              <a:spLocks noChangeAspect="1"/>
            </p:cNvSpPr>
            <p:nvPr/>
          </p:nvSpPr>
          <p:spPr bwMode="auto">
            <a:xfrm>
              <a:off x="856938" y="4624635"/>
              <a:ext cx="249509" cy="249443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23625" y="642938"/>
                  </a:moveTo>
                  <a:lnTo>
                    <a:pt x="500064" y="720805"/>
                  </a:lnTo>
                  <a:lnTo>
                    <a:pt x="500064" y="770811"/>
                  </a:lnTo>
                  <a:lnTo>
                    <a:pt x="423625" y="770811"/>
                  </a:lnTo>
                  <a:close/>
                  <a:moveTo>
                    <a:pt x="651511" y="598647"/>
                  </a:moveTo>
                  <a:lnTo>
                    <a:pt x="656512" y="599361"/>
                  </a:lnTo>
                  <a:lnTo>
                    <a:pt x="660798" y="600076"/>
                  </a:lnTo>
                  <a:lnTo>
                    <a:pt x="664370" y="602219"/>
                  </a:lnTo>
                  <a:lnTo>
                    <a:pt x="667942" y="605076"/>
                  </a:lnTo>
                  <a:lnTo>
                    <a:pt x="671514" y="608648"/>
                  </a:lnTo>
                  <a:lnTo>
                    <a:pt x="673657" y="612935"/>
                  </a:lnTo>
                  <a:lnTo>
                    <a:pt x="675086" y="617221"/>
                  </a:lnTo>
                  <a:lnTo>
                    <a:pt x="675800" y="622221"/>
                  </a:lnTo>
                  <a:lnTo>
                    <a:pt x="675086" y="627222"/>
                  </a:lnTo>
                  <a:lnTo>
                    <a:pt x="673657" y="631508"/>
                  </a:lnTo>
                  <a:lnTo>
                    <a:pt x="671514" y="635080"/>
                  </a:lnTo>
                  <a:lnTo>
                    <a:pt x="667942" y="638652"/>
                  </a:lnTo>
                  <a:lnTo>
                    <a:pt x="664370" y="642224"/>
                  </a:lnTo>
                  <a:lnTo>
                    <a:pt x="660798" y="644367"/>
                  </a:lnTo>
                  <a:lnTo>
                    <a:pt x="656512" y="645796"/>
                  </a:lnTo>
                  <a:lnTo>
                    <a:pt x="651511" y="646510"/>
                  </a:lnTo>
                  <a:lnTo>
                    <a:pt x="646510" y="645796"/>
                  </a:lnTo>
                  <a:lnTo>
                    <a:pt x="642224" y="644367"/>
                  </a:lnTo>
                  <a:lnTo>
                    <a:pt x="637937" y="642224"/>
                  </a:lnTo>
                  <a:lnTo>
                    <a:pt x="634365" y="638652"/>
                  </a:lnTo>
                  <a:lnTo>
                    <a:pt x="631508" y="635080"/>
                  </a:lnTo>
                  <a:lnTo>
                    <a:pt x="629365" y="631508"/>
                  </a:lnTo>
                  <a:lnTo>
                    <a:pt x="628650" y="627222"/>
                  </a:lnTo>
                  <a:lnTo>
                    <a:pt x="627936" y="622221"/>
                  </a:lnTo>
                  <a:lnTo>
                    <a:pt x="628650" y="617221"/>
                  </a:lnTo>
                  <a:lnTo>
                    <a:pt x="629365" y="612935"/>
                  </a:lnTo>
                  <a:lnTo>
                    <a:pt x="631508" y="608648"/>
                  </a:lnTo>
                  <a:lnTo>
                    <a:pt x="634365" y="605076"/>
                  </a:lnTo>
                  <a:lnTo>
                    <a:pt x="637937" y="602219"/>
                  </a:lnTo>
                  <a:lnTo>
                    <a:pt x="642224" y="600076"/>
                  </a:lnTo>
                  <a:lnTo>
                    <a:pt x="646510" y="599361"/>
                  </a:lnTo>
                  <a:close/>
                  <a:moveTo>
                    <a:pt x="224314" y="447914"/>
                  </a:moveTo>
                  <a:lnTo>
                    <a:pt x="373619" y="600076"/>
                  </a:lnTo>
                  <a:lnTo>
                    <a:pt x="373619" y="770812"/>
                  </a:lnTo>
                  <a:lnTo>
                    <a:pt x="294323" y="770812"/>
                  </a:lnTo>
                  <a:lnTo>
                    <a:pt x="294323" y="568644"/>
                  </a:lnTo>
                  <a:lnTo>
                    <a:pt x="240030" y="568644"/>
                  </a:lnTo>
                  <a:lnTo>
                    <a:pt x="240030" y="768669"/>
                  </a:lnTo>
                  <a:lnTo>
                    <a:pt x="142161" y="769383"/>
                  </a:lnTo>
                  <a:lnTo>
                    <a:pt x="142161" y="696517"/>
                  </a:lnTo>
                  <a:lnTo>
                    <a:pt x="184309" y="696517"/>
                  </a:lnTo>
                  <a:lnTo>
                    <a:pt x="184309" y="642939"/>
                  </a:lnTo>
                  <a:lnTo>
                    <a:pt x="142161" y="642939"/>
                  </a:lnTo>
                  <a:lnTo>
                    <a:pt x="142161" y="565072"/>
                  </a:lnTo>
                  <a:lnTo>
                    <a:pt x="182166" y="565072"/>
                  </a:lnTo>
                  <a:lnTo>
                    <a:pt x="182166" y="518637"/>
                  </a:lnTo>
                  <a:lnTo>
                    <a:pt x="142161" y="518637"/>
                  </a:lnTo>
                  <a:lnTo>
                    <a:pt x="142161" y="448629"/>
                  </a:lnTo>
                  <a:close/>
                  <a:moveTo>
                    <a:pt x="272891" y="250746"/>
                  </a:moveTo>
                  <a:lnTo>
                    <a:pt x="278606" y="251461"/>
                  </a:lnTo>
                  <a:lnTo>
                    <a:pt x="282892" y="252889"/>
                  </a:lnTo>
                  <a:lnTo>
                    <a:pt x="286464" y="255032"/>
                  </a:lnTo>
                  <a:lnTo>
                    <a:pt x="290036" y="257890"/>
                  </a:lnTo>
                  <a:lnTo>
                    <a:pt x="292894" y="261462"/>
                  </a:lnTo>
                  <a:lnTo>
                    <a:pt x="295037" y="265034"/>
                  </a:lnTo>
                  <a:lnTo>
                    <a:pt x="296466" y="269320"/>
                  </a:lnTo>
                  <a:lnTo>
                    <a:pt x="297180" y="275035"/>
                  </a:lnTo>
                  <a:lnTo>
                    <a:pt x="296466" y="280036"/>
                  </a:lnTo>
                  <a:lnTo>
                    <a:pt x="295037" y="284322"/>
                  </a:lnTo>
                  <a:lnTo>
                    <a:pt x="292894" y="287894"/>
                  </a:lnTo>
                  <a:lnTo>
                    <a:pt x="290036" y="291466"/>
                  </a:lnTo>
                  <a:lnTo>
                    <a:pt x="286464" y="294323"/>
                  </a:lnTo>
                  <a:lnTo>
                    <a:pt x="282892" y="296466"/>
                  </a:lnTo>
                  <a:lnTo>
                    <a:pt x="278606" y="297181"/>
                  </a:lnTo>
                  <a:lnTo>
                    <a:pt x="272891" y="297895"/>
                  </a:lnTo>
                  <a:lnTo>
                    <a:pt x="267890" y="297181"/>
                  </a:lnTo>
                  <a:lnTo>
                    <a:pt x="263604" y="296466"/>
                  </a:lnTo>
                  <a:lnTo>
                    <a:pt x="260032" y="294323"/>
                  </a:lnTo>
                  <a:lnTo>
                    <a:pt x="256460" y="291466"/>
                  </a:lnTo>
                  <a:lnTo>
                    <a:pt x="253603" y="287894"/>
                  </a:lnTo>
                  <a:lnTo>
                    <a:pt x="251459" y="284322"/>
                  </a:lnTo>
                  <a:lnTo>
                    <a:pt x="250031" y="280036"/>
                  </a:lnTo>
                  <a:lnTo>
                    <a:pt x="249316" y="275035"/>
                  </a:lnTo>
                  <a:lnTo>
                    <a:pt x="250031" y="269320"/>
                  </a:lnTo>
                  <a:lnTo>
                    <a:pt x="251459" y="265034"/>
                  </a:lnTo>
                  <a:lnTo>
                    <a:pt x="253603" y="261462"/>
                  </a:lnTo>
                  <a:lnTo>
                    <a:pt x="256460" y="257890"/>
                  </a:lnTo>
                  <a:lnTo>
                    <a:pt x="260032" y="255032"/>
                  </a:lnTo>
                  <a:lnTo>
                    <a:pt x="263604" y="252889"/>
                  </a:lnTo>
                  <a:lnTo>
                    <a:pt x="267890" y="251461"/>
                  </a:lnTo>
                  <a:close/>
                  <a:moveTo>
                    <a:pt x="722947" y="147876"/>
                  </a:moveTo>
                  <a:lnTo>
                    <a:pt x="770811" y="147876"/>
                  </a:lnTo>
                  <a:lnTo>
                    <a:pt x="770811" y="227171"/>
                  </a:lnTo>
                  <a:lnTo>
                    <a:pt x="722947" y="227171"/>
                  </a:lnTo>
                  <a:close/>
                  <a:moveTo>
                    <a:pt x="554355" y="143589"/>
                  </a:moveTo>
                  <a:lnTo>
                    <a:pt x="672227" y="143589"/>
                  </a:lnTo>
                  <a:lnTo>
                    <a:pt x="672941" y="281464"/>
                  </a:lnTo>
                  <a:lnTo>
                    <a:pt x="772239" y="281464"/>
                  </a:lnTo>
                  <a:lnTo>
                    <a:pt x="772239" y="358616"/>
                  </a:lnTo>
                  <a:lnTo>
                    <a:pt x="722947" y="358616"/>
                  </a:lnTo>
                  <a:lnTo>
                    <a:pt x="722947" y="410051"/>
                  </a:lnTo>
                  <a:lnTo>
                    <a:pt x="772239" y="410051"/>
                  </a:lnTo>
                  <a:lnTo>
                    <a:pt x="772239" y="485775"/>
                  </a:lnTo>
                  <a:lnTo>
                    <a:pt x="722947" y="485775"/>
                  </a:lnTo>
                  <a:lnTo>
                    <a:pt x="722947" y="537210"/>
                  </a:lnTo>
                  <a:lnTo>
                    <a:pt x="772239" y="537210"/>
                  </a:lnTo>
                  <a:lnTo>
                    <a:pt x="772239" y="770811"/>
                  </a:lnTo>
                  <a:lnTo>
                    <a:pt x="677942" y="770811"/>
                  </a:lnTo>
                  <a:lnTo>
                    <a:pt x="677942" y="699374"/>
                  </a:lnTo>
                  <a:lnTo>
                    <a:pt x="682228" y="697945"/>
                  </a:lnTo>
                  <a:lnTo>
                    <a:pt x="686514" y="696516"/>
                  </a:lnTo>
                  <a:lnTo>
                    <a:pt x="690086" y="694373"/>
                  </a:lnTo>
                  <a:lnTo>
                    <a:pt x="694372" y="692230"/>
                  </a:lnTo>
                  <a:lnTo>
                    <a:pt x="697944" y="689372"/>
                  </a:lnTo>
                  <a:lnTo>
                    <a:pt x="702230" y="686515"/>
                  </a:lnTo>
                  <a:lnTo>
                    <a:pt x="705802" y="683657"/>
                  </a:lnTo>
                  <a:lnTo>
                    <a:pt x="709374" y="680800"/>
                  </a:lnTo>
                  <a:lnTo>
                    <a:pt x="714375" y="675085"/>
                  </a:lnTo>
                  <a:lnTo>
                    <a:pt x="719375" y="667941"/>
                  </a:lnTo>
                  <a:lnTo>
                    <a:pt x="722947" y="661512"/>
                  </a:lnTo>
                  <a:lnTo>
                    <a:pt x="726519" y="654368"/>
                  </a:lnTo>
                  <a:lnTo>
                    <a:pt x="728662" y="647938"/>
                  </a:lnTo>
                  <a:lnTo>
                    <a:pt x="730805" y="639366"/>
                  </a:lnTo>
                  <a:lnTo>
                    <a:pt x="732234" y="632222"/>
                  </a:lnTo>
                  <a:lnTo>
                    <a:pt x="732948" y="624364"/>
                  </a:lnTo>
                  <a:lnTo>
                    <a:pt x="732234" y="616506"/>
                  </a:lnTo>
                  <a:lnTo>
                    <a:pt x="730805" y="608648"/>
                  </a:lnTo>
                  <a:lnTo>
                    <a:pt x="728662" y="600790"/>
                  </a:lnTo>
                  <a:lnTo>
                    <a:pt x="726519" y="593646"/>
                  </a:lnTo>
                  <a:lnTo>
                    <a:pt x="722947" y="586502"/>
                  </a:lnTo>
                  <a:lnTo>
                    <a:pt x="719375" y="580073"/>
                  </a:lnTo>
                  <a:lnTo>
                    <a:pt x="714375" y="572929"/>
                  </a:lnTo>
                  <a:lnTo>
                    <a:pt x="709374" y="567214"/>
                  </a:lnTo>
                  <a:lnTo>
                    <a:pt x="705802" y="563642"/>
                  </a:lnTo>
                  <a:lnTo>
                    <a:pt x="702230" y="560785"/>
                  </a:lnTo>
                  <a:lnTo>
                    <a:pt x="697230" y="557927"/>
                  </a:lnTo>
                  <a:lnTo>
                    <a:pt x="693658" y="555070"/>
                  </a:lnTo>
                  <a:lnTo>
                    <a:pt x="689372" y="552927"/>
                  </a:lnTo>
                  <a:lnTo>
                    <a:pt x="685085" y="550783"/>
                  </a:lnTo>
                  <a:lnTo>
                    <a:pt x="680085" y="549355"/>
                  </a:lnTo>
                  <a:lnTo>
                    <a:pt x="675799" y="547211"/>
                  </a:lnTo>
                  <a:lnTo>
                    <a:pt x="675084" y="464344"/>
                  </a:lnTo>
                  <a:lnTo>
                    <a:pt x="554355" y="345757"/>
                  </a:lnTo>
                  <a:close/>
                  <a:moveTo>
                    <a:pt x="507920" y="143589"/>
                  </a:moveTo>
                  <a:lnTo>
                    <a:pt x="507920" y="305752"/>
                  </a:lnTo>
                  <a:lnTo>
                    <a:pt x="420766" y="218598"/>
                  </a:lnTo>
                  <a:lnTo>
                    <a:pt x="420766" y="144303"/>
                  </a:lnTo>
                  <a:close/>
                  <a:moveTo>
                    <a:pt x="371476" y="143589"/>
                  </a:moveTo>
                  <a:lnTo>
                    <a:pt x="371476" y="231457"/>
                  </a:lnTo>
                  <a:lnTo>
                    <a:pt x="634366" y="497205"/>
                  </a:lnTo>
                  <a:lnTo>
                    <a:pt x="634366" y="547211"/>
                  </a:lnTo>
                  <a:lnTo>
                    <a:pt x="622221" y="551498"/>
                  </a:lnTo>
                  <a:lnTo>
                    <a:pt x="610791" y="557213"/>
                  </a:lnTo>
                  <a:lnTo>
                    <a:pt x="600076" y="565071"/>
                  </a:lnTo>
                  <a:lnTo>
                    <a:pt x="591503" y="574358"/>
                  </a:lnTo>
                  <a:lnTo>
                    <a:pt x="584360" y="585788"/>
                  </a:lnTo>
                  <a:lnTo>
                    <a:pt x="577930" y="597218"/>
                  </a:lnTo>
                  <a:lnTo>
                    <a:pt x="575073" y="610791"/>
                  </a:lnTo>
                  <a:lnTo>
                    <a:pt x="573644" y="624364"/>
                  </a:lnTo>
                  <a:lnTo>
                    <a:pt x="574358" y="632222"/>
                  </a:lnTo>
                  <a:lnTo>
                    <a:pt x="575073" y="639366"/>
                  </a:lnTo>
                  <a:lnTo>
                    <a:pt x="577216" y="647938"/>
                  </a:lnTo>
                  <a:lnTo>
                    <a:pt x="580073" y="654368"/>
                  </a:lnTo>
                  <a:lnTo>
                    <a:pt x="582931" y="661512"/>
                  </a:lnTo>
                  <a:lnTo>
                    <a:pt x="587217" y="667941"/>
                  </a:lnTo>
                  <a:lnTo>
                    <a:pt x="591503" y="675085"/>
                  </a:lnTo>
                  <a:lnTo>
                    <a:pt x="596504" y="680800"/>
                  </a:lnTo>
                  <a:lnTo>
                    <a:pt x="600790" y="684372"/>
                  </a:lnTo>
                  <a:lnTo>
                    <a:pt x="605076" y="687944"/>
                  </a:lnTo>
                  <a:lnTo>
                    <a:pt x="609363" y="691515"/>
                  </a:lnTo>
                  <a:lnTo>
                    <a:pt x="615078" y="694373"/>
                  </a:lnTo>
                  <a:lnTo>
                    <a:pt x="620078" y="697230"/>
                  </a:lnTo>
                  <a:lnTo>
                    <a:pt x="625793" y="699374"/>
                  </a:lnTo>
                  <a:lnTo>
                    <a:pt x="630794" y="700802"/>
                  </a:lnTo>
                  <a:lnTo>
                    <a:pt x="636509" y="702945"/>
                  </a:lnTo>
                  <a:lnTo>
                    <a:pt x="636509" y="770811"/>
                  </a:lnTo>
                  <a:lnTo>
                    <a:pt x="551498" y="770811"/>
                  </a:lnTo>
                  <a:lnTo>
                    <a:pt x="551498" y="705089"/>
                  </a:lnTo>
                  <a:lnTo>
                    <a:pt x="240745" y="396478"/>
                  </a:lnTo>
                  <a:lnTo>
                    <a:pt x="142161" y="396478"/>
                  </a:lnTo>
                  <a:lnTo>
                    <a:pt x="142161" y="144303"/>
                  </a:lnTo>
                  <a:lnTo>
                    <a:pt x="247174" y="144303"/>
                  </a:lnTo>
                  <a:lnTo>
                    <a:pt x="247174" y="200739"/>
                  </a:lnTo>
                  <a:lnTo>
                    <a:pt x="236458" y="205025"/>
                  </a:lnTo>
                  <a:lnTo>
                    <a:pt x="227171" y="212169"/>
                  </a:lnTo>
                  <a:lnTo>
                    <a:pt x="218599" y="220027"/>
                  </a:lnTo>
                  <a:lnTo>
                    <a:pt x="210741" y="228600"/>
                  </a:lnTo>
                  <a:lnTo>
                    <a:pt x="204311" y="239315"/>
                  </a:lnTo>
                  <a:lnTo>
                    <a:pt x="199311" y="251460"/>
                  </a:lnTo>
                  <a:lnTo>
                    <a:pt x="196453" y="263604"/>
                  </a:lnTo>
                  <a:lnTo>
                    <a:pt x="195025" y="277177"/>
                  </a:lnTo>
                  <a:lnTo>
                    <a:pt x="195739" y="285036"/>
                  </a:lnTo>
                  <a:lnTo>
                    <a:pt x="196453" y="292894"/>
                  </a:lnTo>
                  <a:lnTo>
                    <a:pt x="198596" y="300037"/>
                  </a:lnTo>
                  <a:lnTo>
                    <a:pt x="200740" y="307896"/>
                  </a:lnTo>
                  <a:lnTo>
                    <a:pt x="204311" y="315039"/>
                  </a:lnTo>
                  <a:lnTo>
                    <a:pt x="207883" y="321469"/>
                  </a:lnTo>
                  <a:lnTo>
                    <a:pt x="212884" y="327898"/>
                  </a:lnTo>
                  <a:lnTo>
                    <a:pt x="218599" y="333613"/>
                  </a:lnTo>
                  <a:lnTo>
                    <a:pt x="224314" y="339328"/>
                  </a:lnTo>
                  <a:lnTo>
                    <a:pt x="230029" y="343614"/>
                  </a:lnTo>
                  <a:lnTo>
                    <a:pt x="237173" y="347901"/>
                  </a:lnTo>
                  <a:lnTo>
                    <a:pt x="243602" y="350758"/>
                  </a:lnTo>
                  <a:lnTo>
                    <a:pt x="251461" y="353616"/>
                  </a:lnTo>
                  <a:lnTo>
                    <a:pt x="259319" y="355759"/>
                  </a:lnTo>
                  <a:lnTo>
                    <a:pt x="266463" y="356473"/>
                  </a:lnTo>
                  <a:lnTo>
                    <a:pt x="274321" y="357188"/>
                  </a:lnTo>
                  <a:lnTo>
                    <a:pt x="280750" y="357188"/>
                  </a:lnTo>
                  <a:lnTo>
                    <a:pt x="286465" y="356473"/>
                  </a:lnTo>
                  <a:lnTo>
                    <a:pt x="291466" y="355759"/>
                  </a:lnTo>
                  <a:lnTo>
                    <a:pt x="297181" y="354330"/>
                  </a:lnTo>
                  <a:lnTo>
                    <a:pt x="302181" y="352187"/>
                  </a:lnTo>
                  <a:lnTo>
                    <a:pt x="307896" y="350044"/>
                  </a:lnTo>
                  <a:lnTo>
                    <a:pt x="312183" y="347901"/>
                  </a:lnTo>
                  <a:lnTo>
                    <a:pt x="317183" y="345043"/>
                  </a:lnTo>
                  <a:lnTo>
                    <a:pt x="540068" y="567214"/>
                  </a:lnTo>
                  <a:lnTo>
                    <a:pt x="537925" y="507921"/>
                  </a:lnTo>
                  <a:lnTo>
                    <a:pt x="345044" y="315039"/>
                  </a:lnTo>
                  <a:lnTo>
                    <a:pt x="348616" y="306467"/>
                  </a:lnTo>
                  <a:lnTo>
                    <a:pt x="352188" y="296466"/>
                  </a:lnTo>
                  <a:lnTo>
                    <a:pt x="353616" y="287179"/>
                  </a:lnTo>
                  <a:lnTo>
                    <a:pt x="354331" y="277177"/>
                  </a:lnTo>
                  <a:lnTo>
                    <a:pt x="353616" y="268605"/>
                  </a:lnTo>
                  <a:lnTo>
                    <a:pt x="352902" y="261461"/>
                  </a:lnTo>
                  <a:lnTo>
                    <a:pt x="350759" y="253603"/>
                  </a:lnTo>
                  <a:lnTo>
                    <a:pt x="348616" y="246459"/>
                  </a:lnTo>
                  <a:lnTo>
                    <a:pt x="345044" y="239315"/>
                  </a:lnTo>
                  <a:lnTo>
                    <a:pt x="341472" y="232886"/>
                  </a:lnTo>
                  <a:lnTo>
                    <a:pt x="336471" y="226456"/>
                  </a:lnTo>
                  <a:lnTo>
                    <a:pt x="330756" y="220741"/>
                  </a:lnTo>
                  <a:lnTo>
                    <a:pt x="327185" y="217170"/>
                  </a:lnTo>
                  <a:lnTo>
                    <a:pt x="322898" y="213598"/>
                  </a:lnTo>
                  <a:lnTo>
                    <a:pt x="318612" y="210026"/>
                  </a:lnTo>
                  <a:lnTo>
                    <a:pt x="313611" y="207168"/>
                  </a:lnTo>
                  <a:lnTo>
                    <a:pt x="309325" y="205025"/>
                  </a:lnTo>
                  <a:lnTo>
                    <a:pt x="303610" y="202882"/>
                  </a:lnTo>
                  <a:lnTo>
                    <a:pt x="298610" y="201453"/>
                  </a:lnTo>
                  <a:lnTo>
                    <a:pt x="293609" y="200025"/>
                  </a:lnTo>
                  <a:lnTo>
                    <a:pt x="293609" y="144303"/>
                  </a:lnTo>
                  <a:close/>
                  <a:moveTo>
                    <a:pt x="55998" y="55998"/>
                  </a:moveTo>
                  <a:lnTo>
                    <a:pt x="55998" y="858402"/>
                  </a:lnTo>
                  <a:lnTo>
                    <a:pt x="858402" y="858402"/>
                  </a:lnTo>
                  <a:lnTo>
                    <a:pt x="858402" y="55998"/>
                  </a:lnTo>
                  <a:close/>
                  <a:moveTo>
                    <a:pt x="0" y="0"/>
                  </a:moveTo>
                  <a:lnTo>
                    <a:pt x="914400" y="0"/>
                  </a:lnTo>
                  <a:lnTo>
                    <a:pt x="914400" y="9144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505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05369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07" kern="0" spc="-58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60" name="Rectangle 259"/>
            <p:cNvSpPr/>
            <p:nvPr/>
          </p:nvSpPr>
          <p:spPr bwMode="auto">
            <a:xfrm>
              <a:off x="814417" y="4948865"/>
              <a:ext cx="333651" cy="321902"/>
            </a:xfrm>
            <a:prstGeom prst="rect">
              <a:avLst/>
            </a:prstGeom>
            <a:gradFill flip="none" rotWithShape="1">
              <a:gsLst>
                <a:gs pos="50000">
                  <a:srgbClr val="5EB6DA"/>
                </a:gs>
                <a:gs pos="50000">
                  <a:srgbClr val="3999C6"/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72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65" kern="0" spc="-50" dirty="0">
                <a:solidFill>
                  <a:prstClr val="black"/>
                </a:soli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61" name="Frame 5"/>
            <p:cNvSpPr>
              <a:spLocks noChangeAspect="1"/>
            </p:cNvSpPr>
            <p:nvPr/>
          </p:nvSpPr>
          <p:spPr bwMode="auto">
            <a:xfrm>
              <a:off x="856938" y="4985094"/>
              <a:ext cx="249509" cy="249443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23625" y="642938"/>
                  </a:moveTo>
                  <a:lnTo>
                    <a:pt x="500064" y="720805"/>
                  </a:lnTo>
                  <a:lnTo>
                    <a:pt x="500064" y="770811"/>
                  </a:lnTo>
                  <a:lnTo>
                    <a:pt x="423625" y="770811"/>
                  </a:lnTo>
                  <a:close/>
                  <a:moveTo>
                    <a:pt x="651511" y="598647"/>
                  </a:moveTo>
                  <a:lnTo>
                    <a:pt x="656512" y="599361"/>
                  </a:lnTo>
                  <a:lnTo>
                    <a:pt x="660798" y="600076"/>
                  </a:lnTo>
                  <a:lnTo>
                    <a:pt x="664370" y="602219"/>
                  </a:lnTo>
                  <a:lnTo>
                    <a:pt x="667942" y="605076"/>
                  </a:lnTo>
                  <a:lnTo>
                    <a:pt x="671514" y="608648"/>
                  </a:lnTo>
                  <a:lnTo>
                    <a:pt x="673657" y="612935"/>
                  </a:lnTo>
                  <a:lnTo>
                    <a:pt x="675086" y="617221"/>
                  </a:lnTo>
                  <a:lnTo>
                    <a:pt x="675800" y="622221"/>
                  </a:lnTo>
                  <a:lnTo>
                    <a:pt x="675086" y="627222"/>
                  </a:lnTo>
                  <a:lnTo>
                    <a:pt x="673657" y="631508"/>
                  </a:lnTo>
                  <a:lnTo>
                    <a:pt x="671514" y="635080"/>
                  </a:lnTo>
                  <a:lnTo>
                    <a:pt x="667942" y="638652"/>
                  </a:lnTo>
                  <a:lnTo>
                    <a:pt x="664370" y="642224"/>
                  </a:lnTo>
                  <a:lnTo>
                    <a:pt x="660798" y="644367"/>
                  </a:lnTo>
                  <a:lnTo>
                    <a:pt x="656512" y="645796"/>
                  </a:lnTo>
                  <a:lnTo>
                    <a:pt x="651511" y="646510"/>
                  </a:lnTo>
                  <a:lnTo>
                    <a:pt x="646510" y="645796"/>
                  </a:lnTo>
                  <a:lnTo>
                    <a:pt x="642224" y="644367"/>
                  </a:lnTo>
                  <a:lnTo>
                    <a:pt x="637937" y="642224"/>
                  </a:lnTo>
                  <a:lnTo>
                    <a:pt x="634365" y="638652"/>
                  </a:lnTo>
                  <a:lnTo>
                    <a:pt x="631508" y="635080"/>
                  </a:lnTo>
                  <a:lnTo>
                    <a:pt x="629365" y="631508"/>
                  </a:lnTo>
                  <a:lnTo>
                    <a:pt x="628650" y="627222"/>
                  </a:lnTo>
                  <a:lnTo>
                    <a:pt x="627936" y="622221"/>
                  </a:lnTo>
                  <a:lnTo>
                    <a:pt x="628650" y="617221"/>
                  </a:lnTo>
                  <a:lnTo>
                    <a:pt x="629365" y="612935"/>
                  </a:lnTo>
                  <a:lnTo>
                    <a:pt x="631508" y="608648"/>
                  </a:lnTo>
                  <a:lnTo>
                    <a:pt x="634365" y="605076"/>
                  </a:lnTo>
                  <a:lnTo>
                    <a:pt x="637937" y="602219"/>
                  </a:lnTo>
                  <a:lnTo>
                    <a:pt x="642224" y="600076"/>
                  </a:lnTo>
                  <a:lnTo>
                    <a:pt x="646510" y="599361"/>
                  </a:lnTo>
                  <a:close/>
                  <a:moveTo>
                    <a:pt x="224314" y="447914"/>
                  </a:moveTo>
                  <a:lnTo>
                    <a:pt x="373619" y="600076"/>
                  </a:lnTo>
                  <a:lnTo>
                    <a:pt x="373619" y="770812"/>
                  </a:lnTo>
                  <a:lnTo>
                    <a:pt x="294323" y="770812"/>
                  </a:lnTo>
                  <a:lnTo>
                    <a:pt x="294323" y="568644"/>
                  </a:lnTo>
                  <a:lnTo>
                    <a:pt x="240030" y="568644"/>
                  </a:lnTo>
                  <a:lnTo>
                    <a:pt x="240030" y="768669"/>
                  </a:lnTo>
                  <a:lnTo>
                    <a:pt x="142161" y="769383"/>
                  </a:lnTo>
                  <a:lnTo>
                    <a:pt x="142161" y="696517"/>
                  </a:lnTo>
                  <a:lnTo>
                    <a:pt x="184309" y="696517"/>
                  </a:lnTo>
                  <a:lnTo>
                    <a:pt x="184309" y="642939"/>
                  </a:lnTo>
                  <a:lnTo>
                    <a:pt x="142161" y="642939"/>
                  </a:lnTo>
                  <a:lnTo>
                    <a:pt x="142161" y="565072"/>
                  </a:lnTo>
                  <a:lnTo>
                    <a:pt x="182166" y="565072"/>
                  </a:lnTo>
                  <a:lnTo>
                    <a:pt x="182166" y="518637"/>
                  </a:lnTo>
                  <a:lnTo>
                    <a:pt x="142161" y="518637"/>
                  </a:lnTo>
                  <a:lnTo>
                    <a:pt x="142161" y="448629"/>
                  </a:lnTo>
                  <a:close/>
                  <a:moveTo>
                    <a:pt x="272891" y="250746"/>
                  </a:moveTo>
                  <a:lnTo>
                    <a:pt x="278606" y="251461"/>
                  </a:lnTo>
                  <a:lnTo>
                    <a:pt x="282892" y="252889"/>
                  </a:lnTo>
                  <a:lnTo>
                    <a:pt x="286464" y="255032"/>
                  </a:lnTo>
                  <a:lnTo>
                    <a:pt x="290036" y="257890"/>
                  </a:lnTo>
                  <a:lnTo>
                    <a:pt x="292894" y="261462"/>
                  </a:lnTo>
                  <a:lnTo>
                    <a:pt x="295037" y="265034"/>
                  </a:lnTo>
                  <a:lnTo>
                    <a:pt x="296466" y="269320"/>
                  </a:lnTo>
                  <a:lnTo>
                    <a:pt x="297180" y="275035"/>
                  </a:lnTo>
                  <a:lnTo>
                    <a:pt x="296466" y="280036"/>
                  </a:lnTo>
                  <a:lnTo>
                    <a:pt x="295037" y="284322"/>
                  </a:lnTo>
                  <a:lnTo>
                    <a:pt x="292894" y="287894"/>
                  </a:lnTo>
                  <a:lnTo>
                    <a:pt x="290036" y="291466"/>
                  </a:lnTo>
                  <a:lnTo>
                    <a:pt x="286464" y="294323"/>
                  </a:lnTo>
                  <a:lnTo>
                    <a:pt x="282892" y="296466"/>
                  </a:lnTo>
                  <a:lnTo>
                    <a:pt x="278606" y="297181"/>
                  </a:lnTo>
                  <a:lnTo>
                    <a:pt x="272891" y="297895"/>
                  </a:lnTo>
                  <a:lnTo>
                    <a:pt x="267890" y="297181"/>
                  </a:lnTo>
                  <a:lnTo>
                    <a:pt x="263604" y="296466"/>
                  </a:lnTo>
                  <a:lnTo>
                    <a:pt x="260032" y="294323"/>
                  </a:lnTo>
                  <a:lnTo>
                    <a:pt x="256460" y="291466"/>
                  </a:lnTo>
                  <a:lnTo>
                    <a:pt x="253603" y="287894"/>
                  </a:lnTo>
                  <a:lnTo>
                    <a:pt x="251459" y="284322"/>
                  </a:lnTo>
                  <a:lnTo>
                    <a:pt x="250031" y="280036"/>
                  </a:lnTo>
                  <a:lnTo>
                    <a:pt x="249316" y="275035"/>
                  </a:lnTo>
                  <a:lnTo>
                    <a:pt x="250031" y="269320"/>
                  </a:lnTo>
                  <a:lnTo>
                    <a:pt x="251459" y="265034"/>
                  </a:lnTo>
                  <a:lnTo>
                    <a:pt x="253603" y="261462"/>
                  </a:lnTo>
                  <a:lnTo>
                    <a:pt x="256460" y="257890"/>
                  </a:lnTo>
                  <a:lnTo>
                    <a:pt x="260032" y="255032"/>
                  </a:lnTo>
                  <a:lnTo>
                    <a:pt x="263604" y="252889"/>
                  </a:lnTo>
                  <a:lnTo>
                    <a:pt x="267890" y="251461"/>
                  </a:lnTo>
                  <a:close/>
                  <a:moveTo>
                    <a:pt x="722947" y="147876"/>
                  </a:moveTo>
                  <a:lnTo>
                    <a:pt x="770811" y="147876"/>
                  </a:lnTo>
                  <a:lnTo>
                    <a:pt x="770811" y="227171"/>
                  </a:lnTo>
                  <a:lnTo>
                    <a:pt x="722947" y="227171"/>
                  </a:lnTo>
                  <a:close/>
                  <a:moveTo>
                    <a:pt x="554355" y="143589"/>
                  </a:moveTo>
                  <a:lnTo>
                    <a:pt x="672227" y="143589"/>
                  </a:lnTo>
                  <a:lnTo>
                    <a:pt x="672941" y="281464"/>
                  </a:lnTo>
                  <a:lnTo>
                    <a:pt x="772239" y="281464"/>
                  </a:lnTo>
                  <a:lnTo>
                    <a:pt x="772239" y="358616"/>
                  </a:lnTo>
                  <a:lnTo>
                    <a:pt x="722947" y="358616"/>
                  </a:lnTo>
                  <a:lnTo>
                    <a:pt x="722947" y="410051"/>
                  </a:lnTo>
                  <a:lnTo>
                    <a:pt x="772239" y="410051"/>
                  </a:lnTo>
                  <a:lnTo>
                    <a:pt x="772239" y="485775"/>
                  </a:lnTo>
                  <a:lnTo>
                    <a:pt x="722947" y="485775"/>
                  </a:lnTo>
                  <a:lnTo>
                    <a:pt x="722947" y="537210"/>
                  </a:lnTo>
                  <a:lnTo>
                    <a:pt x="772239" y="537210"/>
                  </a:lnTo>
                  <a:lnTo>
                    <a:pt x="772239" y="770811"/>
                  </a:lnTo>
                  <a:lnTo>
                    <a:pt x="677942" y="770811"/>
                  </a:lnTo>
                  <a:lnTo>
                    <a:pt x="677942" y="699374"/>
                  </a:lnTo>
                  <a:lnTo>
                    <a:pt x="682228" y="697945"/>
                  </a:lnTo>
                  <a:lnTo>
                    <a:pt x="686514" y="696516"/>
                  </a:lnTo>
                  <a:lnTo>
                    <a:pt x="690086" y="694373"/>
                  </a:lnTo>
                  <a:lnTo>
                    <a:pt x="694372" y="692230"/>
                  </a:lnTo>
                  <a:lnTo>
                    <a:pt x="697944" y="689372"/>
                  </a:lnTo>
                  <a:lnTo>
                    <a:pt x="702230" y="686515"/>
                  </a:lnTo>
                  <a:lnTo>
                    <a:pt x="705802" y="683657"/>
                  </a:lnTo>
                  <a:lnTo>
                    <a:pt x="709374" y="680800"/>
                  </a:lnTo>
                  <a:lnTo>
                    <a:pt x="714375" y="675085"/>
                  </a:lnTo>
                  <a:lnTo>
                    <a:pt x="719375" y="667941"/>
                  </a:lnTo>
                  <a:lnTo>
                    <a:pt x="722947" y="661512"/>
                  </a:lnTo>
                  <a:lnTo>
                    <a:pt x="726519" y="654368"/>
                  </a:lnTo>
                  <a:lnTo>
                    <a:pt x="728662" y="647938"/>
                  </a:lnTo>
                  <a:lnTo>
                    <a:pt x="730805" y="639366"/>
                  </a:lnTo>
                  <a:lnTo>
                    <a:pt x="732234" y="632222"/>
                  </a:lnTo>
                  <a:lnTo>
                    <a:pt x="732948" y="624364"/>
                  </a:lnTo>
                  <a:lnTo>
                    <a:pt x="732234" y="616506"/>
                  </a:lnTo>
                  <a:lnTo>
                    <a:pt x="730805" y="608648"/>
                  </a:lnTo>
                  <a:lnTo>
                    <a:pt x="728662" y="600790"/>
                  </a:lnTo>
                  <a:lnTo>
                    <a:pt x="726519" y="593646"/>
                  </a:lnTo>
                  <a:lnTo>
                    <a:pt x="722947" y="586502"/>
                  </a:lnTo>
                  <a:lnTo>
                    <a:pt x="719375" y="580073"/>
                  </a:lnTo>
                  <a:lnTo>
                    <a:pt x="714375" y="572929"/>
                  </a:lnTo>
                  <a:lnTo>
                    <a:pt x="709374" y="567214"/>
                  </a:lnTo>
                  <a:lnTo>
                    <a:pt x="705802" y="563642"/>
                  </a:lnTo>
                  <a:lnTo>
                    <a:pt x="702230" y="560785"/>
                  </a:lnTo>
                  <a:lnTo>
                    <a:pt x="697230" y="557927"/>
                  </a:lnTo>
                  <a:lnTo>
                    <a:pt x="693658" y="555070"/>
                  </a:lnTo>
                  <a:lnTo>
                    <a:pt x="689372" y="552927"/>
                  </a:lnTo>
                  <a:lnTo>
                    <a:pt x="685085" y="550783"/>
                  </a:lnTo>
                  <a:lnTo>
                    <a:pt x="680085" y="549355"/>
                  </a:lnTo>
                  <a:lnTo>
                    <a:pt x="675799" y="547211"/>
                  </a:lnTo>
                  <a:lnTo>
                    <a:pt x="675084" y="464344"/>
                  </a:lnTo>
                  <a:lnTo>
                    <a:pt x="554355" y="345757"/>
                  </a:lnTo>
                  <a:close/>
                  <a:moveTo>
                    <a:pt x="507920" y="143589"/>
                  </a:moveTo>
                  <a:lnTo>
                    <a:pt x="507920" y="305752"/>
                  </a:lnTo>
                  <a:lnTo>
                    <a:pt x="420766" y="218598"/>
                  </a:lnTo>
                  <a:lnTo>
                    <a:pt x="420766" y="144303"/>
                  </a:lnTo>
                  <a:close/>
                  <a:moveTo>
                    <a:pt x="371476" y="143589"/>
                  </a:moveTo>
                  <a:lnTo>
                    <a:pt x="371476" y="231457"/>
                  </a:lnTo>
                  <a:lnTo>
                    <a:pt x="634366" y="497205"/>
                  </a:lnTo>
                  <a:lnTo>
                    <a:pt x="634366" y="547211"/>
                  </a:lnTo>
                  <a:lnTo>
                    <a:pt x="622221" y="551498"/>
                  </a:lnTo>
                  <a:lnTo>
                    <a:pt x="610791" y="557213"/>
                  </a:lnTo>
                  <a:lnTo>
                    <a:pt x="600076" y="565071"/>
                  </a:lnTo>
                  <a:lnTo>
                    <a:pt x="591503" y="574358"/>
                  </a:lnTo>
                  <a:lnTo>
                    <a:pt x="584360" y="585788"/>
                  </a:lnTo>
                  <a:lnTo>
                    <a:pt x="577930" y="597218"/>
                  </a:lnTo>
                  <a:lnTo>
                    <a:pt x="575073" y="610791"/>
                  </a:lnTo>
                  <a:lnTo>
                    <a:pt x="573644" y="624364"/>
                  </a:lnTo>
                  <a:lnTo>
                    <a:pt x="574358" y="632222"/>
                  </a:lnTo>
                  <a:lnTo>
                    <a:pt x="575073" y="639366"/>
                  </a:lnTo>
                  <a:lnTo>
                    <a:pt x="577216" y="647938"/>
                  </a:lnTo>
                  <a:lnTo>
                    <a:pt x="580073" y="654368"/>
                  </a:lnTo>
                  <a:lnTo>
                    <a:pt x="582931" y="661512"/>
                  </a:lnTo>
                  <a:lnTo>
                    <a:pt x="587217" y="667941"/>
                  </a:lnTo>
                  <a:lnTo>
                    <a:pt x="591503" y="675085"/>
                  </a:lnTo>
                  <a:lnTo>
                    <a:pt x="596504" y="680800"/>
                  </a:lnTo>
                  <a:lnTo>
                    <a:pt x="600790" y="684372"/>
                  </a:lnTo>
                  <a:lnTo>
                    <a:pt x="605076" y="687944"/>
                  </a:lnTo>
                  <a:lnTo>
                    <a:pt x="609363" y="691515"/>
                  </a:lnTo>
                  <a:lnTo>
                    <a:pt x="615078" y="694373"/>
                  </a:lnTo>
                  <a:lnTo>
                    <a:pt x="620078" y="697230"/>
                  </a:lnTo>
                  <a:lnTo>
                    <a:pt x="625793" y="699374"/>
                  </a:lnTo>
                  <a:lnTo>
                    <a:pt x="630794" y="700802"/>
                  </a:lnTo>
                  <a:lnTo>
                    <a:pt x="636509" y="702945"/>
                  </a:lnTo>
                  <a:lnTo>
                    <a:pt x="636509" y="770811"/>
                  </a:lnTo>
                  <a:lnTo>
                    <a:pt x="551498" y="770811"/>
                  </a:lnTo>
                  <a:lnTo>
                    <a:pt x="551498" y="705089"/>
                  </a:lnTo>
                  <a:lnTo>
                    <a:pt x="240745" y="396478"/>
                  </a:lnTo>
                  <a:lnTo>
                    <a:pt x="142161" y="396478"/>
                  </a:lnTo>
                  <a:lnTo>
                    <a:pt x="142161" y="144303"/>
                  </a:lnTo>
                  <a:lnTo>
                    <a:pt x="247174" y="144303"/>
                  </a:lnTo>
                  <a:lnTo>
                    <a:pt x="247174" y="200739"/>
                  </a:lnTo>
                  <a:lnTo>
                    <a:pt x="236458" y="205025"/>
                  </a:lnTo>
                  <a:lnTo>
                    <a:pt x="227171" y="212169"/>
                  </a:lnTo>
                  <a:lnTo>
                    <a:pt x="218599" y="220027"/>
                  </a:lnTo>
                  <a:lnTo>
                    <a:pt x="210741" y="228600"/>
                  </a:lnTo>
                  <a:lnTo>
                    <a:pt x="204311" y="239315"/>
                  </a:lnTo>
                  <a:lnTo>
                    <a:pt x="199311" y="251460"/>
                  </a:lnTo>
                  <a:lnTo>
                    <a:pt x="196453" y="263604"/>
                  </a:lnTo>
                  <a:lnTo>
                    <a:pt x="195025" y="277177"/>
                  </a:lnTo>
                  <a:lnTo>
                    <a:pt x="195739" y="285036"/>
                  </a:lnTo>
                  <a:lnTo>
                    <a:pt x="196453" y="292894"/>
                  </a:lnTo>
                  <a:lnTo>
                    <a:pt x="198596" y="300037"/>
                  </a:lnTo>
                  <a:lnTo>
                    <a:pt x="200740" y="307896"/>
                  </a:lnTo>
                  <a:lnTo>
                    <a:pt x="204311" y="315039"/>
                  </a:lnTo>
                  <a:lnTo>
                    <a:pt x="207883" y="321469"/>
                  </a:lnTo>
                  <a:lnTo>
                    <a:pt x="212884" y="327898"/>
                  </a:lnTo>
                  <a:lnTo>
                    <a:pt x="218599" y="333613"/>
                  </a:lnTo>
                  <a:lnTo>
                    <a:pt x="224314" y="339328"/>
                  </a:lnTo>
                  <a:lnTo>
                    <a:pt x="230029" y="343614"/>
                  </a:lnTo>
                  <a:lnTo>
                    <a:pt x="237173" y="347901"/>
                  </a:lnTo>
                  <a:lnTo>
                    <a:pt x="243602" y="350758"/>
                  </a:lnTo>
                  <a:lnTo>
                    <a:pt x="251461" y="353616"/>
                  </a:lnTo>
                  <a:lnTo>
                    <a:pt x="259319" y="355759"/>
                  </a:lnTo>
                  <a:lnTo>
                    <a:pt x="266463" y="356473"/>
                  </a:lnTo>
                  <a:lnTo>
                    <a:pt x="274321" y="357188"/>
                  </a:lnTo>
                  <a:lnTo>
                    <a:pt x="280750" y="357188"/>
                  </a:lnTo>
                  <a:lnTo>
                    <a:pt x="286465" y="356473"/>
                  </a:lnTo>
                  <a:lnTo>
                    <a:pt x="291466" y="355759"/>
                  </a:lnTo>
                  <a:lnTo>
                    <a:pt x="297181" y="354330"/>
                  </a:lnTo>
                  <a:lnTo>
                    <a:pt x="302181" y="352187"/>
                  </a:lnTo>
                  <a:lnTo>
                    <a:pt x="307896" y="350044"/>
                  </a:lnTo>
                  <a:lnTo>
                    <a:pt x="312183" y="347901"/>
                  </a:lnTo>
                  <a:lnTo>
                    <a:pt x="317183" y="345043"/>
                  </a:lnTo>
                  <a:lnTo>
                    <a:pt x="540068" y="567214"/>
                  </a:lnTo>
                  <a:lnTo>
                    <a:pt x="537925" y="507921"/>
                  </a:lnTo>
                  <a:lnTo>
                    <a:pt x="345044" y="315039"/>
                  </a:lnTo>
                  <a:lnTo>
                    <a:pt x="348616" y="306467"/>
                  </a:lnTo>
                  <a:lnTo>
                    <a:pt x="352188" y="296466"/>
                  </a:lnTo>
                  <a:lnTo>
                    <a:pt x="353616" y="287179"/>
                  </a:lnTo>
                  <a:lnTo>
                    <a:pt x="354331" y="277177"/>
                  </a:lnTo>
                  <a:lnTo>
                    <a:pt x="353616" y="268605"/>
                  </a:lnTo>
                  <a:lnTo>
                    <a:pt x="352902" y="261461"/>
                  </a:lnTo>
                  <a:lnTo>
                    <a:pt x="350759" y="253603"/>
                  </a:lnTo>
                  <a:lnTo>
                    <a:pt x="348616" y="246459"/>
                  </a:lnTo>
                  <a:lnTo>
                    <a:pt x="345044" y="239315"/>
                  </a:lnTo>
                  <a:lnTo>
                    <a:pt x="341472" y="232886"/>
                  </a:lnTo>
                  <a:lnTo>
                    <a:pt x="336471" y="226456"/>
                  </a:lnTo>
                  <a:lnTo>
                    <a:pt x="330756" y="220741"/>
                  </a:lnTo>
                  <a:lnTo>
                    <a:pt x="327185" y="217170"/>
                  </a:lnTo>
                  <a:lnTo>
                    <a:pt x="322898" y="213598"/>
                  </a:lnTo>
                  <a:lnTo>
                    <a:pt x="318612" y="210026"/>
                  </a:lnTo>
                  <a:lnTo>
                    <a:pt x="313611" y="207168"/>
                  </a:lnTo>
                  <a:lnTo>
                    <a:pt x="309325" y="205025"/>
                  </a:lnTo>
                  <a:lnTo>
                    <a:pt x="303610" y="202882"/>
                  </a:lnTo>
                  <a:lnTo>
                    <a:pt x="298610" y="201453"/>
                  </a:lnTo>
                  <a:lnTo>
                    <a:pt x="293609" y="200025"/>
                  </a:lnTo>
                  <a:lnTo>
                    <a:pt x="293609" y="144303"/>
                  </a:lnTo>
                  <a:close/>
                  <a:moveTo>
                    <a:pt x="55998" y="55998"/>
                  </a:moveTo>
                  <a:lnTo>
                    <a:pt x="55998" y="858402"/>
                  </a:lnTo>
                  <a:lnTo>
                    <a:pt x="858402" y="858402"/>
                  </a:lnTo>
                  <a:lnTo>
                    <a:pt x="858402" y="55998"/>
                  </a:lnTo>
                  <a:close/>
                  <a:moveTo>
                    <a:pt x="0" y="0"/>
                  </a:moveTo>
                  <a:lnTo>
                    <a:pt x="914400" y="0"/>
                  </a:lnTo>
                  <a:lnTo>
                    <a:pt x="914400" y="9144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505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05369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07" kern="0" spc="-58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62" name="Rectangle 261"/>
            <p:cNvSpPr/>
            <p:nvPr/>
          </p:nvSpPr>
          <p:spPr bwMode="auto">
            <a:xfrm>
              <a:off x="814417" y="5307043"/>
              <a:ext cx="333651" cy="321902"/>
            </a:xfrm>
            <a:prstGeom prst="rect">
              <a:avLst/>
            </a:prstGeom>
            <a:gradFill flip="none" rotWithShape="1">
              <a:gsLst>
                <a:gs pos="50000">
                  <a:srgbClr val="5EB6DA"/>
                </a:gs>
                <a:gs pos="50000">
                  <a:srgbClr val="3999C6"/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72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65" kern="0" spc="-50" dirty="0">
                <a:solidFill>
                  <a:prstClr val="black"/>
                </a:soli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63" name="Frame 5"/>
            <p:cNvSpPr>
              <a:spLocks noChangeAspect="1"/>
            </p:cNvSpPr>
            <p:nvPr/>
          </p:nvSpPr>
          <p:spPr bwMode="auto">
            <a:xfrm>
              <a:off x="856938" y="5343272"/>
              <a:ext cx="249509" cy="249443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23625" y="642938"/>
                  </a:moveTo>
                  <a:lnTo>
                    <a:pt x="500064" y="720805"/>
                  </a:lnTo>
                  <a:lnTo>
                    <a:pt x="500064" y="770811"/>
                  </a:lnTo>
                  <a:lnTo>
                    <a:pt x="423625" y="770811"/>
                  </a:lnTo>
                  <a:close/>
                  <a:moveTo>
                    <a:pt x="651511" y="598647"/>
                  </a:moveTo>
                  <a:lnTo>
                    <a:pt x="656512" y="599361"/>
                  </a:lnTo>
                  <a:lnTo>
                    <a:pt x="660798" y="600076"/>
                  </a:lnTo>
                  <a:lnTo>
                    <a:pt x="664370" y="602219"/>
                  </a:lnTo>
                  <a:lnTo>
                    <a:pt x="667942" y="605076"/>
                  </a:lnTo>
                  <a:lnTo>
                    <a:pt x="671514" y="608648"/>
                  </a:lnTo>
                  <a:lnTo>
                    <a:pt x="673657" y="612935"/>
                  </a:lnTo>
                  <a:lnTo>
                    <a:pt x="675086" y="617221"/>
                  </a:lnTo>
                  <a:lnTo>
                    <a:pt x="675800" y="622221"/>
                  </a:lnTo>
                  <a:lnTo>
                    <a:pt x="675086" y="627222"/>
                  </a:lnTo>
                  <a:lnTo>
                    <a:pt x="673657" y="631508"/>
                  </a:lnTo>
                  <a:lnTo>
                    <a:pt x="671514" y="635080"/>
                  </a:lnTo>
                  <a:lnTo>
                    <a:pt x="667942" y="638652"/>
                  </a:lnTo>
                  <a:lnTo>
                    <a:pt x="664370" y="642224"/>
                  </a:lnTo>
                  <a:lnTo>
                    <a:pt x="660798" y="644367"/>
                  </a:lnTo>
                  <a:lnTo>
                    <a:pt x="656512" y="645796"/>
                  </a:lnTo>
                  <a:lnTo>
                    <a:pt x="651511" y="646510"/>
                  </a:lnTo>
                  <a:lnTo>
                    <a:pt x="646510" y="645796"/>
                  </a:lnTo>
                  <a:lnTo>
                    <a:pt x="642224" y="644367"/>
                  </a:lnTo>
                  <a:lnTo>
                    <a:pt x="637937" y="642224"/>
                  </a:lnTo>
                  <a:lnTo>
                    <a:pt x="634365" y="638652"/>
                  </a:lnTo>
                  <a:lnTo>
                    <a:pt x="631508" y="635080"/>
                  </a:lnTo>
                  <a:lnTo>
                    <a:pt x="629365" y="631508"/>
                  </a:lnTo>
                  <a:lnTo>
                    <a:pt x="628650" y="627222"/>
                  </a:lnTo>
                  <a:lnTo>
                    <a:pt x="627936" y="622221"/>
                  </a:lnTo>
                  <a:lnTo>
                    <a:pt x="628650" y="617221"/>
                  </a:lnTo>
                  <a:lnTo>
                    <a:pt x="629365" y="612935"/>
                  </a:lnTo>
                  <a:lnTo>
                    <a:pt x="631508" y="608648"/>
                  </a:lnTo>
                  <a:lnTo>
                    <a:pt x="634365" y="605076"/>
                  </a:lnTo>
                  <a:lnTo>
                    <a:pt x="637937" y="602219"/>
                  </a:lnTo>
                  <a:lnTo>
                    <a:pt x="642224" y="600076"/>
                  </a:lnTo>
                  <a:lnTo>
                    <a:pt x="646510" y="599361"/>
                  </a:lnTo>
                  <a:close/>
                  <a:moveTo>
                    <a:pt x="224314" y="447914"/>
                  </a:moveTo>
                  <a:lnTo>
                    <a:pt x="373619" y="600076"/>
                  </a:lnTo>
                  <a:lnTo>
                    <a:pt x="373619" y="770812"/>
                  </a:lnTo>
                  <a:lnTo>
                    <a:pt x="294323" y="770812"/>
                  </a:lnTo>
                  <a:lnTo>
                    <a:pt x="294323" y="568644"/>
                  </a:lnTo>
                  <a:lnTo>
                    <a:pt x="240030" y="568644"/>
                  </a:lnTo>
                  <a:lnTo>
                    <a:pt x="240030" y="768669"/>
                  </a:lnTo>
                  <a:lnTo>
                    <a:pt x="142161" y="769383"/>
                  </a:lnTo>
                  <a:lnTo>
                    <a:pt x="142161" y="696517"/>
                  </a:lnTo>
                  <a:lnTo>
                    <a:pt x="184309" y="696517"/>
                  </a:lnTo>
                  <a:lnTo>
                    <a:pt x="184309" y="642939"/>
                  </a:lnTo>
                  <a:lnTo>
                    <a:pt x="142161" y="642939"/>
                  </a:lnTo>
                  <a:lnTo>
                    <a:pt x="142161" y="565072"/>
                  </a:lnTo>
                  <a:lnTo>
                    <a:pt x="182166" y="565072"/>
                  </a:lnTo>
                  <a:lnTo>
                    <a:pt x="182166" y="518637"/>
                  </a:lnTo>
                  <a:lnTo>
                    <a:pt x="142161" y="518637"/>
                  </a:lnTo>
                  <a:lnTo>
                    <a:pt x="142161" y="448629"/>
                  </a:lnTo>
                  <a:close/>
                  <a:moveTo>
                    <a:pt x="272891" y="250746"/>
                  </a:moveTo>
                  <a:lnTo>
                    <a:pt x="278606" y="251461"/>
                  </a:lnTo>
                  <a:lnTo>
                    <a:pt x="282892" y="252889"/>
                  </a:lnTo>
                  <a:lnTo>
                    <a:pt x="286464" y="255032"/>
                  </a:lnTo>
                  <a:lnTo>
                    <a:pt x="290036" y="257890"/>
                  </a:lnTo>
                  <a:lnTo>
                    <a:pt x="292894" y="261462"/>
                  </a:lnTo>
                  <a:lnTo>
                    <a:pt x="295037" y="265034"/>
                  </a:lnTo>
                  <a:lnTo>
                    <a:pt x="296466" y="269320"/>
                  </a:lnTo>
                  <a:lnTo>
                    <a:pt x="297180" y="275035"/>
                  </a:lnTo>
                  <a:lnTo>
                    <a:pt x="296466" y="280036"/>
                  </a:lnTo>
                  <a:lnTo>
                    <a:pt x="295037" y="284322"/>
                  </a:lnTo>
                  <a:lnTo>
                    <a:pt x="292894" y="287894"/>
                  </a:lnTo>
                  <a:lnTo>
                    <a:pt x="290036" y="291466"/>
                  </a:lnTo>
                  <a:lnTo>
                    <a:pt x="286464" y="294323"/>
                  </a:lnTo>
                  <a:lnTo>
                    <a:pt x="282892" y="296466"/>
                  </a:lnTo>
                  <a:lnTo>
                    <a:pt x="278606" y="297181"/>
                  </a:lnTo>
                  <a:lnTo>
                    <a:pt x="272891" y="297895"/>
                  </a:lnTo>
                  <a:lnTo>
                    <a:pt x="267890" y="297181"/>
                  </a:lnTo>
                  <a:lnTo>
                    <a:pt x="263604" y="296466"/>
                  </a:lnTo>
                  <a:lnTo>
                    <a:pt x="260032" y="294323"/>
                  </a:lnTo>
                  <a:lnTo>
                    <a:pt x="256460" y="291466"/>
                  </a:lnTo>
                  <a:lnTo>
                    <a:pt x="253603" y="287894"/>
                  </a:lnTo>
                  <a:lnTo>
                    <a:pt x="251459" y="284322"/>
                  </a:lnTo>
                  <a:lnTo>
                    <a:pt x="250031" y="280036"/>
                  </a:lnTo>
                  <a:lnTo>
                    <a:pt x="249316" y="275035"/>
                  </a:lnTo>
                  <a:lnTo>
                    <a:pt x="250031" y="269320"/>
                  </a:lnTo>
                  <a:lnTo>
                    <a:pt x="251459" y="265034"/>
                  </a:lnTo>
                  <a:lnTo>
                    <a:pt x="253603" y="261462"/>
                  </a:lnTo>
                  <a:lnTo>
                    <a:pt x="256460" y="257890"/>
                  </a:lnTo>
                  <a:lnTo>
                    <a:pt x="260032" y="255032"/>
                  </a:lnTo>
                  <a:lnTo>
                    <a:pt x="263604" y="252889"/>
                  </a:lnTo>
                  <a:lnTo>
                    <a:pt x="267890" y="251461"/>
                  </a:lnTo>
                  <a:close/>
                  <a:moveTo>
                    <a:pt x="722947" y="147876"/>
                  </a:moveTo>
                  <a:lnTo>
                    <a:pt x="770811" y="147876"/>
                  </a:lnTo>
                  <a:lnTo>
                    <a:pt x="770811" y="227171"/>
                  </a:lnTo>
                  <a:lnTo>
                    <a:pt x="722947" y="227171"/>
                  </a:lnTo>
                  <a:close/>
                  <a:moveTo>
                    <a:pt x="554355" y="143589"/>
                  </a:moveTo>
                  <a:lnTo>
                    <a:pt x="672227" y="143589"/>
                  </a:lnTo>
                  <a:lnTo>
                    <a:pt x="672941" y="281464"/>
                  </a:lnTo>
                  <a:lnTo>
                    <a:pt x="772239" y="281464"/>
                  </a:lnTo>
                  <a:lnTo>
                    <a:pt x="772239" y="358616"/>
                  </a:lnTo>
                  <a:lnTo>
                    <a:pt x="722947" y="358616"/>
                  </a:lnTo>
                  <a:lnTo>
                    <a:pt x="722947" y="410051"/>
                  </a:lnTo>
                  <a:lnTo>
                    <a:pt x="772239" y="410051"/>
                  </a:lnTo>
                  <a:lnTo>
                    <a:pt x="772239" y="485775"/>
                  </a:lnTo>
                  <a:lnTo>
                    <a:pt x="722947" y="485775"/>
                  </a:lnTo>
                  <a:lnTo>
                    <a:pt x="722947" y="537210"/>
                  </a:lnTo>
                  <a:lnTo>
                    <a:pt x="772239" y="537210"/>
                  </a:lnTo>
                  <a:lnTo>
                    <a:pt x="772239" y="770811"/>
                  </a:lnTo>
                  <a:lnTo>
                    <a:pt x="677942" y="770811"/>
                  </a:lnTo>
                  <a:lnTo>
                    <a:pt x="677942" y="699374"/>
                  </a:lnTo>
                  <a:lnTo>
                    <a:pt x="682228" y="697945"/>
                  </a:lnTo>
                  <a:lnTo>
                    <a:pt x="686514" y="696516"/>
                  </a:lnTo>
                  <a:lnTo>
                    <a:pt x="690086" y="694373"/>
                  </a:lnTo>
                  <a:lnTo>
                    <a:pt x="694372" y="692230"/>
                  </a:lnTo>
                  <a:lnTo>
                    <a:pt x="697944" y="689372"/>
                  </a:lnTo>
                  <a:lnTo>
                    <a:pt x="702230" y="686515"/>
                  </a:lnTo>
                  <a:lnTo>
                    <a:pt x="705802" y="683657"/>
                  </a:lnTo>
                  <a:lnTo>
                    <a:pt x="709374" y="680800"/>
                  </a:lnTo>
                  <a:lnTo>
                    <a:pt x="714375" y="675085"/>
                  </a:lnTo>
                  <a:lnTo>
                    <a:pt x="719375" y="667941"/>
                  </a:lnTo>
                  <a:lnTo>
                    <a:pt x="722947" y="661512"/>
                  </a:lnTo>
                  <a:lnTo>
                    <a:pt x="726519" y="654368"/>
                  </a:lnTo>
                  <a:lnTo>
                    <a:pt x="728662" y="647938"/>
                  </a:lnTo>
                  <a:lnTo>
                    <a:pt x="730805" y="639366"/>
                  </a:lnTo>
                  <a:lnTo>
                    <a:pt x="732234" y="632222"/>
                  </a:lnTo>
                  <a:lnTo>
                    <a:pt x="732948" y="624364"/>
                  </a:lnTo>
                  <a:lnTo>
                    <a:pt x="732234" y="616506"/>
                  </a:lnTo>
                  <a:lnTo>
                    <a:pt x="730805" y="608648"/>
                  </a:lnTo>
                  <a:lnTo>
                    <a:pt x="728662" y="600790"/>
                  </a:lnTo>
                  <a:lnTo>
                    <a:pt x="726519" y="593646"/>
                  </a:lnTo>
                  <a:lnTo>
                    <a:pt x="722947" y="586502"/>
                  </a:lnTo>
                  <a:lnTo>
                    <a:pt x="719375" y="580073"/>
                  </a:lnTo>
                  <a:lnTo>
                    <a:pt x="714375" y="572929"/>
                  </a:lnTo>
                  <a:lnTo>
                    <a:pt x="709374" y="567214"/>
                  </a:lnTo>
                  <a:lnTo>
                    <a:pt x="705802" y="563642"/>
                  </a:lnTo>
                  <a:lnTo>
                    <a:pt x="702230" y="560785"/>
                  </a:lnTo>
                  <a:lnTo>
                    <a:pt x="697230" y="557927"/>
                  </a:lnTo>
                  <a:lnTo>
                    <a:pt x="693658" y="555070"/>
                  </a:lnTo>
                  <a:lnTo>
                    <a:pt x="689372" y="552927"/>
                  </a:lnTo>
                  <a:lnTo>
                    <a:pt x="685085" y="550783"/>
                  </a:lnTo>
                  <a:lnTo>
                    <a:pt x="680085" y="549355"/>
                  </a:lnTo>
                  <a:lnTo>
                    <a:pt x="675799" y="547211"/>
                  </a:lnTo>
                  <a:lnTo>
                    <a:pt x="675084" y="464344"/>
                  </a:lnTo>
                  <a:lnTo>
                    <a:pt x="554355" y="345757"/>
                  </a:lnTo>
                  <a:close/>
                  <a:moveTo>
                    <a:pt x="507920" y="143589"/>
                  </a:moveTo>
                  <a:lnTo>
                    <a:pt x="507920" y="305752"/>
                  </a:lnTo>
                  <a:lnTo>
                    <a:pt x="420766" y="218598"/>
                  </a:lnTo>
                  <a:lnTo>
                    <a:pt x="420766" y="144303"/>
                  </a:lnTo>
                  <a:close/>
                  <a:moveTo>
                    <a:pt x="371476" y="143589"/>
                  </a:moveTo>
                  <a:lnTo>
                    <a:pt x="371476" y="231457"/>
                  </a:lnTo>
                  <a:lnTo>
                    <a:pt x="634366" y="497205"/>
                  </a:lnTo>
                  <a:lnTo>
                    <a:pt x="634366" y="547211"/>
                  </a:lnTo>
                  <a:lnTo>
                    <a:pt x="622221" y="551498"/>
                  </a:lnTo>
                  <a:lnTo>
                    <a:pt x="610791" y="557213"/>
                  </a:lnTo>
                  <a:lnTo>
                    <a:pt x="600076" y="565071"/>
                  </a:lnTo>
                  <a:lnTo>
                    <a:pt x="591503" y="574358"/>
                  </a:lnTo>
                  <a:lnTo>
                    <a:pt x="584360" y="585788"/>
                  </a:lnTo>
                  <a:lnTo>
                    <a:pt x="577930" y="597218"/>
                  </a:lnTo>
                  <a:lnTo>
                    <a:pt x="575073" y="610791"/>
                  </a:lnTo>
                  <a:lnTo>
                    <a:pt x="573644" y="624364"/>
                  </a:lnTo>
                  <a:lnTo>
                    <a:pt x="574358" y="632222"/>
                  </a:lnTo>
                  <a:lnTo>
                    <a:pt x="575073" y="639366"/>
                  </a:lnTo>
                  <a:lnTo>
                    <a:pt x="577216" y="647938"/>
                  </a:lnTo>
                  <a:lnTo>
                    <a:pt x="580073" y="654368"/>
                  </a:lnTo>
                  <a:lnTo>
                    <a:pt x="582931" y="661512"/>
                  </a:lnTo>
                  <a:lnTo>
                    <a:pt x="587217" y="667941"/>
                  </a:lnTo>
                  <a:lnTo>
                    <a:pt x="591503" y="675085"/>
                  </a:lnTo>
                  <a:lnTo>
                    <a:pt x="596504" y="680800"/>
                  </a:lnTo>
                  <a:lnTo>
                    <a:pt x="600790" y="684372"/>
                  </a:lnTo>
                  <a:lnTo>
                    <a:pt x="605076" y="687944"/>
                  </a:lnTo>
                  <a:lnTo>
                    <a:pt x="609363" y="691515"/>
                  </a:lnTo>
                  <a:lnTo>
                    <a:pt x="615078" y="694373"/>
                  </a:lnTo>
                  <a:lnTo>
                    <a:pt x="620078" y="697230"/>
                  </a:lnTo>
                  <a:lnTo>
                    <a:pt x="625793" y="699374"/>
                  </a:lnTo>
                  <a:lnTo>
                    <a:pt x="630794" y="700802"/>
                  </a:lnTo>
                  <a:lnTo>
                    <a:pt x="636509" y="702945"/>
                  </a:lnTo>
                  <a:lnTo>
                    <a:pt x="636509" y="770811"/>
                  </a:lnTo>
                  <a:lnTo>
                    <a:pt x="551498" y="770811"/>
                  </a:lnTo>
                  <a:lnTo>
                    <a:pt x="551498" y="705089"/>
                  </a:lnTo>
                  <a:lnTo>
                    <a:pt x="240745" y="396478"/>
                  </a:lnTo>
                  <a:lnTo>
                    <a:pt x="142161" y="396478"/>
                  </a:lnTo>
                  <a:lnTo>
                    <a:pt x="142161" y="144303"/>
                  </a:lnTo>
                  <a:lnTo>
                    <a:pt x="247174" y="144303"/>
                  </a:lnTo>
                  <a:lnTo>
                    <a:pt x="247174" y="200739"/>
                  </a:lnTo>
                  <a:lnTo>
                    <a:pt x="236458" y="205025"/>
                  </a:lnTo>
                  <a:lnTo>
                    <a:pt x="227171" y="212169"/>
                  </a:lnTo>
                  <a:lnTo>
                    <a:pt x="218599" y="220027"/>
                  </a:lnTo>
                  <a:lnTo>
                    <a:pt x="210741" y="228600"/>
                  </a:lnTo>
                  <a:lnTo>
                    <a:pt x="204311" y="239315"/>
                  </a:lnTo>
                  <a:lnTo>
                    <a:pt x="199311" y="251460"/>
                  </a:lnTo>
                  <a:lnTo>
                    <a:pt x="196453" y="263604"/>
                  </a:lnTo>
                  <a:lnTo>
                    <a:pt x="195025" y="277177"/>
                  </a:lnTo>
                  <a:lnTo>
                    <a:pt x="195739" y="285036"/>
                  </a:lnTo>
                  <a:lnTo>
                    <a:pt x="196453" y="292894"/>
                  </a:lnTo>
                  <a:lnTo>
                    <a:pt x="198596" y="300037"/>
                  </a:lnTo>
                  <a:lnTo>
                    <a:pt x="200740" y="307896"/>
                  </a:lnTo>
                  <a:lnTo>
                    <a:pt x="204311" y="315039"/>
                  </a:lnTo>
                  <a:lnTo>
                    <a:pt x="207883" y="321469"/>
                  </a:lnTo>
                  <a:lnTo>
                    <a:pt x="212884" y="327898"/>
                  </a:lnTo>
                  <a:lnTo>
                    <a:pt x="218599" y="333613"/>
                  </a:lnTo>
                  <a:lnTo>
                    <a:pt x="224314" y="339328"/>
                  </a:lnTo>
                  <a:lnTo>
                    <a:pt x="230029" y="343614"/>
                  </a:lnTo>
                  <a:lnTo>
                    <a:pt x="237173" y="347901"/>
                  </a:lnTo>
                  <a:lnTo>
                    <a:pt x="243602" y="350758"/>
                  </a:lnTo>
                  <a:lnTo>
                    <a:pt x="251461" y="353616"/>
                  </a:lnTo>
                  <a:lnTo>
                    <a:pt x="259319" y="355759"/>
                  </a:lnTo>
                  <a:lnTo>
                    <a:pt x="266463" y="356473"/>
                  </a:lnTo>
                  <a:lnTo>
                    <a:pt x="274321" y="357188"/>
                  </a:lnTo>
                  <a:lnTo>
                    <a:pt x="280750" y="357188"/>
                  </a:lnTo>
                  <a:lnTo>
                    <a:pt x="286465" y="356473"/>
                  </a:lnTo>
                  <a:lnTo>
                    <a:pt x="291466" y="355759"/>
                  </a:lnTo>
                  <a:lnTo>
                    <a:pt x="297181" y="354330"/>
                  </a:lnTo>
                  <a:lnTo>
                    <a:pt x="302181" y="352187"/>
                  </a:lnTo>
                  <a:lnTo>
                    <a:pt x="307896" y="350044"/>
                  </a:lnTo>
                  <a:lnTo>
                    <a:pt x="312183" y="347901"/>
                  </a:lnTo>
                  <a:lnTo>
                    <a:pt x="317183" y="345043"/>
                  </a:lnTo>
                  <a:lnTo>
                    <a:pt x="540068" y="567214"/>
                  </a:lnTo>
                  <a:lnTo>
                    <a:pt x="537925" y="507921"/>
                  </a:lnTo>
                  <a:lnTo>
                    <a:pt x="345044" y="315039"/>
                  </a:lnTo>
                  <a:lnTo>
                    <a:pt x="348616" y="306467"/>
                  </a:lnTo>
                  <a:lnTo>
                    <a:pt x="352188" y="296466"/>
                  </a:lnTo>
                  <a:lnTo>
                    <a:pt x="353616" y="287179"/>
                  </a:lnTo>
                  <a:lnTo>
                    <a:pt x="354331" y="277177"/>
                  </a:lnTo>
                  <a:lnTo>
                    <a:pt x="353616" y="268605"/>
                  </a:lnTo>
                  <a:lnTo>
                    <a:pt x="352902" y="261461"/>
                  </a:lnTo>
                  <a:lnTo>
                    <a:pt x="350759" y="253603"/>
                  </a:lnTo>
                  <a:lnTo>
                    <a:pt x="348616" y="246459"/>
                  </a:lnTo>
                  <a:lnTo>
                    <a:pt x="345044" y="239315"/>
                  </a:lnTo>
                  <a:lnTo>
                    <a:pt x="341472" y="232886"/>
                  </a:lnTo>
                  <a:lnTo>
                    <a:pt x="336471" y="226456"/>
                  </a:lnTo>
                  <a:lnTo>
                    <a:pt x="330756" y="220741"/>
                  </a:lnTo>
                  <a:lnTo>
                    <a:pt x="327185" y="217170"/>
                  </a:lnTo>
                  <a:lnTo>
                    <a:pt x="322898" y="213598"/>
                  </a:lnTo>
                  <a:lnTo>
                    <a:pt x="318612" y="210026"/>
                  </a:lnTo>
                  <a:lnTo>
                    <a:pt x="313611" y="207168"/>
                  </a:lnTo>
                  <a:lnTo>
                    <a:pt x="309325" y="205025"/>
                  </a:lnTo>
                  <a:lnTo>
                    <a:pt x="303610" y="202882"/>
                  </a:lnTo>
                  <a:lnTo>
                    <a:pt x="298610" y="201453"/>
                  </a:lnTo>
                  <a:lnTo>
                    <a:pt x="293609" y="200025"/>
                  </a:lnTo>
                  <a:lnTo>
                    <a:pt x="293609" y="144303"/>
                  </a:lnTo>
                  <a:close/>
                  <a:moveTo>
                    <a:pt x="55998" y="55998"/>
                  </a:moveTo>
                  <a:lnTo>
                    <a:pt x="55998" y="858402"/>
                  </a:lnTo>
                  <a:lnTo>
                    <a:pt x="858402" y="858402"/>
                  </a:lnTo>
                  <a:lnTo>
                    <a:pt x="858402" y="55998"/>
                  </a:lnTo>
                  <a:close/>
                  <a:moveTo>
                    <a:pt x="0" y="0"/>
                  </a:moveTo>
                  <a:lnTo>
                    <a:pt x="914400" y="0"/>
                  </a:lnTo>
                  <a:lnTo>
                    <a:pt x="914400" y="9144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505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05369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07" kern="0" spc="-58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64" name="Rectangle 263"/>
            <p:cNvSpPr/>
            <p:nvPr/>
          </p:nvSpPr>
          <p:spPr bwMode="auto">
            <a:xfrm>
              <a:off x="814417" y="5665173"/>
              <a:ext cx="333651" cy="321902"/>
            </a:xfrm>
            <a:prstGeom prst="rect">
              <a:avLst/>
            </a:prstGeom>
            <a:gradFill flip="none" rotWithShape="1">
              <a:gsLst>
                <a:gs pos="50000">
                  <a:srgbClr val="5EB6DA"/>
                </a:gs>
                <a:gs pos="50000">
                  <a:srgbClr val="3999C6"/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9572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65" kern="0" spc="-50" dirty="0">
                <a:solidFill>
                  <a:prstClr val="black"/>
                </a:soli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65" name="Frame 5"/>
            <p:cNvSpPr>
              <a:spLocks noChangeAspect="1"/>
            </p:cNvSpPr>
            <p:nvPr/>
          </p:nvSpPr>
          <p:spPr bwMode="auto">
            <a:xfrm>
              <a:off x="856938" y="5701402"/>
              <a:ext cx="249509" cy="249443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23625" y="642938"/>
                  </a:moveTo>
                  <a:lnTo>
                    <a:pt x="500064" y="720805"/>
                  </a:lnTo>
                  <a:lnTo>
                    <a:pt x="500064" y="770811"/>
                  </a:lnTo>
                  <a:lnTo>
                    <a:pt x="423625" y="770811"/>
                  </a:lnTo>
                  <a:close/>
                  <a:moveTo>
                    <a:pt x="651511" y="598647"/>
                  </a:moveTo>
                  <a:lnTo>
                    <a:pt x="656512" y="599361"/>
                  </a:lnTo>
                  <a:lnTo>
                    <a:pt x="660798" y="600076"/>
                  </a:lnTo>
                  <a:lnTo>
                    <a:pt x="664370" y="602219"/>
                  </a:lnTo>
                  <a:lnTo>
                    <a:pt x="667942" y="605076"/>
                  </a:lnTo>
                  <a:lnTo>
                    <a:pt x="671514" y="608648"/>
                  </a:lnTo>
                  <a:lnTo>
                    <a:pt x="673657" y="612935"/>
                  </a:lnTo>
                  <a:lnTo>
                    <a:pt x="675086" y="617221"/>
                  </a:lnTo>
                  <a:lnTo>
                    <a:pt x="675800" y="622221"/>
                  </a:lnTo>
                  <a:lnTo>
                    <a:pt x="675086" y="627222"/>
                  </a:lnTo>
                  <a:lnTo>
                    <a:pt x="673657" y="631508"/>
                  </a:lnTo>
                  <a:lnTo>
                    <a:pt x="671514" y="635080"/>
                  </a:lnTo>
                  <a:lnTo>
                    <a:pt x="667942" y="638652"/>
                  </a:lnTo>
                  <a:lnTo>
                    <a:pt x="664370" y="642224"/>
                  </a:lnTo>
                  <a:lnTo>
                    <a:pt x="660798" y="644367"/>
                  </a:lnTo>
                  <a:lnTo>
                    <a:pt x="656512" y="645796"/>
                  </a:lnTo>
                  <a:lnTo>
                    <a:pt x="651511" y="646510"/>
                  </a:lnTo>
                  <a:lnTo>
                    <a:pt x="646510" y="645796"/>
                  </a:lnTo>
                  <a:lnTo>
                    <a:pt x="642224" y="644367"/>
                  </a:lnTo>
                  <a:lnTo>
                    <a:pt x="637937" y="642224"/>
                  </a:lnTo>
                  <a:lnTo>
                    <a:pt x="634365" y="638652"/>
                  </a:lnTo>
                  <a:lnTo>
                    <a:pt x="631508" y="635080"/>
                  </a:lnTo>
                  <a:lnTo>
                    <a:pt x="629365" y="631508"/>
                  </a:lnTo>
                  <a:lnTo>
                    <a:pt x="628650" y="627222"/>
                  </a:lnTo>
                  <a:lnTo>
                    <a:pt x="627936" y="622221"/>
                  </a:lnTo>
                  <a:lnTo>
                    <a:pt x="628650" y="617221"/>
                  </a:lnTo>
                  <a:lnTo>
                    <a:pt x="629365" y="612935"/>
                  </a:lnTo>
                  <a:lnTo>
                    <a:pt x="631508" y="608648"/>
                  </a:lnTo>
                  <a:lnTo>
                    <a:pt x="634365" y="605076"/>
                  </a:lnTo>
                  <a:lnTo>
                    <a:pt x="637937" y="602219"/>
                  </a:lnTo>
                  <a:lnTo>
                    <a:pt x="642224" y="600076"/>
                  </a:lnTo>
                  <a:lnTo>
                    <a:pt x="646510" y="599361"/>
                  </a:lnTo>
                  <a:close/>
                  <a:moveTo>
                    <a:pt x="224314" y="447914"/>
                  </a:moveTo>
                  <a:lnTo>
                    <a:pt x="373619" y="600076"/>
                  </a:lnTo>
                  <a:lnTo>
                    <a:pt x="373619" y="770812"/>
                  </a:lnTo>
                  <a:lnTo>
                    <a:pt x="294323" y="770812"/>
                  </a:lnTo>
                  <a:lnTo>
                    <a:pt x="294323" y="568644"/>
                  </a:lnTo>
                  <a:lnTo>
                    <a:pt x="240030" y="568644"/>
                  </a:lnTo>
                  <a:lnTo>
                    <a:pt x="240030" y="768669"/>
                  </a:lnTo>
                  <a:lnTo>
                    <a:pt x="142161" y="769383"/>
                  </a:lnTo>
                  <a:lnTo>
                    <a:pt x="142161" y="696517"/>
                  </a:lnTo>
                  <a:lnTo>
                    <a:pt x="184309" y="696517"/>
                  </a:lnTo>
                  <a:lnTo>
                    <a:pt x="184309" y="642939"/>
                  </a:lnTo>
                  <a:lnTo>
                    <a:pt x="142161" y="642939"/>
                  </a:lnTo>
                  <a:lnTo>
                    <a:pt x="142161" y="565072"/>
                  </a:lnTo>
                  <a:lnTo>
                    <a:pt x="182166" y="565072"/>
                  </a:lnTo>
                  <a:lnTo>
                    <a:pt x="182166" y="518637"/>
                  </a:lnTo>
                  <a:lnTo>
                    <a:pt x="142161" y="518637"/>
                  </a:lnTo>
                  <a:lnTo>
                    <a:pt x="142161" y="448629"/>
                  </a:lnTo>
                  <a:close/>
                  <a:moveTo>
                    <a:pt x="272891" y="250746"/>
                  </a:moveTo>
                  <a:lnTo>
                    <a:pt x="278606" y="251461"/>
                  </a:lnTo>
                  <a:lnTo>
                    <a:pt x="282892" y="252889"/>
                  </a:lnTo>
                  <a:lnTo>
                    <a:pt x="286464" y="255032"/>
                  </a:lnTo>
                  <a:lnTo>
                    <a:pt x="290036" y="257890"/>
                  </a:lnTo>
                  <a:lnTo>
                    <a:pt x="292894" y="261462"/>
                  </a:lnTo>
                  <a:lnTo>
                    <a:pt x="295037" y="265034"/>
                  </a:lnTo>
                  <a:lnTo>
                    <a:pt x="296466" y="269320"/>
                  </a:lnTo>
                  <a:lnTo>
                    <a:pt x="297180" y="275035"/>
                  </a:lnTo>
                  <a:lnTo>
                    <a:pt x="296466" y="280036"/>
                  </a:lnTo>
                  <a:lnTo>
                    <a:pt x="295037" y="284322"/>
                  </a:lnTo>
                  <a:lnTo>
                    <a:pt x="292894" y="287894"/>
                  </a:lnTo>
                  <a:lnTo>
                    <a:pt x="290036" y="291466"/>
                  </a:lnTo>
                  <a:lnTo>
                    <a:pt x="286464" y="294323"/>
                  </a:lnTo>
                  <a:lnTo>
                    <a:pt x="282892" y="296466"/>
                  </a:lnTo>
                  <a:lnTo>
                    <a:pt x="278606" y="297181"/>
                  </a:lnTo>
                  <a:lnTo>
                    <a:pt x="272891" y="297895"/>
                  </a:lnTo>
                  <a:lnTo>
                    <a:pt x="267890" y="297181"/>
                  </a:lnTo>
                  <a:lnTo>
                    <a:pt x="263604" y="296466"/>
                  </a:lnTo>
                  <a:lnTo>
                    <a:pt x="260032" y="294323"/>
                  </a:lnTo>
                  <a:lnTo>
                    <a:pt x="256460" y="291466"/>
                  </a:lnTo>
                  <a:lnTo>
                    <a:pt x="253603" y="287894"/>
                  </a:lnTo>
                  <a:lnTo>
                    <a:pt x="251459" y="284322"/>
                  </a:lnTo>
                  <a:lnTo>
                    <a:pt x="250031" y="280036"/>
                  </a:lnTo>
                  <a:lnTo>
                    <a:pt x="249316" y="275035"/>
                  </a:lnTo>
                  <a:lnTo>
                    <a:pt x="250031" y="269320"/>
                  </a:lnTo>
                  <a:lnTo>
                    <a:pt x="251459" y="265034"/>
                  </a:lnTo>
                  <a:lnTo>
                    <a:pt x="253603" y="261462"/>
                  </a:lnTo>
                  <a:lnTo>
                    <a:pt x="256460" y="257890"/>
                  </a:lnTo>
                  <a:lnTo>
                    <a:pt x="260032" y="255032"/>
                  </a:lnTo>
                  <a:lnTo>
                    <a:pt x="263604" y="252889"/>
                  </a:lnTo>
                  <a:lnTo>
                    <a:pt x="267890" y="251461"/>
                  </a:lnTo>
                  <a:close/>
                  <a:moveTo>
                    <a:pt x="722947" y="147876"/>
                  </a:moveTo>
                  <a:lnTo>
                    <a:pt x="770811" y="147876"/>
                  </a:lnTo>
                  <a:lnTo>
                    <a:pt x="770811" y="227171"/>
                  </a:lnTo>
                  <a:lnTo>
                    <a:pt x="722947" y="227171"/>
                  </a:lnTo>
                  <a:close/>
                  <a:moveTo>
                    <a:pt x="554355" y="143589"/>
                  </a:moveTo>
                  <a:lnTo>
                    <a:pt x="672227" y="143589"/>
                  </a:lnTo>
                  <a:lnTo>
                    <a:pt x="672941" y="281464"/>
                  </a:lnTo>
                  <a:lnTo>
                    <a:pt x="772239" y="281464"/>
                  </a:lnTo>
                  <a:lnTo>
                    <a:pt x="772239" y="358616"/>
                  </a:lnTo>
                  <a:lnTo>
                    <a:pt x="722947" y="358616"/>
                  </a:lnTo>
                  <a:lnTo>
                    <a:pt x="722947" y="410051"/>
                  </a:lnTo>
                  <a:lnTo>
                    <a:pt x="772239" y="410051"/>
                  </a:lnTo>
                  <a:lnTo>
                    <a:pt x="772239" y="485775"/>
                  </a:lnTo>
                  <a:lnTo>
                    <a:pt x="722947" y="485775"/>
                  </a:lnTo>
                  <a:lnTo>
                    <a:pt x="722947" y="537210"/>
                  </a:lnTo>
                  <a:lnTo>
                    <a:pt x="772239" y="537210"/>
                  </a:lnTo>
                  <a:lnTo>
                    <a:pt x="772239" y="770811"/>
                  </a:lnTo>
                  <a:lnTo>
                    <a:pt x="677942" y="770811"/>
                  </a:lnTo>
                  <a:lnTo>
                    <a:pt x="677942" y="699374"/>
                  </a:lnTo>
                  <a:lnTo>
                    <a:pt x="682228" y="697945"/>
                  </a:lnTo>
                  <a:lnTo>
                    <a:pt x="686514" y="696516"/>
                  </a:lnTo>
                  <a:lnTo>
                    <a:pt x="690086" y="694373"/>
                  </a:lnTo>
                  <a:lnTo>
                    <a:pt x="694372" y="692230"/>
                  </a:lnTo>
                  <a:lnTo>
                    <a:pt x="697944" y="689372"/>
                  </a:lnTo>
                  <a:lnTo>
                    <a:pt x="702230" y="686515"/>
                  </a:lnTo>
                  <a:lnTo>
                    <a:pt x="705802" y="683657"/>
                  </a:lnTo>
                  <a:lnTo>
                    <a:pt x="709374" y="680800"/>
                  </a:lnTo>
                  <a:lnTo>
                    <a:pt x="714375" y="675085"/>
                  </a:lnTo>
                  <a:lnTo>
                    <a:pt x="719375" y="667941"/>
                  </a:lnTo>
                  <a:lnTo>
                    <a:pt x="722947" y="661512"/>
                  </a:lnTo>
                  <a:lnTo>
                    <a:pt x="726519" y="654368"/>
                  </a:lnTo>
                  <a:lnTo>
                    <a:pt x="728662" y="647938"/>
                  </a:lnTo>
                  <a:lnTo>
                    <a:pt x="730805" y="639366"/>
                  </a:lnTo>
                  <a:lnTo>
                    <a:pt x="732234" y="632222"/>
                  </a:lnTo>
                  <a:lnTo>
                    <a:pt x="732948" y="624364"/>
                  </a:lnTo>
                  <a:lnTo>
                    <a:pt x="732234" y="616506"/>
                  </a:lnTo>
                  <a:lnTo>
                    <a:pt x="730805" y="608648"/>
                  </a:lnTo>
                  <a:lnTo>
                    <a:pt x="728662" y="600790"/>
                  </a:lnTo>
                  <a:lnTo>
                    <a:pt x="726519" y="593646"/>
                  </a:lnTo>
                  <a:lnTo>
                    <a:pt x="722947" y="586502"/>
                  </a:lnTo>
                  <a:lnTo>
                    <a:pt x="719375" y="580073"/>
                  </a:lnTo>
                  <a:lnTo>
                    <a:pt x="714375" y="572929"/>
                  </a:lnTo>
                  <a:lnTo>
                    <a:pt x="709374" y="567214"/>
                  </a:lnTo>
                  <a:lnTo>
                    <a:pt x="705802" y="563642"/>
                  </a:lnTo>
                  <a:lnTo>
                    <a:pt x="702230" y="560785"/>
                  </a:lnTo>
                  <a:lnTo>
                    <a:pt x="697230" y="557927"/>
                  </a:lnTo>
                  <a:lnTo>
                    <a:pt x="693658" y="555070"/>
                  </a:lnTo>
                  <a:lnTo>
                    <a:pt x="689372" y="552927"/>
                  </a:lnTo>
                  <a:lnTo>
                    <a:pt x="685085" y="550783"/>
                  </a:lnTo>
                  <a:lnTo>
                    <a:pt x="680085" y="549355"/>
                  </a:lnTo>
                  <a:lnTo>
                    <a:pt x="675799" y="547211"/>
                  </a:lnTo>
                  <a:lnTo>
                    <a:pt x="675084" y="464344"/>
                  </a:lnTo>
                  <a:lnTo>
                    <a:pt x="554355" y="345757"/>
                  </a:lnTo>
                  <a:close/>
                  <a:moveTo>
                    <a:pt x="507920" y="143589"/>
                  </a:moveTo>
                  <a:lnTo>
                    <a:pt x="507920" y="305752"/>
                  </a:lnTo>
                  <a:lnTo>
                    <a:pt x="420766" y="218598"/>
                  </a:lnTo>
                  <a:lnTo>
                    <a:pt x="420766" y="144303"/>
                  </a:lnTo>
                  <a:close/>
                  <a:moveTo>
                    <a:pt x="371476" y="143589"/>
                  </a:moveTo>
                  <a:lnTo>
                    <a:pt x="371476" y="231457"/>
                  </a:lnTo>
                  <a:lnTo>
                    <a:pt x="634366" y="497205"/>
                  </a:lnTo>
                  <a:lnTo>
                    <a:pt x="634366" y="547211"/>
                  </a:lnTo>
                  <a:lnTo>
                    <a:pt x="622221" y="551498"/>
                  </a:lnTo>
                  <a:lnTo>
                    <a:pt x="610791" y="557213"/>
                  </a:lnTo>
                  <a:lnTo>
                    <a:pt x="600076" y="565071"/>
                  </a:lnTo>
                  <a:lnTo>
                    <a:pt x="591503" y="574358"/>
                  </a:lnTo>
                  <a:lnTo>
                    <a:pt x="584360" y="585788"/>
                  </a:lnTo>
                  <a:lnTo>
                    <a:pt x="577930" y="597218"/>
                  </a:lnTo>
                  <a:lnTo>
                    <a:pt x="575073" y="610791"/>
                  </a:lnTo>
                  <a:lnTo>
                    <a:pt x="573644" y="624364"/>
                  </a:lnTo>
                  <a:lnTo>
                    <a:pt x="574358" y="632222"/>
                  </a:lnTo>
                  <a:lnTo>
                    <a:pt x="575073" y="639366"/>
                  </a:lnTo>
                  <a:lnTo>
                    <a:pt x="577216" y="647938"/>
                  </a:lnTo>
                  <a:lnTo>
                    <a:pt x="580073" y="654368"/>
                  </a:lnTo>
                  <a:lnTo>
                    <a:pt x="582931" y="661512"/>
                  </a:lnTo>
                  <a:lnTo>
                    <a:pt x="587217" y="667941"/>
                  </a:lnTo>
                  <a:lnTo>
                    <a:pt x="591503" y="675085"/>
                  </a:lnTo>
                  <a:lnTo>
                    <a:pt x="596504" y="680800"/>
                  </a:lnTo>
                  <a:lnTo>
                    <a:pt x="600790" y="684372"/>
                  </a:lnTo>
                  <a:lnTo>
                    <a:pt x="605076" y="687944"/>
                  </a:lnTo>
                  <a:lnTo>
                    <a:pt x="609363" y="691515"/>
                  </a:lnTo>
                  <a:lnTo>
                    <a:pt x="615078" y="694373"/>
                  </a:lnTo>
                  <a:lnTo>
                    <a:pt x="620078" y="697230"/>
                  </a:lnTo>
                  <a:lnTo>
                    <a:pt x="625793" y="699374"/>
                  </a:lnTo>
                  <a:lnTo>
                    <a:pt x="630794" y="700802"/>
                  </a:lnTo>
                  <a:lnTo>
                    <a:pt x="636509" y="702945"/>
                  </a:lnTo>
                  <a:lnTo>
                    <a:pt x="636509" y="770811"/>
                  </a:lnTo>
                  <a:lnTo>
                    <a:pt x="551498" y="770811"/>
                  </a:lnTo>
                  <a:lnTo>
                    <a:pt x="551498" y="705089"/>
                  </a:lnTo>
                  <a:lnTo>
                    <a:pt x="240745" y="396478"/>
                  </a:lnTo>
                  <a:lnTo>
                    <a:pt x="142161" y="396478"/>
                  </a:lnTo>
                  <a:lnTo>
                    <a:pt x="142161" y="144303"/>
                  </a:lnTo>
                  <a:lnTo>
                    <a:pt x="247174" y="144303"/>
                  </a:lnTo>
                  <a:lnTo>
                    <a:pt x="247174" y="200739"/>
                  </a:lnTo>
                  <a:lnTo>
                    <a:pt x="236458" y="205025"/>
                  </a:lnTo>
                  <a:lnTo>
                    <a:pt x="227171" y="212169"/>
                  </a:lnTo>
                  <a:lnTo>
                    <a:pt x="218599" y="220027"/>
                  </a:lnTo>
                  <a:lnTo>
                    <a:pt x="210741" y="228600"/>
                  </a:lnTo>
                  <a:lnTo>
                    <a:pt x="204311" y="239315"/>
                  </a:lnTo>
                  <a:lnTo>
                    <a:pt x="199311" y="251460"/>
                  </a:lnTo>
                  <a:lnTo>
                    <a:pt x="196453" y="263604"/>
                  </a:lnTo>
                  <a:lnTo>
                    <a:pt x="195025" y="277177"/>
                  </a:lnTo>
                  <a:lnTo>
                    <a:pt x="195739" y="285036"/>
                  </a:lnTo>
                  <a:lnTo>
                    <a:pt x="196453" y="292894"/>
                  </a:lnTo>
                  <a:lnTo>
                    <a:pt x="198596" y="300037"/>
                  </a:lnTo>
                  <a:lnTo>
                    <a:pt x="200740" y="307896"/>
                  </a:lnTo>
                  <a:lnTo>
                    <a:pt x="204311" y="315039"/>
                  </a:lnTo>
                  <a:lnTo>
                    <a:pt x="207883" y="321469"/>
                  </a:lnTo>
                  <a:lnTo>
                    <a:pt x="212884" y="327898"/>
                  </a:lnTo>
                  <a:lnTo>
                    <a:pt x="218599" y="333613"/>
                  </a:lnTo>
                  <a:lnTo>
                    <a:pt x="224314" y="339328"/>
                  </a:lnTo>
                  <a:lnTo>
                    <a:pt x="230029" y="343614"/>
                  </a:lnTo>
                  <a:lnTo>
                    <a:pt x="237173" y="347901"/>
                  </a:lnTo>
                  <a:lnTo>
                    <a:pt x="243602" y="350758"/>
                  </a:lnTo>
                  <a:lnTo>
                    <a:pt x="251461" y="353616"/>
                  </a:lnTo>
                  <a:lnTo>
                    <a:pt x="259319" y="355759"/>
                  </a:lnTo>
                  <a:lnTo>
                    <a:pt x="266463" y="356473"/>
                  </a:lnTo>
                  <a:lnTo>
                    <a:pt x="274321" y="357188"/>
                  </a:lnTo>
                  <a:lnTo>
                    <a:pt x="280750" y="357188"/>
                  </a:lnTo>
                  <a:lnTo>
                    <a:pt x="286465" y="356473"/>
                  </a:lnTo>
                  <a:lnTo>
                    <a:pt x="291466" y="355759"/>
                  </a:lnTo>
                  <a:lnTo>
                    <a:pt x="297181" y="354330"/>
                  </a:lnTo>
                  <a:lnTo>
                    <a:pt x="302181" y="352187"/>
                  </a:lnTo>
                  <a:lnTo>
                    <a:pt x="307896" y="350044"/>
                  </a:lnTo>
                  <a:lnTo>
                    <a:pt x="312183" y="347901"/>
                  </a:lnTo>
                  <a:lnTo>
                    <a:pt x="317183" y="345043"/>
                  </a:lnTo>
                  <a:lnTo>
                    <a:pt x="540068" y="567214"/>
                  </a:lnTo>
                  <a:lnTo>
                    <a:pt x="537925" y="507921"/>
                  </a:lnTo>
                  <a:lnTo>
                    <a:pt x="345044" y="315039"/>
                  </a:lnTo>
                  <a:lnTo>
                    <a:pt x="348616" y="306467"/>
                  </a:lnTo>
                  <a:lnTo>
                    <a:pt x="352188" y="296466"/>
                  </a:lnTo>
                  <a:lnTo>
                    <a:pt x="353616" y="287179"/>
                  </a:lnTo>
                  <a:lnTo>
                    <a:pt x="354331" y="277177"/>
                  </a:lnTo>
                  <a:lnTo>
                    <a:pt x="353616" y="268605"/>
                  </a:lnTo>
                  <a:lnTo>
                    <a:pt x="352902" y="261461"/>
                  </a:lnTo>
                  <a:lnTo>
                    <a:pt x="350759" y="253603"/>
                  </a:lnTo>
                  <a:lnTo>
                    <a:pt x="348616" y="246459"/>
                  </a:lnTo>
                  <a:lnTo>
                    <a:pt x="345044" y="239315"/>
                  </a:lnTo>
                  <a:lnTo>
                    <a:pt x="341472" y="232886"/>
                  </a:lnTo>
                  <a:lnTo>
                    <a:pt x="336471" y="226456"/>
                  </a:lnTo>
                  <a:lnTo>
                    <a:pt x="330756" y="220741"/>
                  </a:lnTo>
                  <a:lnTo>
                    <a:pt x="327185" y="217170"/>
                  </a:lnTo>
                  <a:lnTo>
                    <a:pt x="322898" y="213598"/>
                  </a:lnTo>
                  <a:lnTo>
                    <a:pt x="318612" y="210026"/>
                  </a:lnTo>
                  <a:lnTo>
                    <a:pt x="313611" y="207168"/>
                  </a:lnTo>
                  <a:lnTo>
                    <a:pt x="309325" y="205025"/>
                  </a:lnTo>
                  <a:lnTo>
                    <a:pt x="303610" y="202882"/>
                  </a:lnTo>
                  <a:lnTo>
                    <a:pt x="298610" y="201453"/>
                  </a:lnTo>
                  <a:lnTo>
                    <a:pt x="293609" y="200025"/>
                  </a:lnTo>
                  <a:lnTo>
                    <a:pt x="293609" y="144303"/>
                  </a:lnTo>
                  <a:close/>
                  <a:moveTo>
                    <a:pt x="55998" y="55998"/>
                  </a:moveTo>
                  <a:lnTo>
                    <a:pt x="55998" y="858402"/>
                  </a:lnTo>
                  <a:lnTo>
                    <a:pt x="858402" y="858402"/>
                  </a:lnTo>
                  <a:lnTo>
                    <a:pt x="858402" y="55998"/>
                  </a:lnTo>
                  <a:close/>
                  <a:moveTo>
                    <a:pt x="0" y="0"/>
                  </a:moveTo>
                  <a:lnTo>
                    <a:pt x="914400" y="0"/>
                  </a:lnTo>
                  <a:lnTo>
                    <a:pt x="914400" y="9144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50505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05369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307" kern="0" spc="-58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266" name="Group 265"/>
          <p:cNvGrpSpPr/>
          <p:nvPr/>
        </p:nvGrpSpPr>
        <p:grpSpPr>
          <a:xfrm rot="10800000">
            <a:off x="9407975" y="4253732"/>
            <a:ext cx="986329" cy="155295"/>
            <a:chOff x="2220913" y="3983038"/>
            <a:chExt cx="1041400" cy="115888"/>
          </a:xfrm>
        </p:grpSpPr>
        <p:sp>
          <p:nvSpPr>
            <p:cNvPr id="267" name="Line 83"/>
            <p:cNvSpPr>
              <a:spLocks noChangeShapeType="1"/>
            </p:cNvSpPr>
            <p:nvPr/>
          </p:nvSpPr>
          <p:spPr bwMode="auto">
            <a:xfrm flipH="1">
              <a:off x="2308225" y="4041775"/>
              <a:ext cx="954088" cy="0"/>
            </a:xfrm>
            <a:prstGeom prst="line">
              <a:avLst/>
            </a:prstGeom>
            <a:noFill/>
            <a:ln w="22225" cap="rnd">
              <a:solidFill>
                <a:srgbClr val="505050">
                  <a:lumMod val="75000"/>
                </a:srgb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  <p:sp>
          <p:nvSpPr>
            <p:cNvPr id="268" name="Freeform 84"/>
            <p:cNvSpPr>
              <a:spLocks/>
            </p:cNvSpPr>
            <p:nvPr/>
          </p:nvSpPr>
          <p:spPr bwMode="auto">
            <a:xfrm>
              <a:off x="2220913" y="3983038"/>
              <a:ext cx="115888" cy="115888"/>
            </a:xfrm>
            <a:custGeom>
              <a:avLst/>
              <a:gdLst>
                <a:gd name="T0" fmla="*/ 0 w 172"/>
                <a:gd name="T1" fmla="*/ 85 h 171"/>
                <a:gd name="T2" fmla="*/ 172 w 172"/>
                <a:gd name="T3" fmla="*/ 0 h 171"/>
                <a:gd name="T4" fmla="*/ 172 w 172"/>
                <a:gd name="T5" fmla="*/ 171 h 171"/>
                <a:gd name="T6" fmla="*/ 0 w 172"/>
                <a:gd name="T7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171">
                  <a:moveTo>
                    <a:pt x="0" y="85"/>
                  </a:moveTo>
                  <a:lnTo>
                    <a:pt x="172" y="0"/>
                  </a:lnTo>
                  <a:cubicBezTo>
                    <a:pt x="145" y="54"/>
                    <a:pt x="145" y="117"/>
                    <a:pt x="172" y="171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05050">
                <a:lumMod val="75000"/>
              </a:srgbClr>
            </a:solidFill>
            <a:ln w="0">
              <a:solidFill>
                <a:srgbClr val="505050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 vert="horz" wrap="square" lIns="89642" tIns="44821" rIns="89642" bIns="44821" numCol="1" anchor="t" anchorCtr="0" compatLnSpc="1">
              <a:prstTxWarp prst="textNoShape">
                <a:avLst/>
              </a:prstTxWarp>
            </a:bodyPr>
            <a:lstStyle/>
            <a:p>
              <a:pPr defTabSz="597576">
                <a:defRPr/>
              </a:pPr>
              <a:endParaRPr lang="en-US" sz="1765" kern="0">
                <a:solidFill>
                  <a:prstClr val="black"/>
                </a:solidFill>
                <a:latin typeface="Segoe UI"/>
              </a:endParaRPr>
            </a:p>
          </p:txBody>
        </p:sp>
      </p:grpSp>
      <p:sp>
        <p:nvSpPr>
          <p:cNvPr id="270" name="Freeform 194"/>
          <p:cNvSpPr>
            <a:spLocks/>
          </p:cNvSpPr>
          <p:nvPr/>
        </p:nvSpPr>
        <p:spPr bwMode="auto">
          <a:xfrm flipV="1">
            <a:off x="4646990" y="4670889"/>
            <a:ext cx="757914" cy="350507"/>
          </a:xfrm>
          <a:custGeom>
            <a:avLst/>
            <a:gdLst>
              <a:gd name="T0" fmla="*/ 0 w 487"/>
              <a:gd name="T1" fmla="*/ 403 h 403"/>
              <a:gd name="T2" fmla="*/ 0 w 487"/>
              <a:gd name="T3" fmla="*/ 0 h 403"/>
              <a:gd name="T4" fmla="*/ 487 w 487"/>
              <a:gd name="T5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7" h="403">
                <a:moveTo>
                  <a:pt x="0" y="403"/>
                </a:moveTo>
                <a:lnTo>
                  <a:pt x="0" y="0"/>
                </a:lnTo>
                <a:lnTo>
                  <a:pt x="487" y="0"/>
                </a:lnTo>
              </a:path>
            </a:pathLst>
          </a:cu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71" name="Line 251"/>
          <p:cNvSpPr>
            <a:spLocks noChangeShapeType="1"/>
          </p:cNvSpPr>
          <p:nvPr/>
        </p:nvSpPr>
        <p:spPr bwMode="auto">
          <a:xfrm flipV="1">
            <a:off x="5373093" y="5011424"/>
            <a:ext cx="2359408" cy="9971"/>
          </a:xfrm>
          <a:prstGeom prst="line">
            <a:avLst/>
          </a:pr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72" name="Freeform 192"/>
          <p:cNvSpPr>
            <a:spLocks/>
          </p:cNvSpPr>
          <p:nvPr/>
        </p:nvSpPr>
        <p:spPr bwMode="auto">
          <a:xfrm>
            <a:off x="6960579" y="4159550"/>
            <a:ext cx="771921" cy="852187"/>
          </a:xfrm>
          <a:custGeom>
            <a:avLst/>
            <a:gdLst>
              <a:gd name="T0" fmla="*/ 0 w 496"/>
              <a:gd name="T1" fmla="*/ 237 h 237"/>
              <a:gd name="T2" fmla="*/ 496 w 496"/>
              <a:gd name="T3" fmla="*/ 237 h 237"/>
              <a:gd name="T4" fmla="*/ 496 w 496"/>
              <a:gd name="T5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237">
                <a:moveTo>
                  <a:pt x="0" y="237"/>
                </a:moveTo>
                <a:lnTo>
                  <a:pt x="496" y="237"/>
                </a:lnTo>
                <a:lnTo>
                  <a:pt x="496" y="0"/>
                </a:lnTo>
              </a:path>
            </a:pathLst>
          </a:cu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sp>
        <p:nvSpPr>
          <p:cNvPr id="273" name="Line 217"/>
          <p:cNvSpPr>
            <a:spLocks noChangeShapeType="1"/>
          </p:cNvSpPr>
          <p:nvPr/>
        </p:nvSpPr>
        <p:spPr bwMode="auto">
          <a:xfrm flipH="1" flipV="1">
            <a:off x="7728118" y="3787895"/>
            <a:ext cx="6226" cy="521358"/>
          </a:xfrm>
          <a:prstGeom prst="line">
            <a:avLst/>
          </a:prstGeom>
          <a:noFill/>
          <a:ln w="23813" cap="rnd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defTabSz="597576">
              <a:defRPr/>
            </a:pPr>
            <a:endParaRPr lang="en-US" sz="1765" kern="0">
              <a:solidFill>
                <a:prstClr val="black"/>
              </a:solidFill>
              <a:latin typeface="Segoe UI"/>
            </a:endParaRPr>
          </a:p>
        </p:txBody>
      </p:sp>
      <p:pic>
        <p:nvPicPr>
          <p:cNvPr id="136" name="Picture 1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9773" y="2397423"/>
            <a:ext cx="741722" cy="79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0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60" grpId="0"/>
      <p:bldP spid="161" grpId="0" animBg="1"/>
      <p:bldP spid="162" grpId="0" animBg="1"/>
      <p:bldP spid="163" grpId="0" animBg="1"/>
      <p:bldP spid="164" grpId="0" animBg="1"/>
      <p:bldP spid="170" grpId="0"/>
      <p:bldP spid="171" grpId="0" animBg="1"/>
      <p:bldP spid="172" grpId="0"/>
      <p:bldP spid="173" grpId="0" animBg="1"/>
      <p:bldP spid="174" grpId="0" animBg="1"/>
      <p:bldP spid="175" grpId="0" animBg="1"/>
      <p:bldP spid="192" grpId="0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6" grpId="0"/>
      <p:bldP spid="207" grpId="0" animBg="1"/>
      <p:bldP spid="208" grpId="0" animBg="1"/>
      <p:bldP spid="212" grpId="0"/>
      <p:bldP spid="213" grpId="0" animBg="1"/>
      <p:bldP spid="214" grpId="0" animBg="1"/>
      <p:bldP spid="219" grpId="0"/>
      <p:bldP spid="220" grpId="0"/>
      <p:bldP spid="221" grpId="0"/>
      <p:bldP spid="237" grpId="0"/>
      <p:bldP spid="270" grpId="0" animBg="1"/>
      <p:bldP spid="271" grpId="0" animBg="1"/>
      <p:bldP spid="272" grpId="0" animBg="1"/>
      <p:bldP spid="27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</a:t>
            </a:r>
            <a:br>
              <a:rPr lang="en-US" dirty="0"/>
            </a:br>
            <a:r>
              <a:rPr lang="en-US" dirty="0"/>
              <a:t>Azure IoT Suite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7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Azure IoT Hub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32826" y="1492302"/>
            <a:ext cx="5901463" cy="3008644"/>
          </a:xfrm>
        </p:spPr>
        <p:txBody>
          <a:bodyPr/>
          <a:lstStyle/>
          <a:p>
            <a:r>
              <a:rPr lang="en-US" sz="3137" dirty="0"/>
              <a:t>Designed for IoT</a:t>
            </a:r>
          </a:p>
          <a:p>
            <a:pPr lvl="1"/>
            <a:endParaRPr lang="en-US" sz="1568" dirty="0"/>
          </a:p>
          <a:p>
            <a:r>
              <a:rPr lang="en-US" sz="3137" dirty="0"/>
              <a:t>Service Assisted Communications</a:t>
            </a:r>
          </a:p>
          <a:p>
            <a:pPr lvl="1"/>
            <a:endParaRPr lang="en-US" sz="1568" dirty="0"/>
          </a:p>
          <a:p>
            <a:r>
              <a:rPr lang="en-US" sz="3137" dirty="0"/>
              <a:t>Cloud Scale Messaging</a:t>
            </a:r>
          </a:p>
          <a:p>
            <a:pPr lvl="1"/>
            <a:endParaRPr lang="en-US" sz="1568" dirty="0"/>
          </a:p>
          <a:p>
            <a:r>
              <a:rPr lang="en-US" sz="3137" dirty="0"/>
              <a:t>Monitor Devices</a:t>
            </a: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394808" y="1492302"/>
            <a:ext cx="5901463" cy="3005013"/>
          </a:xfrm>
          <a:prstGeom prst="rect">
            <a:avLst/>
          </a:prstGeom>
        </p:spPr>
        <p:txBody>
          <a:bodyPr vert="horz" wrap="square" lIns="143428" tIns="89642" rIns="143428" bIns="89642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4000" kern="1200" spc="0" baseline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137" dirty="0"/>
              <a:t>Per-Device Authentication</a:t>
            </a:r>
          </a:p>
          <a:p>
            <a:pPr lvl="1"/>
            <a:endParaRPr lang="en-US" sz="1568" dirty="0"/>
          </a:p>
          <a:p>
            <a:r>
              <a:rPr lang="en-US" sz="3137" dirty="0"/>
              <a:t>Connection Multiplexing</a:t>
            </a:r>
          </a:p>
          <a:p>
            <a:pPr lvl="1"/>
            <a:endParaRPr lang="en-US" sz="1568" dirty="0"/>
          </a:p>
          <a:p>
            <a:r>
              <a:rPr lang="en-US" sz="3137" dirty="0"/>
              <a:t>Multi-Protocol</a:t>
            </a:r>
          </a:p>
          <a:p>
            <a:pPr lvl="1"/>
            <a:endParaRPr lang="en-US" sz="1568" dirty="0"/>
          </a:p>
          <a:p>
            <a:r>
              <a:rPr lang="en-US" sz="3137" dirty="0"/>
              <a:t>Multi-Platform SDKs</a:t>
            </a:r>
          </a:p>
        </p:txBody>
      </p:sp>
    </p:spTree>
    <p:extLst>
      <p:ext uri="{BB962C8B-B14F-4D97-AF65-F5344CB8AC3E}">
        <p14:creationId xmlns:p14="http://schemas.microsoft.com/office/powerpoint/2010/main" val="268841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</a:t>
            </a:r>
            <a:br>
              <a:rPr lang="en-US" dirty="0"/>
            </a:br>
            <a:r>
              <a:rPr lang="en-US" dirty="0"/>
              <a:t>Azure IoT Hub &amp; </a:t>
            </a:r>
            <a:br>
              <a:rPr lang="en-US" dirty="0"/>
            </a:br>
            <a:r>
              <a:rPr lang="en-US" dirty="0"/>
              <a:t>Azure IoT Device SDK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75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Offering Announcements</a:t>
            </a:r>
          </a:p>
        </p:txBody>
      </p:sp>
    </p:spTree>
    <p:extLst>
      <p:ext uri="{BB962C8B-B14F-4D97-AF65-F5344CB8AC3E}">
        <p14:creationId xmlns:p14="http://schemas.microsoft.com/office/powerpoint/2010/main" val="984517848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Offering Announcements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39" y="1189495"/>
            <a:ext cx="11653523" cy="4706930"/>
          </a:xfrm>
        </p:spPr>
        <p:txBody>
          <a:bodyPr/>
          <a:lstStyle/>
          <a:p>
            <a:r>
              <a:rPr lang="en-US" dirty="0"/>
              <a:t>Azure IoT Hub Device Management</a:t>
            </a:r>
          </a:p>
          <a:p>
            <a:pPr lvl="1"/>
            <a:r>
              <a:rPr lang="en-US" dirty="0"/>
              <a:t>Update firmware, software, configuration on </a:t>
            </a:r>
            <a:r>
              <a:rPr lang="en-US" i="1" dirty="0"/>
              <a:t>any</a:t>
            </a:r>
            <a:r>
              <a:rPr lang="en-US" dirty="0"/>
              <a:t> device running </a:t>
            </a:r>
            <a:r>
              <a:rPr lang="en-US" i="1" dirty="0"/>
              <a:t>any</a:t>
            </a:r>
            <a:r>
              <a:rPr lang="en-US" dirty="0"/>
              <a:t> operating system</a:t>
            </a:r>
          </a:p>
          <a:p>
            <a:pPr lvl="1"/>
            <a:r>
              <a:rPr lang="en-US" dirty="0"/>
              <a:t>Organize and update devices based on hierarchical topologies</a:t>
            </a:r>
          </a:p>
          <a:p>
            <a:r>
              <a:rPr lang="en-US" dirty="0"/>
              <a:t>Azure IoT Gateway SDK</a:t>
            </a:r>
          </a:p>
          <a:p>
            <a:pPr lvl="1"/>
            <a:r>
              <a:rPr lang="en-US" dirty="0"/>
              <a:t>Cross platform middleware for field gateways</a:t>
            </a:r>
          </a:p>
          <a:p>
            <a:pPr lvl="1"/>
            <a:r>
              <a:rPr lang="en-US" dirty="0"/>
              <a:t>Connect, manage and monitor multiple devices</a:t>
            </a:r>
          </a:p>
          <a:p>
            <a:pPr lvl="1"/>
            <a:r>
              <a:rPr lang="en-US" dirty="0"/>
              <a:t>Protocol translation &amp; data normalization</a:t>
            </a:r>
          </a:p>
          <a:p>
            <a:r>
              <a:rPr lang="en-US" dirty="0"/>
              <a:t>Azure IoT Starter Kits</a:t>
            </a:r>
          </a:p>
          <a:p>
            <a:pPr lvl="1"/>
            <a:r>
              <a:rPr lang="en-US" dirty="0"/>
              <a:t>5 new kits to get started quickly</a:t>
            </a:r>
          </a:p>
          <a:p>
            <a:r>
              <a:rPr lang="en-US" dirty="0"/>
              <a:t>New Region Availability</a:t>
            </a:r>
          </a:p>
        </p:txBody>
      </p:sp>
    </p:spTree>
    <p:extLst>
      <p:ext uri="{BB962C8B-B14F-4D97-AF65-F5344CB8AC3E}">
        <p14:creationId xmlns:p14="http://schemas.microsoft.com/office/powerpoint/2010/main" val="271790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Azure IoT Hub Device Management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39" y="1189495"/>
            <a:ext cx="11653523" cy="5702627"/>
          </a:xfrm>
        </p:spPr>
        <p:txBody>
          <a:bodyPr/>
          <a:lstStyle/>
          <a:p>
            <a:r>
              <a:rPr lang="en-US" dirty="0"/>
              <a:t>Update Software, Firmware, Configuration</a:t>
            </a:r>
          </a:p>
          <a:p>
            <a:pPr lvl="1"/>
            <a:r>
              <a:rPr lang="en-US" dirty="0"/>
              <a:t>Going beyond simple ‘Create, Remove, Update and Delete’ for devices</a:t>
            </a:r>
          </a:p>
          <a:p>
            <a:pPr lvl="1"/>
            <a:r>
              <a:rPr lang="en-US" dirty="0"/>
              <a:t>Fully extensile - works on any device running any operating system or firmware</a:t>
            </a:r>
          </a:p>
          <a:p>
            <a:r>
              <a:rPr lang="en-US" dirty="0"/>
              <a:t>Standards Based</a:t>
            </a:r>
          </a:p>
          <a:p>
            <a:pPr lvl="1"/>
            <a:r>
              <a:rPr lang="en-US" dirty="0"/>
              <a:t>Based on OMA LWM2M </a:t>
            </a:r>
          </a:p>
          <a:p>
            <a:r>
              <a:rPr lang="en-US" dirty="0"/>
              <a:t>Manage Devices The Way You Want</a:t>
            </a:r>
          </a:p>
          <a:p>
            <a:pPr lvl="1"/>
            <a:r>
              <a:rPr lang="en-US" dirty="0"/>
              <a:t>Group devices into custom topologies</a:t>
            </a:r>
          </a:p>
          <a:p>
            <a:pPr lvl="1"/>
            <a:r>
              <a:rPr lang="en-US" dirty="0"/>
              <a:t>Update devices based on sub-sections of that topology</a:t>
            </a:r>
          </a:p>
          <a:p>
            <a:pPr lvl="1"/>
            <a:r>
              <a:rPr lang="en-US" dirty="0"/>
              <a:t>Role based access control</a:t>
            </a:r>
          </a:p>
          <a:p>
            <a:r>
              <a:rPr lang="en-US" dirty="0"/>
              <a:t>Enables IT/OT Coordination</a:t>
            </a:r>
          </a:p>
          <a:p>
            <a:pPr lvl="1"/>
            <a:r>
              <a:rPr lang="en-US" dirty="0"/>
              <a:t>OT is responsible for keeping things running, IT is responsible for keeping things secure</a:t>
            </a:r>
          </a:p>
          <a:p>
            <a:pPr lvl="1"/>
            <a:r>
              <a:rPr lang="en-US" dirty="0"/>
              <a:t>IoT requires IT/OT coordination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27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Azure IoT Hub Device Management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39" y="1189495"/>
            <a:ext cx="11653523" cy="5370729"/>
          </a:xfrm>
        </p:spPr>
        <p:txBody>
          <a:bodyPr/>
          <a:lstStyle/>
          <a:p>
            <a:r>
              <a:rPr lang="en-US" dirty="0"/>
              <a:t>Enroll Devices</a:t>
            </a:r>
          </a:p>
          <a:p>
            <a:pPr lvl="1"/>
            <a:r>
              <a:rPr lang="en-US" dirty="0"/>
              <a:t>Enroll devices and determine properties and available operations</a:t>
            </a:r>
          </a:p>
          <a:p>
            <a:r>
              <a:rPr lang="en-US" dirty="0"/>
              <a:t>Organize Devices</a:t>
            </a:r>
          </a:p>
          <a:p>
            <a:pPr lvl="1"/>
            <a:r>
              <a:rPr lang="en-US" dirty="0"/>
              <a:t>Group &amp; manage based on your scenario</a:t>
            </a:r>
          </a:p>
          <a:p>
            <a:pPr lvl="1"/>
            <a:r>
              <a:rPr lang="en-US" dirty="0"/>
              <a:t>Role based access to sub-groups</a:t>
            </a:r>
          </a:p>
          <a:p>
            <a:r>
              <a:rPr lang="en-US" dirty="0"/>
              <a:t>Maintain Devices</a:t>
            </a:r>
          </a:p>
          <a:p>
            <a:pPr lvl="1"/>
            <a:r>
              <a:rPr lang="en-US" dirty="0"/>
              <a:t>Update software, firmware, configuration using “device jobs”</a:t>
            </a:r>
          </a:p>
          <a:p>
            <a:pPr lvl="1"/>
            <a:r>
              <a:rPr lang="en-US" dirty="0"/>
              <a:t>Operators can monitor device health and signal when it is safe to update devices</a:t>
            </a:r>
          </a:p>
          <a:p>
            <a:pPr lvl="1"/>
            <a:r>
              <a:rPr lang="en-US" dirty="0"/>
              <a:t>IT can update and rollback during maintenance windows</a:t>
            </a:r>
          </a:p>
          <a:p>
            <a:r>
              <a:rPr lang="en-US" dirty="0"/>
              <a:t>Decommission Devices</a:t>
            </a:r>
          </a:p>
          <a:p>
            <a:pPr lvl="1"/>
            <a:r>
              <a:rPr lang="en-US" dirty="0"/>
              <a:t>Decommission and replace devices after service lifetime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86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IoT Revolution</a:t>
            </a:r>
          </a:p>
        </p:txBody>
      </p:sp>
    </p:spTree>
    <p:extLst>
      <p:ext uri="{BB962C8B-B14F-4D97-AF65-F5344CB8AC3E}">
        <p14:creationId xmlns:p14="http://schemas.microsoft.com/office/powerpoint/2010/main" val="1704557973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5674900" y="1388748"/>
            <a:ext cx="6247862" cy="540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16296" y="1761860"/>
            <a:ext cx="3293975" cy="4933751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6" dirty="0"/>
          </a:p>
        </p:txBody>
      </p:sp>
      <p:sp>
        <p:nvSpPr>
          <p:cNvPr id="7" name="TextBox 6"/>
          <p:cNvSpPr txBox="1"/>
          <p:nvPr/>
        </p:nvSpPr>
        <p:spPr>
          <a:xfrm>
            <a:off x="6704617" y="1388748"/>
            <a:ext cx="163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Azure IoT Hub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934614" y="3632519"/>
            <a:ext cx="3033949" cy="29653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176" b="1" dirty="0">
                <a:solidFill>
                  <a:schemeClr val="tx1"/>
                </a:solidFill>
              </a:rPr>
              <a:t>Device Management APIs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083432" y="5108595"/>
            <a:ext cx="2744478" cy="57638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Device Query API</a:t>
            </a:r>
          </a:p>
          <a:p>
            <a:pPr algn="ctr"/>
            <a:r>
              <a:rPr lang="en-US" sz="1176" dirty="0"/>
              <a:t>Tags, Device and Service Properties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073022" y="5789165"/>
            <a:ext cx="2750197" cy="553368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Device Jobs API </a:t>
            </a:r>
          </a:p>
          <a:p>
            <a:pPr algn="ctr"/>
            <a:r>
              <a:rPr lang="en-US" sz="1176" dirty="0"/>
              <a:t>Create, Monitor, Cancel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18250" y="3659518"/>
            <a:ext cx="4130017" cy="36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LWM2M over CoAP/TCP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06582" y="3285245"/>
            <a:ext cx="1496596" cy="1465191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6" dirty="0"/>
          </a:p>
        </p:txBody>
      </p:sp>
      <p:sp>
        <p:nvSpPr>
          <p:cNvPr id="23" name="TextBox 22"/>
          <p:cNvSpPr txBox="1"/>
          <p:nvPr/>
        </p:nvSpPr>
        <p:spPr>
          <a:xfrm>
            <a:off x="1334021" y="1940117"/>
            <a:ext cx="858349" cy="3674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dirty="0"/>
              <a:t>Device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108505" y="4120051"/>
            <a:ext cx="1290029" cy="5317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76" dirty="0"/>
              <a:t>DM Client Library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100113" y="3462512"/>
            <a:ext cx="1290029" cy="580936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76" dirty="0"/>
              <a:t>Device App</a:t>
            </a:r>
          </a:p>
          <a:p>
            <a:pPr algn="ctr"/>
            <a:r>
              <a:rPr lang="en-US" sz="1176" dirty="0"/>
              <a:t>(Your Code)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088741" y="3730156"/>
            <a:ext cx="2739608" cy="58503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Registry Manager API</a:t>
            </a:r>
          </a:p>
          <a:p>
            <a:pPr algn="ctr"/>
            <a:r>
              <a:rPr lang="en-US" sz="1176" dirty="0"/>
              <a:t>Create, Update, Delete Devices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0172613" y="1761859"/>
            <a:ext cx="1451340" cy="493375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Application</a:t>
            </a:r>
          </a:p>
          <a:p>
            <a:pPr algn="ctr"/>
            <a:r>
              <a:rPr lang="en-US" sz="1200" dirty="0"/>
              <a:t>Your Code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112006" y="1029468"/>
            <a:ext cx="1713114" cy="3674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dirty="0"/>
              <a:t>Azure IoT Suite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934615" y="1907183"/>
            <a:ext cx="3033950" cy="16394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176" b="1" dirty="0">
                <a:solidFill>
                  <a:schemeClr val="tx1"/>
                </a:solidFill>
              </a:rPr>
              <a:t>Device Management Objects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113275" y="2010061"/>
            <a:ext cx="2605062" cy="1218943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176" dirty="0"/>
              <a:t>Device (Object)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245404" y="2412207"/>
            <a:ext cx="2390466" cy="74690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76" dirty="0"/>
              <a:t>Device State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9114959" y="2681980"/>
            <a:ext cx="1063007" cy="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088599" y="4419375"/>
            <a:ext cx="2739608" cy="58503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Device Groups API</a:t>
            </a:r>
          </a:p>
          <a:p>
            <a:pPr algn="ctr"/>
            <a:r>
              <a:rPr lang="en-US" sz="1176" dirty="0"/>
              <a:t>Groups CRUD, Add/Remote Devices, Events, Access Control</a:t>
            </a:r>
          </a:p>
        </p:txBody>
      </p:sp>
      <p:sp>
        <p:nvSpPr>
          <p:cNvPr id="38" name="Title 16"/>
          <p:cNvSpPr>
            <a:spLocks noGrp="1"/>
          </p:cNvSpPr>
          <p:nvPr>
            <p:ph type="title"/>
          </p:nvPr>
        </p:nvSpPr>
        <p:spPr>
          <a:xfrm>
            <a:off x="269241" y="289957"/>
            <a:ext cx="11655840" cy="899537"/>
          </a:xfrm>
        </p:spPr>
        <p:txBody>
          <a:bodyPr/>
          <a:lstStyle/>
          <a:p>
            <a:r>
              <a:rPr lang="en-US" dirty="0"/>
              <a:t>Azure IoT Hub Device Management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9110623" y="4035212"/>
            <a:ext cx="1063007" cy="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9110623" y="4773638"/>
            <a:ext cx="1063007" cy="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9114959" y="5407679"/>
            <a:ext cx="1063007" cy="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9106691" y="6050537"/>
            <a:ext cx="1063007" cy="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2" idx="3"/>
          </p:cNvCxnSpPr>
          <p:nvPr/>
        </p:nvCxnSpPr>
        <p:spPr>
          <a:xfrm flipV="1">
            <a:off x="2503178" y="4017840"/>
            <a:ext cx="3286754" cy="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 bwMode="auto">
          <a:xfrm>
            <a:off x="1441488" y="2371444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4" name="Frame 5"/>
          <p:cNvSpPr>
            <a:spLocks noChangeAspect="1"/>
          </p:cNvSpPr>
          <p:nvPr/>
        </p:nvSpPr>
        <p:spPr bwMode="auto">
          <a:xfrm>
            <a:off x="1516191" y="2424502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2108102" y="2384197"/>
            <a:ext cx="395077" cy="919659"/>
          </a:xfrm>
          <a:prstGeom prst="line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1016261" y="2384198"/>
            <a:ext cx="430934" cy="901047"/>
          </a:xfrm>
          <a:prstGeom prst="line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2534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5" grpId="0" animBg="1"/>
      <p:bldP spid="7" grpId="0"/>
      <p:bldP spid="28" grpId="0" animBg="1"/>
      <p:bldP spid="30" grpId="0" animBg="1"/>
      <p:bldP spid="31" grpId="0" animBg="1"/>
      <p:bldP spid="21" grpId="0"/>
      <p:bldP spid="22" grpId="0" animBg="1"/>
      <p:bldP spid="24" grpId="0" animBg="1"/>
      <p:bldP spid="25" grpId="0" animBg="1"/>
      <p:bldP spid="16" grpId="0" animBg="1"/>
      <p:bldP spid="34" grpId="0" animBg="1"/>
      <p:bldP spid="37" grpId="0"/>
      <p:bldP spid="40" grpId="0" animBg="1"/>
      <p:bldP spid="41" grpId="0" animBg="1"/>
      <p:bldP spid="42" grpId="0" animBg="1"/>
      <p:bldP spid="3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7842354" y="2869757"/>
            <a:ext cx="1913800" cy="391459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6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 Job - Firmware Update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70121" y="1033130"/>
            <a:ext cx="11554960" cy="8462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137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rPr>
              <a:t>A Device Job is a multi-step device orchestration </a:t>
            </a:r>
          </a:p>
          <a:p>
            <a:pPr marL="0" indent="0">
              <a:buNone/>
            </a:pPr>
            <a:r>
              <a:rPr lang="en-US" sz="3137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rPr>
              <a:t>on a set of devices managed by Azure IoT Hub</a:t>
            </a:r>
          </a:p>
        </p:txBody>
      </p:sp>
      <p:sp>
        <p:nvSpPr>
          <p:cNvPr id="4" name="Rectangle 3"/>
          <p:cNvSpPr/>
          <p:nvPr/>
        </p:nvSpPr>
        <p:spPr>
          <a:xfrm>
            <a:off x="1317036" y="2810780"/>
            <a:ext cx="3672319" cy="39735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6" dirty="0"/>
          </a:p>
        </p:txBody>
      </p:sp>
      <p:sp>
        <p:nvSpPr>
          <p:cNvPr id="6" name="TextBox 5"/>
          <p:cNvSpPr txBox="1"/>
          <p:nvPr/>
        </p:nvSpPr>
        <p:spPr>
          <a:xfrm>
            <a:off x="7940218" y="2443872"/>
            <a:ext cx="1603424" cy="362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65" dirty="0"/>
              <a:t>Azure IoT Hub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82021" y="2441520"/>
            <a:ext cx="844205" cy="362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65" dirty="0"/>
              <a:t>Device</a:t>
            </a:r>
          </a:p>
        </p:txBody>
      </p:sp>
      <p:sp>
        <p:nvSpPr>
          <p:cNvPr id="8" name="Rectangle 7"/>
          <p:cNvSpPr/>
          <p:nvPr/>
        </p:nvSpPr>
        <p:spPr>
          <a:xfrm>
            <a:off x="1469414" y="2963160"/>
            <a:ext cx="1577117" cy="37092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372" b="1" dirty="0"/>
              <a:t>Your code</a:t>
            </a:r>
          </a:p>
          <a:p>
            <a:pPr algn="ctr"/>
            <a:r>
              <a:rPr lang="en-US" sz="1372" b="1" dirty="0"/>
              <a:t>on the device</a:t>
            </a:r>
          </a:p>
        </p:txBody>
      </p:sp>
      <p:sp>
        <p:nvSpPr>
          <p:cNvPr id="9" name="Rectangle 8"/>
          <p:cNvSpPr/>
          <p:nvPr/>
        </p:nvSpPr>
        <p:spPr>
          <a:xfrm>
            <a:off x="3198909" y="2963159"/>
            <a:ext cx="1577117" cy="37092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372" b="1" dirty="0"/>
              <a:t>IoT Hub DM </a:t>
            </a:r>
          </a:p>
          <a:p>
            <a:pPr algn="ctr"/>
            <a:r>
              <a:rPr lang="en-US" sz="1372" b="1" dirty="0"/>
              <a:t>client library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230251" y="4028846"/>
            <a:ext cx="1036173" cy="563801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Step 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230251" y="4762047"/>
            <a:ext cx="1036173" cy="563801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Step 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223843" y="5496634"/>
            <a:ext cx="1036173" cy="563801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Step 3</a:t>
            </a:r>
          </a:p>
        </p:txBody>
      </p:sp>
      <p:sp>
        <p:nvSpPr>
          <p:cNvPr id="10" name="Rectangle 10"/>
          <p:cNvSpPr/>
          <p:nvPr/>
        </p:nvSpPr>
        <p:spPr>
          <a:xfrm>
            <a:off x="7935916" y="2978647"/>
            <a:ext cx="1670762" cy="36422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372" b="1" dirty="0"/>
              <a:t>Device Job</a:t>
            </a:r>
          </a:p>
        </p:txBody>
      </p:sp>
      <p:sp>
        <p:nvSpPr>
          <p:cNvPr id="17" name="Rectangle 11"/>
          <p:cNvSpPr/>
          <p:nvPr/>
        </p:nvSpPr>
        <p:spPr>
          <a:xfrm>
            <a:off x="8082836" y="3554094"/>
            <a:ext cx="1374757" cy="707925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Write Firmware Package URI,</a:t>
            </a:r>
          </a:p>
          <a:p>
            <a:pPr algn="ctr"/>
            <a:r>
              <a:rPr lang="en-US" sz="1176" dirty="0"/>
              <a:t>Trigger Client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13876" y="3564132"/>
            <a:ext cx="1272041" cy="709268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Download</a:t>
            </a:r>
          </a:p>
          <a:p>
            <a:pPr algn="ctr"/>
            <a:r>
              <a:rPr lang="en-US" sz="1176" dirty="0"/>
              <a:t>Package URI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340866" y="3552318"/>
            <a:ext cx="1314112" cy="71148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Download Package URI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883811" y="3877212"/>
            <a:ext cx="448212" cy="0"/>
          </a:xfrm>
          <a:prstGeom prst="straightConnector1">
            <a:avLst/>
          </a:prstGeom>
          <a:ln w="222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681632" y="3877212"/>
            <a:ext cx="3399142" cy="0"/>
          </a:xfrm>
          <a:prstGeom prst="straightConnector1">
            <a:avLst/>
          </a:prstGeom>
          <a:ln w="222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444303" y="4908741"/>
            <a:ext cx="1722229" cy="271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76" b="1" dirty="0"/>
              <a:t>Download Completed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613876" y="4500069"/>
            <a:ext cx="1272041" cy="709268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Download the firmware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613876" y="5488941"/>
            <a:ext cx="1272041" cy="960345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Apply the Update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340866" y="5488941"/>
            <a:ext cx="1314112" cy="80134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Apply Update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4681632" y="5889615"/>
            <a:ext cx="3401204" cy="10954"/>
          </a:xfrm>
          <a:prstGeom prst="straightConnector1">
            <a:avLst/>
          </a:prstGeom>
          <a:ln w="222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383328" y="6341486"/>
            <a:ext cx="1809855" cy="271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76" b="1" dirty="0"/>
              <a:t>Reconnect after restart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H="1" flipV="1">
            <a:off x="2898821" y="5900569"/>
            <a:ext cx="432537" cy="117"/>
          </a:xfrm>
          <a:prstGeom prst="straightConnector1">
            <a:avLst/>
          </a:prstGeom>
          <a:ln w="222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30" idx="0"/>
          </p:cNvCxnSpPr>
          <p:nvPr/>
        </p:nvCxnSpPr>
        <p:spPr>
          <a:xfrm>
            <a:off x="2249896" y="4280589"/>
            <a:ext cx="0" cy="219480"/>
          </a:xfrm>
          <a:prstGeom prst="straightConnector1">
            <a:avLst/>
          </a:prstGeom>
          <a:ln w="222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2898821" y="4808381"/>
            <a:ext cx="5181953" cy="0"/>
          </a:xfrm>
          <a:prstGeom prst="straightConnector1">
            <a:avLst/>
          </a:prstGeom>
          <a:ln w="222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Rectangle 11"/>
          <p:cNvSpPr/>
          <p:nvPr/>
        </p:nvSpPr>
        <p:spPr>
          <a:xfrm>
            <a:off x="8082836" y="4592646"/>
            <a:ext cx="1374757" cy="189832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76" dirty="0"/>
              <a:t>Monitor State Changes and Apply Update 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898821" y="6319952"/>
            <a:ext cx="5164999" cy="1834"/>
          </a:xfrm>
          <a:prstGeom prst="straightConnector1">
            <a:avLst/>
          </a:prstGeom>
          <a:ln w="222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982175" y="2049765"/>
            <a:ext cx="1678667" cy="36207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765" dirty="0"/>
              <a:t>Azure IoT Suite</a:t>
            </a:r>
          </a:p>
        </p:txBody>
      </p:sp>
      <p:sp>
        <p:nvSpPr>
          <p:cNvPr id="66" name="Rectangle 10"/>
          <p:cNvSpPr/>
          <p:nvPr/>
        </p:nvSpPr>
        <p:spPr>
          <a:xfrm>
            <a:off x="10111881" y="2963159"/>
            <a:ext cx="1687833" cy="365778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372" b="1" dirty="0"/>
              <a:t>Your code</a:t>
            </a:r>
          </a:p>
          <a:p>
            <a:pPr algn="ctr"/>
            <a:r>
              <a:rPr lang="en-US" sz="1372" b="1" dirty="0"/>
              <a:t>in the cloud</a:t>
            </a:r>
            <a:endParaRPr lang="en-US" sz="1176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10223021" y="3561888"/>
            <a:ext cx="1475634" cy="918473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176" b="1" dirty="0"/>
              <a:t>Step 1: </a:t>
            </a:r>
          </a:p>
          <a:p>
            <a:r>
              <a:rPr lang="en-US" sz="1176" b="1" dirty="0"/>
              <a:t>Start Firmware Update Job</a:t>
            </a:r>
            <a:r>
              <a:rPr lang="en-US" sz="1176" dirty="0"/>
              <a:t> providing the Package URI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0223020" y="5645213"/>
            <a:ext cx="1475635" cy="845753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176" b="1" dirty="0"/>
              <a:t>On Job Completed: </a:t>
            </a:r>
            <a:r>
              <a:rPr lang="en-US" sz="1176" dirty="0"/>
              <a:t>Receive callback in cloud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0223020" y="4602187"/>
            <a:ext cx="1475635" cy="92120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176" b="1" dirty="0"/>
              <a:t>Anytime during job execution: </a:t>
            </a:r>
            <a:r>
              <a:rPr lang="en-US" sz="1176" dirty="0"/>
              <a:t>Check the status of the Job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9475516" y="3877212"/>
            <a:ext cx="734602" cy="0"/>
          </a:xfrm>
          <a:prstGeom prst="straightConnector1">
            <a:avLst/>
          </a:prstGeom>
          <a:ln w="222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9475516" y="6330113"/>
            <a:ext cx="729098" cy="1"/>
          </a:xfrm>
          <a:prstGeom prst="straightConnector1">
            <a:avLst/>
          </a:prstGeom>
          <a:ln w="222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 flipV="1">
            <a:off x="9476609" y="4827052"/>
            <a:ext cx="737226" cy="0"/>
          </a:xfrm>
          <a:prstGeom prst="straightConnector1">
            <a:avLst/>
          </a:prstGeom>
          <a:ln w="222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9476608" y="5322505"/>
            <a:ext cx="735068" cy="3343"/>
          </a:xfrm>
          <a:prstGeom prst="straightConnector1">
            <a:avLst/>
          </a:prstGeom>
          <a:ln w="222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7719582" y="2441500"/>
            <a:ext cx="4427286" cy="44160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76" dirty="0"/>
          </a:p>
        </p:txBody>
      </p:sp>
    </p:spTree>
    <p:extLst>
      <p:ext uri="{BB962C8B-B14F-4D97-AF65-F5344CB8AC3E}">
        <p14:creationId xmlns:p14="http://schemas.microsoft.com/office/powerpoint/2010/main" val="25047909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 animBg="1"/>
      <p:bldP spid="16" grpId="0" animBg="1"/>
      <p:bldP spid="29" grpId="0"/>
      <p:bldP spid="30" grpId="0" animBg="1"/>
      <p:bldP spid="36" grpId="0" animBg="1"/>
      <p:bldP spid="37" grpId="0" animBg="1"/>
      <p:bldP spid="45" grpId="0"/>
      <p:bldP spid="67" grpId="0" animBg="1"/>
      <p:bldP spid="68" grpId="0" animBg="1"/>
      <p:bldP spid="69" grpId="0" animBg="1"/>
      <p:bldP spid="70" grpId="0" animBg="1"/>
      <p:bldP spid="4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Azure IoT Gateway SDK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41" y="1412045"/>
            <a:ext cx="11922761" cy="4076322"/>
          </a:xfrm>
        </p:spPr>
        <p:txBody>
          <a:bodyPr vert="horz" wrap="square" lIns="143428" tIns="89642" rIns="143428" bIns="89642" rtlCol="0" anchor="t">
            <a:spAutoFit/>
          </a:bodyPr>
          <a:lstStyle/>
          <a:p>
            <a:r>
              <a:rPr lang="en-US" dirty="0"/>
              <a:t>Open source IoT gateway middleware that enables:</a:t>
            </a:r>
          </a:p>
          <a:p>
            <a:endParaRPr lang="en-US" sz="980" dirty="0"/>
          </a:p>
          <a:p>
            <a:pPr marL="336145" lvl="1" indent="-336145">
              <a:buFont typeface="Arial" panose="020B0604020202020204" pitchFamily="34" charset="0"/>
              <a:buChar char="•"/>
            </a:pPr>
            <a:r>
              <a:rPr lang="en-US" sz="3137" u="sng" dirty="0">
                <a:latin typeface="Segoe UI Light" charset="0"/>
              </a:rPr>
              <a:t>Cloud connectivity</a:t>
            </a:r>
            <a:r>
              <a:rPr lang="en-US" sz="3137" dirty="0">
                <a:latin typeface="Segoe UI Light" charset="0"/>
              </a:rPr>
              <a:t> for devices that don't speak TCP/IP</a:t>
            </a:r>
          </a:p>
          <a:p>
            <a:pPr lvl="1"/>
            <a:endParaRPr lang="en-US" sz="784" dirty="0">
              <a:latin typeface="Segoe UI Light" charset="0"/>
            </a:endParaRPr>
          </a:p>
          <a:p>
            <a:pPr marL="336145" lvl="1" indent="-336145">
              <a:buFont typeface="Arial" panose="020B0604020202020204" pitchFamily="34" charset="0"/>
              <a:buChar char="•"/>
            </a:pPr>
            <a:r>
              <a:rPr lang="en-US" sz="3137" u="sng" dirty="0">
                <a:latin typeface="Segoe UI Light" charset="0"/>
              </a:rPr>
              <a:t>Security Isolation</a:t>
            </a:r>
            <a:r>
              <a:rPr lang="en-US" sz="3137" dirty="0">
                <a:latin typeface="Segoe UI Light" charset="0"/>
              </a:rPr>
              <a:t> for devices can't be updated/secured</a:t>
            </a:r>
          </a:p>
          <a:p>
            <a:pPr lvl="1"/>
            <a:endParaRPr lang="en-US" sz="784" dirty="0">
              <a:latin typeface="Segoe UI Light" charset="0"/>
            </a:endParaRPr>
          </a:p>
          <a:p>
            <a:pPr marL="336145" lvl="1" indent="-336145">
              <a:buFont typeface="Arial" panose="020B0604020202020204" pitchFamily="34" charset="0"/>
              <a:buChar char="•"/>
            </a:pPr>
            <a:r>
              <a:rPr lang="en-US" sz="3137" u="sng" dirty="0">
                <a:latin typeface="Segoe UI Light" charset="0"/>
              </a:rPr>
              <a:t>Protocol translation</a:t>
            </a:r>
            <a:r>
              <a:rPr lang="en-US" sz="3137" dirty="0">
                <a:latin typeface="Segoe UI Light" charset="0"/>
              </a:rPr>
              <a:t> for existing and new protocols</a:t>
            </a:r>
          </a:p>
          <a:p>
            <a:pPr lvl="1"/>
            <a:endParaRPr lang="en-US" sz="784" dirty="0">
              <a:latin typeface="Segoe UI Light" charset="0"/>
            </a:endParaRPr>
          </a:p>
          <a:p>
            <a:pPr marL="336145" lvl="1" indent="-336145">
              <a:buFont typeface="Arial" panose="020B0604020202020204" pitchFamily="34" charset="0"/>
              <a:buChar char="•"/>
            </a:pPr>
            <a:r>
              <a:rPr lang="en-US" sz="3137" u="sng" dirty="0">
                <a:latin typeface="Segoe UI Light" charset="0"/>
              </a:rPr>
              <a:t>Data transformation</a:t>
            </a:r>
            <a:r>
              <a:rPr lang="en-US" sz="3137" dirty="0">
                <a:latin typeface="Segoe UI Light" charset="0"/>
              </a:rPr>
              <a:t> compression, annotation, filtering</a:t>
            </a:r>
          </a:p>
          <a:p>
            <a:pPr lvl="1"/>
            <a:endParaRPr lang="en-US" sz="784" u="sng" dirty="0">
              <a:latin typeface="Segoe UI Light" charset="0"/>
            </a:endParaRPr>
          </a:p>
          <a:p>
            <a:pPr marL="336145" lvl="1" indent="-336145">
              <a:buFont typeface="Arial" panose="020B0604020202020204" pitchFamily="34" charset="0"/>
              <a:buChar char="•"/>
            </a:pPr>
            <a:r>
              <a:rPr lang="en-US" sz="3137" u="sng" dirty="0">
                <a:latin typeface="Segoe UI Light" charset="0"/>
              </a:rPr>
              <a:t>Local intelligence</a:t>
            </a:r>
            <a:r>
              <a:rPr lang="en-US" sz="3137" dirty="0">
                <a:latin typeface="Segoe UI Light" charset="0"/>
              </a:rPr>
              <a:t> local processing for low latency needs</a:t>
            </a:r>
          </a:p>
        </p:txBody>
      </p:sp>
    </p:spTree>
    <p:extLst>
      <p:ext uri="{BB962C8B-B14F-4D97-AF65-F5344CB8AC3E}">
        <p14:creationId xmlns:p14="http://schemas.microsoft.com/office/powerpoint/2010/main" val="290606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Azure IoT Starter Kits</a:t>
            </a:r>
            <a:br>
              <a:rPr lang="en-US" sz="3137" dirty="0"/>
            </a:br>
            <a:r>
              <a:rPr lang="en-US" sz="3137" dirty="0"/>
              <a:t>Get started quickly</a:t>
            </a:r>
            <a:br>
              <a:rPr lang="en-US" sz="3137" dirty="0"/>
            </a:br>
            <a:br>
              <a:rPr lang="en-US" sz="3137" dirty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9" b="99763" l="2452" r="88468">
                        <a14:foregroundMark x1="15849" y1="40211" x2="15849" y2="40211"/>
                        <a14:foregroundMark x1="17572" y1="53597" x2="17572" y2="53597"/>
                        <a14:foregroundMark x1="61694" y1="83294" x2="61694" y2="83294"/>
                        <a14:foregroundMark x1="62383" y1="70777" x2="62383" y2="70777"/>
                        <a14:foregroundMark x1="84353" y1="43768" x2="84353" y2="43768"/>
                        <a14:foregroundMark x1="83158" y1="54704" x2="83158" y2="54704"/>
                        <a14:foregroundMark x1="65626" y1="78814" x2="65626" y2="78814"/>
                        <a14:foregroundMark x1="65626" y1="68986" x2="65626" y2="68986"/>
                        <a14:foregroundMark x1="19274" y1="55599" x2="19274" y2="55599"/>
                        <a14:foregroundMark x1="23571" y1="59183" x2="23571" y2="59183"/>
                        <a14:foregroundMark x1="20653" y1="47115" x2="20653" y2="47115"/>
                        <a14:foregroundMark x1="55513" y1="71462" x2="55513" y2="71462"/>
                        <a14:foregroundMark x1="73531" y1="62740" x2="73531" y2="62740"/>
                        <a14:foregroundMark x1="78516" y1="57154" x2="78516" y2="57154"/>
                        <a14:foregroundMark x1="82631" y1="48696" x2="82631" y2="48696"/>
                        <a14:foregroundMark x1="85043" y1="42661" x2="85043" y2="426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42" r="11542"/>
          <a:stretch/>
        </p:blipFill>
        <p:spPr>
          <a:xfrm>
            <a:off x="601649" y="3726719"/>
            <a:ext cx="1434280" cy="14342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7" b="89987" l="0" r="99858">
                        <a14:foregroundMark x1="84759" y1="42635" x2="84759" y2="42635"/>
                        <a14:foregroundMark x1="84576" y1="45323" x2="84576" y2="453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85" r="10799"/>
          <a:stretch/>
        </p:blipFill>
        <p:spPr>
          <a:xfrm>
            <a:off x="601649" y="5324565"/>
            <a:ext cx="1434280" cy="14342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368" l="11877" r="88306">
                        <a14:foregroundMark x1="84353" y1="43347" x2="84353" y2="433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42" r="11542"/>
          <a:stretch/>
        </p:blipFill>
        <p:spPr>
          <a:xfrm>
            <a:off x="601649" y="2128872"/>
            <a:ext cx="1434280" cy="143428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025035" y="2024414"/>
            <a:ext cx="3473349" cy="1255182"/>
          </a:xfrm>
          <a:prstGeom prst="rect">
            <a:avLst/>
          </a:prstGeom>
          <a:noFill/>
        </p:spPr>
        <p:txBody>
          <a:bodyPr wrap="square" lIns="179285" tIns="143428" rIns="179285" bIns="143428" rtlCol="0">
            <a:spAutoFit/>
          </a:bodyPr>
          <a:lstStyle/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2353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Raspberry Pi 2 Kit</a:t>
            </a:r>
          </a:p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1765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Windows 10 and Raspbian</a:t>
            </a:r>
          </a:p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1765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Samples in C and C#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97319" y="3578405"/>
            <a:ext cx="3473349" cy="1255182"/>
          </a:xfrm>
          <a:prstGeom prst="rect">
            <a:avLst/>
          </a:prstGeom>
          <a:noFill/>
        </p:spPr>
        <p:txBody>
          <a:bodyPr wrap="square" lIns="179285" tIns="143428" rIns="179285" bIns="143428" rtlCol="0">
            <a:spAutoFit/>
          </a:bodyPr>
          <a:lstStyle/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2353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Feather M0 Wi-Fi Kit</a:t>
            </a:r>
          </a:p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1765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RTOS</a:t>
            </a:r>
          </a:p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1765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Samples in Arduino IDE and C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995762" y="5221850"/>
            <a:ext cx="3801430" cy="1581046"/>
          </a:xfrm>
          <a:prstGeom prst="rect">
            <a:avLst/>
          </a:prstGeom>
          <a:noFill/>
        </p:spPr>
        <p:txBody>
          <a:bodyPr wrap="square" lIns="179285" tIns="143428" rIns="179285" bIns="143428" rtlCol="0">
            <a:spAutoFit/>
          </a:bodyPr>
          <a:lstStyle/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2353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Feather Huzzah ESP8266 Kit</a:t>
            </a:r>
          </a:p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1765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RTOS</a:t>
            </a:r>
          </a:p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1765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Samples in Arduino IDE and C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693617" y="3945894"/>
            <a:ext cx="4907629" cy="1504646"/>
            <a:chOff x="6904037" y="2099287"/>
            <a:chExt cx="5006037" cy="1534817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4037" y="2171064"/>
              <a:ext cx="1463040" cy="146304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8367077" y="2099287"/>
              <a:ext cx="3542997" cy="1280351"/>
            </a:xfrm>
            <a:prstGeom prst="rect">
              <a:avLst/>
            </a:prstGeom>
            <a:noFill/>
          </p:spPr>
          <p:txBody>
            <a:bodyPr wrap="square" lIns="179285" tIns="143428" rIns="179285" bIns="143428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588"/>
                </a:spcAft>
              </a:pPr>
              <a:r>
                <a:rPr lang="en-US" sz="2353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ThingDev Kit</a:t>
              </a:r>
            </a:p>
            <a:p>
              <a:pPr>
                <a:lnSpc>
                  <a:spcPct val="90000"/>
                </a:lnSpc>
                <a:spcAft>
                  <a:spcPts val="588"/>
                </a:spcAft>
              </a:pPr>
              <a:r>
                <a:rPr lang="en-US" sz="1765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RTOS</a:t>
              </a:r>
            </a:p>
            <a:p>
              <a:pPr>
                <a:lnSpc>
                  <a:spcPct val="90000"/>
                </a:lnSpc>
                <a:spcAft>
                  <a:spcPts val="588"/>
                </a:spcAft>
              </a:pPr>
              <a:r>
                <a:rPr lang="en-US" sz="1765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Samples in Arduino and C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693617" y="2116993"/>
            <a:ext cx="4975482" cy="1394439"/>
            <a:chOff x="6858000" y="4206240"/>
            <a:chExt cx="5075251" cy="1422400"/>
          </a:xfrm>
        </p:grpSpPr>
        <p:sp>
          <p:nvSpPr>
            <p:cNvPr id="29" name="TextBox 28"/>
            <p:cNvSpPr txBox="1"/>
            <p:nvPr/>
          </p:nvSpPr>
          <p:spPr>
            <a:xfrm>
              <a:off x="8390254" y="4259262"/>
              <a:ext cx="3542997" cy="1280351"/>
            </a:xfrm>
            <a:prstGeom prst="rect">
              <a:avLst/>
            </a:prstGeom>
            <a:noFill/>
          </p:spPr>
          <p:txBody>
            <a:bodyPr wrap="square" lIns="179285" tIns="143428" rIns="179285" bIns="143428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588"/>
                </a:spcAft>
              </a:pPr>
              <a:r>
                <a:rPr lang="en-US" sz="2353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Intel Edison Kit</a:t>
              </a:r>
            </a:p>
            <a:p>
              <a:pPr>
                <a:lnSpc>
                  <a:spcPct val="90000"/>
                </a:lnSpc>
                <a:spcAft>
                  <a:spcPts val="588"/>
                </a:spcAft>
              </a:pPr>
              <a:r>
                <a:rPr lang="en-US" sz="1765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Linux Yocto</a:t>
              </a:r>
            </a:p>
            <a:p>
              <a:pPr>
                <a:lnSpc>
                  <a:spcPct val="90000"/>
                </a:lnSpc>
                <a:spcAft>
                  <a:spcPts val="588"/>
                </a:spcAft>
              </a:pPr>
              <a:r>
                <a:rPr lang="en-US" sz="1765" dirty="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rPr>
                <a:t>Samples in JavaScript (Node.js)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E4E4E4"/>
                </a:clrFrom>
                <a:clrTo>
                  <a:srgbClr val="E4E4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1282"/>
            <a:stretch/>
          </p:blipFill>
          <p:spPr>
            <a:xfrm>
              <a:off x="6858000" y="4206240"/>
              <a:ext cx="1554480" cy="1422400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6544212" y="6311610"/>
            <a:ext cx="5453251" cy="853886"/>
          </a:xfrm>
          <a:prstGeom prst="rect">
            <a:avLst/>
          </a:prstGeom>
          <a:noFill/>
        </p:spPr>
        <p:txBody>
          <a:bodyPr wrap="square" lIns="179285" tIns="143428" rIns="179285" bIns="143428" rtlCol="0">
            <a:spAutoFit/>
          </a:bodyPr>
          <a:lstStyle/>
          <a:p>
            <a:pPr>
              <a:lnSpc>
                <a:spcPct val="90000"/>
              </a:lnSpc>
              <a:spcAft>
                <a:spcPts val="588"/>
              </a:spcAft>
            </a:pPr>
            <a:r>
              <a:rPr lang="en-US" sz="196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Start today: </a:t>
            </a:r>
            <a:r>
              <a:rPr lang="en-US" sz="196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9"/>
              </a:rPr>
              <a:t>http://azure.com/iotstarterkits</a:t>
            </a:r>
            <a:endParaRPr lang="en-US" sz="1961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  <a:p>
            <a:pPr>
              <a:lnSpc>
                <a:spcPct val="90000"/>
              </a:lnSpc>
              <a:spcAft>
                <a:spcPts val="588"/>
              </a:spcAft>
            </a:pPr>
            <a:endParaRPr lang="en-US" sz="1568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99235455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Availability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1558" y="1412044"/>
            <a:ext cx="11653523" cy="2655192"/>
          </a:xfrm>
        </p:spPr>
        <p:txBody>
          <a:bodyPr/>
          <a:lstStyle/>
          <a:p>
            <a:r>
              <a:rPr lang="en-US" dirty="0"/>
              <a:t>New Regions</a:t>
            </a:r>
          </a:p>
          <a:p>
            <a:pPr lvl="1"/>
            <a:r>
              <a:rPr lang="en-US" dirty="0"/>
              <a:t>Australia (East, Southeast)</a:t>
            </a:r>
          </a:p>
          <a:p>
            <a:pPr lvl="1"/>
            <a:r>
              <a:rPr lang="en-US" dirty="0"/>
              <a:t>Japan (East, West)</a:t>
            </a:r>
          </a:p>
          <a:p>
            <a:pPr lvl="1"/>
            <a:r>
              <a:rPr lang="en-US" dirty="0"/>
              <a:t>Germany (Central, Northeast) – Preview</a:t>
            </a:r>
            <a:br>
              <a:rPr lang="en-US" dirty="0"/>
            </a:br>
            <a:endParaRPr lang="en-US" dirty="0"/>
          </a:p>
          <a:p>
            <a:pPr lvl="0"/>
            <a:r>
              <a:rPr lang="en-US" dirty="0"/>
              <a:t>Roadmap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947156"/>
              </p:ext>
            </p:extLst>
          </p:nvPr>
        </p:nvGraphicFramePr>
        <p:xfrm>
          <a:off x="158346" y="4101319"/>
          <a:ext cx="11520311" cy="130987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47301">
                  <a:extLst>
                    <a:ext uri="{9D8B030D-6E8A-4147-A177-3AD203B41FA5}">
                      <a16:colId xmlns:a16="http://schemas.microsoft.com/office/drawing/2014/main" val="3885044462"/>
                    </a:ext>
                  </a:extLst>
                </a:gridCol>
                <a:gridCol w="1047301">
                  <a:extLst>
                    <a:ext uri="{9D8B030D-6E8A-4147-A177-3AD203B41FA5}">
                      <a16:colId xmlns:a16="http://schemas.microsoft.com/office/drawing/2014/main" val="4070679272"/>
                    </a:ext>
                  </a:extLst>
                </a:gridCol>
                <a:gridCol w="1047301">
                  <a:extLst>
                    <a:ext uri="{9D8B030D-6E8A-4147-A177-3AD203B41FA5}">
                      <a16:colId xmlns:a16="http://schemas.microsoft.com/office/drawing/2014/main" val="3248553232"/>
                    </a:ext>
                  </a:extLst>
                </a:gridCol>
                <a:gridCol w="1047301">
                  <a:extLst>
                    <a:ext uri="{9D8B030D-6E8A-4147-A177-3AD203B41FA5}">
                      <a16:colId xmlns:a16="http://schemas.microsoft.com/office/drawing/2014/main" val="2509746167"/>
                    </a:ext>
                  </a:extLst>
                </a:gridCol>
                <a:gridCol w="1047301">
                  <a:extLst>
                    <a:ext uri="{9D8B030D-6E8A-4147-A177-3AD203B41FA5}">
                      <a16:colId xmlns:a16="http://schemas.microsoft.com/office/drawing/2014/main" val="2984232843"/>
                    </a:ext>
                  </a:extLst>
                </a:gridCol>
                <a:gridCol w="1047301">
                  <a:extLst>
                    <a:ext uri="{9D8B030D-6E8A-4147-A177-3AD203B41FA5}">
                      <a16:colId xmlns:a16="http://schemas.microsoft.com/office/drawing/2014/main" val="3315312574"/>
                    </a:ext>
                  </a:extLst>
                </a:gridCol>
                <a:gridCol w="1047301">
                  <a:extLst>
                    <a:ext uri="{9D8B030D-6E8A-4147-A177-3AD203B41FA5}">
                      <a16:colId xmlns:a16="http://schemas.microsoft.com/office/drawing/2014/main" val="3138473545"/>
                    </a:ext>
                  </a:extLst>
                </a:gridCol>
                <a:gridCol w="1047301">
                  <a:extLst>
                    <a:ext uri="{9D8B030D-6E8A-4147-A177-3AD203B41FA5}">
                      <a16:colId xmlns:a16="http://schemas.microsoft.com/office/drawing/2014/main" val="3461494793"/>
                    </a:ext>
                  </a:extLst>
                </a:gridCol>
                <a:gridCol w="1047301">
                  <a:extLst>
                    <a:ext uri="{9D8B030D-6E8A-4147-A177-3AD203B41FA5}">
                      <a16:colId xmlns:a16="http://schemas.microsoft.com/office/drawing/2014/main" val="2810876070"/>
                    </a:ext>
                  </a:extLst>
                </a:gridCol>
                <a:gridCol w="1047301">
                  <a:extLst>
                    <a:ext uri="{9D8B030D-6E8A-4147-A177-3AD203B41FA5}">
                      <a16:colId xmlns:a16="http://schemas.microsoft.com/office/drawing/2014/main" val="1521461019"/>
                    </a:ext>
                  </a:extLst>
                </a:gridCol>
                <a:gridCol w="1047301">
                  <a:extLst>
                    <a:ext uri="{9D8B030D-6E8A-4147-A177-3AD203B41FA5}">
                      <a16:colId xmlns:a16="http://schemas.microsoft.com/office/drawing/2014/main" val="2432701721"/>
                    </a:ext>
                  </a:extLst>
                </a:gridCol>
              </a:tblGrid>
              <a:tr h="436624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89642" marR="89642" marT="44821" marB="4482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US</a:t>
                      </a:r>
                    </a:p>
                  </a:txBody>
                  <a:tcPr marL="89642" marR="89642" marT="44821" marB="4482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j-lt"/>
                        </a:rPr>
                        <a:t>Europe</a:t>
                      </a:r>
                    </a:p>
                  </a:txBody>
                  <a:tcPr marL="89642" marR="89642" marT="44821" marB="4482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j-lt"/>
                        </a:rPr>
                        <a:t>APAC</a:t>
                      </a:r>
                    </a:p>
                  </a:txBody>
                  <a:tcPr marL="89642" marR="89642" marT="44821" marB="4482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j-lt"/>
                        </a:rPr>
                        <a:t>Japan</a:t>
                      </a:r>
                    </a:p>
                  </a:txBody>
                  <a:tcPr marL="89642" marR="89642" marT="44821" marB="4482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j-lt"/>
                        </a:rPr>
                        <a:t>Australia</a:t>
                      </a:r>
                    </a:p>
                  </a:txBody>
                  <a:tcPr marL="89642" marR="89642" marT="44821" marB="4482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j-lt"/>
                        </a:rPr>
                        <a:t>Germany</a:t>
                      </a:r>
                    </a:p>
                  </a:txBody>
                  <a:tcPr marL="89642" marR="89642" marT="44821" marB="4482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j-lt"/>
                        </a:rPr>
                        <a:t>China</a:t>
                      </a:r>
                    </a:p>
                  </a:txBody>
                  <a:tcPr marL="89642" marR="89642" marT="44821" marB="4482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j-lt"/>
                        </a:rPr>
                        <a:t>LATAM</a:t>
                      </a:r>
                    </a:p>
                  </a:txBody>
                  <a:tcPr marL="89642" marR="89642" marT="44821" marB="4482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j-lt"/>
                        </a:rPr>
                        <a:t>India</a:t>
                      </a:r>
                    </a:p>
                  </a:txBody>
                  <a:tcPr marL="89642" marR="89642" marT="44821" marB="4482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j-lt"/>
                        </a:rPr>
                        <a:t>UK</a:t>
                      </a:r>
                    </a:p>
                  </a:txBody>
                  <a:tcPr marL="89642" marR="89642" marT="44821" marB="4482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533851"/>
                  </a:ext>
                </a:extLst>
              </a:tr>
              <a:tr h="436624">
                <a:tc>
                  <a:txBody>
                    <a:bodyPr/>
                    <a:lstStyle/>
                    <a:p>
                      <a:r>
                        <a:rPr lang="en-US" sz="1600" b="1" kern="1200" spc="0" baseline="0" dirty="0" err="1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IoT</a:t>
                      </a:r>
                      <a:r>
                        <a:rPr lang="en-US" sz="1600" b="1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 Hub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2016 Q2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600" kern="1200" spc="0" baseline="0" dirty="0">
                        <a:gradFill>
                          <a:gsLst>
                            <a:gs pos="1250">
                              <a:schemeClr val="tx1"/>
                            </a:gs>
                            <a:gs pos="100000">
                              <a:schemeClr val="tx1"/>
                            </a:gs>
                          </a:gsLst>
                          <a:lin ang="5400000" scaled="0"/>
                        </a:gra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2016 Q3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2016 Q4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57969304"/>
                  </a:ext>
                </a:extLst>
              </a:tr>
              <a:tr h="436624">
                <a:tc>
                  <a:txBody>
                    <a:bodyPr/>
                    <a:lstStyle/>
                    <a:p>
                      <a:r>
                        <a:rPr lang="en-US" sz="1600" b="1" kern="1200" spc="0" baseline="0" dirty="0" err="1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IoT</a:t>
                      </a:r>
                      <a:r>
                        <a:rPr lang="en-US" sz="1600" b="1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 Suite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2016 Q2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600" kern="1200" spc="0" baseline="0" dirty="0">
                        <a:gradFill>
                          <a:gsLst>
                            <a:gs pos="1250">
                              <a:schemeClr val="tx1"/>
                            </a:gs>
                            <a:gs pos="100000">
                              <a:schemeClr val="tx1"/>
                            </a:gs>
                          </a:gsLst>
                          <a:lin ang="5400000" scaled="0"/>
                        </a:gra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600" kern="1200" spc="0" baseline="0" dirty="0">
                        <a:gradFill>
                          <a:gsLst>
                            <a:gs pos="1250">
                              <a:schemeClr val="tx1"/>
                            </a:gs>
                            <a:gs pos="100000">
                              <a:schemeClr val="tx1"/>
                            </a:gs>
                          </a:gsLst>
                          <a:lin ang="5400000" scaled="0"/>
                        </a:gra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600" kern="1200" spc="0" baseline="0" dirty="0">
                        <a:gradFill>
                          <a:gsLst>
                            <a:gs pos="1250">
                              <a:schemeClr val="tx1"/>
                            </a:gs>
                            <a:gs pos="100000">
                              <a:schemeClr val="tx1"/>
                            </a:gs>
                          </a:gsLst>
                          <a:lin ang="5400000" scaled="0"/>
                        </a:gra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2016 Q3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2016 Q4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spc="0" baseline="0" dirty="0">
                          <a:gradFill>
                            <a:gsLst>
                              <a:gs pos="1250">
                                <a:schemeClr val="tx1"/>
                              </a:gs>
                              <a:gs pos="100000">
                                <a:schemeClr val="tx1"/>
                              </a:gs>
                            </a:gsLst>
                            <a:lin ang="5400000" scaled="0"/>
                          </a:gradFill>
                          <a:latin typeface="+mn-lt"/>
                          <a:ea typeface="+mn-ea"/>
                          <a:cs typeface="+mn-cs"/>
                        </a:rPr>
                        <a:t>2017 H1</a:t>
                      </a:r>
                    </a:p>
                  </a:txBody>
                  <a:tcPr marL="89642" marR="89642" marT="44821" marB="448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8035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3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110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  <a:buSzPct val="90000"/>
            </a:pPr>
            <a:r>
              <a:rPr lang="en-US" dirty="0"/>
              <a:t>The IoT Revolution</a:t>
            </a:r>
            <a:br>
              <a:rPr lang="en-US" dirty="0"/>
            </a:br>
            <a:r>
              <a:rPr lang="en-US" sz="3921" spc="0" dirty="0">
                <a:ln>
                  <a:noFill/>
                </a:ln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cs typeface="+mn-cs"/>
              </a:rPr>
              <a:t>The next wave of computing</a:t>
            </a:r>
            <a:br>
              <a:rPr lang="en-US" sz="3921" spc="0" dirty="0">
                <a:ln>
                  <a:noFill/>
                </a:ln>
                <a:gradFill>
                  <a:gsLst>
                    <a:gs pos="1250">
                      <a:srgbClr val="0078D7"/>
                    </a:gs>
                    <a:gs pos="99000">
                      <a:srgbClr val="0078D7"/>
                    </a:gs>
                  </a:gsLst>
                  <a:lin ang="5400000" scaled="0"/>
                </a:gradFill>
                <a:cs typeface="+mn-cs"/>
              </a:rPr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737007" y="2831383"/>
            <a:ext cx="1942254" cy="1867552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96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Mainframe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3515108" y="2831383"/>
            <a:ext cx="1942254" cy="1867552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96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PC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293209" y="2831383"/>
            <a:ext cx="1942254" cy="1867552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96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Smartphone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9084083" y="2831383"/>
            <a:ext cx="1942254" cy="1867552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96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IoT</a:t>
            </a:r>
          </a:p>
        </p:txBody>
      </p:sp>
      <p:sp>
        <p:nvSpPr>
          <p:cNvPr id="4" name="Right Arrow 3"/>
          <p:cNvSpPr/>
          <p:nvPr/>
        </p:nvSpPr>
        <p:spPr bwMode="auto">
          <a:xfrm>
            <a:off x="2916815" y="3534741"/>
            <a:ext cx="373510" cy="597617"/>
          </a:xfrm>
          <a:prstGeom prst="rightArrow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1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353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5682145" y="3534741"/>
            <a:ext cx="373510" cy="597617"/>
          </a:xfrm>
          <a:prstGeom prst="rightArrow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1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353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8473017" y="3534741"/>
            <a:ext cx="373510" cy="597617"/>
          </a:xfrm>
          <a:prstGeom prst="rightArrow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1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353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96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4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09" y="2574918"/>
            <a:ext cx="3221999" cy="223810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8730" y="4858075"/>
            <a:ext cx="260968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1970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5249" y="4858075"/>
            <a:ext cx="260968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1980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01769" y="4858075"/>
            <a:ext cx="260968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1990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78288" y="4858075"/>
            <a:ext cx="260968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2000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4808" y="4858075"/>
            <a:ext cx="260968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2010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10866" y="2706878"/>
            <a:ext cx="771750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10,000,000,000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10866" y="2958575"/>
            <a:ext cx="707694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1,000,000,000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10866" y="3233232"/>
            <a:ext cx="621260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100,000,000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11604" y="3509879"/>
            <a:ext cx="557204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10,000,000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10866" y="3785145"/>
            <a:ext cx="493148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1,000,000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10207" y="4058915"/>
            <a:ext cx="406714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100,000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10208" y="4330109"/>
            <a:ext cx="342658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10,000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17626" y="4578390"/>
            <a:ext cx="278602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1,000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433" y="3010608"/>
            <a:ext cx="3172151" cy="175802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537312" y="2439316"/>
            <a:ext cx="603627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b="1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Transistors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07289" y="1785910"/>
            <a:ext cx="1985130" cy="36208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2353" b="1" spc="-38" dirty="0">
                <a:solidFill>
                  <a:srgbClr val="404040">
                    <a:lumMod val="50000"/>
                  </a:srgbClr>
                </a:solidFill>
                <a:latin typeface="Segoe Light" panose="020B0302040504020203" pitchFamily="34" charset="0"/>
                <a:ea typeface="Segoe UI" pitchFamily="34" charset="0"/>
                <a:cs typeface="Segoe UI" pitchFamily="34" charset="0"/>
              </a:rPr>
              <a:t>Moore’s Law</a:t>
            </a:r>
          </a:p>
        </p:txBody>
      </p:sp>
      <p:sp>
        <p:nvSpPr>
          <p:cNvPr id="317" name="TextBox 316"/>
          <p:cNvSpPr txBox="1"/>
          <p:nvPr/>
        </p:nvSpPr>
        <p:spPr>
          <a:xfrm>
            <a:off x="5627712" y="1785902"/>
            <a:ext cx="1748262" cy="36208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2353" b="1" spc="-38" dirty="0">
                <a:solidFill>
                  <a:srgbClr val="404040">
                    <a:lumMod val="50000"/>
                  </a:srgbClr>
                </a:solidFill>
                <a:latin typeface="Segoe Light" panose="020B0302040504020203" pitchFamily="34" charset="0"/>
                <a:ea typeface="Segoe UI" pitchFamily="34" charset="0"/>
                <a:cs typeface="Segoe UI" pitchFamily="34" charset="0"/>
              </a:rPr>
              <a:t>Metcalf‘s Law</a:t>
            </a:r>
          </a:p>
        </p:txBody>
      </p:sp>
      <p:pic>
        <p:nvPicPr>
          <p:cNvPr id="604" name="Picture 60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0086" y="2769790"/>
            <a:ext cx="3906617" cy="1935101"/>
          </a:xfrm>
          <a:prstGeom prst="rect">
            <a:avLst/>
          </a:prstGeom>
        </p:spPr>
      </p:pic>
      <p:pic>
        <p:nvPicPr>
          <p:cNvPr id="603" name="Picture 60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7106" y="2669472"/>
            <a:ext cx="4148169" cy="21886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67" y="290403"/>
            <a:ext cx="11654187" cy="899409"/>
          </a:xfrm>
        </p:spPr>
        <p:txBody>
          <a:bodyPr/>
          <a:lstStyle/>
          <a:p>
            <a:r>
              <a:rPr lang="en-US" dirty="0"/>
              <a:t>The IoT Revolution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76807" y="5715110"/>
            <a:ext cx="10896551" cy="72417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2353" spc="-38" dirty="0">
                <a:solidFill>
                  <a:srgbClr val="404040">
                    <a:lumMod val="50000"/>
                  </a:srgbClr>
                </a:solidFill>
                <a:latin typeface="+mj-lt"/>
                <a:ea typeface="Segoe UI" pitchFamily="34" charset="0"/>
                <a:cs typeface="Segoe UI" pitchFamily="34" charset="0"/>
              </a:rPr>
              <a:t>And more importantly: </a:t>
            </a:r>
          </a:p>
          <a:p>
            <a:pPr defTabSz="914016"/>
            <a:r>
              <a:rPr lang="en-US" sz="2353" i="1" spc="-38" dirty="0">
                <a:solidFill>
                  <a:srgbClr val="404040">
                    <a:lumMod val="50000"/>
                  </a:srgbClr>
                </a:solidFill>
                <a:latin typeface="+mj-lt"/>
                <a:ea typeface="Segoe UI" pitchFamily="34" charset="0"/>
                <a:cs typeface="Segoe UI" pitchFamily="34" charset="0"/>
              </a:rPr>
              <a:t>What can you do by combining and analyzing signals from all of these IoT devices?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532619" y="1785895"/>
            <a:ext cx="1832659" cy="36208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2353" b="1" spc="-38" dirty="0" err="1">
                <a:solidFill>
                  <a:srgbClr val="404040">
                    <a:lumMod val="50000"/>
                  </a:srgbClr>
                </a:solidFill>
                <a:latin typeface="Segoe Light" panose="020B0302040504020203" pitchFamily="34" charset="0"/>
                <a:ea typeface="Segoe UI" pitchFamily="34" charset="0"/>
                <a:cs typeface="Segoe UI" pitchFamily="34" charset="0"/>
              </a:rPr>
              <a:t>Koomey’s</a:t>
            </a:r>
            <a:r>
              <a:rPr lang="en-US" sz="2353" b="1" spc="-38" dirty="0">
                <a:solidFill>
                  <a:srgbClr val="404040">
                    <a:lumMod val="50000"/>
                  </a:srgbClr>
                </a:solidFill>
                <a:latin typeface="Segoe Light" panose="020B0302040504020203" pitchFamily="34" charset="0"/>
                <a:ea typeface="Segoe UI" pitchFamily="34" charset="0"/>
                <a:cs typeface="Segoe UI" pitchFamily="34" charset="0"/>
              </a:rPr>
              <a:t> Law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8189" y="2584492"/>
            <a:ext cx="1819017" cy="222853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1215956" y="2782257"/>
            <a:ext cx="357085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1.E+14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1215956" y="3033953"/>
            <a:ext cx="357085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1.E+12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215956" y="3308612"/>
            <a:ext cx="357085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1.E+10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216694" y="3585259"/>
            <a:ext cx="357085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1.E+08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1215956" y="3860525"/>
            <a:ext cx="357085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1.E+06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1215297" y="4134293"/>
            <a:ext cx="357085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1.E+04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1215297" y="4405488"/>
            <a:ext cx="357085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1.E+02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1222715" y="4653769"/>
            <a:ext cx="357085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1.E+00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1190692" y="2367591"/>
            <a:ext cx="821507" cy="30777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none" lIns="0" tIns="0" rIns="0" bIns="0" rtlCol="0">
            <a:spAutoFit/>
          </a:bodyPr>
          <a:lstStyle/>
          <a:p>
            <a:pPr defTabSz="914016"/>
            <a:r>
              <a:rPr lang="en-US" sz="1000" b="1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Computations </a:t>
            </a:r>
          </a:p>
          <a:p>
            <a:pPr defTabSz="914016"/>
            <a:r>
              <a:rPr lang="en-US" sz="1000" b="1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per KWh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308189" y="4858075"/>
            <a:ext cx="260968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1940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848085" y="4860475"/>
            <a:ext cx="260968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2010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078137" y="4863523"/>
            <a:ext cx="260968" cy="1538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txBody>
          <a:bodyPr wrap="square" lIns="0" tIns="0" rIns="0" bIns="0" rtlCol="0">
            <a:spAutoFit/>
          </a:bodyPr>
          <a:lstStyle/>
          <a:p>
            <a:pPr defTabSz="914016"/>
            <a:r>
              <a:rPr lang="en-US" sz="1000" spc="-38" dirty="0">
                <a:solidFill>
                  <a:srgbClr val="404040">
                    <a:lumMod val="50000"/>
                  </a:srgbClr>
                </a:solidFill>
                <a:ea typeface="Segoe UI" pitchFamily="34" charset="0"/>
                <a:cs typeface="Segoe UI" pitchFamily="34" charset="0"/>
              </a:rPr>
              <a:t>1975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8190" y="2689591"/>
            <a:ext cx="1769406" cy="201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97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Harnessing the IoT Revolution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194" y="6013122"/>
            <a:ext cx="8259408" cy="39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961" dirty="0">
                <a:solidFill>
                  <a:srgbClr val="505050"/>
                </a:solidFill>
                <a:latin typeface="Segoe UI"/>
              </a:rPr>
              <a:t>What if I could tell when it’s the best time for my things to _______ ?</a:t>
            </a:r>
          </a:p>
        </p:txBody>
      </p:sp>
      <p:sp>
        <p:nvSpPr>
          <p:cNvPr id="8" name="Rectangle 7"/>
          <p:cNvSpPr/>
          <p:nvPr/>
        </p:nvSpPr>
        <p:spPr>
          <a:xfrm>
            <a:off x="3461100" y="1426023"/>
            <a:ext cx="8665440" cy="39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961" dirty="0">
                <a:solidFill>
                  <a:srgbClr val="505050"/>
                </a:solidFill>
                <a:latin typeface="Segoe UI"/>
              </a:rPr>
              <a:t>What if my things could tell me when they go someplace they shouldn’t?</a:t>
            </a:r>
          </a:p>
        </p:txBody>
      </p:sp>
      <p:sp>
        <p:nvSpPr>
          <p:cNvPr id="9" name="Rectangle 8"/>
          <p:cNvSpPr/>
          <p:nvPr/>
        </p:nvSpPr>
        <p:spPr>
          <a:xfrm>
            <a:off x="5958916" y="5147176"/>
            <a:ext cx="5826761" cy="39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961" dirty="0">
                <a:solidFill>
                  <a:srgbClr val="505050"/>
                </a:solidFill>
                <a:latin typeface="Segoe UI"/>
              </a:rPr>
              <a:t>What if I simply knew where my things were?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00899" y="3888985"/>
            <a:ext cx="8516035" cy="39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961" dirty="0">
                <a:solidFill>
                  <a:srgbClr val="505050"/>
                </a:solidFill>
                <a:latin typeface="Segoe UI"/>
              </a:rPr>
              <a:t>What if I knew when my things were going to break before they did?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357949" y="2188881"/>
            <a:ext cx="12633730" cy="39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961" dirty="0">
                <a:solidFill>
                  <a:srgbClr val="505050"/>
                </a:solidFill>
                <a:latin typeface="Segoe UI"/>
              </a:rPr>
              <a:t>What if I could use device telemetry to improve next generation devices?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220787" y="4733820"/>
            <a:ext cx="6349676" cy="39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961" dirty="0">
                <a:solidFill>
                  <a:srgbClr val="505050"/>
                </a:solidFill>
                <a:latin typeface="Segoe UI"/>
              </a:rPr>
              <a:t>What insights could I find from </a:t>
            </a:r>
            <a:r>
              <a:rPr lang="en-US" sz="1961" i="1" dirty="0">
                <a:solidFill>
                  <a:srgbClr val="505050"/>
                </a:solidFill>
                <a:latin typeface="Segoe UI"/>
              </a:rPr>
              <a:t>all</a:t>
            </a:r>
            <a:r>
              <a:rPr lang="en-US" sz="1961" dirty="0">
                <a:solidFill>
                  <a:srgbClr val="505050"/>
                </a:solidFill>
                <a:latin typeface="Segoe UI"/>
              </a:rPr>
              <a:t> of my devices?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28378" y="2980787"/>
            <a:ext cx="12520378" cy="51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algn="ctr" defTabSz="914367">
              <a:defRPr/>
            </a:pPr>
            <a:r>
              <a:rPr lang="en-US" sz="2745" b="1" dirty="0">
                <a:solidFill>
                  <a:srgbClr val="505050"/>
                </a:solidFill>
                <a:latin typeface="Segoe UI"/>
              </a:rPr>
              <a:t>It all starts with a great idea…</a:t>
            </a:r>
          </a:p>
        </p:txBody>
      </p:sp>
    </p:spTree>
    <p:extLst>
      <p:ext uri="{BB962C8B-B14F-4D97-AF65-F5344CB8AC3E}">
        <p14:creationId xmlns:p14="http://schemas.microsoft.com/office/powerpoint/2010/main" val="174441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Harnessing the IoT Revolution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28378" y="2980787"/>
            <a:ext cx="12520378" cy="51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algn="ctr" defTabSz="914367">
              <a:defRPr/>
            </a:pPr>
            <a:r>
              <a:rPr lang="en-US" sz="2745" dirty="0">
                <a:solidFill>
                  <a:srgbClr val="505050"/>
                </a:solidFill>
                <a:latin typeface="Segoe UI"/>
              </a:rPr>
              <a:t>Next comes a device…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5821511" y="3809557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9" name="Frame 5"/>
          <p:cNvSpPr>
            <a:spLocks noChangeAspect="1"/>
          </p:cNvSpPr>
          <p:nvPr/>
        </p:nvSpPr>
        <p:spPr bwMode="auto">
          <a:xfrm>
            <a:off x="5896213" y="386261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46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Harnessing the IoT Revolution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28378" y="2980787"/>
            <a:ext cx="12520378" cy="51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algn="ctr" defTabSz="914367">
              <a:defRPr/>
            </a:pPr>
            <a:r>
              <a:rPr lang="en-US" sz="2745" dirty="0">
                <a:solidFill>
                  <a:srgbClr val="505050"/>
                </a:solidFill>
                <a:latin typeface="Segoe UI"/>
              </a:rPr>
              <a:t>And data from that device…</a:t>
            </a:r>
          </a:p>
        </p:txBody>
      </p:sp>
      <p:sp>
        <p:nvSpPr>
          <p:cNvPr id="6" name="Rectangle 5"/>
          <p:cNvSpPr/>
          <p:nvPr/>
        </p:nvSpPr>
        <p:spPr>
          <a:xfrm>
            <a:off x="6021298" y="4010556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0100101010001010100101010010101010100101010101011010101010….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821511" y="3809557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Frame 5"/>
          <p:cNvSpPr>
            <a:spLocks noChangeAspect="1"/>
          </p:cNvSpPr>
          <p:nvPr/>
        </p:nvSpPr>
        <p:spPr bwMode="auto">
          <a:xfrm>
            <a:off x="5896213" y="386261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24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Harnessing the IoT Revolution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328378" y="2980787"/>
            <a:ext cx="12520378" cy="51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algn="ctr" defTabSz="914367">
              <a:defRPr/>
            </a:pPr>
            <a:r>
              <a:rPr lang="en-US" sz="2745" dirty="0">
                <a:solidFill>
                  <a:srgbClr val="505050"/>
                </a:solidFill>
                <a:latin typeface="Segoe UI"/>
              </a:rPr>
              <a:t>And securing the device…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821511" y="3809557"/>
            <a:ext cx="672319" cy="672319"/>
          </a:xfrm>
          <a:prstGeom prst="rect">
            <a:avLst/>
          </a:prstGeom>
          <a:gradFill flip="none" rotWithShape="1">
            <a:gsLst>
              <a:gs pos="50000">
                <a:srgbClr val="5EB6DA"/>
              </a:gs>
              <a:gs pos="50000">
                <a:srgbClr val="3999C6"/>
              </a:gs>
            </a:gsLst>
            <a:lin ang="8100000" scaled="1"/>
            <a:tileRect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618" tIns="44808" rIns="44808" bIns="8961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89572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765" kern="0" spc="-50" dirty="0">
              <a:solidFill>
                <a:prstClr val="black"/>
              </a:soli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Frame 5"/>
          <p:cNvSpPr>
            <a:spLocks noChangeAspect="1"/>
          </p:cNvSpPr>
          <p:nvPr/>
        </p:nvSpPr>
        <p:spPr bwMode="auto">
          <a:xfrm>
            <a:off x="5896213" y="3862614"/>
            <a:ext cx="522914" cy="566204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23625" y="642938"/>
                </a:moveTo>
                <a:lnTo>
                  <a:pt x="500064" y="720805"/>
                </a:lnTo>
                <a:lnTo>
                  <a:pt x="500064" y="770811"/>
                </a:lnTo>
                <a:lnTo>
                  <a:pt x="423625" y="770811"/>
                </a:lnTo>
                <a:close/>
                <a:moveTo>
                  <a:pt x="651511" y="598647"/>
                </a:moveTo>
                <a:lnTo>
                  <a:pt x="656512" y="599361"/>
                </a:lnTo>
                <a:lnTo>
                  <a:pt x="660798" y="600076"/>
                </a:lnTo>
                <a:lnTo>
                  <a:pt x="664370" y="602219"/>
                </a:lnTo>
                <a:lnTo>
                  <a:pt x="667942" y="605076"/>
                </a:lnTo>
                <a:lnTo>
                  <a:pt x="671514" y="608648"/>
                </a:lnTo>
                <a:lnTo>
                  <a:pt x="673657" y="612935"/>
                </a:lnTo>
                <a:lnTo>
                  <a:pt x="675086" y="617221"/>
                </a:lnTo>
                <a:lnTo>
                  <a:pt x="675800" y="622221"/>
                </a:lnTo>
                <a:lnTo>
                  <a:pt x="675086" y="627222"/>
                </a:lnTo>
                <a:lnTo>
                  <a:pt x="673657" y="631508"/>
                </a:lnTo>
                <a:lnTo>
                  <a:pt x="671514" y="635080"/>
                </a:lnTo>
                <a:lnTo>
                  <a:pt x="667942" y="638652"/>
                </a:lnTo>
                <a:lnTo>
                  <a:pt x="664370" y="642224"/>
                </a:lnTo>
                <a:lnTo>
                  <a:pt x="660798" y="644367"/>
                </a:lnTo>
                <a:lnTo>
                  <a:pt x="656512" y="645796"/>
                </a:lnTo>
                <a:lnTo>
                  <a:pt x="651511" y="646510"/>
                </a:lnTo>
                <a:lnTo>
                  <a:pt x="646510" y="645796"/>
                </a:lnTo>
                <a:lnTo>
                  <a:pt x="642224" y="644367"/>
                </a:lnTo>
                <a:lnTo>
                  <a:pt x="637937" y="642224"/>
                </a:lnTo>
                <a:lnTo>
                  <a:pt x="634365" y="638652"/>
                </a:lnTo>
                <a:lnTo>
                  <a:pt x="631508" y="635080"/>
                </a:lnTo>
                <a:lnTo>
                  <a:pt x="629365" y="631508"/>
                </a:lnTo>
                <a:lnTo>
                  <a:pt x="628650" y="627222"/>
                </a:lnTo>
                <a:lnTo>
                  <a:pt x="627936" y="622221"/>
                </a:lnTo>
                <a:lnTo>
                  <a:pt x="628650" y="617221"/>
                </a:lnTo>
                <a:lnTo>
                  <a:pt x="629365" y="612935"/>
                </a:lnTo>
                <a:lnTo>
                  <a:pt x="631508" y="608648"/>
                </a:lnTo>
                <a:lnTo>
                  <a:pt x="634365" y="605076"/>
                </a:lnTo>
                <a:lnTo>
                  <a:pt x="637937" y="602219"/>
                </a:lnTo>
                <a:lnTo>
                  <a:pt x="642224" y="600076"/>
                </a:lnTo>
                <a:lnTo>
                  <a:pt x="646510" y="599361"/>
                </a:lnTo>
                <a:close/>
                <a:moveTo>
                  <a:pt x="224314" y="447914"/>
                </a:moveTo>
                <a:lnTo>
                  <a:pt x="373619" y="600076"/>
                </a:lnTo>
                <a:lnTo>
                  <a:pt x="373619" y="770812"/>
                </a:lnTo>
                <a:lnTo>
                  <a:pt x="294323" y="770812"/>
                </a:lnTo>
                <a:lnTo>
                  <a:pt x="294323" y="568644"/>
                </a:lnTo>
                <a:lnTo>
                  <a:pt x="240030" y="568644"/>
                </a:lnTo>
                <a:lnTo>
                  <a:pt x="240030" y="768669"/>
                </a:lnTo>
                <a:lnTo>
                  <a:pt x="142161" y="769383"/>
                </a:lnTo>
                <a:lnTo>
                  <a:pt x="142161" y="696517"/>
                </a:lnTo>
                <a:lnTo>
                  <a:pt x="184309" y="696517"/>
                </a:lnTo>
                <a:lnTo>
                  <a:pt x="184309" y="642939"/>
                </a:lnTo>
                <a:lnTo>
                  <a:pt x="142161" y="642939"/>
                </a:lnTo>
                <a:lnTo>
                  <a:pt x="142161" y="565072"/>
                </a:lnTo>
                <a:lnTo>
                  <a:pt x="182166" y="565072"/>
                </a:lnTo>
                <a:lnTo>
                  <a:pt x="182166" y="518637"/>
                </a:lnTo>
                <a:lnTo>
                  <a:pt x="142161" y="518637"/>
                </a:lnTo>
                <a:lnTo>
                  <a:pt x="142161" y="448629"/>
                </a:lnTo>
                <a:close/>
                <a:moveTo>
                  <a:pt x="272891" y="250746"/>
                </a:moveTo>
                <a:lnTo>
                  <a:pt x="278606" y="251461"/>
                </a:lnTo>
                <a:lnTo>
                  <a:pt x="282892" y="252889"/>
                </a:lnTo>
                <a:lnTo>
                  <a:pt x="286464" y="255032"/>
                </a:lnTo>
                <a:lnTo>
                  <a:pt x="290036" y="257890"/>
                </a:lnTo>
                <a:lnTo>
                  <a:pt x="292894" y="261462"/>
                </a:lnTo>
                <a:lnTo>
                  <a:pt x="295037" y="265034"/>
                </a:lnTo>
                <a:lnTo>
                  <a:pt x="296466" y="269320"/>
                </a:lnTo>
                <a:lnTo>
                  <a:pt x="297180" y="275035"/>
                </a:lnTo>
                <a:lnTo>
                  <a:pt x="296466" y="280036"/>
                </a:lnTo>
                <a:lnTo>
                  <a:pt x="295037" y="284322"/>
                </a:lnTo>
                <a:lnTo>
                  <a:pt x="292894" y="287894"/>
                </a:lnTo>
                <a:lnTo>
                  <a:pt x="290036" y="291466"/>
                </a:lnTo>
                <a:lnTo>
                  <a:pt x="286464" y="294323"/>
                </a:lnTo>
                <a:lnTo>
                  <a:pt x="282892" y="296466"/>
                </a:lnTo>
                <a:lnTo>
                  <a:pt x="278606" y="297181"/>
                </a:lnTo>
                <a:lnTo>
                  <a:pt x="272891" y="297895"/>
                </a:lnTo>
                <a:lnTo>
                  <a:pt x="267890" y="297181"/>
                </a:lnTo>
                <a:lnTo>
                  <a:pt x="263604" y="296466"/>
                </a:lnTo>
                <a:lnTo>
                  <a:pt x="260032" y="294323"/>
                </a:lnTo>
                <a:lnTo>
                  <a:pt x="256460" y="291466"/>
                </a:lnTo>
                <a:lnTo>
                  <a:pt x="253603" y="287894"/>
                </a:lnTo>
                <a:lnTo>
                  <a:pt x="251459" y="284322"/>
                </a:lnTo>
                <a:lnTo>
                  <a:pt x="250031" y="280036"/>
                </a:lnTo>
                <a:lnTo>
                  <a:pt x="249316" y="275035"/>
                </a:lnTo>
                <a:lnTo>
                  <a:pt x="250031" y="269320"/>
                </a:lnTo>
                <a:lnTo>
                  <a:pt x="251459" y="265034"/>
                </a:lnTo>
                <a:lnTo>
                  <a:pt x="253603" y="261462"/>
                </a:lnTo>
                <a:lnTo>
                  <a:pt x="256460" y="257890"/>
                </a:lnTo>
                <a:lnTo>
                  <a:pt x="260032" y="255032"/>
                </a:lnTo>
                <a:lnTo>
                  <a:pt x="263604" y="252889"/>
                </a:lnTo>
                <a:lnTo>
                  <a:pt x="267890" y="251461"/>
                </a:lnTo>
                <a:close/>
                <a:moveTo>
                  <a:pt x="722947" y="147876"/>
                </a:moveTo>
                <a:lnTo>
                  <a:pt x="770811" y="147876"/>
                </a:lnTo>
                <a:lnTo>
                  <a:pt x="770811" y="227171"/>
                </a:lnTo>
                <a:lnTo>
                  <a:pt x="722947" y="227171"/>
                </a:lnTo>
                <a:close/>
                <a:moveTo>
                  <a:pt x="554355" y="143589"/>
                </a:moveTo>
                <a:lnTo>
                  <a:pt x="672227" y="143589"/>
                </a:lnTo>
                <a:lnTo>
                  <a:pt x="672941" y="281464"/>
                </a:lnTo>
                <a:lnTo>
                  <a:pt x="772239" y="281464"/>
                </a:lnTo>
                <a:lnTo>
                  <a:pt x="772239" y="358616"/>
                </a:lnTo>
                <a:lnTo>
                  <a:pt x="722947" y="358616"/>
                </a:lnTo>
                <a:lnTo>
                  <a:pt x="722947" y="410051"/>
                </a:lnTo>
                <a:lnTo>
                  <a:pt x="772239" y="410051"/>
                </a:lnTo>
                <a:lnTo>
                  <a:pt x="772239" y="485775"/>
                </a:lnTo>
                <a:lnTo>
                  <a:pt x="722947" y="485775"/>
                </a:lnTo>
                <a:lnTo>
                  <a:pt x="722947" y="537210"/>
                </a:lnTo>
                <a:lnTo>
                  <a:pt x="772239" y="537210"/>
                </a:lnTo>
                <a:lnTo>
                  <a:pt x="772239" y="770811"/>
                </a:lnTo>
                <a:lnTo>
                  <a:pt x="677942" y="770811"/>
                </a:lnTo>
                <a:lnTo>
                  <a:pt x="677942" y="699374"/>
                </a:lnTo>
                <a:lnTo>
                  <a:pt x="682228" y="697945"/>
                </a:lnTo>
                <a:lnTo>
                  <a:pt x="686514" y="696516"/>
                </a:lnTo>
                <a:lnTo>
                  <a:pt x="690086" y="694373"/>
                </a:lnTo>
                <a:lnTo>
                  <a:pt x="694372" y="692230"/>
                </a:lnTo>
                <a:lnTo>
                  <a:pt x="697944" y="689372"/>
                </a:lnTo>
                <a:lnTo>
                  <a:pt x="702230" y="686515"/>
                </a:lnTo>
                <a:lnTo>
                  <a:pt x="705802" y="683657"/>
                </a:lnTo>
                <a:lnTo>
                  <a:pt x="709374" y="680800"/>
                </a:lnTo>
                <a:lnTo>
                  <a:pt x="714375" y="675085"/>
                </a:lnTo>
                <a:lnTo>
                  <a:pt x="719375" y="667941"/>
                </a:lnTo>
                <a:lnTo>
                  <a:pt x="722947" y="661512"/>
                </a:lnTo>
                <a:lnTo>
                  <a:pt x="726519" y="654368"/>
                </a:lnTo>
                <a:lnTo>
                  <a:pt x="728662" y="647938"/>
                </a:lnTo>
                <a:lnTo>
                  <a:pt x="730805" y="639366"/>
                </a:lnTo>
                <a:lnTo>
                  <a:pt x="732234" y="632222"/>
                </a:lnTo>
                <a:lnTo>
                  <a:pt x="732948" y="624364"/>
                </a:lnTo>
                <a:lnTo>
                  <a:pt x="732234" y="616506"/>
                </a:lnTo>
                <a:lnTo>
                  <a:pt x="730805" y="608648"/>
                </a:lnTo>
                <a:lnTo>
                  <a:pt x="728662" y="600790"/>
                </a:lnTo>
                <a:lnTo>
                  <a:pt x="726519" y="593646"/>
                </a:lnTo>
                <a:lnTo>
                  <a:pt x="722947" y="586502"/>
                </a:lnTo>
                <a:lnTo>
                  <a:pt x="719375" y="580073"/>
                </a:lnTo>
                <a:lnTo>
                  <a:pt x="714375" y="572929"/>
                </a:lnTo>
                <a:lnTo>
                  <a:pt x="709374" y="567214"/>
                </a:lnTo>
                <a:lnTo>
                  <a:pt x="705802" y="563642"/>
                </a:lnTo>
                <a:lnTo>
                  <a:pt x="702230" y="560785"/>
                </a:lnTo>
                <a:lnTo>
                  <a:pt x="697230" y="557927"/>
                </a:lnTo>
                <a:lnTo>
                  <a:pt x="693658" y="555070"/>
                </a:lnTo>
                <a:lnTo>
                  <a:pt x="689372" y="552927"/>
                </a:lnTo>
                <a:lnTo>
                  <a:pt x="685085" y="550783"/>
                </a:lnTo>
                <a:lnTo>
                  <a:pt x="680085" y="549355"/>
                </a:lnTo>
                <a:lnTo>
                  <a:pt x="675799" y="547211"/>
                </a:lnTo>
                <a:lnTo>
                  <a:pt x="675084" y="464344"/>
                </a:lnTo>
                <a:lnTo>
                  <a:pt x="554355" y="345757"/>
                </a:lnTo>
                <a:close/>
                <a:moveTo>
                  <a:pt x="507920" y="143589"/>
                </a:moveTo>
                <a:lnTo>
                  <a:pt x="507920" y="305752"/>
                </a:lnTo>
                <a:lnTo>
                  <a:pt x="420766" y="218598"/>
                </a:lnTo>
                <a:lnTo>
                  <a:pt x="420766" y="144303"/>
                </a:lnTo>
                <a:close/>
                <a:moveTo>
                  <a:pt x="371476" y="143589"/>
                </a:moveTo>
                <a:lnTo>
                  <a:pt x="371476" y="231457"/>
                </a:lnTo>
                <a:lnTo>
                  <a:pt x="634366" y="497205"/>
                </a:lnTo>
                <a:lnTo>
                  <a:pt x="634366" y="547211"/>
                </a:lnTo>
                <a:lnTo>
                  <a:pt x="622221" y="551498"/>
                </a:lnTo>
                <a:lnTo>
                  <a:pt x="610791" y="557213"/>
                </a:lnTo>
                <a:lnTo>
                  <a:pt x="600076" y="565071"/>
                </a:lnTo>
                <a:lnTo>
                  <a:pt x="591503" y="574358"/>
                </a:lnTo>
                <a:lnTo>
                  <a:pt x="584360" y="585788"/>
                </a:lnTo>
                <a:lnTo>
                  <a:pt x="577930" y="597218"/>
                </a:lnTo>
                <a:lnTo>
                  <a:pt x="575073" y="610791"/>
                </a:lnTo>
                <a:lnTo>
                  <a:pt x="573644" y="624364"/>
                </a:lnTo>
                <a:lnTo>
                  <a:pt x="574358" y="632222"/>
                </a:lnTo>
                <a:lnTo>
                  <a:pt x="575073" y="639366"/>
                </a:lnTo>
                <a:lnTo>
                  <a:pt x="577216" y="647938"/>
                </a:lnTo>
                <a:lnTo>
                  <a:pt x="580073" y="654368"/>
                </a:lnTo>
                <a:lnTo>
                  <a:pt x="582931" y="661512"/>
                </a:lnTo>
                <a:lnTo>
                  <a:pt x="587217" y="667941"/>
                </a:lnTo>
                <a:lnTo>
                  <a:pt x="591503" y="675085"/>
                </a:lnTo>
                <a:lnTo>
                  <a:pt x="596504" y="680800"/>
                </a:lnTo>
                <a:lnTo>
                  <a:pt x="600790" y="684372"/>
                </a:lnTo>
                <a:lnTo>
                  <a:pt x="605076" y="687944"/>
                </a:lnTo>
                <a:lnTo>
                  <a:pt x="609363" y="691515"/>
                </a:lnTo>
                <a:lnTo>
                  <a:pt x="615078" y="694373"/>
                </a:lnTo>
                <a:lnTo>
                  <a:pt x="620078" y="697230"/>
                </a:lnTo>
                <a:lnTo>
                  <a:pt x="625793" y="699374"/>
                </a:lnTo>
                <a:lnTo>
                  <a:pt x="630794" y="700802"/>
                </a:lnTo>
                <a:lnTo>
                  <a:pt x="636509" y="702945"/>
                </a:lnTo>
                <a:lnTo>
                  <a:pt x="636509" y="770811"/>
                </a:lnTo>
                <a:lnTo>
                  <a:pt x="551498" y="770811"/>
                </a:lnTo>
                <a:lnTo>
                  <a:pt x="551498" y="705089"/>
                </a:lnTo>
                <a:lnTo>
                  <a:pt x="240745" y="396478"/>
                </a:lnTo>
                <a:lnTo>
                  <a:pt x="142161" y="396478"/>
                </a:lnTo>
                <a:lnTo>
                  <a:pt x="142161" y="144303"/>
                </a:lnTo>
                <a:lnTo>
                  <a:pt x="247174" y="144303"/>
                </a:lnTo>
                <a:lnTo>
                  <a:pt x="247174" y="200739"/>
                </a:lnTo>
                <a:lnTo>
                  <a:pt x="236458" y="205025"/>
                </a:lnTo>
                <a:lnTo>
                  <a:pt x="227171" y="212169"/>
                </a:lnTo>
                <a:lnTo>
                  <a:pt x="218599" y="220027"/>
                </a:lnTo>
                <a:lnTo>
                  <a:pt x="210741" y="228600"/>
                </a:lnTo>
                <a:lnTo>
                  <a:pt x="204311" y="239315"/>
                </a:lnTo>
                <a:lnTo>
                  <a:pt x="199311" y="251460"/>
                </a:lnTo>
                <a:lnTo>
                  <a:pt x="196453" y="263604"/>
                </a:lnTo>
                <a:lnTo>
                  <a:pt x="195025" y="277177"/>
                </a:lnTo>
                <a:lnTo>
                  <a:pt x="195739" y="285036"/>
                </a:lnTo>
                <a:lnTo>
                  <a:pt x="196453" y="292894"/>
                </a:lnTo>
                <a:lnTo>
                  <a:pt x="198596" y="300037"/>
                </a:lnTo>
                <a:lnTo>
                  <a:pt x="200740" y="307896"/>
                </a:lnTo>
                <a:lnTo>
                  <a:pt x="204311" y="315039"/>
                </a:lnTo>
                <a:lnTo>
                  <a:pt x="207883" y="321469"/>
                </a:lnTo>
                <a:lnTo>
                  <a:pt x="212884" y="327898"/>
                </a:lnTo>
                <a:lnTo>
                  <a:pt x="218599" y="333613"/>
                </a:lnTo>
                <a:lnTo>
                  <a:pt x="224314" y="339328"/>
                </a:lnTo>
                <a:lnTo>
                  <a:pt x="230029" y="343614"/>
                </a:lnTo>
                <a:lnTo>
                  <a:pt x="237173" y="347901"/>
                </a:lnTo>
                <a:lnTo>
                  <a:pt x="243602" y="350758"/>
                </a:lnTo>
                <a:lnTo>
                  <a:pt x="251461" y="353616"/>
                </a:lnTo>
                <a:lnTo>
                  <a:pt x="259319" y="355759"/>
                </a:lnTo>
                <a:lnTo>
                  <a:pt x="266463" y="356473"/>
                </a:lnTo>
                <a:lnTo>
                  <a:pt x="274321" y="357188"/>
                </a:lnTo>
                <a:lnTo>
                  <a:pt x="280750" y="357188"/>
                </a:lnTo>
                <a:lnTo>
                  <a:pt x="286465" y="356473"/>
                </a:lnTo>
                <a:lnTo>
                  <a:pt x="291466" y="355759"/>
                </a:lnTo>
                <a:lnTo>
                  <a:pt x="297181" y="354330"/>
                </a:lnTo>
                <a:lnTo>
                  <a:pt x="302181" y="352187"/>
                </a:lnTo>
                <a:lnTo>
                  <a:pt x="307896" y="350044"/>
                </a:lnTo>
                <a:lnTo>
                  <a:pt x="312183" y="347901"/>
                </a:lnTo>
                <a:lnTo>
                  <a:pt x="317183" y="345043"/>
                </a:lnTo>
                <a:lnTo>
                  <a:pt x="540068" y="567214"/>
                </a:lnTo>
                <a:lnTo>
                  <a:pt x="537925" y="507921"/>
                </a:lnTo>
                <a:lnTo>
                  <a:pt x="345044" y="315039"/>
                </a:lnTo>
                <a:lnTo>
                  <a:pt x="348616" y="306467"/>
                </a:lnTo>
                <a:lnTo>
                  <a:pt x="352188" y="296466"/>
                </a:lnTo>
                <a:lnTo>
                  <a:pt x="353616" y="287179"/>
                </a:lnTo>
                <a:lnTo>
                  <a:pt x="354331" y="277177"/>
                </a:lnTo>
                <a:lnTo>
                  <a:pt x="353616" y="268605"/>
                </a:lnTo>
                <a:lnTo>
                  <a:pt x="352902" y="261461"/>
                </a:lnTo>
                <a:lnTo>
                  <a:pt x="350759" y="253603"/>
                </a:lnTo>
                <a:lnTo>
                  <a:pt x="348616" y="246459"/>
                </a:lnTo>
                <a:lnTo>
                  <a:pt x="345044" y="239315"/>
                </a:lnTo>
                <a:lnTo>
                  <a:pt x="341472" y="232886"/>
                </a:lnTo>
                <a:lnTo>
                  <a:pt x="336471" y="226456"/>
                </a:lnTo>
                <a:lnTo>
                  <a:pt x="330756" y="220741"/>
                </a:lnTo>
                <a:lnTo>
                  <a:pt x="327185" y="217170"/>
                </a:lnTo>
                <a:lnTo>
                  <a:pt x="322898" y="213598"/>
                </a:lnTo>
                <a:lnTo>
                  <a:pt x="318612" y="210026"/>
                </a:lnTo>
                <a:lnTo>
                  <a:pt x="313611" y="207168"/>
                </a:lnTo>
                <a:lnTo>
                  <a:pt x="309325" y="205025"/>
                </a:lnTo>
                <a:lnTo>
                  <a:pt x="303610" y="202882"/>
                </a:lnTo>
                <a:lnTo>
                  <a:pt x="298610" y="201453"/>
                </a:lnTo>
                <a:lnTo>
                  <a:pt x="293609" y="200025"/>
                </a:lnTo>
                <a:lnTo>
                  <a:pt x="293609" y="144303"/>
                </a:lnTo>
                <a:close/>
                <a:moveTo>
                  <a:pt x="55998" y="55998"/>
                </a:moveTo>
                <a:lnTo>
                  <a:pt x="55998" y="858402"/>
                </a:lnTo>
                <a:lnTo>
                  <a:pt x="858402" y="858402"/>
                </a:lnTo>
                <a:lnTo>
                  <a:pt x="858402" y="55998"/>
                </a:lnTo>
                <a:close/>
                <a:moveTo>
                  <a:pt x="0" y="0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close/>
              </a:path>
            </a:pathLst>
          </a:custGeom>
          <a:solidFill>
            <a:srgbClr val="50505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05426" tIns="52714" rIns="52714" bIns="105426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 defTabSz="105369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307" kern="0" spc="-58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21298" y="4010556"/>
            <a:ext cx="7694312" cy="33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3" lvl="1" defTabSz="914367">
              <a:defRPr/>
            </a:pPr>
            <a:r>
              <a:rPr lang="en-US" sz="1568" dirty="0">
                <a:solidFill>
                  <a:srgbClr val="505050"/>
                </a:solidFill>
                <a:latin typeface="Segoe UI"/>
              </a:rPr>
              <a:t>0100101010001010100101010010101010100101010101011010101010….</a:t>
            </a:r>
          </a:p>
        </p:txBody>
      </p:sp>
    </p:spTree>
    <p:extLst>
      <p:ext uri="{BB962C8B-B14F-4D97-AF65-F5344CB8AC3E}">
        <p14:creationId xmlns:p14="http://schemas.microsoft.com/office/powerpoint/2010/main" val="263784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heme/theme1.xml><?xml version="1.0" encoding="utf-8"?>
<a:theme xmlns:a="http://schemas.openxmlformats.org/drawingml/2006/main" name="BUILD2015">
  <a:themeElements>
    <a:clrScheme name="BUILD2015">
      <a:dk1>
        <a:srgbClr val="00BCF2"/>
      </a:dk1>
      <a:lt1>
        <a:srgbClr val="FFFFFF"/>
      </a:lt1>
      <a:dk2>
        <a:srgbClr val="696969"/>
      </a:dk2>
      <a:lt2>
        <a:srgbClr val="F1F1F1"/>
      </a:lt2>
      <a:accent1>
        <a:srgbClr val="00BCF2"/>
      </a:accent1>
      <a:accent2>
        <a:srgbClr val="696969"/>
      </a:accent2>
      <a:accent3>
        <a:srgbClr val="F1F1F1"/>
      </a:accent3>
      <a:accent4>
        <a:srgbClr val="E5E5E5"/>
      </a:accent4>
      <a:accent5>
        <a:srgbClr val="442359"/>
      </a:accent5>
      <a:accent6>
        <a:srgbClr val="002050"/>
      </a:accent6>
      <a:hlink>
        <a:srgbClr val="008272"/>
      </a:hlink>
      <a:folHlink>
        <a:srgbClr val="008272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uild2015 (3) [Read-Only]" id="{6E04CEB9-CE4E-4784-A501-6E705649D53C}" vid="{43F4C7D9-4671-4C1D-918C-DF62E359378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2039</Words>
  <Application>Microsoft Office PowerPoint</Application>
  <PresentationFormat>Widescreen</PresentationFormat>
  <Paragraphs>527</Paragraphs>
  <Slides>35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Arial Unicode MS</vt:lpstr>
      <vt:lpstr>Calibri</vt:lpstr>
      <vt:lpstr>Myriad Pro</vt:lpstr>
      <vt:lpstr>Segoe Light</vt:lpstr>
      <vt:lpstr>Segoe UI</vt:lpstr>
      <vt:lpstr>Segoe UI Light</vt:lpstr>
      <vt:lpstr>Wingdings</vt:lpstr>
      <vt:lpstr>BUILD2015</vt:lpstr>
      <vt:lpstr>Azure and IoT</vt:lpstr>
      <vt:lpstr>Topics Covered</vt:lpstr>
      <vt:lpstr>The IoT Revolution</vt:lpstr>
      <vt:lpstr>The IoT Revolution The next wave of computing </vt:lpstr>
      <vt:lpstr>The IoT Revolution</vt:lpstr>
      <vt:lpstr>Harnessing the IoT Revolution</vt:lpstr>
      <vt:lpstr>Harnessing the IoT Revolution</vt:lpstr>
      <vt:lpstr>Harnessing the IoT Revolution</vt:lpstr>
      <vt:lpstr>Harnessing the IoT Revolution</vt:lpstr>
      <vt:lpstr>Harnessing the IoT Revolution</vt:lpstr>
      <vt:lpstr>Harnessing the IoT Revolution</vt:lpstr>
      <vt:lpstr>Harnessing the IoT Revolution</vt:lpstr>
      <vt:lpstr>Harnessing the IoT Revolution</vt:lpstr>
      <vt:lpstr>Harnessing the IoT Revolution</vt:lpstr>
      <vt:lpstr>Harnessing the IoT Revolution</vt:lpstr>
      <vt:lpstr>Harnessing the IoT Revolution</vt:lpstr>
      <vt:lpstr>Our Industry Leading  IoT Offerings</vt:lpstr>
      <vt:lpstr>Azure Services for IoT</vt:lpstr>
      <vt:lpstr>PowerPoint Presentation</vt:lpstr>
      <vt:lpstr>PowerPoint Presentation</vt:lpstr>
      <vt:lpstr>Wouldn’t it be great if someone assembled this for you?</vt:lpstr>
      <vt:lpstr>Azure IoT Suite Remote Monitoring Service Architecture  </vt:lpstr>
      <vt:lpstr>Demo: Azure IoT Suite</vt:lpstr>
      <vt:lpstr>Azure IoT Hub</vt:lpstr>
      <vt:lpstr>Demo: Azure IoT Hub &amp;  Azure IoT Device SDK   </vt:lpstr>
      <vt:lpstr>New Offering Announcements</vt:lpstr>
      <vt:lpstr>New Offering Announcements</vt:lpstr>
      <vt:lpstr>Azure IoT Hub Device Management</vt:lpstr>
      <vt:lpstr>Azure IoT Hub Device Management</vt:lpstr>
      <vt:lpstr>Azure IoT Hub Device Management</vt:lpstr>
      <vt:lpstr>Device Job - Firmware Update Example</vt:lpstr>
      <vt:lpstr>Azure IoT Gateway SDK</vt:lpstr>
      <vt:lpstr>Azure IoT Starter Kits Get started quickly  </vt:lpstr>
      <vt:lpstr>Global Availability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2016-04-15T19:59:15Z</dcterms:created>
  <dcterms:modified xsi:type="dcterms:W3CDTF">2016-07-19T22:11:57Z</dcterms:modified>
</cp:coreProperties>
</file>