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Lst>
  <p:notesMasterIdLst>
    <p:notesMasterId r:id="rId26"/>
  </p:notesMasterIdLst>
  <p:handoutMasterIdLst>
    <p:handoutMasterId r:id="rId27"/>
  </p:handoutMasterIdLst>
  <p:sldIdLst>
    <p:sldId id="1451" r:id="rId6"/>
    <p:sldId id="1452" r:id="rId7"/>
    <p:sldId id="1453" r:id="rId8"/>
    <p:sldId id="1455" r:id="rId9"/>
    <p:sldId id="1456" r:id="rId10"/>
    <p:sldId id="1454" r:id="rId11"/>
    <p:sldId id="1457" r:id="rId12"/>
    <p:sldId id="1470" r:id="rId13"/>
    <p:sldId id="1458" r:id="rId14"/>
    <p:sldId id="1462" r:id="rId15"/>
    <p:sldId id="1463" r:id="rId16"/>
    <p:sldId id="1464" r:id="rId17"/>
    <p:sldId id="1465" r:id="rId18"/>
    <p:sldId id="1466" r:id="rId19"/>
    <p:sldId id="1467" r:id="rId20"/>
    <p:sldId id="1468" r:id="rId21"/>
    <p:sldId id="1469" r:id="rId22"/>
    <p:sldId id="1471" r:id="rId23"/>
    <p:sldId id="1439" r:id="rId24"/>
    <p:sldId id="1443" r:id="rId2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107C10"/>
    <a:srgbClr val="000000"/>
    <a:srgbClr val="323232"/>
    <a:srgbClr val="5C2D91"/>
    <a:srgbClr val="32145A"/>
    <a:srgbClr val="00BCF2"/>
    <a:srgbClr val="002050"/>
    <a:srgbClr val="D63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07" autoAdjust="0"/>
    <p:restoredTop sz="93001" autoAdjust="0"/>
  </p:normalViewPr>
  <p:slideViewPr>
    <p:cSldViewPr>
      <p:cViewPr varScale="1">
        <p:scale>
          <a:sx n="94" d="100"/>
          <a:sy n="94" d="100"/>
        </p:scale>
        <p:origin x="33" y="159"/>
      </p:cViewPr>
      <p:guideLst/>
    </p:cSldViewPr>
  </p:slideViewPr>
  <p:outlineViewPr>
    <p:cViewPr>
      <p:scale>
        <a:sx n="33" d="100"/>
        <a:sy n="33" d="100"/>
      </p:scale>
      <p:origin x="0" y="-14442"/>
    </p:cViewPr>
  </p:outlineViewPr>
  <p:notesTextViewPr>
    <p:cViewPr>
      <p:scale>
        <a:sx n="100" d="100"/>
        <a:sy n="100" d="100"/>
      </p:scale>
      <p:origin x="0" y="0"/>
    </p:cViewPr>
  </p:notesTextViewPr>
  <p:sorterViewPr>
    <p:cViewPr>
      <p:scale>
        <a:sx n="75" d="100"/>
        <a:sy n="75" d="100"/>
      </p:scale>
      <p:origin x="0" y="-2292"/>
    </p:cViewPr>
  </p:sorterViewPr>
  <p:notesViewPr>
    <p:cSldViewPr showGuides="1">
      <p:cViewPr>
        <p:scale>
          <a:sx n="100" d="100"/>
          <a:sy n="100" d="100"/>
        </p:scale>
        <p:origin x="26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Build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3/30/2016 6:47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Build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3/30/2016 6:47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Microsoft Build 2016</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3/30/2016 6:47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98668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1"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3/30/2016 6:47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160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464">
              <a:spcAft>
                <a:spcPts val="346"/>
              </a:spcAf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915065-CE33-4A6D-A0A4-4E4BC74788CB}" type="datetime1">
              <a:rPr lang="en-US" smtClean="0">
                <a:solidFill>
                  <a:prstClr val="black"/>
                </a:solidFill>
              </a:rPr>
              <a:pPr/>
              <a:t>3/30/2016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25318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3/30/2016 6:47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66533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87653DB-B31F-428D-9506-C3E31288514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032818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44CC6-8711-4A41-9BDA-EE169FB30B0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56870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44CC6-8711-4A41-9BDA-EE169FB30B0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43387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3/30/2016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72733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3/30/2016 6:47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755649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3" y="490736"/>
            <a:ext cx="1436313" cy="306604"/>
          </a:xfrm>
          <a:prstGeom prst="rect">
            <a:avLst/>
          </a:prstGeom>
        </p:spPr>
      </p:pic>
      <p:sp>
        <p:nvSpPr>
          <p:cNvPr id="12" name="Freeform 1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43713139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4000" cy="1181862"/>
          </a:xfrm>
          <a:noFill/>
        </p:spPr>
        <p:txBody>
          <a:bodyPr wrap="square" tIns="91440" bIns="91440" anchor="t" anchorCtr="0">
            <a:spAutoFit/>
          </a:bodyPr>
          <a:lstStyle>
            <a:lvl1pPr>
              <a:defRPr sz="7200" spc="-100" baseline="0">
                <a:gradFill>
                  <a:gsLst>
                    <a:gs pos="24779">
                      <a:srgbClr val="000000"/>
                    </a:gs>
                    <a:gs pos="70000">
                      <a:srgbClr val="000000"/>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9143999" cy="738664"/>
          </a:xfrm>
          <a:noFill/>
        </p:spPr>
        <p:txBody>
          <a:bodyPr wrap="square" lIns="182880" tIns="146304" rIns="182880" bIns="146304">
            <a:spAutoFit/>
          </a:bodyPr>
          <a:lstStyle>
            <a:lvl1pPr marL="0" indent="0">
              <a:spcBef>
                <a:spcPts val="0"/>
              </a:spcBef>
              <a:buNone/>
              <a:defRPr sz="3200" spc="0" baseline="0">
                <a:gradFill>
                  <a:gsLst>
                    <a:gs pos="24779">
                      <a:srgbClr val="000000"/>
                    </a:gs>
                    <a:gs pos="70000">
                      <a:srgbClr val="000000"/>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39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92035">
                      <a:srgbClr val="000000"/>
                    </a:gs>
                    <a:gs pos="75000">
                      <a:srgbClr val="000000"/>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90736"/>
            <a:ext cx="1449939" cy="306604"/>
          </a:xfrm>
          <a:prstGeom prst="rect">
            <a:avLst/>
          </a:prstGeom>
        </p:spPr>
      </p:pic>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
        <p:nvSpPr>
          <p:cNvPr id="2" name="TextBox 1"/>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3" y="490736"/>
            <a:ext cx="1436313" cy="306604"/>
          </a:xfrm>
          <a:prstGeom prst="rect">
            <a:avLst/>
          </a:prstGeom>
        </p:spPr>
      </p:pic>
      <p:sp>
        <p:nvSpPr>
          <p:cNvPr id="12" name="Freeform 1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53384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90736"/>
            <a:ext cx="1449939" cy="306604"/>
          </a:xfrm>
          <a:prstGeom prst="rect">
            <a:avLst/>
          </a:prstGeom>
        </p:spPr>
      </p:pic>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
        <p:nvSpPr>
          <p:cNvPr id="8" name="TextBox 7"/>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1243315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
        <p:nvSpPr>
          <p:cNvPr id="8" name="Freeform 7"/>
          <p:cNvSpPr>
            <a:spLocks noChangeAspect="1" noEditPoints="1"/>
          </p:cNvSpPr>
          <p:nvPr userDrawn="1"/>
        </p:nvSpPr>
        <p:spPr bwMode="black">
          <a:xfrm>
            <a:off x="457200" y="490736"/>
            <a:ext cx="1239006" cy="310896"/>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TextBox 8"/>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325002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77451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067622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254255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
        <p:nvSpPr>
          <p:cNvPr id="8" name="Freeform 7"/>
          <p:cNvSpPr>
            <a:spLocks noChangeAspect="1" noEditPoints="1"/>
          </p:cNvSpPr>
          <p:nvPr userDrawn="1"/>
        </p:nvSpPr>
        <p:spPr bwMode="black">
          <a:xfrm>
            <a:off x="457200" y="490736"/>
            <a:ext cx="1239006" cy="310896"/>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TextBox 8"/>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3628960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317480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6529360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13366392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4000" cy="1181862"/>
          </a:xfrm>
          <a:noFill/>
        </p:spPr>
        <p:txBody>
          <a:bodyPr wrap="square" tIns="91440" bIns="91440" anchor="t" anchorCtr="0">
            <a:spAutoFit/>
          </a:bodyPr>
          <a:lstStyle>
            <a:lvl1pPr>
              <a:defRPr sz="7200" spc="-100" baseline="0">
                <a:gradFill>
                  <a:gsLst>
                    <a:gs pos="6195">
                      <a:schemeClr val="tx1"/>
                    </a:gs>
                    <a:gs pos="24779">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9143999" cy="738664"/>
          </a:xfrm>
          <a:noFill/>
        </p:spPr>
        <p:txBody>
          <a:bodyPr wrap="square" lIns="182880" tIns="146304" rIns="182880" bIns="146304">
            <a:spAutoFit/>
          </a:bodyPr>
          <a:lstStyle>
            <a:lvl1pPr marL="0" indent="0">
              <a:spcBef>
                <a:spcPts val="0"/>
              </a:spcBef>
              <a:buNone/>
              <a:defRPr sz="3200" spc="0" baseline="0">
                <a:gradFill>
                  <a:gsLst>
                    <a:gs pos="6195">
                      <a:schemeClr val="tx1"/>
                    </a:gs>
                    <a:gs pos="24779">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163728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39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815059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372050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a:t>Section title</a:t>
            </a:r>
          </a:p>
        </p:txBody>
      </p:sp>
    </p:spTree>
    <p:extLst>
      <p:ext uri="{BB962C8B-B14F-4D97-AF65-F5344CB8AC3E}">
        <p14:creationId xmlns:p14="http://schemas.microsoft.com/office/powerpoint/2010/main" val="41242146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8461135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68753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3054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0803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705256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rgbClr val="505050"/>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42557834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36503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0429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12618967" y="0"/>
            <a:ext cx="952401" cy="5766965"/>
            <a:chOff x="12618967" y="0"/>
            <a:chExt cx="952401" cy="5766965"/>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0 G:32 B:80</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1412325" y="4270556"/>
              <a:ext cx="2703052" cy="289766"/>
              <a:chOff x="4476564" y="4543426"/>
              <a:chExt cx="2703052" cy="289766"/>
            </a:xfrm>
          </p:grpSpPr>
          <p:sp>
            <p:nvSpPr>
              <p:cNvPr id="33" name="Rectangle 32"/>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R:92 G:45 B:145</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4476564" y="4543426"/>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Secondary colors (use only when</a:t>
              </a:r>
              <a:r>
                <a:rPr lang="en-US" sz="1000" baseline="0" dirty="0">
                  <a:gradFill>
                    <a:gsLst>
                      <a:gs pos="2917">
                        <a:schemeClr val="tx1"/>
                      </a:gs>
                      <a:gs pos="30000">
                        <a:schemeClr val="tx1"/>
                      </a:gs>
                    </a:gsLst>
                    <a:lin ang="5400000" scaled="0"/>
                  </a:gradFill>
                </a:rPr>
                <a:t> necessary)</a:t>
              </a:r>
              <a:endParaRPr lang="en-US" sz="1000" dirty="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9" r:id="rId1"/>
    <p:sldLayoutId id="2147484300" r:id="rId2"/>
    <p:sldLayoutId id="2147484318" r:id="rId3"/>
    <p:sldLayoutId id="2147484295" r:id="rId4"/>
    <p:sldLayoutId id="2147484240" r:id="rId5"/>
    <p:sldLayoutId id="2147484296" r:id="rId6"/>
    <p:sldLayoutId id="2147484241" r:id="rId7"/>
    <p:sldLayoutId id="2147484297" r:id="rId8"/>
    <p:sldLayoutId id="2147484244" r:id="rId9"/>
    <p:sldLayoutId id="2147484298" r:id="rId10"/>
    <p:sldLayoutId id="2147484245" r:id="rId11"/>
    <p:sldLayoutId id="2147484247" r:id="rId12"/>
    <p:sldLayoutId id="2147484337" r:id="rId13"/>
    <p:sldLayoutId id="2147484249" r:id="rId14"/>
    <p:sldLayoutId id="2147484301" r:id="rId15"/>
    <p:sldLayoutId id="2147484252" r:id="rId16"/>
    <p:sldLayoutId id="2147484251" r:id="rId17"/>
    <p:sldLayoutId id="2147484254" r:id="rId18"/>
    <p:sldLayoutId id="2147484257" r:id="rId19"/>
    <p:sldLayoutId id="2147484258" r:id="rId20"/>
    <p:sldLayoutId id="2147484260" r:id="rId21"/>
    <p:sldLayoutId id="2147484299" r:id="rId22"/>
    <p:sldLayoutId id="2147484263" r:id="rId2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42" name="Group 41"/>
          <p:cNvGrpSpPr/>
          <p:nvPr userDrawn="1"/>
        </p:nvGrpSpPr>
        <p:grpSpPr>
          <a:xfrm>
            <a:off x="12618967" y="0"/>
            <a:ext cx="952401" cy="5766965"/>
            <a:chOff x="12618967" y="0"/>
            <a:chExt cx="952401" cy="5766965"/>
          </a:xfrm>
        </p:grpSpPr>
        <p:grpSp>
          <p:nvGrpSpPr>
            <p:cNvPr id="43" name="Group 42"/>
            <p:cNvGrpSpPr/>
            <p:nvPr userDrawn="1"/>
          </p:nvGrpSpPr>
          <p:grpSpPr>
            <a:xfrm rot="5400000">
              <a:off x="11582059" y="1045293"/>
              <a:ext cx="2703052" cy="629236"/>
              <a:chOff x="1586734" y="4543426"/>
              <a:chExt cx="2703052" cy="629236"/>
            </a:xfrm>
          </p:grpSpPr>
          <p:sp>
            <p:nvSpPr>
              <p:cNvPr id="50" name="Rectangle 49"/>
              <p:cNvSpPr/>
              <p:nvPr userDrawn="1"/>
            </p:nvSpPr>
            <p:spPr bwMode="auto">
              <a:xfrm>
                <a:off x="2505456" y="4543427"/>
                <a:ext cx="869930" cy="289766"/>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Blue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R:0 G:120 B:215</a:t>
                </a:r>
              </a:p>
            </p:txBody>
          </p:sp>
          <p:sp>
            <p:nvSpPr>
              <p:cNvPr id="51" name="Rectangle 50"/>
              <p:cNvSpPr/>
              <p:nvPr userDrawn="1"/>
            </p:nvSpPr>
            <p:spPr bwMode="auto">
              <a:xfrm>
                <a:off x="1586734" y="4543428"/>
                <a:ext cx="869930" cy="289766"/>
              </a:xfrm>
              <a:prstGeom prst="rect">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28319">
                          <a:srgbClr val="505050"/>
                        </a:gs>
                        <a:gs pos="79000">
                          <a:srgbClr val="505050"/>
                        </a:gs>
                      </a:gsLst>
                      <a:lin ang="5400000" scaled="0"/>
                    </a:gradFill>
                    <a:effectLst/>
                    <a:uLnTx/>
                    <a:uFillTx/>
                    <a:latin typeface="Segoe UI"/>
                    <a:ea typeface="Segoe UI" pitchFamily="34" charset="0"/>
                    <a:cs typeface="Segoe UI" pitchFamily="34" charset="0"/>
                  </a:rPr>
                  <a:t>Cyan</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8319">
                          <a:srgbClr val="505050"/>
                        </a:gs>
                        <a:gs pos="79000">
                          <a:srgbClr val="505050"/>
                        </a:gs>
                      </a:gsLst>
                      <a:lin ang="5400000" scaled="0"/>
                    </a:gradFill>
                    <a:effectLst/>
                    <a:uLnTx/>
                    <a:uFillTx/>
                    <a:latin typeface="Segoe UI"/>
                    <a:ea typeface="Segoe UI" pitchFamily="34" charset="0"/>
                    <a:cs typeface="Segoe UI" pitchFamily="34" charset="0"/>
                  </a:rPr>
                  <a:t>R:0 G:188 B:242</a:t>
                </a:r>
              </a:p>
            </p:txBody>
          </p:sp>
          <p:sp>
            <p:nvSpPr>
              <p:cNvPr id="52" name="Rectangle 51"/>
              <p:cNvSpPr/>
              <p:nvPr userDrawn="1"/>
            </p:nvSpPr>
            <p:spPr bwMode="auto">
              <a:xfrm>
                <a:off x="1586734" y="4882896"/>
                <a:ext cx="869930" cy="289766"/>
              </a:xfrm>
              <a:prstGeom prst="rect">
                <a:avLst/>
              </a:prstGeom>
              <a:solidFill>
                <a:srgbClr val="D2D2D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92035">
                          <a:srgbClr val="505050"/>
                        </a:gs>
                        <a:gs pos="27000">
                          <a:srgbClr val="505050"/>
                        </a:gs>
                      </a:gsLst>
                      <a:lin ang="5400000" scaled="0"/>
                    </a:gradFill>
                    <a:effectLst/>
                    <a:uLnTx/>
                    <a:uFillTx/>
                    <a:latin typeface="Segoe UI"/>
                    <a:ea typeface="Segoe UI" pitchFamily="34" charset="0"/>
                    <a:cs typeface="Segoe UI" pitchFamily="34" charset="0"/>
                  </a:rPr>
                  <a:t>Light Gray</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92035">
                          <a:srgbClr val="505050"/>
                        </a:gs>
                        <a:gs pos="27000">
                          <a:srgbClr val="505050"/>
                        </a:gs>
                      </a:gsLst>
                      <a:lin ang="5400000" scaled="0"/>
                    </a:gradFill>
                    <a:effectLst/>
                    <a:uLnTx/>
                    <a:uFillTx/>
                    <a:latin typeface="Segoe UI"/>
                    <a:ea typeface="Segoe UI" pitchFamily="34" charset="0"/>
                    <a:cs typeface="Segoe UI" pitchFamily="34" charset="0"/>
                  </a:rPr>
                  <a:t>R:210 G:210 B:210</a:t>
                </a:r>
              </a:p>
            </p:txBody>
          </p:sp>
          <p:sp>
            <p:nvSpPr>
              <p:cNvPr id="53" name="Rectangle 52"/>
              <p:cNvSpPr/>
              <p:nvPr userDrawn="1"/>
            </p:nvSpPr>
            <p:spPr bwMode="auto">
              <a:xfrm>
                <a:off x="3419856" y="4543426"/>
                <a:ext cx="869930" cy="289766"/>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Dark Blue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R:0 G:32 B:80</a:t>
                </a:r>
              </a:p>
            </p:txBody>
          </p:sp>
          <p:sp>
            <p:nvSpPr>
              <p:cNvPr id="54" name="Rectangle 53"/>
              <p:cNvSpPr/>
              <p:nvPr userDrawn="1"/>
            </p:nvSpPr>
            <p:spPr bwMode="auto">
              <a:xfrm>
                <a:off x="3413144" y="4882896"/>
                <a:ext cx="869930" cy="289766"/>
              </a:xfrm>
              <a:prstGeom prst="rect">
                <a:avLst/>
              </a:prstGeom>
              <a:solidFill>
                <a:srgbClr val="32323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Dark Gray</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R:50 G:50 B:50</a:t>
                </a:r>
              </a:p>
            </p:txBody>
          </p:sp>
          <p:sp>
            <p:nvSpPr>
              <p:cNvPr id="55" name="Rectangle 54"/>
              <p:cNvSpPr/>
              <p:nvPr userDrawn="1"/>
            </p:nvSpPr>
            <p:spPr bwMode="auto">
              <a:xfrm>
                <a:off x="2505456" y="4882895"/>
                <a:ext cx="869930" cy="289766"/>
              </a:xfrm>
              <a:prstGeom prst="rect">
                <a:avLst/>
              </a:prstGeom>
              <a:solidFill>
                <a:srgbClr val="737373"/>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Gray</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R:115 G:115 B:115</a:t>
                </a:r>
              </a:p>
            </p:txBody>
          </p:sp>
        </p:grpSp>
        <p:grpSp>
          <p:nvGrpSpPr>
            <p:cNvPr id="44" name="Group 43"/>
            <p:cNvGrpSpPr/>
            <p:nvPr userDrawn="1"/>
          </p:nvGrpSpPr>
          <p:grpSpPr>
            <a:xfrm rot="5400000">
              <a:off x="11412325" y="4270556"/>
              <a:ext cx="2703052" cy="289766"/>
              <a:chOff x="4476564" y="4543426"/>
              <a:chExt cx="2703052" cy="289766"/>
            </a:xfrm>
          </p:grpSpPr>
          <p:sp>
            <p:nvSpPr>
              <p:cNvPr id="47" name="Rectangle 46"/>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lvl="0" defTabSz="932472" fontAlgn="base">
                  <a:lnSpc>
                    <a:spcPct val="100000"/>
                  </a:lnSpc>
                  <a:spcBef>
                    <a:spcPct val="0"/>
                  </a:spcBef>
                  <a:spcAft>
                    <a:spcPct val="0"/>
                  </a:spcAft>
                </a:pPr>
                <a:r>
                  <a:rPr lang="en-US" sz="500" b="1" baseline="0" noProof="0" dirty="0">
                    <a:gradFill>
                      <a:gsLst>
                        <a:gs pos="0">
                          <a:srgbClr val="FFFFFF"/>
                        </a:gs>
                        <a:gs pos="100000">
                          <a:srgbClr val="FFFFFF"/>
                        </a:gs>
                      </a:gsLst>
                      <a:lin ang="5400000" scaled="0"/>
                    </a:gradFill>
                    <a:ea typeface="Segoe UI" pitchFamily="34" charset="0"/>
                    <a:cs typeface="Segoe UI" pitchFamily="34" charset="0"/>
                  </a:rPr>
                  <a:t>Purple</a:t>
                </a:r>
              </a:p>
              <a:p>
                <a:pPr lvl="0" defTabSz="932472" fontAlgn="base">
                  <a:lnSpc>
                    <a:spcPct val="100000"/>
                  </a:lnSpc>
                  <a:spcBef>
                    <a:spcPct val="0"/>
                  </a:spcBef>
                  <a:spcAft>
                    <a:spcPct val="0"/>
                  </a:spcAft>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R:92 G:45 B:145</a:t>
                </a:r>
              </a:p>
            </p:txBody>
          </p:sp>
          <p:sp>
            <p:nvSpPr>
              <p:cNvPr id="48" name="Rectangle 47"/>
              <p:cNvSpPr/>
              <p:nvPr userDrawn="1"/>
            </p:nvSpPr>
            <p:spPr bwMode="auto">
              <a:xfrm>
                <a:off x="6309686" y="4543426"/>
                <a:ext cx="869930" cy="289766"/>
              </a:xfrm>
              <a:prstGeom prst="rect">
                <a:avLst/>
              </a:prstGeom>
              <a:solidFill>
                <a:srgbClr val="D83B01"/>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Orange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R:216 G:59 B:1</a:t>
                </a:r>
              </a:p>
            </p:txBody>
          </p:sp>
          <p:sp>
            <p:nvSpPr>
              <p:cNvPr id="49" name="Rectangle 48"/>
              <p:cNvSpPr/>
              <p:nvPr userDrawn="1"/>
            </p:nvSpPr>
            <p:spPr bwMode="auto">
              <a:xfrm>
                <a:off x="4476564" y="4543426"/>
                <a:ext cx="869930" cy="289766"/>
              </a:xfrm>
              <a:prstGeom prst="rect">
                <a:avLst/>
              </a:prstGeom>
              <a:solidFill>
                <a:srgbClr val="107C1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Green</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R:16 G:124 B:16</a:t>
                </a:r>
              </a:p>
            </p:txBody>
          </p:sp>
        </p:grpSp>
        <p:sp>
          <p:nvSpPr>
            <p:cNvPr id="45" name="TextBox 44"/>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dirty="0">
                  <a:ln>
                    <a:noFill/>
                  </a:ln>
                  <a:gradFill>
                    <a:gsLst>
                      <a:gs pos="2917">
                        <a:srgbClr val="505050"/>
                      </a:gs>
                      <a:gs pos="30000">
                        <a:srgbClr val="505050"/>
                      </a:gs>
                    </a:gsLst>
                    <a:lin ang="5400000" scaled="0"/>
                  </a:gradFill>
                  <a:effectLst/>
                  <a:uLnTx/>
                  <a:uFillTx/>
                </a:rPr>
                <a:t>Main colors</a:t>
              </a:r>
            </a:p>
          </p:txBody>
        </p:sp>
        <p:sp>
          <p:nvSpPr>
            <p:cNvPr id="46" name="TextBox 45"/>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dirty="0">
                  <a:ln>
                    <a:noFill/>
                  </a:ln>
                  <a:gradFill>
                    <a:gsLst>
                      <a:gs pos="2917">
                        <a:srgbClr val="505050"/>
                      </a:gs>
                      <a:gs pos="30000">
                        <a:srgbClr val="505050"/>
                      </a:gs>
                    </a:gsLst>
                    <a:lin ang="5400000" scaled="0"/>
                  </a:gradFill>
                  <a:effectLst/>
                  <a:uLnTx/>
                  <a:uFillTx/>
                </a:rPr>
                <a:t>Secondary colors (use only when necessary)</a:t>
              </a:r>
            </a:p>
          </p:txBody>
        </p:sp>
      </p:grpSp>
    </p:spTree>
    <p:extLst>
      <p:ext uri="{BB962C8B-B14F-4D97-AF65-F5344CB8AC3E}">
        <p14:creationId xmlns:p14="http://schemas.microsoft.com/office/powerpoint/2010/main" val="3460120779"/>
      </p:ext>
    </p:extLst>
  </p:cSld>
  <p:clrMap bg1="dk1" tx1="lt1" bg2="dk2" tx2="lt2" accent1="accent1" accent2="accent2" accent3="accent3" accent4="accent4" accent5="accent5" accent6="accent6" hlink="hlink" folHlink="folHlink"/>
  <p:sldLayoutIdLst>
    <p:sldLayoutId id="2147484338" r:id="rId1"/>
    <p:sldLayoutId id="2147484339" r:id="rId2"/>
    <p:sldLayoutId id="2147484340" r:id="rId3"/>
    <p:sldLayoutId id="2147484311" r:id="rId4"/>
    <p:sldLayoutId id="2147484312" r:id="rId5"/>
    <p:sldLayoutId id="2147484313" r:id="rId6"/>
    <p:sldLayoutId id="2147484314" r:id="rId7"/>
    <p:sldLayoutId id="2147484315" r:id="rId8"/>
    <p:sldLayoutId id="2147484316" r:id="rId9"/>
    <p:sldLayoutId id="2147484327" r:id="rId10"/>
    <p:sldLayoutId id="2147484328" r:id="rId11"/>
    <p:sldLayoutId id="2147484329" r:id="rId12"/>
    <p:sldLayoutId id="2147484330" r:id="rId13"/>
    <p:sldLayoutId id="2147484331" r:id="rId14"/>
    <p:sldLayoutId id="2147484317" r:id="rId15"/>
    <p:sldLayoutId id="2147484332" r:id="rId16"/>
    <p:sldLayoutId id="2147484333" r:id="rId17"/>
    <p:sldLayoutId id="2147484334" r:id="rId18"/>
    <p:sldLayoutId id="2147484335" r:id="rId19"/>
    <p:sldLayoutId id="2147484336" r:id="rId20"/>
    <p:sldLayoutId id="2147484341"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hyperlink" Target="http://aka.ms/logicappslive" TargetMode="External"/><Relationship Id="rId2" Type="http://schemas.openxmlformats.org/officeDocument/2006/relationships/hyperlink" Target="https://blogs.msdn.microsoft.com/logicapps/" TargetMode="External"/><Relationship Id="rId1" Type="http://schemas.openxmlformats.org/officeDocument/2006/relationships/slideLayout" Target="../slideLayouts/slideLayout28.xml"/><Relationship Id="rId5" Type="http://schemas.openxmlformats.org/officeDocument/2006/relationships/hyperlink" Target="http://microsoftvirtualacademy.com/" TargetMode="External"/><Relationship Id="rId4" Type="http://schemas.openxmlformats.org/officeDocument/2006/relationships/hyperlink" Target="https://channel9.msdn.com/Events/Build/201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44.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2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Workflow Definition Language</a:t>
            </a:r>
          </a:p>
        </p:txBody>
      </p:sp>
    </p:spTree>
    <p:extLst>
      <p:ext uri="{BB962C8B-B14F-4D97-AF65-F5344CB8AC3E}">
        <p14:creationId xmlns:p14="http://schemas.microsoft.com/office/powerpoint/2010/main" val="141759051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7037" y="1516062"/>
            <a:ext cx="11201400" cy="4870757"/>
          </a:xfrm>
          <a:prstGeom prst="rect">
            <a:avLst/>
          </a:prstGeom>
        </p:spPr>
        <p:txBody>
          <a:bodyPr wrap="square">
            <a:spAutoFit/>
          </a:bodyPr>
          <a:lstStyle/>
          <a:p>
            <a:pPr>
              <a:lnSpc>
                <a:spcPct val="107000"/>
              </a:lnSpc>
            </a:pPr>
            <a:r>
              <a:rPr lang="en-US" sz="2000" b="1" dirty="0">
                <a:solidFill>
                  <a:srgbClr val="000000"/>
                </a:solidFill>
                <a:highlight>
                  <a:srgbClr val="FFFFFF"/>
                </a:highlight>
                <a:latin typeface="Consolas" panose="020B0609020204030204" pitchFamily="49" charset="0"/>
                <a:ea typeface="Calibri" panose="020F0502020204030204" pitchFamily="34" charset="0"/>
                <a:cs typeface="Consolas" panose="020B0609020204030204" pitchFamily="49" charset="0"/>
              </a:rPr>
              <a:t>{</a:t>
            </a:r>
            <a:endParaRPr lang="en-US" sz="2000" b="1" dirty="0">
              <a:solidFill>
                <a:srgbClr val="FFFFFF"/>
              </a:solidFill>
              <a:latin typeface="Consolas" panose="020B0609020204030204" pitchFamily="49" charset="0"/>
              <a:ea typeface="Calibri" panose="020F0502020204030204" pitchFamily="34" charset="0"/>
              <a:cs typeface="Consolas" panose="020B0609020204030204" pitchFamily="49" charset="0"/>
            </a:endParaRPr>
          </a:p>
          <a:p>
            <a:pPr>
              <a:lnSpc>
                <a:spcPct val="107000"/>
              </a:lnSpc>
            </a:pPr>
            <a:r>
              <a:rPr lang="en-US" sz="2000" b="1" dirty="0">
                <a:solidFill>
                  <a:srgbClr val="2E75B6"/>
                </a:solidFill>
                <a:highlight>
                  <a:srgbClr val="FFFFFF"/>
                </a:highlight>
                <a:latin typeface="Consolas" panose="020B0609020204030204" pitchFamily="49" charset="0"/>
                <a:ea typeface="Calibri" panose="020F0502020204030204" pitchFamily="34" charset="0"/>
                <a:cs typeface="Consolas" panose="020B0609020204030204" pitchFamily="49" charset="0"/>
              </a:rPr>
              <a:t>    "parameters"</a:t>
            </a:r>
            <a:r>
              <a:rPr lang="en-US" sz="2000" b="1" dirty="0">
                <a:solidFill>
                  <a:srgbClr val="000000"/>
                </a:solidFill>
                <a:highlight>
                  <a:srgbClr val="FFFFFF"/>
                </a:highlight>
                <a:latin typeface="Consolas" panose="020B0609020204030204" pitchFamily="49" charset="0"/>
                <a:ea typeface="Calibri" panose="020F0502020204030204" pitchFamily="34" charset="0"/>
                <a:cs typeface="Consolas" panose="020B0609020204030204" pitchFamily="49" charset="0"/>
              </a:rPr>
              <a:t>: {</a:t>
            </a:r>
          </a:p>
          <a:p>
            <a:pPr>
              <a:lnSpc>
                <a:spcPct val="107000"/>
              </a:lnSpc>
            </a:pPr>
            <a:r>
              <a:rPr lang="en-US" sz="2000" b="1" dirty="0">
                <a:solidFill>
                  <a:srgbClr val="000000"/>
                </a:solidFill>
                <a:highlight>
                  <a:srgbClr val="FFFFFF"/>
                </a:highlight>
                <a:latin typeface="Consolas" panose="020B0609020204030204" pitchFamily="49" charset="0"/>
                <a:ea typeface="Calibri" panose="020F0502020204030204" pitchFamily="34" charset="0"/>
                <a:cs typeface="Consolas" panose="020B0609020204030204" pitchFamily="49" charset="0"/>
              </a:rPr>
              <a:t>       ...</a:t>
            </a:r>
            <a:endParaRPr lang="en-US" sz="2000" b="1" dirty="0">
              <a:solidFill>
                <a:srgbClr val="FFFFFF"/>
              </a:solidFill>
              <a:latin typeface="Consolas" panose="020B0609020204030204" pitchFamily="49" charset="0"/>
              <a:ea typeface="Calibri" panose="020F0502020204030204" pitchFamily="34" charset="0"/>
              <a:cs typeface="Consolas" panose="020B0609020204030204" pitchFamily="49" charset="0"/>
            </a:endParaRPr>
          </a:p>
          <a:p>
            <a:pPr>
              <a:lnSpc>
                <a:spcPct val="107000"/>
              </a:lnSpc>
            </a:pPr>
            <a:r>
              <a:rPr lang="en-US" sz="2000" b="1" dirty="0">
                <a:solidFill>
                  <a:srgbClr val="000000"/>
                </a:solidFill>
                <a:highlight>
                  <a:srgbClr val="FFFFFF"/>
                </a:highlight>
                <a:latin typeface="Consolas" panose="020B0609020204030204" pitchFamily="49" charset="0"/>
                <a:ea typeface="Calibri" panose="020F0502020204030204" pitchFamily="34" charset="0"/>
                <a:cs typeface="Consolas" panose="020B0609020204030204" pitchFamily="49" charset="0"/>
              </a:rPr>
              <a:t>    },</a:t>
            </a:r>
            <a:endParaRPr lang="en-US" sz="2000" b="1" dirty="0">
              <a:solidFill>
                <a:srgbClr val="FFFFFF"/>
              </a:solidFill>
              <a:latin typeface="Consolas" panose="020B0609020204030204" pitchFamily="49" charset="0"/>
              <a:ea typeface="Calibri" panose="020F0502020204030204" pitchFamily="34" charset="0"/>
              <a:cs typeface="Consolas" panose="020B0609020204030204" pitchFamily="49" charset="0"/>
            </a:endParaRPr>
          </a:p>
          <a:p>
            <a:pPr>
              <a:lnSpc>
                <a:spcPct val="107000"/>
              </a:lnSpc>
            </a:pPr>
            <a:r>
              <a:rPr lang="en-US" sz="2000" b="1" dirty="0">
                <a:solidFill>
                  <a:srgbClr val="000000"/>
                </a:solidFill>
                <a:highlight>
                  <a:srgbClr val="FFFFFF"/>
                </a:highlight>
                <a:latin typeface="Consolas" panose="020B0609020204030204" pitchFamily="49" charset="0"/>
                <a:ea typeface="Calibri" panose="020F0502020204030204" pitchFamily="34" charset="0"/>
                <a:cs typeface="Consolas" panose="020B0609020204030204" pitchFamily="49" charset="0"/>
              </a:rPr>
              <a:t>    </a:t>
            </a:r>
            <a:r>
              <a:rPr lang="en-US" sz="2000" b="1" dirty="0">
                <a:solidFill>
                  <a:srgbClr val="2E75B6"/>
                </a:solidFill>
                <a:highlight>
                  <a:srgbClr val="FFFFFF"/>
                </a:highlight>
                <a:latin typeface="Consolas" panose="020B0609020204030204" pitchFamily="49" charset="0"/>
                <a:ea typeface="Calibri" panose="020F0502020204030204" pitchFamily="34" charset="0"/>
                <a:cs typeface="Consolas" panose="020B0609020204030204" pitchFamily="49" charset="0"/>
              </a:rPr>
              <a:t>"triggers"</a:t>
            </a:r>
            <a:r>
              <a:rPr lang="en-US" sz="2000" b="1" dirty="0">
                <a:solidFill>
                  <a:srgbClr val="000000"/>
                </a:solidFill>
                <a:highlight>
                  <a:srgbClr val="FFFFFF"/>
                </a:highlight>
                <a:latin typeface="Consolas" panose="020B0609020204030204" pitchFamily="49" charset="0"/>
                <a:ea typeface="Calibri" panose="020F0502020204030204" pitchFamily="34" charset="0"/>
                <a:cs typeface="Consolas" panose="020B0609020204030204" pitchFamily="49" charset="0"/>
              </a:rPr>
              <a:t>: {</a:t>
            </a:r>
          </a:p>
          <a:p>
            <a:pPr>
              <a:lnSpc>
                <a:spcPct val="107000"/>
              </a:lnSpc>
            </a:pPr>
            <a:r>
              <a:rPr lang="en-US" sz="2000" b="1" dirty="0">
                <a:solidFill>
                  <a:srgbClr val="000000"/>
                </a:solidFill>
                <a:highlight>
                  <a:srgbClr val="FFFFFF"/>
                </a:highlight>
                <a:latin typeface="Consolas" panose="020B0609020204030204" pitchFamily="49" charset="0"/>
                <a:ea typeface="Calibri" panose="020F0502020204030204" pitchFamily="34" charset="0"/>
                <a:cs typeface="Consolas" panose="020B0609020204030204" pitchFamily="49" charset="0"/>
              </a:rPr>
              <a:t> 	...</a:t>
            </a:r>
            <a:endParaRPr lang="en-US" sz="2000" b="1" dirty="0">
              <a:solidFill>
                <a:srgbClr val="FFFFFF"/>
              </a:solidFill>
              <a:latin typeface="Consolas" panose="020B0609020204030204" pitchFamily="49" charset="0"/>
              <a:ea typeface="Calibri" panose="020F0502020204030204" pitchFamily="34" charset="0"/>
              <a:cs typeface="Consolas" panose="020B0609020204030204" pitchFamily="49" charset="0"/>
            </a:endParaRPr>
          </a:p>
          <a:p>
            <a:pPr>
              <a:lnSpc>
                <a:spcPct val="107000"/>
              </a:lnSpc>
            </a:pPr>
            <a:r>
              <a:rPr lang="en-US" sz="2000" b="1" dirty="0">
                <a:solidFill>
                  <a:srgbClr val="000000"/>
                </a:solidFill>
                <a:highlight>
                  <a:srgbClr val="FFFFFF"/>
                </a:highlight>
                <a:latin typeface="Consolas" panose="020B0609020204030204" pitchFamily="49" charset="0"/>
                <a:ea typeface="Calibri" panose="020F0502020204030204" pitchFamily="34" charset="0"/>
                <a:cs typeface="Consolas" panose="020B0609020204030204" pitchFamily="49" charset="0"/>
              </a:rPr>
              <a:t>    },</a:t>
            </a:r>
            <a:endParaRPr lang="en-US" sz="2000" b="1" dirty="0">
              <a:solidFill>
                <a:srgbClr val="FFFFFF"/>
              </a:solidFill>
              <a:latin typeface="Consolas" panose="020B0609020204030204" pitchFamily="49" charset="0"/>
              <a:ea typeface="Calibri" panose="020F0502020204030204" pitchFamily="34" charset="0"/>
              <a:cs typeface="Consolas" panose="020B0609020204030204" pitchFamily="49" charset="0"/>
            </a:endParaRPr>
          </a:p>
          <a:p>
            <a:pPr>
              <a:lnSpc>
                <a:spcPct val="107000"/>
              </a:lnSpc>
            </a:pPr>
            <a:r>
              <a:rPr lang="en-US" sz="2000" b="1" dirty="0">
                <a:solidFill>
                  <a:srgbClr val="2E75B6"/>
                </a:solidFill>
                <a:highlight>
                  <a:srgbClr val="FFFFFF"/>
                </a:highlight>
                <a:latin typeface="Consolas" panose="020B0609020204030204" pitchFamily="49" charset="0"/>
                <a:ea typeface="Calibri" panose="020F0502020204030204" pitchFamily="34" charset="0"/>
                <a:cs typeface="Consolas" panose="020B0609020204030204" pitchFamily="49" charset="0"/>
              </a:rPr>
              <a:t>    "actions"</a:t>
            </a:r>
            <a:r>
              <a:rPr lang="en-US" sz="2000" b="1" dirty="0">
                <a:solidFill>
                  <a:srgbClr val="000000"/>
                </a:solidFill>
                <a:highlight>
                  <a:srgbClr val="FFFFFF"/>
                </a:highlight>
                <a:latin typeface="Consolas" panose="020B0609020204030204" pitchFamily="49" charset="0"/>
                <a:ea typeface="Calibri" panose="020F0502020204030204" pitchFamily="34" charset="0"/>
                <a:cs typeface="Consolas" panose="020B0609020204030204" pitchFamily="49" charset="0"/>
              </a:rPr>
              <a:t>: {</a:t>
            </a:r>
          </a:p>
          <a:p>
            <a:pPr>
              <a:lnSpc>
                <a:spcPct val="107000"/>
              </a:lnSpc>
            </a:pPr>
            <a:r>
              <a:rPr lang="en-US" sz="2000" b="1" dirty="0">
                <a:solidFill>
                  <a:srgbClr val="000000"/>
                </a:solidFill>
                <a:highlight>
                  <a:srgbClr val="FFFFFF"/>
                </a:highlight>
                <a:latin typeface="Consolas" panose="020B0609020204030204" pitchFamily="49" charset="0"/>
                <a:ea typeface="Calibri" panose="020F0502020204030204" pitchFamily="34" charset="0"/>
                <a:cs typeface="Consolas" panose="020B0609020204030204" pitchFamily="49" charset="0"/>
              </a:rPr>
              <a:t> 	...</a:t>
            </a:r>
            <a:endParaRPr lang="en-US" sz="2000" b="1" dirty="0">
              <a:solidFill>
                <a:srgbClr val="FFFFFF"/>
              </a:solidFill>
              <a:latin typeface="Consolas" panose="020B0609020204030204" pitchFamily="49" charset="0"/>
              <a:ea typeface="Calibri" panose="020F0502020204030204" pitchFamily="34" charset="0"/>
              <a:cs typeface="Consolas" panose="020B0609020204030204" pitchFamily="49" charset="0"/>
            </a:endParaRPr>
          </a:p>
          <a:p>
            <a:pPr>
              <a:lnSpc>
                <a:spcPct val="107000"/>
              </a:lnSpc>
            </a:pPr>
            <a:r>
              <a:rPr lang="en-US" sz="2000" b="1" dirty="0">
                <a:solidFill>
                  <a:srgbClr val="000000"/>
                </a:solidFill>
                <a:highlight>
                  <a:srgbClr val="FFFFFF"/>
                </a:highlight>
                <a:latin typeface="Consolas" panose="020B0609020204030204" pitchFamily="49" charset="0"/>
                <a:ea typeface="Calibri" panose="020F0502020204030204" pitchFamily="34" charset="0"/>
                <a:cs typeface="Consolas" panose="020B0609020204030204" pitchFamily="49" charset="0"/>
              </a:rPr>
              <a:t>    },</a:t>
            </a:r>
            <a:endParaRPr lang="en-US" sz="2000" b="1" dirty="0">
              <a:solidFill>
                <a:srgbClr val="FFFFFF"/>
              </a:solidFill>
              <a:latin typeface="Consolas" panose="020B0609020204030204" pitchFamily="49" charset="0"/>
              <a:ea typeface="Calibri" panose="020F0502020204030204" pitchFamily="34" charset="0"/>
              <a:cs typeface="Consolas" panose="020B0609020204030204" pitchFamily="49" charset="0"/>
            </a:endParaRPr>
          </a:p>
          <a:p>
            <a:pPr>
              <a:lnSpc>
                <a:spcPct val="107000"/>
              </a:lnSpc>
            </a:pPr>
            <a:r>
              <a:rPr lang="en-US" sz="2000" b="1" dirty="0">
                <a:solidFill>
                  <a:srgbClr val="000000"/>
                </a:solidFill>
                <a:highlight>
                  <a:srgbClr val="FFFFFF"/>
                </a:highlight>
                <a:latin typeface="Consolas" panose="020B0609020204030204" pitchFamily="49" charset="0"/>
                <a:ea typeface="Calibri" panose="020F0502020204030204" pitchFamily="34" charset="0"/>
                <a:cs typeface="Consolas" panose="020B0609020204030204" pitchFamily="49" charset="0"/>
              </a:rPr>
              <a:t>    </a:t>
            </a:r>
            <a:r>
              <a:rPr lang="en-US" sz="2000" b="1" dirty="0">
                <a:solidFill>
                  <a:srgbClr val="2E75B6"/>
                </a:solidFill>
                <a:highlight>
                  <a:srgbClr val="FFFFFF"/>
                </a:highlight>
                <a:latin typeface="Consolas" panose="020B0609020204030204" pitchFamily="49" charset="0"/>
                <a:ea typeface="Calibri" panose="020F0502020204030204" pitchFamily="34" charset="0"/>
                <a:cs typeface="Consolas" panose="020B0609020204030204" pitchFamily="49" charset="0"/>
              </a:rPr>
              <a:t>"outputs"</a:t>
            </a:r>
            <a:r>
              <a:rPr lang="en-US" sz="2000" b="1" dirty="0">
                <a:solidFill>
                  <a:srgbClr val="000000"/>
                </a:solidFill>
                <a:highlight>
                  <a:srgbClr val="FFFFFF"/>
                </a:highlight>
                <a:latin typeface="Consolas" panose="020B0609020204030204" pitchFamily="49" charset="0"/>
                <a:ea typeface="Calibri" panose="020F0502020204030204" pitchFamily="34" charset="0"/>
                <a:cs typeface="Consolas" panose="020B0609020204030204" pitchFamily="49" charset="0"/>
              </a:rPr>
              <a:t>: {</a:t>
            </a:r>
          </a:p>
          <a:p>
            <a:pPr>
              <a:lnSpc>
                <a:spcPct val="107000"/>
              </a:lnSpc>
            </a:pPr>
            <a:r>
              <a:rPr lang="en-US" sz="2000" b="1" dirty="0">
                <a:solidFill>
                  <a:srgbClr val="000000"/>
                </a:solidFill>
                <a:highlight>
                  <a:srgbClr val="FFFFFF"/>
                </a:highlight>
                <a:latin typeface="Consolas" panose="020B0609020204030204" pitchFamily="49" charset="0"/>
                <a:ea typeface="Calibri" panose="020F0502020204030204" pitchFamily="34" charset="0"/>
                <a:cs typeface="Consolas" panose="020B0609020204030204" pitchFamily="49" charset="0"/>
              </a:rPr>
              <a:t> 	...</a:t>
            </a:r>
          </a:p>
          <a:p>
            <a:pPr>
              <a:lnSpc>
                <a:spcPct val="107000"/>
              </a:lnSpc>
            </a:pPr>
            <a:r>
              <a:rPr lang="en-US" sz="2000" b="1" dirty="0">
                <a:solidFill>
                  <a:srgbClr val="000000"/>
                </a:solidFill>
                <a:highlight>
                  <a:srgbClr val="FFFFFF"/>
                </a:highlight>
                <a:latin typeface="Consolas" panose="020B0609020204030204" pitchFamily="49" charset="0"/>
                <a:ea typeface="Calibri" panose="020F0502020204030204" pitchFamily="34" charset="0"/>
                <a:cs typeface="Consolas" panose="020B0609020204030204" pitchFamily="49" charset="0"/>
              </a:rPr>
              <a:t>    }</a:t>
            </a:r>
            <a:endParaRPr lang="en-US" sz="2000" b="1" dirty="0">
              <a:solidFill>
                <a:srgbClr val="FFFFFF"/>
              </a:solidFill>
              <a:latin typeface="Consolas" panose="020B0609020204030204" pitchFamily="49" charset="0"/>
              <a:ea typeface="Calibri" panose="020F0502020204030204" pitchFamily="34" charset="0"/>
              <a:cs typeface="Consolas" panose="020B0609020204030204" pitchFamily="49" charset="0"/>
            </a:endParaRPr>
          </a:p>
          <a:p>
            <a:pPr>
              <a:lnSpc>
                <a:spcPct val="107000"/>
              </a:lnSpc>
            </a:pPr>
            <a:r>
              <a:rPr lang="en-US" sz="2000" b="1" dirty="0">
                <a:solidFill>
                  <a:srgbClr val="000000"/>
                </a:solidFill>
                <a:highlight>
                  <a:srgbClr val="FFFFFF"/>
                </a:highlight>
                <a:latin typeface="Consolas" panose="020B0609020204030204" pitchFamily="49" charset="0"/>
                <a:ea typeface="Calibri" panose="020F0502020204030204" pitchFamily="34" charset="0"/>
                <a:cs typeface="Consolas" panose="020B0609020204030204" pitchFamily="49" charset="0"/>
              </a:rPr>
              <a:t>}</a:t>
            </a:r>
            <a:endParaRPr lang="en-US" sz="2000" b="1" dirty="0">
              <a:solidFill>
                <a:srgbClr val="FFFFFF"/>
              </a:solidFill>
              <a:latin typeface="Consolas" panose="020B0609020204030204" pitchFamily="49" charset="0"/>
              <a:ea typeface="Calibri" panose="020F0502020204030204" pitchFamily="34" charset="0"/>
              <a:cs typeface="Consolas" panose="020B0609020204030204" pitchFamily="49" charset="0"/>
            </a:endParaRPr>
          </a:p>
          <a:p>
            <a:pPr>
              <a:lnSpc>
                <a:spcPct val="107000"/>
              </a:lnSpc>
              <a:spcAft>
                <a:spcPts val="816"/>
              </a:spcAft>
            </a:pPr>
            <a:r>
              <a:rPr lang="en-US" sz="102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5"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solidFill>
                  <a:srgbClr val="FFFFFF"/>
                </a:solidFill>
              </a:rPr>
              <a:t>Logic Apps Workflow definition concepts</a:t>
            </a:r>
          </a:p>
        </p:txBody>
      </p:sp>
    </p:spTree>
    <p:extLst>
      <p:ext uri="{BB962C8B-B14F-4D97-AF65-F5344CB8AC3E}">
        <p14:creationId xmlns:p14="http://schemas.microsoft.com/office/powerpoint/2010/main" val="262240303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Parameters</a:t>
            </a:r>
          </a:p>
        </p:txBody>
      </p:sp>
      <p:sp>
        <p:nvSpPr>
          <p:cNvPr id="3" name="TextBox 2"/>
          <p:cNvSpPr txBox="1"/>
          <p:nvPr/>
        </p:nvSpPr>
        <p:spPr>
          <a:xfrm>
            <a:off x="466321" y="1592262"/>
            <a:ext cx="11506199" cy="1569660"/>
          </a:xfrm>
          <a:prstGeom prst="rect">
            <a:avLst/>
          </a:prstGeom>
          <a:noFill/>
        </p:spPr>
        <p:txBody>
          <a:bodyPr wrap="square" rtlCol="0">
            <a:spAutoFit/>
          </a:bodyPr>
          <a:lstStyle/>
          <a:p>
            <a:pPr marL="291436" indent="-291436">
              <a:buFont typeface="Arial" panose="020B0604020202020204" pitchFamily="34" charset="0"/>
              <a:buChar char="•"/>
            </a:pPr>
            <a:r>
              <a:rPr lang="en-US" sz="2400" dirty="0">
                <a:solidFill>
                  <a:srgbClr val="505050"/>
                </a:solidFill>
              </a:rPr>
              <a:t>Re-using values, or even complex objects, throughout the definition, which makes it easier to comprehend.</a:t>
            </a:r>
          </a:p>
          <a:p>
            <a:pPr marL="291436" indent="-291436">
              <a:buFont typeface="Arial" panose="020B0604020202020204" pitchFamily="34" charset="0"/>
              <a:buChar char="•"/>
            </a:pPr>
            <a:r>
              <a:rPr lang="en-US" sz="2400" dirty="0">
                <a:solidFill>
                  <a:srgbClr val="505050"/>
                </a:solidFill>
              </a:rPr>
              <a:t>Separate out </a:t>
            </a:r>
            <a:r>
              <a:rPr lang="en-US" sz="2400" dirty="0" err="1">
                <a:solidFill>
                  <a:srgbClr val="505050"/>
                </a:solidFill>
              </a:rPr>
              <a:t>config</a:t>
            </a:r>
            <a:r>
              <a:rPr lang="en-US" sz="2400" dirty="0">
                <a:solidFill>
                  <a:srgbClr val="505050"/>
                </a:solidFill>
              </a:rPr>
              <a:t> from the definition itself, making sharing easy, as well as </a:t>
            </a:r>
            <a:r>
              <a:rPr lang="en-US" sz="2400" i="1" dirty="0">
                <a:solidFill>
                  <a:srgbClr val="505050"/>
                </a:solidFill>
              </a:rPr>
              <a:t>across different environments</a:t>
            </a:r>
            <a:r>
              <a:rPr lang="en-US" sz="2400" dirty="0">
                <a:solidFill>
                  <a:srgbClr val="505050"/>
                </a:solidFill>
              </a:rPr>
              <a:t>.</a:t>
            </a:r>
          </a:p>
        </p:txBody>
      </p:sp>
      <p:grpSp>
        <p:nvGrpSpPr>
          <p:cNvPr id="5" name="Group 4"/>
          <p:cNvGrpSpPr/>
          <p:nvPr/>
        </p:nvGrpSpPr>
        <p:grpSpPr>
          <a:xfrm>
            <a:off x="1036637" y="3329362"/>
            <a:ext cx="4902000" cy="3301579"/>
            <a:chOff x="1564936" y="2812070"/>
            <a:chExt cx="4429866" cy="3958706"/>
          </a:xfrm>
        </p:grpSpPr>
        <p:sp>
          <p:nvSpPr>
            <p:cNvPr id="6" name="Rectangle 5"/>
            <p:cNvSpPr/>
            <p:nvPr/>
          </p:nvSpPr>
          <p:spPr>
            <a:xfrm>
              <a:off x="1564936" y="2812070"/>
              <a:ext cx="4429866" cy="395870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4464" tIns="67232" rIns="134464" rtlCol="0" anchor="t"/>
            <a:lstStyle/>
            <a:p>
              <a:pPr algn="ctr" defTabSz="685845"/>
              <a:r>
                <a:rPr lang="en-US" sz="1471" dirty="0">
                  <a:solidFill>
                    <a:srgbClr val="FFFFFF"/>
                  </a:solidFill>
                </a:rPr>
                <a:t>DEV WORKFLOW</a:t>
              </a:r>
            </a:p>
          </p:txBody>
        </p:sp>
        <p:sp>
          <p:nvSpPr>
            <p:cNvPr id="7" name="Rectangle 6"/>
            <p:cNvSpPr/>
            <p:nvPr/>
          </p:nvSpPr>
          <p:spPr>
            <a:xfrm>
              <a:off x="3779869" y="3584381"/>
              <a:ext cx="1972066" cy="300181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134464" tIns="33616" rIns="134464" rtlCol="0" anchor="t"/>
            <a:lstStyle/>
            <a:p>
              <a:pPr algn="ctr" defTabSz="685845"/>
              <a:endParaRPr lang="en-US" sz="1324" b="1" cap="all" dirty="0">
                <a:solidFill>
                  <a:srgbClr val="FFFFFF"/>
                </a:solidFill>
              </a:endParaRPr>
            </a:p>
            <a:p>
              <a:pPr algn="ctr" defTabSz="685845"/>
              <a:r>
                <a:rPr lang="en-US" sz="1324" b="1" cap="all" dirty="0">
                  <a:solidFill>
                    <a:srgbClr val="FFFFFF"/>
                  </a:solidFill>
                </a:rPr>
                <a:t>Definition</a:t>
              </a:r>
            </a:p>
            <a:p>
              <a:pPr algn="ctr" defTabSz="685845"/>
              <a:br>
                <a:rPr lang="en-US" sz="1324" dirty="0">
                  <a:solidFill>
                    <a:srgbClr val="FFFFFF"/>
                  </a:solidFill>
                </a:rPr>
              </a:br>
              <a:br>
                <a:rPr lang="en-US" sz="1324" dirty="0">
                  <a:solidFill>
                    <a:srgbClr val="FFFFFF"/>
                  </a:solidFill>
                </a:rPr>
              </a:br>
              <a:r>
                <a:rPr lang="en-US" sz="1324" dirty="0">
                  <a:solidFill>
                    <a:srgbClr val="FFFFFF"/>
                  </a:solidFill>
                </a:rPr>
                <a:t>Declares parameters</a:t>
              </a:r>
            </a:p>
            <a:p>
              <a:pPr algn="ctr" defTabSz="685845"/>
              <a:endParaRPr lang="en-US" sz="1324" dirty="0">
                <a:solidFill>
                  <a:srgbClr val="FFFFFF"/>
                </a:solidFill>
              </a:endParaRPr>
            </a:p>
            <a:p>
              <a:pPr algn="ctr" defTabSz="685845"/>
              <a:r>
                <a:rPr lang="en-US" sz="1324" dirty="0">
                  <a:solidFill>
                    <a:srgbClr val="FFFFFF"/>
                  </a:solidFill>
                </a:rPr>
                <a:t>Uri: </a:t>
              </a:r>
              <a:br>
                <a:rPr lang="en-US" sz="1324" dirty="0">
                  <a:solidFill>
                    <a:srgbClr val="FFFFFF"/>
                  </a:solidFill>
                </a:rPr>
              </a:br>
              <a:r>
                <a:rPr lang="en-US" sz="1176" dirty="0">
                  <a:solidFill>
                    <a:srgbClr val="FFFFFF"/>
                  </a:solidFill>
                </a:rPr>
                <a:t>@parameters (‘endpoint’)</a:t>
              </a:r>
            </a:p>
          </p:txBody>
        </p:sp>
        <p:sp>
          <p:nvSpPr>
            <p:cNvPr id="8" name="Rectangle 7"/>
            <p:cNvSpPr/>
            <p:nvPr/>
          </p:nvSpPr>
          <p:spPr>
            <a:xfrm>
              <a:off x="1807803" y="3584381"/>
              <a:ext cx="1972066" cy="300181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134464" tIns="33616" rIns="134464" rtlCol="0" anchor="t"/>
            <a:lstStyle/>
            <a:p>
              <a:pPr algn="ctr" defTabSz="685845"/>
              <a:endParaRPr lang="en-US" sz="1324" b="1" cap="all" dirty="0">
                <a:solidFill>
                  <a:srgbClr val="FFFFFF"/>
                </a:solidFill>
              </a:endParaRPr>
            </a:p>
            <a:p>
              <a:pPr algn="ctr" defTabSz="685845"/>
              <a:r>
                <a:rPr lang="en-US" sz="1324" b="1" cap="all" dirty="0">
                  <a:solidFill>
                    <a:srgbClr val="FFFFFF"/>
                  </a:solidFill>
                </a:rPr>
                <a:t>Parameters</a:t>
              </a:r>
            </a:p>
            <a:p>
              <a:pPr algn="ctr" defTabSz="685845"/>
              <a:br>
                <a:rPr lang="en-US" sz="1324" dirty="0">
                  <a:solidFill>
                    <a:srgbClr val="FFFFFF"/>
                  </a:solidFill>
                </a:rPr>
              </a:br>
              <a:br>
                <a:rPr lang="en-US" sz="1324" dirty="0">
                  <a:solidFill>
                    <a:srgbClr val="FFFFFF"/>
                  </a:solidFill>
                </a:rPr>
              </a:br>
              <a:r>
                <a:rPr lang="en-US" sz="1324" dirty="0">
                  <a:solidFill>
                    <a:srgbClr val="FFFFFF"/>
                  </a:solidFill>
                </a:rPr>
                <a:t>Provides DEV configuration</a:t>
              </a:r>
            </a:p>
            <a:p>
              <a:pPr algn="ctr" defTabSz="685845"/>
              <a:endParaRPr lang="en-US" sz="1324" dirty="0">
                <a:solidFill>
                  <a:srgbClr val="FFFFFF"/>
                </a:solidFill>
              </a:endParaRPr>
            </a:p>
            <a:p>
              <a:pPr algn="ctr" defTabSz="685845"/>
              <a:r>
                <a:rPr lang="en-US" sz="1324" dirty="0">
                  <a:solidFill>
                    <a:srgbClr val="FFFFFF"/>
                  </a:solidFill>
                </a:rPr>
                <a:t>Endpoint: </a:t>
              </a:r>
              <a:r>
                <a:rPr lang="en-US" sz="1176" dirty="0">
                  <a:solidFill>
                    <a:srgbClr val="FFFFFF"/>
                  </a:solidFill>
                </a:rPr>
                <a:t>“http://int.mysite.net”</a:t>
              </a:r>
            </a:p>
          </p:txBody>
        </p:sp>
      </p:grpSp>
      <p:grpSp>
        <p:nvGrpSpPr>
          <p:cNvPr id="9" name="Group 8"/>
          <p:cNvGrpSpPr/>
          <p:nvPr/>
        </p:nvGrpSpPr>
        <p:grpSpPr>
          <a:xfrm>
            <a:off x="7084638" y="3329362"/>
            <a:ext cx="4887882" cy="3301579"/>
            <a:chOff x="6276525" y="2787783"/>
            <a:chExt cx="4429866" cy="3958706"/>
          </a:xfrm>
        </p:grpSpPr>
        <p:sp>
          <p:nvSpPr>
            <p:cNvPr id="10" name="Rectangle 9"/>
            <p:cNvSpPr/>
            <p:nvPr/>
          </p:nvSpPr>
          <p:spPr>
            <a:xfrm>
              <a:off x="6276525" y="2787783"/>
              <a:ext cx="4429866" cy="395870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4464" tIns="67232" rIns="134464" rtlCol="0" anchor="t"/>
            <a:lstStyle/>
            <a:p>
              <a:pPr algn="ctr" defTabSz="685845"/>
              <a:r>
                <a:rPr lang="en-US" sz="1471" dirty="0">
                  <a:solidFill>
                    <a:srgbClr val="FFFFFF"/>
                  </a:solidFill>
                </a:rPr>
                <a:t>PROD WORKFLOW</a:t>
              </a:r>
            </a:p>
          </p:txBody>
        </p:sp>
        <p:sp>
          <p:nvSpPr>
            <p:cNvPr id="11" name="Rectangle 10"/>
            <p:cNvSpPr/>
            <p:nvPr/>
          </p:nvSpPr>
          <p:spPr>
            <a:xfrm>
              <a:off x="8491458" y="3584381"/>
              <a:ext cx="1972066" cy="300181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134464" tIns="0" rIns="134464" rtlCol="0" anchor="t"/>
            <a:lstStyle/>
            <a:p>
              <a:pPr algn="ctr" defTabSz="685845"/>
              <a:endParaRPr lang="en-US" sz="1324" b="1" cap="all" dirty="0">
                <a:solidFill>
                  <a:srgbClr val="FFFFFF"/>
                </a:solidFill>
              </a:endParaRPr>
            </a:p>
            <a:p>
              <a:pPr algn="ctr" defTabSz="685845"/>
              <a:r>
                <a:rPr lang="en-US" sz="1324" b="1" cap="all" dirty="0">
                  <a:solidFill>
                    <a:srgbClr val="FFFFFF"/>
                  </a:solidFill>
                </a:rPr>
                <a:t>Definition</a:t>
              </a:r>
            </a:p>
            <a:p>
              <a:pPr algn="ctr" defTabSz="685845"/>
              <a:r>
                <a:rPr lang="en-US" sz="1029" dirty="0">
                  <a:solidFill>
                    <a:srgbClr val="FFFFFF"/>
                  </a:solidFill>
                </a:rPr>
                <a:t>(identical)</a:t>
              </a:r>
              <a:br>
                <a:rPr lang="en-US" sz="1029" dirty="0">
                  <a:solidFill>
                    <a:srgbClr val="FFFFFF"/>
                  </a:solidFill>
                </a:rPr>
              </a:br>
              <a:endParaRPr lang="en-US" sz="1029" dirty="0">
                <a:solidFill>
                  <a:srgbClr val="FFFFFF"/>
                </a:solidFill>
              </a:endParaRPr>
            </a:p>
            <a:p>
              <a:pPr algn="ctr" defTabSz="685845"/>
              <a:br>
                <a:rPr lang="en-US" sz="1324" dirty="0">
                  <a:solidFill>
                    <a:srgbClr val="FFFFFF"/>
                  </a:solidFill>
                </a:rPr>
              </a:br>
              <a:r>
                <a:rPr lang="en-US" sz="1324" dirty="0">
                  <a:solidFill>
                    <a:srgbClr val="FFFFFF"/>
                  </a:solidFill>
                </a:rPr>
                <a:t>Declares parameters</a:t>
              </a:r>
            </a:p>
            <a:p>
              <a:pPr algn="ctr" defTabSz="685845"/>
              <a:endParaRPr lang="en-US" sz="1324" dirty="0">
                <a:solidFill>
                  <a:srgbClr val="FFFFFF"/>
                </a:solidFill>
              </a:endParaRPr>
            </a:p>
            <a:p>
              <a:pPr algn="ctr" defTabSz="685845"/>
              <a:r>
                <a:rPr lang="en-US" sz="1324" dirty="0">
                  <a:solidFill>
                    <a:srgbClr val="FFFFFF"/>
                  </a:solidFill>
                </a:rPr>
                <a:t>Uri: </a:t>
              </a:r>
              <a:br>
                <a:rPr lang="en-US" sz="1324" dirty="0">
                  <a:solidFill>
                    <a:srgbClr val="FFFFFF"/>
                  </a:solidFill>
                </a:rPr>
              </a:br>
              <a:r>
                <a:rPr lang="en-US" sz="1176" dirty="0">
                  <a:solidFill>
                    <a:srgbClr val="FFFFFF"/>
                  </a:solidFill>
                </a:rPr>
                <a:t>@parameters (‘endpoint’)</a:t>
              </a:r>
            </a:p>
            <a:p>
              <a:pPr algn="ctr" defTabSz="685845"/>
              <a:endParaRPr lang="en-US" sz="1176" dirty="0">
                <a:solidFill>
                  <a:srgbClr val="FFFFFF"/>
                </a:solidFill>
              </a:endParaRPr>
            </a:p>
          </p:txBody>
        </p:sp>
        <p:sp>
          <p:nvSpPr>
            <p:cNvPr id="13" name="Rectangle 12"/>
            <p:cNvSpPr/>
            <p:nvPr/>
          </p:nvSpPr>
          <p:spPr>
            <a:xfrm>
              <a:off x="6519391" y="3584381"/>
              <a:ext cx="1972066" cy="300181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134464" tIns="0" rIns="134464" rtlCol="0" anchor="t"/>
            <a:lstStyle/>
            <a:p>
              <a:pPr algn="ctr" defTabSz="685845"/>
              <a:endParaRPr lang="en-US" sz="1324" b="1" cap="all" dirty="0">
                <a:solidFill>
                  <a:srgbClr val="FFFFFF"/>
                </a:solidFill>
              </a:endParaRPr>
            </a:p>
            <a:p>
              <a:pPr algn="ctr" defTabSz="685845"/>
              <a:r>
                <a:rPr lang="en-US" sz="1324" b="1" cap="all" dirty="0">
                  <a:solidFill>
                    <a:srgbClr val="FFFFFF"/>
                  </a:solidFill>
                </a:rPr>
                <a:t>Parameters</a:t>
              </a:r>
            </a:p>
            <a:p>
              <a:pPr algn="ctr" defTabSz="685845"/>
              <a:br>
                <a:rPr lang="en-US" sz="1324" dirty="0">
                  <a:solidFill>
                    <a:srgbClr val="FFFFFF"/>
                  </a:solidFill>
                </a:rPr>
              </a:br>
              <a:br>
                <a:rPr lang="en-US" sz="1324" dirty="0">
                  <a:solidFill>
                    <a:srgbClr val="FFFFFF"/>
                  </a:solidFill>
                </a:rPr>
              </a:br>
              <a:r>
                <a:rPr lang="en-US" sz="1324" dirty="0">
                  <a:solidFill>
                    <a:srgbClr val="FFFFFF"/>
                  </a:solidFill>
                </a:rPr>
                <a:t>Provides PROD configuration</a:t>
              </a:r>
            </a:p>
            <a:p>
              <a:pPr algn="ctr" defTabSz="685845"/>
              <a:endParaRPr lang="en-US" sz="1324" dirty="0">
                <a:solidFill>
                  <a:srgbClr val="FFFFFF"/>
                </a:solidFill>
              </a:endParaRPr>
            </a:p>
            <a:p>
              <a:pPr algn="ctr" defTabSz="685845"/>
              <a:r>
                <a:rPr lang="en-US" sz="1324" dirty="0">
                  <a:solidFill>
                    <a:srgbClr val="FFFFFF"/>
                  </a:solidFill>
                </a:rPr>
                <a:t>Endpoint: </a:t>
              </a:r>
              <a:r>
                <a:rPr lang="en-US" sz="1176" dirty="0">
                  <a:solidFill>
                    <a:srgbClr val="FFFFFF"/>
                  </a:solidFill>
                </a:rPr>
                <a:t>“http://mysite.net”</a:t>
              </a:r>
              <a:endParaRPr lang="en-US" sz="1324" dirty="0">
                <a:solidFill>
                  <a:srgbClr val="FFFFFF"/>
                </a:solidFill>
              </a:endParaRPr>
            </a:p>
            <a:p>
              <a:pPr algn="ctr" defTabSz="685845"/>
              <a:endParaRPr lang="en-US" sz="1324" dirty="0">
                <a:solidFill>
                  <a:srgbClr val="FFFFFF"/>
                </a:solidFill>
              </a:endParaRPr>
            </a:p>
          </p:txBody>
        </p:sp>
      </p:grpSp>
      <p:cxnSp>
        <p:nvCxnSpPr>
          <p:cNvPr id="16" name="Straight Connector 15"/>
          <p:cNvCxnSpPr/>
          <p:nvPr/>
        </p:nvCxnSpPr>
        <p:spPr>
          <a:xfrm>
            <a:off x="1305389" y="4487862"/>
            <a:ext cx="4364496"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352615" y="4564062"/>
            <a:ext cx="4364496"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59040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386090"/>
          </a:xfrm>
        </p:spPr>
        <p:txBody>
          <a:bodyPr/>
          <a:lstStyle/>
          <a:p>
            <a:r>
              <a:rPr lang="en-US" dirty="0"/>
              <a:t>Recurring schedule – “every X hours”</a:t>
            </a:r>
          </a:p>
          <a:p>
            <a:r>
              <a:rPr lang="en-US" dirty="0"/>
              <a:t>Polling an API for a response</a:t>
            </a:r>
            <a:br>
              <a:rPr lang="en-US" dirty="0"/>
            </a:br>
            <a:r>
              <a:rPr lang="en-US" sz="2800" dirty="0"/>
              <a:t>A 200 response means “run” – a 202 response means “wait”</a:t>
            </a:r>
            <a:br>
              <a:rPr lang="en-US" sz="2800" dirty="0"/>
            </a:br>
            <a:r>
              <a:rPr lang="en-US" sz="2800" dirty="0"/>
              <a:t>Can use trigger state to get information on the previous execution</a:t>
            </a:r>
          </a:p>
          <a:p>
            <a:r>
              <a:rPr lang="en-US" dirty="0"/>
              <a:t>Manual </a:t>
            </a:r>
            <a:r>
              <a:rPr lang="en-US" dirty="0" err="1"/>
              <a:t>Webhook</a:t>
            </a:r>
            <a:br>
              <a:rPr lang="en-US" dirty="0"/>
            </a:br>
            <a:r>
              <a:rPr lang="en-US" sz="2800" dirty="0"/>
              <a:t>Every workflow has an endpoint you can POST to using a SAS URL</a:t>
            </a:r>
          </a:p>
          <a:p>
            <a:r>
              <a:rPr lang="en-US" dirty="0" err="1"/>
              <a:t>Webhook</a:t>
            </a:r>
            <a:r>
              <a:rPr lang="en-US" dirty="0"/>
              <a:t> subscription</a:t>
            </a:r>
            <a:br>
              <a:rPr lang="en-US" dirty="0"/>
            </a:br>
            <a:r>
              <a:rPr lang="en-US" sz="2800" dirty="0"/>
              <a:t>Subscribe to a web services </a:t>
            </a:r>
            <a:r>
              <a:rPr lang="en-US" sz="2800" dirty="0" err="1"/>
              <a:t>webhook</a:t>
            </a:r>
            <a:endParaRPr lang="en-US" dirty="0"/>
          </a:p>
          <a:p>
            <a:r>
              <a:rPr lang="en-US" dirty="0"/>
              <a:t>On Demand</a:t>
            </a:r>
            <a:br>
              <a:rPr lang="en-US" dirty="0"/>
            </a:br>
            <a:r>
              <a:rPr lang="en-US" sz="2800" dirty="0"/>
              <a:t>User can click the “Run Now” button in the portal</a:t>
            </a:r>
          </a:p>
        </p:txBody>
      </p:sp>
      <p:sp>
        <p:nvSpPr>
          <p:cNvPr id="4" name="Title 3"/>
          <p:cNvSpPr>
            <a:spLocks noGrp="1"/>
          </p:cNvSpPr>
          <p:nvPr>
            <p:ph type="title"/>
          </p:nvPr>
        </p:nvSpPr>
        <p:spPr/>
        <p:txBody>
          <a:bodyPr/>
          <a:lstStyle/>
          <a:p>
            <a:r>
              <a:rPr lang="en-US" dirty="0"/>
              <a:t>Triggering a Logic app “Run”</a:t>
            </a:r>
          </a:p>
        </p:txBody>
      </p:sp>
    </p:spTree>
    <p:extLst>
      <p:ext uri="{BB962C8B-B14F-4D97-AF65-F5344CB8AC3E}">
        <p14:creationId xmlns:p14="http://schemas.microsoft.com/office/powerpoint/2010/main" val="35035705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Actions can…</a:t>
            </a:r>
          </a:p>
        </p:txBody>
      </p:sp>
      <p:sp>
        <p:nvSpPr>
          <p:cNvPr id="5" name="Text Placeholder 4"/>
          <p:cNvSpPr>
            <a:spLocks noGrp="1"/>
          </p:cNvSpPr>
          <p:nvPr>
            <p:ph type="body" sz="quarter" idx="10"/>
          </p:nvPr>
        </p:nvSpPr>
        <p:spPr>
          <a:xfrm>
            <a:off x="274639" y="1212849"/>
            <a:ext cx="5486399" cy="5256824"/>
          </a:xfrm>
        </p:spPr>
        <p:txBody>
          <a:bodyPr/>
          <a:lstStyle/>
          <a:p>
            <a:r>
              <a:rPr lang="en-US" dirty="0"/>
              <a:t>Call out</a:t>
            </a:r>
          </a:p>
          <a:p>
            <a:pPr lvl="1"/>
            <a:r>
              <a:rPr lang="en-US" dirty="0"/>
              <a:t>API Apps, Direct HTTP endpoints, Other Workflows, send a response</a:t>
            </a:r>
          </a:p>
          <a:p>
            <a:r>
              <a:rPr lang="en-US" dirty="0"/>
              <a:t>Honor asynchronous pattern</a:t>
            </a:r>
          </a:p>
          <a:p>
            <a:pPr lvl="1"/>
            <a:r>
              <a:rPr lang="en-US" dirty="0"/>
              <a:t>Continues on 202 status code</a:t>
            </a:r>
          </a:p>
          <a:p>
            <a:pPr lvl="1"/>
            <a:r>
              <a:rPr lang="en-US" dirty="0"/>
              <a:t>Follows location header</a:t>
            </a:r>
          </a:p>
          <a:p>
            <a:pPr lvl="1"/>
            <a:r>
              <a:rPr lang="en-US" dirty="0"/>
              <a:t>Waits for retry after interval</a:t>
            </a:r>
          </a:p>
          <a:p>
            <a:r>
              <a:rPr lang="en-US" dirty="0"/>
              <a:t>Wait for events</a:t>
            </a:r>
          </a:p>
          <a:p>
            <a:pPr lvl="1"/>
            <a:r>
              <a:rPr lang="en-US" dirty="0"/>
              <a:t>Wait for a period of time</a:t>
            </a:r>
          </a:p>
          <a:p>
            <a:pPr lvl="1"/>
            <a:r>
              <a:rPr lang="en-US" dirty="0"/>
              <a:t>Wait for a </a:t>
            </a:r>
            <a:r>
              <a:rPr lang="en-US" dirty="0" err="1"/>
              <a:t>Webhook</a:t>
            </a:r>
            <a:r>
              <a:rPr lang="en-US" dirty="0"/>
              <a:t> to be called</a:t>
            </a:r>
          </a:p>
        </p:txBody>
      </p:sp>
      <p:sp>
        <p:nvSpPr>
          <p:cNvPr id="6" name="Text Placeholder 5"/>
          <p:cNvSpPr>
            <a:spLocks noGrp="1"/>
          </p:cNvSpPr>
          <p:nvPr>
            <p:ph type="body" sz="quarter" idx="11"/>
          </p:nvPr>
        </p:nvSpPr>
        <p:spPr>
          <a:xfrm>
            <a:off x="6675439" y="1212849"/>
            <a:ext cx="5486399" cy="4789003"/>
          </a:xfrm>
        </p:spPr>
        <p:txBody>
          <a:bodyPr/>
          <a:lstStyle/>
          <a:p>
            <a:r>
              <a:rPr lang="en-US" dirty="0"/>
              <a:t>Have conditions and looping</a:t>
            </a:r>
          </a:p>
          <a:p>
            <a:pPr lvl="1"/>
            <a:r>
              <a:rPr lang="en-US" dirty="0"/>
              <a:t>Conditions determine whether the action should execute</a:t>
            </a:r>
          </a:p>
          <a:p>
            <a:pPr lvl="1"/>
            <a:r>
              <a:rPr lang="en-US" dirty="0"/>
              <a:t>For each executes an action for each item in a collection</a:t>
            </a:r>
          </a:p>
          <a:p>
            <a:pPr lvl="1"/>
            <a:r>
              <a:rPr lang="en-US" dirty="0"/>
              <a:t>Do-while will continually execute an action until a condition is met</a:t>
            </a:r>
          </a:p>
          <a:p>
            <a:r>
              <a:rPr lang="en-US" dirty="0"/>
              <a:t>Have custom retry policy</a:t>
            </a:r>
          </a:p>
          <a:p>
            <a:pPr lvl="1"/>
            <a:r>
              <a:rPr lang="en-US" dirty="0"/>
              <a:t>By default retries 4 times separated  by 20 seconds</a:t>
            </a:r>
          </a:p>
        </p:txBody>
      </p:sp>
    </p:spTree>
    <p:extLst>
      <p:ext uri="{BB962C8B-B14F-4D97-AF65-F5344CB8AC3E}">
        <p14:creationId xmlns:p14="http://schemas.microsoft.com/office/powerpoint/2010/main" val="143274910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639" y="295275"/>
            <a:ext cx="7038752" cy="534828"/>
          </a:xfrm>
        </p:spPr>
        <p:txBody>
          <a:bodyPr/>
          <a:lstStyle/>
          <a:p>
            <a:r>
              <a:rPr lang="en-US" dirty="0"/>
              <a:t>Control flow</a:t>
            </a:r>
          </a:p>
        </p:txBody>
      </p:sp>
      <p:sp>
        <p:nvSpPr>
          <p:cNvPr id="6" name="U-Turn Arrow 5"/>
          <p:cNvSpPr/>
          <p:nvPr/>
        </p:nvSpPr>
        <p:spPr bwMode="auto">
          <a:xfrm rot="5400000">
            <a:off x="251297" y="3292002"/>
            <a:ext cx="1688451" cy="1489371"/>
          </a:xfrm>
          <a:prstGeom prst="uturn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4" name="Group 13"/>
          <p:cNvGrpSpPr/>
          <p:nvPr/>
        </p:nvGrpSpPr>
        <p:grpSpPr>
          <a:xfrm>
            <a:off x="4938537" y="3012413"/>
            <a:ext cx="1849561" cy="2216112"/>
            <a:chOff x="8351837" y="1906587"/>
            <a:chExt cx="3124200" cy="3802062"/>
          </a:xfrm>
        </p:grpSpPr>
        <p:sp>
          <p:nvSpPr>
            <p:cNvPr id="10" name="Right Arrow Callout 9"/>
            <p:cNvSpPr/>
            <p:nvPr/>
          </p:nvSpPr>
          <p:spPr bwMode="auto">
            <a:xfrm>
              <a:off x="9571037" y="1906587"/>
              <a:ext cx="1905000" cy="3802062"/>
            </a:xfrm>
            <a:prstGeom prst="rightArrowCallout">
              <a:avLst>
                <a:gd name="adj1" fmla="val 25000"/>
                <a:gd name="adj2" fmla="val 21500"/>
                <a:gd name="adj3" fmla="val 25000"/>
                <a:gd name="adj4" fmla="val 28977"/>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Right Arrow 10"/>
            <p:cNvSpPr/>
            <p:nvPr/>
          </p:nvSpPr>
          <p:spPr bwMode="auto">
            <a:xfrm>
              <a:off x="10104437" y="2055019"/>
              <a:ext cx="1125538" cy="838200"/>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ight Arrow 11"/>
            <p:cNvSpPr/>
            <p:nvPr/>
          </p:nvSpPr>
          <p:spPr bwMode="auto">
            <a:xfrm>
              <a:off x="10104437" y="4718050"/>
              <a:ext cx="1125538" cy="914400"/>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ight Arrow 12"/>
            <p:cNvSpPr/>
            <p:nvPr/>
          </p:nvSpPr>
          <p:spPr bwMode="auto">
            <a:xfrm>
              <a:off x="8351837" y="3388518"/>
              <a:ext cx="1125538" cy="838200"/>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5" name="Group 14"/>
          <p:cNvGrpSpPr/>
          <p:nvPr/>
        </p:nvGrpSpPr>
        <p:grpSpPr>
          <a:xfrm rot="5400000">
            <a:off x="6836479" y="3198705"/>
            <a:ext cx="2920119" cy="1843528"/>
            <a:chOff x="8549747" y="1669660"/>
            <a:chExt cx="4714579" cy="3323582"/>
          </a:xfrm>
        </p:grpSpPr>
        <p:sp>
          <p:nvSpPr>
            <p:cNvPr id="16" name="U-Turn Arrow 15"/>
            <p:cNvSpPr/>
            <p:nvPr/>
          </p:nvSpPr>
          <p:spPr>
            <a:xfrm rot="16200000">
              <a:off x="8354200" y="1865207"/>
              <a:ext cx="2998371" cy="2607278"/>
            </a:xfrm>
            <a:prstGeom prst="utur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5"/>
              <a:endParaRPr lang="en-US" sz="1350">
                <a:solidFill>
                  <a:srgbClr val="FFFFFF"/>
                </a:solidFill>
              </a:endParaRPr>
            </a:p>
          </p:txBody>
        </p:sp>
        <p:sp>
          <p:nvSpPr>
            <p:cNvPr id="17" name="U-Turn Arrow 16"/>
            <p:cNvSpPr/>
            <p:nvPr/>
          </p:nvSpPr>
          <p:spPr>
            <a:xfrm rot="5400000">
              <a:off x="10461502" y="2190417"/>
              <a:ext cx="2998372" cy="2607277"/>
            </a:xfrm>
            <a:prstGeom prst="utur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5"/>
              <a:endParaRPr lang="en-US" sz="1350">
                <a:solidFill>
                  <a:srgbClr val="FFFFFF"/>
                </a:solidFill>
              </a:endParaRPr>
            </a:p>
          </p:txBody>
        </p:sp>
      </p:grpSp>
      <p:sp>
        <p:nvSpPr>
          <p:cNvPr id="18" name="Diamond 17"/>
          <p:cNvSpPr/>
          <p:nvPr/>
        </p:nvSpPr>
        <p:spPr>
          <a:xfrm>
            <a:off x="9804977" y="3170097"/>
            <a:ext cx="2481118" cy="1694565"/>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grpSp>
        <p:nvGrpSpPr>
          <p:cNvPr id="31" name="Group 30"/>
          <p:cNvGrpSpPr/>
          <p:nvPr/>
        </p:nvGrpSpPr>
        <p:grpSpPr>
          <a:xfrm>
            <a:off x="2426884" y="2548525"/>
            <a:ext cx="1924977" cy="3082337"/>
            <a:chOff x="2426884" y="2548525"/>
            <a:chExt cx="1924977" cy="3082337"/>
          </a:xfrm>
        </p:grpSpPr>
        <p:sp>
          <p:nvSpPr>
            <p:cNvPr id="19" name="Rectangle 18"/>
            <p:cNvSpPr/>
            <p:nvPr/>
          </p:nvSpPr>
          <p:spPr bwMode="auto">
            <a:xfrm>
              <a:off x="3731966" y="3573462"/>
              <a:ext cx="429591" cy="610827"/>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2613752" y="3983845"/>
              <a:ext cx="429591" cy="61082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1" name="Group 20"/>
            <p:cNvGrpSpPr/>
            <p:nvPr/>
          </p:nvGrpSpPr>
          <p:grpSpPr>
            <a:xfrm rot="5400000">
              <a:off x="1848204" y="3127205"/>
              <a:ext cx="3082337" cy="1924977"/>
              <a:chOff x="8549747" y="1669660"/>
              <a:chExt cx="4714581" cy="3323582"/>
            </a:xfrm>
          </p:grpSpPr>
          <p:sp>
            <p:nvSpPr>
              <p:cNvPr id="22" name="U-Turn Arrow 21"/>
              <p:cNvSpPr/>
              <p:nvPr/>
            </p:nvSpPr>
            <p:spPr>
              <a:xfrm rot="16200000">
                <a:off x="8354200" y="1865207"/>
                <a:ext cx="2998371" cy="2607278"/>
              </a:xfrm>
              <a:prstGeom prst="utur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5"/>
                <a:endParaRPr lang="en-US" sz="1350">
                  <a:solidFill>
                    <a:srgbClr val="FFFFFF"/>
                  </a:solidFill>
                </a:endParaRPr>
              </a:p>
            </p:txBody>
          </p:sp>
          <p:sp>
            <p:nvSpPr>
              <p:cNvPr id="23" name="U-Turn Arrow 22"/>
              <p:cNvSpPr/>
              <p:nvPr/>
            </p:nvSpPr>
            <p:spPr>
              <a:xfrm rot="5400000">
                <a:off x="10461503" y="2190418"/>
                <a:ext cx="2998371" cy="2607278"/>
              </a:xfrm>
              <a:prstGeom prst="utur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5"/>
                <a:endParaRPr lang="en-US" sz="1350">
                  <a:solidFill>
                    <a:srgbClr val="FFFFFF"/>
                  </a:solidFill>
                </a:endParaRPr>
              </a:p>
            </p:txBody>
          </p:sp>
        </p:grpSp>
      </p:grpSp>
      <p:sp>
        <p:nvSpPr>
          <p:cNvPr id="25" name="TextBox 24"/>
          <p:cNvSpPr txBox="1"/>
          <p:nvPr/>
        </p:nvSpPr>
        <p:spPr>
          <a:xfrm>
            <a:off x="122237" y="1973262"/>
            <a:ext cx="1905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Response</a:t>
            </a:r>
          </a:p>
        </p:txBody>
      </p:sp>
      <p:sp>
        <p:nvSpPr>
          <p:cNvPr id="26" name="TextBox 25"/>
          <p:cNvSpPr txBox="1"/>
          <p:nvPr/>
        </p:nvSpPr>
        <p:spPr>
          <a:xfrm>
            <a:off x="2531051" y="1975879"/>
            <a:ext cx="1905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For Each</a:t>
            </a:r>
          </a:p>
        </p:txBody>
      </p:sp>
      <p:sp>
        <p:nvSpPr>
          <p:cNvPr id="27" name="TextBox 26"/>
          <p:cNvSpPr txBox="1"/>
          <p:nvPr/>
        </p:nvSpPr>
        <p:spPr>
          <a:xfrm>
            <a:off x="4939865" y="1978496"/>
            <a:ext cx="1905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Split On</a:t>
            </a:r>
          </a:p>
        </p:txBody>
      </p:sp>
      <p:sp>
        <p:nvSpPr>
          <p:cNvPr id="28" name="TextBox 27"/>
          <p:cNvSpPr txBox="1"/>
          <p:nvPr/>
        </p:nvSpPr>
        <p:spPr>
          <a:xfrm>
            <a:off x="7432869" y="1973262"/>
            <a:ext cx="1905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Do Until</a:t>
            </a:r>
          </a:p>
        </p:txBody>
      </p:sp>
      <p:sp>
        <p:nvSpPr>
          <p:cNvPr id="29" name="TextBox 28"/>
          <p:cNvSpPr txBox="1"/>
          <p:nvPr/>
        </p:nvSpPr>
        <p:spPr>
          <a:xfrm>
            <a:off x="10093036" y="1988668"/>
            <a:ext cx="1905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Conditions</a:t>
            </a:r>
          </a:p>
        </p:txBody>
      </p:sp>
      <p:sp>
        <p:nvSpPr>
          <p:cNvPr id="30" name="Diamond 29"/>
          <p:cNvSpPr/>
          <p:nvPr/>
        </p:nvSpPr>
        <p:spPr>
          <a:xfrm>
            <a:off x="8292868" y="3854355"/>
            <a:ext cx="1045002" cy="557307"/>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Tree>
    <p:extLst>
      <p:ext uri="{BB962C8B-B14F-4D97-AF65-F5344CB8AC3E}">
        <p14:creationId xmlns:p14="http://schemas.microsoft.com/office/powerpoint/2010/main" val="3941321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25" grpId="0"/>
      <p:bldP spid="26" grpId="0"/>
      <p:bldP spid="27" grpId="0"/>
      <p:bldP spid="28" grpId="0"/>
      <p:bldP spid="29"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Management</a:t>
            </a:r>
          </a:p>
        </p:txBody>
      </p:sp>
    </p:spTree>
    <p:extLst>
      <p:ext uri="{BB962C8B-B14F-4D97-AF65-F5344CB8AC3E}">
        <p14:creationId xmlns:p14="http://schemas.microsoft.com/office/powerpoint/2010/main" val="126241258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8305799" cy="5180012"/>
          </a:xfrm>
        </p:spPr>
        <p:txBody>
          <a:bodyPr/>
          <a:lstStyle/>
          <a:p>
            <a:r>
              <a:rPr lang="en-US" dirty="0"/>
              <a:t>Trigger history shows polling results</a:t>
            </a:r>
          </a:p>
          <a:p>
            <a:r>
              <a:rPr lang="en-US" dirty="0"/>
              <a:t>Run history shows details for each logic app run</a:t>
            </a:r>
          </a:p>
          <a:p>
            <a:pPr lvl="1"/>
            <a:r>
              <a:rPr lang="en-US" dirty="0"/>
              <a:t>Run statistics</a:t>
            </a:r>
          </a:p>
          <a:p>
            <a:pPr lvl="1"/>
            <a:r>
              <a:rPr lang="en-US" dirty="0"/>
              <a:t>Action execution log</a:t>
            </a:r>
          </a:p>
          <a:p>
            <a:pPr lvl="2"/>
            <a:r>
              <a:rPr lang="en-US" dirty="0"/>
              <a:t>All of the inputs to the action</a:t>
            </a:r>
          </a:p>
          <a:p>
            <a:pPr lvl="2"/>
            <a:r>
              <a:rPr lang="en-US" dirty="0"/>
              <a:t>All of the outputs from the action</a:t>
            </a:r>
          </a:p>
          <a:p>
            <a:pPr lvl="2"/>
            <a:r>
              <a:rPr lang="en-US" dirty="0"/>
              <a:t>Status and errors</a:t>
            </a:r>
          </a:p>
        </p:txBody>
      </p:sp>
      <p:sp>
        <p:nvSpPr>
          <p:cNvPr id="3" name="Title 2"/>
          <p:cNvSpPr>
            <a:spLocks noGrp="1"/>
          </p:cNvSpPr>
          <p:nvPr>
            <p:ph type="title"/>
          </p:nvPr>
        </p:nvSpPr>
        <p:spPr/>
        <p:txBody>
          <a:bodyPr/>
          <a:lstStyle/>
          <a:p>
            <a:r>
              <a:rPr lang="en-US" dirty="0"/>
              <a:t>Debugging and History</a:t>
            </a:r>
          </a:p>
        </p:txBody>
      </p:sp>
      <p:grpSp>
        <p:nvGrpSpPr>
          <p:cNvPr id="5" name="Group 4"/>
          <p:cNvGrpSpPr/>
          <p:nvPr/>
        </p:nvGrpSpPr>
        <p:grpSpPr>
          <a:xfrm>
            <a:off x="8473229" y="2125662"/>
            <a:ext cx="3690974" cy="2534286"/>
            <a:chOff x="8000896" y="4711680"/>
            <a:chExt cx="2231915" cy="1630125"/>
          </a:xfrm>
        </p:grpSpPr>
        <p:pic>
          <p:nvPicPr>
            <p:cNvPr id="6" name="Picture 5"/>
            <p:cNvPicPr>
              <a:picLocks noChangeAspect="1"/>
            </p:cNvPicPr>
            <p:nvPr/>
          </p:nvPicPr>
          <p:blipFill>
            <a:blip r:embed="rId2"/>
            <a:stretch>
              <a:fillRect/>
            </a:stretch>
          </p:blipFill>
          <p:spPr>
            <a:xfrm>
              <a:off x="8000896" y="4711680"/>
              <a:ext cx="2231915" cy="1630125"/>
            </a:xfrm>
            <a:prstGeom prst="rect">
              <a:avLst/>
            </a:prstGeom>
          </p:spPr>
        </p:pic>
        <p:sp>
          <p:nvSpPr>
            <p:cNvPr id="7" name="TextBox 6"/>
            <p:cNvSpPr txBox="1"/>
            <p:nvPr/>
          </p:nvSpPr>
          <p:spPr>
            <a:xfrm>
              <a:off x="8124626" y="4982028"/>
              <a:ext cx="1857575" cy="381000"/>
            </a:xfrm>
            <a:prstGeom prst="rect">
              <a:avLst/>
            </a:prstGeom>
          </p:spPr>
          <p:txBody>
            <a:bodyPr vert="horz" wrap="square" lIns="68570" tIns="68570" rIns="68570" bIns="68570" rtlCol="0" anchor="t">
              <a:noAutofit/>
            </a:bodyPr>
            <a:lstStyle/>
            <a:p>
              <a:pPr defTabSz="685845"/>
              <a:r>
                <a:rPr lang="en-US" sz="1200" dirty="0">
                  <a:solidFill>
                    <a:srgbClr val="FFFFFF"/>
                  </a:solidFill>
                  <a:ea typeface="Segoe UI" pitchFamily="34" charset="0"/>
                  <a:cs typeface="Segoe UI" pitchFamily="34" charset="0"/>
                </a:rPr>
                <a:t>Azure</a:t>
              </a:r>
            </a:p>
          </p:txBody>
        </p:sp>
      </p:grpSp>
    </p:spTree>
    <p:extLst>
      <p:ext uri="{BB962C8B-B14F-4D97-AF65-F5344CB8AC3E}">
        <p14:creationId xmlns:p14="http://schemas.microsoft.com/office/powerpoint/2010/main" val="71333525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1209973"/>
            <a:ext cx="9144000" cy="2179058"/>
          </a:xfrm>
        </p:spPr>
        <p:txBody>
          <a:bodyPr/>
          <a:lstStyle/>
          <a:p>
            <a:r>
              <a:rPr lang="en-US" dirty="0"/>
              <a:t>Demo: Create a new API as a Logic App</a:t>
            </a:r>
          </a:p>
        </p:txBody>
      </p:sp>
      <p:sp>
        <p:nvSpPr>
          <p:cNvPr id="5" name="Text Placeholder 4"/>
          <p:cNvSpPr>
            <a:spLocks noGrp="1"/>
          </p:cNvSpPr>
          <p:nvPr>
            <p:ph type="body" sz="quarter" idx="12"/>
          </p:nvPr>
        </p:nvSpPr>
        <p:spPr/>
        <p:txBody>
          <a:bodyPr/>
          <a:lstStyle/>
          <a:p>
            <a:r>
              <a:rPr lang="en-US" dirty="0"/>
              <a:t>Kevin Lam</a:t>
            </a:r>
          </a:p>
        </p:txBody>
      </p:sp>
    </p:spTree>
    <p:extLst>
      <p:ext uri="{BB962C8B-B14F-4D97-AF65-F5344CB8AC3E}">
        <p14:creationId xmlns:p14="http://schemas.microsoft.com/office/powerpoint/2010/main" val="29683497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001095"/>
          </a:xfrm>
        </p:spPr>
        <p:txBody>
          <a:bodyPr/>
          <a:lstStyle/>
          <a:p>
            <a:r>
              <a:rPr lang="en-US" dirty="0"/>
              <a:t>Blog: </a:t>
            </a:r>
            <a:r>
              <a:rPr lang="x-none" dirty="0">
                <a:hlinkClick r:id="rId2"/>
              </a:rPr>
              <a:t>https://blogs.msdn.microsoft.com/logicapps/</a:t>
            </a:r>
            <a:endParaRPr lang="x-none" dirty="0"/>
          </a:p>
          <a:p>
            <a:r>
              <a:rPr lang="en-US" dirty="0"/>
              <a:t>Webcast: </a:t>
            </a:r>
            <a:r>
              <a:rPr lang="en-US" u="sng" dirty="0">
                <a:hlinkClick r:id="rId3"/>
              </a:rPr>
              <a:t>http://aka.ms/logicappslive</a:t>
            </a:r>
            <a:endParaRPr lang="en-US" u="sng" dirty="0"/>
          </a:p>
          <a:p>
            <a:r>
              <a:rPr lang="en-US" dirty="0"/>
              <a:t>Twitter: @</a:t>
            </a:r>
            <a:r>
              <a:rPr lang="en-US" dirty="0" err="1"/>
              <a:t>logicappsio</a:t>
            </a:r>
            <a:endParaRPr lang="en-US" dirty="0"/>
          </a:p>
          <a:p>
            <a:pPr lvl="0"/>
            <a:r>
              <a:rPr lang="en-US" dirty="0"/>
              <a:t>Re-visit Build on </a:t>
            </a:r>
            <a:r>
              <a:rPr lang="en-US" u="sng" dirty="0">
                <a:hlinkClick r:id="rId4"/>
              </a:rPr>
              <a:t>Channel 9</a:t>
            </a:r>
            <a:r>
              <a:rPr lang="en-US" dirty="0"/>
              <a:t>.</a:t>
            </a:r>
          </a:p>
          <a:p>
            <a:pPr lvl="0"/>
            <a:r>
              <a:rPr lang="en-US" dirty="0"/>
              <a:t>Continue your education at</a:t>
            </a:r>
            <a:br>
              <a:rPr lang="en-US" dirty="0"/>
            </a:br>
            <a:r>
              <a:rPr lang="en-US" u="sng" dirty="0">
                <a:hlinkClick r:id="rId5"/>
              </a:rPr>
              <a:t>Microsoft Virtual Academy</a:t>
            </a:r>
            <a:r>
              <a:rPr lang="en-US" dirty="0"/>
              <a:t> online.</a:t>
            </a:r>
          </a:p>
        </p:txBody>
      </p:sp>
      <p:sp>
        <p:nvSpPr>
          <p:cNvPr id="2" name="Title 1"/>
          <p:cNvSpPr>
            <a:spLocks noGrp="1"/>
          </p:cNvSpPr>
          <p:nvPr>
            <p:ph type="title"/>
          </p:nvPr>
        </p:nvSpPr>
        <p:spPr/>
        <p:txBody>
          <a:bodyPr/>
          <a:lstStyle/>
          <a:p>
            <a:r>
              <a:rPr lang="en-US" dirty="0"/>
              <a:t>Call to Action</a:t>
            </a:r>
          </a:p>
        </p:txBody>
      </p:sp>
    </p:spTree>
    <p:extLst>
      <p:ext uri="{BB962C8B-B14F-4D97-AF65-F5344CB8AC3E}">
        <p14:creationId xmlns:p14="http://schemas.microsoft.com/office/powerpoint/2010/main" val="72603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 to Logic Apps</a:t>
            </a:r>
          </a:p>
        </p:txBody>
      </p:sp>
      <p:sp>
        <p:nvSpPr>
          <p:cNvPr id="5" name="Text Placeholder 4"/>
          <p:cNvSpPr>
            <a:spLocks noGrp="1"/>
          </p:cNvSpPr>
          <p:nvPr>
            <p:ph type="body" sz="quarter" idx="12"/>
          </p:nvPr>
        </p:nvSpPr>
        <p:spPr/>
        <p:txBody>
          <a:bodyPr/>
          <a:lstStyle/>
          <a:p>
            <a:r>
              <a:rPr lang="en-US" dirty="0"/>
              <a:t>Kevin Lam</a:t>
            </a:r>
          </a:p>
          <a:p>
            <a:r>
              <a:rPr lang="en-US" dirty="0"/>
              <a:t>Principal Program Manager</a:t>
            </a:r>
          </a:p>
        </p:txBody>
      </p:sp>
    </p:spTree>
    <p:extLst>
      <p:ext uri="{BB962C8B-B14F-4D97-AF65-F5344CB8AC3E}">
        <p14:creationId xmlns:p14="http://schemas.microsoft.com/office/powerpoint/2010/main" val="306976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63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5684837" y="1854994"/>
            <a:ext cx="6629400" cy="3429000"/>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Modernization of Integration</a:t>
            </a:r>
          </a:p>
          <a:p>
            <a:r>
              <a:rPr lang="en-US" dirty="0"/>
              <a:t>API Connections</a:t>
            </a:r>
          </a:p>
          <a:p>
            <a:r>
              <a:rPr lang="en-US" dirty="0"/>
              <a:t>Logic app concepts</a:t>
            </a:r>
          </a:p>
          <a:p>
            <a:r>
              <a:rPr lang="en-US" dirty="0"/>
              <a:t>Management</a:t>
            </a:r>
          </a:p>
          <a:p>
            <a:r>
              <a:rPr lang="en-US" dirty="0"/>
              <a:t>Demo</a:t>
            </a:r>
          </a:p>
        </p:txBody>
      </p:sp>
      <p:sp>
        <p:nvSpPr>
          <p:cNvPr id="6" name="Title 4"/>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a:t>Agenda</a:t>
            </a:r>
            <a:br>
              <a:rPr lang="en-US"/>
            </a:b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37" y="1854994"/>
            <a:ext cx="3429000" cy="3429000"/>
          </a:xfrm>
          <a:prstGeom prst="rect">
            <a:avLst/>
          </a:prstGeom>
        </p:spPr>
      </p:pic>
    </p:spTree>
    <p:extLst>
      <p:ext uri="{BB962C8B-B14F-4D97-AF65-F5344CB8AC3E}">
        <p14:creationId xmlns:p14="http://schemas.microsoft.com/office/powerpoint/2010/main" val="327927179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540710" y="388586"/>
            <a:ext cx="3960987" cy="3950239"/>
            <a:chOff x="6540710" y="388586"/>
            <a:chExt cx="4030914" cy="4030914"/>
          </a:xfrm>
        </p:grpSpPr>
        <p:sp>
          <p:nvSpPr>
            <p:cNvPr id="3" name="Oval 2"/>
            <p:cNvSpPr/>
            <p:nvPr/>
          </p:nvSpPr>
          <p:spPr>
            <a:xfrm>
              <a:off x="6540710" y="388586"/>
              <a:ext cx="4030914" cy="4030914"/>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prstClr val="white"/>
                </a:solidFill>
              </a:endParaRPr>
            </a:p>
          </p:txBody>
        </p:sp>
        <p:sp>
          <p:nvSpPr>
            <p:cNvPr id="17" name="Rectangle 16"/>
            <p:cNvSpPr/>
            <p:nvPr/>
          </p:nvSpPr>
          <p:spPr>
            <a:xfrm>
              <a:off x="7280658" y="948068"/>
              <a:ext cx="2564734" cy="1016907"/>
            </a:xfrm>
            <a:prstGeom prst="rect">
              <a:avLst/>
            </a:prstGeom>
          </p:spPr>
          <p:txBody>
            <a:bodyPr wrap="none">
              <a:spAutoFit/>
            </a:bodyPr>
            <a:lstStyle/>
            <a:p>
              <a:pPr algn="ctr" defTabSz="950743" fontAlgn="base">
                <a:lnSpc>
                  <a:spcPct val="90000"/>
                </a:lnSpc>
                <a:spcBef>
                  <a:spcPct val="0"/>
                </a:spcBef>
                <a:spcAft>
                  <a:spcPct val="0"/>
                </a:spcAft>
              </a:pPr>
              <a:r>
                <a:rPr lang="en-US" sz="3264" dirty="0">
                  <a:solidFill>
                    <a:prstClr val="white"/>
                  </a:solidFill>
                  <a:latin typeface="Segoe UI Light"/>
                  <a:ea typeface="Segoe UI" pitchFamily="34" charset="0"/>
                  <a:cs typeface="Segoe UI" pitchFamily="34" charset="0"/>
                </a:rPr>
                <a:t>Democratize </a:t>
              </a:r>
            </a:p>
            <a:p>
              <a:pPr algn="ctr" defTabSz="950743" fontAlgn="base">
                <a:lnSpc>
                  <a:spcPct val="90000"/>
                </a:lnSpc>
                <a:spcBef>
                  <a:spcPct val="0"/>
                </a:spcBef>
                <a:spcAft>
                  <a:spcPct val="0"/>
                </a:spcAft>
              </a:pPr>
              <a:r>
                <a:rPr lang="en-US" sz="3264" dirty="0">
                  <a:solidFill>
                    <a:prstClr val="white"/>
                  </a:solidFill>
                  <a:latin typeface="Segoe UI Light"/>
                  <a:ea typeface="Segoe UI" pitchFamily="34" charset="0"/>
                  <a:cs typeface="Segoe UI" pitchFamily="34" charset="0"/>
                </a:rPr>
                <a:t>Integration</a:t>
              </a:r>
            </a:p>
          </p:txBody>
        </p:sp>
        <p:pic>
          <p:nvPicPr>
            <p:cNvPr id="19" name="Picture 18"/>
            <p:cNvPicPr>
              <a:picLocks noChangeAspect="1"/>
            </p:cNvPicPr>
            <p:nvPr/>
          </p:nvPicPr>
          <p:blipFill>
            <a:blip r:embed="rId3"/>
            <a:stretch>
              <a:fillRect/>
            </a:stretch>
          </p:blipFill>
          <p:spPr>
            <a:xfrm>
              <a:off x="8174001" y="2087824"/>
              <a:ext cx="764331" cy="605464"/>
            </a:xfrm>
            <a:prstGeom prst="rect">
              <a:avLst/>
            </a:prstGeom>
          </p:spPr>
        </p:pic>
      </p:grpSp>
      <p:sp>
        <p:nvSpPr>
          <p:cNvPr id="6" name="Text Placeholder 12"/>
          <p:cNvSpPr txBox="1">
            <a:spLocks/>
          </p:cNvSpPr>
          <p:nvPr/>
        </p:nvSpPr>
        <p:spPr>
          <a:xfrm>
            <a:off x="381453" y="2150419"/>
            <a:ext cx="4556808" cy="1015608"/>
          </a:xfrm>
          <a:prstGeom prst="rect">
            <a:avLst/>
          </a:prstGeom>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6000" dirty="0">
                <a:solidFill>
                  <a:prstClr val="white"/>
                </a:solidFill>
              </a:rPr>
              <a:t>Vision</a:t>
            </a:r>
          </a:p>
        </p:txBody>
      </p:sp>
      <p:grpSp>
        <p:nvGrpSpPr>
          <p:cNvPr id="20" name="Group 19"/>
          <p:cNvGrpSpPr/>
          <p:nvPr/>
        </p:nvGrpSpPr>
        <p:grpSpPr>
          <a:xfrm>
            <a:off x="5135112" y="2346093"/>
            <a:ext cx="4015060" cy="4048526"/>
            <a:chOff x="5119258" y="2346093"/>
            <a:chExt cx="4030914" cy="4034295"/>
          </a:xfrm>
        </p:grpSpPr>
        <p:grpSp>
          <p:nvGrpSpPr>
            <p:cNvPr id="15" name="Group 14"/>
            <p:cNvGrpSpPr/>
            <p:nvPr/>
          </p:nvGrpSpPr>
          <p:grpSpPr>
            <a:xfrm>
              <a:off x="5119258" y="2346093"/>
              <a:ext cx="4030914" cy="4034295"/>
              <a:chOff x="3072933" y="2515488"/>
              <a:chExt cx="4030914" cy="4034295"/>
            </a:xfrm>
          </p:grpSpPr>
          <p:grpSp>
            <p:nvGrpSpPr>
              <p:cNvPr id="7" name="Group 6"/>
              <p:cNvGrpSpPr/>
              <p:nvPr/>
            </p:nvGrpSpPr>
            <p:grpSpPr>
              <a:xfrm>
                <a:off x="3072933" y="2518869"/>
                <a:ext cx="4030914" cy="4030914"/>
                <a:chOff x="5130201" y="2442834"/>
                <a:chExt cx="4030914" cy="4030914"/>
              </a:xfrm>
            </p:grpSpPr>
            <p:sp>
              <p:nvSpPr>
                <p:cNvPr id="4" name="Oval 3"/>
                <p:cNvSpPr/>
                <p:nvPr/>
              </p:nvSpPr>
              <p:spPr>
                <a:xfrm>
                  <a:off x="5130201" y="2442834"/>
                  <a:ext cx="4030914" cy="4030914"/>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prstClr val="white"/>
                    </a:solidFill>
                  </a:endParaRPr>
                </a:p>
              </p:txBody>
            </p:sp>
            <p:sp>
              <p:nvSpPr>
                <p:cNvPr id="16" name="Rectangle 15"/>
                <p:cNvSpPr/>
                <p:nvPr/>
              </p:nvSpPr>
              <p:spPr>
                <a:xfrm>
                  <a:off x="5674220" y="4838642"/>
                  <a:ext cx="2790288" cy="883447"/>
                </a:xfrm>
                <a:prstGeom prst="rect">
                  <a:avLst/>
                </a:prstGeom>
              </p:spPr>
              <p:txBody>
                <a:bodyPr wrap="square">
                  <a:spAutoFit/>
                </a:bodyPr>
                <a:lstStyle/>
                <a:p>
                  <a:pPr algn="ctr" defTabSz="950743" fontAlgn="base">
                    <a:lnSpc>
                      <a:spcPct val="90000"/>
                    </a:lnSpc>
                    <a:spcBef>
                      <a:spcPct val="0"/>
                    </a:spcBef>
                    <a:spcAft>
                      <a:spcPct val="0"/>
                    </a:spcAft>
                  </a:pPr>
                  <a:r>
                    <a:rPr lang="en-US" sz="2856" dirty="0" err="1">
                      <a:solidFill>
                        <a:prstClr val="white"/>
                      </a:solidFill>
                      <a:latin typeface="Segoe UI Light"/>
                      <a:ea typeface="Segoe UI" pitchFamily="34" charset="0"/>
                      <a:cs typeface="Segoe UI" pitchFamily="34" charset="0"/>
                    </a:rPr>
                    <a:t>iPaaS</a:t>
                  </a:r>
                  <a:r>
                    <a:rPr lang="en-US" sz="2856" dirty="0">
                      <a:solidFill>
                        <a:prstClr val="white"/>
                      </a:solidFill>
                      <a:latin typeface="Segoe UI Light"/>
                      <a:ea typeface="Segoe UI" pitchFamily="34" charset="0"/>
                      <a:cs typeface="Segoe UI" pitchFamily="34" charset="0"/>
                    </a:rPr>
                    <a:t> </a:t>
                  </a:r>
                </a:p>
                <a:p>
                  <a:pPr algn="ctr" defTabSz="950743" fontAlgn="base">
                    <a:lnSpc>
                      <a:spcPct val="90000"/>
                    </a:lnSpc>
                    <a:spcBef>
                      <a:spcPct val="0"/>
                    </a:spcBef>
                    <a:spcAft>
                      <a:spcPct val="0"/>
                    </a:spcAft>
                  </a:pPr>
                  <a:r>
                    <a:rPr lang="en-US" sz="2856" dirty="0">
                      <a:solidFill>
                        <a:prstClr val="white"/>
                      </a:solidFill>
                      <a:latin typeface="Segoe UI Light"/>
                      <a:ea typeface="Segoe UI" pitchFamily="34" charset="0"/>
                      <a:cs typeface="Segoe UI" pitchFamily="34" charset="0"/>
                    </a:rPr>
                    <a:t>Leader</a:t>
                  </a:r>
                </a:p>
              </p:txBody>
            </p:sp>
            <p:pic>
              <p:nvPicPr>
                <p:cNvPr id="22" name="Picture 21"/>
                <p:cNvPicPr>
                  <a:picLocks noChangeAspect="1"/>
                </p:cNvPicPr>
                <p:nvPr/>
              </p:nvPicPr>
              <p:blipFill>
                <a:blip r:embed="rId4"/>
                <a:stretch>
                  <a:fillRect/>
                </a:stretch>
              </p:blipFill>
              <p:spPr>
                <a:xfrm>
                  <a:off x="6711352" y="3992054"/>
                  <a:ext cx="733348" cy="731903"/>
                </a:xfrm>
                <a:prstGeom prst="rect">
                  <a:avLst/>
                </a:prstGeom>
              </p:spPr>
            </p:pic>
          </p:grpSp>
          <p:sp>
            <p:nvSpPr>
              <p:cNvPr id="34" name="Freeform 33"/>
              <p:cNvSpPr/>
              <p:nvPr/>
            </p:nvSpPr>
            <p:spPr bwMode="auto">
              <a:xfrm>
                <a:off x="4498819" y="2515488"/>
                <a:ext cx="2006938" cy="1901382"/>
              </a:xfrm>
              <a:custGeom>
                <a:avLst/>
                <a:gdLst>
                  <a:gd name="connsiteX0" fmla="*/ 477801 w 1659284"/>
                  <a:gd name="connsiteY0" fmla="*/ 0 h 1572014"/>
                  <a:gd name="connsiteX1" fmla="*/ 1597178 w 1659284"/>
                  <a:gd name="connsiteY1" fmla="*/ 432331 h 1572014"/>
                  <a:gd name="connsiteX2" fmla="*/ 1659284 w 1659284"/>
                  <a:gd name="connsiteY2" fmla="*/ 494045 h 1572014"/>
                  <a:gd name="connsiteX3" fmla="*/ 1557845 w 1659284"/>
                  <a:gd name="connsiteY3" fmla="*/ 605616 h 1572014"/>
                  <a:gd name="connsiteX4" fmla="*/ 1184278 w 1659284"/>
                  <a:gd name="connsiteY4" fmla="*/ 1515069 h 1572014"/>
                  <a:gd name="connsiteX5" fmla="*/ 1181760 w 1659284"/>
                  <a:gd name="connsiteY5" fmla="*/ 1572014 h 1572014"/>
                  <a:gd name="connsiteX6" fmla="*/ 1049703 w 1659284"/>
                  <a:gd name="connsiteY6" fmla="*/ 1526904 h 1572014"/>
                  <a:gd name="connsiteX7" fmla="*/ 3935 w 1659284"/>
                  <a:gd name="connsiteY7" fmla="*/ 148287 h 1572014"/>
                  <a:gd name="connsiteX8" fmla="*/ 0 w 1659284"/>
                  <a:gd name="connsiteY8" fmla="*/ 70383 h 1572014"/>
                  <a:gd name="connsiteX9" fmla="*/ 142285 w 1659284"/>
                  <a:gd name="connsiteY9" fmla="*/ 33811 h 1572014"/>
                  <a:gd name="connsiteX10" fmla="*/ 477801 w 1659284"/>
                  <a:gd name="connsiteY10" fmla="*/ 0 h 157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9284" h="1572014">
                    <a:moveTo>
                      <a:pt x="477801" y="0"/>
                    </a:moveTo>
                    <a:cubicBezTo>
                      <a:pt x="908791" y="0"/>
                      <a:pt x="1301530" y="163716"/>
                      <a:pt x="1597178" y="432331"/>
                    </a:cubicBezTo>
                    <a:lnTo>
                      <a:pt x="1659284" y="494045"/>
                    </a:lnTo>
                    <a:lnTo>
                      <a:pt x="1557845" y="605616"/>
                    </a:lnTo>
                    <a:cubicBezTo>
                      <a:pt x="1350038" y="857331"/>
                      <a:pt x="1214833" y="1171161"/>
                      <a:pt x="1184278" y="1515069"/>
                    </a:cubicBezTo>
                    <a:lnTo>
                      <a:pt x="1181760" y="1572014"/>
                    </a:lnTo>
                    <a:lnTo>
                      <a:pt x="1049703" y="1526904"/>
                    </a:lnTo>
                    <a:cubicBezTo>
                      <a:pt x="482660" y="1303387"/>
                      <a:pt x="67876" y="777677"/>
                      <a:pt x="3935" y="148287"/>
                    </a:cubicBezTo>
                    <a:lnTo>
                      <a:pt x="0" y="70383"/>
                    </a:lnTo>
                    <a:lnTo>
                      <a:pt x="142285" y="33811"/>
                    </a:lnTo>
                    <a:cubicBezTo>
                      <a:pt x="250660" y="11642"/>
                      <a:pt x="362870" y="0"/>
                      <a:pt x="477801" y="0"/>
                    </a:cubicBezTo>
                    <a:close/>
                  </a:path>
                </a:pathLst>
              </a:custGeom>
              <a:solidFill>
                <a:srgbClr val="FFFFFF">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grpSp>
        <p:sp>
          <p:nvSpPr>
            <p:cNvPr id="25" name="Freeform 24"/>
            <p:cNvSpPr/>
            <p:nvPr/>
          </p:nvSpPr>
          <p:spPr bwMode="auto">
            <a:xfrm>
              <a:off x="7982278" y="2950977"/>
              <a:ext cx="1155820" cy="1387848"/>
            </a:xfrm>
            <a:custGeom>
              <a:avLst/>
              <a:gdLst>
                <a:gd name="connsiteX0" fmla="*/ 477802 w 955602"/>
                <a:gd name="connsiteY0" fmla="*/ 0 h 1147438"/>
                <a:gd name="connsiteX1" fmla="*/ 494765 w 955602"/>
                <a:gd name="connsiteY1" fmla="*/ 16857 h 1147438"/>
                <a:gd name="connsiteX2" fmla="*/ 552173 w 955602"/>
                <a:gd name="connsiteY2" fmla="*/ 80000 h 1147438"/>
                <a:gd name="connsiteX3" fmla="*/ 599237 w 955602"/>
                <a:gd name="connsiteY3" fmla="*/ 135981 h 1147438"/>
                <a:gd name="connsiteX4" fmla="*/ 638559 w 955602"/>
                <a:gd name="connsiteY4" fmla="*/ 187894 h 1147438"/>
                <a:gd name="connsiteX5" fmla="*/ 684574 w 955602"/>
                <a:gd name="connsiteY5" fmla="*/ 253832 h 1147438"/>
                <a:gd name="connsiteX6" fmla="*/ 719600 w 955602"/>
                <a:gd name="connsiteY6" fmla="*/ 309184 h 1147438"/>
                <a:gd name="connsiteX7" fmla="*/ 759616 w 955602"/>
                <a:gd name="connsiteY7" fmla="*/ 379251 h 1147438"/>
                <a:gd name="connsiteX8" fmla="*/ 789915 w 955602"/>
                <a:gd name="connsiteY8" fmla="*/ 437519 h 1147438"/>
                <a:gd name="connsiteX9" fmla="*/ 823749 w 955602"/>
                <a:gd name="connsiteY9" fmla="*/ 511739 h 1147438"/>
                <a:gd name="connsiteX10" fmla="*/ 848930 w 955602"/>
                <a:gd name="connsiteY10" fmla="*/ 572300 h 1147438"/>
                <a:gd name="connsiteX11" fmla="*/ 876332 w 955602"/>
                <a:gd name="connsiteY11" fmla="*/ 650870 h 1147438"/>
                <a:gd name="connsiteX12" fmla="*/ 896055 w 955602"/>
                <a:gd name="connsiteY12" fmla="*/ 712923 h 1147438"/>
                <a:gd name="connsiteX13" fmla="*/ 916716 w 955602"/>
                <a:gd name="connsiteY13" fmla="*/ 796478 h 1147438"/>
                <a:gd name="connsiteX14" fmla="*/ 930682 w 955602"/>
                <a:gd name="connsiteY14" fmla="*/ 858762 h 1147438"/>
                <a:gd name="connsiteX15" fmla="*/ 944174 w 955602"/>
                <a:gd name="connsiteY15" fmla="*/ 949022 h 1147438"/>
                <a:gd name="connsiteX16" fmla="*/ 952157 w 955602"/>
                <a:gd name="connsiteY16" fmla="*/ 1008853 h 1147438"/>
                <a:gd name="connsiteX17" fmla="*/ 955602 w 955602"/>
                <a:gd name="connsiteY17" fmla="*/ 1077056 h 1147438"/>
                <a:gd name="connsiteX18" fmla="*/ 865623 w 955602"/>
                <a:gd name="connsiteY18" fmla="*/ 1100183 h 1147438"/>
                <a:gd name="connsiteX19" fmla="*/ 803483 w 955602"/>
                <a:gd name="connsiteY19" fmla="*/ 1115128 h 1147438"/>
                <a:gd name="connsiteX20" fmla="*/ 696710 w 955602"/>
                <a:gd name="connsiteY20" fmla="*/ 1131418 h 1147438"/>
                <a:gd name="connsiteX21" fmla="*/ 642952 w 955602"/>
                <a:gd name="connsiteY21" fmla="*/ 1139102 h 1147438"/>
                <a:gd name="connsiteX22" fmla="*/ 477801 w 955602"/>
                <a:gd name="connsiteY22" fmla="*/ 1147438 h 1147438"/>
                <a:gd name="connsiteX23" fmla="*/ 325850 w 955602"/>
                <a:gd name="connsiteY23" fmla="*/ 1139768 h 1147438"/>
                <a:gd name="connsiteX24" fmla="*/ 284921 w 955602"/>
                <a:gd name="connsiteY24" fmla="*/ 1135389 h 1147438"/>
                <a:gd name="connsiteX25" fmla="*/ 162846 w 955602"/>
                <a:gd name="connsiteY25" fmla="*/ 1116764 h 1147438"/>
                <a:gd name="connsiteX26" fmla="*/ 135218 w 955602"/>
                <a:gd name="connsiteY26" fmla="*/ 1111811 h 1147438"/>
                <a:gd name="connsiteX27" fmla="*/ 0 w 955602"/>
                <a:gd name="connsiteY27" fmla="*/ 1077056 h 1147438"/>
                <a:gd name="connsiteX28" fmla="*/ 3487 w 955602"/>
                <a:gd name="connsiteY28" fmla="*/ 1008023 h 1147438"/>
                <a:gd name="connsiteX29" fmla="*/ 8679 w 955602"/>
                <a:gd name="connsiteY29" fmla="*/ 967412 h 1147438"/>
                <a:gd name="connsiteX30" fmla="*/ 24046 w 955602"/>
                <a:gd name="connsiteY30" fmla="*/ 864610 h 1147438"/>
                <a:gd name="connsiteX31" fmla="*/ 34381 w 955602"/>
                <a:gd name="connsiteY31" fmla="*/ 814697 h 1147438"/>
                <a:gd name="connsiteX32" fmla="*/ 57089 w 955602"/>
                <a:gd name="connsiteY32" fmla="*/ 722865 h 1147438"/>
                <a:gd name="connsiteX33" fmla="*/ 71030 w 955602"/>
                <a:gd name="connsiteY33" fmla="*/ 674499 h 1147438"/>
                <a:gd name="connsiteX34" fmla="*/ 104442 w 955602"/>
                <a:gd name="connsiteY34" fmla="*/ 578694 h 1147438"/>
                <a:gd name="connsiteX35" fmla="*/ 118306 w 955602"/>
                <a:gd name="connsiteY35" fmla="*/ 541457 h 1147438"/>
                <a:gd name="connsiteX36" fmla="*/ 176071 w 955602"/>
                <a:gd name="connsiteY36" fmla="*/ 414740 h 1147438"/>
                <a:gd name="connsiteX37" fmla="*/ 187654 w 955602"/>
                <a:gd name="connsiteY37" fmla="*/ 393841 h 1147438"/>
                <a:gd name="connsiteX38" fmla="*/ 244726 w 955602"/>
                <a:gd name="connsiteY38" fmla="*/ 293908 h 1147438"/>
                <a:gd name="connsiteX39" fmla="*/ 270282 w 955602"/>
                <a:gd name="connsiteY39" fmla="*/ 254902 h 1147438"/>
                <a:gd name="connsiteX40" fmla="*/ 323635 w 955602"/>
                <a:gd name="connsiteY40" fmla="*/ 178449 h 1147438"/>
                <a:gd name="connsiteX41" fmla="*/ 353998 w 955602"/>
                <a:gd name="connsiteY41" fmla="*/ 138797 h 1147438"/>
                <a:gd name="connsiteX42" fmla="*/ 403453 w 955602"/>
                <a:gd name="connsiteY42" fmla="*/ 79972 h 1147438"/>
                <a:gd name="connsiteX43" fmla="*/ 460818 w 955602"/>
                <a:gd name="connsiteY43" fmla="*/ 16877 h 1147438"/>
                <a:gd name="connsiteX44" fmla="*/ 477802 w 955602"/>
                <a:gd name="connsiteY44" fmla="*/ 0 h 114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55602" h="1147438">
                  <a:moveTo>
                    <a:pt x="477802" y="0"/>
                  </a:moveTo>
                  <a:lnTo>
                    <a:pt x="494765" y="16857"/>
                  </a:lnTo>
                  <a:lnTo>
                    <a:pt x="552173" y="80000"/>
                  </a:lnTo>
                  <a:lnTo>
                    <a:pt x="599237" y="135981"/>
                  </a:lnTo>
                  <a:lnTo>
                    <a:pt x="638559" y="187894"/>
                  </a:lnTo>
                  <a:lnTo>
                    <a:pt x="684574" y="253832"/>
                  </a:lnTo>
                  <a:lnTo>
                    <a:pt x="719600" y="309184"/>
                  </a:lnTo>
                  <a:lnTo>
                    <a:pt x="759616" y="379251"/>
                  </a:lnTo>
                  <a:lnTo>
                    <a:pt x="789915" y="437519"/>
                  </a:lnTo>
                  <a:lnTo>
                    <a:pt x="823749" y="511739"/>
                  </a:lnTo>
                  <a:lnTo>
                    <a:pt x="848930" y="572300"/>
                  </a:lnTo>
                  <a:lnTo>
                    <a:pt x="876332" y="650870"/>
                  </a:lnTo>
                  <a:lnTo>
                    <a:pt x="896055" y="712923"/>
                  </a:lnTo>
                  <a:lnTo>
                    <a:pt x="916716" y="796478"/>
                  </a:lnTo>
                  <a:lnTo>
                    <a:pt x="930682" y="858762"/>
                  </a:lnTo>
                  <a:lnTo>
                    <a:pt x="944174" y="949022"/>
                  </a:lnTo>
                  <a:lnTo>
                    <a:pt x="952157" y="1008853"/>
                  </a:lnTo>
                  <a:lnTo>
                    <a:pt x="955602" y="1077056"/>
                  </a:lnTo>
                  <a:lnTo>
                    <a:pt x="865623" y="1100183"/>
                  </a:lnTo>
                  <a:lnTo>
                    <a:pt x="803483" y="1115128"/>
                  </a:lnTo>
                  <a:lnTo>
                    <a:pt x="696710" y="1131418"/>
                  </a:lnTo>
                  <a:lnTo>
                    <a:pt x="642952" y="1139102"/>
                  </a:lnTo>
                  <a:lnTo>
                    <a:pt x="477801" y="1147438"/>
                  </a:lnTo>
                  <a:lnTo>
                    <a:pt x="325850" y="1139768"/>
                  </a:lnTo>
                  <a:lnTo>
                    <a:pt x="284921" y="1135389"/>
                  </a:lnTo>
                  <a:lnTo>
                    <a:pt x="162846" y="1116764"/>
                  </a:lnTo>
                  <a:lnTo>
                    <a:pt x="135218" y="1111811"/>
                  </a:lnTo>
                  <a:lnTo>
                    <a:pt x="0" y="1077056"/>
                  </a:lnTo>
                  <a:lnTo>
                    <a:pt x="3487" y="1008023"/>
                  </a:lnTo>
                  <a:lnTo>
                    <a:pt x="8679" y="967412"/>
                  </a:lnTo>
                  <a:lnTo>
                    <a:pt x="24046" y="864610"/>
                  </a:lnTo>
                  <a:lnTo>
                    <a:pt x="34381" y="814697"/>
                  </a:lnTo>
                  <a:lnTo>
                    <a:pt x="57089" y="722865"/>
                  </a:lnTo>
                  <a:lnTo>
                    <a:pt x="71030" y="674499"/>
                  </a:lnTo>
                  <a:lnTo>
                    <a:pt x="104442" y="578694"/>
                  </a:lnTo>
                  <a:lnTo>
                    <a:pt x="118306" y="541457"/>
                  </a:lnTo>
                  <a:lnTo>
                    <a:pt x="176071" y="414740"/>
                  </a:lnTo>
                  <a:lnTo>
                    <a:pt x="187654" y="393841"/>
                  </a:lnTo>
                  <a:lnTo>
                    <a:pt x="244726" y="293908"/>
                  </a:lnTo>
                  <a:lnTo>
                    <a:pt x="270282" y="254902"/>
                  </a:lnTo>
                  <a:lnTo>
                    <a:pt x="323635" y="178449"/>
                  </a:lnTo>
                  <a:lnTo>
                    <a:pt x="353998" y="138797"/>
                  </a:lnTo>
                  <a:lnTo>
                    <a:pt x="403453" y="79972"/>
                  </a:lnTo>
                  <a:lnTo>
                    <a:pt x="460818" y="16877"/>
                  </a:lnTo>
                  <a:lnTo>
                    <a:pt x="477802" y="0"/>
                  </a:lnTo>
                  <a:close/>
                </a:path>
              </a:pathLst>
            </a:custGeom>
            <a:solidFill>
              <a:srgbClr val="FFFFFF">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 name="Group 12"/>
          <p:cNvGrpSpPr/>
          <p:nvPr/>
        </p:nvGrpSpPr>
        <p:grpSpPr>
          <a:xfrm>
            <a:off x="7982278" y="2346093"/>
            <a:ext cx="3940871" cy="4048526"/>
            <a:chOff x="7978422" y="2442834"/>
            <a:chExt cx="4030914" cy="4030914"/>
          </a:xfrm>
        </p:grpSpPr>
        <p:grpSp>
          <p:nvGrpSpPr>
            <p:cNvPr id="8" name="Group 7"/>
            <p:cNvGrpSpPr/>
            <p:nvPr/>
          </p:nvGrpSpPr>
          <p:grpSpPr>
            <a:xfrm>
              <a:off x="7978422" y="2442834"/>
              <a:ext cx="4030914" cy="4030914"/>
              <a:chOff x="7978422" y="2442834"/>
              <a:chExt cx="4030914" cy="4030914"/>
            </a:xfrm>
          </p:grpSpPr>
          <p:sp>
            <p:nvSpPr>
              <p:cNvPr id="5" name="Oval 4"/>
              <p:cNvSpPr/>
              <p:nvPr/>
            </p:nvSpPr>
            <p:spPr>
              <a:xfrm>
                <a:off x="7978422" y="2442834"/>
                <a:ext cx="4030914" cy="4030914"/>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prstClr val="white"/>
                  </a:solidFill>
                </a:endParaRPr>
              </a:p>
            </p:txBody>
          </p:sp>
          <p:sp>
            <p:nvSpPr>
              <p:cNvPr id="18" name="Rectangle 17"/>
              <p:cNvSpPr/>
              <p:nvPr/>
            </p:nvSpPr>
            <p:spPr>
              <a:xfrm>
                <a:off x="9039353" y="4838642"/>
                <a:ext cx="2197578" cy="883447"/>
              </a:xfrm>
              <a:prstGeom prst="rect">
                <a:avLst/>
              </a:prstGeom>
            </p:spPr>
            <p:txBody>
              <a:bodyPr wrap="square">
                <a:spAutoFit/>
              </a:bodyPr>
              <a:lstStyle/>
              <a:p>
                <a:pPr algn="ctr" defTabSz="950743" fontAlgn="base">
                  <a:lnSpc>
                    <a:spcPct val="90000"/>
                  </a:lnSpc>
                  <a:spcBef>
                    <a:spcPct val="0"/>
                  </a:spcBef>
                  <a:spcAft>
                    <a:spcPct val="0"/>
                  </a:spcAft>
                </a:pPr>
                <a:r>
                  <a:rPr lang="en-US" sz="2856" dirty="0">
                    <a:solidFill>
                      <a:prstClr val="white"/>
                    </a:solidFill>
                    <a:latin typeface="Segoe UI Light"/>
                    <a:ea typeface="Segoe UI" pitchFamily="34" charset="0"/>
                    <a:cs typeface="Segoe UI" pitchFamily="34" charset="0"/>
                  </a:rPr>
                  <a:t>Rich</a:t>
                </a:r>
              </a:p>
              <a:p>
                <a:pPr algn="ctr" defTabSz="950743" fontAlgn="base">
                  <a:lnSpc>
                    <a:spcPct val="90000"/>
                  </a:lnSpc>
                  <a:spcBef>
                    <a:spcPct val="0"/>
                  </a:spcBef>
                  <a:spcAft>
                    <a:spcPct val="0"/>
                  </a:spcAft>
                </a:pPr>
                <a:r>
                  <a:rPr lang="en-US" sz="2856" dirty="0">
                    <a:solidFill>
                      <a:prstClr val="white"/>
                    </a:solidFill>
                    <a:latin typeface="Segoe UI Light"/>
                    <a:ea typeface="Segoe UI" pitchFamily="34" charset="0"/>
                    <a:cs typeface="Segoe UI" pitchFamily="34" charset="0"/>
                  </a:rPr>
                  <a:t>Ecosystem</a:t>
                </a:r>
              </a:p>
            </p:txBody>
          </p:sp>
          <p:pic>
            <p:nvPicPr>
              <p:cNvPr id="23" name="Picture 22"/>
              <p:cNvPicPr>
                <a:picLocks noChangeAspect="1"/>
              </p:cNvPicPr>
              <p:nvPr/>
            </p:nvPicPr>
            <p:blipFill>
              <a:blip r:embed="rId5"/>
              <a:stretch>
                <a:fillRect/>
              </a:stretch>
            </p:blipFill>
            <p:spPr>
              <a:xfrm>
                <a:off x="9673923" y="4012332"/>
                <a:ext cx="867839" cy="633439"/>
              </a:xfrm>
              <a:prstGeom prst="rect">
                <a:avLst/>
              </a:prstGeom>
              <a:noFill/>
            </p:spPr>
          </p:pic>
        </p:grpSp>
        <p:sp>
          <p:nvSpPr>
            <p:cNvPr id="33" name="Freeform 32"/>
            <p:cNvSpPr/>
            <p:nvPr/>
          </p:nvSpPr>
          <p:spPr bwMode="auto">
            <a:xfrm>
              <a:off x="7985115" y="3046192"/>
              <a:ext cx="1155820" cy="1387848"/>
            </a:xfrm>
            <a:custGeom>
              <a:avLst/>
              <a:gdLst>
                <a:gd name="connsiteX0" fmla="*/ 477802 w 955602"/>
                <a:gd name="connsiteY0" fmla="*/ 0 h 1147438"/>
                <a:gd name="connsiteX1" fmla="*/ 494765 w 955602"/>
                <a:gd name="connsiteY1" fmla="*/ 16857 h 1147438"/>
                <a:gd name="connsiteX2" fmla="*/ 552173 w 955602"/>
                <a:gd name="connsiteY2" fmla="*/ 80000 h 1147438"/>
                <a:gd name="connsiteX3" fmla="*/ 599237 w 955602"/>
                <a:gd name="connsiteY3" fmla="*/ 135981 h 1147438"/>
                <a:gd name="connsiteX4" fmla="*/ 638559 w 955602"/>
                <a:gd name="connsiteY4" fmla="*/ 187894 h 1147438"/>
                <a:gd name="connsiteX5" fmla="*/ 684574 w 955602"/>
                <a:gd name="connsiteY5" fmla="*/ 253832 h 1147438"/>
                <a:gd name="connsiteX6" fmla="*/ 719600 w 955602"/>
                <a:gd name="connsiteY6" fmla="*/ 309184 h 1147438"/>
                <a:gd name="connsiteX7" fmla="*/ 759616 w 955602"/>
                <a:gd name="connsiteY7" fmla="*/ 379251 h 1147438"/>
                <a:gd name="connsiteX8" fmla="*/ 789915 w 955602"/>
                <a:gd name="connsiteY8" fmla="*/ 437519 h 1147438"/>
                <a:gd name="connsiteX9" fmla="*/ 823749 w 955602"/>
                <a:gd name="connsiteY9" fmla="*/ 511739 h 1147438"/>
                <a:gd name="connsiteX10" fmla="*/ 848930 w 955602"/>
                <a:gd name="connsiteY10" fmla="*/ 572300 h 1147438"/>
                <a:gd name="connsiteX11" fmla="*/ 876332 w 955602"/>
                <a:gd name="connsiteY11" fmla="*/ 650870 h 1147438"/>
                <a:gd name="connsiteX12" fmla="*/ 896055 w 955602"/>
                <a:gd name="connsiteY12" fmla="*/ 712923 h 1147438"/>
                <a:gd name="connsiteX13" fmla="*/ 916716 w 955602"/>
                <a:gd name="connsiteY13" fmla="*/ 796478 h 1147438"/>
                <a:gd name="connsiteX14" fmla="*/ 930682 w 955602"/>
                <a:gd name="connsiteY14" fmla="*/ 858762 h 1147438"/>
                <a:gd name="connsiteX15" fmla="*/ 944174 w 955602"/>
                <a:gd name="connsiteY15" fmla="*/ 949022 h 1147438"/>
                <a:gd name="connsiteX16" fmla="*/ 952157 w 955602"/>
                <a:gd name="connsiteY16" fmla="*/ 1008853 h 1147438"/>
                <a:gd name="connsiteX17" fmla="*/ 955602 w 955602"/>
                <a:gd name="connsiteY17" fmla="*/ 1077056 h 1147438"/>
                <a:gd name="connsiteX18" fmla="*/ 865623 w 955602"/>
                <a:gd name="connsiteY18" fmla="*/ 1100183 h 1147438"/>
                <a:gd name="connsiteX19" fmla="*/ 803483 w 955602"/>
                <a:gd name="connsiteY19" fmla="*/ 1115128 h 1147438"/>
                <a:gd name="connsiteX20" fmla="*/ 696710 w 955602"/>
                <a:gd name="connsiteY20" fmla="*/ 1131418 h 1147438"/>
                <a:gd name="connsiteX21" fmla="*/ 642952 w 955602"/>
                <a:gd name="connsiteY21" fmla="*/ 1139102 h 1147438"/>
                <a:gd name="connsiteX22" fmla="*/ 477801 w 955602"/>
                <a:gd name="connsiteY22" fmla="*/ 1147438 h 1147438"/>
                <a:gd name="connsiteX23" fmla="*/ 325850 w 955602"/>
                <a:gd name="connsiteY23" fmla="*/ 1139768 h 1147438"/>
                <a:gd name="connsiteX24" fmla="*/ 284921 w 955602"/>
                <a:gd name="connsiteY24" fmla="*/ 1135389 h 1147438"/>
                <a:gd name="connsiteX25" fmla="*/ 162846 w 955602"/>
                <a:gd name="connsiteY25" fmla="*/ 1116764 h 1147438"/>
                <a:gd name="connsiteX26" fmla="*/ 135218 w 955602"/>
                <a:gd name="connsiteY26" fmla="*/ 1111811 h 1147438"/>
                <a:gd name="connsiteX27" fmla="*/ 0 w 955602"/>
                <a:gd name="connsiteY27" fmla="*/ 1077056 h 1147438"/>
                <a:gd name="connsiteX28" fmla="*/ 3487 w 955602"/>
                <a:gd name="connsiteY28" fmla="*/ 1008023 h 1147438"/>
                <a:gd name="connsiteX29" fmla="*/ 8679 w 955602"/>
                <a:gd name="connsiteY29" fmla="*/ 967412 h 1147438"/>
                <a:gd name="connsiteX30" fmla="*/ 24046 w 955602"/>
                <a:gd name="connsiteY30" fmla="*/ 864610 h 1147438"/>
                <a:gd name="connsiteX31" fmla="*/ 34381 w 955602"/>
                <a:gd name="connsiteY31" fmla="*/ 814697 h 1147438"/>
                <a:gd name="connsiteX32" fmla="*/ 57089 w 955602"/>
                <a:gd name="connsiteY32" fmla="*/ 722865 h 1147438"/>
                <a:gd name="connsiteX33" fmla="*/ 71030 w 955602"/>
                <a:gd name="connsiteY33" fmla="*/ 674499 h 1147438"/>
                <a:gd name="connsiteX34" fmla="*/ 104442 w 955602"/>
                <a:gd name="connsiteY34" fmla="*/ 578694 h 1147438"/>
                <a:gd name="connsiteX35" fmla="*/ 118306 w 955602"/>
                <a:gd name="connsiteY35" fmla="*/ 541457 h 1147438"/>
                <a:gd name="connsiteX36" fmla="*/ 176071 w 955602"/>
                <a:gd name="connsiteY36" fmla="*/ 414740 h 1147438"/>
                <a:gd name="connsiteX37" fmla="*/ 187654 w 955602"/>
                <a:gd name="connsiteY37" fmla="*/ 393841 h 1147438"/>
                <a:gd name="connsiteX38" fmla="*/ 244726 w 955602"/>
                <a:gd name="connsiteY38" fmla="*/ 293908 h 1147438"/>
                <a:gd name="connsiteX39" fmla="*/ 270282 w 955602"/>
                <a:gd name="connsiteY39" fmla="*/ 254902 h 1147438"/>
                <a:gd name="connsiteX40" fmla="*/ 323635 w 955602"/>
                <a:gd name="connsiteY40" fmla="*/ 178449 h 1147438"/>
                <a:gd name="connsiteX41" fmla="*/ 353998 w 955602"/>
                <a:gd name="connsiteY41" fmla="*/ 138797 h 1147438"/>
                <a:gd name="connsiteX42" fmla="*/ 403453 w 955602"/>
                <a:gd name="connsiteY42" fmla="*/ 79972 h 1147438"/>
                <a:gd name="connsiteX43" fmla="*/ 460818 w 955602"/>
                <a:gd name="connsiteY43" fmla="*/ 16877 h 1147438"/>
                <a:gd name="connsiteX44" fmla="*/ 477802 w 955602"/>
                <a:gd name="connsiteY44" fmla="*/ 0 h 114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55602" h="1147438">
                  <a:moveTo>
                    <a:pt x="477802" y="0"/>
                  </a:moveTo>
                  <a:lnTo>
                    <a:pt x="494765" y="16857"/>
                  </a:lnTo>
                  <a:lnTo>
                    <a:pt x="552173" y="80000"/>
                  </a:lnTo>
                  <a:lnTo>
                    <a:pt x="599237" y="135981"/>
                  </a:lnTo>
                  <a:lnTo>
                    <a:pt x="638559" y="187894"/>
                  </a:lnTo>
                  <a:lnTo>
                    <a:pt x="684574" y="253832"/>
                  </a:lnTo>
                  <a:lnTo>
                    <a:pt x="719600" y="309184"/>
                  </a:lnTo>
                  <a:lnTo>
                    <a:pt x="759616" y="379251"/>
                  </a:lnTo>
                  <a:lnTo>
                    <a:pt x="789915" y="437519"/>
                  </a:lnTo>
                  <a:lnTo>
                    <a:pt x="823749" y="511739"/>
                  </a:lnTo>
                  <a:lnTo>
                    <a:pt x="848930" y="572300"/>
                  </a:lnTo>
                  <a:lnTo>
                    <a:pt x="876332" y="650870"/>
                  </a:lnTo>
                  <a:lnTo>
                    <a:pt x="896055" y="712923"/>
                  </a:lnTo>
                  <a:lnTo>
                    <a:pt x="916716" y="796478"/>
                  </a:lnTo>
                  <a:lnTo>
                    <a:pt x="930682" y="858762"/>
                  </a:lnTo>
                  <a:lnTo>
                    <a:pt x="944174" y="949022"/>
                  </a:lnTo>
                  <a:lnTo>
                    <a:pt x="952157" y="1008853"/>
                  </a:lnTo>
                  <a:lnTo>
                    <a:pt x="955602" y="1077056"/>
                  </a:lnTo>
                  <a:lnTo>
                    <a:pt x="865623" y="1100183"/>
                  </a:lnTo>
                  <a:lnTo>
                    <a:pt x="803483" y="1115128"/>
                  </a:lnTo>
                  <a:lnTo>
                    <a:pt x="696710" y="1131418"/>
                  </a:lnTo>
                  <a:lnTo>
                    <a:pt x="642952" y="1139102"/>
                  </a:lnTo>
                  <a:lnTo>
                    <a:pt x="477801" y="1147438"/>
                  </a:lnTo>
                  <a:lnTo>
                    <a:pt x="325850" y="1139768"/>
                  </a:lnTo>
                  <a:lnTo>
                    <a:pt x="284921" y="1135389"/>
                  </a:lnTo>
                  <a:lnTo>
                    <a:pt x="162846" y="1116764"/>
                  </a:lnTo>
                  <a:lnTo>
                    <a:pt x="135218" y="1111811"/>
                  </a:lnTo>
                  <a:lnTo>
                    <a:pt x="0" y="1077056"/>
                  </a:lnTo>
                  <a:lnTo>
                    <a:pt x="3487" y="1008023"/>
                  </a:lnTo>
                  <a:lnTo>
                    <a:pt x="8679" y="967412"/>
                  </a:lnTo>
                  <a:lnTo>
                    <a:pt x="24046" y="864610"/>
                  </a:lnTo>
                  <a:lnTo>
                    <a:pt x="34381" y="814697"/>
                  </a:lnTo>
                  <a:lnTo>
                    <a:pt x="57089" y="722865"/>
                  </a:lnTo>
                  <a:lnTo>
                    <a:pt x="71030" y="674499"/>
                  </a:lnTo>
                  <a:lnTo>
                    <a:pt x="104442" y="578694"/>
                  </a:lnTo>
                  <a:lnTo>
                    <a:pt x="118306" y="541457"/>
                  </a:lnTo>
                  <a:lnTo>
                    <a:pt x="176071" y="414740"/>
                  </a:lnTo>
                  <a:lnTo>
                    <a:pt x="187654" y="393841"/>
                  </a:lnTo>
                  <a:lnTo>
                    <a:pt x="244726" y="293908"/>
                  </a:lnTo>
                  <a:lnTo>
                    <a:pt x="270282" y="254902"/>
                  </a:lnTo>
                  <a:lnTo>
                    <a:pt x="323635" y="178449"/>
                  </a:lnTo>
                  <a:lnTo>
                    <a:pt x="353998" y="138797"/>
                  </a:lnTo>
                  <a:lnTo>
                    <a:pt x="403453" y="79972"/>
                  </a:lnTo>
                  <a:lnTo>
                    <a:pt x="460818" y="16877"/>
                  </a:lnTo>
                  <a:lnTo>
                    <a:pt x="477802" y="0"/>
                  </a:lnTo>
                  <a:close/>
                </a:path>
              </a:pathLst>
            </a:custGeom>
            <a:solidFill>
              <a:srgbClr val="FFFFFF">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sp>
          <p:nvSpPr>
            <p:cNvPr id="35" name="Freeform 34"/>
            <p:cNvSpPr/>
            <p:nvPr/>
          </p:nvSpPr>
          <p:spPr bwMode="auto">
            <a:xfrm>
              <a:off x="7978744" y="4337656"/>
              <a:ext cx="1167092" cy="1528058"/>
            </a:xfrm>
            <a:custGeom>
              <a:avLst/>
              <a:gdLst>
                <a:gd name="connsiteX0" fmla="*/ 960261 w 964921"/>
                <a:gd name="connsiteY0" fmla="*/ 0 h 1263360"/>
                <a:gd name="connsiteX1" fmla="*/ 964921 w 964921"/>
                <a:gd name="connsiteY1" fmla="*/ 92243 h 1263360"/>
                <a:gd name="connsiteX2" fmla="*/ 964921 w 964921"/>
                <a:gd name="connsiteY2" fmla="*/ 92251 h 1263360"/>
                <a:gd name="connsiteX3" fmla="*/ 956816 w 964921"/>
                <a:gd name="connsiteY3" fmla="*/ 252718 h 1263360"/>
                <a:gd name="connsiteX4" fmla="*/ 949954 w 964921"/>
                <a:gd name="connsiteY4" fmla="*/ 304146 h 1263360"/>
                <a:gd name="connsiteX5" fmla="*/ 933932 w 964921"/>
                <a:gd name="connsiteY5" fmla="*/ 409088 h 1263360"/>
                <a:gd name="connsiteX6" fmla="*/ 920746 w 964921"/>
                <a:gd name="connsiteY6" fmla="*/ 467895 h 1263360"/>
                <a:gd name="connsiteX7" fmla="*/ 896850 w 964921"/>
                <a:gd name="connsiteY7" fmla="*/ 560795 h 1263360"/>
                <a:gd name="connsiteX8" fmla="*/ 877973 w 964921"/>
                <a:gd name="connsiteY8" fmla="*/ 620190 h 1263360"/>
                <a:gd name="connsiteX9" fmla="*/ 845995 w 964921"/>
                <a:gd name="connsiteY9" fmla="*/ 707526 h 1263360"/>
                <a:gd name="connsiteX10" fmla="*/ 822321 w 964921"/>
                <a:gd name="connsiteY10" fmla="*/ 764461 h 1263360"/>
                <a:gd name="connsiteX11" fmla="*/ 781407 w 964921"/>
                <a:gd name="connsiteY11" fmla="*/ 849365 h 1263360"/>
                <a:gd name="connsiteX12" fmla="*/ 754450 w 964921"/>
                <a:gd name="connsiteY12" fmla="*/ 901204 h 1263360"/>
                <a:gd name="connsiteX13" fmla="*/ 701346 w 964921"/>
                <a:gd name="connsiteY13" fmla="*/ 988586 h 1263360"/>
                <a:gd name="connsiteX14" fmla="*/ 675044 w 964921"/>
                <a:gd name="connsiteY14" fmla="*/ 1030151 h 1263360"/>
                <a:gd name="connsiteX15" fmla="*/ 584760 w 964921"/>
                <a:gd name="connsiteY15" fmla="*/ 1150841 h 1263360"/>
                <a:gd name="connsiteX16" fmla="*/ 482461 w 964921"/>
                <a:gd name="connsiteY16" fmla="*/ 1263360 h 1263360"/>
                <a:gd name="connsiteX17" fmla="*/ 380161 w 964921"/>
                <a:gd name="connsiteY17" fmla="*/ 1150841 h 1263360"/>
                <a:gd name="connsiteX18" fmla="*/ 0 w 964921"/>
                <a:gd name="connsiteY18" fmla="*/ 92250 h 1263360"/>
                <a:gd name="connsiteX19" fmla="*/ 4076 w 964921"/>
                <a:gd name="connsiteY19" fmla="*/ 57 h 1263360"/>
                <a:gd name="connsiteX20" fmla="*/ 16837 w 964921"/>
                <a:gd name="connsiteY20" fmla="*/ 4416 h 1263360"/>
                <a:gd name="connsiteX21" fmla="*/ 129199 w 964921"/>
                <a:gd name="connsiteY21" fmla="*/ 32840 h 1263360"/>
                <a:gd name="connsiteX22" fmla="*/ 152108 w 964921"/>
                <a:gd name="connsiteY22" fmla="*/ 36948 h 1263360"/>
                <a:gd name="connsiteX23" fmla="*/ 167309 w 964921"/>
                <a:gd name="connsiteY23" fmla="*/ 40603 h 1263360"/>
                <a:gd name="connsiteX24" fmla="*/ 192912 w 964921"/>
                <a:gd name="connsiteY24" fmla="*/ 44263 h 1263360"/>
                <a:gd name="connsiteX25" fmla="*/ 244451 w 964921"/>
                <a:gd name="connsiteY25" fmla="*/ 53503 h 1263360"/>
                <a:gd name="connsiteX26" fmla="*/ 296570 w 964921"/>
                <a:gd name="connsiteY26" fmla="*/ 59080 h 1263360"/>
                <a:gd name="connsiteX27" fmla="*/ 322747 w 964921"/>
                <a:gd name="connsiteY27" fmla="*/ 62822 h 1263360"/>
                <a:gd name="connsiteX28" fmla="*/ 338510 w 964921"/>
                <a:gd name="connsiteY28" fmla="*/ 63568 h 1263360"/>
                <a:gd name="connsiteX29" fmla="*/ 362302 w 964921"/>
                <a:gd name="connsiteY29" fmla="*/ 66114 h 1263360"/>
                <a:gd name="connsiteX30" fmla="*/ 482461 w 964921"/>
                <a:gd name="connsiteY30" fmla="*/ 70382 h 1263360"/>
                <a:gd name="connsiteX31" fmla="*/ 817977 w 964921"/>
                <a:gd name="connsiteY31" fmla="*/ 36571 h 1263360"/>
                <a:gd name="connsiteX32" fmla="*/ 960261 w 964921"/>
                <a:gd name="connsiteY32" fmla="*/ 0 h 126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64921" h="1263360">
                  <a:moveTo>
                    <a:pt x="960261" y="0"/>
                  </a:moveTo>
                  <a:lnTo>
                    <a:pt x="964921" y="92243"/>
                  </a:lnTo>
                  <a:lnTo>
                    <a:pt x="964921" y="92251"/>
                  </a:lnTo>
                  <a:lnTo>
                    <a:pt x="956816" y="252718"/>
                  </a:lnTo>
                  <a:lnTo>
                    <a:pt x="949954" y="304146"/>
                  </a:lnTo>
                  <a:lnTo>
                    <a:pt x="933932" y="409088"/>
                  </a:lnTo>
                  <a:lnTo>
                    <a:pt x="920746" y="467895"/>
                  </a:lnTo>
                  <a:lnTo>
                    <a:pt x="896850" y="560795"/>
                  </a:lnTo>
                  <a:lnTo>
                    <a:pt x="877973" y="620190"/>
                  </a:lnTo>
                  <a:lnTo>
                    <a:pt x="845995" y="707526"/>
                  </a:lnTo>
                  <a:lnTo>
                    <a:pt x="822321" y="764461"/>
                  </a:lnTo>
                  <a:lnTo>
                    <a:pt x="781407" y="849365"/>
                  </a:lnTo>
                  <a:lnTo>
                    <a:pt x="754450" y="901204"/>
                  </a:lnTo>
                  <a:lnTo>
                    <a:pt x="701346" y="988586"/>
                  </a:lnTo>
                  <a:lnTo>
                    <a:pt x="675044" y="1030151"/>
                  </a:lnTo>
                  <a:lnTo>
                    <a:pt x="584760" y="1150841"/>
                  </a:lnTo>
                  <a:lnTo>
                    <a:pt x="482461" y="1263360"/>
                  </a:lnTo>
                  <a:lnTo>
                    <a:pt x="380161" y="1150841"/>
                  </a:lnTo>
                  <a:cubicBezTo>
                    <a:pt x="142667" y="863168"/>
                    <a:pt x="0" y="494364"/>
                    <a:pt x="0" y="92250"/>
                  </a:cubicBezTo>
                  <a:lnTo>
                    <a:pt x="4076" y="57"/>
                  </a:lnTo>
                  <a:lnTo>
                    <a:pt x="16837" y="4416"/>
                  </a:lnTo>
                  <a:cubicBezTo>
                    <a:pt x="53777" y="15152"/>
                    <a:pt x="91248" y="24643"/>
                    <a:pt x="129199" y="32840"/>
                  </a:cubicBezTo>
                  <a:lnTo>
                    <a:pt x="152108" y="36948"/>
                  </a:lnTo>
                  <a:lnTo>
                    <a:pt x="167309" y="40603"/>
                  </a:lnTo>
                  <a:lnTo>
                    <a:pt x="192912" y="44263"/>
                  </a:lnTo>
                  <a:lnTo>
                    <a:pt x="244451" y="53503"/>
                  </a:lnTo>
                  <a:lnTo>
                    <a:pt x="296570" y="59080"/>
                  </a:lnTo>
                  <a:lnTo>
                    <a:pt x="322747" y="62822"/>
                  </a:lnTo>
                  <a:lnTo>
                    <a:pt x="338510" y="63568"/>
                  </a:lnTo>
                  <a:lnTo>
                    <a:pt x="362302" y="66114"/>
                  </a:lnTo>
                  <a:cubicBezTo>
                    <a:pt x="401987" y="68943"/>
                    <a:pt x="442056" y="70382"/>
                    <a:pt x="482461" y="70382"/>
                  </a:cubicBezTo>
                  <a:cubicBezTo>
                    <a:pt x="597392" y="70382"/>
                    <a:pt x="709603" y="58740"/>
                    <a:pt x="817977" y="36571"/>
                  </a:cubicBezTo>
                  <a:lnTo>
                    <a:pt x="960261" y="0"/>
                  </a:lnTo>
                  <a:close/>
                </a:path>
              </a:pathLst>
            </a:custGeom>
            <a:solidFill>
              <a:srgbClr val="FFFFFF">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sp>
          <p:nvSpPr>
            <p:cNvPr id="36" name="Freeform 35"/>
            <p:cNvSpPr/>
            <p:nvPr/>
          </p:nvSpPr>
          <p:spPr bwMode="auto">
            <a:xfrm>
              <a:off x="8564684" y="2444689"/>
              <a:ext cx="2006938" cy="1901134"/>
            </a:xfrm>
            <a:custGeom>
              <a:avLst/>
              <a:gdLst>
                <a:gd name="connsiteX0" fmla="*/ 1181483 w 1659284"/>
                <a:gd name="connsiteY0" fmla="*/ 0 h 1571809"/>
                <a:gd name="connsiteX1" fmla="*/ 1516999 w 1659284"/>
                <a:gd name="connsiteY1" fmla="*/ 33811 h 1571809"/>
                <a:gd name="connsiteX2" fmla="*/ 1659284 w 1659284"/>
                <a:gd name="connsiteY2" fmla="*/ 70383 h 1571809"/>
                <a:gd name="connsiteX3" fmla="*/ 1656042 w 1659284"/>
                <a:gd name="connsiteY3" fmla="*/ 134582 h 1571809"/>
                <a:gd name="connsiteX4" fmla="*/ 1645581 w 1659284"/>
                <a:gd name="connsiteY4" fmla="*/ 219043 h 1571809"/>
                <a:gd name="connsiteX5" fmla="*/ 1640074 w 1659284"/>
                <a:gd name="connsiteY5" fmla="*/ 258936 h 1571809"/>
                <a:gd name="connsiteX6" fmla="*/ 1614210 w 1659284"/>
                <a:gd name="connsiteY6" fmla="*/ 383374 h 1571809"/>
                <a:gd name="connsiteX7" fmla="*/ 1611505 w 1659284"/>
                <a:gd name="connsiteY7" fmla="*/ 392773 h 1571809"/>
                <a:gd name="connsiteX8" fmla="*/ 1578748 w 1659284"/>
                <a:gd name="connsiteY8" fmla="*/ 504150 h 1571809"/>
                <a:gd name="connsiteX9" fmla="*/ 1564317 w 1659284"/>
                <a:gd name="connsiteY9" fmla="*/ 543563 h 1571809"/>
                <a:gd name="connsiteX10" fmla="*/ 1537111 w 1659284"/>
                <a:gd name="connsiteY10" fmla="*/ 614459 h 1571809"/>
                <a:gd name="connsiteX11" fmla="*/ 1448781 w 1659284"/>
                <a:gd name="connsiteY11" fmla="*/ 794623 h 1571809"/>
                <a:gd name="connsiteX12" fmla="*/ 1430171 w 1659284"/>
                <a:gd name="connsiteY12" fmla="*/ 826755 h 1571809"/>
                <a:gd name="connsiteX13" fmla="*/ 1318820 w 1659284"/>
                <a:gd name="connsiteY13" fmla="*/ 991600 h 1571809"/>
                <a:gd name="connsiteX14" fmla="*/ 1299394 w 1659284"/>
                <a:gd name="connsiteY14" fmla="*/ 1015567 h 1571809"/>
                <a:gd name="connsiteX15" fmla="*/ 1160914 w 1659284"/>
                <a:gd name="connsiteY15" fmla="*/ 1170032 h 1571809"/>
                <a:gd name="connsiteX16" fmla="*/ 1157845 w 1659284"/>
                <a:gd name="connsiteY16" fmla="*/ 1172803 h 1571809"/>
                <a:gd name="connsiteX17" fmla="*/ 1000622 w 1659284"/>
                <a:gd name="connsiteY17" fmla="*/ 1306192 h 1571809"/>
                <a:gd name="connsiteX18" fmla="*/ 978114 w 1659284"/>
                <a:gd name="connsiteY18" fmla="*/ 1323548 h 1571809"/>
                <a:gd name="connsiteX19" fmla="*/ 809411 w 1659284"/>
                <a:gd name="connsiteY19" fmla="*/ 1430870 h 1571809"/>
                <a:gd name="connsiteX20" fmla="*/ 776906 w 1659284"/>
                <a:gd name="connsiteY20" fmla="*/ 1448646 h 1571809"/>
                <a:gd name="connsiteX21" fmla="*/ 594473 w 1659284"/>
                <a:gd name="connsiteY21" fmla="*/ 1531875 h 1571809"/>
                <a:gd name="connsiteX22" fmla="*/ 533243 w 1659284"/>
                <a:gd name="connsiteY22" fmla="*/ 1553641 h 1571809"/>
                <a:gd name="connsiteX23" fmla="*/ 481952 w 1659284"/>
                <a:gd name="connsiteY23" fmla="*/ 1570668 h 1571809"/>
                <a:gd name="connsiteX24" fmla="*/ 477514 w 1659284"/>
                <a:gd name="connsiteY24" fmla="*/ 1571809 h 1571809"/>
                <a:gd name="connsiteX25" fmla="*/ 475005 w 1659284"/>
                <a:gd name="connsiteY25" fmla="*/ 1515070 h 1571809"/>
                <a:gd name="connsiteX26" fmla="*/ 473494 w 1659284"/>
                <a:gd name="connsiteY26" fmla="*/ 1503741 h 1571809"/>
                <a:gd name="connsiteX27" fmla="*/ 473004 w 1659284"/>
                <a:gd name="connsiteY27" fmla="*/ 1494051 h 1571809"/>
                <a:gd name="connsiteX28" fmla="*/ 465521 w 1659284"/>
                <a:gd name="connsiteY28" fmla="*/ 1443988 h 1571809"/>
                <a:gd name="connsiteX29" fmla="*/ 465512 w 1659284"/>
                <a:gd name="connsiteY29" fmla="*/ 1443923 h 1571809"/>
                <a:gd name="connsiteX30" fmla="*/ 465511 w 1659284"/>
                <a:gd name="connsiteY30" fmla="*/ 1443912 h 1571809"/>
                <a:gd name="connsiteX31" fmla="*/ 455597 w 1659284"/>
                <a:gd name="connsiteY31" fmla="*/ 1369616 h 1571809"/>
                <a:gd name="connsiteX32" fmla="*/ 452020 w 1659284"/>
                <a:gd name="connsiteY32" fmla="*/ 1353664 h 1571809"/>
                <a:gd name="connsiteX33" fmla="*/ 452020 w 1659284"/>
                <a:gd name="connsiteY33" fmla="*/ 1353663 h 1571809"/>
                <a:gd name="connsiteX34" fmla="*/ 452018 w 1659284"/>
                <a:gd name="connsiteY34" fmla="*/ 1353651 h 1571809"/>
                <a:gd name="connsiteX35" fmla="*/ 449824 w 1659284"/>
                <a:gd name="connsiteY35" fmla="*/ 1338978 h 1571809"/>
                <a:gd name="connsiteX36" fmla="*/ 438064 w 1659284"/>
                <a:gd name="connsiteY36" fmla="*/ 1291420 h 1571809"/>
                <a:gd name="connsiteX37" fmla="*/ 423934 w 1659284"/>
                <a:gd name="connsiteY37" fmla="*/ 1228405 h 1571809"/>
                <a:gd name="connsiteX38" fmla="*/ 417395 w 1659284"/>
                <a:gd name="connsiteY38" fmla="*/ 1207830 h 1571809"/>
                <a:gd name="connsiteX39" fmla="*/ 417393 w 1659284"/>
                <a:gd name="connsiteY39" fmla="*/ 1207824 h 1571809"/>
                <a:gd name="connsiteX40" fmla="*/ 417388 w 1659284"/>
                <a:gd name="connsiteY40" fmla="*/ 1207808 h 1571809"/>
                <a:gd name="connsiteX41" fmla="*/ 412716 w 1659284"/>
                <a:gd name="connsiteY41" fmla="*/ 1188915 h 1571809"/>
                <a:gd name="connsiteX42" fmla="*/ 397677 w 1659284"/>
                <a:gd name="connsiteY42" fmla="*/ 1145793 h 1571809"/>
                <a:gd name="connsiteX43" fmla="*/ 397670 w 1659284"/>
                <a:gd name="connsiteY43" fmla="*/ 1145771 h 1571809"/>
                <a:gd name="connsiteX44" fmla="*/ 397670 w 1659284"/>
                <a:gd name="connsiteY44" fmla="*/ 1145770 h 1571809"/>
                <a:gd name="connsiteX45" fmla="*/ 380579 w 1659284"/>
                <a:gd name="connsiteY45" fmla="*/ 1091998 h 1571809"/>
                <a:gd name="connsiteX46" fmla="*/ 370264 w 1659284"/>
                <a:gd name="connsiteY46" fmla="*/ 1067191 h 1571809"/>
                <a:gd name="connsiteX47" fmla="*/ 362368 w 1659284"/>
                <a:gd name="connsiteY47" fmla="*/ 1044550 h 1571809"/>
                <a:gd name="connsiteX48" fmla="*/ 345093 w 1659284"/>
                <a:gd name="connsiteY48" fmla="*/ 1006655 h 1571809"/>
                <a:gd name="connsiteX49" fmla="*/ 345087 w 1659284"/>
                <a:gd name="connsiteY49" fmla="*/ 1006640 h 1571809"/>
                <a:gd name="connsiteX50" fmla="*/ 345087 w 1659284"/>
                <a:gd name="connsiteY50" fmla="*/ 1006639 h 1571809"/>
                <a:gd name="connsiteX51" fmla="*/ 326091 w 1659284"/>
                <a:gd name="connsiteY51" fmla="*/ 960955 h 1571809"/>
                <a:gd name="connsiteX52" fmla="*/ 311249 w 1659284"/>
                <a:gd name="connsiteY52" fmla="*/ 932412 h 1571809"/>
                <a:gd name="connsiteX53" fmla="*/ 299470 w 1659284"/>
                <a:gd name="connsiteY53" fmla="*/ 906573 h 1571809"/>
                <a:gd name="connsiteX54" fmla="*/ 280959 w 1659284"/>
                <a:gd name="connsiteY54" fmla="*/ 874160 h 1571809"/>
                <a:gd name="connsiteX55" fmla="*/ 261031 w 1659284"/>
                <a:gd name="connsiteY55" fmla="*/ 835837 h 1571809"/>
                <a:gd name="connsiteX56" fmla="*/ 240932 w 1659284"/>
                <a:gd name="connsiteY56" fmla="*/ 804075 h 1571809"/>
                <a:gd name="connsiteX57" fmla="*/ 224712 w 1659284"/>
                <a:gd name="connsiteY57" fmla="*/ 775674 h 1571809"/>
                <a:gd name="connsiteX58" fmla="*/ 205920 w 1659284"/>
                <a:gd name="connsiteY58" fmla="*/ 748745 h 1571809"/>
                <a:gd name="connsiteX59" fmla="*/ 205912 w 1659284"/>
                <a:gd name="connsiteY59" fmla="*/ 748733 h 1571809"/>
                <a:gd name="connsiteX60" fmla="*/ 205908 w 1659284"/>
                <a:gd name="connsiteY60" fmla="*/ 748726 h 1571809"/>
                <a:gd name="connsiteX61" fmla="*/ 185960 w 1659284"/>
                <a:gd name="connsiteY61" fmla="*/ 717204 h 1571809"/>
                <a:gd name="connsiteX62" fmla="*/ 159900 w 1659284"/>
                <a:gd name="connsiteY62" fmla="*/ 682799 h 1571809"/>
                <a:gd name="connsiteX63" fmla="*/ 159897 w 1659284"/>
                <a:gd name="connsiteY63" fmla="*/ 682795 h 1571809"/>
                <a:gd name="connsiteX64" fmla="*/ 159890 w 1659284"/>
                <a:gd name="connsiteY64" fmla="*/ 682786 h 1571809"/>
                <a:gd name="connsiteX65" fmla="*/ 138783 w 1659284"/>
                <a:gd name="connsiteY65" fmla="*/ 652540 h 1571809"/>
                <a:gd name="connsiteX66" fmla="*/ 120576 w 1659284"/>
                <a:gd name="connsiteY66" fmla="*/ 630883 h 1571809"/>
                <a:gd name="connsiteX67" fmla="*/ 101438 w 1659284"/>
                <a:gd name="connsiteY67" fmla="*/ 605617 h 1571809"/>
                <a:gd name="connsiteX68" fmla="*/ 73508 w 1659284"/>
                <a:gd name="connsiteY68" fmla="*/ 574897 h 1571809"/>
                <a:gd name="connsiteX69" fmla="*/ 42373 w 1659284"/>
                <a:gd name="connsiteY69" fmla="*/ 537863 h 1571809"/>
                <a:gd name="connsiteX70" fmla="*/ 16108 w 1659284"/>
                <a:gd name="connsiteY70" fmla="*/ 511763 h 1571809"/>
                <a:gd name="connsiteX71" fmla="*/ 16103 w 1659284"/>
                <a:gd name="connsiteY71" fmla="*/ 511758 h 1571809"/>
                <a:gd name="connsiteX72" fmla="*/ 16098 w 1659284"/>
                <a:gd name="connsiteY72" fmla="*/ 511753 h 1571809"/>
                <a:gd name="connsiteX73" fmla="*/ 0 w 1659284"/>
                <a:gd name="connsiteY73" fmla="*/ 494047 h 1571809"/>
                <a:gd name="connsiteX74" fmla="*/ 31893 w 1659284"/>
                <a:gd name="connsiteY74" fmla="*/ 462354 h 1571809"/>
                <a:gd name="connsiteX75" fmla="*/ 94866 w 1659284"/>
                <a:gd name="connsiteY75" fmla="*/ 405141 h 1571809"/>
                <a:gd name="connsiteX76" fmla="*/ 148854 w 1659284"/>
                <a:gd name="connsiteY76" fmla="*/ 360333 h 1571809"/>
                <a:gd name="connsiteX77" fmla="*/ 217287 w 1659284"/>
                <a:gd name="connsiteY77" fmla="*/ 309178 h 1571809"/>
                <a:gd name="connsiteX78" fmla="*/ 274965 w 1659284"/>
                <a:gd name="connsiteY78" fmla="*/ 269469 h 1571809"/>
                <a:gd name="connsiteX79" fmla="*/ 348742 w 1659284"/>
                <a:gd name="connsiteY79" fmla="*/ 224664 h 1571809"/>
                <a:gd name="connsiteX80" fmla="*/ 409477 w 1659284"/>
                <a:gd name="connsiteY80" fmla="*/ 190488 h 1571809"/>
                <a:gd name="connsiteX81" fmla="*/ 488707 w 1659284"/>
                <a:gd name="connsiteY81" fmla="*/ 152335 h 1571809"/>
                <a:gd name="connsiteX82" fmla="*/ 551620 w 1659284"/>
                <a:gd name="connsiteY82" fmla="*/ 124139 h 1571809"/>
                <a:gd name="connsiteX83" fmla="*/ 636876 w 1659284"/>
                <a:gd name="connsiteY83" fmla="*/ 92946 h 1571809"/>
                <a:gd name="connsiteX84" fmla="*/ 700646 w 1659284"/>
                <a:gd name="connsiteY84" fmla="*/ 71163 h 1571809"/>
                <a:gd name="connsiteX85" fmla="*/ 793631 w 1659284"/>
                <a:gd name="connsiteY85" fmla="*/ 47263 h 1571809"/>
                <a:gd name="connsiteX86" fmla="*/ 855812 w 1659284"/>
                <a:gd name="connsiteY86" fmla="*/ 32308 h 1571809"/>
                <a:gd name="connsiteX87" fmla="*/ 962470 w 1659284"/>
                <a:gd name="connsiteY87" fmla="*/ 16036 h 1571809"/>
                <a:gd name="connsiteX88" fmla="*/ 1016344 w 1659284"/>
                <a:gd name="connsiteY88" fmla="*/ 8335 h 1571809"/>
                <a:gd name="connsiteX89" fmla="*/ 1181166 w 1659284"/>
                <a:gd name="connsiteY89" fmla="*/ 15 h 1571809"/>
                <a:gd name="connsiteX90" fmla="*/ 1181483 w 1659284"/>
                <a:gd name="connsiteY90" fmla="*/ 0 h 157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659284" h="1571809">
                  <a:moveTo>
                    <a:pt x="1181483" y="0"/>
                  </a:moveTo>
                  <a:cubicBezTo>
                    <a:pt x="1296414" y="0"/>
                    <a:pt x="1408625" y="11642"/>
                    <a:pt x="1516999" y="33811"/>
                  </a:cubicBezTo>
                  <a:lnTo>
                    <a:pt x="1659284" y="70383"/>
                  </a:lnTo>
                  <a:lnTo>
                    <a:pt x="1656042" y="134582"/>
                  </a:lnTo>
                  <a:lnTo>
                    <a:pt x="1645581" y="219043"/>
                  </a:lnTo>
                  <a:lnTo>
                    <a:pt x="1640074" y="258936"/>
                  </a:lnTo>
                  <a:lnTo>
                    <a:pt x="1614210" y="383374"/>
                  </a:lnTo>
                  <a:lnTo>
                    <a:pt x="1611505" y="392773"/>
                  </a:lnTo>
                  <a:lnTo>
                    <a:pt x="1578748" y="504150"/>
                  </a:lnTo>
                  <a:lnTo>
                    <a:pt x="1564317" y="543563"/>
                  </a:lnTo>
                  <a:lnTo>
                    <a:pt x="1537111" y="614459"/>
                  </a:lnTo>
                  <a:lnTo>
                    <a:pt x="1448781" y="794623"/>
                  </a:lnTo>
                  <a:lnTo>
                    <a:pt x="1430171" y="826755"/>
                  </a:lnTo>
                  <a:lnTo>
                    <a:pt x="1318820" y="991600"/>
                  </a:lnTo>
                  <a:lnTo>
                    <a:pt x="1299394" y="1015567"/>
                  </a:lnTo>
                  <a:lnTo>
                    <a:pt x="1160914" y="1170032"/>
                  </a:lnTo>
                  <a:lnTo>
                    <a:pt x="1157845" y="1172803"/>
                  </a:lnTo>
                  <a:lnTo>
                    <a:pt x="1000622" y="1306192"/>
                  </a:lnTo>
                  <a:lnTo>
                    <a:pt x="978114" y="1323548"/>
                  </a:lnTo>
                  <a:lnTo>
                    <a:pt x="809411" y="1430870"/>
                  </a:lnTo>
                  <a:lnTo>
                    <a:pt x="776906" y="1448646"/>
                  </a:lnTo>
                  <a:lnTo>
                    <a:pt x="594473" y="1531875"/>
                  </a:lnTo>
                  <a:lnTo>
                    <a:pt x="533243" y="1553641"/>
                  </a:lnTo>
                  <a:lnTo>
                    <a:pt x="481952" y="1570668"/>
                  </a:lnTo>
                  <a:lnTo>
                    <a:pt x="477514" y="1571809"/>
                  </a:lnTo>
                  <a:lnTo>
                    <a:pt x="475005" y="1515070"/>
                  </a:lnTo>
                  <a:lnTo>
                    <a:pt x="473494" y="1503741"/>
                  </a:lnTo>
                  <a:lnTo>
                    <a:pt x="473004" y="1494051"/>
                  </a:lnTo>
                  <a:lnTo>
                    <a:pt x="465521" y="1443988"/>
                  </a:lnTo>
                  <a:lnTo>
                    <a:pt x="465512" y="1443923"/>
                  </a:lnTo>
                  <a:lnTo>
                    <a:pt x="465511" y="1443912"/>
                  </a:lnTo>
                  <a:lnTo>
                    <a:pt x="455597" y="1369616"/>
                  </a:lnTo>
                  <a:lnTo>
                    <a:pt x="452020" y="1353664"/>
                  </a:lnTo>
                  <a:lnTo>
                    <a:pt x="452020" y="1353663"/>
                  </a:lnTo>
                  <a:lnTo>
                    <a:pt x="452018" y="1353651"/>
                  </a:lnTo>
                  <a:lnTo>
                    <a:pt x="449824" y="1338978"/>
                  </a:lnTo>
                  <a:lnTo>
                    <a:pt x="438064" y="1291420"/>
                  </a:lnTo>
                  <a:lnTo>
                    <a:pt x="423934" y="1228405"/>
                  </a:lnTo>
                  <a:lnTo>
                    <a:pt x="417395" y="1207830"/>
                  </a:lnTo>
                  <a:lnTo>
                    <a:pt x="417393" y="1207824"/>
                  </a:lnTo>
                  <a:lnTo>
                    <a:pt x="417388" y="1207808"/>
                  </a:lnTo>
                  <a:lnTo>
                    <a:pt x="412716" y="1188915"/>
                  </a:lnTo>
                  <a:lnTo>
                    <a:pt x="397677" y="1145793"/>
                  </a:lnTo>
                  <a:lnTo>
                    <a:pt x="397670" y="1145771"/>
                  </a:lnTo>
                  <a:lnTo>
                    <a:pt x="397670" y="1145770"/>
                  </a:lnTo>
                  <a:lnTo>
                    <a:pt x="380579" y="1091998"/>
                  </a:lnTo>
                  <a:lnTo>
                    <a:pt x="370264" y="1067191"/>
                  </a:lnTo>
                  <a:lnTo>
                    <a:pt x="362368" y="1044550"/>
                  </a:lnTo>
                  <a:lnTo>
                    <a:pt x="345093" y="1006655"/>
                  </a:lnTo>
                  <a:lnTo>
                    <a:pt x="345087" y="1006640"/>
                  </a:lnTo>
                  <a:lnTo>
                    <a:pt x="345087" y="1006639"/>
                  </a:lnTo>
                  <a:lnTo>
                    <a:pt x="326091" y="960955"/>
                  </a:lnTo>
                  <a:lnTo>
                    <a:pt x="311249" y="932412"/>
                  </a:lnTo>
                  <a:lnTo>
                    <a:pt x="299470" y="906573"/>
                  </a:lnTo>
                  <a:lnTo>
                    <a:pt x="280959" y="874160"/>
                  </a:lnTo>
                  <a:lnTo>
                    <a:pt x="261031" y="835837"/>
                  </a:lnTo>
                  <a:lnTo>
                    <a:pt x="240932" y="804075"/>
                  </a:lnTo>
                  <a:lnTo>
                    <a:pt x="224712" y="775674"/>
                  </a:lnTo>
                  <a:lnTo>
                    <a:pt x="205920" y="748745"/>
                  </a:lnTo>
                  <a:lnTo>
                    <a:pt x="205912" y="748733"/>
                  </a:lnTo>
                  <a:lnTo>
                    <a:pt x="205908" y="748726"/>
                  </a:lnTo>
                  <a:lnTo>
                    <a:pt x="185960" y="717204"/>
                  </a:lnTo>
                  <a:lnTo>
                    <a:pt x="159900" y="682799"/>
                  </a:lnTo>
                  <a:lnTo>
                    <a:pt x="159897" y="682795"/>
                  </a:lnTo>
                  <a:lnTo>
                    <a:pt x="159890" y="682786"/>
                  </a:lnTo>
                  <a:lnTo>
                    <a:pt x="138783" y="652540"/>
                  </a:lnTo>
                  <a:lnTo>
                    <a:pt x="120576" y="630883"/>
                  </a:lnTo>
                  <a:lnTo>
                    <a:pt x="101438" y="605617"/>
                  </a:lnTo>
                  <a:lnTo>
                    <a:pt x="73508" y="574897"/>
                  </a:lnTo>
                  <a:lnTo>
                    <a:pt x="42373" y="537863"/>
                  </a:lnTo>
                  <a:lnTo>
                    <a:pt x="16108" y="511763"/>
                  </a:lnTo>
                  <a:lnTo>
                    <a:pt x="16103" y="511758"/>
                  </a:lnTo>
                  <a:lnTo>
                    <a:pt x="16098" y="511753"/>
                  </a:lnTo>
                  <a:lnTo>
                    <a:pt x="0" y="494047"/>
                  </a:lnTo>
                  <a:lnTo>
                    <a:pt x="31893" y="462354"/>
                  </a:lnTo>
                  <a:lnTo>
                    <a:pt x="94866" y="405141"/>
                  </a:lnTo>
                  <a:lnTo>
                    <a:pt x="148854" y="360333"/>
                  </a:lnTo>
                  <a:lnTo>
                    <a:pt x="217287" y="309178"/>
                  </a:lnTo>
                  <a:lnTo>
                    <a:pt x="274965" y="269469"/>
                  </a:lnTo>
                  <a:lnTo>
                    <a:pt x="348742" y="224664"/>
                  </a:lnTo>
                  <a:lnTo>
                    <a:pt x="409477" y="190488"/>
                  </a:lnTo>
                  <a:lnTo>
                    <a:pt x="488707" y="152335"/>
                  </a:lnTo>
                  <a:lnTo>
                    <a:pt x="551620" y="124139"/>
                  </a:lnTo>
                  <a:lnTo>
                    <a:pt x="636876" y="92946"/>
                  </a:lnTo>
                  <a:lnTo>
                    <a:pt x="700646" y="71163"/>
                  </a:lnTo>
                  <a:lnTo>
                    <a:pt x="793631" y="47263"/>
                  </a:lnTo>
                  <a:lnTo>
                    <a:pt x="855812" y="32308"/>
                  </a:lnTo>
                  <a:lnTo>
                    <a:pt x="962470" y="16036"/>
                  </a:lnTo>
                  <a:lnTo>
                    <a:pt x="1016344" y="8335"/>
                  </a:lnTo>
                  <a:lnTo>
                    <a:pt x="1181166" y="15"/>
                  </a:lnTo>
                  <a:lnTo>
                    <a:pt x="1181483" y="0"/>
                  </a:lnTo>
                  <a:close/>
                </a:path>
              </a:pathLst>
            </a:custGeom>
            <a:solidFill>
              <a:srgbClr val="FFFFFF">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43482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bwMode="auto">
          <a:xfrm>
            <a:off x="5422900" y="0"/>
            <a:ext cx="7013575" cy="6994525"/>
          </a:xfrm>
          <a:prstGeom prst="rect">
            <a:avLst/>
          </a:prstGeom>
          <a:solidFill>
            <a:srgbClr val="00188F">
              <a:alpha val="3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grpSp>
        <p:nvGrpSpPr>
          <p:cNvPr id="105" name="Group 104"/>
          <p:cNvGrpSpPr/>
          <p:nvPr/>
        </p:nvGrpSpPr>
        <p:grpSpPr>
          <a:xfrm>
            <a:off x="7691095" y="4767503"/>
            <a:ext cx="966890" cy="724790"/>
            <a:chOff x="9680603" y="4223274"/>
            <a:chExt cx="2124075" cy="1382712"/>
          </a:xfrm>
        </p:grpSpPr>
        <p:sp>
          <p:nvSpPr>
            <p:cNvPr id="106" name="Freeform 20"/>
            <p:cNvSpPr>
              <a:spLocks/>
            </p:cNvSpPr>
            <p:nvPr/>
          </p:nvSpPr>
          <p:spPr bwMode="auto">
            <a:xfrm>
              <a:off x="9731403" y="4250262"/>
              <a:ext cx="2014537" cy="1336675"/>
            </a:xfrm>
            <a:custGeom>
              <a:avLst/>
              <a:gdLst>
                <a:gd name="T0" fmla="*/ 17 w 1269"/>
                <a:gd name="T1" fmla="*/ 842 h 842"/>
                <a:gd name="T2" fmla="*/ 0 w 1269"/>
                <a:gd name="T3" fmla="*/ 816 h 842"/>
                <a:gd name="T4" fmla="*/ 1252 w 1269"/>
                <a:gd name="T5" fmla="*/ 0 h 842"/>
                <a:gd name="T6" fmla="*/ 1269 w 1269"/>
                <a:gd name="T7" fmla="*/ 26 h 842"/>
                <a:gd name="T8" fmla="*/ 17 w 1269"/>
                <a:gd name="T9" fmla="*/ 842 h 842"/>
              </a:gdLst>
              <a:ahLst/>
              <a:cxnLst>
                <a:cxn ang="0">
                  <a:pos x="T0" y="T1"/>
                </a:cxn>
                <a:cxn ang="0">
                  <a:pos x="T2" y="T3"/>
                </a:cxn>
                <a:cxn ang="0">
                  <a:pos x="T4" y="T5"/>
                </a:cxn>
                <a:cxn ang="0">
                  <a:pos x="T6" y="T7"/>
                </a:cxn>
                <a:cxn ang="0">
                  <a:pos x="T8" y="T9"/>
                </a:cxn>
              </a:cxnLst>
              <a:rect l="0" t="0" r="r" b="b"/>
              <a:pathLst>
                <a:path w="1269" h="842">
                  <a:moveTo>
                    <a:pt x="17" y="842"/>
                  </a:moveTo>
                  <a:lnTo>
                    <a:pt x="0" y="816"/>
                  </a:lnTo>
                  <a:lnTo>
                    <a:pt x="1252" y="0"/>
                  </a:lnTo>
                  <a:lnTo>
                    <a:pt x="1269" y="26"/>
                  </a:lnTo>
                  <a:lnTo>
                    <a:pt x="17" y="84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21"/>
            <p:cNvSpPr>
              <a:spLocks/>
            </p:cNvSpPr>
            <p:nvPr/>
          </p:nvSpPr>
          <p:spPr bwMode="auto">
            <a:xfrm>
              <a:off x="11633228" y="4223274"/>
              <a:ext cx="171450" cy="109537"/>
            </a:xfrm>
            <a:custGeom>
              <a:avLst/>
              <a:gdLst>
                <a:gd name="T0" fmla="*/ 0 w 108"/>
                <a:gd name="T1" fmla="*/ 26 h 69"/>
                <a:gd name="T2" fmla="*/ 68 w 108"/>
                <a:gd name="T3" fmla="*/ 69 h 69"/>
                <a:gd name="T4" fmla="*/ 108 w 108"/>
                <a:gd name="T5" fmla="*/ 0 h 69"/>
                <a:gd name="T6" fmla="*/ 0 w 108"/>
                <a:gd name="T7" fmla="*/ 26 h 69"/>
              </a:gdLst>
              <a:ahLst/>
              <a:cxnLst>
                <a:cxn ang="0">
                  <a:pos x="T0" y="T1"/>
                </a:cxn>
                <a:cxn ang="0">
                  <a:pos x="T2" y="T3"/>
                </a:cxn>
                <a:cxn ang="0">
                  <a:pos x="T4" y="T5"/>
                </a:cxn>
                <a:cxn ang="0">
                  <a:pos x="T6" y="T7"/>
                </a:cxn>
              </a:cxnLst>
              <a:rect l="0" t="0" r="r" b="b"/>
              <a:pathLst>
                <a:path w="108" h="69">
                  <a:moveTo>
                    <a:pt x="0" y="26"/>
                  </a:moveTo>
                  <a:lnTo>
                    <a:pt x="68" y="69"/>
                  </a:lnTo>
                  <a:lnTo>
                    <a:pt x="108" y="0"/>
                  </a:lnTo>
                  <a:lnTo>
                    <a:pt x="0" y="2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Oval 22"/>
            <p:cNvSpPr>
              <a:spLocks noChangeArrowheads="1"/>
            </p:cNvSpPr>
            <p:nvPr/>
          </p:nvSpPr>
          <p:spPr bwMode="auto">
            <a:xfrm>
              <a:off x="9680603" y="5525024"/>
              <a:ext cx="125412" cy="80962"/>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9" name="Group 108"/>
          <p:cNvGrpSpPr/>
          <p:nvPr/>
        </p:nvGrpSpPr>
        <p:grpSpPr>
          <a:xfrm>
            <a:off x="7843495" y="4919903"/>
            <a:ext cx="966890" cy="724790"/>
            <a:chOff x="9680603" y="4223274"/>
            <a:chExt cx="2124075" cy="1382712"/>
          </a:xfrm>
        </p:grpSpPr>
        <p:sp>
          <p:nvSpPr>
            <p:cNvPr id="110" name="Freeform 20"/>
            <p:cNvSpPr>
              <a:spLocks/>
            </p:cNvSpPr>
            <p:nvPr/>
          </p:nvSpPr>
          <p:spPr bwMode="auto">
            <a:xfrm>
              <a:off x="9731403" y="4250262"/>
              <a:ext cx="2014537" cy="1336675"/>
            </a:xfrm>
            <a:custGeom>
              <a:avLst/>
              <a:gdLst>
                <a:gd name="T0" fmla="*/ 17 w 1269"/>
                <a:gd name="T1" fmla="*/ 842 h 842"/>
                <a:gd name="T2" fmla="*/ 0 w 1269"/>
                <a:gd name="T3" fmla="*/ 816 h 842"/>
                <a:gd name="T4" fmla="*/ 1252 w 1269"/>
                <a:gd name="T5" fmla="*/ 0 h 842"/>
                <a:gd name="T6" fmla="*/ 1269 w 1269"/>
                <a:gd name="T7" fmla="*/ 26 h 842"/>
                <a:gd name="T8" fmla="*/ 17 w 1269"/>
                <a:gd name="T9" fmla="*/ 842 h 842"/>
              </a:gdLst>
              <a:ahLst/>
              <a:cxnLst>
                <a:cxn ang="0">
                  <a:pos x="T0" y="T1"/>
                </a:cxn>
                <a:cxn ang="0">
                  <a:pos x="T2" y="T3"/>
                </a:cxn>
                <a:cxn ang="0">
                  <a:pos x="T4" y="T5"/>
                </a:cxn>
                <a:cxn ang="0">
                  <a:pos x="T6" y="T7"/>
                </a:cxn>
                <a:cxn ang="0">
                  <a:pos x="T8" y="T9"/>
                </a:cxn>
              </a:cxnLst>
              <a:rect l="0" t="0" r="r" b="b"/>
              <a:pathLst>
                <a:path w="1269" h="842">
                  <a:moveTo>
                    <a:pt x="17" y="842"/>
                  </a:moveTo>
                  <a:lnTo>
                    <a:pt x="0" y="816"/>
                  </a:lnTo>
                  <a:lnTo>
                    <a:pt x="1252" y="0"/>
                  </a:lnTo>
                  <a:lnTo>
                    <a:pt x="1269" y="26"/>
                  </a:lnTo>
                  <a:lnTo>
                    <a:pt x="17" y="84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21"/>
            <p:cNvSpPr>
              <a:spLocks/>
            </p:cNvSpPr>
            <p:nvPr/>
          </p:nvSpPr>
          <p:spPr bwMode="auto">
            <a:xfrm>
              <a:off x="11633228" y="4223274"/>
              <a:ext cx="171450" cy="109537"/>
            </a:xfrm>
            <a:custGeom>
              <a:avLst/>
              <a:gdLst>
                <a:gd name="T0" fmla="*/ 0 w 108"/>
                <a:gd name="T1" fmla="*/ 26 h 69"/>
                <a:gd name="T2" fmla="*/ 68 w 108"/>
                <a:gd name="T3" fmla="*/ 69 h 69"/>
                <a:gd name="T4" fmla="*/ 108 w 108"/>
                <a:gd name="T5" fmla="*/ 0 h 69"/>
                <a:gd name="T6" fmla="*/ 0 w 108"/>
                <a:gd name="T7" fmla="*/ 26 h 69"/>
              </a:gdLst>
              <a:ahLst/>
              <a:cxnLst>
                <a:cxn ang="0">
                  <a:pos x="T0" y="T1"/>
                </a:cxn>
                <a:cxn ang="0">
                  <a:pos x="T2" y="T3"/>
                </a:cxn>
                <a:cxn ang="0">
                  <a:pos x="T4" y="T5"/>
                </a:cxn>
                <a:cxn ang="0">
                  <a:pos x="T6" y="T7"/>
                </a:cxn>
              </a:cxnLst>
              <a:rect l="0" t="0" r="r" b="b"/>
              <a:pathLst>
                <a:path w="108" h="69">
                  <a:moveTo>
                    <a:pt x="0" y="26"/>
                  </a:moveTo>
                  <a:lnTo>
                    <a:pt x="68" y="69"/>
                  </a:lnTo>
                  <a:lnTo>
                    <a:pt x="108" y="0"/>
                  </a:lnTo>
                  <a:lnTo>
                    <a:pt x="0" y="2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Oval 22"/>
            <p:cNvSpPr>
              <a:spLocks noChangeArrowheads="1"/>
            </p:cNvSpPr>
            <p:nvPr/>
          </p:nvSpPr>
          <p:spPr bwMode="auto">
            <a:xfrm>
              <a:off x="9680603" y="5525024"/>
              <a:ext cx="125412" cy="80962"/>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4" name="Group 103"/>
          <p:cNvGrpSpPr/>
          <p:nvPr/>
        </p:nvGrpSpPr>
        <p:grpSpPr>
          <a:xfrm>
            <a:off x="7547748" y="4651315"/>
            <a:ext cx="966890" cy="724790"/>
            <a:chOff x="9680603" y="4223274"/>
            <a:chExt cx="2124075" cy="1382712"/>
          </a:xfrm>
        </p:grpSpPr>
        <p:sp>
          <p:nvSpPr>
            <p:cNvPr id="101" name="Freeform 20"/>
            <p:cNvSpPr>
              <a:spLocks/>
            </p:cNvSpPr>
            <p:nvPr/>
          </p:nvSpPr>
          <p:spPr bwMode="auto">
            <a:xfrm>
              <a:off x="9731403" y="4250262"/>
              <a:ext cx="2014537" cy="1336675"/>
            </a:xfrm>
            <a:custGeom>
              <a:avLst/>
              <a:gdLst>
                <a:gd name="T0" fmla="*/ 17 w 1269"/>
                <a:gd name="T1" fmla="*/ 842 h 842"/>
                <a:gd name="T2" fmla="*/ 0 w 1269"/>
                <a:gd name="T3" fmla="*/ 816 h 842"/>
                <a:gd name="T4" fmla="*/ 1252 w 1269"/>
                <a:gd name="T5" fmla="*/ 0 h 842"/>
                <a:gd name="T6" fmla="*/ 1269 w 1269"/>
                <a:gd name="T7" fmla="*/ 26 h 842"/>
                <a:gd name="T8" fmla="*/ 17 w 1269"/>
                <a:gd name="T9" fmla="*/ 842 h 842"/>
              </a:gdLst>
              <a:ahLst/>
              <a:cxnLst>
                <a:cxn ang="0">
                  <a:pos x="T0" y="T1"/>
                </a:cxn>
                <a:cxn ang="0">
                  <a:pos x="T2" y="T3"/>
                </a:cxn>
                <a:cxn ang="0">
                  <a:pos x="T4" y="T5"/>
                </a:cxn>
                <a:cxn ang="0">
                  <a:pos x="T6" y="T7"/>
                </a:cxn>
                <a:cxn ang="0">
                  <a:pos x="T8" y="T9"/>
                </a:cxn>
              </a:cxnLst>
              <a:rect l="0" t="0" r="r" b="b"/>
              <a:pathLst>
                <a:path w="1269" h="842">
                  <a:moveTo>
                    <a:pt x="17" y="842"/>
                  </a:moveTo>
                  <a:lnTo>
                    <a:pt x="0" y="816"/>
                  </a:lnTo>
                  <a:lnTo>
                    <a:pt x="1252" y="0"/>
                  </a:lnTo>
                  <a:lnTo>
                    <a:pt x="1269" y="26"/>
                  </a:lnTo>
                  <a:lnTo>
                    <a:pt x="17" y="84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p:cNvSpPr>
              <a:spLocks/>
            </p:cNvSpPr>
            <p:nvPr/>
          </p:nvSpPr>
          <p:spPr bwMode="auto">
            <a:xfrm>
              <a:off x="11633228" y="4223274"/>
              <a:ext cx="171450" cy="109537"/>
            </a:xfrm>
            <a:custGeom>
              <a:avLst/>
              <a:gdLst>
                <a:gd name="T0" fmla="*/ 0 w 108"/>
                <a:gd name="T1" fmla="*/ 26 h 69"/>
                <a:gd name="T2" fmla="*/ 68 w 108"/>
                <a:gd name="T3" fmla="*/ 69 h 69"/>
                <a:gd name="T4" fmla="*/ 108 w 108"/>
                <a:gd name="T5" fmla="*/ 0 h 69"/>
                <a:gd name="T6" fmla="*/ 0 w 108"/>
                <a:gd name="T7" fmla="*/ 26 h 69"/>
              </a:gdLst>
              <a:ahLst/>
              <a:cxnLst>
                <a:cxn ang="0">
                  <a:pos x="T0" y="T1"/>
                </a:cxn>
                <a:cxn ang="0">
                  <a:pos x="T2" y="T3"/>
                </a:cxn>
                <a:cxn ang="0">
                  <a:pos x="T4" y="T5"/>
                </a:cxn>
                <a:cxn ang="0">
                  <a:pos x="T6" y="T7"/>
                </a:cxn>
              </a:cxnLst>
              <a:rect l="0" t="0" r="r" b="b"/>
              <a:pathLst>
                <a:path w="108" h="69">
                  <a:moveTo>
                    <a:pt x="0" y="26"/>
                  </a:moveTo>
                  <a:lnTo>
                    <a:pt x="68" y="69"/>
                  </a:lnTo>
                  <a:lnTo>
                    <a:pt x="108" y="0"/>
                  </a:lnTo>
                  <a:lnTo>
                    <a:pt x="0" y="2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Oval 22"/>
            <p:cNvSpPr>
              <a:spLocks noChangeArrowheads="1"/>
            </p:cNvSpPr>
            <p:nvPr/>
          </p:nvSpPr>
          <p:spPr bwMode="auto">
            <a:xfrm>
              <a:off x="9680603" y="5525024"/>
              <a:ext cx="125412" cy="80962"/>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1198" y="-6015"/>
            <a:ext cx="5600432" cy="7000540"/>
          </a:xfrm>
          <a:prstGeom prst="rect">
            <a:avLst/>
          </a:prstGeom>
        </p:spPr>
      </p:pic>
      <p:grpSp>
        <p:nvGrpSpPr>
          <p:cNvPr id="94" name="Group 93"/>
          <p:cNvGrpSpPr/>
          <p:nvPr/>
        </p:nvGrpSpPr>
        <p:grpSpPr>
          <a:xfrm>
            <a:off x="6965248" y="4599611"/>
            <a:ext cx="1868091" cy="2241054"/>
            <a:chOff x="5973685" y="4368799"/>
            <a:chExt cx="1857794" cy="2228702"/>
          </a:xfrm>
        </p:grpSpPr>
        <p:grpSp>
          <p:nvGrpSpPr>
            <p:cNvPr id="89" name="Group 88"/>
            <p:cNvGrpSpPr/>
            <p:nvPr/>
          </p:nvGrpSpPr>
          <p:grpSpPr>
            <a:xfrm>
              <a:off x="5973685" y="4368799"/>
              <a:ext cx="1406525" cy="1711326"/>
              <a:chOff x="5611546" y="2595224"/>
              <a:chExt cx="1406525" cy="1711326"/>
            </a:xfrm>
          </p:grpSpPr>
          <p:sp>
            <p:nvSpPr>
              <p:cNvPr id="21" name="AutoShape 14"/>
              <p:cNvSpPr>
                <a:spLocks noChangeAspect="1" noChangeArrowheads="1" noTextEdit="1"/>
              </p:cNvSpPr>
              <p:nvPr/>
            </p:nvSpPr>
            <p:spPr bwMode="auto">
              <a:xfrm>
                <a:off x="5611546" y="2595224"/>
                <a:ext cx="14065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p:cNvSpPr>
                <a:spLocks/>
              </p:cNvSpPr>
              <p:nvPr/>
            </p:nvSpPr>
            <p:spPr bwMode="auto">
              <a:xfrm>
                <a:off x="5614721" y="2595224"/>
                <a:ext cx="1403350" cy="1574800"/>
              </a:xfrm>
              <a:custGeom>
                <a:avLst/>
                <a:gdLst>
                  <a:gd name="T0" fmla="*/ 554 w 554"/>
                  <a:gd name="T1" fmla="*/ 259 h 622"/>
                  <a:gd name="T2" fmla="*/ 152 w 554"/>
                  <a:gd name="T3" fmla="*/ 0 h 622"/>
                  <a:gd name="T4" fmla="*/ 127 w 554"/>
                  <a:gd name="T5" fmla="*/ 17 h 622"/>
                  <a:gd name="T6" fmla="*/ 127 w 554"/>
                  <a:gd name="T7" fmla="*/ 123 h 622"/>
                  <a:gd name="T8" fmla="*/ 0 w 554"/>
                  <a:gd name="T9" fmla="*/ 206 h 622"/>
                  <a:gd name="T10" fmla="*/ 0 w 554"/>
                  <a:gd name="T11" fmla="*/ 280 h 622"/>
                  <a:gd name="T12" fmla="*/ 0 w 554"/>
                  <a:gd name="T13" fmla="*/ 282 h 622"/>
                  <a:gd name="T14" fmla="*/ 0 w 554"/>
                  <a:gd name="T15" fmla="*/ 282 h 622"/>
                  <a:gd name="T16" fmla="*/ 0 w 554"/>
                  <a:gd name="T17" fmla="*/ 355 h 622"/>
                  <a:gd name="T18" fmla="*/ 0 w 554"/>
                  <a:gd name="T19" fmla="*/ 356 h 622"/>
                  <a:gd name="T20" fmla="*/ 0 w 554"/>
                  <a:gd name="T21" fmla="*/ 356 h 622"/>
                  <a:gd name="T22" fmla="*/ 0 w 554"/>
                  <a:gd name="T23" fmla="*/ 410 h 622"/>
                  <a:gd name="T24" fmla="*/ 74 w 554"/>
                  <a:gd name="T25" fmla="*/ 459 h 622"/>
                  <a:gd name="T26" fmla="*/ 74 w 554"/>
                  <a:gd name="T27" fmla="*/ 459 h 622"/>
                  <a:gd name="T28" fmla="*/ 74 w 554"/>
                  <a:gd name="T29" fmla="*/ 459 h 622"/>
                  <a:gd name="T30" fmla="*/ 74 w 554"/>
                  <a:gd name="T31" fmla="*/ 459 h 622"/>
                  <a:gd name="T32" fmla="*/ 74 w 554"/>
                  <a:gd name="T33" fmla="*/ 459 h 622"/>
                  <a:gd name="T34" fmla="*/ 175 w 554"/>
                  <a:gd name="T35" fmla="*/ 393 h 622"/>
                  <a:gd name="T36" fmla="*/ 258 w 554"/>
                  <a:gd name="T37" fmla="*/ 447 h 622"/>
                  <a:gd name="T38" fmla="*/ 258 w 554"/>
                  <a:gd name="T39" fmla="*/ 458 h 622"/>
                  <a:gd name="T40" fmla="*/ 239 w 554"/>
                  <a:gd name="T41" fmla="*/ 488 h 622"/>
                  <a:gd name="T42" fmla="*/ 206 w 554"/>
                  <a:gd name="T43" fmla="*/ 509 h 622"/>
                  <a:gd name="T44" fmla="*/ 206 w 554"/>
                  <a:gd name="T45" fmla="*/ 517 h 622"/>
                  <a:gd name="T46" fmla="*/ 336 w 554"/>
                  <a:gd name="T47" fmla="*/ 602 h 622"/>
                  <a:gd name="T48" fmla="*/ 337 w 554"/>
                  <a:gd name="T49" fmla="*/ 602 h 622"/>
                  <a:gd name="T50" fmla="*/ 337 w 554"/>
                  <a:gd name="T51" fmla="*/ 602 h 622"/>
                  <a:gd name="T52" fmla="*/ 337 w 554"/>
                  <a:gd name="T53" fmla="*/ 602 h 622"/>
                  <a:gd name="T54" fmla="*/ 337 w 554"/>
                  <a:gd name="T55" fmla="*/ 602 h 622"/>
                  <a:gd name="T56" fmla="*/ 337 w 554"/>
                  <a:gd name="T57" fmla="*/ 602 h 622"/>
                  <a:gd name="T58" fmla="*/ 355 w 554"/>
                  <a:gd name="T59" fmla="*/ 590 h 622"/>
                  <a:gd name="T60" fmla="*/ 373 w 554"/>
                  <a:gd name="T61" fmla="*/ 579 h 622"/>
                  <a:gd name="T62" fmla="*/ 394 w 554"/>
                  <a:gd name="T63" fmla="*/ 543 h 622"/>
                  <a:gd name="T64" fmla="*/ 394 w 554"/>
                  <a:gd name="T65" fmla="*/ 535 h 622"/>
                  <a:gd name="T66" fmla="*/ 528 w 554"/>
                  <a:gd name="T67" fmla="*/ 621 h 622"/>
                  <a:gd name="T68" fmla="*/ 528 w 554"/>
                  <a:gd name="T69" fmla="*/ 622 h 622"/>
                  <a:gd name="T70" fmla="*/ 528 w 554"/>
                  <a:gd name="T71" fmla="*/ 621 h 622"/>
                  <a:gd name="T72" fmla="*/ 528 w 554"/>
                  <a:gd name="T73" fmla="*/ 621 h 622"/>
                  <a:gd name="T74" fmla="*/ 528 w 554"/>
                  <a:gd name="T75" fmla="*/ 621 h 622"/>
                  <a:gd name="T76" fmla="*/ 553 w 554"/>
                  <a:gd name="T77" fmla="*/ 605 h 622"/>
                  <a:gd name="T78" fmla="*/ 554 w 554"/>
                  <a:gd name="T79" fmla="*/ 259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4" h="622">
                    <a:moveTo>
                      <a:pt x="554" y="259"/>
                    </a:moveTo>
                    <a:cubicBezTo>
                      <a:pt x="152" y="0"/>
                      <a:pt x="152" y="0"/>
                      <a:pt x="152" y="0"/>
                    </a:cubicBezTo>
                    <a:cubicBezTo>
                      <a:pt x="127" y="17"/>
                      <a:pt x="127" y="17"/>
                      <a:pt x="127" y="17"/>
                    </a:cubicBezTo>
                    <a:cubicBezTo>
                      <a:pt x="127" y="123"/>
                      <a:pt x="127" y="123"/>
                      <a:pt x="127" y="123"/>
                    </a:cubicBezTo>
                    <a:cubicBezTo>
                      <a:pt x="0" y="206"/>
                      <a:pt x="0" y="206"/>
                      <a:pt x="0" y="206"/>
                    </a:cubicBezTo>
                    <a:cubicBezTo>
                      <a:pt x="0" y="280"/>
                      <a:pt x="0" y="280"/>
                      <a:pt x="0" y="280"/>
                    </a:cubicBezTo>
                    <a:cubicBezTo>
                      <a:pt x="0" y="282"/>
                      <a:pt x="0" y="282"/>
                      <a:pt x="0" y="282"/>
                    </a:cubicBezTo>
                    <a:cubicBezTo>
                      <a:pt x="0" y="282"/>
                      <a:pt x="0" y="282"/>
                      <a:pt x="0" y="282"/>
                    </a:cubicBezTo>
                    <a:cubicBezTo>
                      <a:pt x="0" y="355"/>
                      <a:pt x="0" y="355"/>
                      <a:pt x="0" y="355"/>
                    </a:cubicBezTo>
                    <a:cubicBezTo>
                      <a:pt x="0" y="356"/>
                      <a:pt x="0" y="356"/>
                      <a:pt x="0" y="356"/>
                    </a:cubicBezTo>
                    <a:cubicBezTo>
                      <a:pt x="0" y="356"/>
                      <a:pt x="0" y="356"/>
                      <a:pt x="0" y="356"/>
                    </a:cubicBezTo>
                    <a:cubicBezTo>
                      <a:pt x="0" y="410"/>
                      <a:pt x="0" y="410"/>
                      <a:pt x="0" y="410"/>
                    </a:cubicBezTo>
                    <a:cubicBezTo>
                      <a:pt x="74" y="459"/>
                      <a:pt x="74" y="459"/>
                      <a:pt x="74" y="459"/>
                    </a:cubicBezTo>
                    <a:cubicBezTo>
                      <a:pt x="74" y="459"/>
                      <a:pt x="74" y="459"/>
                      <a:pt x="74" y="459"/>
                    </a:cubicBezTo>
                    <a:cubicBezTo>
                      <a:pt x="74" y="459"/>
                      <a:pt x="74" y="459"/>
                      <a:pt x="74" y="459"/>
                    </a:cubicBezTo>
                    <a:cubicBezTo>
                      <a:pt x="74" y="459"/>
                      <a:pt x="74" y="459"/>
                      <a:pt x="74" y="459"/>
                    </a:cubicBezTo>
                    <a:cubicBezTo>
                      <a:pt x="74" y="459"/>
                      <a:pt x="74" y="459"/>
                      <a:pt x="74" y="459"/>
                    </a:cubicBezTo>
                    <a:cubicBezTo>
                      <a:pt x="175" y="393"/>
                      <a:pt x="175" y="393"/>
                      <a:pt x="175" y="393"/>
                    </a:cubicBezTo>
                    <a:cubicBezTo>
                      <a:pt x="258" y="447"/>
                      <a:pt x="258" y="447"/>
                      <a:pt x="258" y="447"/>
                    </a:cubicBezTo>
                    <a:cubicBezTo>
                      <a:pt x="258" y="458"/>
                      <a:pt x="258" y="458"/>
                      <a:pt x="258" y="458"/>
                    </a:cubicBezTo>
                    <a:cubicBezTo>
                      <a:pt x="258" y="468"/>
                      <a:pt x="250" y="482"/>
                      <a:pt x="239" y="488"/>
                    </a:cubicBezTo>
                    <a:cubicBezTo>
                      <a:pt x="206" y="509"/>
                      <a:pt x="206" y="509"/>
                      <a:pt x="206" y="509"/>
                    </a:cubicBezTo>
                    <a:cubicBezTo>
                      <a:pt x="206" y="517"/>
                      <a:pt x="206" y="517"/>
                      <a:pt x="206" y="517"/>
                    </a:cubicBezTo>
                    <a:cubicBezTo>
                      <a:pt x="336" y="602"/>
                      <a:pt x="336" y="602"/>
                      <a:pt x="336" y="602"/>
                    </a:cubicBezTo>
                    <a:cubicBezTo>
                      <a:pt x="337" y="602"/>
                      <a:pt x="337" y="602"/>
                      <a:pt x="337" y="602"/>
                    </a:cubicBezTo>
                    <a:cubicBezTo>
                      <a:pt x="337" y="602"/>
                      <a:pt x="337" y="602"/>
                      <a:pt x="337" y="602"/>
                    </a:cubicBezTo>
                    <a:cubicBezTo>
                      <a:pt x="337" y="602"/>
                      <a:pt x="337" y="602"/>
                      <a:pt x="337" y="602"/>
                    </a:cubicBezTo>
                    <a:cubicBezTo>
                      <a:pt x="337" y="602"/>
                      <a:pt x="337" y="602"/>
                      <a:pt x="337" y="602"/>
                    </a:cubicBezTo>
                    <a:cubicBezTo>
                      <a:pt x="337" y="602"/>
                      <a:pt x="337" y="602"/>
                      <a:pt x="337" y="602"/>
                    </a:cubicBezTo>
                    <a:cubicBezTo>
                      <a:pt x="355" y="590"/>
                      <a:pt x="355" y="590"/>
                      <a:pt x="355" y="590"/>
                    </a:cubicBezTo>
                    <a:cubicBezTo>
                      <a:pt x="373" y="579"/>
                      <a:pt x="373" y="579"/>
                      <a:pt x="373" y="579"/>
                    </a:cubicBezTo>
                    <a:cubicBezTo>
                      <a:pt x="386" y="571"/>
                      <a:pt x="394" y="555"/>
                      <a:pt x="394" y="543"/>
                    </a:cubicBezTo>
                    <a:cubicBezTo>
                      <a:pt x="394" y="535"/>
                      <a:pt x="394" y="535"/>
                      <a:pt x="394" y="535"/>
                    </a:cubicBezTo>
                    <a:cubicBezTo>
                      <a:pt x="528" y="621"/>
                      <a:pt x="528" y="621"/>
                      <a:pt x="528" y="621"/>
                    </a:cubicBezTo>
                    <a:cubicBezTo>
                      <a:pt x="528" y="622"/>
                      <a:pt x="528" y="622"/>
                      <a:pt x="528" y="622"/>
                    </a:cubicBezTo>
                    <a:cubicBezTo>
                      <a:pt x="528" y="621"/>
                      <a:pt x="528" y="621"/>
                      <a:pt x="528" y="621"/>
                    </a:cubicBezTo>
                    <a:cubicBezTo>
                      <a:pt x="528" y="621"/>
                      <a:pt x="528" y="621"/>
                      <a:pt x="528" y="621"/>
                    </a:cubicBezTo>
                    <a:cubicBezTo>
                      <a:pt x="528" y="621"/>
                      <a:pt x="528" y="621"/>
                      <a:pt x="528" y="621"/>
                    </a:cubicBezTo>
                    <a:cubicBezTo>
                      <a:pt x="553" y="605"/>
                      <a:pt x="553" y="605"/>
                      <a:pt x="553" y="605"/>
                    </a:cubicBezTo>
                    <a:cubicBezTo>
                      <a:pt x="554" y="259"/>
                      <a:pt x="554" y="259"/>
                      <a:pt x="554" y="259"/>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p:cNvSpPr>
                <a:spLocks/>
              </p:cNvSpPr>
              <p:nvPr/>
            </p:nvSpPr>
            <p:spPr bwMode="auto">
              <a:xfrm>
                <a:off x="5614721" y="2855574"/>
                <a:ext cx="587375" cy="382588"/>
              </a:xfrm>
              <a:custGeom>
                <a:avLst/>
                <a:gdLst>
                  <a:gd name="T0" fmla="*/ 118 w 370"/>
                  <a:gd name="T1" fmla="*/ 241 h 241"/>
                  <a:gd name="T2" fmla="*/ 0 w 370"/>
                  <a:gd name="T3" fmla="*/ 164 h 241"/>
                  <a:gd name="T4" fmla="*/ 252 w 370"/>
                  <a:gd name="T5" fmla="*/ 0 h 241"/>
                  <a:gd name="T6" fmla="*/ 370 w 370"/>
                  <a:gd name="T7" fmla="*/ 78 h 241"/>
                  <a:gd name="T8" fmla="*/ 118 w 370"/>
                  <a:gd name="T9" fmla="*/ 241 h 241"/>
                </a:gdLst>
                <a:ahLst/>
                <a:cxnLst>
                  <a:cxn ang="0">
                    <a:pos x="T0" y="T1"/>
                  </a:cxn>
                  <a:cxn ang="0">
                    <a:pos x="T2" y="T3"/>
                  </a:cxn>
                  <a:cxn ang="0">
                    <a:pos x="T4" y="T5"/>
                  </a:cxn>
                  <a:cxn ang="0">
                    <a:pos x="T6" y="T7"/>
                  </a:cxn>
                  <a:cxn ang="0">
                    <a:pos x="T8" y="T9"/>
                  </a:cxn>
                </a:cxnLst>
                <a:rect l="0" t="0" r="r" b="b"/>
                <a:pathLst>
                  <a:path w="370" h="241">
                    <a:moveTo>
                      <a:pt x="118" y="241"/>
                    </a:moveTo>
                    <a:lnTo>
                      <a:pt x="0" y="164"/>
                    </a:lnTo>
                    <a:lnTo>
                      <a:pt x="252" y="0"/>
                    </a:lnTo>
                    <a:lnTo>
                      <a:pt x="370" y="78"/>
                    </a:lnTo>
                    <a:lnTo>
                      <a:pt x="118" y="24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p:cNvSpPr>
              <p:nvPr/>
            </p:nvSpPr>
            <p:spPr bwMode="auto">
              <a:xfrm>
                <a:off x="5802046" y="2979399"/>
                <a:ext cx="400050" cy="777875"/>
              </a:xfrm>
              <a:custGeom>
                <a:avLst/>
                <a:gdLst>
                  <a:gd name="T0" fmla="*/ 0 w 252"/>
                  <a:gd name="T1" fmla="*/ 163 h 490"/>
                  <a:gd name="T2" fmla="*/ 0 w 252"/>
                  <a:gd name="T3" fmla="*/ 490 h 490"/>
                  <a:gd name="T4" fmla="*/ 252 w 252"/>
                  <a:gd name="T5" fmla="*/ 327 h 490"/>
                  <a:gd name="T6" fmla="*/ 252 w 252"/>
                  <a:gd name="T7" fmla="*/ 0 h 490"/>
                  <a:gd name="T8" fmla="*/ 0 w 252"/>
                  <a:gd name="T9" fmla="*/ 163 h 490"/>
                </a:gdLst>
                <a:ahLst/>
                <a:cxnLst>
                  <a:cxn ang="0">
                    <a:pos x="T0" y="T1"/>
                  </a:cxn>
                  <a:cxn ang="0">
                    <a:pos x="T2" y="T3"/>
                  </a:cxn>
                  <a:cxn ang="0">
                    <a:pos x="T4" y="T5"/>
                  </a:cxn>
                  <a:cxn ang="0">
                    <a:pos x="T6" y="T7"/>
                  </a:cxn>
                  <a:cxn ang="0">
                    <a:pos x="T8" y="T9"/>
                  </a:cxn>
                </a:cxnLst>
                <a:rect l="0" t="0" r="r" b="b"/>
                <a:pathLst>
                  <a:path w="252" h="490">
                    <a:moveTo>
                      <a:pt x="0" y="163"/>
                    </a:moveTo>
                    <a:lnTo>
                      <a:pt x="0" y="490"/>
                    </a:lnTo>
                    <a:lnTo>
                      <a:pt x="252" y="327"/>
                    </a:lnTo>
                    <a:lnTo>
                      <a:pt x="252" y="0"/>
                    </a:lnTo>
                    <a:lnTo>
                      <a:pt x="0" y="163"/>
                    </a:lnTo>
                    <a:close/>
                  </a:path>
                </a:pathLst>
              </a:custGeom>
              <a:solidFill>
                <a:srgbClr val="8A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p:cNvSpPr>
                <a:spLocks/>
              </p:cNvSpPr>
              <p:nvPr/>
            </p:nvSpPr>
            <p:spPr bwMode="auto">
              <a:xfrm>
                <a:off x="5802046" y="2979399"/>
                <a:ext cx="400050" cy="777875"/>
              </a:xfrm>
              <a:custGeom>
                <a:avLst/>
                <a:gdLst>
                  <a:gd name="T0" fmla="*/ 0 w 252"/>
                  <a:gd name="T1" fmla="*/ 163 h 490"/>
                  <a:gd name="T2" fmla="*/ 0 w 252"/>
                  <a:gd name="T3" fmla="*/ 490 h 490"/>
                  <a:gd name="T4" fmla="*/ 252 w 252"/>
                  <a:gd name="T5" fmla="*/ 327 h 490"/>
                  <a:gd name="T6" fmla="*/ 252 w 252"/>
                  <a:gd name="T7" fmla="*/ 0 h 490"/>
                  <a:gd name="T8" fmla="*/ 0 w 252"/>
                  <a:gd name="T9" fmla="*/ 163 h 490"/>
                </a:gdLst>
                <a:ahLst/>
                <a:cxnLst>
                  <a:cxn ang="0">
                    <a:pos x="T0" y="T1"/>
                  </a:cxn>
                  <a:cxn ang="0">
                    <a:pos x="T2" y="T3"/>
                  </a:cxn>
                  <a:cxn ang="0">
                    <a:pos x="T4" y="T5"/>
                  </a:cxn>
                  <a:cxn ang="0">
                    <a:pos x="T6" y="T7"/>
                  </a:cxn>
                  <a:cxn ang="0">
                    <a:pos x="T8" y="T9"/>
                  </a:cxn>
                </a:cxnLst>
                <a:rect l="0" t="0" r="r" b="b"/>
                <a:pathLst>
                  <a:path w="252" h="490">
                    <a:moveTo>
                      <a:pt x="0" y="163"/>
                    </a:moveTo>
                    <a:lnTo>
                      <a:pt x="0" y="490"/>
                    </a:lnTo>
                    <a:lnTo>
                      <a:pt x="252" y="327"/>
                    </a:lnTo>
                    <a:lnTo>
                      <a:pt x="252" y="0"/>
                    </a:lnTo>
                    <a:lnTo>
                      <a:pt x="0"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5614721" y="3115924"/>
                <a:ext cx="187325" cy="641350"/>
              </a:xfrm>
              <a:custGeom>
                <a:avLst/>
                <a:gdLst>
                  <a:gd name="T0" fmla="*/ 118 w 118"/>
                  <a:gd name="T1" fmla="*/ 77 h 404"/>
                  <a:gd name="T2" fmla="*/ 0 w 118"/>
                  <a:gd name="T3" fmla="*/ 0 h 404"/>
                  <a:gd name="T4" fmla="*/ 0 w 118"/>
                  <a:gd name="T5" fmla="*/ 326 h 404"/>
                  <a:gd name="T6" fmla="*/ 118 w 118"/>
                  <a:gd name="T7" fmla="*/ 404 h 404"/>
                  <a:gd name="T8" fmla="*/ 118 w 118"/>
                  <a:gd name="T9" fmla="*/ 77 h 404"/>
                </a:gdLst>
                <a:ahLst/>
                <a:cxnLst>
                  <a:cxn ang="0">
                    <a:pos x="T0" y="T1"/>
                  </a:cxn>
                  <a:cxn ang="0">
                    <a:pos x="T2" y="T3"/>
                  </a:cxn>
                  <a:cxn ang="0">
                    <a:pos x="T4" y="T5"/>
                  </a:cxn>
                  <a:cxn ang="0">
                    <a:pos x="T6" y="T7"/>
                  </a:cxn>
                  <a:cxn ang="0">
                    <a:pos x="T8" y="T9"/>
                  </a:cxn>
                </a:cxnLst>
                <a:rect l="0" t="0" r="r" b="b"/>
                <a:pathLst>
                  <a:path w="118" h="404">
                    <a:moveTo>
                      <a:pt x="118" y="77"/>
                    </a:moveTo>
                    <a:lnTo>
                      <a:pt x="0" y="0"/>
                    </a:lnTo>
                    <a:lnTo>
                      <a:pt x="0" y="326"/>
                    </a:lnTo>
                    <a:lnTo>
                      <a:pt x="118" y="404"/>
                    </a:lnTo>
                    <a:lnTo>
                      <a:pt x="118" y="77"/>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p:nvSpPr>
            <p:spPr bwMode="auto">
              <a:xfrm>
                <a:off x="5614721" y="3115924"/>
                <a:ext cx="187325" cy="641350"/>
              </a:xfrm>
              <a:custGeom>
                <a:avLst/>
                <a:gdLst>
                  <a:gd name="T0" fmla="*/ 118 w 118"/>
                  <a:gd name="T1" fmla="*/ 77 h 404"/>
                  <a:gd name="T2" fmla="*/ 0 w 118"/>
                  <a:gd name="T3" fmla="*/ 0 h 404"/>
                  <a:gd name="T4" fmla="*/ 0 w 118"/>
                  <a:gd name="T5" fmla="*/ 326 h 404"/>
                  <a:gd name="T6" fmla="*/ 118 w 118"/>
                  <a:gd name="T7" fmla="*/ 404 h 404"/>
                  <a:gd name="T8" fmla="*/ 118 w 118"/>
                  <a:gd name="T9" fmla="*/ 77 h 404"/>
                </a:gdLst>
                <a:ahLst/>
                <a:cxnLst>
                  <a:cxn ang="0">
                    <a:pos x="T0" y="T1"/>
                  </a:cxn>
                  <a:cxn ang="0">
                    <a:pos x="T2" y="T3"/>
                  </a:cxn>
                  <a:cxn ang="0">
                    <a:pos x="T4" y="T5"/>
                  </a:cxn>
                  <a:cxn ang="0">
                    <a:pos x="T6" y="T7"/>
                  </a:cxn>
                  <a:cxn ang="0">
                    <a:pos x="T8" y="T9"/>
                  </a:cxn>
                </a:cxnLst>
                <a:rect l="0" t="0" r="r" b="b"/>
                <a:pathLst>
                  <a:path w="118" h="404">
                    <a:moveTo>
                      <a:pt x="118" y="77"/>
                    </a:moveTo>
                    <a:lnTo>
                      <a:pt x="0" y="0"/>
                    </a:lnTo>
                    <a:lnTo>
                      <a:pt x="0" y="326"/>
                    </a:lnTo>
                    <a:lnTo>
                      <a:pt x="118" y="404"/>
                    </a:lnTo>
                    <a:lnTo>
                      <a:pt x="118"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2"/>
              <p:cNvSpPr>
                <a:spLocks noChangeArrowheads="1"/>
              </p:cNvSpPr>
              <p:nvPr/>
            </p:nvSpPr>
            <p:spPr bwMode="auto">
              <a:xfrm>
                <a:off x="5614721" y="3309599"/>
                <a:ext cx="1588" cy="1588"/>
              </a:xfrm>
              <a:prstGeom prst="rect">
                <a:avLst/>
              </a:prstGeom>
              <a:solidFill>
                <a:srgbClr val="ACAB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p:cNvSpPr>
                <a:spLocks/>
              </p:cNvSpPr>
              <p:nvPr/>
            </p:nvSpPr>
            <p:spPr bwMode="auto">
              <a:xfrm>
                <a:off x="5614721" y="330959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4"/>
              <p:cNvSpPr>
                <a:spLocks noChangeArrowheads="1"/>
              </p:cNvSpPr>
              <p:nvPr/>
            </p:nvSpPr>
            <p:spPr bwMode="auto">
              <a:xfrm>
                <a:off x="5614721" y="3303249"/>
                <a:ext cx="1588" cy="6350"/>
              </a:xfrm>
              <a:prstGeom prst="rect">
                <a:avLst/>
              </a:prstGeom>
              <a:solidFill>
                <a:srgbClr val="9A9A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5"/>
              <p:cNvSpPr>
                <a:spLocks/>
              </p:cNvSpPr>
              <p:nvPr/>
            </p:nvSpPr>
            <p:spPr bwMode="auto">
              <a:xfrm>
                <a:off x="5614721" y="3303249"/>
                <a:ext cx="0" cy="6350"/>
              </a:xfrm>
              <a:custGeom>
                <a:avLst/>
                <a:gdLst>
                  <a:gd name="T0" fmla="*/ 0 h 4"/>
                  <a:gd name="T1" fmla="*/ 4 h 4"/>
                  <a:gd name="T2" fmla="*/ 4 h 4"/>
                  <a:gd name="T3" fmla="*/ 0 h 4"/>
                </a:gdLst>
                <a:ahLst/>
                <a:cxnLst>
                  <a:cxn ang="0">
                    <a:pos x="0" y="T0"/>
                  </a:cxn>
                  <a:cxn ang="0">
                    <a:pos x="0" y="T1"/>
                  </a:cxn>
                  <a:cxn ang="0">
                    <a:pos x="0" y="T2"/>
                  </a:cxn>
                  <a:cxn ang="0">
                    <a:pos x="0" y="T3"/>
                  </a:cxn>
                </a:cxnLst>
                <a:rect l="0" t="0" r="r" b="b"/>
                <a:pathLst>
                  <a:path h="4">
                    <a:moveTo>
                      <a:pt x="0" y="0"/>
                    </a:moveTo>
                    <a:lnTo>
                      <a:pt x="0" y="4"/>
                    </a:lnTo>
                    <a:lnTo>
                      <a:pt x="0"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6"/>
              <p:cNvSpPr>
                <a:spLocks noChangeArrowheads="1"/>
              </p:cNvSpPr>
              <p:nvPr/>
            </p:nvSpPr>
            <p:spPr bwMode="auto">
              <a:xfrm>
                <a:off x="5802046" y="3427074"/>
                <a:ext cx="1588" cy="6350"/>
              </a:xfrm>
              <a:prstGeom prst="rect">
                <a:avLst/>
              </a:prstGeom>
              <a:solidFill>
                <a:srgbClr val="5D5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7"/>
              <p:cNvSpPr>
                <a:spLocks/>
              </p:cNvSpPr>
              <p:nvPr/>
            </p:nvSpPr>
            <p:spPr bwMode="auto">
              <a:xfrm>
                <a:off x="5802046" y="3427074"/>
                <a:ext cx="0" cy="6350"/>
              </a:xfrm>
              <a:custGeom>
                <a:avLst/>
                <a:gdLst>
                  <a:gd name="T0" fmla="*/ 0 h 4"/>
                  <a:gd name="T1" fmla="*/ 4 h 4"/>
                  <a:gd name="T2" fmla="*/ 4 h 4"/>
                  <a:gd name="T3" fmla="*/ 0 h 4"/>
                </a:gdLst>
                <a:ahLst/>
                <a:cxnLst>
                  <a:cxn ang="0">
                    <a:pos x="0" y="T0"/>
                  </a:cxn>
                  <a:cxn ang="0">
                    <a:pos x="0" y="T1"/>
                  </a:cxn>
                  <a:cxn ang="0">
                    <a:pos x="0" y="T2"/>
                  </a:cxn>
                  <a:cxn ang="0">
                    <a:pos x="0" y="T3"/>
                  </a:cxn>
                </a:cxnLst>
                <a:rect l="0" t="0" r="r" b="b"/>
                <a:pathLst>
                  <a:path h="4">
                    <a:moveTo>
                      <a:pt x="0" y="0"/>
                    </a:moveTo>
                    <a:lnTo>
                      <a:pt x="0" y="4"/>
                    </a:lnTo>
                    <a:lnTo>
                      <a:pt x="0"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8"/>
              <p:cNvSpPr>
                <a:spLocks/>
              </p:cNvSpPr>
              <p:nvPr/>
            </p:nvSpPr>
            <p:spPr bwMode="auto">
              <a:xfrm>
                <a:off x="5614721" y="3301662"/>
                <a:ext cx="187325" cy="131763"/>
              </a:xfrm>
              <a:custGeom>
                <a:avLst/>
                <a:gdLst>
                  <a:gd name="T0" fmla="*/ 0 w 118"/>
                  <a:gd name="T1" fmla="*/ 0 h 83"/>
                  <a:gd name="T2" fmla="*/ 0 w 118"/>
                  <a:gd name="T3" fmla="*/ 1 h 83"/>
                  <a:gd name="T4" fmla="*/ 0 w 118"/>
                  <a:gd name="T5" fmla="*/ 5 h 83"/>
                  <a:gd name="T6" fmla="*/ 0 w 118"/>
                  <a:gd name="T7" fmla="*/ 5 h 83"/>
                  <a:gd name="T8" fmla="*/ 118 w 118"/>
                  <a:gd name="T9" fmla="*/ 83 h 83"/>
                  <a:gd name="T10" fmla="*/ 118 w 118"/>
                  <a:gd name="T11" fmla="*/ 79 h 83"/>
                  <a:gd name="T12" fmla="*/ 118 w 118"/>
                  <a:gd name="T13" fmla="*/ 78 h 83"/>
                  <a:gd name="T14" fmla="*/ 0 w 118"/>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83">
                    <a:moveTo>
                      <a:pt x="0" y="0"/>
                    </a:moveTo>
                    <a:lnTo>
                      <a:pt x="0" y="1"/>
                    </a:lnTo>
                    <a:lnTo>
                      <a:pt x="0" y="5"/>
                    </a:lnTo>
                    <a:lnTo>
                      <a:pt x="0" y="5"/>
                    </a:lnTo>
                    <a:lnTo>
                      <a:pt x="118" y="83"/>
                    </a:lnTo>
                    <a:lnTo>
                      <a:pt x="118" y="79"/>
                    </a:lnTo>
                    <a:lnTo>
                      <a:pt x="118" y="78"/>
                    </a:lnTo>
                    <a:lnTo>
                      <a:pt x="0" y="0"/>
                    </a:lnTo>
                    <a:close/>
                  </a:path>
                </a:pathLst>
              </a:custGeom>
              <a:solidFill>
                <a:srgbClr val="747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
              <p:cNvSpPr>
                <a:spLocks/>
              </p:cNvSpPr>
              <p:nvPr/>
            </p:nvSpPr>
            <p:spPr bwMode="auto">
              <a:xfrm>
                <a:off x="5614721" y="3301662"/>
                <a:ext cx="187325" cy="131763"/>
              </a:xfrm>
              <a:custGeom>
                <a:avLst/>
                <a:gdLst>
                  <a:gd name="T0" fmla="*/ 0 w 118"/>
                  <a:gd name="T1" fmla="*/ 0 h 83"/>
                  <a:gd name="T2" fmla="*/ 0 w 118"/>
                  <a:gd name="T3" fmla="*/ 1 h 83"/>
                  <a:gd name="T4" fmla="*/ 0 w 118"/>
                  <a:gd name="T5" fmla="*/ 5 h 83"/>
                  <a:gd name="T6" fmla="*/ 0 w 118"/>
                  <a:gd name="T7" fmla="*/ 5 h 83"/>
                  <a:gd name="T8" fmla="*/ 118 w 118"/>
                  <a:gd name="T9" fmla="*/ 83 h 83"/>
                  <a:gd name="T10" fmla="*/ 118 w 118"/>
                  <a:gd name="T11" fmla="*/ 79 h 83"/>
                  <a:gd name="T12" fmla="*/ 118 w 118"/>
                  <a:gd name="T13" fmla="*/ 78 h 83"/>
                  <a:gd name="T14" fmla="*/ 0 w 118"/>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83">
                    <a:moveTo>
                      <a:pt x="0" y="0"/>
                    </a:moveTo>
                    <a:lnTo>
                      <a:pt x="0" y="1"/>
                    </a:lnTo>
                    <a:lnTo>
                      <a:pt x="0" y="5"/>
                    </a:lnTo>
                    <a:lnTo>
                      <a:pt x="0" y="5"/>
                    </a:lnTo>
                    <a:lnTo>
                      <a:pt x="118" y="83"/>
                    </a:lnTo>
                    <a:lnTo>
                      <a:pt x="118" y="79"/>
                    </a:lnTo>
                    <a:lnTo>
                      <a:pt x="118" y="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0"/>
              <p:cNvSpPr>
                <a:spLocks/>
              </p:cNvSpPr>
              <p:nvPr/>
            </p:nvSpPr>
            <p:spPr bwMode="auto">
              <a:xfrm>
                <a:off x="5614721" y="3493749"/>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1"/>
              <p:cNvSpPr>
                <a:spLocks/>
              </p:cNvSpPr>
              <p:nvPr/>
            </p:nvSpPr>
            <p:spPr bwMode="auto">
              <a:xfrm>
                <a:off x="5614721" y="3493749"/>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2"/>
              <p:cNvSpPr>
                <a:spLocks noChangeArrowheads="1"/>
              </p:cNvSpPr>
              <p:nvPr/>
            </p:nvSpPr>
            <p:spPr bwMode="auto">
              <a:xfrm>
                <a:off x="5614721" y="3493749"/>
                <a:ext cx="1588" cy="3175"/>
              </a:xfrm>
              <a:prstGeom prst="rect">
                <a:avLst/>
              </a:prstGeom>
              <a:solidFill>
                <a:srgbClr val="9A9A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
              <p:cNvSpPr>
                <a:spLocks/>
              </p:cNvSpPr>
              <p:nvPr/>
            </p:nvSpPr>
            <p:spPr bwMode="auto">
              <a:xfrm>
                <a:off x="5614721" y="3493749"/>
                <a:ext cx="0" cy="3175"/>
              </a:xfrm>
              <a:custGeom>
                <a:avLst/>
                <a:gdLst>
                  <a:gd name="T0" fmla="*/ 0 h 2"/>
                  <a:gd name="T1" fmla="*/ 2 h 2"/>
                  <a:gd name="T2" fmla="*/ 2 h 2"/>
                  <a:gd name="T3" fmla="*/ 0 h 2"/>
                </a:gdLst>
                <a:ahLst/>
                <a:cxnLst>
                  <a:cxn ang="0">
                    <a:pos x="0" y="T0"/>
                  </a:cxn>
                  <a:cxn ang="0">
                    <a:pos x="0" y="T1"/>
                  </a:cxn>
                  <a:cxn ang="0">
                    <a:pos x="0" y="T2"/>
                  </a:cxn>
                  <a:cxn ang="0">
                    <a:pos x="0" y="T3"/>
                  </a:cxn>
                </a:cxnLst>
                <a:rect l="0" t="0" r="r" b="b"/>
                <a:pathLst>
                  <a:path h="2">
                    <a:moveTo>
                      <a:pt x="0" y="0"/>
                    </a:moveTo>
                    <a:lnTo>
                      <a:pt x="0" y="2"/>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4"/>
              <p:cNvSpPr>
                <a:spLocks noChangeArrowheads="1"/>
              </p:cNvSpPr>
              <p:nvPr/>
            </p:nvSpPr>
            <p:spPr bwMode="auto">
              <a:xfrm>
                <a:off x="5802046" y="3617574"/>
                <a:ext cx="1588" cy="1588"/>
              </a:xfrm>
              <a:prstGeom prst="rect">
                <a:avLst/>
              </a:prstGeom>
              <a:solidFill>
                <a:srgbClr val="5D5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5"/>
              <p:cNvSpPr>
                <a:spLocks/>
              </p:cNvSpPr>
              <p:nvPr/>
            </p:nvSpPr>
            <p:spPr bwMode="auto">
              <a:xfrm>
                <a:off x="5802046" y="361757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6"/>
              <p:cNvSpPr>
                <a:spLocks/>
              </p:cNvSpPr>
              <p:nvPr/>
            </p:nvSpPr>
            <p:spPr bwMode="auto">
              <a:xfrm>
                <a:off x="5614721" y="3488987"/>
                <a:ext cx="187325" cy="128588"/>
              </a:xfrm>
              <a:custGeom>
                <a:avLst/>
                <a:gdLst>
                  <a:gd name="T0" fmla="*/ 0 w 118"/>
                  <a:gd name="T1" fmla="*/ 0 h 81"/>
                  <a:gd name="T2" fmla="*/ 0 w 118"/>
                  <a:gd name="T3" fmla="*/ 3 h 81"/>
                  <a:gd name="T4" fmla="*/ 0 w 118"/>
                  <a:gd name="T5" fmla="*/ 3 h 81"/>
                  <a:gd name="T6" fmla="*/ 0 w 118"/>
                  <a:gd name="T7" fmla="*/ 5 h 81"/>
                  <a:gd name="T8" fmla="*/ 118 w 118"/>
                  <a:gd name="T9" fmla="*/ 81 h 81"/>
                  <a:gd name="T10" fmla="*/ 118 w 118"/>
                  <a:gd name="T11" fmla="*/ 81 h 81"/>
                  <a:gd name="T12" fmla="*/ 118 w 118"/>
                  <a:gd name="T13" fmla="*/ 78 h 81"/>
                  <a:gd name="T14" fmla="*/ 0 w 11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81">
                    <a:moveTo>
                      <a:pt x="0" y="0"/>
                    </a:moveTo>
                    <a:lnTo>
                      <a:pt x="0" y="3"/>
                    </a:lnTo>
                    <a:lnTo>
                      <a:pt x="0" y="3"/>
                    </a:lnTo>
                    <a:lnTo>
                      <a:pt x="0" y="5"/>
                    </a:lnTo>
                    <a:lnTo>
                      <a:pt x="118" y="81"/>
                    </a:lnTo>
                    <a:lnTo>
                      <a:pt x="118" y="81"/>
                    </a:lnTo>
                    <a:lnTo>
                      <a:pt x="118" y="78"/>
                    </a:lnTo>
                    <a:lnTo>
                      <a:pt x="0" y="0"/>
                    </a:lnTo>
                    <a:close/>
                  </a:path>
                </a:pathLst>
              </a:custGeom>
              <a:solidFill>
                <a:srgbClr val="747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7"/>
              <p:cNvSpPr>
                <a:spLocks/>
              </p:cNvSpPr>
              <p:nvPr/>
            </p:nvSpPr>
            <p:spPr bwMode="auto">
              <a:xfrm>
                <a:off x="5614721" y="3488987"/>
                <a:ext cx="187325" cy="128588"/>
              </a:xfrm>
              <a:custGeom>
                <a:avLst/>
                <a:gdLst>
                  <a:gd name="T0" fmla="*/ 0 w 118"/>
                  <a:gd name="T1" fmla="*/ 0 h 81"/>
                  <a:gd name="T2" fmla="*/ 0 w 118"/>
                  <a:gd name="T3" fmla="*/ 3 h 81"/>
                  <a:gd name="T4" fmla="*/ 0 w 118"/>
                  <a:gd name="T5" fmla="*/ 3 h 81"/>
                  <a:gd name="T6" fmla="*/ 0 w 118"/>
                  <a:gd name="T7" fmla="*/ 5 h 81"/>
                  <a:gd name="T8" fmla="*/ 118 w 118"/>
                  <a:gd name="T9" fmla="*/ 81 h 81"/>
                  <a:gd name="T10" fmla="*/ 118 w 118"/>
                  <a:gd name="T11" fmla="*/ 81 h 81"/>
                  <a:gd name="T12" fmla="*/ 118 w 118"/>
                  <a:gd name="T13" fmla="*/ 78 h 81"/>
                  <a:gd name="T14" fmla="*/ 0 w 11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81">
                    <a:moveTo>
                      <a:pt x="0" y="0"/>
                    </a:moveTo>
                    <a:lnTo>
                      <a:pt x="0" y="3"/>
                    </a:lnTo>
                    <a:lnTo>
                      <a:pt x="0" y="3"/>
                    </a:lnTo>
                    <a:lnTo>
                      <a:pt x="0" y="5"/>
                    </a:lnTo>
                    <a:lnTo>
                      <a:pt x="118" y="81"/>
                    </a:lnTo>
                    <a:lnTo>
                      <a:pt x="118" y="81"/>
                    </a:lnTo>
                    <a:lnTo>
                      <a:pt x="118" y="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8"/>
              <p:cNvSpPr>
                <a:spLocks/>
              </p:cNvSpPr>
              <p:nvPr/>
            </p:nvSpPr>
            <p:spPr bwMode="auto">
              <a:xfrm>
                <a:off x="5633771" y="3222287"/>
                <a:ext cx="25400" cy="33338"/>
              </a:xfrm>
              <a:custGeom>
                <a:avLst/>
                <a:gdLst>
                  <a:gd name="T0" fmla="*/ 10 w 10"/>
                  <a:gd name="T1" fmla="*/ 10 h 13"/>
                  <a:gd name="T2" fmla="*/ 5 w 10"/>
                  <a:gd name="T3" fmla="*/ 11 h 13"/>
                  <a:gd name="T4" fmla="*/ 0 w 10"/>
                  <a:gd name="T5" fmla="*/ 3 h 13"/>
                  <a:gd name="T6" fmla="*/ 5 w 10"/>
                  <a:gd name="T7" fmla="*/ 1 h 13"/>
                  <a:gd name="T8" fmla="*/ 10 w 10"/>
                  <a:gd name="T9" fmla="*/ 10 h 13"/>
                </a:gdLst>
                <a:ahLst/>
                <a:cxnLst>
                  <a:cxn ang="0">
                    <a:pos x="T0" y="T1"/>
                  </a:cxn>
                  <a:cxn ang="0">
                    <a:pos x="T2" y="T3"/>
                  </a:cxn>
                  <a:cxn ang="0">
                    <a:pos x="T4" y="T5"/>
                  </a:cxn>
                  <a:cxn ang="0">
                    <a:pos x="T6" y="T7"/>
                  </a:cxn>
                  <a:cxn ang="0">
                    <a:pos x="T8" y="T9"/>
                  </a:cxn>
                </a:cxnLst>
                <a:rect l="0" t="0" r="r" b="b"/>
                <a:pathLst>
                  <a:path w="10" h="13">
                    <a:moveTo>
                      <a:pt x="10" y="10"/>
                    </a:moveTo>
                    <a:cubicBezTo>
                      <a:pt x="10" y="12"/>
                      <a:pt x="7" y="13"/>
                      <a:pt x="5" y="11"/>
                    </a:cubicBezTo>
                    <a:cubicBezTo>
                      <a:pt x="2" y="9"/>
                      <a:pt x="0" y="6"/>
                      <a:pt x="0" y="3"/>
                    </a:cubicBezTo>
                    <a:cubicBezTo>
                      <a:pt x="0" y="0"/>
                      <a:pt x="2" y="0"/>
                      <a:pt x="5" y="1"/>
                    </a:cubicBezTo>
                    <a:cubicBezTo>
                      <a:pt x="7" y="3"/>
                      <a:pt x="10" y="7"/>
                      <a:pt x="10" y="10"/>
                    </a:cubicBezTo>
                    <a:close/>
                  </a:path>
                </a:pathLst>
              </a:custGeom>
              <a:solidFill>
                <a:srgbClr val="39B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9"/>
              <p:cNvSpPr>
                <a:spLocks/>
              </p:cNvSpPr>
              <p:nvPr/>
            </p:nvSpPr>
            <p:spPr bwMode="auto">
              <a:xfrm>
                <a:off x="5935396" y="2595224"/>
                <a:ext cx="1082675" cy="698500"/>
              </a:xfrm>
              <a:custGeom>
                <a:avLst/>
                <a:gdLst>
                  <a:gd name="T0" fmla="*/ 640 w 682"/>
                  <a:gd name="T1" fmla="*/ 440 h 440"/>
                  <a:gd name="T2" fmla="*/ 0 w 682"/>
                  <a:gd name="T3" fmla="*/ 27 h 440"/>
                  <a:gd name="T4" fmla="*/ 40 w 682"/>
                  <a:gd name="T5" fmla="*/ 0 h 440"/>
                  <a:gd name="T6" fmla="*/ 682 w 682"/>
                  <a:gd name="T7" fmla="*/ 413 h 440"/>
                  <a:gd name="T8" fmla="*/ 640 w 682"/>
                  <a:gd name="T9" fmla="*/ 440 h 440"/>
                </a:gdLst>
                <a:ahLst/>
                <a:cxnLst>
                  <a:cxn ang="0">
                    <a:pos x="T0" y="T1"/>
                  </a:cxn>
                  <a:cxn ang="0">
                    <a:pos x="T2" y="T3"/>
                  </a:cxn>
                  <a:cxn ang="0">
                    <a:pos x="T4" y="T5"/>
                  </a:cxn>
                  <a:cxn ang="0">
                    <a:pos x="T6" y="T7"/>
                  </a:cxn>
                  <a:cxn ang="0">
                    <a:pos x="T8" y="T9"/>
                  </a:cxn>
                </a:cxnLst>
                <a:rect l="0" t="0" r="r" b="b"/>
                <a:pathLst>
                  <a:path w="682" h="440">
                    <a:moveTo>
                      <a:pt x="640" y="440"/>
                    </a:moveTo>
                    <a:lnTo>
                      <a:pt x="0" y="27"/>
                    </a:lnTo>
                    <a:lnTo>
                      <a:pt x="40" y="0"/>
                    </a:lnTo>
                    <a:lnTo>
                      <a:pt x="682" y="413"/>
                    </a:lnTo>
                    <a:lnTo>
                      <a:pt x="640" y="44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0"/>
              <p:cNvSpPr>
                <a:spLocks/>
              </p:cNvSpPr>
              <p:nvPr/>
            </p:nvSpPr>
            <p:spPr bwMode="auto">
              <a:xfrm>
                <a:off x="6135421" y="3314362"/>
                <a:ext cx="477838" cy="804863"/>
              </a:xfrm>
              <a:custGeom>
                <a:avLst/>
                <a:gdLst>
                  <a:gd name="T0" fmla="*/ 0 w 188"/>
                  <a:gd name="T1" fmla="*/ 233 h 318"/>
                  <a:gd name="T2" fmla="*/ 0 w 188"/>
                  <a:gd name="T3" fmla="*/ 225 h 318"/>
                  <a:gd name="T4" fmla="*/ 33 w 188"/>
                  <a:gd name="T5" fmla="*/ 204 h 318"/>
                  <a:gd name="T6" fmla="*/ 52 w 188"/>
                  <a:gd name="T7" fmla="*/ 174 h 318"/>
                  <a:gd name="T8" fmla="*/ 52 w 188"/>
                  <a:gd name="T9" fmla="*/ 0 h 318"/>
                  <a:gd name="T10" fmla="*/ 60 w 188"/>
                  <a:gd name="T11" fmla="*/ 0 h 318"/>
                  <a:gd name="T12" fmla="*/ 188 w 188"/>
                  <a:gd name="T13" fmla="*/ 85 h 318"/>
                  <a:gd name="T14" fmla="*/ 188 w 188"/>
                  <a:gd name="T15" fmla="*/ 259 h 318"/>
                  <a:gd name="T16" fmla="*/ 167 w 188"/>
                  <a:gd name="T17" fmla="*/ 295 h 318"/>
                  <a:gd name="T18" fmla="*/ 130 w 188"/>
                  <a:gd name="T19" fmla="*/ 318 h 318"/>
                  <a:gd name="T20" fmla="*/ 0 w 188"/>
                  <a:gd name="T21" fmla="*/ 23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318">
                    <a:moveTo>
                      <a:pt x="0" y="233"/>
                    </a:moveTo>
                    <a:cubicBezTo>
                      <a:pt x="0" y="225"/>
                      <a:pt x="0" y="225"/>
                      <a:pt x="0" y="225"/>
                    </a:cubicBezTo>
                    <a:cubicBezTo>
                      <a:pt x="33" y="204"/>
                      <a:pt x="33" y="204"/>
                      <a:pt x="33" y="204"/>
                    </a:cubicBezTo>
                    <a:cubicBezTo>
                      <a:pt x="44" y="198"/>
                      <a:pt x="52" y="184"/>
                      <a:pt x="52" y="174"/>
                    </a:cubicBezTo>
                    <a:cubicBezTo>
                      <a:pt x="52" y="0"/>
                      <a:pt x="52" y="0"/>
                      <a:pt x="52" y="0"/>
                    </a:cubicBezTo>
                    <a:cubicBezTo>
                      <a:pt x="60" y="0"/>
                      <a:pt x="60" y="0"/>
                      <a:pt x="60" y="0"/>
                    </a:cubicBezTo>
                    <a:cubicBezTo>
                      <a:pt x="188" y="85"/>
                      <a:pt x="188" y="85"/>
                      <a:pt x="188" y="85"/>
                    </a:cubicBezTo>
                    <a:cubicBezTo>
                      <a:pt x="188" y="259"/>
                      <a:pt x="188" y="259"/>
                      <a:pt x="188" y="259"/>
                    </a:cubicBezTo>
                    <a:cubicBezTo>
                      <a:pt x="188" y="271"/>
                      <a:pt x="180" y="287"/>
                      <a:pt x="167" y="295"/>
                    </a:cubicBezTo>
                    <a:cubicBezTo>
                      <a:pt x="130" y="318"/>
                      <a:pt x="130" y="318"/>
                      <a:pt x="130" y="318"/>
                    </a:cubicBezTo>
                    <a:lnTo>
                      <a:pt x="0" y="23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1"/>
              <p:cNvSpPr>
                <a:spLocks/>
              </p:cNvSpPr>
              <p:nvPr/>
            </p:nvSpPr>
            <p:spPr bwMode="auto">
              <a:xfrm>
                <a:off x="6138596" y="3882687"/>
                <a:ext cx="330200" cy="236538"/>
              </a:xfrm>
              <a:custGeom>
                <a:avLst/>
                <a:gdLst>
                  <a:gd name="T0" fmla="*/ 208 w 208"/>
                  <a:gd name="T1" fmla="*/ 136 h 149"/>
                  <a:gd name="T2" fmla="*/ 0 w 208"/>
                  <a:gd name="T3" fmla="*/ 0 h 149"/>
                  <a:gd name="T4" fmla="*/ 0 w 208"/>
                  <a:gd name="T5" fmla="*/ 13 h 149"/>
                  <a:gd name="T6" fmla="*/ 208 w 208"/>
                  <a:gd name="T7" fmla="*/ 149 h 149"/>
                  <a:gd name="T8" fmla="*/ 208 w 208"/>
                  <a:gd name="T9" fmla="*/ 136 h 149"/>
                </a:gdLst>
                <a:ahLst/>
                <a:cxnLst>
                  <a:cxn ang="0">
                    <a:pos x="T0" y="T1"/>
                  </a:cxn>
                  <a:cxn ang="0">
                    <a:pos x="T2" y="T3"/>
                  </a:cxn>
                  <a:cxn ang="0">
                    <a:pos x="T4" y="T5"/>
                  </a:cxn>
                  <a:cxn ang="0">
                    <a:pos x="T6" y="T7"/>
                  </a:cxn>
                  <a:cxn ang="0">
                    <a:pos x="T8" y="T9"/>
                  </a:cxn>
                </a:cxnLst>
                <a:rect l="0" t="0" r="r" b="b"/>
                <a:pathLst>
                  <a:path w="208" h="149">
                    <a:moveTo>
                      <a:pt x="208" y="136"/>
                    </a:moveTo>
                    <a:lnTo>
                      <a:pt x="0" y="0"/>
                    </a:lnTo>
                    <a:lnTo>
                      <a:pt x="0" y="13"/>
                    </a:lnTo>
                    <a:lnTo>
                      <a:pt x="208" y="149"/>
                    </a:lnTo>
                    <a:lnTo>
                      <a:pt x="208" y="136"/>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2"/>
              <p:cNvSpPr>
                <a:spLocks/>
              </p:cNvSpPr>
              <p:nvPr/>
            </p:nvSpPr>
            <p:spPr bwMode="auto">
              <a:xfrm>
                <a:off x="6468796" y="3523912"/>
                <a:ext cx="144463" cy="595313"/>
              </a:xfrm>
              <a:custGeom>
                <a:avLst/>
                <a:gdLst>
                  <a:gd name="T0" fmla="*/ 52 w 57"/>
                  <a:gd name="T1" fmla="*/ 0 h 235"/>
                  <a:gd name="T2" fmla="*/ 52 w 57"/>
                  <a:gd name="T3" fmla="*/ 176 h 235"/>
                  <a:gd name="T4" fmla="*/ 33 w 57"/>
                  <a:gd name="T5" fmla="*/ 206 h 235"/>
                  <a:gd name="T6" fmla="*/ 0 w 57"/>
                  <a:gd name="T7" fmla="*/ 227 h 235"/>
                  <a:gd name="T8" fmla="*/ 0 w 57"/>
                  <a:gd name="T9" fmla="*/ 235 h 235"/>
                  <a:gd name="T10" fmla="*/ 36 w 57"/>
                  <a:gd name="T11" fmla="*/ 212 h 235"/>
                  <a:gd name="T12" fmla="*/ 57 w 57"/>
                  <a:gd name="T13" fmla="*/ 176 h 235"/>
                  <a:gd name="T14" fmla="*/ 57 w 57"/>
                  <a:gd name="T15" fmla="*/ 0 h 235"/>
                  <a:gd name="T16" fmla="*/ 52 w 57"/>
                  <a:gd name="T1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35">
                    <a:moveTo>
                      <a:pt x="52" y="0"/>
                    </a:moveTo>
                    <a:cubicBezTo>
                      <a:pt x="52" y="176"/>
                      <a:pt x="52" y="176"/>
                      <a:pt x="52" y="176"/>
                    </a:cubicBezTo>
                    <a:cubicBezTo>
                      <a:pt x="52" y="186"/>
                      <a:pt x="43" y="200"/>
                      <a:pt x="33" y="206"/>
                    </a:cubicBezTo>
                    <a:cubicBezTo>
                      <a:pt x="0" y="227"/>
                      <a:pt x="0" y="227"/>
                      <a:pt x="0" y="227"/>
                    </a:cubicBezTo>
                    <a:cubicBezTo>
                      <a:pt x="0" y="235"/>
                      <a:pt x="0" y="235"/>
                      <a:pt x="0" y="235"/>
                    </a:cubicBezTo>
                    <a:cubicBezTo>
                      <a:pt x="36" y="212"/>
                      <a:pt x="36" y="212"/>
                      <a:pt x="36" y="212"/>
                    </a:cubicBezTo>
                    <a:cubicBezTo>
                      <a:pt x="48" y="204"/>
                      <a:pt x="57" y="188"/>
                      <a:pt x="57" y="176"/>
                    </a:cubicBezTo>
                    <a:cubicBezTo>
                      <a:pt x="57" y="0"/>
                      <a:pt x="57" y="0"/>
                      <a:pt x="57" y="0"/>
                    </a:cubicBezTo>
                    <a:lnTo>
                      <a:pt x="52" y="0"/>
                    </a:lnTo>
                    <a:close/>
                  </a:path>
                </a:pathLst>
              </a:custGeom>
              <a:solidFill>
                <a:srgbClr val="8A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3"/>
              <p:cNvSpPr>
                <a:spLocks/>
              </p:cNvSpPr>
              <p:nvPr/>
            </p:nvSpPr>
            <p:spPr bwMode="auto">
              <a:xfrm>
                <a:off x="6951396" y="3250862"/>
                <a:ext cx="66675" cy="919163"/>
              </a:xfrm>
              <a:custGeom>
                <a:avLst/>
                <a:gdLst>
                  <a:gd name="T0" fmla="*/ 0 w 42"/>
                  <a:gd name="T1" fmla="*/ 27 h 579"/>
                  <a:gd name="T2" fmla="*/ 0 w 42"/>
                  <a:gd name="T3" fmla="*/ 579 h 579"/>
                  <a:gd name="T4" fmla="*/ 40 w 42"/>
                  <a:gd name="T5" fmla="*/ 551 h 579"/>
                  <a:gd name="T6" fmla="*/ 42 w 42"/>
                  <a:gd name="T7" fmla="*/ 0 h 579"/>
                  <a:gd name="T8" fmla="*/ 0 w 42"/>
                  <a:gd name="T9" fmla="*/ 27 h 579"/>
                </a:gdLst>
                <a:ahLst/>
                <a:cxnLst>
                  <a:cxn ang="0">
                    <a:pos x="T0" y="T1"/>
                  </a:cxn>
                  <a:cxn ang="0">
                    <a:pos x="T2" y="T3"/>
                  </a:cxn>
                  <a:cxn ang="0">
                    <a:pos x="T4" y="T5"/>
                  </a:cxn>
                  <a:cxn ang="0">
                    <a:pos x="T6" y="T7"/>
                  </a:cxn>
                  <a:cxn ang="0">
                    <a:pos x="T8" y="T9"/>
                  </a:cxn>
                </a:cxnLst>
                <a:rect l="0" t="0" r="r" b="b"/>
                <a:pathLst>
                  <a:path w="42" h="579">
                    <a:moveTo>
                      <a:pt x="0" y="27"/>
                    </a:moveTo>
                    <a:lnTo>
                      <a:pt x="0" y="579"/>
                    </a:lnTo>
                    <a:lnTo>
                      <a:pt x="40" y="551"/>
                    </a:lnTo>
                    <a:lnTo>
                      <a:pt x="42" y="0"/>
                    </a:lnTo>
                    <a:lnTo>
                      <a:pt x="0" y="27"/>
                    </a:lnTo>
                    <a:close/>
                  </a:path>
                </a:pathLst>
              </a:custGeom>
              <a:solidFill>
                <a:srgbClr val="8A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4"/>
              <p:cNvSpPr>
                <a:spLocks/>
              </p:cNvSpPr>
              <p:nvPr/>
            </p:nvSpPr>
            <p:spPr bwMode="auto">
              <a:xfrm>
                <a:off x="5935396" y="2638087"/>
                <a:ext cx="1016000" cy="1528763"/>
              </a:xfrm>
              <a:custGeom>
                <a:avLst/>
                <a:gdLst>
                  <a:gd name="T0" fmla="*/ 640 w 640"/>
                  <a:gd name="T1" fmla="*/ 413 h 963"/>
                  <a:gd name="T2" fmla="*/ 0 w 640"/>
                  <a:gd name="T3" fmla="*/ 0 h 963"/>
                  <a:gd name="T4" fmla="*/ 0 w 640"/>
                  <a:gd name="T5" fmla="*/ 550 h 963"/>
                  <a:gd name="T6" fmla="*/ 640 w 640"/>
                  <a:gd name="T7" fmla="*/ 963 h 963"/>
                  <a:gd name="T8" fmla="*/ 640 w 640"/>
                  <a:gd name="T9" fmla="*/ 413 h 963"/>
                </a:gdLst>
                <a:ahLst/>
                <a:cxnLst>
                  <a:cxn ang="0">
                    <a:pos x="T0" y="T1"/>
                  </a:cxn>
                  <a:cxn ang="0">
                    <a:pos x="T2" y="T3"/>
                  </a:cxn>
                  <a:cxn ang="0">
                    <a:pos x="T4" y="T5"/>
                  </a:cxn>
                  <a:cxn ang="0">
                    <a:pos x="T6" y="T7"/>
                  </a:cxn>
                  <a:cxn ang="0">
                    <a:pos x="T8" y="T9"/>
                  </a:cxn>
                </a:cxnLst>
                <a:rect l="0" t="0" r="r" b="b"/>
                <a:pathLst>
                  <a:path w="640" h="963">
                    <a:moveTo>
                      <a:pt x="640" y="413"/>
                    </a:moveTo>
                    <a:lnTo>
                      <a:pt x="0" y="0"/>
                    </a:lnTo>
                    <a:lnTo>
                      <a:pt x="0" y="550"/>
                    </a:lnTo>
                    <a:lnTo>
                      <a:pt x="640" y="963"/>
                    </a:lnTo>
                    <a:lnTo>
                      <a:pt x="640" y="413"/>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5"/>
              <p:cNvSpPr>
                <a:spLocks/>
              </p:cNvSpPr>
              <p:nvPr/>
            </p:nvSpPr>
            <p:spPr bwMode="auto">
              <a:xfrm>
                <a:off x="5984609" y="2723812"/>
                <a:ext cx="922338" cy="1357313"/>
              </a:xfrm>
              <a:custGeom>
                <a:avLst/>
                <a:gdLst>
                  <a:gd name="T0" fmla="*/ 581 w 581"/>
                  <a:gd name="T1" fmla="*/ 377 h 855"/>
                  <a:gd name="T2" fmla="*/ 0 w 581"/>
                  <a:gd name="T3" fmla="*/ 0 h 855"/>
                  <a:gd name="T4" fmla="*/ 0 w 581"/>
                  <a:gd name="T5" fmla="*/ 480 h 855"/>
                  <a:gd name="T6" fmla="*/ 581 w 581"/>
                  <a:gd name="T7" fmla="*/ 855 h 855"/>
                  <a:gd name="T8" fmla="*/ 581 w 581"/>
                  <a:gd name="T9" fmla="*/ 377 h 855"/>
                </a:gdLst>
                <a:ahLst/>
                <a:cxnLst>
                  <a:cxn ang="0">
                    <a:pos x="T0" y="T1"/>
                  </a:cxn>
                  <a:cxn ang="0">
                    <a:pos x="T2" y="T3"/>
                  </a:cxn>
                  <a:cxn ang="0">
                    <a:pos x="T4" y="T5"/>
                  </a:cxn>
                  <a:cxn ang="0">
                    <a:pos x="T6" y="T7"/>
                  </a:cxn>
                  <a:cxn ang="0">
                    <a:pos x="T8" y="T9"/>
                  </a:cxn>
                </a:cxnLst>
                <a:rect l="0" t="0" r="r" b="b"/>
                <a:pathLst>
                  <a:path w="581" h="855">
                    <a:moveTo>
                      <a:pt x="581" y="377"/>
                    </a:moveTo>
                    <a:lnTo>
                      <a:pt x="0" y="0"/>
                    </a:lnTo>
                    <a:lnTo>
                      <a:pt x="0" y="480"/>
                    </a:lnTo>
                    <a:lnTo>
                      <a:pt x="581" y="855"/>
                    </a:lnTo>
                    <a:lnTo>
                      <a:pt x="581" y="377"/>
                    </a:lnTo>
                    <a:close/>
                  </a:path>
                </a:pathLst>
              </a:custGeom>
              <a:solidFill>
                <a:srgbClr val="0487CC"/>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6"/>
              <p:cNvSpPr>
                <a:spLocks/>
              </p:cNvSpPr>
              <p:nvPr/>
            </p:nvSpPr>
            <p:spPr bwMode="auto">
              <a:xfrm>
                <a:off x="6286234" y="3498512"/>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7"/>
              <p:cNvSpPr>
                <a:spLocks/>
              </p:cNvSpPr>
              <p:nvPr/>
            </p:nvSpPr>
            <p:spPr bwMode="auto">
              <a:xfrm>
                <a:off x="6448159" y="2990512"/>
                <a:ext cx="25400" cy="31750"/>
              </a:xfrm>
              <a:custGeom>
                <a:avLst/>
                <a:gdLst>
                  <a:gd name="T0" fmla="*/ 10 w 10"/>
                  <a:gd name="T1" fmla="*/ 10 h 13"/>
                  <a:gd name="T2" fmla="*/ 5 w 10"/>
                  <a:gd name="T3" fmla="*/ 11 h 13"/>
                  <a:gd name="T4" fmla="*/ 0 w 10"/>
                  <a:gd name="T5" fmla="*/ 3 h 13"/>
                  <a:gd name="T6" fmla="*/ 5 w 10"/>
                  <a:gd name="T7" fmla="*/ 2 h 13"/>
                  <a:gd name="T8" fmla="*/ 10 w 10"/>
                  <a:gd name="T9" fmla="*/ 10 h 13"/>
                </a:gdLst>
                <a:ahLst/>
                <a:cxnLst>
                  <a:cxn ang="0">
                    <a:pos x="T0" y="T1"/>
                  </a:cxn>
                  <a:cxn ang="0">
                    <a:pos x="T2" y="T3"/>
                  </a:cxn>
                  <a:cxn ang="0">
                    <a:pos x="T4" y="T5"/>
                  </a:cxn>
                  <a:cxn ang="0">
                    <a:pos x="T6" y="T7"/>
                  </a:cxn>
                  <a:cxn ang="0">
                    <a:pos x="T8" y="T9"/>
                  </a:cxn>
                </a:cxnLst>
                <a:rect l="0" t="0" r="r" b="b"/>
                <a:pathLst>
                  <a:path w="10" h="13">
                    <a:moveTo>
                      <a:pt x="10" y="10"/>
                    </a:moveTo>
                    <a:cubicBezTo>
                      <a:pt x="10" y="13"/>
                      <a:pt x="7" y="13"/>
                      <a:pt x="5" y="11"/>
                    </a:cubicBezTo>
                    <a:cubicBezTo>
                      <a:pt x="2" y="10"/>
                      <a:pt x="0" y="6"/>
                      <a:pt x="0" y="3"/>
                    </a:cubicBezTo>
                    <a:cubicBezTo>
                      <a:pt x="0" y="1"/>
                      <a:pt x="2" y="0"/>
                      <a:pt x="5" y="2"/>
                    </a:cubicBezTo>
                    <a:cubicBezTo>
                      <a:pt x="7" y="3"/>
                      <a:pt x="10" y="7"/>
                      <a:pt x="10" y="10"/>
                    </a:cubicBezTo>
                    <a:close/>
                  </a:path>
                </a:pathLst>
              </a:custGeom>
              <a:solidFill>
                <a:srgbClr val="3C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2"/>
              <p:cNvSpPr>
                <a:spLocks/>
              </p:cNvSpPr>
              <p:nvPr/>
            </p:nvSpPr>
            <p:spPr bwMode="auto">
              <a:xfrm>
                <a:off x="6770421" y="4289087"/>
                <a:ext cx="15875" cy="17463"/>
              </a:xfrm>
              <a:custGeom>
                <a:avLst/>
                <a:gdLst>
                  <a:gd name="T0" fmla="*/ 6 w 6"/>
                  <a:gd name="T1" fmla="*/ 5 h 7"/>
                  <a:gd name="T2" fmla="*/ 3 w 6"/>
                  <a:gd name="T3" fmla="*/ 6 h 7"/>
                  <a:gd name="T4" fmla="*/ 0 w 6"/>
                  <a:gd name="T5" fmla="*/ 2 h 7"/>
                  <a:gd name="T6" fmla="*/ 3 w 6"/>
                  <a:gd name="T7" fmla="*/ 1 h 7"/>
                  <a:gd name="T8" fmla="*/ 6 w 6"/>
                  <a:gd name="T9" fmla="*/ 5 h 7"/>
                </a:gdLst>
                <a:ahLst/>
                <a:cxnLst>
                  <a:cxn ang="0">
                    <a:pos x="T0" y="T1"/>
                  </a:cxn>
                  <a:cxn ang="0">
                    <a:pos x="T2" y="T3"/>
                  </a:cxn>
                  <a:cxn ang="0">
                    <a:pos x="T4" y="T5"/>
                  </a:cxn>
                  <a:cxn ang="0">
                    <a:pos x="T6" y="T7"/>
                  </a:cxn>
                  <a:cxn ang="0">
                    <a:pos x="T8" y="T9"/>
                  </a:cxn>
                </a:cxnLst>
                <a:rect l="0" t="0" r="r" b="b"/>
                <a:pathLst>
                  <a:path w="6" h="7">
                    <a:moveTo>
                      <a:pt x="6" y="5"/>
                    </a:moveTo>
                    <a:cubicBezTo>
                      <a:pt x="6" y="7"/>
                      <a:pt x="4" y="7"/>
                      <a:pt x="3" y="6"/>
                    </a:cubicBezTo>
                    <a:cubicBezTo>
                      <a:pt x="1" y="5"/>
                      <a:pt x="0" y="3"/>
                      <a:pt x="0" y="2"/>
                    </a:cubicBezTo>
                    <a:cubicBezTo>
                      <a:pt x="0" y="0"/>
                      <a:pt x="1" y="0"/>
                      <a:pt x="3" y="1"/>
                    </a:cubicBezTo>
                    <a:cubicBezTo>
                      <a:pt x="4" y="2"/>
                      <a:pt x="6" y="4"/>
                      <a:pt x="6" y="5"/>
                    </a:cubicBezTo>
                    <a:close/>
                  </a:path>
                </a:pathLst>
              </a:custGeom>
              <a:solidFill>
                <a:srgbClr val="3C45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5"/>
            <p:cNvGrpSpPr>
              <a:grpSpLocks noChangeAspect="1"/>
            </p:cNvGrpSpPr>
            <p:nvPr/>
          </p:nvGrpSpPr>
          <p:grpSpPr bwMode="auto">
            <a:xfrm>
              <a:off x="7558429" y="5530849"/>
              <a:ext cx="273050" cy="822325"/>
              <a:chOff x="4756" y="3476"/>
              <a:chExt cx="172" cy="518"/>
            </a:xfrm>
          </p:grpSpPr>
          <p:sp>
            <p:nvSpPr>
              <p:cNvPr id="69" name="AutoShape 64"/>
              <p:cNvSpPr>
                <a:spLocks noChangeAspect="1" noChangeArrowheads="1" noTextEdit="1"/>
              </p:cNvSpPr>
              <p:nvPr/>
            </p:nvSpPr>
            <p:spPr bwMode="auto">
              <a:xfrm>
                <a:off x="4756" y="3476"/>
                <a:ext cx="17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6"/>
              <p:cNvSpPr>
                <a:spLocks/>
              </p:cNvSpPr>
              <p:nvPr/>
            </p:nvSpPr>
            <p:spPr bwMode="auto">
              <a:xfrm>
                <a:off x="4756" y="3476"/>
                <a:ext cx="171" cy="518"/>
              </a:xfrm>
              <a:custGeom>
                <a:avLst/>
                <a:gdLst>
                  <a:gd name="T0" fmla="*/ 171 w 171"/>
                  <a:gd name="T1" fmla="*/ 100 h 518"/>
                  <a:gd name="T2" fmla="*/ 142 w 171"/>
                  <a:gd name="T3" fmla="*/ 120 h 518"/>
                  <a:gd name="T4" fmla="*/ 171 w 171"/>
                  <a:gd name="T5" fmla="*/ 100 h 518"/>
                  <a:gd name="T6" fmla="*/ 171 w 171"/>
                  <a:gd name="T7" fmla="*/ 100 h 518"/>
                  <a:gd name="T8" fmla="*/ 171 w 171"/>
                  <a:gd name="T9" fmla="*/ 100 h 518"/>
                  <a:gd name="T10" fmla="*/ 27 w 171"/>
                  <a:gd name="T11" fmla="*/ 0 h 518"/>
                  <a:gd name="T12" fmla="*/ 0 w 171"/>
                  <a:gd name="T13" fmla="*/ 20 h 518"/>
                  <a:gd name="T14" fmla="*/ 0 w 171"/>
                  <a:gd name="T15" fmla="*/ 418 h 518"/>
                  <a:gd name="T16" fmla="*/ 142 w 171"/>
                  <a:gd name="T17" fmla="*/ 518 h 518"/>
                  <a:gd name="T18" fmla="*/ 142 w 171"/>
                  <a:gd name="T19" fmla="*/ 518 h 518"/>
                  <a:gd name="T20" fmla="*/ 142 w 171"/>
                  <a:gd name="T21" fmla="*/ 518 h 518"/>
                  <a:gd name="T22" fmla="*/ 142 w 171"/>
                  <a:gd name="T23" fmla="*/ 518 h 518"/>
                  <a:gd name="T24" fmla="*/ 142 w 171"/>
                  <a:gd name="T25" fmla="*/ 518 h 518"/>
                  <a:gd name="T26" fmla="*/ 171 w 171"/>
                  <a:gd name="T27" fmla="*/ 498 h 518"/>
                  <a:gd name="T28" fmla="*/ 171 w 171"/>
                  <a:gd name="T29" fmla="*/ 10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518">
                    <a:moveTo>
                      <a:pt x="171" y="100"/>
                    </a:moveTo>
                    <a:lnTo>
                      <a:pt x="142" y="120"/>
                    </a:lnTo>
                    <a:lnTo>
                      <a:pt x="171" y="100"/>
                    </a:lnTo>
                    <a:lnTo>
                      <a:pt x="171" y="100"/>
                    </a:lnTo>
                    <a:lnTo>
                      <a:pt x="171" y="100"/>
                    </a:lnTo>
                    <a:lnTo>
                      <a:pt x="27" y="0"/>
                    </a:lnTo>
                    <a:lnTo>
                      <a:pt x="0" y="20"/>
                    </a:lnTo>
                    <a:lnTo>
                      <a:pt x="0" y="418"/>
                    </a:lnTo>
                    <a:lnTo>
                      <a:pt x="142" y="518"/>
                    </a:lnTo>
                    <a:lnTo>
                      <a:pt x="142" y="518"/>
                    </a:lnTo>
                    <a:lnTo>
                      <a:pt x="142" y="518"/>
                    </a:lnTo>
                    <a:lnTo>
                      <a:pt x="142" y="518"/>
                    </a:lnTo>
                    <a:lnTo>
                      <a:pt x="142" y="518"/>
                    </a:lnTo>
                    <a:lnTo>
                      <a:pt x="171" y="498"/>
                    </a:lnTo>
                    <a:lnTo>
                      <a:pt x="171" y="10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7"/>
              <p:cNvSpPr>
                <a:spLocks/>
              </p:cNvSpPr>
              <p:nvPr/>
            </p:nvSpPr>
            <p:spPr bwMode="auto">
              <a:xfrm>
                <a:off x="4756" y="3476"/>
                <a:ext cx="171" cy="518"/>
              </a:xfrm>
              <a:custGeom>
                <a:avLst/>
                <a:gdLst>
                  <a:gd name="T0" fmla="*/ 171 w 171"/>
                  <a:gd name="T1" fmla="*/ 100 h 518"/>
                  <a:gd name="T2" fmla="*/ 142 w 171"/>
                  <a:gd name="T3" fmla="*/ 120 h 518"/>
                  <a:gd name="T4" fmla="*/ 171 w 171"/>
                  <a:gd name="T5" fmla="*/ 100 h 518"/>
                  <a:gd name="T6" fmla="*/ 171 w 171"/>
                  <a:gd name="T7" fmla="*/ 100 h 518"/>
                  <a:gd name="T8" fmla="*/ 171 w 171"/>
                  <a:gd name="T9" fmla="*/ 100 h 518"/>
                  <a:gd name="T10" fmla="*/ 27 w 171"/>
                  <a:gd name="T11" fmla="*/ 0 h 518"/>
                  <a:gd name="T12" fmla="*/ 0 w 171"/>
                  <a:gd name="T13" fmla="*/ 20 h 518"/>
                  <a:gd name="T14" fmla="*/ 0 w 171"/>
                  <a:gd name="T15" fmla="*/ 418 h 518"/>
                  <a:gd name="T16" fmla="*/ 142 w 171"/>
                  <a:gd name="T17" fmla="*/ 518 h 518"/>
                  <a:gd name="T18" fmla="*/ 142 w 171"/>
                  <a:gd name="T19" fmla="*/ 518 h 518"/>
                  <a:gd name="T20" fmla="*/ 142 w 171"/>
                  <a:gd name="T21" fmla="*/ 518 h 518"/>
                  <a:gd name="T22" fmla="*/ 142 w 171"/>
                  <a:gd name="T23" fmla="*/ 518 h 518"/>
                  <a:gd name="T24" fmla="*/ 142 w 171"/>
                  <a:gd name="T25" fmla="*/ 518 h 518"/>
                  <a:gd name="T26" fmla="*/ 171 w 171"/>
                  <a:gd name="T27" fmla="*/ 498 h 518"/>
                  <a:gd name="T28" fmla="*/ 171 w 171"/>
                  <a:gd name="T29" fmla="*/ 10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518">
                    <a:moveTo>
                      <a:pt x="171" y="100"/>
                    </a:moveTo>
                    <a:lnTo>
                      <a:pt x="142" y="120"/>
                    </a:lnTo>
                    <a:lnTo>
                      <a:pt x="171" y="100"/>
                    </a:lnTo>
                    <a:lnTo>
                      <a:pt x="171" y="100"/>
                    </a:lnTo>
                    <a:lnTo>
                      <a:pt x="171" y="100"/>
                    </a:lnTo>
                    <a:lnTo>
                      <a:pt x="27" y="0"/>
                    </a:lnTo>
                    <a:lnTo>
                      <a:pt x="0" y="20"/>
                    </a:lnTo>
                    <a:lnTo>
                      <a:pt x="0" y="418"/>
                    </a:lnTo>
                    <a:lnTo>
                      <a:pt x="142" y="518"/>
                    </a:lnTo>
                    <a:lnTo>
                      <a:pt x="142" y="518"/>
                    </a:lnTo>
                    <a:lnTo>
                      <a:pt x="142" y="518"/>
                    </a:lnTo>
                    <a:lnTo>
                      <a:pt x="142" y="518"/>
                    </a:lnTo>
                    <a:lnTo>
                      <a:pt x="142" y="518"/>
                    </a:lnTo>
                    <a:lnTo>
                      <a:pt x="171" y="498"/>
                    </a:lnTo>
                    <a:lnTo>
                      <a:pt x="171"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8"/>
              <p:cNvSpPr>
                <a:spLocks/>
              </p:cNvSpPr>
              <p:nvPr/>
            </p:nvSpPr>
            <p:spPr bwMode="auto">
              <a:xfrm>
                <a:off x="4756" y="3476"/>
                <a:ext cx="171" cy="120"/>
              </a:xfrm>
              <a:custGeom>
                <a:avLst/>
                <a:gdLst>
                  <a:gd name="T0" fmla="*/ 142 w 171"/>
                  <a:gd name="T1" fmla="*/ 120 h 120"/>
                  <a:gd name="T2" fmla="*/ 0 w 171"/>
                  <a:gd name="T3" fmla="*/ 20 h 120"/>
                  <a:gd name="T4" fmla="*/ 27 w 171"/>
                  <a:gd name="T5" fmla="*/ 0 h 120"/>
                  <a:gd name="T6" fmla="*/ 171 w 171"/>
                  <a:gd name="T7" fmla="*/ 100 h 120"/>
                  <a:gd name="T8" fmla="*/ 142 w 171"/>
                  <a:gd name="T9" fmla="*/ 120 h 120"/>
                </a:gdLst>
                <a:ahLst/>
                <a:cxnLst>
                  <a:cxn ang="0">
                    <a:pos x="T0" y="T1"/>
                  </a:cxn>
                  <a:cxn ang="0">
                    <a:pos x="T2" y="T3"/>
                  </a:cxn>
                  <a:cxn ang="0">
                    <a:pos x="T4" y="T5"/>
                  </a:cxn>
                  <a:cxn ang="0">
                    <a:pos x="T6" y="T7"/>
                  </a:cxn>
                  <a:cxn ang="0">
                    <a:pos x="T8" y="T9"/>
                  </a:cxn>
                </a:cxnLst>
                <a:rect l="0" t="0" r="r" b="b"/>
                <a:pathLst>
                  <a:path w="171" h="120">
                    <a:moveTo>
                      <a:pt x="142" y="120"/>
                    </a:moveTo>
                    <a:lnTo>
                      <a:pt x="0" y="20"/>
                    </a:lnTo>
                    <a:lnTo>
                      <a:pt x="27" y="0"/>
                    </a:lnTo>
                    <a:lnTo>
                      <a:pt x="171" y="100"/>
                    </a:lnTo>
                    <a:lnTo>
                      <a:pt x="142" y="12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9"/>
              <p:cNvSpPr>
                <a:spLocks/>
              </p:cNvSpPr>
              <p:nvPr/>
            </p:nvSpPr>
            <p:spPr bwMode="auto">
              <a:xfrm>
                <a:off x="4898" y="3576"/>
                <a:ext cx="29" cy="418"/>
              </a:xfrm>
              <a:custGeom>
                <a:avLst/>
                <a:gdLst>
                  <a:gd name="T0" fmla="*/ 0 w 29"/>
                  <a:gd name="T1" fmla="*/ 20 h 418"/>
                  <a:gd name="T2" fmla="*/ 0 w 29"/>
                  <a:gd name="T3" fmla="*/ 418 h 418"/>
                  <a:gd name="T4" fmla="*/ 29 w 29"/>
                  <a:gd name="T5" fmla="*/ 398 h 418"/>
                  <a:gd name="T6" fmla="*/ 29 w 29"/>
                  <a:gd name="T7" fmla="*/ 0 h 418"/>
                  <a:gd name="T8" fmla="*/ 0 w 29"/>
                  <a:gd name="T9" fmla="*/ 20 h 418"/>
                </a:gdLst>
                <a:ahLst/>
                <a:cxnLst>
                  <a:cxn ang="0">
                    <a:pos x="T0" y="T1"/>
                  </a:cxn>
                  <a:cxn ang="0">
                    <a:pos x="T2" y="T3"/>
                  </a:cxn>
                  <a:cxn ang="0">
                    <a:pos x="T4" y="T5"/>
                  </a:cxn>
                  <a:cxn ang="0">
                    <a:pos x="T6" y="T7"/>
                  </a:cxn>
                  <a:cxn ang="0">
                    <a:pos x="T8" y="T9"/>
                  </a:cxn>
                </a:cxnLst>
                <a:rect l="0" t="0" r="r" b="b"/>
                <a:pathLst>
                  <a:path w="29" h="418">
                    <a:moveTo>
                      <a:pt x="0" y="20"/>
                    </a:moveTo>
                    <a:lnTo>
                      <a:pt x="0" y="418"/>
                    </a:lnTo>
                    <a:lnTo>
                      <a:pt x="29" y="398"/>
                    </a:lnTo>
                    <a:lnTo>
                      <a:pt x="29" y="0"/>
                    </a:lnTo>
                    <a:lnTo>
                      <a:pt x="0" y="20"/>
                    </a:lnTo>
                    <a:close/>
                  </a:path>
                </a:pathLst>
              </a:custGeom>
              <a:solidFill>
                <a:srgbClr val="8A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0"/>
              <p:cNvSpPr>
                <a:spLocks/>
              </p:cNvSpPr>
              <p:nvPr/>
            </p:nvSpPr>
            <p:spPr bwMode="auto">
              <a:xfrm>
                <a:off x="4756" y="3496"/>
                <a:ext cx="142" cy="498"/>
              </a:xfrm>
              <a:custGeom>
                <a:avLst/>
                <a:gdLst>
                  <a:gd name="T0" fmla="*/ 142 w 142"/>
                  <a:gd name="T1" fmla="*/ 100 h 498"/>
                  <a:gd name="T2" fmla="*/ 0 w 142"/>
                  <a:gd name="T3" fmla="*/ 0 h 498"/>
                  <a:gd name="T4" fmla="*/ 0 w 142"/>
                  <a:gd name="T5" fmla="*/ 398 h 498"/>
                  <a:gd name="T6" fmla="*/ 142 w 142"/>
                  <a:gd name="T7" fmla="*/ 498 h 498"/>
                  <a:gd name="T8" fmla="*/ 142 w 142"/>
                  <a:gd name="T9" fmla="*/ 100 h 498"/>
                </a:gdLst>
                <a:ahLst/>
                <a:cxnLst>
                  <a:cxn ang="0">
                    <a:pos x="T0" y="T1"/>
                  </a:cxn>
                  <a:cxn ang="0">
                    <a:pos x="T2" y="T3"/>
                  </a:cxn>
                  <a:cxn ang="0">
                    <a:pos x="T4" y="T5"/>
                  </a:cxn>
                  <a:cxn ang="0">
                    <a:pos x="T6" y="T7"/>
                  </a:cxn>
                  <a:cxn ang="0">
                    <a:pos x="T8" y="T9"/>
                  </a:cxn>
                </a:cxnLst>
                <a:rect l="0" t="0" r="r" b="b"/>
                <a:pathLst>
                  <a:path w="142" h="498">
                    <a:moveTo>
                      <a:pt x="142" y="100"/>
                    </a:moveTo>
                    <a:lnTo>
                      <a:pt x="0" y="0"/>
                    </a:lnTo>
                    <a:lnTo>
                      <a:pt x="0" y="398"/>
                    </a:lnTo>
                    <a:lnTo>
                      <a:pt x="142" y="498"/>
                    </a:lnTo>
                    <a:lnTo>
                      <a:pt x="142" y="100"/>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1"/>
              <p:cNvSpPr>
                <a:spLocks/>
              </p:cNvSpPr>
              <p:nvPr/>
            </p:nvSpPr>
            <p:spPr bwMode="auto">
              <a:xfrm>
                <a:off x="4756" y="3496"/>
                <a:ext cx="142" cy="498"/>
              </a:xfrm>
              <a:custGeom>
                <a:avLst/>
                <a:gdLst>
                  <a:gd name="T0" fmla="*/ 142 w 142"/>
                  <a:gd name="T1" fmla="*/ 100 h 498"/>
                  <a:gd name="T2" fmla="*/ 0 w 142"/>
                  <a:gd name="T3" fmla="*/ 0 h 498"/>
                  <a:gd name="T4" fmla="*/ 0 w 142"/>
                  <a:gd name="T5" fmla="*/ 398 h 498"/>
                  <a:gd name="T6" fmla="*/ 142 w 142"/>
                  <a:gd name="T7" fmla="*/ 498 h 498"/>
                  <a:gd name="T8" fmla="*/ 142 w 142"/>
                  <a:gd name="T9" fmla="*/ 100 h 498"/>
                </a:gdLst>
                <a:ahLst/>
                <a:cxnLst>
                  <a:cxn ang="0">
                    <a:pos x="T0" y="T1"/>
                  </a:cxn>
                  <a:cxn ang="0">
                    <a:pos x="T2" y="T3"/>
                  </a:cxn>
                  <a:cxn ang="0">
                    <a:pos x="T4" y="T5"/>
                  </a:cxn>
                  <a:cxn ang="0">
                    <a:pos x="T6" y="T7"/>
                  </a:cxn>
                  <a:cxn ang="0">
                    <a:pos x="T8" y="T9"/>
                  </a:cxn>
                </a:cxnLst>
                <a:rect l="0" t="0" r="r" b="b"/>
                <a:pathLst>
                  <a:path w="142" h="498">
                    <a:moveTo>
                      <a:pt x="142" y="100"/>
                    </a:moveTo>
                    <a:lnTo>
                      <a:pt x="0" y="0"/>
                    </a:lnTo>
                    <a:lnTo>
                      <a:pt x="0" y="398"/>
                    </a:lnTo>
                    <a:lnTo>
                      <a:pt x="142" y="498"/>
                    </a:lnTo>
                    <a:lnTo>
                      <a:pt x="142"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2"/>
              <p:cNvSpPr>
                <a:spLocks/>
              </p:cNvSpPr>
              <p:nvPr/>
            </p:nvSpPr>
            <p:spPr bwMode="auto">
              <a:xfrm>
                <a:off x="4756" y="3476"/>
                <a:ext cx="171" cy="120"/>
              </a:xfrm>
              <a:custGeom>
                <a:avLst/>
                <a:gdLst>
                  <a:gd name="T0" fmla="*/ 142 w 171"/>
                  <a:gd name="T1" fmla="*/ 120 h 120"/>
                  <a:gd name="T2" fmla="*/ 0 w 171"/>
                  <a:gd name="T3" fmla="*/ 20 h 120"/>
                  <a:gd name="T4" fmla="*/ 27 w 171"/>
                  <a:gd name="T5" fmla="*/ 0 h 120"/>
                  <a:gd name="T6" fmla="*/ 171 w 171"/>
                  <a:gd name="T7" fmla="*/ 100 h 120"/>
                  <a:gd name="T8" fmla="*/ 142 w 171"/>
                  <a:gd name="T9" fmla="*/ 120 h 120"/>
                </a:gdLst>
                <a:ahLst/>
                <a:cxnLst>
                  <a:cxn ang="0">
                    <a:pos x="T0" y="T1"/>
                  </a:cxn>
                  <a:cxn ang="0">
                    <a:pos x="T2" y="T3"/>
                  </a:cxn>
                  <a:cxn ang="0">
                    <a:pos x="T4" y="T5"/>
                  </a:cxn>
                  <a:cxn ang="0">
                    <a:pos x="T6" y="T7"/>
                  </a:cxn>
                  <a:cxn ang="0">
                    <a:pos x="T8" y="T9"/>
                  </a:cxn>
                </a:cxnLst>
                <a:rect l="0" t="0" r="r" b="b"/>
                <a:pathLst>
                  <a:path w="171" h="120">
                    <a:moveTo>
                      <a:pt x="142" y="120"/>
                    </a:moveTo>
                    <a:lnTo>
                      <a:pt x="0" y="20"/>
                    </a:lnTo>
                    <a:lnTo>
                      <a:pt x="27" y="0"/>
                    </a:lnTo>
                    <a:lnTo>
                      <a:pt x="171" y="100"/>
                    </a:lnTo>
                    <a:lnTo>
                      <a:pt x="142" y="12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3"/>
              <p:cNvSpPr>
                <a:spLocks/>
              </p:cNvSpPr>
              <p:nvPr/>
            </p:nvSpPr>
            <p:spPr bwMode="auto">
              <a:xfrm>
                <a:off x="4766" y="3544"/>
                <a:ext cx="122" cy="391"/>
              </a:xfrm>
              <a:custGeom>
                <a:avLst/>
                <a:gdLst>
                  <a:gd name="T0" fmla="*/ 122 w 122"/>
                  <a:gd name="T1" fmla="*/ 85 h 391"/>
                  <a:gd name="T2" fmla="*/ 0 w 122"/>
                  <a:gd name="T3" fmla="*/ 0 h 391"/>
                  <a:gd name="T4" fmla="*/ 0 w 122"/>
                  <a:gd name="T5" fmla="*/ 306 h 391"/>
                  <a:gd name="T6" fmla="*/ 122 w 122"/>
                  <a:gd name="T7" fmla="*/ 391 h 391"/>
                  <a:gd name="T8" fmla="*/ 122 w 122"/>
                  <a:gd name="T9" fmla="*/ 85 h 391"/>
                </a:gdLst>
                <a:ahLst/>
                <a:cxnLst>
                  <a:cxn ang="0">
                    <a:pos x="T0" y="T1"/>
                  </a:cxn>
                  <a:cxn ang="0">
                    <a:pos x="T2" y="T3"/>
                  </a:cxn>
                  <a:cxn ang="0">
                    <a:pos x="T4" y="T5"/>
                  </a:cxn>
                  <a:cxn ang="0">
                    <a:pos x="T6" y="T7"/>
                  </a:cxn>
                  <a:cxn ang="0">
                    <a:pos x="T8" y="T9"/>
                  </a:cxn>
                </a:cxnLst>
                <a:rect l="0" t="0" r="r" b="b"/>
                <a:pathLst>
                  <a:path w="122" h="391">
                    <a:moveTo>
                      <a:pt x="122" y="85"/>
                    </a:moveTo>
                    <a:lnTo>
                      <a:pt x="0" y="0"/>
                    </a:lnTo>
                    <a:lnTo>
                      <a:pt x="0" y="306"/>
                    </a:lnTo>
                    <a:lnTo>
                      <a:pt x="122" y="391"/>
                    </a:lnTo>
                    <a:lnTo>
                      <a:pt x="122" y="85"/>
                    </a:lnTo>
                    <a:close/>
                  </a:path>
                </a:pathLst>
              </a:custGeom>
              <a:solidFill>
                <a:srgbClr val="0487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4"/>
              <p:cNvSpPr>
                <a:spLocks/>
              </p:cNvSpPr>
              <p:nvPr/>
            </p:nvSpPr>
            <p:spPr bwMode="auto">
              <a:xfrm>
                <a:off x="4793" y="3540"/>
                <a:ext cx="80" cy="63"/>
              </a:xfrm>
              <a:custGeom>
                <a:avLst/>
                <a:gdLst>
                  <a:gd name="T0" fmla="*/ 0 w 80"/>
                  <a:gd name="T1" fmla="*/ 0 h 63"/>
                  <a:gd name="T2" fmla="*/ 0 w 80"/>
                  <a:gd name="T3" fmla="*/ 7 h 63"/>
                  <a:gd name="T4" fmla="*/ 80 w 80"/>
                  <a:gd name="T5" fmla="*/ 63 h 63"/>
                  <a:gd name="T6" fmla="*/ 80 w 80"/>
                  <a:gd name="T7" fmla="*/ 55 h 63"/>
                  <a:gd name="T8" fmla="*/ 0 w 80"/>
                  <a:gd name="T9" fmla="*/ 0 h 63"/>
                </a:gdLst>
                <a:ahLst/>
                <a:cxnLst>
                  <a:cxn ang="0">
                    <a:pos x="T0" y="T1"/>
                  </a:cxn>
                  <a:cxn ang="0">
                    <a:pos x="T2" y="T3"/>
                  </a:cxn>
                  <a:cxn ang="0">
                    <a:pos x="T4" y="T5"/>
                  </a:cxn>
                  <a:cxn ang="0">
                    <a:pos x="T6" y="T7"/>
                  </a:cxn>
                  <a:cxn ang="0">
                    <a:pos x="T8" y="T9"/>
                  </a:cxn>
                </a:cxnLst>
                <a:rect l="0" t="0" r="r" b="b"/>
                <a:pathLst>
                  <a:path w="80" h="63">
                    <a:moveTo>
                      <a:pt x="0" y="0"/>
                    </a:moveTo>
                    <a:lnTo>
                      <a:pt x="0" y="7"/>
                    </a:lnTo>
                    <a:lnTo>
                      <a:pt x="80" y="63"/>
                    </a:lnTo>
                    <a:lnTo>
                      <a:pt x="80" y="55"/>
                    </a:lnTo>
                    <a:lnTo>
                      <a:pt x="0" y="0"/>
                    </a:lnTo>
                    <a:close/>
                  </a:path>
                </a:pathLst>
              </a:custGeom>
              <a:solidFill>
                <a:srgbClr val="7371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5"/>
              <p:cNvSpPr>
                <a:spLocks/>
              </p:cNvSpPr>
              <p:nvPr/>
            </p:nvSpPr>
            <p:spPr bwMode="auto">
              <a:xfrm>
                <a:off x="4793" y="3540"/>
                <a:ext cx="80" cy="63"/>
              </a:xfrm>
              <a:custGeom>
                <a:avLst/>
                <a:gdLst>
                  <a:gd name="T0" fmla="*/ 0 w 80"/>
                  <a:gd name="T1" fmla="*/ 0 h 63"/>
                  <a:gd name="T2" fmla="*/ 0 w 80"/>
                  <a:gd name="T3" fmla="*/ 7 h 63"/>
                  <a:gd name="T4" fmla="*/ 80 w 80"/>
                  <a:gd name="T5" fmla="*/ 63 h 63"/>
                  <a:gd name="T6" fmla="*/ 80 w 80"/>
                  <a:gd name="T7" fmla="*/ 55 h 63"/>
                  <a:gd name="T8" fmla="*/ 0 w 80"/>
                  <a:gd name="T9" fmla="*/ 0 h 63"/>
                </a:gdLst>
                <a:ahLst/>
                <a:cxnLst>
                  <a:cxn ang="0">
                    <a:pos x="T0" y="T1"/>
                  </a:cxn>
                  <a:cxn ang="0">
                    <a:pos x="T2" y="T3"/>
                  </a:cxn>
                  <a:cxn ang="0">
                    <a:pos x="T4" y="T5"/>
                  </a:cxn>
                  <a:cxn ang="0">
                    <a:pos x="T6" y="T7"/>
                  </a:cxn>
                  <a:cxn ang="0">
                    <a:pos x="T8" y="T9"/>
                  </a:cxn>
                </a:cxnLst>
                <a:rect l="0" t="0" r="r" b="b"/>
                <a:pathLst>
                  <a:path w="80" h="63">
                    <a:moveTo>
                      <a:pt x="0" y="0"/>
                    </a:moveTo>
                    <a:lnTo>
                      <a:pt x="0" y="7"/>
                    </a:lnTo>
                    <a:lnTo>
                      <a:pt x="80" y="63"/>
                    </a:lnTo>
                    <a:lnTo>
                      <a:pt x="80" y="5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6"/>
              <p:cNvSpPr>
                <a:spLocks/>
              </p:cNvSpPr>
              <p:nvPr/>
            </p:nvSpPr>
            <p:spPr bwMode="auto">
              <a:xfrm>
                <a:off x="4906" y="3613"/>
                <a:ext cx="14" cy="20"/>
              </a:xfrm>
              <a:custGeom>
                <a:avLst/>
                <a:gdLst>
                  <a:gd name="T0" fmla="*/ 10 w 11"/>
                  <a:gd name="T1" fmla="*/ 8 h 14"/>
                  <a:gd name="T2" fmla="*/ 4 w 11"/>
                  <a:gd name="T3" fmla="*/ 13 h 14"/>
                  <a:gd name="T4" fmla="*/ 0 w 11"/>
                  <a:gd name="T5" fmla="*/ 6 h 14"/>
                  <a:gd name="T6" fmla="*/ 6 w 11"/>
                  <a:gd name="T7" fmla="*/ 0 h 14"/>
                  <a:gd name="T8" fmla="*/ 10 w 11"/>
                  <a:gd name="T9" fmla="*/ 8 h 14"/>
                </a:gdLst>
                <a:ahLst/>
                <a:cxnLst>
                  <a:cxn ang="0">
                    <a:pos x="T0" y="T1"/>
                  </a:cxn>
                  <a:cxn ang="0">
                    <a:pos x="T2" y="T3"/>
                  </a:cxn>
                  <a:cxn ang="0">
                    <a:pos x="T4" y="T5"/>
                  </a:cxn>
                  <a:cxn ang="0">
                    <a:pos x="T6" y="T7"/>
                  </a:cxn>
                  <a:cxn ang="0">
                    <a:pos x="T8" y="T9"/>
                  </a:cxn>
                </a:cxnLst>
                <a:rect l="0" t="0" r="r" b="b"/>
                <a:pathLst>
                  <a:path w="11" h="14">
                    <a:moveTo>
                      <a:pt x="10" y="8"/>
                    </a:moveTo>
                    <a:cubicBezTo>
                      <a:pt x="9" y="11"/>
                      <a:pt x="7" y="14"/>
                      <a:pt x="4" y="13"/>
                    </a:cubicBezTo>
                    <a:cubicBezTo>
                      <a:pt x="2" y="13"/>
                      <a:pt x="0" y="10"/>
                      <a:pt x="0" y="6"/>
                    </a:cubicBezTo>
                    <a:cubicBezTo>
                      <a:pt x="1" y="3"/>
                      <a:pt x="4" y="0"/>
                      <a:pt x="6" y="0"/>
                    </a:cubicBezTo>
                    <a:cubicBezTo>
                      <a:pt x="9" y="1"/>
                      <a:pt x="11" y="4"/>
                      <a:pt x="10" y="8"/>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7"/>
              <p:cNvSpPr>
                <a:spLocks/>
              </p:cNvSpPr>
              <p:nvPr/>
            </p:nvSpPr>
            <p:spPr bwMode="auto">
              <a:xfrm>
                <a:off x="4910" y="3615"/>
                <a:ext cx="10" cy="20"/>
              </a:xfrm>
              <a:custGeom>
                <a:avLst/>
                <a:gdLst>
                  <a:gd name="T0" fmla="*/ 4 w 10"/>
                  <a:gd name="T1" fmla="*/ 20 h 20"/>
                  <a:gd name="T2" fmla="*/ 10 w 10"/>
                  <a:gd name="T3" fmla="*/ 3 h 20"/>
                  <a:gd name="T4" fmla="*/ 6 w 10"/>
                  <a:gd name="T5" fmla="*/ 0 h 20"/>
                  <a:gd name="T6" fmla="*/ 0 w 10"/>
                  <a:gd name="T7" fmla="*/ 17 h 20"/>
                  <a:gd name="T8" fmla="*/ 4 w 10"/>
                  <a:gd name="T9" fmla="*/ 20 h 20"/>
                </a:gdLst>
                <a:ahLst/>
                <a:cxnLst>
                  <a:cxn ang="0">
                    <a:pos x="T0" y="T1"/>
                  </a:cxn>
                  <a:cxn ang="0">
                    <a:pos x="T2" y="T3"/>
                  </a:cxn>
                  <a:cxn ang="0">
                    <a:pos x="T4" y="T5"/>
                  </a:cxn>
                  <a:cxn ang="0">
                    <a:pos x="T6" y="T7"/>
                  </a:cxn>
                  <a:cxn ang="0">
                    <a:pos x="T8" y="T9"/>
                  </a:cxn>
                </a:cxnLst>
                <a:rect l="0" t="0" r="r" b="b"/>
                <a:pathLst>
                  <a:path w="10" h="20">
                    <a:moveTo>
                      <a:pt x="4" y="20"/>
                    </a:moveTo>
                    <a:lnTo>
                      <a:pt x="10" y="3"/>
                    </a:lnTo>
                    <a:lnTo>
                      <a:pt x="6" y="0"/>
                    </a:lnTo>
                    <a:lnTo>
                      <a:pt x="0" y="17"/>
                    </a:lnTo>
                    <a:lnTo>
                      <a:pt x="4" y="20"/>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8"/>
              <p:cNvSpPr>
                <a:spLocks/>
              </p:cNvSpPr>
              <p:nvPr/>
            </p:nvSpPr>
            <p:spPr bwMode="auto">
              <a:xfrm>
                <a:off x="4910" y="3616"/>
                <a:ext cx="14" cy="20"/>
              </a:xfrm>
              <a:custGeom>
                <a:avLst/>
                <a:gdLst>
                  <a:gd name="T0" fmla="*/ 10 w 11"/>
                  <a:gd name="T1" fmla="*/ 8 h 14"/>
                  <a:gd name="T2" fmla="*/ 4 w 11"/>
                  <a:gd name="T3" fmla="*/ 13 h 14"/>
                  <a:gd name="T4" fmla="*/ 1 w 11"/>
                  <a:gd name="T5" fmla="*/ 6 h 14"/>
                  <a:gd name="T6" fmla="*/ 6 w 11"/>
                  <a:gd name="T7" fmla="*/ 0 h 14"/>
                  <a:gd name="T8" fmla="*/ 10 w 11"/>
                  <a:gd name="T9" fmla="*/ 8 h 14"/>
                </a:gdLst>
                <a:ahLst/>
                <a:cxnLst>
                  <a:cxn ang="0">
                    <a:pos x="T0" y="T1"/>
                  </a:cxn>
                  <a:cxn ang="0">
                    <a:pos x="T2" y="T3"/>
                  </a:cxn>
                  <a:cxn ang="0">
                    <a:pos x="T4" y="T5"/>
                  </a:cxn>
                  <a:cxn ang="0">
                    <a:pos x="T6" y="T7"/>
                  </a:cxn>
                  <a:cxn ang="0">
                    <a:pos x="T8" y="T9"/>
                  </a:cxn>
                </a:cxnLst>
                <a:rect l="0" t="0" r="r" b="b"/>
                <a:pathLst>
                  <a:path w="11" h="14">
                    <a:moveTo>
                      <a:pt x="10" y="8"/>
                    </a:moveTo>
                    <a:cubicBezTo>
                      <a:pt x="10" y="11"/>
                      <a:pt x="7" y="14"/>
                      <a:pt x="4" y="13"/>
                    </a:cubicBezTo>
                    <a:cubicBezTo>
                      <a:pt x="2" y="13"/>
                      <a:pt x="0" y="10"/>
                      <a:pt x="1" y="6"/>
                    </a:cubicBezTo>
                    <a:cubicBezTo>
                      <a:pt x="1" y="3"/>
                      <a:pt x="4" y="0"/>
                      <a:pt x="6" y="0"/>
                    </a:cubicBezTo>
                    <a:cubicBezTo>
                      <a:pt x="9" y="1"/>
                      <a:pt x="11" y="4"/>
                      <a:pt x="10" y="8"/>
                    </a:cubicBezTo>
                    <a:close/>
                  </a:path>
                </a:pathLst>
              </a:custGeom>
              <a:solidFill>
                <a:srgbClr val="75C9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9"/>
              <p:cNvSpPr>
                <a:spLocks/>
              </p:cNvSpPr>
              <p:nvPr/>
            </p:nvSpPr>
            <p:spPr bwMode="auto">
              <a:xfrm>
                <a:off x="4774" y="3526"/>
                <a:ext cx="15" cy="18"/>
              </a:xfrm>
              <a:custGeom>
                <a:avLst/>
                <a:gdLst>
                  <a:gd name="T0" fmla="*/ 5 w 11"/>
                  <a:gd name="T1" fmla="*/ 0 h 13"/>
                  <a:gd name="T2" fmla="*/ 4 w 11"/>
                  <a:gd name="T3" fmla="*/ 0 h 13"/>
                  <a:gd name="T4" fmla="*/ 1 w 11"/>
                  <a:gd name="T5" fmla="*/ 7 h 13"/>
                  <a:gd name="T6" fmla="*/ 6 w 11"/>
                  <a:gd name="T7" fmla="*/ 13 h 13"/>
                  <a:gd name="T8" fmla="*/ 6 w 11"/>
                  <a:gd name="T9" fmla="*/ 13 h 13"/>
                  <a:gd name="T10" fmla="*/ 10 w 11"/>
                  <a:gd name="T11" fmla="*/ 5 h 13"/>
                  <a:gd name="T12" fmla="*/ 5 w 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5" y="0"/>
                    </a:moveTo>
                    <a:cubicBezTo>
                      <a:pt x="5" y="0"/>
                      <a:pt x="4" y="0"/>
                      <a:pt x="4" y="0"/>
                    </a:cubicBezTo>
                    <a:cubicBezTo>
                      <a:pt x="2" y="0"/>
                      <a:pt x="0" y="3"/>
                      <a:pt x="1" y="7"/>
                    </a:cubicBezTo>
                    <a:cubicBezTo>
                      <a:pt x="1" y="10"/>
                      <a:pt x="3" y="13"/>
                      <a:pt x="6" y="13"/>
                    </a:cubicBezTo>
                    <a:cubicBezTo>
                      <a:pt x="6" y="13"/>
                      <a:pt x="6" y="13"/>
                      <a:pt x="6" y="13"/>
                    </a:cubicBezTo>
                    <a:cubicBezTo>
                      <a:pt x="9" y="12"/>
                      <a:pt x="11" y="9"/>
                      <a:pt x="10" y="5"/>
                    </a:cubicBezTo>
                    <a:cubicBezTo>
                      <a:pt x="9" y="2"/>
                      <a:pt x="7" y="0"/>
                      <a:pt x="5" y="0"/>
                    </a:cubicBezTo>
                  </a:path>
                </a:pathLst>
              </a:custGeom>
              <a:solidFill>
                <a:srgbClr val="6F6D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0"/>
              <p:cNvSpPr>
                <a:spLocks/>
              </p:cNvSpPr>
              <p:nvPr/>
            </p:nvSpPr>
            <p:spPr bwMode="auto">
              <a:xfrm>
                <a:off x="4807" y="3896"/>
                <a:ext cx="25" cy="33"/>
              </a:xfrm>
              <a:custGeom>
                <a:avLst/>
                <a:gdLst>
                  <a:gd name="T0" fmla="*/ 9 w 19"/>
                  <a:gd name="T1" fmla="*/ 0 h 23"/>
                  <a:gd name="T2" fmla="*/ 8 w 19"/>
                  <a:gd name="T3" fmla="*/ 0 h 23"/>
                  <a:gd name="T4" fmla="*/ 1 w 19"/>
                  <a:gd name="T5" fmla="*/ 13 h 23"/>
                  <a:gd name="T6" fmla="*/ 11 w 19"/>
                  <a:gd name="T7" fmla="*/ 23 h 23"/>
                  <a:gd name="T8" fmla="*/ 11 w 19"/>
                  <a:gd name="T9" fmla="*/ 23 h 23"/>
                  <a:gd name="T10" fmla="*/ 18 w 19"/>
                  <a:gd name="T11" fmla="*/ 10 h 23"/>
                  <a:gd name="T12" fmla="*/ 9 w 19"/>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9" h="23">
                    <a:moveTo>
                      <a:pt x="9" y="0"/>
                    </a:moveTo>
                    <a:cubicBezTo>
                      <a:pt x="8" y="0"/>
                      <a:pt x="8" y="0"/>
                      <a:pt x="8" y="0"/>
                    </a:cubicBezTo>
                    <a:cubicBezTo>
                      <a:pt x="3" y="1"/>
                      <a:pt x="0" y="6"/>
                      <a:pt x="1" y="13"/>
                    </a:cubicBezTo>
                    <a:cubicBezTo>
                      <a:pt x="2" y="18"/>
                      <a:pt x="6" y="23"/>
                      <a:pt x="11" y="23"/>
                    </a:cubicBezTo>
                    <a:cubicBezTo>
                      <a:pt x="11" y="23"/>
                      <a:pt x="11" y="23"/>
                      <a:pt x="11" y="23"/>
                    </a:cubicBezTo>
                    <a:cubicBezTo>
                      <a:pt x="16" y="22"/>
                      <a:pt x="19" y="16"/>
                      <a:pt x="18" y="10"/>
                    </a:cubicBezTo>
                    <a:cubicBezTo>
                      <a:pt x="17" y="4"/>
                      <a:pt x="13" y="0"/>
                      <a:pt x="9" y="0"/>
                    </a:cubicBezTo>
                  </a:path>
                </a:pathLst>
              </a:custGeom>
              <a:solidFill>
                <a:srgbClr val="6F6D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1"/>
              <p:cNvSpPr>
                <a:spLocks/>
              </p:cNvSpPr>
              <p:nvPr/>
            </p:nvSpPr>
            <p:spPr bwMode="auto">
              <a:xfrm>
                <a:off x="4777" y="3528"/>
                <a:ext cx="8" cy="12"/>
              </a:xfrm>
              <a:custGeom>
                <a:avLst/>
                <a:gdLst>
                  <a:gd name="T0" fmla="*/ 1 w 6"/>
                  <a:gd name="T1" fmla="*/ 5 h 8"/>
                  <a:gd name="T2" fmla="*/ 4 w 6"/>
                  <a:gd name="T3" fmla="*/ 8 h 8"/>
                  <a:gd name="T4" fmla="*/ 6 w 6"/>
                  <a:gd name="T5" fmla="*/ 4 h 8"/>
                  <a:gd name="T6" fmla="*/ 3 w 6"/>
                  <a:gd name="T7" fmla="*/ 1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1" y="6"/>
                      <a:pt x="2" y="8"/>
                      <a:pt x="4" y="8"/>
                    </a:cubicBezTo>
                    <a:cubicBezTo>
                      <a:pt x="5" y="7"/>
                      <a:pt x="6" y="6"/>
                      <a:pt x="6" y="4"/>
                    </a:cubicBezTo>
                    <a:cubicBezTo>
                      <a:pt x="6" y="2"/>
                      <a:pt x="4" y="0"/>
                      <a:pt x="3" y="1"/>
                    </a:cubicBezTo>
                    <a:cubicBezTo>
                      <a:pt x="1" y="1"/>
                      <a:pt x="0" y="3"/>
                      <a:pt x="1" y="5"/>
                    </a:cubicBezTo>
                    <a:close/>
                  </a:path>
                </a:pathLst>
              </a:custGeom>
              <a:solidFill>
                <a:srgbClr val="8DC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2"/>
              <p:cNvSpPr>
                <a:spLocks/>
              </p:cNvSpPr>
              <p:nvPr/>
            </p:nvSpPr>
            <p:spPr bwMode="auto">
              <a:xfrm>
                <a:off x="4906" y="3642"/>
                <a:ext cx="14" cy="19"/>
              </a:xfrm>
              <a:custGeom>
                <a:avLst/>
                <a:gdLst>
                  <a:gd name="T0" fmla="*/ 10 w 11"/>
                  <a:gd name="T1" fmla="*/ 7 h 14"/>
                  <a:gd name="T2" fmla="*/ 4 w 11"/>
                  <a:gd name="T3" fmla="*/ 13 h 14"/>
                  <a:gd name="T4" fmla="*/ 0 w 11"/>
                  <a:gd name="T5" fmla="*/ 6 h 14"/>
                  <a:gd name="T6" fmla="*/ 6 w 11"/>
                  <a:gd name="T7" fmla="*/ 0 h 14"/>
                  <a:gd name="T8" fmla="*/ 10 w 11"/>
                  <a:gd name="T9" fmla="*/ 7 h 14"/>
                </a:gdLst>
                <a:ahLst/>
                <a:cxnLst>
                  <a:cxn ang="0">
                    <a:pos x="T0" y="T1"/>
                  </a:cxn>
                  <a:cxn ang="0">
                    <a:pos x="T2" y="T3"/>
                  </a:cxn>
                  <a:cxn ang="0">
                    <a:pos x="T4" y="T5"/>
                  </a:cxn>
                  <a:cxn ang="0">
                    <a:pos x="T6" y="T7"/>
                  </a:cxn>
                  <a:cxn ang="0">
                    <a:pos x="T8" y="T9"/>
                  </a:cxn>
                </a:cxnLst>
                <a:rect l="0" t="0" r="r" b="b"/>
                <a:pathLst>
                  <a:path w="11" h="14">
                    <a:moveTo>
                      <a:pt x="10" y="7"/>
                    </a:moveTo>
                    <a:cubicBezTo>
                      <a:pt x="9" y="11"/>
                      <a:pt x="7" y="14"/>
                      <a:pt x="4" y="13"/>
                    </a:cubicBezTo>
                    <a:cubicBezTo>
                      <a:pt x="2" y="13"/>
                      <a:pt x="0" y="10"/>
                      <a:pt x="0" y="6"/>
                    </a:cubicBezTo>
                    <a:cubicBezTo>
                      <a:pt x="1" y="3"/>
                      <a:pt x="4" y="0"/>
                      <a:pt x="6" y="0"/>
                    </a:cubicBezTo>
                    <a:cubicBezTo>
                      <a:pt x="9" y="1"/>
                      <a:pt x="11" y="4"/>
                      <a:pt x="10" y="7"/>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3"/>
              <p:cNvSpPr>
                <a:spLocks/>
              </p:cNvSpPr>
              <p:nvPr/>
            </p:nvSpPr>
            <p:spPr bwMode="auto">
              <a:xfrm>
                <a:off x="4910" y="3643"/>
                <a:ext cx="10" cy="20"/>
              </a:xfrm>
              <a:custGeom>
                <a:avLst/>
                <a:gdLst>
                  <a:gd name="T0" fmla="*/ 4 w 10"/>
                  <a:gd name="T1" fmla="*/ 20 h 20"/>
                  <a:gd name="T2" fmla="*/ 10 w 10"/>
                  <a:gd name="T3" fmla="*/ 3 h 20"/>
                  <a:gd name="T4" fmla="*/ 6 w 10"/>
                  <a:gd name="T5" fmla="*/ 0 h 20"/>
                  <a:gd name="T6" fmla="*/ 0 w 10"/>
                  <a:gd name="T7" fmla="*/ 17 h 20"/>
                  <a:gd name="T8" fmla="*/ 4 w 10"/>
                  <a:gd name="T9" fmla="*/ 20 h 20"/>
                </a:gdLst>
                <a:ahLst/>
                <a:cxnLst>
                  <a:cxn ang="0">
                    <a:pos x="T0" y="T1"/>
                  </a:cxn>
                  <a:cxn ang="0">
                    <a:pos x="T2" y="T3"/>
                  </a:cxn>
                  <a:cxn ang="0">
                    <a:pos x="T4" y="T5"/>
                  </a:cxn>
                  <a:cxn ang="0">
                    <a:pos x="T6" y="T7"/>
                  </a:cxn>
                  <a:cxn ang="0">
                    <a:pos x="T8" y="T9"/>
                  </a:cxn>
                </a:cxnLst>
                <a:rect l="0" t="0" r="r" b="b"/>
                <a:pathLst>
                  <a:path w="10" h="20">
                    <a:moveTo>
                      <a:pt x="4" y="20"/>
                    </a:moveTo>
                    <a:lnTo>
                      <a:pt x="10" y="3"/>
                    </a:lnTo>
                    <a:lnTo>
                      <a:pt x="6" y="0"/>
                    </a:lnTo>
                    <a:lnTo>
                      <a:pt x="0" y="17"/>
                    </a:lnTo>
                    <a:lnTo>
                      <a:pt x="4" y="20"/>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4"/>
              <p:cNvSpPr>
                <a:spLocks/>
              </p:cNvSpPr>
              <p:nvPr/>
            </p:nvSpPr>
            <p:spPr bwMode="auto">
              <a:xfrm>
                <a:off x="4910" y="3644"/>
                <a:ext cx="14" cy="20"/>
              </a:xfrm>
              <a:custGeom>
                <a:avLst/>
                <a:gdLst>
                  <a:gd name="T0" fmla="*/ 10 w 11"/>
                  <a:gd name="T1" fmla="*/ 7 h 14"/>
                  <a:gd name="T2" fmla="*/ 4 w 11"/>
                  <a:gd name="T3" fmla="*/ 13 h 14"/>
                  <a:gd name="T4" fmla="*/ 1 w 11"/>
                  <a:gd name="T5" fmla="*/ 6 h 14"/>
                  <a:gd name="T6" fmla="*/ 6 w 11"/>
                  <a:gd name="T7" fmla="*/ 0 h 14"/>
                  <a:gd name="T8" fmla="*/ 10 w 11"/>
                  <a:gd name="T9" fmla="*/ 7 h 14"/>
                </a:gdLst>
                <a:ahLst/>
                <a:cxnLst>
                  <a:cxn ang="0">
                    <a:pos x="T0" y="T1"/>
                  </a:cxn>
                  <a:cxn ang="0">
                    <a:pos x="T2" y="T3"/>
                  </a:cxn>
                  <a:cxn ang="0">
                    <a:pos x="T4" y="T5"/>
                  </a:cxn>
                  <a:cxn ang="0">
                    <a:pos x="T6" y="T7"/>
                  </a:cxn>
                  <a:cxn ang="0">
                    <a:pos x="T8" y="T9"/>
                  </a:cxn>
                </a:cxnLst>
                <a:rect l="0" t="0" r="r" b="b"/>
                <a:pathLst>
                  <a:path w="11" h="14">
                    <a:moveTo>
                      <a:pt x="10" y="7"/>
                    </a:moveTo>
                    <a:cubicBezTo>
                      <a:pt x="10" y="11"/>
                      <a:pt x="7" y="14"/>
                      <a:pt x="4" y="13"/>
                    </a:cubicBezTo>
                    <a:cubicBezTo>
                      <a:pt x="2" y="13"/>
                      <a:pt x="0" y="10"/>
                      <a:pt x="1" y="6"/>
                    </a:cubicBezTo>
                    <a:cubicBezTo>
                      <a:pt x="1" y="3"/>
                      <a:pt x="4" y="0"/>
                      <a:pt x="6" y="0"/>
                    </a:cubicBezTo>
                    <a:cubicBezTo>
                      <a:pt x="9" y="1"/>
                      <a:pt x="11" y="4"/>
                      <a:pt x="10" y="7"/>
                    </a:cubicBezTo>
                    <a:close/>
                  </a:path>
                </a:pathLst>
              </a:custGeom>
              <a:solidFill>
                <a:srgbClr val="75C9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0" name="Group 89"/>
            <p:cNvGrpSpPr/>
            <p:nvPr/>
          </p:nvGrpSpPr>
          <p:grpSpPr>
            <a:xfrm>
              <a:off x="6656728" y="5613250"/>
              <a:ext cx="831850" cy="984251"/>
              <a:chOff x="6419850" y="5919788"/>
              <a:chExt cx="831850" cy="984251"/>
            </a:xfrm>
          </p:grpSpPr>
          <p:sp>
            <p:nvSpPr>
              <p:cNvPr id="55" name="AutoShape 49"/>
              <p:cNvSpPr>
                <a:spLocks noChangeAspect="1" noChangeArrowheads="1" noTextEdit="1"/>
              </p:cNvSpPr>
              <p:nvPr/>
            </p:nvSpPr>
            <p:spPr bwMode="auto">
              <a:xfrm>
                <a:off x="6419850" y="5919788"/>
                <a:ext cx="8318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p:cNvSpPr>
                <a:spLocks/>
              </p:cNvSpPr>
              <p:nvPr/>
            </p:nvSpPr>
            <p:spPr bwMode="auto">
              <a:xfrm>
                <a:off x="6757988" y="5922963"/>
                <a:ext cx="490538" cy="722313"/>
              </a:xfrm>
              <a:custGeom>
                <a:avLst/>
                <a:gdLst>
                  <a:gd name="T0" fmla="*/ 309 w 309"/>
                  <a:gd name="T1" fmla="*/ 185 h 455"/>
                  <a:gd name="T2" fmla="*/ 309 w 309"/>
                  <a:gd name="T3" fmla="*/ 185 h 455"/>
                  <a:gd name="T4" fmla="*/ 19 w 309"/>
                  <a:gd name="T5" fmla="*/ 0 h 455"/>
                  <a:gd name="T6" fmla="*/ 0 w 309"/>
                  <a:gd name="T7" fmla="*/ 11 h 455"/>
                  <a:gd name="T8" fmla="*/ 0 w 309"/>
                  <a:gd name="T9" fmla="*/ 267 h 455"/>
                  <a:gd name="T10" fmla="*/ 290 w 309"/>
                  <a:gd name="T11" fmla="*/ 455 h 455"/>
                  <a:gd name="T12" fmla="*/ 290 w 309"/>
                  <a:gd name="T13" fmla="*/ 455 h 455"/>
                  <a:gd name="T14" fmla="*/ 290 w 309"/>
                  <a:gd name="T15" fmla="*/ 455 h 455"/>
                  <a:gd name="T16" fmla="*/ 290 w 309"/>
                  <a:gd name="T17" fmla="*/ 455 h 455"/>
                  <a:gd name="T18" fmla="*/ 290 w 309"/>
                  <a:gd name="T19" fmla="*/ 455 h 455"/>
                  <a:gd name="T20" fmla="*/ 309 w 309"/>
                  <a:gd name="T21" fmla="*/ 442 h 455"/>
                  <a:gd name="T22" fmla="*/ 309 w 309"/>
                  <a:gd name="T23" fmla="*/ 18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9" h="455">
                    <a:moveTo>
                      <a:pt x="309" y="185"/>
                    </a:moveTo>
                    <a:lnTo>
                      <a:pt x="309" y="185"/>
                    </a:lnTo>
                    <a:lnTo>
                      <a:pt x="19" y="0"/>
                    </a:lnTo>
                    <a:lnTo>
                      <a:pt x="0" y="11"/>
                    </a:lnTo>
                    <a:lnTo>
                      <a:pt x="0" y="267"/>
                    </a:lnTo>
                    <a:lnTo>
                      <a:pt x="290" y="455"/>
                    </a:lnTo>
                    <a:lnTo>
                      <a:pt x="290" y="455"/>
                    </a:lnTo>
                    <a:lnTo>
                      <a:pt x="290" y="455"/>
                    </a:lnTo>
                    <a:lnTo>
                      <a:pt x="290" y="455"/>
                    </a:lnTo>
                    <a:lnTo>
                      <a:pt x="290" y="455"/>
                    </a:lnTo>
                    <a:lnTo>
                      <a:pt x="309" y="442"/>
                    </a:lnTo>
                    <a:lnTo>
                      <a:pt x="309" y="185"/>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2"/>
              <p:cNvSpPr>
                <a:spLocks/>
              </p:cNvSpPr>
              <p:nvPr/>
            </p:nvSpPr>
            <p:spPr bwMode="auto">
              <a:xfrm>
                <a:off x="6423025" y="6346826"/>
                <a:ext cx="795338" cy="557213"/>
              </a:xfrm>
              <a:custGeom>
                <a:avLst/>
                <a:gdLst>
                  <a:gd name="T0" fmla="*/ 501 w 501"/>
                  <a:gd name="T1" fmla="*/ 188 h 351"/>
                  <a:gd name="T2" fmla="*/ 211 w 501"/>
                  <a:gd name="T3" fmla="*/ 0 h 351"/>
                  <a:gd name="T4" fmla="*/ 0 w 501"/>
                  <a:gd name="T5" fmla="*/ 141 h 351"/>
                  <a:gd name="T6" fmla="*/ 0 w 501"/>
                  <a:gd name="T7" fmla="*/ 164 h 351"/>
                  <a:gd name="T8" fmla="*/ 290 w 501"/>
                  <a:gd name="T9" fmla="*/ 351 h 351"/>
                  <a:gd name="T10" fmla="*/ 290 w 501"/>
                  <a:gd name="T11" fmla="*/ 351 h 351"/>
                  <a:gd name="T12" fmla="*/ 290 w 501"/>
                  <a:gd name="T13" fmla="*/ 351 h 351"/>
                  <a:gd name="T14" fmla="*/ 290 w 501"/>
                  <a:gd name="T15" fmla="*/ 351 h 351"/>
                  <a:gd name="T16" fmla="*/ 290 w 501"/>
                  <a:gd name="T17" fmla="*/ 351 h 351"/>
                  <a:gd name="T18" fmla="*/ 501 w 501"/>
                  <a:gd name="T19" fmla="*/ 212 h 351"/>
                  <a:gd name="T20" fmla="*/ 501 w 501"/>
                  <a:gd name="T21" fmla="*/ 188 h 351"/>
                  <a:gd name="T22" fmla="*/ 501 w 501"/>
                  <a:gd name="T23" fmla="*/ 18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1" h="351">
                    <a:moveTo>
                      <a:pt x="501" y="188"/>
                    </a:moveTo>
                    <a:lnTo>
                      <a:pt x="211" y="0"/>
                    </a:lnTo>
                    <a:lnTo>
                      <a:pt x="0" y="141"/>
                    </a:lnTo>
                    <a:lnTo>
                      <a:pt x="0" y="164"/>
                    </a:lnTo>
                    <a:lnTo>
                      <a:pt x="290" y="351"/>
                    </a:lnTo>
                    <a:lnTo>
                      <a:pt x="290" y="351"/>
                    </a:lnTo>
                    <a:lnTo>
                      <a:pt x="290" y="351"/>
                    </a:lnTo>
                    <a:lnTo>
                      <a:pt x="290" y="351"/>
                    </a:lnTo>
                    <a:lnTo>
                      <a:pt x="290" y="351"/>
                    </a:lnTo>
                    <a:lnTo>
                      <a:pt x="501" y="212"/>
                    </a:lnTo>
                    <a:lnTo>
                      <a:pt x="501" y="188"/>
                    </a:lnTo>
                    <a:lnTo>
                      <a:pt x="501" y="188"/>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p:cNvSpPr>
                <a:spLocks/>
              </p:cNvSpPr>
              <p:nvPr/>
            </p:nvSpPr>
            <p:spPr bwMode="auto">
              <a:xfrm>
                <a:off x="6757988" y="5922963"/>
                <a:ext cx="490538" cy="314325"/>
              </a:xfrm>
              <a:custGeom>
                <a:avLst/>
                <a:gdLst>
                  <a:gd name="T0" fmla="*/ 290 w 309"/>
                  <a:gd name="T1" fmla="*/ 198 h 198"/>
                  <a:gd name="T2" fmla="*/ 0 w 309"/>
                  <a:gd name="T3" fmla="*/ 11 h 198"/>
                  <a:gd name="T4" fmla="*/ 19 w 309"/>
                  <a:gd name="T5" fmla="*/ 0 h 198"/>
                  <a:gd name="T6" fmla="*/ 309 w 309"/>
                  <a:gd name="T7" fmla="*/ 185 h 198"/>
                  <a:gd name="T8" fmla="*/ 290 w 309"/>
                  <a:gd name="T9" fmla="*/ 198 h 198"/>
                </a:gdLst>
                <a:ahLst/>
                <a:cxnLst>
                  <a:cxn ang="0">
                    <a:pos x="T0" y="T1"/>
                  </a:cxn>
                  <a:cxn ang="0">
                    <a:pos x="T2" y="T3"/>
                  </a:cxn>
                  <a:cxn ang="0">
                    <a:pos x="T4" y="T5"/>
                  </a:cxn>
                  <a:cxn ang="0">
                    <a:pos x="T6" y="T7"/>
                  </a:cxn>
                  <a:cxn ang="0">
                    <a:pos x="T8" y="T9"/>
                  </a:cxn>
                </a:cxnLst>
                <a:rect l="0" t="0" r="r" b="b"/>
                <a:pathLst>
                  <a:path w="309" h="198">
                    <a:moveTo>
                      <a:pt x="290" y="198"/>
                    </a:moveTo>
                    <a:lnTo>
                      <a:pt x="0" y="11"/>
                    </a:lnTo>
                    <a:lnTo>
                      <a:pt x="19" y="0"/>
                    </a:lnTo>
                    <a:lnTo>
                      <a:pt x="309" y="185"/>
                    </a:lnTo>
                    <a:lnTo>
                      <a:pt x="290" y="19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4"/>
              <p:cNvSpPr>
                <a:spLocks/>
              </p:cNvSpPr>
              <p:nvPr/>
            </p:nvSpPr>
            <p:spPr bwMode="auto">
              <a:xfrm>
                <a:off x="7218363" y="6216651"/>
                <a:ext cx="30163" cy="428625"/>
              </a:xfrm>
              <a:custGeom>
                <a:avLst/>
                <a:gdLst>
                  <a:gd name="T0" fmla="*/ 0 w 19"/>
                  <a:gd name="T1" fmla="*/ 13 h 270"/>
                  <a:gd name="T2" fmla="*/ 0 w 19"/>
                  <a:gd name="T3" fmla="*/ 270 h 270"/>
                  <a:gd name="T4" fmla="*/ 19 w 19"/>
                  <a:gd name="T5" fmla="*/ 257 h 270"/>
                  <a:gd name="T6" fmla="*/ 19 w 19"/>
                  <a:gd name="T7" fmla="*/ 0 h 270"/>
                  <a:gd name="T8" fmla="*/ 0 w 19"/>
                  <a:gd name="T9" fmla="*/ 13 h 270"/>
                </a:gdLst>
                <a:ahLst/>
                <a:cxnLst>
                  <a:cxn ang="0">
                    <a:pos x="T0" y="T1"/>
                  </a:cxn>
                  <a:cxn ang="0">
                    <a:pos x="T2" y="T3"/>
                  </a:cxn>
                  <a:cxn ang="0">
                    <a:pos x="T4" y="T5"/>
                  </a:cxn>
                  <a:cxn ang="0">
                    <a:pos x="T6" y="T7"/>
                  </a:cxn>
                  <a:cxn ang="0">
                    <a:pos x="T8" y="T9"/>
                  </a:cxn>
                </a:cxnLst>
                <a:rect l="0" t="0" r="r" b="b"/>
                <a:pathLst>
                  <a:path w="19" h="270">
                    <a:moveTo>
                      <a:pt x="0" y="13"/>
                    </a:moveTo>
                    <a:lnTo>
                      <a:pt x="0" y="270"/>
                    </a:lnTo>
                    <a:lnTo>
                      <a:pt x="19" y="257"/>
                    </a:lnTo>
                    <a:lnTo>
                      <a:pt x="19" y="0"/>
                    </a:lnTo>
                    <a:lnTo>
                      <a:pt x="0" y="13"/>
                    </a:lnTo>
                    <a:close/>
                  </a:path>
                </a:pathLst>
              </a:custGeom>
              <a:solidFill>
                <a:srgbClr val="8A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5"/>
              <p:cNvSpPr>
                <a:spLocks/>
              </p:cNvSpPr>
              <p:nvPr/>
            </p:nvSpPr>
            <p:spPr bwMode="auto">
              <a:xfrm>
                <a:off x="6757988" y="5940426"/>
                <a:ext cx="460375" cy="704850"/>
              </a:xfrm>
              <a:custGeom>
                <a:avLst/>
                <a:gdLst>
                  <a:gd name="T0" fmla="*/ 290 w 290"/>
                  <a:gd name="T1" fmla="*/ 187 h 444"/>
                  <a:gd name="T2" fmla="*/ 0 w 290"/>
                  <a:gd name="T3" fmla="*/ 0 h 444"/>
                  <a:gd name="T4" fmla="*/ 0 w 290"/>
                  <a:gd name="T5" fmla="*/ 256 h 444"/>
                  <a:gd name="T6" fmla="*/ 290 w 290"/>
                  <a:gd name="T7" fmla="*/ 444 h 444"/>
                  <a:gd name="T8" fmla="*/ 290 w 290"/>
                  <a:gd name="T9" fmla="*/ 187 h 444"/>
                </a:gdLst>
                <a:ahLst/>
                <a:cxnLst>
                  <a:cxn ang="0">
                    <a:pos x="T0" y="T1"/>
                  </a:cxn>
                  <a:cxn ang="0">
                    <a:pos x="T2" y="T3"/>
                  </a:cxn>
                  <a:cxn ang="0">
                    <a:pos x="T4" y="T5"/>
                  </a:cxn>
                  <a:cxn ang="0">
                    <a:pos x="T6" y="T7"/>
                  </a:cxn>
                  <a:cxn ang="0">
                    <a:pos x="T8" y="T9"/>
                  </a:cxn>
                </a:cxnLst>
                <a:rect l="0" t="0" r="r" b="b"/>
                <a:pathLst>
                  <a:path w="290" h="444">
                    <a:moveTo>
                      <a:pt x="290" y="187"/>
                    </a:moveTo>
                    <a:lnTo>
                      <a:pt x="0" y="0"/>
                    </a:lnTo>
                    <a:lnTo>
                      <a:pt x="0" y="256"/>
                    </a:lnTo>
                    <a:lnTo>
                      <a:pt x="290" y="444"/>
                    </a:lnTo>
                    <a:lnTo>
                      <a:pt x="290" y="187"/>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6"/>
              <p:cNvSpPr>
                <a:spLocks/>
              </p:cNvSpPr>
              <p:nvPr/>
            </p:nvSpPr>
            <p:spPr bwMode="auto">
              <a:xfrm>
                <a:off x="6783388" y="5988051"/>
                <a:ext cx="412750" cy="612775"/>
              </a:xfrm>
              <a:custGeom>
                <a:avLst/>
                <a:gdLst>
                  <a:gd name="T0" fmla="*/ 260 w 260"/>
                  <a:gd name="T1" fmla="*/ 169 h 386"/>
                  <a:gd name="T2" fmla="*/ 0 w 260"/>
                  <a:gd name="T3" fmla="*/ 0 h 386"/>
                  <a:gd name="T4" fmla="*/ 0 w 260"/>
                  <a:gd name="T5" fmla="*/ 218 h 386"/>
                  <a:gd name="T6" fmla="*/ 260 w 260"/>
                  <a:gd name="T7" fmla="*/ 386 h 386"/>
                  <a:gd name="T8" fmla="*/ 260 w 260"/>
                  <a:gd name="T9" fmla="*/ 169 h 386"/>
                </a:gdLst>
                <a:ahLst/>
                <a:cxnLst>
                  <a:cxn ang="0">
                    <a:pos x="T0" y="T1"/>
                  </a:cxn>
                  <a:cxn ang="0">
                    <a:pos x="T2" y="T3"/>
                  </a:cxn>
                  <a:cxn ang="0">
                    <a:pos x="T4" y="T5"/>
                  </a:cxn>
                  <a:cxn ang="0">
                    <a:pos x="T6" y="T7"/>
                  </a:cxn>
                  <a:cxn ang="0">
                    <a:pos x="T8" y="T9"/>
                  </a:cxn>
                </a:cxnLst>
                <a:rect l="0" t="0" r="r" b="b"/>
                <a:pathLst>
                  <a:path w="260" h="386">
                    <a:moveTo>
                      <a:pt x="260" y="169"/>
                    </a:moveTo>
                    <a:lnTo>
                      <a:pt x="0" y="0"/>
                    </a:lnTo>
                    <a:lnTo>
                      <a:pt x="0" y="218"/>
                    </a:lnTo>
                    <a:lnTo>
                      <a:pt x="260" y="386"/>
                    </a:lnTo>
                    <a:lnTo>
                      <a:pt x="260" y="169"/>
                    </a:lnTo>
                    <a:close/>
                  </a:path>
                </a:pathLst>
              </a:custGeom>
              <a:solidFill>
                <a:srgbClr val="0487CC"/>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57"/>
              <p:cNvSpPr>
                <a:spLocks/>
              </p:cNvSpPr>
              <p:nvPr/>
            </p:nvSpPr>
            <p:spPr bwMode="auto">
              <a:xfrm>
                <a:off x="6423025" y="6346826"/>
                <a:ext cx="795338" cy="519113"/>
              </a:xfrm>
              <a:custGeom>
                <a:avLst/>
                <a:gdLst>
                  <a:gd name="T0" fmla="*/ 290 w 501"/>
                  <a:gd name="T1" fmla="*/ 327 h 327"/>
                  <a:gd name="T2" fmla="*/ 0 w 501"/>
                  <a:gd name="T3" fmla="*/ 141 h 327"/>
                  <a:gd name="T4" fmla="*/ 211 w 501"/>
                  <a:gd name="T5" fmla="*/ 0 h 327"/>
                  <a:gd name="T6" fmla="*/ 501 w 501"/>
                  <a:gd name="T7" fmla="*/ 188 h 327"/>
                  <a:gd name="T8" fmla="*/ 290 w 501"/>
                  <a:gd name="T9" fmla="*/ 327 h 327"/>
                </a:gdLst>
                <a:ahLst/>
                <a:cxnLst>
                  <a:cxn ang="0">
                    <a:pos x="T0" y="T1"/>
                  </a:cxn>
                  <a:cxn ang="0">
                    <a:pos x="T2" y="T3"/>
                  </a:cxn>
                  <a:cxn ang="0">
                    <a:pos x="T4" y="T5"/>
                  </a:cxn>
                  <a:cxn ang="0">
                    <a:pos x="T6" y="T7"/>
                  </a:cxn>
                  <a:cxn ang="0">
                    <a:pos x="T8" y="T9"/>
                  </a:cxn>
                </a:cxnLst>
                <a:rect l="0" t="0" r="r" b="b"/>
                <a:pathLst>
                  <a:path w="501" h="327">
                    <a:moveTo>
                      <a:pt x="290" y="327"/>
                    </a:moveTo>
                    <a:lnTo>
                      <a:pt x="0" y="141"/>
                    </a:lnTo>
                    <a:lnTo>
                      <a:pt x="211" y="0"/>
                    </a:lnTo>
                    <a:lnTo>
                      <a:pt x="501" y="188"/>
                    </a:lnTo>
                    <a:lnTo>
                      <a:pt x="290" y="32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8"/>
              <p:cNvSpPr>
                <a:spLocks/>
              </p:cNvSpPr>
              <p:nvPr/>
            </p:nvSpPr>
            <p:spPr bwMode="auto">
              <a:xfrm>
                <a:off x="6567488" y="6383338"/>
                <a:ext cx="596900" cy="388938"/>
              </a:xfrm>
              <a:custGeom>
                <a:avLst/>
                <a:gdLst>
                  <a:gd name="T0" fmla="*/ 251 w 376"/>
                  <a:gd name="T1" fmla="*/ 245 h 245"/>
                  <a:gd name="T2" fmla="*/ 0 w 376"/>
                  <a:gd name="T3" fmla="*/ 83 h 245"/>
                  <a:gd name="T4" fmla="*/ 125 w 376"/>
                  <a:gd name="T5" fmla="*/ 0 h 245"/>
                  <a:gd name="T6" fmla="*/ 376 w 376"/>
                  <a:gd name="T7" fmla="*/ 161 h 245"/>
                  <a:gd name="T8" fmla="*/ 251 w 376"/>
                  <a:gd name="T9" fmla="*/ 245 h 245"/>
                </a:gdLst>
                <a:ahLst/>
                <a:cxnLst>
                  <a:cxn ang="0">
                    <a:pos x="T0" y="T1"/>
                  </a:cxn>
                  <a:cxn ang="0">
                    <a:pos x="T2" y="T3"/>
                  </a:cxn>
                  <a:cxn ang="0">
                    <a:pos x="T4" y="T5"/>
                  </a:cxn>
                  <a:cxn ang="0">
                    <a:pos x="T6" y="T7"/>
                  </a:cxn>
                  <a:cxn ang="0">
                    <a:pos x="T8" y="T9"/>
                  </a:cxn>
                </a:cxnLst>
                <a:rect l="0" t="0" r="r" b="b"/>
                <a:pathLst>
                  <a:path w="376" h="245">
                    <a:moveTo>
                      <a:pt x="251" y="245"/>
                    </a:moveTo>
                    <a:lnTo>
                      <a:pt x="0" y="83"/>
                    </a:lnTo>
                    <a:lnTo>
                      <a:pt x="125" y="0"/>
                    </a:lnTo>
                    <a:lnTo>
                      <a:pt x="376" y="161"/>
                    </a:lnTo>
                    <a:lnTo>
                      <a:pt x="251" y="245"/>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9"/>
              <p:cNvSpPr>
                <a:spLocks/>
              </p:cNvSpPr>
              <p:nvPr/>
            </p:nvSpPr>
            <p:spPr bwMode="auto">
              <a:xfrm>
                <a:off x="6600825" y="6607176"/>
                <a:ext cx="187325" cy="123825"/>
              </a:xfrm>
              <a:custGeom>
                <a:avLst/>
                <a:gdLst>
                  <a:gd name="T0" fmla="*/ 70 w 118"/>
                  <a:gd name="T1" fmla="*/ 78 h 78"/>
                  <a:gd name="T2" fmla="*/ 0 w 118"/>
                  <a:gd name="T3" fmla="*/ 32 h 78"/>
                  <a:gd name="T4" fmla="*/ 48 w 118"/>
                  <a:gd name="T5" fmla="*/ 0 h 78"/>
                  <a:gd name="T6" fmla="*/ 118 w 118"/>
                  <a:gd name="T7" fmla="*/ 46 h 78"/>
                  <a:gd name="T8" fmla="*/ 70 w 118"/>
                  <a:gd name="T9" fmla="*/ 78 h 78"/>
                </a:gdLst>
                <a:ahLst/>
                <a:cxnLst>
                  <a:cxn ang="0">
                    <a:pos x="T0" y="T1"/>
                  </a:cxn>
                  <a:cxn ang="0">
                    <a:pos x="T2" y="T3"/>
                  </a:cxn>
                  <a:cxn ang="0">
                    <a:pos x="T4" y="T5"/>
                  </a:cxn>
                  <a:cxn ang="0">
                    <a:pos x="T6" y="T7"/>
                  </a:cxn>
                  <a:cxn ang="0">
                    <a:pos x="T8" y="T9"/>
                  </a:cxn>
                </a:cxnLst>
                <a:rect l="0" t="0" r="r" b="b"/>
                <a:pathLst>
                  <a:path w="118" h="78">
                    <a:moveTo>
                      <a:pt x="70" y="78"/>
                    </a:moveTo>
                    <a:lnTo>
                      <a:pt x="0" y="32"/>
                    </a:lnTo>
                    <a:lnTo>
                      <a:pt x="48" y="0"/>
                    </a:lnTo>
                    <a:lnTo>
                      <a:pt x="118" y="46"/>
                    </a:lnTo>
                    <a:lnTo>
                      <a:pt x="70" y="78"/>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0"/>
              <p:cNvSpPr>
                <a:spLocks/>
              </p:cNvSpPr>
              <p:nvPr/>
            </p:nvSpPr>
            <p:spPr bwMode="auto">
              <a:xfrm>
                <a:off x="6883400" y="6645276"/>
                <a:ext cx="334963" cy="258763"/>
              </a:xfrm>
              <a:custGeom>
                <a:avLst/>
                <a:gdLst>
                  <a:gd name="T0" fmla="*/ 0 w 211"/>
                  <a:gd name="T1" fmla="*/ 139 h 163"/>
                  <a:gd name="T2" fmla="*/ 0 w 211"/>
                  <a:gd name="T3" fmla="*/ 163 h 163"/>
                  <a:gd name="T4" fmla="*/ 211 w 211"/>
                  <a:gd name="T5" fmla="*/ 24 h 163"/>
                  <a:gd name="T6" fmla="*/ 211 w 211"/>
                  <a:gd name="T7" fmla="*/ 0 h 163"/>
                  <a:gd name="T8" fmla="*/ 0 w 211"/>
                  <a:gd name="T9" fmla="*/ 139 h 163"/>
                </a:gdLst>
                <a:ahLst/>
                <a:cxnLst>
                  <a:cxn ang="0">
                    <a:pos x="T0" y="T1"/>
                  </a:cxn>
                  <a:cxn ang="0">
                    <a:pos x="T2" y="T3"/>
                  </a:cxn>
                  <a:cxn ang="0">
                    <a:pos x="T4" y="T5"/>
                  </a:cxn>
                  <a:cxn ang="0">
                    <a:pos x="T6" y="T7"/>
                  </a:cxn>
                  <a:cxn ang="0">
                    <a:pos x="T8" y="T9"/>
                  </a:cxn>
                </a:cxnLst>
                <a:rect l="0" t="0" r="r" b="b"/>
                <a:pathLst>
                  <a:path w="211" h="163">
                    <a:moveTo>
                      <a:pt x="0" y="139"/>
                    </a:moveTo>
                    <a:lnTo>
                      <a:pt x="0" y="163"/>
                    </a:lnTo>
                    <a:lnTo>
                      <a:pt x="211" y="24"/>
                    </a:lnTo>
                    <a:lnTo>
                      <a:pt x="211" y="0"/>
                    </a:lnTo>
                    <a:lnTo>
                      <a:pt x="0" y="139"/>
                    </a:lnTo>
                    <a:close/>
                  </a:path>
                </a:pathLst>
              </a:custGeom>
              <a:solidFill>
                <a:srgbClr val="8A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1"/>
              <p:cNvSpPr>
                <a:spLocks/>
              </p:cNvSpPr>
              <p:nvPr/>
            </p:nvSpPr>
            <p:spPr bwMode="auto">
              <a:xfrm>
                <a:off x="6423025" y="6570663"/>
                <a:ext cx="460375" cy="333375"/>
              </a:xfrm>
              <a:custGeom>
                <a:avLst/>
                <a:gdLst>
                  <a:gd name="T0" fmla="*/ 290 w 290"/>
                  <a:gd name="T1" fmla="*/ 186 h 210"/>
                  <a:gd name="T2" fmla="*/ 0 w 290"/>
                  <a:gd name="T3" fmla="*/ 0 h 210"/>
                  <a:gd name="T4" fmla="*/ 0 w 290"/>
                  <a:gd name="T5" fmla="*/ 23 h 210"/>
                  <a:gd name="T6" fmla="*/ 290 w 290"/>
                  <a:gd name="T7" fmla="*/ 210 h 210"/>
                  <a:gd name="T8" fmla="*/ 290 w 290"/>
                  <a:gd name="T9" fmla="*/ 186 h 210"/>
                </a:gdLst>
                <a:ahLst/>
                <a:cxnLst>
                  <a:cxn ang="0">
                    <a:pos x="T0" y="T1"/>
                  </a:cxn>
                  <a:cxn ang="0">
                    <a:pos x="T2" y="T3"/>
                  </a:cxn>
                  <a:cxn ang="0">
                    <a:pos x="T4" y="T5"/>
                  </a:cxn>
                  <a:cxn ang="0">
                    <a:pos x="T6" y="T7"/>
                  </a:cxn>
                  <a:cxn ang="0">
                    <a:pos x="T8" y="T9"/>
                  </a:cxn>
                </a:cxnLst>
                <a:rect l="0" t="0" r="r" b="b"/>
                <a:pathLst>
                  <a:path w="290" h="210">
                    <a:moveTo>
                      <a:pt x="290" y="186"/>
                    </a:moveTo>
                    <a:lnTo>
                      <a:pt x="0" y="0"/>
                    </a:lnTo>
                    <a:lnTo>
                      <a:pt x="0" y="23"/>
                    </a:lnTo>
                    <a:lnTo>
                      <a:pt x="290" y="210"/>
                    </a:lnTo>
                    <a:lnTo>
                      <a:pt x="290" y="186"/>
                    </a:lnTo>
                    <a:close/>
                  </a:path>
                </a:pathLst>
              </a:custGeom>
              <a:solidFill>
                <a:srgbClr val="AC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97" name="Picture 96"/>
          <p:cNvPicPr>
            <a:picLocks noChangeAspect="1"/>
          </p:cNvPicPr>
          <p:nvPr/>
        </p:nvPicPr>
        <p:blipFill>
          <a:blip r:embed="rId4"/>
          <a:stretch>
            <a:fillRect/>
          </a:stretch>
        </p:blipFill>
        <p:spPr>
          <a:xfrm>
            <a:off x="8672113" y="1237155"/>
            <a:ext cx="3263725" cy="2311332"/>
          </a:xfrm>
          <a:prstGeom prst="rect">
            <a:avLst/>
          </a:prstGeom>
        </p:spPr>
      </p:pic>
      <p:grpSp>
        <p:nvGrpSpPr>
          <p:cNvPr id="117" name="Group 116"/>
          <p:cNvGrpSpPr/>
          <p:nvPr/>
        </p:nvGrpSpPr>
        <p:grpSpPr>
          <a:xfrm>
            <a:off x="9080907" y="3748483"/>
            <a:ext cx="966890" cy="724790"/>
            <a:chOff x="9680603" y="4223274"/>
            <a:chExt cx="2124075" cy="1382712"/>
          </a:xfrm>
        </p:grpSpPr>
        <p:sp>
          <p:nvSpPr>
            <p:cNvPr id="118" name="Freeform 20"/>
            <p:cNvSpPr>
              <a:spLocks/>
            </p:cNvSpPr>
            <p:nvPr/>
          </p:nvSpPr>
          <p:spPr bwMode="auto">
            <a:xfrm>
              <a:off x="9731403" y="4250262"/>
              <a:ext cx="2014537" cy="1336675"/>
            </a:xfrm>
            <a:custGeom>
              <a:avLst/>
              <a:gdLst>
                <a:gd name="T0" fmla="*/ 17 w 1269"/>
                <a:gd name="T1" fmla="*/ 842 h 842"/>
                <a:gd name="T2" fmla="*/ 0 w 1269"/>
                <a:gd name="T3" fmla="*/ 816 h 842"/>
                <a:gd name="T4" fmla="*/ 1252 w 1269"/>
                <a:gd name="T5" fmla="*/ 0 h 842"/>
                <a:gd name="T6" fmla="*/ 1269 w 1269"/>
                <a:gd name="T7" fmla="*/ 26 h 842"/>
                <a:gd name="T8" fmla="*/ 17 w 1269"/>
                <a:gd name="T9" fmla="*/ 842 h 842"/>
              </a:gdLst>
              <a:ahLst/>
              <a:cxnLst>
                <a:cxn ang="0">
                  <a:pos x="T0" y="T1"/>
                </a:cxn>
                <a:cxn ang="0">
                  <a:pos x="T2" y="T3"/>
                </a:cxn>
                <a:cxn ang="0">
                  <a:pos x="T4" y="T5"/>
                </a:cxn>
                <a:cxn ang="0">
                  <a:pos x="T6" y="T7"/>
                </a:cxn>
                <a:cxn ang="0">
                  <a:pos x="T8" y="T9"/>
                </a:cxn>
              </a:cxnLst>
              <a:rect l="0" t="0" r="r" b="b"/>
              <a:pathLst>
                <a:path w="1269" h="842">
                  <a:moveTo>
                    <a:pt x="17" y="842"/>
                  </a:moveTo>
                  <a:lnTo>
                    <a:pt x="0" y="816"/>
                  </a:lnTo>
                  <a:lnTo>
                    <a:pt x="1252" y="0"/>
                  </a:lnTo>
                  <a:lnTo>
                    <a:pt x="1269" y="26"/>
                  </a:lnTo>
                  <a:lnTo>
                    <a:pt x="17" y="84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21"/>
            <p:cNvSpPr>
              <a:spLocks/>
            </p:cNvSpPr>
            <p:nvPr/>
          </p:nvSpPr>
          <p:spPr bwMode="auto">
            <a:xfrm>
              <a:off x="11633228" y="4223274"/>
              <a:ext cx="171450" cy="109537"/>
            </a:xfrm>
            <a:custGeom>
              <a:avLst/>
              <a:gdLst>
                <a:gd name="T0" fmla="*/ 0 w 108"/>
                <a:gd name="T1" fmla="*/ 26 h 69"/>
                <a:gd name="T2" fmla="*/ 68 w 108"/>
                <a:gd name="T3" fmla="*/ 69 h 69"/>
                <a:gd name="T4" fmla="*/ 108 w 108"/>
                <a:gd name="T5" fmla="*/ 0 h 69"/>
                <a:gd name="T6" fmla="*/ 0 w 108"/>
                <a:gd name="T7" fmla="*/ 26 h 69"/>
              </a:gdLst>
              <a:ahLst/>
              <a:cxnLst>
                <a:cxn ang="0">
                  <a:pos x="T0" y="T1"/>
                </a:cxn>
                <a:cxn ang="0">
                  <a:pos x="T2" y="T3"/>
                </a:cxn>
                <a:cxn ang="0">
                  <a:pos x="T4" y="T5"/>
                </a:cxn>
                <a:cxn ang="0">
                  <a:pos x="T6" y="T7"/>
                </a:cxn>
              </a:cxnLst>
              <a:rect l="0" t="0" r="r" b="b"/>
              <a:pathLst>
                <a:path w="108" h="69">
                  <a:moveTo>
                    <a:pt x="0" y="26"/>
                  </a:moveTo>
                  <a:lnTo>
                    <a:pt x="68" y="69"/>
                  </a:lnTo>
                  <a:lnTo>
                    <a:pt x="108" y="0"/>
                  </a:lnTo>
                  <a:lnTo>
                    <a:pt x="0" y="2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Oval 22"/>
            <p:cNvSpPr>
              <a:spLocks noChangeArrowheads="1"/>
            </p:cNvSpPr>
            <p:nvPr/>
          </p:nvSpPr>
          <p:spPr bwMode="auto">
            <a:xfrm>
              <a:off x="9680603" y="5525024"/>
              <a:ext cx="125412" cy="80962"/>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1" name="Group 120"/>
          <p:cNvGrpSpPr/>
          <p:nvPr/>
        </p:nvGrpSpPr>
        <p:grpSpPr>
          <a:xfrm>
            <a:off x="9233307" y="3900883"/>
            <a:ext cx="966890" cy="724790"/>
            <a:chOff x="9680603" y="4223274"/>
            <a:chExt cx="2124075" cy="1382712"/>
          </a:xfrm>
        </p:grpSpPr>
        <p:sp>
          <p:nvSpPr>
            <p:cNvPr id="122" name="Freeform 20"/>
            <p:cNvSpPr>
              <a:spLocks/>
            </p:cNvSpPr>
            <p:nvPr/>
          </p:nvSpPr>
          <p:spPr bwMode="auto">
            <a:xfrm>
              <a:off x="9731403" y="4250262"/>
              <a:ext cx="2014537" cy="1336675"/>
            </a:xfrm>
            <a:custGeom>
              <a:avLst/>
              <a:gdLst>
                <a:gd name="T0" fmla="*/ 17 w 1269"/>
                <a:gd name="T1" fmla="*/ 842 h 842"/>
                <a:gd name="T2" fmla="*/ 0 w 1269"/>
                <a:gd name="T3" fmla="*/ 816 h 842"/>
                <a:gd name="T4" fmla="*/ 1252 w 1269"/>
                <a:gd name="T5" fmla="*/ 0 h 842"/>
                <a:gd name="T6" fmla="*/ 1269 w 1269"/>
                <a:gd name="T7" fmla="*/ 26 h 842"/>
                <a:gd name="T8" fmla="*/ 17 w 1269"/>
                <a:gd name="T9" fmla="*/ 842 h 842"/>
              </a:gdLst>
              <a:ahLst/>
              <a:cxnLst>
                <a:cxn ang="0">
                  <a:pos x="T0" y="T1"/>
                </a:cxn>
                <a:cxn ang="0">
                  <a:pos x="T2" y="T3"/>
                </a:cxn>
                <a:cxn ang="0">
                  <a:pos x="T4" y="T5"/>
                </a:cxn>
                <a:cxn ang="0">
                  <a:pos x="T6" y="T7"/>
                </a:cxn>
                <a:cxn ang="0">
                  <a:pos x="T8" y="T9"/>
                </a:cxn>
              </a:cxnLst>
              <a:rect l="0" t="0" r="r" b="b"/>
              <a:pathLst>
                <a:path w="1269" h="842">
                  <a:moveTo>
                    <a:pt x="17" y="842"/>
                  </a:moveTo>
                  <a:lnTo>
                    <a:pt x="0" y="816"/>
                  </a:lnTo>
                  <a:lnTo>
                    <a:pt x="1252" y="0"/>
                  </a:lnTo>
                  <a:lnTo>
                    <a:pt x="1269" y="26"/>
                  </a:lnTo>
                  <a:lnTo>
                    <a:pt x="17" y="84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21"/>
            <p:cNvSpPr>
              <a:spLocks/>
            </p:cNvSpPr>
            <p:nvPr/>
          </p:nvSpPr>
          <p:spPr bwMode="auto">
            <a:xfrm>
              <a:off x="11633228" y="4223274"/>
              <a:ext cx="171450" cy="109537"/>
            </a:xfrm>
            <a:custGeom>
              <a:avLst/>
              <a:gdLst>
                <a:gd name="T0" fmla="*/ 0 w 108"/>
                <a:gd name="T1" fmla="*/ 26 h 69"/>
                <a:gd name="T2" fmla="*/ 68 w 108"/>
                <a:gd name="T3" fmla="*/ 69 h 69"/>
                <a:gd name="T4" fmla="*/ 108 w 108"/>
                <a:gd name="T5" fmla="*/ 0 h 69"/>
                <a:gd name="T6" fmla="*/ 0 w 108"/>
                <a:gd name="T7" fmla="*/ 26 h 69"/>
              </a:gdLst>
              <a:ahLst/>
              <a:cxnLst>
                <a:cxn ang="0">
                  <a:pos x="T0" y="T1"/>
                </a:cxn>
                <a:cxn ang="0">
                  <a:pos x="T2" y="T3"/>
                </a:cxn>
                <a:cxn ang="0">
                  <a:pos x="T4" y="T5"/>
                </a:cxn>
                <a:cxn ang="0">
                  <a:pos x="T6" y="T7"/>
                </a:cxn>
              </a:cxnLst>
              <a:rect l="0" t="0" r="r" b="b"/>
              <a:pathLst>
                <a:path w="108" h="69">
                  <a:moveTo>
                    <a:pt x="0" y="26"/>
                  </a:moveTo>
                  <a:lnTo>
                    <a:pt x="68" y="69"/>
                  </a:lnTo>
                  <a:lnTo>
                    <a:pt x="108" y="0"/>
                  </a:lnTo>
                  <a:lnTo>
                    <a:pt x="0" y="2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Oval 22"/>
            <p:cNvSpPr>
              <a:spLocks noChangeArrowheads="1"/>
            </p:cNvSpPr>
            <p:nvPr/>
          </p:nvSpPr>
          <p:spPr bwMode="auto">
            <a:xfrm>
              <a:off x="9680603" y="5525024"/>
              <a:ext cx="125412" cy="80962"/>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5" name="Group 124"/>
          <p:cNvGrpSpPr/>
          <p:nvPr/>
        </p:nvGrpSpPr>
        <p:grpSpPr>
          <a:xfrm>
            <a:off x="8937560" y="3632295"/>
            <a:ext cx="966890" cy="724790"/>
            <a:chOff x="9680603" y="4223274"/>
            <a:chExt cx="2124075" cy="1382712"/>
          </a:xfrm>
        </p:grpSpPr>
        <p:sp>
          <p:nvSpPr>
            <p:cNvPr id="126" name="Freeform 20"/>
            <p:cNvSpPr>
              <a:spLocks/>
            </p:cNvSpPr>
            <p:nvPr/>
          </p:nvSpPr>
          <p:spPr bwMode="auto">
            <a:xfrm>
              <a:off x="9731403" y="4250262"/>
              <a:ext cx="2014537" cy="1336675"/>
            </a:xfrm>
            <a:custGeom>
              <a:avLst/>
              <a:gdLst>
                <a:gd name="T0" fmla="*/ 17 w 1269"/>
                <a:gd name="T1" fmla="*/ 842 h 842"/>
                <a:gd name="T2" fmla="*/ 0 w 1269"/>
                <a:gd name="T3" fmla="*/ 816 h 842"/>
                <a:gd name="T4" fmla="*/ 1252 w 1269"/>
                <a:gd name="T5" fmla="*/ 0 h 842"/>
                <a:gd name="T6" fmla="*/ 1269 w 1269"/>
                <a:gd name="T7" fmla="*/ 26 h 842"/>
                <a:gd name="T8" fmla="*/ 17 w 1269"/>
                <a:gd name="T9" fmla="*/ 842 h 842"/>
              </a:gdLst>
              <a:ahLst/>
              <a:cxnLst>
                <a:cxn ang="0">
                  <a:pos x="T0" y="T1"/>
                </a:cxn>
                <a:cxn ang="0">
                  <a:pos x="T2" y="T3"/>
                </a:cxn>
                <a:cxn ang="0">
                  <a:pos x="T4" y="T5"/>
                </a:cxn>
                <a:cxn ang="0">
                  <a:pos x="T6" y="T7"/>
                </a:cxn>
                <a:cxn ang="0">
                  <a:pos x="T8" y="T9"/>
                </a:cxn>
              </a:cxnLst>
              <a:rect l="0" t="0" r="r" b="b"/>
              <a:pathLst>
                <a:path w="1269" h="842">
                  <a:moveTo>
                    <a:pt x="17" y="842"/>
                  </a:moveTo>
                  <a:lnTo>
                    <a:pt x="0" y="816"/>
                  </a:lnTo>
                  <a:lnTo>
                    <a:pt x="1252" y="0"/>
                  </a:lnTo>
                  <a:lnTo>
                    <a:pt x="1269" y="26"/>
                  </a:lnTo>
                  <a:lnTo>
                    <a:pt x="17" y="84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21"/>
            <p:cNvSpPr>
              <a:spLocks/>
            </p:cNvSpPr>
            <p:nvPr/>
          </p:nvSpPr>
          <p:spPr bwMode="auto">
            <a:xfrm>
              <a:off x="11633228" y="4223274"/>
              <a:ext cx="171450" cy="109537"/>
            </a:xfrm>
            <a:custGeom>
              <a:avLst/>
              <a:gdLst>
                <a:gd name="T0" fmla="*/ 0 w 108"/>
                <a:gd name="T1" fmla="*/ 26 h 69"/>
                <a:gd name="T2" fmla="*/ 68 w 108"/>
                <a:gd name="T3" fmla="*/ 69 h 69"/>
                <a:gd name="T4" fmla="*/ 108 w 108"/>
                <a:gd name="T5" fmla="*/ 0 h 69"/>
                <a:gd name="T6" fmla="*/ 0 w 108"/>
                <a:gd name="T7" fmla="*/ 26 h 69"/>
              </a:gdLst>
              <a:ahLst/>
              <a:cxnLst>
                <a:cxn ang="0">
                  <a:pos x="T0" y="T1"/>
                </a:cxn>
                <a:cxn ang="0">
                  <a:pos x="T2" y="T3"/>
                </a:cxn>
                <a:cxn ang="0">
                  <a:pos x="T4" y="T5"/>
                </a:cxn>
                <a:cxn ang="0">
                  <a:pos x="T6" y="T7"/>
                </a:cxn>
              </a:cxnLst>
              <a:rect l="0" t="0" r="r" b="b"/>
              <a:pathLst>
                <a:path w="108" h="69">
                  <a:moveTo>
                    <a:pt x="0" y="26"/>
                  </a:moveTo>
                  <a:lnTo>
                    <a:pt x="68" y="69"/>
                  </a:lnTo>
                  <a:lnTo>
                    <a:pt x="108" y="0"/>
                  </a:lnTo>
                  <a:lnTo>
                    <a:pt x="0" y="2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Oval 22"/>
            <p:cNvSpPr>
              <a:spLocks noChangeArrowheads="1"/>
            </p:cNvSpPr>
            <p:nvPr/>
          </p:nvSpPr>
          <p:spPr bwMode="auto">
            <a:xfrm>
              <a:off x="9680603" y="5525024"/>
              <a:ext cx="125412" cy="80962"/>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1" name="Group 90"/>
          <p:cNvGrpSpPr/>
          <p:nvPr/>
        </p:nvGrpSpPr>
        <p:grpSpPr>
          <a:xfrm>
            <a:off x="8564259" y="3326039"/>
            <a:ext cx="1084262" cy="1570038"/>
            <a:chOff x="7989888" y="3378200"/>
            <a:chExt cx="1084262" cy="1570038"/>
          </a:xfrm>
        </p:grpSpPr>
        <p:sp>
          <p:nvSpPr>
            <p:cNvPr id="11" name="AutoShape 3"/>
            <p:cNvSpPr>
              <a:spLocks noChangeAspect="1" noChangeArrowheads="1" noTextEdit="1"/>
            </p:cNvSpPr>
            <p:nvPr/>
          </p:nvSpPr>
          <p:spPr bwMode="auto">
            <a:xfrm>
              <a:off x="7989888" y="3378200"/>
              <a:ext cx="10842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noEditPoints="1"/>
            </p:cNvSpPr>
            <p:nvPr/>
          </p:nvSpPr>
          <p:spPr bwMode="auto">
            <a:xfrm>
              <a:off x="7989888" y="3378200"/>
              <a:ext cx="1084262" cy="1566863"/>
            </a:xfrm>
            <a:custGeom>
              <a:avLst/>
              <a:gdLst>
                <a:gd name="T0" fmla="*/ 213 w 426"/>
                <a:gd name="T1" fmla="*/ 0 h 617"/>
                <a:gd name="T2" fmla="*/ 0 w 426"/>
                <a:gd name="T3" fmla="*/ 124 h 617"/>
                <a:gd name="T4" fmla="*/ 0 w 426"/>
                <a:gd name="T5" fmla="*/ 479 h 617"/>
                <a:gd name="T6" fmla="*/ 213 w 426"/>
                <a:gd name="T7" fmla="*/ 617 h 617"/>
                <a:gd name="T8" fmla="*/ 426 w 426"/>
                <a:gd name="T9" fmla="*/ 482 h 617"/>
                <a:gd name="T10" fmla="*/ 426 w 426"/>
                <a:gd name="T11" fmla="*/ 127 h 617"/>
                <a:gd name="T12" fmla="*/ 213 w 426"/>
                <a:gd name="T13" fmla="*/ 0 h 617"/>
                <a:gd name="T14" fmla="*/ 213 w 426"/>
                <a:gd name="T15" fmla="*/ 25 h 617"/>
                <a:gd name="T16" fmla="*/ 389 w 426"/>
                <a:gd name="T17" fmla="*/ 112 h 617"/>
                <a:gd name="T18" fmla="*/ 213 w 426"/>
                <a:gd name="T19" fmla="*/ 199 h 617"/>
                <a:gd name="T20" fmla="*/ 37 w 426"/>
                <a:gd name="T21" fmla="*/ 112 h 617"/>
                <a:gd name="T22" fmla="*/ 213 w 426"/>
                <a:gd name="T23" fmla="*/ 25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617">
                  <a:moveTo>
                    <a:pt x="213" y="0"/>
                  </a:moveTo>
                  <a:cubicBezTo>
                    <a:pt x="96" y="0"/>
                    <a:pt x="0" y="52"/>
                    <a:pt x="0" y="124"/>
                  </a:cubicBezTo>
                  <a:cubicBezTo>
                    <a:pt x="0" y="129"/>
                    <a:pt x="0" y="474"/>
                    <a:pt x="0" y="479"/>
                  </a:cubicBezTo>
                  <a:cubicBezTo>
                    <a:pt x="0" y="550"/>
                    <a:pt x="96" y="617"/>
                    <a:pt x="213" y="617"/>
                  </a:cubicBezTo>
                  <a:cubicBezTo>
                    <a:pt x="331" y="617"/>
                    <a:pt x="426" y="553"/>
                    <a:pt x="426" y="482"/>
                  </a:cubicBezTo>
                  <a:cubicBezTo>
                    <a:pt x="426" y="477"/>
                    <a:pt x="426" y="132"/>
                    <a:pt x="426" y="127"/>
                  </a:cubicBezTo>
                  <a:cubicBezTo>
                    <a:pt x="426" y="56"/>
                    <a:pt x="331" y="0"/>
                    <a:pt x="213" y="0"/>
                  </a:cubicBezTo>
                  <a:close/>
                  <a:moveTo>
                    <a:pt x="213" y="25"/>
                  </a:moveTo>
                  <a:cubicBezTo>
                    <a:pt x="310" y="25"/>
                    <a:pt x="389" y="64"/>
                    <a:pt x="389" y="112"/>
                  </a:cubicBezTo>
                  <a:cubicBezTo>
                    <a:pt x="389" y="160"/>
                    <a:pt x="310" y="199"/>
                    <a:pt x="213" y="199"/>
                  </a:cubicBezTo>
                  <a:cubicBezTo>
                    <a:pt x="116" y="199"/>
                    <a:pt x="37" y="160"/>
                    <a:pt x="37" y="112"/>
                  </a:cubicBezTo>
                  <a:cubicBezTo>
                    <a:pt x="37" y="64"/>
                    <a:pt x="116" y="25"/>
                    <a:pt x="213" y="25"/>
                  </a:cubicBezTo>
                  <a:close/>
                </a:path>
              </a:pathLst>
            </a:custGeom>
            <a:solidFill>
              <a:srgbClr val="CDC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noEditPoints="1"/>
            </p:cNvSpPr>
            <p:nvPr/>
          </p:nvSpPr>
          <p:spPr bwMode="auto">
            <a:xfrm>
              <a:off x="7989888" y="3378200"/>
              <a:ext cx="1084262" cy="1566863"/>
            </a:xfrm>
            <a:custGeom>
              <a:avLst/>
              <a:gdLst>
                <a:gd name="T0" fmla="*/ 213 w 426"/>
                <a:gd name="T1" fmla="*/ 0 h 617"/>
                <a:gd name="T2" fmla="*/ 0 w 426"/>
                <a:gd name="T3" fmla="*/ 124 h 617"/>
                <a:gd name="T4" fmla="*/ 0 w 426"/>
                <a:gd name="T5" fmla="*/ 479 h 617"/>
                <a:gd name="T6" fmla="*/ 213 w 426"/>
                <a:gd name="T7" fmla="*/ 617 h 617"/>
                <a:gd name="T8" fmla="*/ 426 w 426"/>
                <a:gd name="T9" fmla="*/ 482 h 617"/>
                <a:gd name="T10" fmla="*/ 426 w 426"/>
                <a:gd name="T11" fmla="*/ 127 h 617"/>
                <a:gd name="T12" fmla="*/ 213 w 426"/>
                <a:gd name="T13" fmla="*/ 0 h 617"/>
                <a:gd name="T14" fmla="*/ 213 w 426"/>
                <a:gd name="T15" fmla="*/ 25 h 617"/>
                <a:gd name="T16" fmla="*/ 389 w 426"/>
                <a:gd name="T17" fmla="*/ 112 h 617"/>
                <a:gd name="T18" fmla="*/ 213 w 426"/>
                <a:gd name="T19" fmla="*/ 199 h 617"/>
                <a:gd name="T20" fmla="*/ 37 w 426"/>
                <a:gd name="T21" fmla="*/ 112 h 617"/>
                <a:gd name="T22" fmla="*/ 213 w 426"/>
                <a:gd name="T23" fmla="*/ 25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617">
                  <a:moveTo>
                    <a:pt x="213" y="0"/>
                  </a:moveTo>
                  <a:cubicBezTo>
                    <a:pt x="96" y="0"/>
                    <a:pt x="0" y="52"/>
                    <a:pt x="0" y="124"/>
                  </a:cubicBezTo>
                  <a:cubicBezTo>
                    <a:pt x="0" y="129"/>
                    <a:pt x="0" y="474"/>
                    <a:pt x="0" y="479"/>
                  </a:cubicBezTo>
                  <a:cubicBezTo>
                    <a:pt x="0" y="550"/>
                    <a:pt x="96" y="617"/>
                    <a:pt x="213" y="617"/>
                  </a:cubicBezTo>
                  <a:cubicBezTo>
                    <a:pt x="331" y="617"/>
                    <a:pt x="426" y="553"/>
                    <a:pt x="426" y="482"/>
                  </a:cubicBezTo>
                  <a:cubicBezTo>
                    <a:pt x="426" y="477"/>
                    <a:pt x="426" y="132"/>
                    <a:pt x="426" y="127"/>
                  </a:cubicBezTo>
                  <a:cubicBezTo>
                    <a:pt x="426" y="56"/>
                    <a:pt x="331" y="0"/>
                    <a:pt x="213" y="0"/>
                  </a:cubicBezTo>
                  <a:close/>
                  <a:moveTo>
                    <a:pt x="213" y="25"/>
                  </a:moveTo>
                  <a:cubicBezTo>
                    <a:pt x="310" y="25"/>
                    <a:pt x="389" y="64"/>
                    <a:pt x="389" y="112"/>
                  </a:cubicBezTo>
                  <a:cubicBezTo>
                    <a:pt x="389" y="160"/>
                    <a:pt x="310" y="199"/>
                    <a:pt x="213" y="199"/>
                  </a:cubicBezTo>
                  <a:cubicBezTo>
                    <a:pt x="116" y="199"/>
                    <a:pt x="37" y="160"/>
                    <a:pt x="37" y="112"/>
                  </a:cubicBezTo>
                  <a:cubicBezTo>
                    <a:pt x="37" y="64"/>
                    <a:pt x="116" y="25"/>
                    <a:pt x="213" y="25"/>
                  </a:cubicBezTo>
                  <a:close/>
                </a:path>
              </a:pathLst>
            </a:custGeom>
            <a:solidFill>
              <a:srgbClr val="CDC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7"/>
            <p:cNvSpPr>
              <a:spLocks noChangeArrowheads="1"/>
            </p:cNvSpPr>
            <p:nvPr/>
          </p:nvSpPr>
          <p:spPr bwMode="auto">
            <a:xfrm>
              <a:off x="7997825" y="3378200"/>
              <a:ext cx="1068387" cy="606425"/>
            </a:xfrm>
            <a:prstGeom prst="ellipse">
              <a:avLst/>
            </a:pr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p:nvSpPr>
          <p:spPr bwMode="auto">
            <a:xfrm>
              <a:off x="8083550" y="3441700"/>
              <a:ext cx="896937" cy="282575"/>
            </a:xfrm>
            <a:custGeom>
              <a:avLst/>
              <a:gdLst>
                <a:gd name="T0" fmla="*/ 176 w 352"/>
                <a:gd name="T1" fmla="*/ 48 h 111"/>
                <a:gd name="T2" fmla="*/ 345 w 352"/>
                <a:gd name="T3" fmla="*/ 111 h 111"/>
                <a:gd name="T4" fmla="*/ 352 w 352"/>
                <a:gd name="T5" fmla="*/ 87 h 111"/>
                <a:gd name="T6" fmla="*/ 176 w 352"/>
                <a:gd name="T7" fmla="*/ 0 h 111"/>
                <a:gd name="T8" fmla="*/ 0 w 352"/>
                <a:gd name="T9" fmla="*/ 87 h 111"/>
                <a:gd name="T10" fmla="*/ 7 w 352"/>
                <a:gd name="T11" fmla="*/ 111 h 111"/>
                <a:gd name="T12" fmla="*/ 176 w 352"/>
                <a:gd name="T13" fmla="*/ 48 h 111"/>
              </a:gdLst>
              <a:ahLst/>
              <a:cxnLst>
                <a:cxn ang="0">
                  <a:pos x="T0" y="T1"/>
                </a:cxn>
                <a:cxn ang="0">
                  <a:pos x="T2" y="T3"/>
                </a:cxn>
                <a:cxn ang="0">
                  <a:pos x="T4" y="T5"/>
                </a:cxn>
                <a:cxn ang="0">
                  <a:pos x="T6" y="T7"/>
                </a:cxn>
                <a:cxn ang="0">
                  <a:pos x="T8" y="T9"/>
                </a:cxn>
                <a:cxn ang="0">
                  <a:pos x="T10" y="T11"/>
                </a:cxn>
                <a:cxn ang="0">
                  <a:pos x="T12" y="T13"/>
                </a:cxn>
              </a:cxnLst>
              <a:rect l="0" t="0" r="r" b="b"/>
              <a:pathLst>
                <a:path w="352" h="111">
                  <a:moveTo>
                    <a:pt x="176" y="48"/>
                  </a:moveTo>
                  <a:cubicBezTo>
                    <a:pt x="256" y="48"/>
                    <a:pt x="324" y="75"/>
                    <a:pt x="345" y="111"/>
                  </a:cubicBezTo>
                  <a:cubicBezTo>
                    <a:pt x="349" y="104"/>
                    <a:pt x="352" y="96"/>
                    <a:pt x="352" y="87"/>
                  </a:cubicBezTo>
                  <a:cubicBezTo>
                    <a:pt x="352" y="39"/>
                    <a:pt x="273" y="0"/>
                    <a:pt x="176" y="0"/>
                  </a:cubicBezTo>
                  <a:cubicBezTo>
                    <a:pt x="79" y="0"/>
                    <a:pt x="0" y="39"/>
                    <a:pt x="0" y="87"/>
                  </a:cubicBezTo>
                  <a:cubicBezTo>
                    <a:pt x="0" y="96"/>
                    <a:pt x="3" y="104"/>
                    <a:pt x="7" y="111"/>
                  </a:cubicBezTo>
                  <a:cubicBezTo>
                    <a:pt x="28" y="75"/>
                    <a:pt x="96" y="48"/>
                    <a:pt x="176" y="48"/>
                  </a:cubicBezTo>
                  <a:close/>
                </a:path>
              </a:pathLst>
            </a:custGeom>
            <a:solidFill>
              <a:schemeClr val="accent4">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p:nvSpPr>
          <p:spPr bwMode="auto">
            <a:xfrm>
              <a:off x="8102600" y="3549424"/>
              <a:ext cx="858837" cy="319088"/>
            </a:xfrm>
            <a:custGeom>
              <a:avLst/>
              <a:gdLst>
                <a:gd name="T0" fmla="*/ 169 w 338"/>
                <a:gd name="T1" fmla="*/ 126 h 126"/>
                <a:gd name="T2" fmla="*/ 338 w 338"/>
                <a:gd name="T3" fmla="*/ 63 h 126"/>
                <a:gd name="T4" fmla="*/ 169 w 338"/>
                <a:gd name="T5" fmla="*/ 0 h 126"/>
                <a:gd name="T6" fmla="*/ 0 w 338"/>
                <a:gd name="T7" fmla="*/ 63 h 126"/>
                <a:gd name="T8" fmla="*/ 169 w 338"/>
                <a:gd name="T9" fmla="*/ 126 h 126"/>
              </a:gdLst>
              <a:ahLst/>
              <a:cxnLst>
                <a:cxn ang="0">
                  <a:pos x="T0" y="T1"/>
                </a:cxn>
                <a:cxn ang="0">
                  <a:pos x="T2" y="T3"/>
                </a:cxn>
                <a:cxn ang="0">
                  <a:pos x="T4" y="T5"/>
                </a:cxn>
                <a:cxn ang="0">
                  <a:pos x="T6" y="T7"/>
                </a:cxn>
                <a:cxn ang="0">
                  <a:pos x="T8" y="T9"/>
                </a:cxn>
              </a:cxnLst>
              <a:rect l="0" t="0" r="r" b="b"/>
              <a:pathLst>
                <a:path w="338" h="126">
                  <a:moveTo>
                    <a:pt x="169" y="126"/>
                  </a:moveTo>
                  <a:cubicBezTo>
                    <a:pt x="249" y="126"/>
                    <a:pt x="317" y="100"/>
                    <a:pt x="338" y="63"/>
                  </a:cubicBezTo>
                  <a:cubicBezTo>
                    <a:pt x="317" y="27"/>
                    <a:pt x="249" y="0"/>
                    <a:pt x="169" y="0"/>
                  </a:cubicBezTo>
                  <a:cubicBezTo>
                    <a:pt x="89" y="0"/>
                    <a:pt x="21" y="27"/>
                    <a:pt x="0" y="63"/>
                  </a:cubicBezTo>
                  <a:cubicBezTo>
                    <a:pt x="21" y="100"/>
                    <a:pt x="89" y="126"/>
                    <a:pt x="169" y="126"/>
                  </a:cubicBezTo>
                  <a:close/>
                </a:path>
              </a:pathLst>
            </a:custGeom>
            <a:solidFill>
              <a:srgbClr val="0487CC"/>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3" name="Title 1"/>
          <p:cNvSpPr txBox="1">
            <a:spLocks/>
          </p:cNvSpPr>
          <p:nvPr/>
        </p:nvSpPr>
        <p:spPr>
          <a:xfrm>
            <a:off x="137499" y="314381"/>
            <a:ext cx="12542460" cy="766364"/>
          </a:xfrm>
          <a:prstGeom prst="rect">
            <a:avLst/>
          </a:prstGeom>
        </p:spPr>
        <p:txBody>
          <a:bodyPr vert="horz" wrap="square" lIns="146304" tIns="91440" rIns="146304" bIns="91440" rtlCol="0" anchor="t">
            <a:spAutoFit/>
          </a:bodyPr>
          <a:lstStyle>
            <a:lvl1pPr algn="l" defTabSz="932742" rtl="0" eaLnBrk="1" latinLnBrk="0" hangingPunct="1">
              <a:lnSpc>
                <a:spcPct val="90000"/>
              </a:lnSpc>
              <a:spcBef>
                <a:spcPct val="0"/>
              </a:spcBef>
              <a:buNone/>
              <a:defRPr lang="en-US" sz="5400" b="0" kern="1200" cap="none" spc="-102" baseline="0" dirty="0">
                <a:ln w="3175">
                  <a:noFill/>
                </a:ln>
                <a:solidFill>
                  <a:srgbClr val="FFFFFF"/>
                </a:solidFill>
                <a:effectLst/>
                <a:latin typeface="+mj-lt"/>
                <a:ea typeface="+mn-ea"/>
                <a:cs typeface="Arial" charset="0"/>
              </a:defRPr>
            </a:lvl1pPr>
          </a:lstStyle>
          <a:p>
            <a:r>
              <a:rPr lang="en-US" sz="4200" b="1" dirty="0"/>
              <a:t>Connect and automate common tasks with Logic Apps</a:t>
            </a:r>
          </a:p>
        </p:txBody>
      </p:sp>
      <p:sp>
        <p:nvSpPr>
          <p:cNvPr id="114" name="TextBox 113"/>
          <p:cNvSpPr txBox="1"/>
          <p:nvPr/>
        </p:nvSpPr>
        <p:spPr>
          <a:xfrm>
            <a:off x="740655" y="1868595"/>
            <a:ext cx="4985012" cy="3065455"/>
          </a:xfrm>
          <a:prstGeom prst="rect">
            <a:avLst/>
          </a:prstGeom>
          <a:noFill/>
        </p:spPr>
        <p:txBody>
          <a:bodyPr wrap="square" lIns="182880" tIns="146304" rIns="182880" bIns="146304" rtlCol="0">
            <a:spAutoFit/>
          </a:bodyPr>
          <a:lstStyle/>
          <a:p>
            <a:r>
              <a:rPr lang="en-US" dirty="0">
                <a:solidFill>
                  <a:srgbClr val="FFFFFF"/>
                </a:solidFill>
              </a:rPr>
              <a:t>Use simple, intuitive tools</a:t>
            </a:r>
          </a:p>
          <a:p>
            <a:br>
              <a:rPr lang="en-US" dirty="0">
                <a:solidFill>
                  <a:srgbClr val="FFFFFF"/>
                </a:solidFill>
              </a:rPr>
            </a:br>
            <a:br>
              <a:rPr lang="en-US" dirty="0">
                <a:solidFill>
                  <a:srgbClr val="FFFFFF"/>
                </a:solidFill>
              </a:rPr>
            </a:br>
            <a:r>
              <a:rPr lang="en-US" dirty="0">
                <a:solidFill>
                  <a:srgbClr val="FFFFFF"/>
                </a:solidFill>
              </a:rPr>
              <a:t>Create crucial, reliable tasks without coding</a:t>
            </a:r>
          </a:p>
          <a:p>
            <a:endParaRPr lang="en-US" dirty="0">
              <a:solidFill>
                <a:srgbClr val="FFFFFF"/>
              </a:solidFill>
            </a:endParaRPr>
          </a:p>
          <a:p>
            <a:br>
              <a:rPr lang="en-US" dirty="0">
                <a:solidFill>
                  <a:srgbClr val="FFFFFF"/>
                </a:solidFill>
              </a:rPr>
            </a:br>
            <a:r>
              <a:rPr lang="en-US" dirty="0">
                <a:solidFill>
                  <a:srgbClr val="FFFFFF"/>
                </a:solidFill>
              </a:rPr>
              <a:t>Integrate your mobile and web-based apps</a:t>
            </a:r>
          </a:p>
          <a:p>
            <a:endParaRPr lang="en-US" dirty="0">
              <a:solidFill>
                <a:srgbClr val="FFFFFF"/>
              </a:solidFill>
            </a:endParaRPr>
          </a:p>
          <a:p>
            <a:br>
              <a:rPr lang="en-US" dirty="0">
                <a:solidFill>
                  <a:srgbClr val="FFFFFF"/>
                </a:solidFill>
              </a:rPr>
            </a:br>
            <a:r>
              <a:rPr lang="en-US" dirty="0">
                <a:solidFill>
                  <a:srgbClr val="FFFFFF"/>
                </a:solidFill>
              </a:rPr>
              <a:t>Connect existing apps to SaaS services</a:t>
            </a:r>
          </a:p>
        </p:txBody>
      </p:sp>
      <p:grpSp>
        <p:nvGrpSpPr>
          <p:cNvPr id="115" name="Group 114"/>
          <p:cNvGrpSpPr>
            <a:grpSpLocks noChangeAspect="1"/>
          </p:cNvGrpSpPr>
          <p:nvPr/>
        </p:nvGrpSpPr>
        <p:grpSpPr>
          <a:xfrm>
            <a:off x="253390" y="1835519"/>
            <a:ext cx="411918" cy="511074"/>
            <a:chOff x="7542212" y="3578007"/>
            <a:chExt cx="730250" cy="722313"/>
          </a:xfrm>
          <a:solidFill>
            <a:schemeClr val="tx2"/>
          </a:solidFill>
        </p:grpSpPr>
        <p:sp>
          <p:nvSpPr>
            <p:cNvPr id="116" name="Freeform 42"/>
            <p:cNvSpPr>
              <a:spLocks/>
            </p:cNvSpPr>
            <p:nvPr/>
          </p:nvSpPr>
          <p:spPr bwMode="auto">
            <a:xfrm>
              <a:off x="7553325" y="3581182"/>
              <a:ext cx="327025" cy="307975"/>
            </a:xfrm>
            <a:custGeom>
              <a:avLst/>
              <a:gdLst>
                <a:gd name="T0" fmla="*/ 86 w 86"/>
                <a:gd name="T1" fmla="*/ 73 h 81"/>
                <a:gd name="T2" fmla="*/ 49 w 86"/>
                <a:gd name="T3" fmla="*/ 37 h 81"/>
                <a:gd name="T4" fmla="*/ 45 w 86"/>
                <a:gd name="T5" fmla="*/ 21 h 81"/>
                <a:gd name="T6" fmla="*/ 15 w 86"/>
                <a:gd name="T7" fmla="*/ 0 h 81"/>
                <a:gd name="T8" fmla="*/ 0 w 86"/>
                <a:gd name="T9" fmla="*/ 16 h 81"/>
                <a:gd name="T10" fmla="*/ 21 w 86"/>
                <a:gd name="T11" fmla="*/ 45 h 81"/>
                <a:gd name="T12" fmla="*/ 38 w 86"/>
                <a:gd name="T13" fmla="*/ 51 h 81"/>
                <a:gd name="T14" fmla="*/ 69 w 86"/>
                <a:gd name="T15" fmla="*/ 81 h 81"/>
                <a:gd name="T16" fmla="*/ 83 w 86"/>
                <a:gd name="T17" fmla="*/ 76 h 81"/>
                <a:gd name="T18" fmla="*/ 86 w 86"/>
                <a:gd name="T19"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1">
                  <a:moveTo>
                    <a:pt x="86" y="73"/>
                  </a:moveTo>
                  <a:cubicBezTo>
                    <a:pt x="49" y="37"/>
                    <a:pt x="49" y="37"/>
                    <a:pt x="49" y="37"/>
                  </a:cubicBezTo>
                  <a:cubicBezTo>
                    <a:pt x="45" y="21"/>
                    <a:pt x="45" y="21"/>
                    <a:pt x="45" y="21"/>
                  </a:cubicBezTo>
                  <a:cubicBezTo>
                    <a:pt x="15" y="0"/>
                    <a:pt x="15" y="0"/>
                    <a:pt x="15" y="0"/>
                  </a:cubicBezTo>
                  <a:cubicBezTo>
                    <a:pt x="0" y="16"/>
                    <a:pt x="0" y="16"/>
                    <a:pt x="0" y="16"/>
                  </a:cubicBezTo>
                  <a:cubicBezTo>
                    <a:pt x="21" y="45"/>
                    <a:pt x="21" y="45"/>
                    <a:pt x="21" y="45"/>
                  </a:cubicBezTo>
                  <a:cubicBezTo>
                    <a:pt x="38" y="51"/>
                    <a:pt x="38" y="51"/>
                    <a:pt x="38" y="51"/>
                  </a:cubicBezTo>
                  <a:cubicBezTo>
                    <a:pt x="69" y="81"/>
                    <a:pt x="69" y="81"/>
                    <a:pt x="69" y="81"/>
                  </a:cubicBezTo>
                  <a:cubicBezTo>
                    <a:pt x="74" y="79"/>
                    <a:pt x="79" y="77"/>
                    <a:pt x="83" y="76"/>
                  </a:cubicBezTo>
                  <a:lnTo>
                    <a:pt x="86" y="73"/>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29" name="Freeform 43"/>
            <p:cNvSpPr>
              <a:spLocks/>
            </p:cNvSpPr>
            <p:nvPr/>
          </p:nvSpPr>
          <p:spPr bwMode="auto">
            <a:xfrm>
              <a:off x="7926387" y="3919320"/>
              <a:ext cx="346075" cy="377825"/>
            </a:xfrm>
            <a:custGeom>
              <a:avLst/>
              <a:gdLst>
                <a:gd name="T0" fmla="*/ 22 w 91"/>
                <a:gd name="T1" fmla="*/ 0 h 99"/>
                <a:gd name="T2" fmla="*/ 12 w 91"/>
                <a:gd name="T3" fmla="*/ 11 h 99"/>
                <a:gd name="T4" fmla="*/ 0 w 91"/>
                <a:gd name="T5" fmla="*/ 39 h 99"/>
                <a:gd name="T6" fmla="*/ 58 w 91"/>
                <a:gd name="T7" fmla="*/ 97 h 99"/>
                <a:gd name="T8" fmla="*/ 67 w 91"/>
                <a:gd name="T9" fmla="*/ 96 h 99"/>
                <a:gd name="T10" fmla="*/ 88 w 91"/>
                <a:gd name="T11" fmla="*/ 75 h 99"/>
                <a:gd name="T12" fmla="*/ 89 w 91"/>
                <a:gd name="T13" fmla="*/ 66 h 99"/>
                <a:gd name="T14" fmla="*/ 22 w 91"/>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99">
                  <a:moveTo>
                    <a:pt x="22" y="0"/>
                  </a:moveTo>
                  <a:cubicBezTo>
                    <a:pt x="12" y="11"/>
                    <a:pt x="12" y="11"/>
                    <a:pt x="12" y="11"/>
                  </a:cubicBezTo>
                  <a:cubicBezTo>
                    <a:pt x="11" y="19"/>
                    <a:pt x="5" y="30"/>
                    <a:pt x="0" y="39"/>
                  </a:cubicBezTo>
                  <a:cubicBezTo>
                    <a:pt x="58" y="97"/>
                    <a:pt x="58" y="97"/>
                    <a:pt x="58" y="97"/>
                  </a:cubicBezTo>
                  <a:cubicBezTo>
                    <a:pt x="60" y="99"/>
                    <a:pt x="64" y="98"/>
                    <a:pt x="67" y="96"/>
                  </a:cubicBezTo>
                  <a:cubicBezTo>
                    <a:pt x="88" y="75"/>
                    <a:pt x="88" y="75"/>
                    <a:pt x="88" y="75"/>
                  </a:cubicBezTo>
                  <a:cubicBezTo>
                    <a:pt x="90" y="72"/>
                    <a:pt x="91" y="68"/>
                    <a:pt x="89" y="66"/>
                  </a:cubicBezTo>
                  <a:lnTo>
                    <a:pt x="22"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30" name="Freeform 44"/>
            <p:cNvSpPr>
              <a:spLocks/>
            </p:cNvSpPr>
            <p:nvPr/>
          </p:nvSpPr>
          <p:spPr bwMode="auto">
            <a:xfrm>
              <a:off x="7542212" y="3578007"/>
              <a:ext cx="730250" cy="722313"/>
            </a:xfrm>
            <a:custGeom>
              <a:avLst/>
              <a:gdLst>
                <a:gd name="T0" fmla="*/ 181 w 192"/>
                <a:gd name="T1" fmla="*/ 46 h 190"/>
                <a:gd name="T2" fmla="*/ 178 w 192"/>
                <a:gd name="T3" fmla="*/ 49 h 190"/>
                <a:gd name="T4" fmla="*/ 173 w 192"/>
                <a:gd name="T5" fmla="*/ 44 h 190"/>
                <a:gd name="T6" fmla="*/ 175 w 192"/>
                <a:gd name="T7" fmla="*/ 42 h 190"/>
                <a:gd name="T8" fmla="*/ 173 w 192"/>
                <a:gd name="T9" fmla="*/ 34 h 190"/>
                <a:gd name="T10" fmla="*/ 140 w 192"/>
                <a:gd name="T11" fmla="*/ 7 h 190"/>
                <a:gd name="T12" fmla="*/ 139 w 192"/>
                <a:gd name="T13" fmla="*/ 8 h 190"/>
                <a:gd name="T14" fmla="*/ 124 w 192"/>
                <a:gd name="T15" fmla="*/ 2 h 190"/>
                <a:gd name="T16" fmla="*/ 96 w 192"/>
                <a:gd name="T17" fmla="*/ 13 h 190"/>
                <a:gd name="T18" fmla="*/ 117 w 192"/>
                <a:gd name="T19" fmla="*/ 19 h 190"/>
                <a:gd name="T20" fmla="*/ 123 w 192"/>
                <a:gd name="T21" fmla="*/ 24 h 190"/>
                <a:gd name="T22" fmla="*/ 117 w 192"/>
                <a:gd name="T23" fmla="*/ 29 h 190"/>
                <a:gd name="T24" fmla="*/ 119 w 192"/>
                <a:gd name="T25" fmla="*/ 36 h 190"/>
                <a:gd name="T26" fmla="*/ 128 w 192"/>
                <a:gd name="T27" fmla="*/ 46 h 190"/>
                <a:gd name="T28" fmla="*/ 123 w 192"/>
                <a:gd name="T29" fmla="*/ 50 h 190"/>
                <a:gd name="T30" fmla="*/ 89 w 192"/>
                <a:gd name="T31" fmla="*/ 84 h 190"/>
                <a:gd name="T32" fmla="*/ 56 w 192"/>
                <a:gd name="T33" fmla="*/ 102 h 190"/>
                <a:gd name="T34" fmla="*/ 7 w 192"/>
                <a:gd name="T35" fmla="*/ 151 h 190"/>
                <a:gd name="T36" fmla="*/ 4 w 192"/>
                <a:gd name="T37" fmla="*/ 170 h 190"/>
                <a:gd name="T38" fmla="*/ 20 w 192"/>
                <a:gd name="T39" fmla="*/ 185 h 190"/>
                <a:gd name="T40" fmla="*/ 39 w 192"/>
                <a:gd name="T41" fmla="*/ 183 h 190"/>
                <a:gd name="T42" fmla="*/ 87 w 192"/>
                <a:gd name="T43" fmla="*/ 134 h 190"/>
                <a:gd name="T44" fmla="*/ 105 w 192"/>
                <a:gd name="T45" fmla="*/ 98 h 190"/>
                <a:gd name="T46" fmla="*/ 143 w 192"/>
                <a:gd name="T47" fmla="*/ 60 h 190"/>
                <a:gd name="T48" fmla="*/ 145 w 192"/>
                <a:gd name="T49" fmla="*/ 62 h 190"/>
                <a:gd name="T50" fmla="*/ 152 w 192"/>
                <a:gd name="T51" fmla="*/ 64 h 190"/>
                <a:gd name="T52" fmla="*/ 156 w 192"/>
                <a:gd name="T53" fmla="*/ 60 h 190"/>
                <a:gd name="T54" fmla="*/ 161 w 192"/>
                <a:gd name="T55" fmla="*/ 66 h 190"/>
                <a:gd name="T56" fmla="*/ 158 w 192"/>
                <a:gd name="T57" fmla="*/ 69 h 190"/>
                <a:gd name="T58" fmla="*/ 169 w 192"/>
                <a:gd name="T59" fmla="*/ 80 h 190"/>
                <a:gd name="T60" fmla="*/ 192 w 192"/>
                <a:gd name="T61" fmla="*/ 57 h 190"/>
                <a:gd name="T62" fmla="*/ 181 w 192"/>
                <a:gd name="T6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90">
                  <a:moveTo>
                    <a:pt x="181" y="46"/>
                  </a:moveTo>
                  <a:cubicBezTo>
                    <a:pt x="178" y="49"/>
                    <a:pt x="178" y="49"/>
                    <a:pt x="178" y="49"/>
                  </a:cubicBezTo>
                  <a:cubicBezTo>
                    <a:pt x="173" y="44"/>
                    <a:pt x="173" y="44"/>
                    <a:pt x="173" y="44"/>
                  </a:cubicBezTo>
                  <a:cubicBezTo>
                    <a:pt x="175" y="42"/>
                    <a:pt x="175" y="42"/>
                    <a:pt x="175" y="42"/>
                  </a:cubicBezTo>
                  <a:cubicBezTo>
                    <a:pt x="176" y="40"/>
                    <a:pt x="175" y="37"/>
                    <a:pt x="173" y="34"/>
                  </a:cubicBezTo>
                  <a:cubicBezTo>
                    <a:pt x="173" y="34"/>
                    <a:pt x="141" y="5"/>
                    <a:pt x="140" y="7"/>
                  </a:cubicBezTo>
                  <a:cubicBezTo>
                    <a:pt x="139" y="8"/>
                    <a:pt x="139" y="8"/>
                    <a:pt x="139" y="8"/>
                  </a:cubicBezTo>
                  <a:cubicBezTo>
                    <a:pt x="134" y="5"/>
                    <a:pt x="129" y="2"/>
                    <a:pt x="124" y="2"/>
                  </a:cubicBezTo>
                  <a:cubicBezTo>
                    <a:pt x="107" y="0"/>
                    <a:pt x="99" y="6"/>
                    <a:pt x="96" y="13"/>
                  </a:cubicBezTo>
                  <a:cubicBezTo>
                    <a:pt x="95" y="17"/>
                    <a:pt x="104" y="13"/>
                    <a:pt x="117" y="19"/>
                  </a:cubicBezTo>
                  <a:cubicBezTo>
                    <a:pt x="119" y="21"/>
                    <a:pt x="121" y="22"/>
                    <a:pt x="123" y="24"/>
                  </a:cubicBezTo>
                  <a:cubicBezTo>
                    <a:pt x="117" y="29"/>
                    <a:pt x="117" y="29"/>
                    <a:pt x="117" y="29"/>
                  </a:cubicBezTo>
                  <a:cubicBezTo>
                    <a:pt x="116" y="31"/>
                    <a:pt x="117" y="34"/>
                    <a:pt x="119" y="36"/>
                  </a:cubicBezTo>
                  <a:cubicBezTo>
                    <a:pt x="128" y="46"/>
                    <a:pt x="128" y="46"/>
                    <a:pt x="128" y="46"/>
                  </a:cubicBezTo>
                  <a:cubicBezTo>
                    <a:pt x="123" y="50"/>
                    <a:pt x="123" y="50"/>
                    <a:pt x="123" y="50"/>
                  </a:cubicBezTo>
                  <a:cubicBezTo>
                    <a:pt x="89" y="84"/>
                    <a:pt x="89" y="84"/>
                    <a:pt x="89" y="84"/>
                  </a:cubicBezTo>
                  <a:cubicBezTo>
                    <a:pt x="81" y="85"/>
                    <a:pt x="61" y="97"/>
                    <a:pt x="56" y="102"/>
                  </a:cubicBezTo>
                  <a:cubicBezTo>
                    <a:pt x="49" y="108"/>
                    <a:pt x="7" y="151"/>
                    <a:pt x="7" y="151"/>
                  </a:cubicBezTo>
                  <a:cubicBezTo>
                    <a:pt x="1" y="156"/>
                    <a:pt x="0" y="165"/>
                    <a:pt x="4" y="170"/>
                  </a:cubicBezTo>
                  <a:cubicBezTo>
                    <a:pt x="20" y="185"/>
                    <a:pt x="20" y="185"/>
                    <a:pt x="20" y="185"/>
                  </a:cubicBezTo>
                  <a:cubicBezTo>
                    <a:pt x="25" y="190"/>
                    <a:pt x="33" y="189"/>
                    <a:pt x="39" y="183"/>
                  </a:cubicBezTo>
                  <a:cubicBezTo>
                    <a:pt x="39" y="183"/>
                    <a:pt x="81" y="142"/>
                    <a:pt x="87" y="134"/>
                  </a:cubicBezTo>
                  <a:cubicBezTo>
                    <a:pt x="94" y="128"/>
                    <a:pt x="108" y="104"/>
                    <a:pt x="105" y="98"/>
                  </a:cubicBezTo>
                  <a:cubicBezTo>
                    <a:pt x="143" y="60"/>
                    <a:pt x="143" y="60"/>
                    <a:pt x="143" y="60"/>
                  </a:cubicBezTo>
                  <a:cubicBezTo>
                    <a:pt x="145" y="62"/>
                    <a:pt x="145" y="62"/>
                    <a:pt x="145" y="62"/>
                  </a:cubicBezTo>
                  <a:cubicBezTo>
                    <a:pt x="147" y="65"/>
                    <a:pt x="151" y="66"/>
                    <a:pt x="152" y="64"/>
                  </a:cubicBezTo>
                  <a:cubicBezTo>
                    <a:pt x="156" y="60"/>
                    <a:pt x="156" y="60"/>
                    <a:pt x="156" y="60"/>
                  </a:cubicBezTo>
                  <a:cubicBezTo>
                    <a:pt x="161" y="66"/>
                    <a:pt x="161" y="66"/>
                    <a:pt x="161" y="66"/>
                  </a:cubicBezTo>
                  <a:cubicBezTo>
                    <a:pt x="158" y="69"/>
                    <a:pt x="158" y="69"/>
                    <a:pt x="158" y="69"/>
                  </a:cubicBezTo>
                  <a:cubicBezTo>
                    <a:pt x="169" y="80"/>
                    <a:pt x="169" y="80"/>
                    <a:pt x="169" y="80"/>
                  </a:cubicBezTo>
                  <a:cubicBezTo>
                    <a:pt x="192" y="57"/>
                    <a:pt x="192" y="57"/>
                    <a:pt x="192" y="57"/>
                  </a:cubicBezTo>
                  <a:lnTo>
                    <a:pt x="18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grpSp>
      <p:grpSp>
        <p:nvGrpSpPr>
          <p:cNvPr id="131" name="Group 130"/>
          <p:cNvGrpSpPr>
            <a:grpSpLocks noChangeAspect="1"/>
          </p:cNvGrpSpPr>
          <p:nvPr/>
        </p:nvGrpSpPr>
        <p:grpSpPr>
          <a:xfrm>
            <a:off x="137499" y="2739128"/>
            <a:ext cx="639025" cy="557076"/>
            <a:chOff x="1079500" y="4722812"/>
            <a:chExt cx="728663" cy="506413"/>
          </a:xfrm>
          <a:solidFill>
            <a:schemeClr val="tx2"/>
          </a:solidFill>
        </p:grpSpPr>
        <p:sp>
          <p:nvSpPr>
            <p:cNvPr id="132" name="Freeform 5"/>
            <p:cNvSpPr>
              <a:spLocks/>
            </p:cNvSpPr>
            <p:nvPr/>
          </p:nvSpPr>
          <p:spPr bwMode="auto">
            <a:xfrm>
              <a:off x="1079500" y="4722812"/>
              <a:ext cx="366713" cy="368300"/>
            </a:xfrm>
            <a:custGeom>
              <a:avLst/>
              <a:gdLst>
                <a:gd name="T0" fmla="*/ 142 w 156"/>
                <a:gd name="T1" fmla="*/ 66 h 156"/>
                <a:gd name="T2" fmla="*/ 156 w 156"/>
                <a:gd name="T3" fmla="*/ 61 h 156"/>
                <a:gd name="T4" fmla="*/ 146 w 156"/>
                <a:gd name="T5" fmla="*/ 35 h 156"/>
                <a:gd name="T6" fmla="*/ 132 w 156"/>
                <a:gd name="T7" fmla="*/ 42 h 156"/>
                <a:gd name="T8" fmla="*/ 115 w 156"/>
                <a:gd name="T9" fmla="*/ 24 h 156"/>
                <a:gd name="T10" fmla="*/ 121 w 156"/>
                <a:gd name="T11" fmla="*/ 11 h 156"/>
                <a:gd name="T12" fmla="*/ 95 w 156"/>
                <a:gd name="T13" fmla="*/ 0 h 156"/>
                <a:gd name="T14" fmla="*/ 91 w 156"/>
                <a:gd name="T15" fmla="*/ 14 h 156"/>
                <a:gd name="T16" fmla="*/ 66 w 156"/>
                <a:gd name="T17" fmla="*/ 14 h 156"/>
                <a:gd name="T18" fmla="*/ 61 w 156"/>
                <a:gd name="T19" fmla="*/ 0 h 156"/>
                <a:gd name="T20" fmla="*/ 35 w 156"/>
                <a:gd name="T21" fmla="*/ 11 h 156"/>
                <a:gd name="T22" fmla="*/ 41 w 156"/>
                <a:gd name="T23" fmla="*/ 24 h 156"/>
                <a:gd name="T24" fmla="*/ 24 w 156"/>
                <a:gd name="T25" fmla="*/ 42 h 156"/>
                <a:gd name="T26" fmla="*/ 11 w 156"/>
                <a:gd name="T27" fmla="*/ 35 h 156"/>
                <a:gd name="T28" fmla="*/ 0 w 156"/>
                <a:gd name="T29" fmla="*/ 61 h 156"/>
                <a:gd name="T30" fmla="*/ 14 w 156"/>
                <a:gd name="T31" fmla="*/ 66 h 156"/>
                <a:gd name="T32" fmla="*/ 14 w 156"/>
                <a:gd name="T33" fmla="*/ 91 h 156"/>
                <a:gd name="T34" fmla="*/ 0 w 156"/>
                <a:gd name="T35" fmla="*/ 96 h 156"/>
                <a:gd name="T36" fmla="*/ 11 w 156"/>
                <a:gd name="T37" fmla="*/ 121 h 156"/>
                <a:gd name="T38" fmla="*/ 24 w 156"/>
                <a:gd name="T39" fmla="*/ 115 h 156"/>
                <a:gd name="T40" fmla="*/ 41 w 156"/>
                <a:gd name="T41" fmla="*/ 132 h 156"/>
                <a:gd name="T42" fmla="*/ 35 w 156"/>
                <a:gd name="T43" fmla="*/ 146 h 156"/>
                <a:gd name="T44" fmla="*/ 61 w 156"/>
                <a:gd name="T45" fmla="*/ 156 h 156"/>
                <a:gd name="T46" fmla="*/ 66 w 156"/>
                <a:gd name="T47" fmla="*/ 143 h 156"/>
                <a:gd name="T48" fmla="*/ 91 w 156"/>
                <a:gd name="T49" fmla="*/ 143 h 156"/>
                <a:gd name="T50" fmla="*/ 95 w 156"/>
                <a:gd name="T51" fmla="*/ 156 h 156"/>
                <a:gd name="T52" fmla="*/ 121 w 156"/>
                <a:gd name="T53" fmla="*/ 146 h 156"/>
                <a:gd name="T54" fmla="*/ 115 w 156"/>
                <a:gd name="T55" fmla="*/ 132 h 156"/>
                <a:gd name="T56" fmla="*/ 132 w 156"/>
                <a:gd name="T57" fmla="*/ 115 h 156"/>
                <a:gd name="T58" fmla="*/ 146 w 156"/>
                <a:gd name="T59" fmla="*/ 121 h 156"/>
                <a:gd name="T60" fmla="*/ 156 w 156"/>
                <a:gd name="T61" fmla="*/ 96 h 156"/>
                <a:gd name="T62" fmla="*/ 142 w 156"/>
                <a:gd name="T63" fmla="*/ 91 h 156"/>
                <a:gd name="T64" fmla="*/ 142 w 156"/>
                <a:gd name="T65" fmla="*/ 6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56">
                  <a:moveTo>
                    <a:pt x="142" y="66"/>
                  </a:moveTo>
                  <a:cubicBezTo>
                    <a:pt x="146" y="62"/>
                    <a:pt x="151" y="61"/>
                    <a:pt x="156" y="61"/>
                  </a:cubicBezTo>
                  <a:cubicBezTo>
                    <a:pt x="154" y="52"/>
                    <a:pt x="151" y="43"/>
                    <a:pt x="146" y="35"/>
                  </a:cubicBezTo>
                  <a:cubicBezTo>
                    <a:pt x="142" y="39"/>
                    <a:pt x="138" y="42"/>
                    <a:pt x="132" y="42"/>
                  </a:cubicBezTo>
                  <a:cubicBezTo>
                    <a:pt x="123" y="42"/>
                    <a:pt x="115" y="34"/>
                    <a:pt x="115" y="24"/>
                  </a:cubicBezTo>
                  <a:cubicBezTo>
                    <a:pt x="115" y="19"/>
                    <a:pt x="117" y="14"/>
                    <a:pt x="121" y="11"/>
                  </a:cubicBezTo>
                  <a:cubicBezTo>
                    <a:pt x="113" y="6"/>
                    <a:pt x="105" y="2"/>
                    <a:pt x="95" y="0"/>
                  </a:cubicBezTo>
                  <a:cubicBezTo>
                    <a:pt x="96" y="5"/>
                    <a:pt x="94" y="10"/>
                    <a:pt x="91" y="14"/>
                  </a:cubicBezTo>
                  <a:cubicBezTo>
                    <a:pt x="84" y="21"/>
                    <a:pt x="73" y="21"/>
                    <a:pt x="66" y="14"/>
                  </a:cubicBezTo>
                  <a:cubicBezTo>
                    <a:pt x="62" y="10"/>
                    <a:pt x="61" y="5"/>
                    <a:pt x="61" y="0"/>
                  </a:cubicBezTo>
                  <a:cubicBezTo>
                    <a:pt x="52" y="2"/>
                    <a:pt x="43" y="6"/>
                    <a:pt x="35" y="11"/>
                  </a:cubicBezTo>
                  <a:cubicBezTo>
                    <a:pt x="39" y="14"/>
                    <a:pt x="41" y="19"/>
                    <a:pt x="41" y="24"/>
                  </a:cubicBezTo>
                  <a:cubicBezTo>
                    <a:pt x="41" y="34"/>
                    <a:pt x="34" y="42"/>
                    <a:pt x="24" y="42"/>
                  </a:cubicBezTo>
                  <a:cubicBezTo>
                    <a:pt x="19" y="42"/>
                    <a:pt x="14" y="39"/>
                    <a:pt x="11" y="35"/>
                  </a:cubicBezTo>
                  <a:cubicBezTo>
                    <a:pt x="6" y="43"/>
                    <a:pt x="2" y="52"/>
                    <a:pt x="0" y="61"/>
                  </a:cubicBezTo>
                  <a:cubicBezTo>
                    <a:pt x="5" y="61"/>
                    <a:pt x="10" y="62"/>
                    <a:pt x="14" y="66"/>
                  </a:cubicBezTo>
                  <a:cubicBezTo>
                    <a:pt x="21" y="73"/>
                    <a:pt x="21" y="84"/>
                    <a:pt x="14" y="91"/>
                  </a:cubicBezTo>
                  <a:cubicBezTo>
                    <a:pt x="10" y="94"/>
                    <a:pt x="5" y="96"/>
                    <a:pt x="0" y="96"/>
                  </a:cubicBezTo>
                  <a:cubicBezTo>
                    <a:pt x="2" y="105"/>
                    <a:pt x="6" y="113"/>
                    <a:pt x="11" y="121"/>
                  </a:cubicBezTo>
                  <a:cubicBezTo>
                    <a:pt x="14" y="117"/>
                    <a:pt x="19" y="115"/>
                    <a:pt x="24" y="115"/>
                  </a:cubicBezTo>
                  <a:cubicBezTo>
                    <a:pt x="34" y="115"/>
                    <a:pt x="42" y="123"/>
                    <a:pt x="41" y="132"/>
                  </a:cubicBezTo>
                  <a:cubicBezTo>
                    <a:pt x="41" y="138"/>
                    <a:pt x="39" y="142"/>
                    <a:pt x="35" y="146"/>
                  </a:cubicBezTo>
                  <a:cubicBezTo>
                    <a:pt x="43" y="151"/>
                    <a:pt x="52" y="154"/>
                    <a:pt x="61" y="156"/>
                  </a:cubicBezTo>
                  <a:cubicBezTo>
                    <a:pt x="61" y="151"/>
                    <a:pt x="62" y="146"/>
                    <a:pt x="66" y="143"/>
                  </a:cubicBezTo>
                  <a:cubicBezTo>
                    <a:pt x="73" y="136"/>
                    <a:pt x="84" y="136"/>
                    <a:pt x="91" y="143"/>
                  </a:cubicBezTo>
                  <a:cubicBezTo>
                    <a:pt x="94" y="146"/>
                    <a:pt x="96" y="151"/>
                    <a:pt x="95" y="156"/>
                  </a:cubicBezTo>
                  <a:cubicBezTo>
                    <a:pt x="105" y="154"/>
                    <a:pt x="113" y="151"/>
                    <a:pt x="121" y="146"/>
                  </a:cubicBezTo>
                  <a:cubicBezTo>
                    <a:pt x="117" y="142"/>
                    <a:pt x="115" y="138"/>
                    <a:pt x="115" y="132"/>
                  </a:cubicBezTo>
                  <a:cubicBezTo>
                    <a:pt x="115" y="123"/>
                    <a:pt x="123" y="115"/>
                    <a:pt x="132" y="115"/>
                  </a:cubicBezTo>
                  <a:cubicBezTo>
                    <a:pt x="138" y="115"/>
                    <a:pt x="142" y="117"/>
                    <a:pt x="146" y="121"/>
                  </a:cubicBezTo>
                  <a:cubicBezTo>
                    <a:pt x="151" y="113"/>
                    <a:pt x="154" y="105"/>
                    <a:pt x="156" y="96"/>
                  </a:cubicBezTo>
                  <a:cubicBezTo>
                    <a:pt x="151" y="96"/>
                    <a:pt x="146" y="94"/>
                    <a:pt x="142" y="91"/>
                  </a:cubicBezTo>
                  <a:cubicBezTo>
                    <a:pt x="136" y="84"/>
                    <a:pt x="136" y="73"/>
                    <a:pt x="14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33" name="Freeform 6"/>
            <p:cNvSpPr>
              <a:spLocks/>
            </p:cNvSpPr>
            <p:nvPr/>
          </p:nvSpPr>
          <p:spPr bwMode="auto">
            <a:xfrm>
              <a:off x="1346200" y="5000625"/>
              <a:ext cx="230188" cy="228600"/>
            </a:xfrm>
            <a:custGeom>
              <a:avLst/>
              <a:gdLst>
                <a:gd name="T0" fmla="*/ 84 w 98"/>
                <a:gd name="T1" fmla="*/ 30 h 97"/>
                <a:gd name="T2" fmla="*/ 91 w 98"/>
                <a:gd name="T3" fmla="*/ 25 h 97"/>
                <a:gd name="T4" fmla="*/ 81 w 98"/>
                <a:gd name="T5" fmla="*/ 12 h 97"/>
                <a:gd name="T6" fmla="*/ 74 w 98"/>
                <a:gd name="T7" fmla="*/ 18 h 97"/>
                <a:gd name="T8" fmla="*/ 61 w 98"/>
                <a:gd name="T9" fmla="*/ 11 h 97"/>
                <a:gd name="T10" fmla="*/ 62 w 98"/>
                <a:gd name="T11" fmla="*/ 2 h 97"/>
                <a:gd name="T12" fmla="*/ 46 w 98"/>
                <a:gd name="T13" fmla="*/ 0 h 97"/>
                <a:gd name="T14" fmla="*/ 45 w 98"/>
                <a:gd name="T15" fmla="*/ 9 h 97"/>
                <a:gd name="T16" fmla="*/ 31 w 98"/>
                <a:gd name="T17" fmla="*/ 13 h 97"/>
                <a:gd name="T18" fmla="*/ 25 w 98"/>
                <a:gd name="T19" fmla="*/ 6 h 97"/>
                <a:gd name="T20" fmla="*/ 12 w 98"/>
                <a:gd name="T21" fmla="*/ 17 h 97"/>
                <a:gd name="T22" fmla="*/ 18 w 98"/>
                <a:gd name="T23" fmla="*/ 23 h 97"/>
                <a:gd name="T24" fmla="*/ 11 w 98"/>
                <a:gd name="T25" fmla="*/ 36 h 97"/>
                <a:gd name="T26" fmla="*/ 2 w 98"/>
                <a:gd name="T27" fmla="*/ 35 h 97"/>
                <a:gd name="T28" fmla="*/ 1 w 98"/>
                <a:gd name="T29" fmla="*/ 52 h 97"/>
                <a:gd name="T30" fmla="*/ 10 w 98"/>
                <a:gd name="T31" fmla="*/ 52 h 97"/>
                <a:gd name="T32" fmla="*/ 14 w 98"/>
                <a:gd name="T33" fmla="*/ 67 h 97"/>
                <a:gd name="T34" fmla="*/ 7 w 98"/>
                <a:gd name="T35" fmla="*/ 72 h 97"/>
                <a:gd name="T36" fmla="*/ 17 w 98"/>
                <a:gd name="T37" fmla="*/ 85 h 97"/>
                <a:gd name="T38" fmla="*/ 24 w 98"/>
                <a:gd name="T39" fmla="*/ 79 h 97"/>
                <a:gd name="T40" fmla="*/ 37 w 98"/>
                <a:gd name="T41" fmla="*/ 86 h 97"/>
                <a:gd name="T42" fmla="*/ 36 w 98"/>
                <a:gd name="T43" fmla="*/ 95 h 97"/>
                <a:gd name="T44" fmla="*/ 52 w 98"/>
                <a:gd name="T45" fmla="*/ 97 h 97"/>
                <a:gd name="T46" fmla="*/ 53 w 98"/>
                <a:gd name="T47" fmla="*/ 88 h 97"/>
                <a:gd name="T48" fmla="*/ 67 w 98"/>
                <a:gd name="T49" fmla="*/ 84 h 97"/>
                <a:gd name="T50" fmla="*/ 72 w 98"/>
                <a:gd name="T51" fmla="*/ 91 h 97"/>
                <a:gd name="T52" fmla="*/ 86 w 98"/>
                <a:gd name="T53" fmla="*/ 80 h 97"/>
                <a:gd name="T54" fmla="*/ 80 w 98"/>
                <a:gd name="T55" fmla="*/ 74 h 97"/>
                <a:gd name="T56" fmla="*/ 87 w 98"/>
                <a:gd name="T57" fmla="*/ 60 h 97"/>
                <a:gd name="T58" fmla="*/ 95 w 98"/>
                <a:gd name="T59" fmla="*/ 62 h 97"/>
                <a:gd name="T60" fmla="*/ 97 w 98"/>
                <a:gd name="T61" fmla="*/ 45 h 97"/>
                <a:gd name="T62" fmla="*/ 88 w 98"/>
                <a:gd name="T63" fmla="*/ 44 h 97"/>
                <a:gd name="T64" fmla="*/ 84 w 98"/>
                <a:gd name="T65" fmla="*/ 3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7">
                  <a:moveTo>
                    <a:pt x="84" y="30"/>
                  </a:moveTo>
                  <a:cubicBezTo>
                    <a:pt x="86" y="27"/>
                    <a:pt x="88" y="26"/>
                    <a:pt x="91" y="25"/>
                  </a:cubicBezTo>
                  <a:cubicBezTo>
                    <a:pt x="89" y="20"/>
                    <a:pt x="85" y="16"/>
                    <a:pt x="81" y="12"/>
                  </a:cubicBezTo>
                  <a:cubicBezTo>
                    <a:pt x="79" y="15"/>
                    <a:pt x="77" y="17"/>
                    <a:pt x="74" y="18"/>
                  </a:cubicBezTo>
                  <a:cubicBezTo>
                    <a:pt x="68" y="19"/>
                    <a:pt x="63" y="16"/>
                    <a:pt x="61" y="11"/>
                  </a:cubicBezTo>
                  <a:cubicBezTo>
                    <a:pt x="60" y="8"/>
                    <a:pt x="61" y="4"/>
                    <a:pt x="62" y="2"/>
                  </a:cubicBezTo>
                  <a:cubicBezTo>
                    <a:pt x="57" y="0"/>
                    <a:pt x="51" y="0"/>
                    <a:pt x="46" y="0"/>
                  </a:cubicBezTo>
                  <a:cubicBezTo>
                    <a:pt x="47" y="3"/>
                    <a:pt x="47" y="6"/>
                    <a:pt x="45" y="9"/>
                  </a:cubicBezTo>
                  <a:cubicBezTo>
                    <a:pt x="42" y="14"/>
                    <a:pt x="36" y="16"/>
                    <a:pt x="31" y="13"/>
                  </a:cubicBezTo>
                  <a:cubicBezTo>
                    <a:pt x="28" y="12"/>
                    <a:pt x="26" y="9"/>
                    <a:pt x="25" y="6"/>
                  </a:cubicBezTo>
                  <a:cubicBezTo>
                    <a:pt x="20" y="9"/>
                    <a:pt x="16" y="12"/>
                    <a:pt x="12" y="17"/>
                  </a:cubicBezTo>
                  <a:cubicBezTo>
                    <a:pt x="15" y="18"/>
                    <a:pt x="17" y="20"/>
                    <a:pt x="18" y="23"/>
                  </a:cubicBezTo>
                  <a:cubicBezTo>
                    <a:pt x="20" y="29"/>
                    <a:pt x="17" y="35"/>
                    <a:pt x="11" y="36"/>
                  </a:cubicBezTo>
                  <a:cubicBezTo>
                    <a:pt x="8" y="37"/>
                    <a:pt x="5" y="37"/>
                    <a:pt x="2" y="35"/>
                  </a:cubicBezTo>
                  <a:cubicBezTo>
                    <a:pt x="1" y="40"/>
                    <a:pt x="0" y="46"/>
                    <a:pt x="1" y="52"/>
                  </a:cubicBezTo>
                  <a:cubicBezTo>
                    <a:pt x="3" y="51"/>
                    <a:pt x="7" y="51"/>
                    <a:pt x="10" y="52"/>
                  </a:cubicBezTo>
                  <a:cubicBezTo>
                    <a:pt x="15" y="55"/>
                    <a:pt x="17" y="61"/>
                    <a:pt x="14" y="67"/>
                  </a:cubicBezTo>
                  <a:cubicBezTo>
                    <a:pt x="12" y="69"/>
                    <a:pt x="10" y="71"/>
                    <a:pt x="7" y="72"/>
                  </a:cubicBezTo>
                  <a:cubicBezTo>
                    <a:pt x="9" y="77"/>
                    <a:pt x="13" y="81"/>
                    <a:pt x="17" y="85"/>
                  </a:cubicBezTo>
                  <a:cubicBezTo>
                    <a:pt x="18" y="82"/>
                    <a:pt x="21" y="80"/>
                    <a:pt x="24" y="79"/>
                  </a:cubicBezTo>
                  <a:cubicBezTo>
                    <a:pt x="29" y="77"/>
                    <a:pt x="35" y="81"/>
                    <a:pt x="37" y="86"/>
                  </a:cubicBezTo>
                  <a:cubicBezTo>
                    <a:pt x="38" y="89"/>
                    <a:pt x="37" y="92"/>
                    <a:pt x="36" y="95"/>
                  </a:cubicBezTo>
                  <a:cubicBezTo>
                    <a:pt x="41" y="96"/>
                    <a:pt x="47" y="97"/>
                    <a:pt x="52" y="97"/>
                  </a:cubicBezTo>
                  <a:cubicBezTo>
                    <a:pt x="51" y="94"/>
                    <a:pt x="51" y="91"/>
                    <a:pt x="53" y="88"/>
                  </a:cubicBezTo>
                  <a:cubicBezTo>
                    <a:pt x="56" y="83"/>
                    <a:pt x="62" y="81"/>
                    <a:pt x="67" y="84"/>
                  </a:cubicBezTo>
                  <a:cubicBezTo>
                    <a:pt x="70" y="85"/>
                    <a:pt x="72" y="88"/>
                    <a:pt x="72" y="91"/>
                  </a:cubicBezTo>
                  <a:cubicBezTo>
                    <a:pt x="77" y="88"/>
                    <a:pt x="82" y="84"/>
                    <a:pt x="86" y="80"/>
                  </a:cubicBezTo>
                  <a:cubicBezTo>
                    <a:pt x="83" y="79"/>
                    <a:pt x="81" y="77"/>
                    <a:pt x="80" y="74"/>
                  </a:cubicBezTo>
                  <a:cubicBezTo>
                    <a:pt x="78" y="68"/>
                    <a:pt x="81" y="62"/>
                    <a:pt x="87" y="60"/>
                  </a:cubicBezTo>
                  <a:cubicBezTo>
                    <a:pt x="90" y="59"/>
                    <a:pt x="93" y="60"/>
                    <a:pt x="95" y="62"/>
                  </a:cubicBezTo>
                  <a:cubicBezTo>
                    <a:pt x="97" y="56"/>
                    <a:pt x="98" y="51"/>
                    <a:pt x="97" y="45"/>
                  </a:cubicBezTo>
                  <a:cubicBezTo>
                    <a:pt x="94" y="46"/>
                    <a:pt x="91" y="46"/>
                    <a:pt x="88" y="44"/>
                  </a:cubicBezTo>
                  <a:cubicBezTo>
                    <a:pt x="83" y="42"/>
                    <a:pt x="81" y="35"/>
                    <a:pt x="84" y="3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34" name="Freeform 7"/>
            <p:cNvSpPr>
              <a:spLocks/>
            </p:cNvSpPr>
            <p:nvPr/>
          </p:nvSpPr>
          <p:spPr bwMode="auto">
            <a:xfrm>
              <a:off x="1504950" y="4787900"/>
              <a:ext cx="303213" cy="303213"/>
            </a:xfrm>
            <a:custGeom>
              <a:avLst/>
              <a:gdLst>
                <a:gd name="T0" fmla="*/ 117 w 129"/>
                <a:gd name="T1" fmla="*/ 54 h 128"/>
                <a:gd name="T2" fmla="*/ 129 w 129"/>
                <a:gd name="T3" fmla="*/ 50 h 128"/>
                <a:gd name="T4" fmla="*/ 120 w 129"/>
                <a:gd name="T5" fmla="*/ 29 h 128"/>
                <a:gd name="T6" fmla="*/ 109 w 129"/>
                <a:gd name="T7" fmla="*/ 34 h 128"/>
                <a:gd name="T8" fmla="*/ 95 w 129"/>
                <a:gd name="T9" fmla="*/ 20 h 128"/>
                <a:gd name="T10" fmla="*/ 100 w 129"/>
                <a:gd name="T11" fmla="*/ 9 h 128"/>
                <a:gd name="T12" fmla="*/ 79 w 129"/>
                <a:gd name="T13" fmla="*/ 0 h 128"/>
                <a:gd name="T14" fmla="*/ 75 w 129"/>
                <a:gd name="T15" fmla="*/ 12 h 128"/>
                <a:gd name="T16" fmla="*/ 54 w 129"/>
                <a:gd name="T17" fmla="*/ 12 h 128"/>
                <a:gd name="T18" fmla="*/ 50 w 129"/>
                <a:gd name="T19" fmla="*/ 0 h 128"/>
                <a:gd name="T20" fmla="*/ 29 w 129"/>
                <a:gd name="T21" fmla="*/ 9 h 128"/>
                <a:gd name="T22" fmla="*/ 34 w 129"/>
                <a:gd name="T23" fmla="*/ 20 h 128"/>
                <a:gd name="T24" fmla="*/ 20 w 129"/>
                <a:gd name="T25" fmla="*/ 34 h 128"/>
                <a:gd name="T26" fmla="*/ 9 w 129"/>
                <a:gd name="T27" fmla="*/ 29 h 128"/>
                <a:gd name="T28" fmla="*/ 0 w 129"/>
                <a:gd name="T29" fmla="*/ 50 h 128"/>
                <a:gd name="T30" fmla="*/ 12 w 129"/>
                <a:gd name="T31" fmla="*/ 54 h 128"/>
                <a:gd name="T32" fmla="*/ 12 w 129"/>
                <a:gd name="T33" fmla="*/ 74 h 128"/>
                <a:gd name="T34" fmla="*/ 0 w 129"/>
                <a:gd name="T35" fmla="*/ 78 h 128"/>
                <a:gd name="T36" fmla="*/ 9 w 129"/>
                <a:gd name="T37" fmla="*/ 100 h 128"/>
                <a:gd name="T38" fmla="*/ 20 w 129"/>
                <a:gd name="T39" fmla="*/ 94 h 128"/>
                <a:gd name="T40" fmla="*/ 34 w 129"/>
                <a:gd name="T41" fmla="*/ 109 h 128"/>
                <a:gd name="T42" fmla="*/ 29 w 129"/>
                <a:gd name="T43" fmla="*/ 120 h 128"/>
                <a:gd name="T44" fmla="*/ 50 w 129"/>
                <a:gd name="T45" fmla="*/ 128 h 128"/>
                <a:gd name="T46" fmla="*/ 54 w 129"/>
                <a:gd name="T47" fmla="*/ 117 h 128"/>
                <a:gd name="T48" fmla="*/ 75 w 129"/>
                <a:gd name="T49" fmla="*/ 117 h 128"/>
                <a:gd name="T50" fmla="*/ 79 w 129"/>
                <a:gd name="T51" fmla="*/ 128 h 128"/>
                <a:gd name="T52" fmla="*/ 100 w 129"/>
                <a:gd name="T53" fmla="*/ 120 h 128"/>
                <a:gd name="T54" fmla="*/ 95 w 129"/>
                <a:gd name="T55" fmla="*/ 109 h 128"/>
                <a:gd name="T56" fmla="*/ 109 w 129"/>
                <a:gd name="T57" fmla="*/ 94 h 128"/>
                <a:gd name="T58" fmla="*/ 120 w 129"/>
                <a:gd name="T59" fmla="*/ 100 h 128"/>
                <a:gd name="T60" fmla="*/ 129 w 129"/>
                <a:gd name="T61" fmla="*/ 78 h 128"/>
                <a:gd name="T62" fmla="*/ 117 w 129"/>
                <a:gd name="T63" fmla="*/ 74 h 128"/>
                <a:gd name="T64" fmla="*/ 117 w 129"/>
                <a:gd name="T65" fmla="*/ 5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8">
                  <a:moveTo>
                    <a:pt x="117" y="54"/>
                  </a:moveTo>
                  <a:cubicBezTo>
                    <a:pt x="120" y="51"/>
                    <a:pt x="125" y="50"/>
                    <a:pt x="129" y="50"/>
                  </a:cubicBezTo>
                  <a:cubicBezTo>
                    <a:pt x="127" y="42"/>
                    <a:pt x="124" y="35"/>
                    <a:pt x="120" y="29"/>
                  </a:cubicBezTo>
                  <a:cubicBezTo>
                    <a:pt x="117" y="32"/>
                    <a:pt x="113" y="34"/>
                    <a:pt x="109" y="34"/>
                  </a:cubicBezTo>
                  <a:cubicBezTo>
                    <a:pt x="101" y="34"/>
                    <a:pt x="95" y="28"/>
                    <a:pt x="95" y="20"/>
                  </a:cubicBezTo>
                  <a:cubicBezTo>
                    <a:pt x="95" y="15"/>
                    <a:pt x="97" y="12"/>
                    <a:pt x="100" y="9"/>
                  </a:cubicBezTo>
                  <a:cubicBezTo>
                    <a:pt x="93" y="5"/>
                    <a:pt x="86" y="2"/>
                    <a:pt x="79" y="0"/>
                  </a:cubicBezTo>
                  <a:cubicBezTo>
                    <a:pt x="79" y="4"/>
                    <a:pt x="78" y="8"/>
                    <a:pt x="75" y="12"/>
                  </a:cubicBezTo>
                  <a:cubicBezTo>
                    <a:pt x="69" y="17"/>
                    <a:pt x="60" y="17"/>
                    <a:pt x="54" y="12"/>
                  </a:cubicBezTo>
                  <a:cubicBezTo>
                    <a:pt x="51" y="8"/>
                    <a:pt x="50" y="4"/>
                    <a:pt x="50" y="0"/>
                  </a:cubicBezTo>
                  <a:cubicBezTo>
                    <a:pt x="43" y="2"/>
                    <a:pt x="36" y="5"/>
                    <a:pt x="29" y="9"/>
                  </a:cubicBezTo>
                  <a:cubicBezTo>
                    <a:pt x="32" y="12"/>
                    <a:pt x="34" y="15"/>
                    <a:pt x="34" y="20"/>
                  </a:cubicBezTo>
                  <a:cubicBezTo>
                    <a:pt x="34" y="28"/>
                    <a:pt x="28" y="34"/>
                    <a:pt x="20" y="34"/>
                  </a:cubicBezTo>
                  <a:cubicBezTo>
                    <a:pt x="16" y="34"/>
                    <a:pt x="12" y="32"/>
                    <a:pt x="9" y="29"/>
                  </a:cubicBezTo>
                  <a:cubicBezTo>
                    <a:pt x="5" y="35"/>
                    <a:pt x="2" y="42"/>
                    <a:pt x="0" y="50"/>
                  </a:cubicBezTo>
                  <a:cubicBezTo>
                    <a:pt x="4" y="50"/>
                    <a:pt x="9" y="51"/>
                    <a:pt x="12" y="54"/>
                  </a:cubicBezTo>
                  <a:cubicBezTo>
                    <a:pt x="17" y="60"/>
                    <a:pt x="17" y="69"/>
                    <a:pt x="12" y="74"/>
                  </a:cubicBezTo>
                  <a:cubicBezTo>
                    <a:pt x="9" y="77"/>
                    <a:pt x="4" y="79"/>
                    <a:pt x="0" y="78"/>
                  </a:cubicBezTo>
                  <a:cubicBezTo>
                    <a:pt x="2" y="86"/>
                    <a:pt x="5" y="93"/>
                    <a:pt x="9" y="100"/>
                  </a:cubicBezTo>
                  <a:cubicBezTo>
                    <a:pt x="12" y="96"/>
                    <a:pt x="16" y="94"/>
                    <a:pt x="20" y="94"/>
                  </a:cubicBezTo>
                  <a:cubicBezTo>
                    <a:pt x="28" y="94"/>
                    <a:pt x="34" y="101"/>
                    <a:pt x="34" y="109"/>
                  </a:cubicBezTo>
                  <a:cubicBezTo>
                    <a:pt x="34" y="113"/>
                    <a:pt x="32" y="117"/>
                    <a:pt x="29" y="120"/>
                  </a:cubicBezTo>
                  <a:cubicBezTo>
                    <a:pt x="36" y="124"/>
                    <a:pt x="43" y="127"/>
                    <a:pt x="50" y="128"/>
                  </a:cubicBezTo>
                  <a:cubicBezTo>
                    <a:pt x="50" y="124"/>
                    <a:pt x="51" y="120"/>
                    <a:pt x="54" y="117"/>
                  </a:cubicBezTo>
                  <a:cubicBezTo>
                    <a:pt x="60" y="111"/>
                    <a:pt x="69" y="111"/>
                    <a:pt x="75" y="117"/>
                  </a:cubicBezTo>
                  <a:cubicBezTo>
                    <a:pt x="78" y="120"/>
                    <a:pt x="79" y="124"/>
                    <a:pt x="79" y="128"/>
                  </a:cubicBezTo>
                  <a:cubicBezTo>
                    <a:pt x="86" y="127"/>
                    <a:pt x="93" y="124"/>
                    <a:pt x="100" y="120"/>
                  </a:cubicBezTo>
                  <a:cubicBezTo>
                    <a:pt x="97" y="117"/>
                    <a:pt x="95" y="113"/>
                    <a:pt x="95" y="109"/>
                  </a:cubicBezTo>
                  <a:cubicBezTo>
                    <a:pt x="95" y="101"/>
                    <a:pt x="101" y="94"/>
                    <a:pt x="109" y="94"/>
                  </a:cubicBezTo>
                  <a:cubicBezTo>
                    <a:pt x="113" y="94"/>
                    <a:pt x="117" y="96"/>
                    <a:pt x="120" y="100"/>
                  </a:cubicBezTo>
                  <a:cubicBezTo>
                    <a:pt x="124" y="93"/>
                    <a:pt x="127" y="86"/>
                    <a:pt x="129" y="78"/>
                  </a:cubicBezTo>
                  <a:cubicBezTo>
                    <a:pt x="125" y="79"/>
                    <a:pt x="120" y="77"/>
                    <a:pt x="117" y="74"/>
                  </a:cubicBezTo>
                  <a:cubicBezTo>
                    <a:pt x="112" y="69"/>
                    <a:pt x="112" y="60"/>
                    <a:pt x="117" y="54"/>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grpSp>
      <p:sp>
        <p:nvSpPr>
          <p:cNvPr id="135" name="Freeform 33"/>
          <p:cNvSpPr>
            <a:spLocks noChangeAspect="1"/>
          </p:cNvSpPr>
          <p:nvPr/>
        </p:nvSpPr>
        <p:spPr bwMode="auto">
          <a:xfrm>
            <a:off x="342019" y="3608562"/>
            <a:ext cx="295404" cy="398418"/>
          </a:xfrm>
          <a:custGeom>
            <a:avLst/>
            <a:gdLst>
              <a:gd name="T0" fmla="*/ 78 w 132"/>
              <a:gd name="T1" fmla="*/ 55 h 142"/>
              <a:gd name="T2" fmla="*/ 104 w 132"/>
              <a:gd name="T3" fmla="*/ 55 h 142"/>
              <a:gd name="T4" fmla="*/ 66 w 132"/>
              <a:gd name="T5" fmla="*/ 0 h 142"/>
              <a:gd name="T6" fmla="*/ 28 w 132"/>
              <a:gd name="T7" fmla="*/ 55 h 142"/>
              <a:gd name="T8" fmla="*/ 54 w 132"/>
              <a:gd name="T9" fmla="*/ 55 h 142"/>
              <a:gd name="T10" fmla="*/ 0 w 132"/>
              <a:gd name="T11" fmla="*/ 119 h 142"/>
              <a:gd name="T12" fmla="*/ 3 w 132"/>
              <a:gd name="T13" fmla="*/ 130 h 142"/>
              <a:gd name="T14" fmla="*/ 5 w 132"/>
              <a:gd name="T15" fmla="*/ 142 h 142"/>
              <a:gd name="T16" fmla="*/ 66 w 132"/>
              <a:gd name="T17" fmla="*/ 95 h 142"/>
              <a:gd name="T18" fmla="*/ 127 w 132"/>
              <a:gd name="T19" fmla="*/ 142 h 142"/>
              <a:gd name="T20" fmla="*/ 132 w 132"/>
              <a:gd name="T21" fmla="*/ 119 h 142"/>
              <a:gd name="T22" fmla="*/ 78 w 132"/>
              <a:gd name="T23"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142">
                <a:moveTo>
                  <a:pt x="78" y="55"/>
                </a:moveTo>
                <a:cubicBezTo>
                  <a:pt x="104" y="55"/>
                  <a:pt x="104" y="55"/>
                  <a:pt x="104" y="55"/>
                </a:cubicBezTo>
                <a:cubicBezTo>
                  <a:pt x="66" y="0"/>
                  <a:pt x="66" y="0"/>
                  <a:pt x="66" y="0"/>
                </a:cubicBezTo>
                <a:cubicBezTo>
                  <a:pt x="28" y="55"/>
                  <a:pt x="28" y="55"/>
                  <a:pt x="28" y="55"/>
                </a:cubicBezTo>
                <a:cubicBezTo>
                  <a:pt x="54" y="55"/>
                  <a:pt x="54" y="55"/>
                  <a:pt x="54" y="55"/>
                </a:cubicBezTo>
                <a:cubicBezTo>
                  <a:pt x="48" y="108"/>
                  <a:pt x="2" y="119"/>
                  <a:pt x="0" y="119"/>
                </a:cubicBezTo>
                <a:cubicBezTo>
                  <a:pt x="3" y="130"/>
                  <a:pt x="3" y="130"/>
                  <a:pt x="3" y="130"/>
                </a:cubicBezTo>
                <a:cubicBezTo>
                  <a:pt x="5" y="142"/>
                  <a:pt x="5" y="142"/>
                  <a:pt x="5" y="142"/>
                </a:cubicBezTo>
                <a:cubicBezTo>
                  <a:pt x="22" y="138"/>
                  <a:pt x="50" y="124"/>
                  <a:pt x="66" y="95"/>
                </a:cubicBezTo>
                <a:cubicBezTo>
                  <a:pt x="82" y="124"/>
                  <a:pt x="110" y="138"/>
                  <a:pt x="127" y="142"/>
                </a:cubicBezTo>
                <a:cubicBezTo>
                  <a:pt x="132" y="119"/>
                  <a:pt x="132" y="119"/>
                  <a:pt x="132" y="119"/>
                </a:cubicBezTo>
                <a:cubicBezTo>
                  <a:pt x="130" y="119"/>
                  <a:pt x="85" y="108"/>
                  <a:pt x="78" y="55"/>
                </a:cubicBezTo>
                <a:close/>
              </a:path>
            </a:pathLst>
          </a:custGeom>
          <a:solidFill>
            <a:schemeClr val="accent4">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136" name="Group 135"/>
          <p:cNvGrpSpPr>
            <a:grpSpLocks noChangeAspect="1"/>
          </p:cNvGrpSpPr>
          <p:nvPr/>
        </p:nvGrpSpPr>
        <p:grpSpPr>
          <a:xfrm>
            <a:off x="173677" y="4471267"/>
            <a:ext cx="619775" cy="469047"/>
            <a:chOff x="7086600" y="2576513"/>
            <a:chExt cx="1044576" cy="630237"/>
          </a:xfrm>
          <a:solidFill>
            <a:schemeClr val="tx2"/>
          </a:solidFill>
        </p:grpSpPr>
        <p:sp>
          <p:nvSpPr>
            <p:cNvPr id="137" name="Freeform 12"/>
            <p:cNvSpPr>
              <a:spLocks noEditPoints="1"/>
            </p:cNvSpPr>
            <p:nvPr/>
          </p:nvSpPr>
          <p:spPr bwMode="auto">
            <a:xfrm>
              <a:off x="7086600" y="2576513"/>
              <a:ext cx="517525" cy="520700"/>
            </a:xfrm>
            <a:custGeom>
              <a:avLst/>
              <a:gdLst>
                <a:gd name="T0" fmla="*/ 50 w 136"/>
                <a:gd name="T1" fmla="*/ 0 h 136"/>
                <a:gd name="T2" fmla="*/ 52 w 136"/>
                <a:gd name="T3" fmla="*/ 0 h 136"/>
                <a:gd name="T4" fmla="*/ 51 w 136"/>
                <a:gd name="T5" fmla="*/ 0 h 136"/>
                <a:gd name="T6" fmla="*/ 43 w 136"/>
                <a:gd name="T7" fmla="*/ 5 h 136"/>
                <a:gd name="T8" fmla="*/ 44 w 136"/>
                <a:gd name="T9" fmla="*/ 22 h 136"/>
                <a:gd name="T10" fmla="*/ 45 w 136"/>
                <a:gd name="T11" fmla="*/ 25 h 136"/>
                <a:gd name="T12" fmla="*/ 44 w 136"/>
                <a:gd name="T13" fmla="*/ 27 h 136"/>
                <a:gd name="T14" fmla="*/ 43 w 136"/>
                <a:gd name="T15" fmla="*/ 28 h 136"/>
                <a:gd name="T16" fmla="*/ 42 w 136"/>
                <a:gd name="T17" fmla="*/ 29 h 136"/>
                <a:gd name="T18" fmla="*/ 41 w 136"/>
                <a:gd name="T19" fmla="*/ 29 h 136"/>
                <a:gd name="T20" fmla="*/ 39 w 136"/>
                <a:gd name="T21" fmla="*/ 29 h 136"/>
                <a:gd name="T22" fmla="*/ 0 w 136"/>
                <a:gd name="T23" fmla="*/ 35 h 136"/>
                <a:gd name="T24" fmla="*/ 7 w 136"/>
                <a:gd name="T25" fmla="*/ 74 h 136"/>
                <a:gd name="T26" fmla="*/ 19 w 136"/>
                <a:gd name="T27" fmla="*/ 71 h 136"/>
                <a:gd name="T28" fmla="*/ 20 w 136"/>
                <a:gd name="T29" fmla="*/ 71 h 136"/>
                <a:gd name="T30" fmla="*/ 21 w 136"/>
                <a:gd name="T31" fmla="*/ 71 h 136"/>
                <a:gd name="T32" fmla="*/ 22 w 136"/>
                <a:gd name="T33" fmla="*/ 72 h 136"/>
                <a:gd name="T34" fmla="*/ 23 w 136"/>
                <a:gd name="T35" fmla="*/ 72 h 136"/>
                <a:gd name="T36" fmla="*/ 24 w 136"/>
                <a:gd name="T37" fmla="*/ 73 h 136"/>
                <a:gd name="T38" fmla="*/ 29 w 136"/>
                <a:gd name="T39" fmla="*/ 82 h 136"/>
                <a:gd name="T40" fmla="*/ 19 w 136"/>
                <a:gd name="T41" fmla="*/ 94 h 136"/>
                <a:gd name="T42" fmla="*/ 18 w 136"/>
                <a:gd name="T43" fmla="*/ 94 h 136"/>
                <a:gd name="T44" fmla="*/ 0 w 136"/>
                <a:gd name="T45" fmla="*/ 96 h 136"/>
                <a:gd name="T46" fmla="*/ 0 w 136"/>
                <a:gd name="T47" fmla="*/ 129 h 136"/>
                <a:gd name="T48" fmla="*/ 40 w 136"/>
                <a:gd name="T49" fmla="*/ 136 h 136"/>
                <a:gd name="T50" fmla="*/ 44 w 136"/>
                <a:gd name="T51" fmla="*/ 134 h 136"/>
                <a:gd name="T52" fmla="*/ 44 w 136"/>
                <a:gd name="T53" fmla="*/ 133 h 136"/>
                <a:gd name="T54" fmla="*/ 45 w 136"/>
                <a:gd name="T55" fmla="*/ 132 h 136"/>
                <a:gd name="T56" fmla="*/ 45 w 136"/>
                <a:gd name="T57" fmla="*/ 132 h 136"/>
                <a:gd name="T58" fmla="*/ 45 w 136"/>
                <a:gd name="T59" fmla="*/ 131 h 136"/>
                <a:gd name="T60" fmla="*/ 45 w 136"/>
                <a:gd name="T61" fmla="*/ 130 h 136"/>
                <a:gd name="T62" fmla="*/ 45 w 136"/>
                <a:gd name="T63" fmla="*/ 129 h 136"/>
                <a:gd name="T64" fmla="*/ 44 w 136"/>
                <a:gd name="T65" fmla="*/ 128 h 136"/>
                <a:gd name="T66" fmla="*/ 42 w 136"/>
                <a:gd name="T67" fmla="*/ 117 h 136"/>
                <a:gd name="T68" fmla="*/ 42 w 136"/>
                <a:gd name="T69" fmla="*/ 115 h 136"/>
                <a:gd name="T70" fmla="*/ 43 w 136"/>
                <a:gd name="T71" fmla="*/ 113 h 136"/>
                <a:gd name="T72" fmla="*/ 63 w 136"/>
                <a:gd name="T73" fmla="*/ 112 h 136"/>
                <a:gd name="T74" fmla="*/ 64 w 136"/>
                <a:gd name="T75" fmla="*/ 113 h 136"/>
                <a:gd name="T76" fmla="*/ 64 w 136"/>
                <a:gd name="T77" fmla="*/ 115 h 136"/>
                <a:gd name="T78" fmla="*/ 65 w 136"/>
                <a:gd name="T79" fmla="*/ 117 h 136"/>
                <a:gd name="T80" fmla="*/ 67 w 136"/>
                <a:gd name="T81" fmla="*/ 136 h 136"/>
                <a:gd name="T82" fmla="*/ 106 w 136"/>
                <a:gd name="T83" fmla="*/ 136 h 136"/>
                <a:gd name="T84" fmla="*/ 106 w 136"/>
                <a:gd name="T85" fmla="*/ 95 h 136"/>
                <a:gd name="T86" fmla="*/ 111 w 136"/>
                <a:gd name="T87" fmla="*/ 90 h 136"/>
                <a:gd name="T88" fmla="*/ 111 w 136"/>
                <a:gd name="T89" fmla="*/ 90 h 136"/>
                <a:gd name="T90" fmla="*/ 112 w 136"/>
                <a:gd name="T91" fmla="*/ 90 h 136"/>
                <a:gd name="T92" fmla="*/ 112 w 136"/>
                <a:gd name="T93" fmla="*/ 91 h 136"/>
                <a:gd name="T94" fmla="*/ 113 w 136"/>
                <a:gd name="T95" fmla="*/ 91 h 136"/>
                <a:gd name="T96" fmla="*/ 114 w 136"/>
                <a:gd name="T97" fmla="*/ 91 h 136"/>
                <a:gd name="T98" fmla="*/ 114 w 136"/>
                <a:gd name="T99" fmla="*/ 91 h 136"/>
                <a:gd name="T100" fmla="*/ 120 w 136"/>
                <a:gd name="T101" fmla="*/ 93 h 136"/>
                <a:gd name="T102" fmla="*/ 121 w 136"/>
                <a:gd name="T103" fmla="*/ 93 h 136"/>
                <a:gd name="T104" fmla="*/ 131 w 136"/>
                <a:gd name="T105" fmla="*/ 92 h 136"/>
                <a:gd name="T106" fmla="*/ 133 w 136"/>
                <a:gd name="T107" fmla="*/ 89 h 136"/>
                <a:gd name="T108" fmla="*/ 134 w 136"/>
                <a:gd name="T109" fmla="*/ 88 h 136"/>
                <a:gd name="T110" fmla="*/ 135 w 136"/>
                <a:gd name="T111" fmla="*/ 87 h 136"/>
                <a:gd name="T112" fmla="*/ 135 w 136"/>
                <a:gd name="T113" fmla="*/ 85 h 136"/>
                <a:gd name="T114" fmla="*/ 136 w 136"/>
                <a:gd name="T115" fmla="*/ 83 h 136"/>
                <a:gd name="T116" fmla="*/ 114 w 136"/>
                <a:gd name="T117" fmla="*/ 74 h 136"/>
                <a:gd name="T118" fmla="*/ 106 w 136"/>
                <a:gd name="T119" fmla="*/ 37 h 136"/>
                <a:gd name="T120" fmla="*/ 67 w 136"/>
                <a:gd name="T121" fmla="*/ 29 h 136"/>
                <a:gd name="T122" fmla="*/ 65 w 136"/>
                <a:gd name="T123" fmla="*/ 1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 h="136">
                  <a:moveTo>
                    <a:pt x="50" y="0"/>
                  </a:moveTo>
                  <a:cubicBezTo>
                    <a:pt x="50" y="0"/>
                    <a:pt x="50" y="0"/>
                    <a:pt x="50" y="0"/>
                  </a:cubicBezTo>
                  <a:moveTo>
                    <a:pt x="50" y="0"/>
                  </a:moveTo>
                  <a:cubicBezTo>
                    <a:pt x="50" y="0"/>
                    <a:pt x="50" y="0"/>
                    <a:pt x="50" y="0"/>
                  </a:cubicBezTo>
                  <a:cubicBezTo>
                    <a:pt x="50" y="0"/>
                    <a:pt x="50" y="0"/>
                    <a:pt x="50" y="0"/>
                  </a:cubicBezTo>
                  <a:cubicBezTo>
                    <a:pt x="50" y="0"/>
                    <a:pt x="50" y="0"/>
                    <a:pt x="50" y="0"/>
                  </a:cubicBezTo>
                  <a:moveTo>
                    <a:pt x="53" y="0"/>
                  </a:moveTo>
                  <a:cubicBezTo>
                    <a:pt x="53" y="0"/>
                    <a:pt x="53" y="0"/>
                    <a:pt x="52" y="0"/>
                  </a:cubicBezTo>
                  <a:cubicBezTo>
                    <a:pt x="52" y="0"/>
                    <a:pt x="52" y="0"/>
                    <a:pt x="52" y="0"/>
                  </a:cubicBezTo>
                  <a:cubicBezTo>
                    <a:pt x="52" y="0"/>
                    <a:pt x="52" y="0"/>
                    <a:pt x="51" y="0"/>
                  </a:cubicBezTo>
                  <a:cubicBezTo>
                    <a:pt x="51" y="0"/>
                    <a:pt x="51" y="0"/>
                    <a:pt x="51" y="0"/>
                  </a:cubicBezTo>
                  <a:cubicBezTo>
                    <a:pt x="51" y="0"/>
                    <a:pt x="51" y="0"/>
                    <a:pt x="51" y="0"/>
                  </a:cubicBezTo>
                  <a:cubicBezTo>
                    <a:pt x="51" y="0"/>
                    <a:pt x="51" y="0"/>
                    <a:pt x="51" y="0"/>
                  </a:cubicBezTo>
                  <a:cubicBezTo>
                    <a:pt x="50" y="0"/>
                    <a:pt x="50" y="0"/>
                    <a:pt x="50" y="0"/>
                  </a:cubicBezTo>
                  <a:cubicBezTo>
                    <a:pt x="50" y="0"/>
                    <a:pt x="50" y="0"/>
                    <a:pt x="50" y="0"/>
                  </a:cubicBezTo>
                  <a:cubicBezTo>
                    <a:pt x="47" y="1"/>
                    <a:pt x="45" y="3"/>
                    <a:pt x="43" y="5"/>
                  </a:cubicBezTo>
                  <a:cubicBezTo>
                    <a:pt x="43" y="5"/>
                    <a:pt x="43" y="5"/>
                    <a:pt x="43" y="5"/>
                  </a:cubicBezTo>
                  <a:cubicBezTo>
                    <a:pt x="42" y="7"/>
                    <a:pt x="42" y="9"/>
                    <a:pt x="42" y="11"/>
                  </a:cubicBezTo>
                  <a:cubicBezTo>
                    <a:pt x="42" y="11"/>
                    <a:pt x="42" y="11"/>
                    <a:pt x="42" y="11"/>
                  </a:cubicBezTo>
                  <a:cubicBezTo>
                    <a:pt x="42" y="15"/>
                    <a:pt x="44" y="21"/>
                    <a:pt x="44" y="22"/>
                  </a:cubicBezTo>
                  <a:cubicBezTo>
                    <a:pt x="44" y="22"/>
                    <a:pt x="44" y="22"/>
                    <a:pt x="44" y="22"/>
                  </a:cubicBezTo>
                  <a:cubicBezTo>
                    <a:pt x="45" y="22"/>
                    <a:pt x="45" y="23"/>
                    <a:pt x="45" y="23"/>
                  </a:cubicBezTo>
                  <a:cubicBezTo>
                    <a:pt x="45" y="24"/>
                    <a:pt x="45" y="24"/>
                    <a:pt x="45" y="24"/>
                  </a:cubicBezTo>
                  <a:cubicBezTo>
                    <a:pt x="45" y="25"/>
                    <a:pt x="45" y="25"/>
                    <a:pt x="45" y="25"/>
                  </a:cubicBezTo>
                  <a:cubicBezTo>
                    <a:pt x="45" y="25"/>
                    <a:pt x="45" y="25"/>
                    <a:pt x="45" y="25"/>
                  </a:cubicBezTo>
                  <a:cubicBezTo>
                    <a:pt x="45" y="25"/>
                    <a:pt x="45" y="25"/>
                    <a:pt x="45" y="26"/>
                  </a:cubicBezTo>
                  <a:cubicBezTo>
                    <a:pt x="45" y="26"/>
                    <a:pt x="45" y="26"/>
                    <a:pt x="45" y="26"/>
                  </a:cubicBezTo>
                  <a:cubicBezTo>
                    <a:pt x="45" y="26"/>
                    <a:pt x="45" y="26"/>
                    <a:pt x="44" y="27"/>
                  </a:cubicBezTo>
                  <a:cubicBezTo>
                    <a:pt x="44" y="27"/>
                    <a:pt x="44" y="27"/>
                    <a:pt x="44" y="27"/>
                  </a:cubicBezTo>
                  <a:cubicBezTo>
                    <a:pt x="44" y="27"/>
                    <a:pt x="44" y="27"/>
                    <a:pt x="44" y="27"/>
                  </a:cubicBezTo>
                  <a:cubicBezTo>
                    <a:pt x="44" y="27"/>
                    <a:pt x="44" y="27"/>
                    <a:pt x="44" y="27"/>
                  </a:cubicBezTo>
                  <a:cubicBezTo>
                    <a:pt x="44" y="28"/>
                    <a:pt x="43" y="28"/>
                    <a:pt x="43" y="28"/>
                  </a:cubicBezTo>
                  <a:cubicBezTo>
                    <a:pt x="43" y="28"/>
                    <a:pt x="43" y="28"/>
                    <a:pt x="43" y="28"/>
                  </a:cubicBezTo>
                  <a:cubicBezTo>
                    <a:pt x="43" y="28"/>
                    <a:pt x="43" y="28"/>
                    <a:pt x="42" y="28"/>
                  </a:cubicBezTo>
                  <a:cubicBezTo>
                    <a:pt x="42" y="28"/>
                    <a:pt x="42" y="28"/>
                    <a:pt x="42" y="28"/>
                  </a:cubicBezTo>
                  <a:cubicBezTo>
                    <a:pt x="42" y="29"/>
                    <a:pt x="42" y="29"/>
                    <a:pt x="42" y="29"/>
                  </a:cubicBezTo>
                  <a:cubicBezTo>
                    <a:pt x="42" y="29"/>
                    <a:pt x="42" y="29"/>
                    <a:pt x="42" y="29"/>
                  </a:cubicBezTo>
                  <a:cubicBezTo>
                    <a:pt x="42" y="29"/>
                    <a:pt x="42" y="29"/>
                    <a:pt x="41" y="29"/>
                  </a:cubicBezTo>
                  <a:cubicBezTo>
                    <a:pt x="41" y="29"/>
                    <a:pt x="41" y="29"/>
                    <a:pt x="41" y="29"/>
                  </a:cubicBezTo>
                  <a:cubicBezTo>
                    <a:pt x="41" y="29"/>
                    <a:pt x="41" y="29"/>
                    <a:pt x="41" y="29"/>
                  </a:cubicBezTo>
                  <a:cubicBezTo>
                    <a:pt x="41" y="29"/>
                    <a:pt x="41" y="29"/>
                    <a:pt x="41" y="29"/>
                  </a:cubicBezTo>
                  <a:cubicBezTo>
                    <a:pt x="41" y="29"/>
                    <a:pt x="41" y="29"/>
                    <a:pt x="40" y="29"/>
                  </a:cubicBezTo>
                  <a:cubicBezTo>
                    <a:pt x="40" y="29"/>
                    <a:pt x="40" y="29"/>
                    <a:pt x="40" y="29"/>
                  </a:cubicBezTo>
                  <a:cubicBezTo>
                    <a:pt x="40" y="29"/>
                    <a:pt x="40" y="29"/>
                    <a:pt x="39" y="29"/>
                  </a:cubicBezTo>
                  <a:cubicBezTo>
                    <a:pt x="8" y="29"/>
                    <a:pt x="8" y="29"/>
                    <a:pt x="8" y="29"/>
                  </a:cubicBezTo>
                  <a:cubicBezTo>
                    <a:pt x="8" y="29"/>
                    <a:pt x="8" y="29"/>
                    <a:pt x="8" y="29"/>
                  </a:cubicBezTo>
                  <a:cubicBezTo>
                    <a:pt x="0" y="29"/>
                    <a:pt x="0" y="29"/>
                    <a:pt x="0" y="29"/>
                  </a:cubicBezTo>
                  <a:cubicBezTo>
                    <a:pt x="0" y="35"/>
                    <a:pt x="0" y="35"/>
                    <a:pt x="0" y="35"/>
                  </a:cubicBezTo>
                  <a:cubicBezTo>
                    <a:pt x="0" y="36"/>
                    <a:pt x="0" y="36"/>
                    <a:pt x="0" y="37"/>
                  </a:cubicBezTo>
                  <a:cubicBezTo>
                    <a:pt x="0" y="69"/>
                    <a:pt x="0" y="69"/>
                    <a:pt x="0" y="69"/>
                  </a:cubicBezTo>
                  <a:cubicBezTo>
                    <a:pt x="0" y="72"/>
                    <a:pt x="2" y="74"/>
                    <a:pt x="5" y="74"/>
                  </a:cubicBezTo>
                  <a:cubicBezTo>
                    <a:pt x="6" y="74"/>
                    <a:pt x="6" y="74"/>
                    <a:pt x="7" y="74"/>
                  </a:cubicBezTo>
                  <a:cubicBezTo>
                    <a:pt x="7" y="74"/>
                    <a:pt x="14" y="71"/>
                    <a:pt x="17" y="71"/>
                  </a:cubicBezTo>
                  <a:cubicBezTo>
                    <a:pt x="18" y="71"/>
                    <a:pt x="18" y="71"/>
                    <a:pt x="18" y="71"/>
                  </a:cubicBezTo>
                  <a:cubicBezTo>
                    <a:pt x="18" y="71"/>
                    <a:pt x="18" y="71"/>
                    <a:pt x="18" y="71"/>
                  </a:cubicBezTo>
                  <a:cubicBezTo>
                    <a:pt x="18" y="71"/>
                    <a:pt x="19" y="71"/>
                    <a:pt x="19" y="71"/>
                  </a:cubicBezTo>
                  <a:cubicBezTo>
                    <a:pt x="19" y="71"/>
                    <a:pt x="19" y="71"/>
                    <a:pt x="19" y="71"/>
                  </a:cubicBezTo>
                  <a:cubicBezTo>
                    <a:pt x="19" y="71"/>
                    <a:pt x="19" y="71"/>
                    <a:pt x="19" y="71"/>
                  </a:cubicBezTo>
                  <a:cubicBezTo>
                    <a:pt x="19" y="71"/>
                    <a:pt x="19" y="71"/>
                    <a:pt x="19" y="71"/>
                  </a:cubicBezTo>
                  <a:cubicBezTo>
                    <a:pt x="20" y="71"/>
                    <a:pt x="20" y="71"/>
                    <a:pt x="20" y="71"/>
                  </a:cubicBezTo>
                  <a:cubicBezTo>
                    <a:pt x="20" y="71"/>
                    <a:pt x="20" y="71"/>
                    <a:pt x="20" y="71"/>
                  </a:cubicBezTo>
                  <a:cubicBezTo>
                    <a:pt x="20" y="71"/>
                    <a:pt x="20" y="71"/>
                    <a:pt x="20" y="71"/>
                  </a:cubicBezTo>
                  <a:cubicBezTo>
                    <a:pt x="21" y="71"/>
                    <a:pt x="21" y="71"/>
                    <a:pt x="21" y="71"/>
                  </a:cubicBezTo>
                  <a:cubicBezTo>
                    <a:pt x="21" y="71"/>
                    <a:pt x="21" y="71"/>
                    <a:pt x="21" y="71"/>
                  </a:cubicBezTo>
                  <a:cubicBezTo>
                    <a:pt x="21" y="71"/>
                    <a:pt x="21" y="71"/>
                    <a:pt x="21" y="71"/>
                  </a:cubicBezTo>
                  <a:cubicBezTo>
                    <a:pt x="22" y="71"/>
                    <a:pt x="22" y="71"/>
                    <a:pt x="22" y="71"/>
                  </a:cubicBezTo>
                  <a:cubicBezTo>
                    <a:pt x="22" y="72"/>
                    <a:pt x="22" y="72"/>
                    <a:pt x="22" y="72"/>
                  </a:cubicBezTo>
                  <a:cubicBezTo>
                    <a:pt x="22" y="72"/>
                    <a:pt x="22" y="72"/>
                    <a:pt x="22" y="72"/>
                  </a:cubicBezTo>
                  <a:cubicBezTo>
                    <a:pt x="22" y="72"/>
                    <a:pt x="22" y="72"/>
                    <a:pt x="22" y="72"/>
                  </a:cubicBezTo>
                  <a:cubicBezTo>
                    <a:pt x="23" y="72"/>
                    <a:pt x="23" y="72"/>
                    <a:pt x="23" y="72"/>
                  </a:cubicBezTo>
                  <a:cubicBezTo>
                    <a:pt x="23" y="72"/>
                    <a:pt x="23" y="72"/>
                    <a:pt x="23" y="72"/>
                  </a:cubicBezTo>
                  <a:cubicBezTo>
                    <a:pt x="23" y="72"/>
                    <a:pt x="23" y="72"/>
                    <a:pt x="23" y="72"/>
                  </a:cubicBezTo>
                  <a:cubicBezTo>
                    <a:pt x="23" y="72"/>
                    <a:pt x="23" y="72"/>
                    <a:pt x="23" y="72"/>
                  </a:cubicBezTo>
                  <a:cubicBezTo>
                    <a:pt x="24" y="72"/>
                    <a:pt x="24" y="72"/>
                    <a:pt x="24" y="72"/>
                  </a:cubicBezTo>
                  <a:cubicBezTo>
                    <a:pt x="24" y="73"/>
                    <a:pt x="24" y="73"/>
                    <a:pt x="24" y="73"/>
                  </a:cubicBezTo>
                  <a:cubicBezTo>
                    <a:pt x="24" y="73"/>
                    <a:pt x="24" y="73"/>
                    <a:pt x="24" y="73"/>
                  </a:cubicBezTo>
                  <a:cubicBezTo>
                    <a:pt x="24" y="73"/>
                    <a:pt x="24" y="73"/>
                    <a:pt x="24" y="73"/>
                  </a:cubicBezTo>
                  <a:cubicBezTo>
                    <a:pt x="25" y="73"/>
                    <a:pt x="26" y="74"/>
                    <a:pt x="26" y="74"/>
                  </a:cubicBezTo>
                  <a:cubicBezTo>
                    <a:pt x="26" y="74"/>
                    <a:pt x="26" y="74"/>
                    <a:pt x="26" y="74"/>
                  </a:cubicBezTo>
                  <a:cubicBezTo>
                    <a:pt x="28" y="76"/>
                    <a:pt x="29" y="79"/>
                    <a:pt x="29" y="82"/>
                  </a:cubicBezTo>
                  <a:cubicBezTo>
                    <a:pt x="29" y="87"/>
                    <a:pt x="26" y="92"/>
                    <a:pt x="21" y="93"/>
                  </a:cubicBezTo>
                  <a:cubicBezTo>
                    <a:pt x="21" y="93"/>
                    <a:pt x="20" y="94"/>
                    <a:pt x="19" y="94"/>
                  </a:cubicBezTo>
                  <a:cubicBezTo>
                    <a:pt x="19" y="94"/>
                    <a:pt x="19" y="94"/>
                    <a:pt x="19" y="94"/>
                  </a:cubicBezTo>
                  <a:cubicBezTo>
                    <a:pt x="19" y="94"/>
                    <a:pt x="19" y="94"/>
                    <a:pt x="19" y="94"/>
                  </a:cubicBezTo>
                  <a:cubicBezTo>
                    <a:pt x="19" y="94"/>
                    <a:pt x="19" y="94"/>
                    <a:pt x="19" y="94"/>
                  </a:cubicBezTo>
                  <a:cubicBezTo>
                    <a:pt x="19" y="94"/>
                    <a:pt x="19" y="94"/>
                    <a:pt x="18" y="94"/>
                  </a:cubicBezTo>
                  <a:cubicBezTo>
                    <a:pt x="18" y="94"/>
                    <a:pt x="18" y="94"/>
                    <a:pt x="18" y="94"/>
                  </a:cubicBezTo>
                  <a:cubicBezTo>
                    <a:pt x="18" y="94"/>
                    <a:pt x="18" y="94"/>
                    <a:pt x="18" y="94"/>
                  </a:cubicBezTo>
                  <a:cubicBezTo>
                    <a:pt x="18" y="94"/>
                    <a:pt x="18" y="94"/>
                    <a:pt x="17" y="94"/>
                  </a:cubicBezTo>
                  <a:cubicBezTo>
                    <a:pt x="14" y="94"/>
                    <a:pt x="7" y="91"/>
                    <a:pt x="7" y="91"/>
                  </a:cubicBezTo>
                  <a:cubicBezTo>
                    <a:pt x="6" y="91"/>
                    <a:pt x="6" y="90"/>
                    <a:pt x="5" y="90"/>
                  </a:cubicBezTo>
                  <a:cubicBezTo>
                    <a:pt x="2" y="90"/>
                    <a:pt x="0" y="92"/>
                    <a:pt x="0" y="96"/>
                  </a:cubicBezTo>
                  <a:cubicBezTo>
                    <a:pt x="0" y="97"/>
                    <a:pt x="0" y="97"/>
                    <a:pt x="0" y="97"/>
                  </a:cubicBezTo>
                  <a:cubicBezTo>
                    <a:pt x="0" y="99"/>
                    <a:pt x="0" y="99"/>
                    <a:pt x="0" y="99"/>
                  </a:cubicBezTo>
                  <a:cubicBezTo>
                    <a:pt x="0" y="127"/>
                    <a:pt x="0" y="127"/>
                    <a:pt x="0" y="127"/>
                  </a:cubicBezTo>
                  <a:cubicBezTo>
                    <a:pt x="0" y="128"/>
                    <a:pt x="0" y="129"/>
                    <a:pt x="0" y="129"/>
                  </a:cubicBezTo>
                  <a:cubicBezTo>
                    <a:pt x="0" y="136"/>
                    <a:pt x="0" y="136"/>
                    <a:pt x="0" y="136"/>
                  </a:cubicBezTo>
                  <a:cubicBezTo>
                    <a:pt x="8" y="136"/>
                    <a:pt x="8" y="136"/>
                    <a:pt x="8" y="136"/>
                  </a:cubicBezTo>
                  <a:cubicBezTo>
                    <a:pt x="39" y="136"/>
                    <a:pt x="39" y="136"/>
                    <a:pt x="39" y="136"/>
                  </a:cubicBezTo>
                  <a:cubicBezTo>
                    <a:pt x="40" y="136"/>
                    <a:pt x="40" y="136"/>
                    <a:pt x="40" y="136"/>
                  </a:cubicBezTo>
                  <a:cubicBezTo>
                    <a:pt x="40" y="136"/>
                    <a:pt x="40" y="136"/>
                    <a:pt x="40" y="136"/>
                  </a:cubicBezTo>
                  <a:cubicBezTo>
                    <a:pt x="40" y="136"/>
                    <a:pt x="41" y="136"/>
                    <a:pt x="41" y="136"/>
                  </a:cubicBezTo>
                  <a:cubicBezTo>
                    <a:pt x="41" y="136"/>
                    <a:pt x="41" y="136"/>
                    <a:pt x="41" y="136"/>
                  </a:cubicBezTo>
                  <a:cubicBezTo>
                    <a:pt x="42" y="135"/>
                    <a:pt x="43" y="135"/>
                    <a:pt x="44" y="134"/>
                  </a:cubicBezTo>
                  <a:cubicBezTo>
                    <a:pt x="44" y="133"/>
                    <a:pt x="44" y="133"/>
                    <a:pt x="44" y="133"/>
                  </a:cubicBezTo>
                  <a:cubicBezTo>
                    <a:pt x="44" y="133"/>
                    <a:pt x="44" y="133"/>
                    <a:pt x="44" y="133"/>
                  </a:cubicBezTo>
                  <a:cubicBezTo>
                    <a:pt x="44" y="133"/>
                    <a:pt x="44" y="133"/>
                    <a:pt x="44" y="133"/>
                  </a:cubicBezTo>
                  <a:cubicBezTo>
                    <a:pt x="44" y="133"/>
                    <a:pt x="44" y="133"/>
                    <a:pt x="44" y="133"/>
                  </a:cubicBezTo>
                  <a:cubicBezTo>
                    <a:pt x="45" y="133"/>
                    <a:pt x="45" y="133"/>
                    <a:pt x="45" y="133"/>
                  </a:cubicBezTo>
                  <a:cubicBezTo>
                    <a:pt x="45" y="133"/>
                    <a:pt x="45" y="133"/>
                    <a:pt x="45" y="133"/>
                  </a:cubicBezTo>
                  <a:cubicBezTo>
                    <a:pt x="45" y="133"/>
                    <a:pt x="45" y="133"/>
                    <a:pt x="45" y="133"/>
                  </a:cubicBezTo>
                  <a:cubicBezTo>
                    <a:pt x="45" y="132"/>
                    <a:pt x="45" y="132"/>
                    <a:pt x="45" y="132"/>
                  </a:cubicBezTo>
                  <a:cubicBezTo>
                    <a:pt x="45" y="132"/>
                    <a:pt x="45" y="132"/>
                    <a:pt x="45" y="132"/>
                  </a:cubicBezTo>
                  <a:cubicBezTo>
                    <a:pt x="45" y="132"/>
                    <a:pt x="45" y="132"/>
                    <a:pt x="45" y="132"/>
                  </a:cubicBezTo>
                  <a:cubicBezTo>
                    <a:pt x="45" y="132"/>
                    <a:pt x="45" y="132"/>
                    <a:pt x="45" y="132"/>
                  </a:cubicBezTo>
                  <a:cubicBezTo>
                    <a:pt x="45" y="132"/>
                    <a:pt x="45" y="132"/>
                    <a:pt x="45" y="132"/>
                  </a:cubicBezTo>
                  <a:cubicBezTo>
                    <a:pt x="45" y="132"/>
                    <a:pt x="45" y="132"/>
                    <a:pt x="45" y="132"/>
                  </a:cubicBezTo>
                  <a:cubicBezTo>
                    <a:pt x="45" y="131"/>
                    <a:pt x="45" y="131"/>
                    <a:pt x="45" y="131"/>
                  </a:cubicBezTo>
                  <a:cubicBezTo>
                    <a:pt x="45" y="131"/>
                    <a:pt x="45" y="131"/>
                    <a:pt x="45" y="131"/>
                  </a:cubicBezTo>
                  <a:cubicBezTo>
                    <a:pt x="45" y="131"/>
                    <a:pt x="45" y="131"/>
                    <a:pt x="45" y="131"/>
                  </a:cubicBezTo>
                  <a:cubicBezTo>
                    <a:pt x="45" y="131"/>
                    <a:pt x="45" y="131"/>
                    <a:pt x="45" y="131"/>
                  </a:cubicBezTo>
                  <a:cubicBezTo>
                    <a:pt x="45" y="130"/>
                    <a:pt x="45" y="130"/>
                    <a:pt x="45" y="130"/>
                  </a:cubicBezTo>
                  <a:cubicBezTo>
                    <a:pt x="45" y="130"/>
                    <a:pt x="45" y="130"/>
                    <a:pt x="45" y="130"/>
                  </a:cubicBezTo>
                  <a:cubicBezTo>
                    <a:pt x="45" y="130"/>
                    <a:pt x="45" y="130"/>
                    <a:pt x="45" y="130"/>
                  </a:cubicBezTo>
                  <a:cubicBezTo>
                    <a:pt x="45" y="130"/>
                    <a:pt x="45" y="130"/>
                    <a:pt x="45" y="130"/>
                  </a:cubicBezTo>
                  <a:cubicBezTo>
                    <a:pt x="45" y="130"/>
                    <a:pt x="45" y="130"/>
                    <a:pt x="45" y="130"/>
                  </a:cubicBezTo>
                  <a:cubicBezTo>
                    <a:pt x="45" y="129"/>
                    <a:pt x="45" y="129"/>
                    <a:pt x="45" y="129"/>
                  </a:cubicBezTo>
                  <a:cubicBezTo>
                    <a:pt x="45" y="129"/>
                    <a:pt x="45" y="129"/>
                    <a:pt x="45" y="129"/>
                  </a:cubicBezTo>
                  <a:cubicBezTo>
                    <a:pt x="45" y="129"/>
                    <a:pt x="45" y="129"/>
                    <a:pt x="45" y="129"/>
                  </a:cubicBezTo>
                  <a:cubicBezTo>
                    <a:pt x="45" y="129"/>
                    <a:pt x="45" y="129"/>
                    <a:pt x="45" y="129"/>
                  </a:cubicBezTo>
                  <a:cubicBezTo>
                    <a:pt x="45" y="129"/>
                    <a:pt x="45" y="129"/>
                    <a:pt x="45" y="129"/>
                  </a:cubicBezTo>
                  <a:cubicBezTo>
                    <a:pt x="44" y="129"/>
                    <a:pt x="44" y="128"/>
                    <a:pt x="44" y="128"/>
                  </a:cubicBezTo>
                  <a:cubicBezTo>
                    <a:pt x="44" y="128"/>
                    <a:pt x="42" y="122"/>
                    <a:pt x="42" y="118"/>
                  </a:cubicBezTo>
                  <a:cubicBezTo>
                    <a:pt x="42" y="118"/>
                    <a:pt x="42" y="118"/>
                    <a:pt x="42" y="117"/>
                  </a:cubicBezTo>
                  <a:cubicBezTo>
                    <a:pt x="42" y="117"/>
                    <a:pt x="42" y="117"/>
                    <a:pt x="42" y="117"/>
                  </a:cubicBezTo>
                  <a:cubicBezTo>
                    <a:pt x="42" y="117"/>
                    <a:pt x="42" y="117"/>
                    <a:pt x="42" y="117"/>
                  </a:cubicBezTo>
                  <a:cubicBezTo>
                    <a:pt x="42" y="117"/>
                    <a:pt x="42" y="117"/>
                    <a:pt x="42" y="117"/>
                  </a:cubicBezTo>
                  <a:cubicBezTo>
                    <a:pt x="42" y="116"/>
                    <a:pt x="42" y="116"/>
                    <a:pt x="42" y="116"/>
                  </a:cubicBezTo>
                  <a:cubicBezTo>
                    <a:pt x="42" y="116"/>
                    <a:pt x="42" y="116"/>
                    <a:pt x="42" y="116"/>
                  </a:cubicBezTo>
                  <a:cubicBezTo>
                    <a:pt x="42" y="116"/>
                    <a:pt x="42" y="116"/>
                    <a:pt x="42" y="115"/>
                  </a:cubicBezTo>
                  <a:cubicBezTo>
                    <a:pt x="42" y="115"/>
                    <a:pt x="42" y="115"/>
                    <a:pt x="42" y="115"/>
                  </a:cubicBezTo>
                  <a:cubicBezTo>
                    <a:pt x="42" y="115"/>
                    <a:pt x="42" y="114"/>
                    <a:pt x="43" y="113"/>
                  </a:cubicBezTo>
                  <a:cubicBezTo>
                    <a:pt x="43" y="113"/>
                    <a:pt x="43" y="113"/>
                    <a:pt x="43" y="113"/>
                  </a:cubicBezTo>
                  <a:cubicBezTo>
                    <a:pt x="43" y="113"/>
                    <a:pt x="43" y="113"/>
                    <a:pt x="43" y="113"/>
                  </a:cubicBezTo>
                  <a:cubicBezTo>
                    <a:pt x="45" y="109"/>
                    <a:pt x="49" y="106"/>
                    <a:pt x="53" y="106"/>
                  </a:cubicBezTo>
                  <a:cubicBezTo>
                    <a:pt x="57" y="106"/>
                    <a:pt x="60" y="108"/>
                    <a:pt x="62" y="111"/>
                  </a:cubicBezTo>
                  <a:cubicBezTo>
                    <a:pt x="62" y="111"/>
                    <a:pt x="62" y="111"/>
                    <a:pt x="62" y="111"/>
                  </a:cubicBezTo>
                  <a:cubicBezTo>
                    <a:pt x="63" y="111"/>
                    <a:pt x="63" y="112"/>
                    <a:pt x="63" y="112"/>
                  </a:cubicBezTo>
                  <a:cubicBezTo>
                    <a:pt x="63" y="112"/>
                    <a:pt x="63" y="112"/>
                    <a:pt x="63" y="112"/>
                  </a:cubicBezTo>
                  <a:cubicBezTo>
                    <a:pt x="63" y="112"/>
                    <a:pt x="63" y="112"/>
                    <a:pt x="63" y="113"/>
                  </a:cubicBezTo>
                  <a:cubicBezTo>
                    <a:pt x="63" y="113"/>
                    <a:pt x="63" y="113"/>
                    <a:pt x="63" y="113"/>
                  </a:cubicBezTo>
                  <a:cubicBezTo>
                    <a:pt x="64" y="113"/>
                    <a:pt x="64" y="113"/>
                    <a:pt x="64" y="113"/>
                  </a:cubicBezTo>
                  <a:cubicBezTo>
                    <a:pt x="64" y="113"/>
                    <a:pt x="64" y="113"/>
                    <a:pt x="64" y="113"/>
                  </a:cubicBezTo>
                  <a:cubicBezTo>
                    <a:pt x="64" y="114"/>
                    <a:pt x="64" y="114"/>
                    <a:pt x="64" y="114"/>
                  </a:cubicBezTo>
                  <a:cubicBezTo>
                    <a:pt x="64" y="114"/>
                    <a:pt x="64" y="114"/>
                    <a:pt x="64" y="114"/>
                  </a:cubicBezTo>
                  <a:cubicBezTo>
                    <a:pt x="64" y="115"/>
                    <a:pt x="64" y="115"/>
                    <a:pt x="64" y="115"/>
                  </a:cubicBezTo>
                  <a:cubicBezTo>
                    <a:pt x="64" y="115"/>
                    <a:pt x="64" y="115"/>
                    <a:pt x="64" y="115"/>
                  </a:cubicBezTo>
                  <a:cubicBezTo>
                    <a:pt x="64" y="116"/>
                    <a:pt x="65" y="116"/>
                    <a:pt x="65" y="116"/>
                  </a:cubicBezTo>
                  <a:cubicBezTo>
                    <a:pt x="65" y="116"/>
                    <a:pt x="65" y="116"/>
                    <a:pt x="65" y="116"/>
                  </a:cubicBezTo>
                  <a:cubicBezTo>
                    <a:pt x="65" y="117"/>
                    <a:pt x="65" y="117"/>
                    <a:pt x="65" y="117"/>
                  </a:cubicBezTo>
                  <a:cubicBezTo>
                    <a:pt x="65" y="117"/>
                    <a:pt x="65" y="117"/>
                    <a:pt x="65" y="117"/>
                  </a:cubicBezTo>
                  <a:cubicBezTo>
                    <a:pt x="65" y="118"/>
                    <a:pt x="65" y="118"/>
                    <a:pt x="65" y="118"/>
                  </a:cubicBezTo>
                  <a:cubicBezTo>
                    <a:pt x="65" y="122"/>
                    <a:pt x="62" y="128"/>
                    <a:pt x="62" y="128"/>
                  </a:cubicBezTo>
                  <a:cubicBezTo>
                    <a:pt x="60" y="132"/>
                    <a:pt x="62" y="136"/>
                    <a:pt x="67" y="136"/>
                  </a:cubicBezTo>
                  <a:cubicBezTo>
                    <a:pt x="98" y="136"/>
                    <a:pt x="98" y="136"/>
                    <a:pt x="98" y="136"/>
                  </a:cubicBezTo>
                  <a:cubicBezTo>
                    <a:pt x="106" y="136"/>
                    <a:pt x="106" y="136"/>
                    <a:pt x="106" y="136"/>
                  </a:cubicBezTo>
                  <a:cubicBezTo>
                    <a:pt x="106" y="136"/>
                    <a:pt x="106" y="136"/>
                    <a:pt x="106" y="136"/>
                  </a:cubicBezTo>
                  <a:cubicBezTo>
                    <a:pt x="106" y="136"/>
                    <a:pt x="106" y="136"/>
                    <a:pt x="106" y="136"/>
                  </a:cubicBezTo>
                  <a:cubicBezTo>
                    <a:pt x="106" y="127"/>
                    <a:pt x="106" y="127"/>
                    <a:pt x="106" y="127"/>
                  </a:cubicBezTo>
                  <a:cubicBezTo>
                    <a:pt x="106" y="98"/>
                    <a:pt x="106" y="98"/>
                    <a:pt x="106" y="98"/>
                  </a:cubicBezTo>
                  <a:cubicBezTo>
                    <a:pt x="106" y="96"/>
                    <a:pt x="106" y="96"/>
                    <a:pt x="106" y="96"/>
                  </a:cubicBezTo>
                  <a:cubicBezTo>
                    <a:pt x="106" y="96"/>
                    <a:pt x="106" y="96"/>
                    <a:pt x="106" y="95"/>
                  </a:cubicBezTo>
                  <a:cubicBezTo>
                    <a:pt x="106" y="95"/>
                    <a:pt x="106" y="95"/>
                    <a:pt x="106" y="95"/>
                  </a:cubicBezTo>
                  <a:cubicBezTo>
                    <a:pt x="107" y="93"/>
                    <a:pt x="108" y="91"/>
                    <a:pt x="110" y="91"/>
                  </a:cubicBezTo>
                  <a:cubicBezTo>
                    <a:pt x="110" y="91"/>
                    <a:pt x="110" y="91"/>
                    <a:pt x="110" y="91"/>
                  </a:cubicBezTo>
                  <a:cubicBezTo>
                    <a:pt x="110" y="91"/>
                    <a:pt x="110" y="91"/>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2" y="90"/>
                    <a:pt x="112" y="90"/>
                    <a:pt x="112" y="90"/>
                  </a:cubicBezTo>
                  <a:cubicBezTo>
                    <a:pt x="112" y="90"/>
                    <a:pt x="112" y="90"/>
                    <a:pt x="112" y="90"/>
                  </a:cubicBezTo>
                  <a:cubicBezTo>
                    <a:pt x="112" y="90"/>
                    <a:pt x="112" y="90"/>
                    <a:pt x="112" y="90"/>
                  </a:cubicBezTo>
                  <a:cubicBezTo>
                    <a:pt x="112" y="91"/>
                    <a:pt x="112" y="91"/>
                    <a:pt x="112" y="91"/>
                  </a:cubicBezTo>
                  <a:cubicBezTo>
                    <a:pt x="112" y="91"/>
                    <a:pt x="112" y="91"/>
                    <a:pt x="112" y="91"/>
                  </a:cubicBezTo>
                  <a:cubicBezTo>
                    <a:pt x="112" y="91"/>
                    <a:pt x="112" y="91"/>
                    <a:pt x="112" y="91"/>
                  </a:cubicBezTo>
                  <a:cubicBezTo>
                    <a:pt x="113" y="91"/>
                    <a:pt x="113" y="91"/>
                    <a:pt x="113" y="91"/>
                  </a:cubicBezTo>
                  <a:cubicBezTo>
                    <a:pt x="113" y="91"/>
                    <a:pt x="113" y="91"/>
                    <a:pt x="113" y="91"/>
                  </a:cubicBezTo>
                  <a:cubicBezTo>
                    <a:pt x="113" y="91"/>
                    <a:pt x="113" y="91"/>
                    <a:pt x="113" y="91"/>
                  </a:cubicBezTo>
                  <a:cubicBezTo>
                    <a:pt x="113" y="91"/>
                    <a:pt x="113" y="91"/>
                    <a:pt x="113" y="91"/>
                  </a:cubicBezTo>
                  <a:cubicBezTo>
                    <a:pt x="113" y="91"/>
                    <a:pt x="113" y="91"/>
                    <a:pt x="113" y="91"/>
                  </a:cubicBezTo>
                  <a:cubicBezTo>
                    <a:pt x="113" y="91"/>
                    <a:pt x="113" y="91"/>
                    <a:pt x="113" y="91"/>
                  </a:cubicBezTo>
                  <a:cubicBezTo>
                    <a:pt x="114" y="91"/>
                    <a:pt x="114" y="91"/>
                    <a:pt x="114" y="91"/>
                  </a:cubicBezTo>
                  <a:cubicBezTo>
                    <a:pt x="114" y="91"/>
                    <a:pt x="114" y="91"/>
                    <a:pt x="114" y="91"/>
                  </a:cubicBezTo>
                  <a:cubicBezTo>
                    <a:pt x="114" y="91"/>
                    <a:pt x="114" y="91"/>
                    <a:pt x="114" y="91"/>
                  </a:cubicBezTo>
                  <a:cubicBezTo>
                    <a:pt x="114" y="91"/>
                    <a:pt x="114" y="91"/>
                    <a:pt x="114" y="91"/>
                  </a:cubicBezTo>
                  <a:cubicBezTo>
                    <a:pt x="114" y="91"/>
                    <a:pt x="114" y="91"/>
                    <a:pt x="114" y="91"/>
                  </a:cubicBezTo>
                  <a:cubicBezTo>
                    <a:pt x="114" y="91"/>
                    <a:pt x="114" y="91"/>
                    <a:pt x="114" y="91"/>
                  </a:cubicBezTo>
                  <a:cubicBezTo>
                    <a:pt x="114" y="91"/>
                    <a:pt x="114" y="91"/>
                    <a:pt x="114" y="91"/>
                  </a:cubicBezTo>
                  <a:cubicBezTo>
                    <a:pt x="114" y="91"/>
                    <a:pt x="114" y="91"/>
                    <a:pt x="114" y="91"/>
                  </a:cubicBezTo>
                  <a:cubicBezTo>
                    <a:pt x="115" y="92"/>
                    <a:pt x="118" y="92"/>
                    <a:pt x="120" y="93"/>
                  </a:cubicBezTo>
                  <a:cubicBezTo>
                    <a:pt x="120" y="93"/>
                    <a:pt x="120" y="93"/>
                    <a:pt x="120" y="93"/>
                  </a:cubicBezTo>
                  <a:cubicBezTo>
                    <a:pt x="120" y="93"/>
                    <a:pt x="120" y="93"/>
                    <a:pt x="120" y="93"/>
                  </a:cubicBezTo>
                  <a:cubicBezTo>
                    <a:pt x="120" y="93"/>
                    <a:pt x="120" y="93"/>
                    <a:pt x="120" y="93"/>
                  </a:cubicBezTo>
                  <a:cubicBezTo>
                    <a:pt x="120" y="93"/>
                    <a:pt x="121" y="93"/>
                    <a:pt x="121" y="93"/>
                  </a:cubicBezTo>
                  <a:cubicBezTo>
                    <a:pt x="121" y="93"/>
                    <a:pt x="121" y="93"/>
                    <a:pt x="121" y="93"/>
                  </a:cubicBezTo>
                  <a:cubicBezTo>
                    <a:pt x="122" y="94"/>
                    <a:pt x="123" y="94"/>
                    <a:pt x="124" y="94"/>
                  </a:cubicBezTo>
                  <a:cubicBezTo>
                    <a:pt x="126" y="94"/>
                    <a:pt x="127" y="93"/>
                    <a:pt x="129" y="93"/>
                  </a:cubicBezTo>
                  <a:cubicBezTo>
                    <a:pt x="129" y="93"/>
                    <a:pt x="129" y="93"/>
                    <a:pt x="129" y="93"/>
                  </a:cubicBezTo>
                  <a:cubicBezTo>
                    <a:pt x="130" y="92"/>
                    <a:pt x="130" y="92"/>
                    <a:pt x="131" y="92"/>
                  </a:cubicBezTo>
                  <a:cubicBezTo>
                    <a:pt x="131" y="92"/>
                    <a:pt x="131" y="92"/>
                    <a:pt x="131" y="92"/>
                  </a:cubicBezTo>
                  <a:cubicBezTo>
                    <a:pt x="131" y="92"/>
                    <a:pt x="131" y="91"/>
                    <a:pt x="132" y="91"/>
                  </a:cubicBezTo>
                  <a:cubicBezTo>
                    <a:pt x="132" y="91"/>
                    <a:pt x="132" y="91"/>
                    <a:pt x="132" y="91"/>
                  </a:cubicBezTo>
                  <a:cubicBezTo>
                    <a:pt x="132" y="90"/>
                    <a:pt x="133" y="90"/>
                    <a:pt x="133" y="89"/>
                  </a:cubicBezTo>
                  <a:cubicBezTo>
                    <a:pt x="133" y="89"/>
                    <a:pt x="133" y="89"/>
                    <a:pt x="133" y="89"/>
                  </a:cubicBezTo>
                  <a:cubicBezTo>
                    <a:pt x="133" y="89"/>
                    <a:pt x="133" y="89"/>
                    <a:pt x="133" y="89"/>
                  </a:cubicBezTo>
                  <a:cubicBezTo>
                    <a:pt x="133" y="89"/>
                    <a:pt x="133" y="89"/>
                    <a:pt x="133" y="89"/>
                  </a:cubicBezTo>
                  <a:cubicBezTo>
                    <a:pt x="134" y="89"/>
                    <a:pt x="134" y="88"/>
                    <a:pt x="134" y="88"/>
                  </a:cubicBezTo>
                  <a:cubicBezTo>
                    <a:pt x="134" y="88"/>
                    <a:pt x="134" y="88"/>
                    <a:pt x="134" y="88"/>
                  </a:cubicBezTo>
                  <a:cubicBezTo>
                    <a:pt x="134" y="88"/>
                    <a:pt x="134" y="88"/>
                    <a:pt x="134" y="87"/>
                  </a:cubicBezTo>
                  <a:cubicBezTo>
                    <a:pt x="134" y="87"/>
                    <a:pt x="134" y="87"/>
                    <a:pt x="134" y="87"/>
                  </a:cubicBezTo>
                  <a:cubicBezTo>
                    <a:pt x="134" y="87"/>
                    <a:pt x="135" y="87"/>
                    <a:pt x="135" y="87"/>
                  </a:cubicBezTo>
                  <a:cubicBezTo>
                    <a:pt x="135" y="86"/>
                    <a:pt x="135" y="86"/>
                    <a:pt x="135" y="86"/>
                  </a:cubicBezTo>
                  <a:cubicBezTo>
                    <a:pt x="135" y="86"/>
                    <a:pt x="135" y="86"/>
                    <a:pt x="135" y="86"/>
                  </a:cubicBezTo>
                  <a:cubicBezTo>
                    <a:pt x="135" y="86"/>
                    <a:pt x="135" y="86"/>
                    <a:pt x="135" y="86"/>
                  </a:cubicBezTo>
                  <a:cubicBezTo>
                    <a:pt x="135" y="86"/>
                    <a:pt x="135" y="85"/>
                    <a:pt x="135" y="85"/>
                  </a:cubicBezTo>
                  <a:cubicBezTo>
                    <a:pt x="135" y="85"/>
                    <a:pt x="135" y="85"/>
                    <a:pt x="135" y="85"/>
                  </a:cubicBezTo>
                  <a:cubicBezTo>
                    <a:pt x="135" y="85"/>
                    <a:pt x="135" y="84"/>
                    <a:pt x="135" y="84"/>
                  </a:cubicBezTo>
                  <a:cubicBezTo>
                    <a:pt x="135" y="84"/>
                    <a:pt x="135" y="84"/>
                    <a:pt x="135" y="84"/>
                  </a:cubicBezTo>
                  <a:cubicBezTo>
                    <a:pt x="136" y="84"/>
                    <a:pt x="136" y="84"/>
                    <a:pt x="136" y="83"/>
                  </a:cubicBezTo>
                  <a:cubicBezTo>
                    <a:pt x="136" y="83"/>
                    <a:pt x="136" y="83"/>
                    <a:pt x="136" y="83"/>
                  </a:cubicBezTo>
                  <a:cubicBezTo>
                    <a:pt x="136" y="83"/>
                    <a:pt x="136" y="82"/>
                    <a:pt x="136" y="82"/>
                  </a:cubicBezTo>
                  <a:cubicBezTo>
                    <a:pt x="136" y="76"/>
                    <a:pt x="130" y="71"/>
                    <a:pt x="124" y="71"/>
                  </a:cubicBezTo>
                  <a:cubicBezTo>
                    <a:pt x="120" y="71"/>
                    <a:pt x="114" y="74"/>
                    <a:pt x="114" y="74"/>
                  </a:cubicBezTo>
                  <a:cubicBezTo>
                    <a:pt x="113" y="74"/>
                    <a:pt x="112" y="74"/>
                    <a:pt x="111" y="74"/>
                  </a:cubicBezTo>
                  <a:cubicBezTo>
                    <a:pt x="108" y="74"/>
                    <a:pt x="106" y="72"/>
                    <a:pt x="106" y="69"/>
                  </a:cubicBezTo>
                  <a:cubicBezTo>
                    <a:pt x="106" y="37"/>
                    <a:pt x="106" y="37"/>
                    <a:pt x="106" y="37"/>
                  </a:cubicBezTo>
                  <a:cubicBezTo>
                    <a:pt x="106" y="37"/>
                    <a:pt x="106" y="37"/>
                    <a:pt x="106" y="37"/>
                  </a:cubicBezTo>
                  <a:cubicBezTo>
                    <a:pt x="106" y="29"/>
                    <a:pt x="106" y="29"/>
                    <a:pt x="106" y="29"/>
                  </a:cubicBezTo>
                  <a:cubicBezTo>
                    <a:pt x="98" y="29"/>
                    <a:pt x="98" y="29"/>
                    <a:pt x="98" y="29"/>
                  </a:cubicBezTo>
                  <a:cubicBezTo>
                    <a:pt x="98" y="29"/>
                    <a:pt x="98" y="29"/>
                    <a:pt x="98" y="29"/>
                  </a:cubicBezTo>
                  <a:cubicBezTo>
                    <a:pt x="67" y="29"/>
                    <a:pt x="67" y="29"/>
                    <a:pt x="67" y="29"/>
                  </a:cubicBezTo>
                  <a:cubicBezTo>
                    <a:pt x="62" y="29"/>
                    <a:pt x="60" y="26"/>
                    <a:pt x="62" y="22"/>
                  </a:cubicBezTo>
                  <a:cubicBezTo>
                    <a:pt x="62" y="22"/>
                    <a:pt x="62" y="22"/>
                    <a:pt x="62" y="22"/>
                  </a:cubicBezTo>
                  <a:cubicBezTo>
                    <a:pt x="62" y="21"/>
                    <a:pt x="65" y="15"/>
                    <a:pt x="65" y="11"/>
                  </a:cubicBezTo>
                  <a:cubicBezTo>
                    <a:pt x="65" y="11"/>
                    <a:pt x="65" y="11"/>
                    <a:pt x="65" y="11"/>
                  </a:cubicBezTo>
                  <a:cubicBezTo>
                    <a:pt x="65" y="9"/>
                    <a:pt x="64" y="7"/>
                    <a:pt x="63" y="5"/>
                  </a:cubicBezTo>
                  <a:cubicBezTo>
                    <a:pt x="63" y="5"/>
                    <a:pt x="63" y="5"/>
                    <a:pt x="63" y="5"/>
                  </a:cubicBezTo>
                  <a:cubicBezTo>
                    <a:pt x="61" y="2"/>
                    <a:pt x="57" y="0"/>
                    <a:pt x="53" y="0"/>
                  </a:cubicBezTo>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
            <p:cNvSpPr>
              <a:spLocks/>
            </p:cNvSpPr>
            <p:nvPr/>
          </p:nvSpPr>
          <p:spPr bwMode="auto">
            <a:xfrm>
              <a:off x="7618413" y="2687638"/>
              <a:ext cx="512763" cy="519112"/>
            </a:xfrm>
            <a:custGeom>
              <a:avLst/>
              <a:gdLst>
                <a:gd name="T0" fmla="*/ 135 w 135"/>
                <a:gd name="T1" fmla="*/ 51 h 136"/>
                <a:gd name="T2" fmla="*/ 135 w 135"/>
                <a:gd name="T3" fmla="*/ 50 h 136"/>
                <a:gd name="T4" fmla="*/ 124 w 135"/>
                <a:gd name="T5" fmla="*/ 42 h 136"/>
                <a:gd name="T6" fmla="*/ 111 w 135"/>
                <a:gd name="T7" fmla="*/ 45 h 136"/>
                <a:gd name="T8" fmla="*/ 109 w 135"/>
                <a:gd name="T9" fmla="*/ 45 h 136"/>
                <a:gd name="T10" fmla="*/ 108 w 135"/>
                <a:gd name="T11" fmla="*/ 44 h 136"/>
                <a:gd name="T12" fmla="*/ 107 w 135"/>
                <a:gd name="T13" fmla="*/ 43 h 136"/>
                <a:gd name="T14" fmla="*/ 107 w 135"/>
                <a:gd name="T15" fmla="*/ 42 h 136"/>
                <a:gd name="T16" fmla="*/ 106 w 135"/>
                <a:gd name="T17" fmla="*/ 41 h 136"/>
                <a:gd name="T18" fmla="*/ 106 w 135"/>
                <a:gd name="T19" fmla="*/ 8 h 136"/>
                <a:gd name="T20" fmla="*/ 98 w 135"/>
                <a:gd name="T21" fmla="*/ 0 h 136"/>
                <a:gd name="T22" fmla="*/ 62 w 135"/>
                <a:gd name="T23" fmla="*/ 7 h 136"/>
                <a:gd name="T24" fmla="*/ 65 w 135"/>
                <a:gd name="T25" fmla="*/ 19 h 136"/>
                <a:gd name="T26" fmla="*/ 64 w 135"/>
                <a:gd name="T27" fmla="*/ 20 h 136"/>
                <a:gd name="T28" fmla="*/ 64 w 135"/>
                <a:gd name="T29" fmla="*/ 21 h 136"/>
                <a:gd name="T30" fmla="*/ 64 w 135"/>
                <a:gd name="T31" fmla="*/ 22 h 136"/>
                <a:gd name="T32" fmla="*/ 63 w 135"/>
                <a:gd name="T33" fmla="*/ 23 h 136"/>
                <a:gd name="T34" fmla="*/ 62 w 135"/>
                <a:gd name="T35" fmla="*/ 24 h 136"/>
                <a:gd name="T36" fmla="*/ 53 w 135"/>
                <a:gd name="T37" fmla="*/ 29 h 136"/>
                <a:gd name="T38" fmla="*/ 42 w 135"/>
                <a:gd name="T39" fmla="*/ 19 h 136"/>
                <a:gd name="T40" fmla="*/ 41 w 135"/>
                <a:gd name="T41" fmla="*/ 18 h 136"/>
                <a:gd name="T42" fmla="*/ 39 w 135"/>
                <a:gd name="T43" fmla="*/ 0 h 136"/>
                <a:gd name="T44" fmla="*/ 6 w 135"/>
                <a:gd name="T45" fmla="*/ 0 h 136"/>
                <a:gd name="T46" fmla="*/ 0 w 135"/>
                <a:gd name="T47" fmla="*/ 40 h 136"/>
                <a:gd name="T48" fmla="*/ 2 w 135"/>
                <a:gd name="T49" fmla="*/ 44 h 136"/>
                <a:gd name="T50" fmla="*/ 2 w 135"/>
                <a:gd name="T51" fmla="*/ 45 h 136"/>
                <a:gd name="T52" fmla="*/ 3 w 135"/>
                <a:gd name="T53" fmla="*/ 45 h 136"/>
                <a:gd name="T54" fmla="*/ 4 w 135"/>
                <a:gd name="T55" fmla="*/ 45 h 136"/>
                <a:gd name="T56" fmla="*/ 5 w 135"/>
                <a:gd name="T57" fmla="*/ 45 h 136"/>
                <a:gd name="T58" fmla="*/ 5 w 135"/>
                <a:gd name="T59" fmla="*/ 45 h 136"/>
                <a:gd name="T60" fmla="*/ 6 w 135"/>
                <a:gd name="T61" fmla="*/ 45 h 136"/>
                <a:gd name="T62" fmla="*/ 7 w 135"/>
                <a:gd name="T63" fmla="*/ 44 h 136"/>
                <a:gd name="T64" fmla="*/ 18 w 135"/>
                <a:gd name="T65" fmla="*/ 42 h 136"/>
                <a:gd name="T66" fmla="*/ 20 w 135"/>
                <a:gd name="T67" fmla="*/ 42 h 136"/>
                <a:gd name="T68" fmla="*/ 23 w 135"/>
                <a:gd name="T69" fmla="*/ 43 h 136"/>
                <a:gd name="T70" fmla="*/ 23 w 135"/>
                <a:gd name="T71" fmla="*/ 63 h 136"/>
                <a:gd name="T72" fmla="*/ 22 w 135"/>
                <a:gd name="T73" fmla="*/ 64 h 136"/>
                <a:gd name="T74" fmla="*/ 20 w 135"/>
                <a:gd name="T75" fmla="*/ 64 h 136"/>
                <a:gd name="T76" fmla="*/ 18 w 135"/>
                <a:gd name="T77" fmla="*/ 65 h 136"/>
                <a:gd name="T78" fmla="*/ 0 w 135"/>
                <a:gd name="T79" fmla="*/ 67 h 136"/>
                <a:gd name="T80" fmla="*/ 0 w 135"/>
                <a:gd name="T81" fmla="*/ 106 h 136"/>
                <a:gd name="T82" fmla="*/ 37 w 135"/>
                <a:gd name="T83" fmla="*/ 107 h 136"/>
                <a:gd name="T84" fmla="*/ 45 w 135"/>
                <a:gd name="T85" fmla="*/ 110 h 136"/>
                <a:gd name="T86" fmla="*/ 45 w 135"/>
                <a:gd name="T87" fmla="*/ 111 h 136"/>
                <a:gd name="T88" fmla="*/ 45 w 135"/>
                <a:gd name="T89" fmla="*/ 112 h 136"/>
                <a:gd name="T90" fmla="*/ 45 w 135"/>
                <a:gd name="T91" fmla="*/ 113 h 136"/>
                <a:gd name="T92" fmla="*/ 45 w 135"/>
                <a:gd name="T93" fmla="*/ 113 h 136"/>
                <a:gd name="T94" fmla="*/ 44 w 135"/>
                <a:gd name="T95" fmla="*/ 114 h 136"/>
                <a:gd name="T96" fmla="*/ 44 w 135"/>
                <a:gd name="T97" fmla="*/ 114 h 136"/>
                <a:gd name="T98" fmla="*/ 43 w 135"/>
                <a:gd name="T99" fmla="*/ 129 h 136"/>
                <a:gd name="T100" fmla="*/ 44 w 135"/>
                <a:gd name="T101" fmla="*/ 132 h 136"/>
                <a:gd name="T102" fmla="*/ 46 w 135"/>
                <a:gd name="T103" fmla="*/ 133 h 136"/>
                <a:gd name="T104" fmla="*/ 47 w 135"/>
                <a:gd name="T105" fmla="*/ 134 h 136"/>
                <a:gd name="T106" fmla="*/ 49 w 135"/>
                <a:gd name="T107" fmla="*/ 135 h 136"/>
                <a:gd name="T108" fmla="*/ 50 w 135"/>
                <a:gd name="T109" fmla="*/ 135 h 136"/>
                <a:gd name="T110" fmla="*/ 52 w 135"/>
                <a:gd name="T111" fmla="*/ 135 h 136"/>
                <a:gd name="T112" fmla="*/ 62 w 135"/>
                <a:gd name="T113" fmla="*/ 114 h 136"/>
                <a:gd name="T114" fmla="*/ 106 w 135"/>
                <a:gd name="T115" fmla="*/ 98 h 136"/>
                <a:gd name="T116" fmla="*/ 114 w 135"/>
                <a:gd name="T117" fmla="*/ 62 h 136"/>
                <a:gd name="T118" fmla="*/ 135 w 135"/>
                <a:gd name="T119" fmla="*/ 5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 h="136">
                  <a:moveTo>
                    <a:pt x="135" y="52"/>
                  </a:moveTo>
                  <a:cubicBezTo>
                    <a:pt x="135" y="52"/>
                    <a:pt x="135" y="52"/>
                    <a:pt x="135" y="52"/>
                  </a:cubicBezTo>
                  <a:cubicBezTo>
                    <a:pt x="135" y="52"/>
                    <a:pt x="135" y="52"/>
                    <a:pt x="135" y="52"/>
                  </a:cubicBezTo>
                  <a:cubicBezTo>
                    <a:pt x="135" y="51"/>
                    <a:pt x="135" y="51"/>
                    <a:pt x="135" y="51"/>
                  </a:cubicBezTo>
                  <a:cubicBezTo>
                    <a:pt x="135" y="51"/>
                    <a:pt x="135" y="51"/>
                    <a:pt x="135" y="51"/>
                  </a:cubicBezTo>
                  <a:cubicBezTo>
                    <a:pt x="135" y="51"/>
                    <a:pt x="135" y="51"/>
                    <a:pt x="135" y="51"/>
                  </a:cubicBezTo>
                  <a:cubicBezTo>
                    <a:pt x="135" y="50"/>
                    <a:pt x="135" y="50"/>
                    <a:pt x="135" y="50"/>
                  </a:cubicBezTo>
                  <a:cubicBezTo>
                    <a:pt x="135" y="50"/>
                    <a:pt x="135" y="50"/>
                    <a:pt x="135" y="50"/>
                  </a:cubicBezTo>
                  <a:cubicBezTo>
                    <a:pt x="135" y="50"/>
                    <a:pt x="135" y="50"/>
                    <a:pt x="135" y="50"/>
                  </a:cubicBezTo>
                  <a:cubicBezTo>
                    <a:pt x="134" y="47"/>
                    <a:pt x="132" y="45"/>
                    <a:pt x="130" y="44"/>
                  </a:cubicBezTo>
                  <a:cubicBezTo>
                    <a:pt x="130" y="43"/>
                    <a:pt x="130" y="43"/>
                    <a:pt x="130" y="43"/>
                  </a:cubicBezTo>
                  <a:cubicBezTo>
                    <a:pt x="128" y="42"/>
                    <a:pt x="126" y="42"/>
                    <a:pt x="124" y="42"/>
                  </a:cubicBezTo>
                  <a:cubicBezTo>
                    <a:pt x="120" y="42"/>
                    <a:pt x="114" y="44"/>
                    <a:pt x="114" y="44"/>
                  </a:cubicBezTo>
                  <a:cubicBezTo>
                    <a:pt x="114" y="44"/>
                    <a:pt x="114" y="44"/>
                    <a:pt x="114" y="44"/>
                  </a:cubicBezTo>
                  <a:cubicBezTo>
                    <a:pt x="113" y="45"/>
                    <a:pt x="112" y="45"/>
                    <a:pt x="112" y="45"/>
                  </a:cubicBezTo>
                  <a:cubicBezTo>
                    <a:pt x="112" y="45"/>
                    <a:pt x="111" y="45"/>
                    <a:pt x="111" y="45"/>
                  </a:cubicBezTo>
                  <a:cubicBezTo>
                    <a:pt x="111" y="45"/>
                    <a:pt x="111" y="45"/>
                    <a:pt x="110" y="45"/>
                  </a:cubicBezTo>
                  <a:cubicBezTo>
                    <a:pt x="110" y="45"/>
                    <a:pt x="110" y="45"/>
                    <a:pt x="110" y="45"/>
                  </a:cubicBezTo>
                  <a:cubicBezTo>
                    <a:pt x="110" y="45"/>
                    <a:pt x="110" y="45"/>
                    <a:pt x="109" y="45"/>
                  </a:cubicBezTo>
                  <a:cubicBezTo>
                    <a:pt x="109" y="45"/>
                    <a:pt x="109" y="45"/>
                    <a:pt x="109" y="45"/>
                  </a:cubicBezTo>
                  <a:cubicBezTo>
                    <a:pt x="109" y="45"/>
                    <a:pt x="109" y="45"/>
                    <a:pt x="109" y="44"/>
                  </a:cubicBezTo>
                  <a:cubicBezTo>
                    <a:pt x="109" y="44"/>
                    <a:pt x="109" y="44"/>
                    <a:pt x="109" y="44"/>
                  </a:cubicBezTo>
                  <a:cubicBezTo>
                    <a:pt x="108" y="44"/>
                    <a:pt x="108" y="44"/>
                    <a:pt x="108" y="44"/>
                  </a:cubicBezTo>
                  <a:cubicBezTo>
                    <a:pt x="108" y="44"/>
                    <a:pt x="108" y="44"/>
                    <a:pt x="108" y="44"/>
                  </a:cubicBezTo>
                  <a:cubicBezTo>
                    <a:pt x="108" y="44"/>
                    <a:pt x="107" y="44"/>
                    <a:pt x="107" y="43"/>
                  </a:cubicBezTo>
                  <a:cubicBezTo>
                    <a:pt x="107" y="43"/>
                    <a:pt x="107" y="43"/>
                    <a:pt x="107" y="43"/>
                  </a:cubicBezTo>
                  <a:cubicBezTo>
                    <a:pt x="107" y="43"/>
                    <a:pt x="107" y="43"/>
                    <a:pt x="107" y="43"/>
                  </a:cubicBezTo>
                  <a:cubicBezTo>
                    <a:pt x="107" y="43"/>
                    <a:pt x="107" y="43"/>
                    <a:pt x="107" y="43"/>
                  </a:cubicBezTo>
                  <a:cubicBezTo>
                    <a:pt x="107" y="43"/>
                    <a:pt x="107" y="43"/>
                    <a:pt x="107" y="42"/>
                  </a:cubicBezTo>
                  <a:cubicBezTo>
                    <a:pt x="107" y="42"/>
                    <a:pt x="107" y="42"/>
                    <a:pt x="107" y="42"/>
                  </a:cubicBezTo>
                  <a:cubicBezTo>
                    <a:pt x="107" y="42"/>
                    <a:pt x="107" y="42"/>
                    <a:pt x="107" y="42"/>
                  </a:cubicBezTo>
                  <a:cubicBezTo>
                    <a:pt x="107" y="42"/>
                    <a:pt x="107" y="42"/>
                    <a:pt x="107" y="42"/>
                  </a:cubicBezTo>
                  <a:cubicBezTo>
                    <a:pt x="107" y="42"/>
                    <a:pt x="107" y="42"/>
                    <a:pt x="107" y="42"/>
                  </a:cubicBezTo>
                  <a:cubicBezTo>
                    <a:pt x="107" y="41"/>
                    <a:pt x="107" y="41"/>
                    <a:pt x="107" y="41"/>
                  </a:cubicBezTo>
                  <a:cubicBezTo>
                    <a:pt x="106" y="41"/>
                    <a:pt x="106" y="41"/>
                    <a:pt x="106" y="41"/>
                  </a:cubicBezTo>
                  <a:cubicBezTo>
                    <a:pt x="106" y="41"/>
                    <a:pt x="106" y="41"/>
                    <a:pt x="106" y="41"/>
                  </a:cubicBezTo>
                  <a:cubicBezTo>
                    <a:pt x="106" y="41"/>
                    <a:pt x="106" y="40"/>
                    <a:pt x="106" y="40"/>
                  </a:cubicBezTo>
                  <a:cubicBezTo>
                    <a:pt x="106" y="40"/>
                    <a:pt x="106" y="40"/>
                    <a:pt x="106" y="40"/>
                  </a:cubicBezTo>
                  <a:cubicBezTo>
                    <a:pt x="106" y="40"/>
                    <a:pt x="106" y="40"/>
                    <a:pt x="106" y="40"/>
                  </a:cubicBezTo>
                  <a:cubicBezTo>
                    <a:pt x="106" y="8"/>
                    <a:pt x="106" y="8"/>
                    <a:pt x="106" y="8"/>
                  </a:cubicBezTo>
                  <a:cubicBezTo>
                    <a:pt x="106" y="8"/>
                    <a:pt x="106" y="8"/>
                    <a:pt x="106" y="8"/>
                  </a:cubicBezTo>
                  <a:cubicBezTo>
                    <a:pt x="106" y="0"/>
                    <a:pt x="106" y="0"/>
                    <a:pt x="106" y="0"/>
                  </a:cubicBezTo>
                  <a:cubicBezTo>
                    <a:pt x="100" y="0"/>
                    <a:pt x="100" y="0"/>
                    <a:pt x="100" y="0"/>
                  </a:cubicBezTo>
                  <a:cubicBezTo>
                    <a:pt x="99" y="0"/>
                    <a:pt x="99" y="0"/>
                    <a:pt x="98" y="0"/>
                  </a:cubicBezTo>
                  <a:cubicBezTo>
                    <a:pt x="70" y="0"/>
                    <a:pt x="70" y="0"/>
                    <a:pt x="70" y="0"/>
                  </a:cubicBezTo>
                  <a:cubicBezTo>
                    <a:pt x="68" y="0"/>
                    <a:pt x="68" y="0"/>
                    <a:pt x="68" y="0"/>
                  </a:cubicBezTo>
                  <a:cubicBezTo>
                    <a:pt x="67" y="0"/>
                    <a:pt x="67" y="0"/>
                    <a:pt x="67" y="0"/>
                  </a:cubicBezTo>
                  <a:cubicBezTo>
                    <a:pt x="62" y="0"/>
                    <a:pt x="60" y="4"/>
                    <a:pt x="62" y="7"/>
                  </a:cubicBezTo>
                  <a:cubicBezTo>
                    <a:pt x="62" y="7"/>
                    <a:pt x="65" y="14"/>
                    <a:pt x="65" y="18"/>
                  </a:cubicBezTo>
                  <a:cubicBezTo>
                    <a:pt x="65" y="18"/>
                    <a:pt x="65" y="18"/>
                    <a:pt x="65" y="18"/>
                  </a:cubicBezTo>
                  <a:cubicBezTo>
                    <a:pt x="65" y="18"/>
                    <a:pt x="65" y="18"/>
                    <a:pt x="65" y="18"/>
                  </a:cubicBezTo>
                  <a:cubicBezTo>
                    <a:pt x="65" y="18"/>
                    <a:pt x="65" y="19"/>
                    <a:pt x="65" y="19"/>
                  </a:cubicBezTo>
                  <a:cubicBezTo>
                    <a:pt x="65" y="19"/>
                    <a:pt x="65" y="19"/>
                    <a:pt x="65" y="19"/>
                  </a:cubicBezTo>
                  <a:cubicBezTo>
                    <a:pt x="64" y="19"/>
                    <a:pt x="64" y="19"/>
                    <a:pt x="64" y="19"/>
                  </a:cubicBezTo>
                  <a:cubicBezTo>
                    <a:pt x="64" y="19"/>
                    <a:pt x="64" y="19"/>
                    <a:pt x="64" y="20"/>
                  </a:cubicBezTo>
                  <a:cubicBezTo>
                    <a:pt x="64" y="20"/>
                    <a:pt x="64" y="20"/>
                    <a:pt x="64" y="20"/>
                  </a:cubicBezTo>
                  <a:cubicBezTo>
                    <a:pt x="64" y="20"/>
                    <a:pt x="64" y="20"/>
                    <a:pt x="64" y="20"/>
                  </a:cubicBezTo>
                  <a:cubicBezTo>
                    <a:pt x="64" y="20"/>
                    <a:pt x="64" y="20"/>
                    <a:pt x="64" y="20"/>
                  </a:cubicBezTo>
                  <a:cubicBezTo>
                    <a:pt x="64" y="21"/>
                    <a:pt x="64" y="21"/>
                    <a:pt x="64" y="21"/>
                  </a:cubicBezTo>
                  <a:cubicBezTo>
                    <a:pt x="64" y="21"/>
                    <a:pt x="64" y="21"/>
                    <a:pt x="64" y="21"/>
                  </a:cubicBezTo>
                  <a:cubicBezTo>
                    <a:pt x="64" y="21"/>
                    <a:pt x="64" y="21"/>
                    <a:pt x="64" y="21"/>
                  </a:cubicBezTo>
                  <a:cubicBezTo>
                    <a:pt x="64" y="21"/>
                    <a:pt x="64" y="21"/>
                    <a:pt x="64" y="22"/>
                  </a:cubicBezTo>
                  <a:cubicBezTo>
                    <a:pt x="64" y="22"/>
                    <a:pt x="64" y="22"/>
                    <a:pt x="64" y="22"/>
                  </a:cubicBezTo>
                  <a:cubicBezTo>
                    <a:pt x="64" y="22"/>
                    <a:pt x="64" y="22"/>
                    <a:pt x="64" y="22"/>
                  </a:cubicBezTo>
                  <a:cubicBezTo>
                    <a:pt x="64" y="23"/>
                    <a:pt x="64" y="23"/>
                    <a:pt x="64" y="23"/>
                  </a:cubicBezTo>
                  <a:cubicBezTo>
                    <a:pt x="63" y="23"/>
                    <a:pt x="63" y="23"/>
                    <a:pt x="63" y="23"/>
                  </a:cubicBezTo>
                  <a:cubicBezTo>
                    <a:pt x="63" y="23"/>
                    <a:pt x="63" y="23"/>
                    <a:pt x="63" y="23"/>
                  </a:cubicBezTo>
                  <a:cubicBezTo>
                    <a:pt x="63" y="23"/>
                    <a:pt x="63" y="23"/>
                    <a:pt x="63" y="23"/>
                  </a:cubicBezTo>
                  <a:cubicBezTo>
                    <a:pt x="63" y="24"/>
                    <a:pt x="63" y="24"/>
                    <a:pt x="63" y="24"/>
                  </a:cubicBezTo>
                  <a:cubicBezTo>
                    <a:pt x="63" y="24"/>
                    <a:pt x="63" y="24"/>
                    <a:pt x="63" y="24"/>
                  </a:cubicBezTo>
                  <a:cubicBezTo>
                    <a:pt x="63" y="24"/>
                    <a:pt x="63" y="24"/>
                    <a:pt x="63" y="24"/>
                  </a:cubicBezTo>
                  <a:cubicBezTo>
                    <a:pt x="63" y="24"/>
                    <a:pt x="63" y="24"/>
                    <a:pt x="62" y="24"/>
                  </a:cubicBezTo>
                  <a:cubicBezTo>
                    <a:pt x="62" y="24"/>
                    <a:pt x="62" y="24"/>
                    <a:pt x="62" y="24"/>
                  </a:cubicBezTo>
                  <a:cubicBezTo>
                    <a:pt x="62" y="25"/>
                    <a:pt x="61" y="26"/>
                    <a:pt x="61" y="26"/>
                  </a:cubicBezTo>
                  <a:cubicBezTo>
                    <a:pt x="61" y="26"/>
                    <a:pt x="61" y="26"/>
                    <a:pt x="61" y="26"/>
                  </a:cubicBezTo>
                  <a:cubicBezTo>
                    <a:pt x="59" y="28"/>
                    <a:pt x="56" y="29"/>
                    <a:pt x="53" y="29"/>
                  </a:cubicBezTo>
                  <a:cubicBezTo>
                    <a:pt x="48" y="29"/>
                    <a:pt x="44" y="26"/>
                    <a:pt x="42" y="21"/>
                  </a:cubicBezTo>
                  <a:cubicBezTo>
                    <a:pt x="42" y="21"/>
                    <a:pt x="42" y="21"/>
                    <a:pt x="42" y="21"/>
                  </a:cubicBezTo>
                  <a:cubicBezTo>
                    <a:pt x="42" y="21"/>
                    <a:pt x="42" y="20"/>
                    <a:pt x="42" y="20"/>
                  </a:cubicBezTo>
                  <a:cubicBezTo>
                    <a:pt x="42" y="19"/>
                    <a:pt x="42" y="19"/>
                    <a:pt x="42" y="19"/>
                  </a:cubicBezTo>
                  <a:cubicBezTo>
                    <a:pt x="42" y="19"/>
                    <a:pt x="42" y="19"/>
                    <a:pt x="42" y="19"/>
                  </a:cubicBezTo>
                  <a:cubicBezTo>
                    <a:pt x="41" y="19"/>
                    <a:pt x="41" y="19"/>
                    <a:pt x="41" y="19"/>
                  </a:cubicBezTo>
                  <a:cubicBezTo>
                    <a:pt x="41" y="19"/>
                    <a:pt x="41" y="19"/>
                    <a:pt x="41" y="19"/>
                  </a:cubicBezTo>
                  <a:cubicBezTo>
                    <a:pt x="41" y="18"/>
                    <a:pt x="41" y="18"/>
                    <a:pt x="41" y="18"/>
                  </a:cubicBezTo>
                  <a:cubicBezTo>
                    <a:pt x="41" y="18"/>
                    <a:pt x="41" y="18"/>
                    <a:pt x="41" y="18"/>
                  </a:cubicBezTo>
                  <a:cubicBezTo>
                    <a:pt x="41" y="18"/>
                    <a:pt x="41" y="18"/>
                    <a:pt x="41" y="18"/>
                  </a:cubicBezTo>
                  <a:cubicBezTo>
                    <a:pt x="41" y="14"/>
                    <a:pt x="44" y="7"/>
                    <a:pt x="44" y="7"/>
                  </a:cubicBezTo>
                  <a:cubicBezTo>
                    <a:pt x="46" y="4"/>
                    <a:pt x="44" y="0"/>
                    <a:pt x="39" y="0"/>
                  </a:cubicBezTo>
                  <a:cubicBezTo>
                    <a:pt x="38" y="0"/>
                    <a:pt x="38" y="0"/>
                    <a:pt x="38" y="0"/>
                  </a:cubicBezTo>
                  <a:cubicBezTo>
                    <a:pt x="37" y="0"/>
                    <a:pt x="37" y="0"/>
                    <a:pt x="37" y="0"/>
                  </a:cubicBezTo>
                  <a:cubicBezTo>
                    <a:pt x="8" y="0"/>
                    <a:pt x="8" y="0"/>
                    <a:pt x="8" y="0"/>
                  </a:cubicBezTo>
                  <a:cubicBezTo>
                    <a:pt x="7" y="0"/>
                    <a:pt x="7" y="0"/>
                    <a:pt x="6" y="0"/>
                  </a:cubicBezTo>
                  <a:cubicBezTo>
                    <a:pt x="0" y="0"/>
                    <a:pt x="0" y="0"/>
                    <a:pt x="0" y="0"/>
                  </a:cubicBezTo>
                  <a:cubicBezTo>
                    <a:pt x="0" y="8"/>
                    <a:pt x="0" y="8"/>
                    <a:pt x="0" y="8"/>
                  </a:cubicBezTo>
                  <a:cubicBezTo>
                    <a:pt x="0" y="40"/>
                    <a:pt x="0" y="40"/>
                    <a:pt x="0" y="40"/>
                  </a:cubicBezTo>
                  <a:cubicBezTo>
                    <a:pt x="0" y="40"/>
                    <a:pt x="0" y="40"/>
                    <a:pt x="0" y="40"/>
                  </a:cubicBezTo>
                  <a:cubicBezTo>
                    <a:pt x="0" y="40"/>
                    <a:pt x="0" y="40"/>
                    <a:pt x="0" y="40"/>
                  </a:cubicBezTo>
                  <a:cubicBezTo>
                    <a:pt x="0" y="40"/>
                    <a:pt x="0" y="40"/>
                    <a:pt x="0" y="41"/>
                  </a:cubicBezTo>
                  <a:cubicBezTo>
                    <a:pt x="0" y="41"/>
                    <a:pt x="0" y="41"/>
                    <a:pt x="0" y="41"/>
                  </a:cubicBezTo>
                  <a:cubicBezTo>
                    <a:pt x="0" y="42"/>
                    <a:pt x="1" y="44"/>
                    <a:pt x="2" y="44"/>
                  </a:cubicBezTo>
                  <a:cubicBezTo>
                    <a:pt x="2" y="44"/>
                    <a:pt x="2" y="44"/>
                    <a:pt x="2" y="44"/>
                  </a:cubicBezTo>
                  <a:cubicBezTo>
                    <a:pt x="2" y="44"/>
                    <a:pt x="2" y="44"/>
                    <a:pt x="2" y="44"/>
                  </a:cubicBezTo>
                  <a:cubicBezTo>
                    <a:pt x="2" y="44"/>
                    <a:pt x="2" y="44"/>
                    <a:pt x="2" y="44"/>
                  </a:cubicBezTo>
                  <a:cubicBezTo>
                    <a:pt x="2" y="45"/>
                    <a:pt x="2" y="45"/>
                    <a:pt x="2" y="45"/>
                  </a:cubicBezTo>
                  <a:cubicBezTo>
                    <a:pt x="2" y="45"/>
                    <a:pt x="2" y="45"/>
                    <a:pt x="2" y="45"/>
                  </a:cubicBezTo>
                  <a:cubicBezTo>
                    <a:pt x="3" y="45"/>
                    <a:pt x="3" y="45"/>
                    <a:pt x="3" y="45"/>
                  </a:cubicBezTo>
                  <a:cubicBezTo>
                    <a:pt x="3" y="45"/>
                    <a:pt x="3" y="45"/>
                    <a:pt x="3" y="45"/>
                  </a:cubicBezTo>
                  <a:cubicBezTo>
                    <a:pt x="3" y="45"/>
                    <a:pt x="3" y="45"/>
                    <a:pt x="3" y="45"/>
                  </a:cubicBezTo>
                  <a:cubicBezTo>
                    <a:pt x="3" y="45"/>
                    <a:pt x="3" y="45"/>
                    <a:pt x="3" y="45"/>
                  </a:cubicBezTo>
                  <a:cubicBezTo>
                    <a:pt x="3" y="45"/>
                    <a:pt x="3" y="45"/>
                    <a:pt x="3" y="45"/>
                  </a:cubicBezTo>
                  <a:cubicBezTo>
                    <a:pt x="3" y="45"/>
                    <a:pt x="3" y="45"/>
                    <a:pt x="3" y="45"/>
                  </a:cubicBezTo>
                  <a:cubicBezTo>
                    <a:pt x="3" y="45"/>
                    <a:pt x="3" y="45"/>
                    <a:pt x="4" y="45"/>
                  </a:cubicBezTo>
                  <a:cubicBezTo>
                    <a:pt x="4" y="45"/>
                    <a:pt x="4" y="45"/>
                    <a:pt x="4" y="45"/>
                  </a:cubicBezTo>
                  <a:cubicBezTo>
                    <a:pt x="4" y="45"/>
                    <a:pt x="4" y="45"/>
                    <a:pt x="4" y="45"/>
                  </a:cubicBezTo>
                  <a:cubicBezTo>
                    <a:pt x="4" y="45"/>
                    <a:pt x="4" y="45"/>
                    <a:pt x="4" y="45"/>
                  </a:cubicBezTo>
                  <a:cubicBezTo>
                    <a:pt x="5" y="45"/>
                    <a:pt x="5" y="45"/>
                    <a:pt x="5" y="45"/>
                  </a:cubicBezTo>
                  <a:cubicBezTo>
                    <a:pt x="5" y="45"/>
                    <a:pt x="5" y="45"/>
                    <a:pt x="5" y="45"/>
                  </a:cubicBezTo>
                  <a:cubicBezTo>
                    <a:pt x="5" y="45"/>
                    <a:pt x="5" y="45"/>
                    <a:pt x="5" y="45"/>
                  </a:cubicBezTo>
                  <a:cubicBezTo>
                    <a:pt x="5" y="45"/>
                    <a:pt x="5" y="45"/>
                    <a:pt x="5" y="45"/>
                  </a:cubicBezTo>
                  <a:cubicBezTo>
                    <a:pt x="5" y="45"/>
                    <a:pt x="5" y="45"/>
                    <a:pt x="5" y="45"/>
                  </a:cubicBezTo>
                  <a:cubicBezTo>
                    <a:pt x="5" y="45"/>
                    <a:pt x="5" y="45"/>
                    <a:pt x="5" y="45"/>
                  </a:cubicBezTo>
                  <a:cubicBezTo>
                    <a:pt x="6" y="45"/>
                    <a:pt x="6" y="45"/>
                    <a:pt x="6" y="45"/>
                  </a:cubicBezTo>
                  <a:cubicBezTo>
                    <a:pt x="6" y="45"/>
                    <a:pt x="6" y="45"/>
                    <a:pt x="6" y="45"/>
                  </a:cubicBezTo>
                  <a:cubicBezTo>
                    <a:pt x="6" y="45"/>
                    <a:pt x="6" y="45"/>
                    <a:pt x="6" y="45"/>
                  </a:cubicBezTo>
                  <a:cubicBezTo>
                    <a:pt x="6" y="45"/>
                    <a:pt x="6" y="45"/>
                    <a:pt x="6" y="45"/>
                  </a:cubicBezTo>
                  <a:cubicBezTo>
                    <a:pt x="6" y="45"/>
                    <a:pt x="6" y="45"/>
                    <a:pt x="7" y="45"/>
                  </a:cubicBezTo>
                  <a:cubicBezTo>
                    <a:pt x="7" y="45"/>
                    <a:pt x="7" y="45"/>
                    <a:pt x="7" y="45"/>
                  </a:cubicBezTo>
                  <a:cubicBezTo>
                    <a:pt x="7" y="45"/>
                    <a:pt x="7" y="45"/>
                    <a:pt x="7" y="44"/>
                  </a:cubicBezTo>
                  <a:cubicBezTo>
                    <a:pt x="7" y="44"/>
                    <a:pt x="14" y="42"/>
                    <a:pt x="17" y="42"/>
                  </a:cubicBezTo>
                  <a:cubicBezTo>
                    <a:pt x="17" y="42"/>
                    <a:pt x="18" y="42"/>
                    <a:pt x="18" y="42"/>
                  </a:cubicBezTo>
                  <a:cubicBezTo>
                    <a:pt x="18" y="42"/>
                    <a:pt x="18" y="42"/>
                    <a:pt x="18" y="42"/>
                  </a:cubicBezTo>
                  <a:cubicBezTo>
                    <a:pt x="18" y="42"/>
                    <a:pt x="18" y="42"/>
                    <a:pt x="18" y="42"/>
                  </a:cubicBezTo>
                  <a:cubicBezTo>
                    <a:pt x="19" y="42"/>
                    <a:pt x="19" y="42"/>
                    <a:pt x="19" y="42"/>
                  </a:cubicBezTo>
                  <a:cubicBezTo>
                    <a:pt x="19" y="42"/>
                    <a:pt x="19" y="42"/>
                    <a:pt x="19" y="42"/>
                  </a:cubicBezTo>
                  <a:cubicBezTo>
                    <a:pt x="19" y="42"/>
                    <a:pt x="19" y="42"/>
                    <a:pt x="19" y="42"/>
                  </a:cubicBezTo>
                  <a:cubicBezTo>
                    <a:pt x="19" y="42"/>
                    <a:pt x="20" y="42"/>
                    <a:pt x="20" y="42"/>
                  </a:cubicBezTo>
                  <a:cubicBezTo>
                    <a:pt x="20" y="42"/>
                    <a:pt x="20" y="42"/>
                    <a:pt x="20" y="42"/>
                  </a:cubicBezTo>
                  <a:cubicBezTo>
                    <a:pt x="21" y="42"/>
                    <a:pt x="21" y="42"/>
                    <a:pt x="22" y="43"/>
                  </a:cubicBezTo>
                  <a:cubicBezTo>
                    <a:pt x="22" y="43"/>
                    <a:pt x="22" y="43"/>
                    <a:pt x="22" y="43"/>
                  </a:cubicBezTo>
                  <a:cubicBezTo>
                    <a:pt x="22" y="43"/>
                    <a:pt x="22" y="43"/>
                    <a:pt x="23" y="43"/>
                  </a:cubicBezTo>
                  <a:cubicBezTo>
                    <a:pt x="26" y="45"/>
                    <a:pt x="29" y="49"/>
                    <a:pt x="29" y="53"/>
                  </a:cubicBezTo>
                  <a:cubicBezTo>
                    <a:pt x="29" y="57"/>
                    <a:pt x="27" y="60"/>
                    <a:pt x="24" y="63"/>
                  </a:cubicBezTo>
                  <a:cubicBezTo>
                    <a:pt x="24" y="63"/>
                    <a:pt x="24" y="63"/>
                    <a:pt x="24" y="63"/>
                  </a:cubicBezTo>
                  <a:cubicBezTo>
                    <a:pt x="24" y="63"/>
                    <a:pt x="24" y="63"/>
                    <a:pt x="23" y="63"/>
                  </a:cubicBezTo>
                  <a:cubicBezTo>
                    <a:pt x="23" y="63"/>
                    <a:pt x="23" y="63"/>
                    <a:pt x="23" y="63"/>
                  </a:cubicBezTo>
                  <a:cubicBezTo>
                    <a:pt x="23" y="63"/>
                    <a:pt x="23" y="63"/>
                    <a:pt x="23" y="64"/>
                  </a:cubicBezTo>
                  <a:cubicBezTo>
                    <a:pt x="23" y="64"/>
                    <a:pt x="23" y="64"/>
                    <a:pt x="23" y="64"/>
                  </a:cubicBezTo>
                  <a:cubicBezTo>
                    <a:pt x="22" y="64"/>
                    <a:pt x="22" y="64"/>
                    <a:pt x="22" y="64"/>
                  </a:cubicBezTo>
                  <a:cubicBezTo>
                    <a:pt x="22" y="64"/>
                    <a:pt x="22" y="64"/>
                    <a:pt x="22" y="64"/>
                  </a:cubicBezTo>
                  <a:cubicBezTo>
                    <a:pt x="22" y="64"/>
                    <a:pt x="21" y="64"/>
                    <a:pt x="21" y="64"/>
                  </a:cubicBezTo>
                  <a:cubicBezTo>
                    <a:pt x="21" y="64"/>
                    <a:pt x="21" y="64"/>
                    <a:pt x="21" y="64"/>
                  </a:cubicBezTo>
                  <a:cubicBezTo>
                    <a:pt x="20" y="64"/>
                    <a:pt x="20" y="64"/>
                    <a:pt x="20" y="64"/>
                  </a:cubicBezTo>
                  <a:cubicBezTo>
                    <a:pt x="20" y="65"/>
                    <a:pt x="20" y="65"/>
                    <a:pt x="20" y="65"/>
                  </a:cubicBezTo>
                  <a:cubicBezTo>
                    <a:pt x="20" y="65"/>
                    <a:pt x="19" y="65"/>
                    <a:pt x="19" y="65"/>
                  </a:cubicBezTo>
                  <a:cubicBezTo>
                    <a:pt x="19" y="65"/>
                    <a:pt x="19" y="65"/>
                    <a:pt x="19" y="65"/>
                  </a:cubicBezTo>
                  <a:cubicBezTo>
                    <a:pt x="19" y="65"/>
                    <a:pt x="18" y="65"/>
                    <a:pt x="18" y="65"/>
                  </a:cubicBezTo>
                  <a:cubicBezTo>
                    <a:pt x="18" y="65"/>
                    <a:pt x="18" y="65"/>
                    <a:pt x="18" y="65"/>
                  </a:cubicBezTo>
                  <a:cubicBezTo>
                    <a:pt x="18" y="65"/>
                    <a:pt x="17" y="65"/>
                    <a:pt x="17" y="65"/>
                  </a:cubicBezTo>
                  <a:cubicBezTo>
                    <a:pt x="14" y="65"/>
                    <a:pt x="7" y="62"/>
                    <a:pt x="7" y="62"/>
                  </a:cubicBezTo>
                  <a:cubicBezTo>
                    <a:pt x="3" y="60"/>
                    <a:pt x="0" y="62"/>
                    <a:pt x="0" y="67"/>
                  </a:cubicBezTo>
                  <a:cubicBezTo>
                    <a:pt x="0" y="68"/>
                    <a:pt x="0" y="68"/>
                    <a:pt x="0" y="68"/>
                  </a:cubicBezTo>
                  <a:cubicBezTo>
                    <a:pt x="0" y="70"/>
                    <a:pt x="0" y="70"/>
                    <a:pt x="0" y="70"/>
                  </a:cubicBezTo>
                  <a:cubicBezTo>
                    <a:pt x="0" y="98"/>
                    <a:pt x="0" y="98"/>
                    <a:pt x="0" y="98"/>
                  </a:cubicBezTo>
                  <a:cubicBezTo>
                    <a:pt x="0" y="106"/>
                    <a:pt x="0" y="106"/>
                    <a:pt x="0" y="106"/>
                  </a:cubicBezTo>
                  <a:cubicBezTo>
                    <a:pt x="0" y="106"/>
                    <a:pt x="0" y="106"/>
                    <a:pt x="0" y="106"/>
                  </a:cubicBezTo>
                  <a:cubicBezTo>
                    <a:pt x="0" y="107"/>
                    <a:pt x="0" y="107"/>
                    <a:pt x="0" y="107"/>
                  </a:cubicBezTo>
                  <a:cubicBezTo>
                    <a:pt x="8" y="107"/>
                    <a:pt x="8" y="107"/>
                    <a:pt x="8" y="107"/>
                  </a:cubicBezTo>
                  <a:cubicBezTo>
                    <a:pt x="37" y="107"/>
                    <a:pt x="37" y="107"/>
                    <a:pt x="37" y="107"/>
                  </a:cubicBezTo>
                  <a:cubicBezTo>
                    <a:pt x="39" y="107"/>
                    <a:pt x="39" y="107"/>
                    <a:pt x="39" y="107"/>
                  </a:cubicBezTo>
                  <a:cubicBezTo>
                    <a:pt x="40" y="107"/>
                    <a:pt x="40" y="107"/>
                    <a:pt x="40" y="107"/>
                  </a:cubicBezTo>
                  <a:cubicBezTo>
                    <a:pt x="40" y="107"/>
                    <a:pt x="40" y="107"/>
                    <a:pt x="40" y="107"/>
                  </a:cubicBezTo>
                  <a:cubicBezTo>
                    <a:pt x="43" y="107"/>
                    <a:pt x="44" y="108"/>
                    <a:pt x="45" y="110"/>
                  </a:cubicBezTo>
                  <a:cubicBezTo>
                    <a:pt x="45" y="110"/>
                    <a:pt x="45" y="110"/>
                    <a:pt x="45" y="110"/>
                  </a:cubicBezTo>
                  <a:cubicBezTo>
                    <a:pt x="45" y="111"/>
                    <a:pt x="45" y="111"/>
                    <a:pt x="45" y="111"/>
                  </a:cubicBezTo>
                  <a:cubicBezTo>
                    <a:pt x="45" y="111"/>
                    <a:pt x="45" y="111"/>
                    <a:pt x="45" y="111"/>
                  </a:cubicBezTo>
                  <a:cubicBezTo>
                    <a:pt x="45" y="111"/>
                    <a:pt x="45" y="111"/>
                    <a:pt x="45" y="111"/>
                  </a:cubicBezTo>
                  <a:cubicBezTo>
                    <a:pt x="45" y="111"/>
                    <a:pt x="45" y="111"/>
                    <a:pt x="45" y="111"/>
                  </a:cubicBezTo>
                  <a:cubicBezTo>
                    <a:pt x="45" y="111"/>
                    <a:pt x="45" y="111"/>
                    <a:pt x="45" y="112"/>
                  </a:cubicBezTo>
                  <a:cubicBezTo>
                    <a:pt x="45" y="112"/>
                    <a:pt x="45" y="112"/>
                    <a:pt x="45" y="112"/>
                  </a:cubicBezTo>
                  <a:cubicBezTo>
                    <a:pt x="45" y="112"/>
                    <a:pt x="45" y="112"/>
                    <a:pt x="45" y="112"/>
                  </a:cubicBezTo>
                  <a:cubicBezTo>
                    <a:pt x="45" y="112"/>
                    <a:pt x="45" y="112"/>
                    <a:pt x="45" y="112"/>
                  </a:cubicBezTo>
                  <a:cubicBezTo>
                    <a:pt x="45" y="112"/>
                    <a:pt x="45" y="112"/>
                    <a:pt x="45" y="112"/>
                  </a:cubicBezTo>
                  <a:cubicBezTo>
                    <a:pt x="45" y="112"/>
                    <a:pt x="45" y="112"/>
                    <a:pt x="45" y="112"/>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4" y="113"/>
                    <a:pt x="44" y="113"/>
                    <a:pt x="44" y="113"/>
                  </a:cubicBezTo>
                  <a:cubicBezTo>
                    <a:pt x="44" y="114"/>
                    <a:pt x="44" y="114"/>
                    <a:pt x="44" y="114"/>
                  </a:cubicBezTo>
                  <a:cubicBezTo>
                    <a:pt x="44" y="114"/>
                    <a:pt x="44" y="114"/>
                    <a:pt x="44" y="114"/>
                  </a:cubicBezTo>
                  <a:cubicBezTo>
                    <a:pt x="44" y="114"/>
                    <a:pt x="44" y="114"/>
                    <a:pt x="44" y="114"/>
                  </a:cubicBezTo>
                  <a:cubicBezTo>
                    <a:pt x="44" y="114"/>
                    <a:pt x="44" y="114"/>
                    <a:pt x="44" y="114"/>
                  </a:cubicBezTo>
                  <a:cubicBezTo>
                    <a:pt x="44" y="114"/>
                    <a:pt x="44" y="114"/>
                    <a:pt x="44" y="114"/>
                  </a:cubicBezTo>
                  <a:cubicBezTo>
                    <a:pt x="44" y="114"/>
                    <a:pt x="44" y="114"/>
                    <a:pt x="44" y="114"/>
                  </a:cubicBezTo>
                  <a:cubicBezTo>
                    <a:pt x="44" y="114"/>
                    <a:pt x="44" y="114"/>
                    <a:pt x="44" y="114"/>
                  </a:cubicBezTo>
                  <a:cubicBezTo>
                    <a:pt x="44" y="114"/>
                    <a:pt x="44" y="114"/>
                    <a:pt x="44" y="114"/>
                  </a:cubicBezTo>
                  <a:cubicBezTo>
                    <a:pt x="44" y="114"/>
                    <a:pt x="44" y="114"/>
                    <a:pt x="44" y="114"/>
                  </a:cubicBezTo>
                  <a:cubicBezTo>
                    <a:pt x="44" y="115"/>
                    <a:pt x="41" y="121"/>
                    <a:pt x="41" y="124"/>
                  </a:cubicBezTo>
                  <a:cubicBezTo>
                    <a:pt x="41" y="126"/>
                    <a:pt x="42" y="128"/>
                    <a:pt x="43" y="129"/>
                  </a:cubicBezTo>
                  <a:cubicBezTo>
                    <a:pt x="43" y="129"/>
                    <a:pt x="43" y="129"/>
                    <a:pt x="43" y="129"/>
                  </a:cubicBezTo>
                  <a:cubicBezTo>
                    <a:pt x="43" y="130"/>
                    <a:pt x="43" y="130"/>
                    <a:pt x="43" y="131"/>
                  </a:cubicBezTo>
                  <a:cubicBezTo>
                    <a:pt x="43" y="131"/>
                    <a:pt x="43" y="131"/>
                    <a:pt x="43" y="131"/>
                  </a:cubicBezTo>
                  <a:cubicBezTo>
                    <a:pt x="44" y="131"/>
                    <a:pt x="44" y="132"/>
                    <a:pt x="44" y="132"/>
                  </a:cubicBezTo>
                  <a:cubicBezTo>
                    <a:pt x="45" y="132"/>
                    <a:pt x="45" y="132"/>
                    <a:pt x="45" y="132"/>
                  </a:cubicBezTo>
                  <a:cubicBezTo>
                    <a:pt x="45" y="132"/>
                    <a:pt x="45" y="132"/>
                    <a:pt x="45" y="133"/>
                  </a:cubicBezTo>
                  <a:cubicBezTo>
                    <a:pt x="45" y="133"/>
                    <a:pt x="45" y="133"/>
                    <a:pt x="45" y="133"/>
                  </a:cubicBezTo>
                  <a:cubicBezTo>
                    <a:pt x="45" y="133"/>
                    <a:pt x="45" y="133"/>
                    <a:pt x="46" y="133"/>
                  </a:cubicBezTo>
                  <a:cubicBezTo>
                    <a:pt x="46" y="133"/>
                    <a:pt x="46" y="133"/>
                    <a:pt x="46" y="133"/>
                  </a:cubicBezTo>
                  <a:cubicBezTo>
                    <a:pt x="46" y="133"/>
                    <a:pt x="46" y="133"/>
                    <a:pt x="47" y="134"/>
                  </a:cubicBezTo>
                  <a:cubicBezTo>
                    <a:pt x="47" y="134"/>
                    <a:pt x="47" y="134"/>
                    <a:pt x="47" y="134"/>
                  </a:cubicBezTo>
                  <a:cubicBezTo>
                    <a:pt x="47" y="134"/>
                    <a:pt x="47" y="134"/>
                    <a:pt x="47" y="134"/>
                  </a:cubicBezTo>
                  <a:cubicBezTo>
                    <a:pt x="47" y="134"/>
                    <a:pt x="47" y="134"/>
                    <a:pt x="47" y="134"/>
                  </a:cubicBezTo>
                  <a:cubicBezTo>
                    <a:pt x="48" y="134"/>
                    <a:pt x="48" y="134"/>
                    <a:pt x="48" y="134"/>
                  </a:cubicBezTo>
                  <a:cubicBezTo>
                    <a:pt x="48" y="134"/>
                    <a:pt x="48" y="134"/>
                    <a:pt x="48" y="134"/>
                  </a:cubicBezTo>
                  <a:cubicBezTo>
                    <a:pt x="48" y="135"/>
                    <a:pt x="48" y="135"/>
                    <a:pt x="49" y="135"/>
                  </a:cubicBezTo>
                  <a:cubicBezTo>
                    <a:pt x="49" y="135"/>
                    <a:pt x="49" y="135"/>
                    <a:pt x="49" y="135"/>
                  </a:cubicBezTo>
                  <a:cubicBezTo>
                    <a:pt x="49" y="135"/>
                    <a:pt x="49" y="135"/>
                    <a:pt x="49" y="135"/>
                  </a:cubicBezTo>
                  <a:cubicBezTo>
                    <a:pt x="50" y="135"/>
                    <a:pt x="50" y="135"/>
                    <a:pt x="50" y="135"/>
                  </a:cubicBezTo>
                  <a:cubicBezTo>
                    <a:pt x="50" y="135"/>
                    <a:pt x="50" y="135"/>
                    <a:pt x="50" y="135"/>
                  </a:cubicBezTo>
                  <a:cubicBezTo>
                    <a:pt x="50" y="135"/>
                    <a:pt x="50" y="135"/>
                    <a:pt x="50" y="135"/>
                  </a:cubicBezTo>
                  <a:cubicBezTo>
                    <a:pt x="51" y="135"/>
                    <a:pt x="51" y="135"/>
                    <a:pt x="51" y="135"/>
                  </a:cubicBezTo>
                  <a:cubicBezTo>
                    <a:pt x="51" y="135"/>
                    <a:pt x="51" y="135"/>
                    <a:pt x="51" y="135"/>
                  </a:cubicBezTo>
                  <a:cubicBezTo>
                    <a:pt x="51" y="135"/>
                    <a:pt x="52" y="135"/>
                    <a:pt x="52" y="135"/>
                  </a:cubicBezTo>
                  <a:cubicBezTo>
                    <a:pt x="52" y="136"/>
                    <a:pt x="52" y="136"/>
                    <a:pt x="52" y="136"/>
                  </a:cubicBezTo>
                  <a:cubicBezTo>
                    <a:pt x="52" y="136"/>
                    <a:pt x="53" y="136"/>
                    <a:pt x="53" y="136"/>
                  </a:cubicBezTo>
                  <a:cubicBezTo>
                    <a:pt x="60" y="136"/>
                    <a:pt x="65" y="130"/>
                    <a:pt x="65" y="124"/>
                  </a:cubicBezTo>
                  <a:cubicBezTo>
                    <a:pt x="65" y="121"/>
                    <a:pt x="62" y="114"/>
                    <a:pt x="62" y="114"/>
                  </a:cubicBezTo>
                  <a:cubicBezTo>
                    <a:pt x="60" y="110"/>
                    <a:pt x="62" y="107"/>
                    <a:pt x="67" y="107"/>
                  </a:cubicBezTo>
                  <a:cubicBezTo>
                    <a:pt x="98" y="107"/>
                    <a:pt x="98" y="107"/>
                    <a:pt x="98" y="107"/>
                  </a:cubicBezTo>
                  <a:cubicBezTo>
                    <a:pt x="106" y="107"/>
                    <a:pt x="106" y="107"/>
                    <a:pt x="106" y="107"/>
                  </a:cubicBezTo>
                  <a:cubicBezTo>
                    <a:pt x="106" y="98"/>
                    <a:pt x="106" y="98"/>
                    <a:pt x="106" y="98"/>
                  </a:cubicBezTo>
                  <a:cubicBezTo>
                    <a:pt x="106" y="98"/>
                    <a:pt x="106" y="98"/>
                    <a:pt x="106" y="98"/>
                  </a:cubicBezTo>
                  <a:cubicBezTo>
                    <a:pt x="106" y="67"/>
                    <a:pt x="106" y="67"/>
                    <a:pt x="106" y="67"/>
                  </a:cubicBezTo>
                  <a:cubicBezTo>
                    <a:pt x="106" y="62"/>
                    <a:pt x="110" y="60"/>
                    <a:pt x="114" y="62"/>
                  </a:cubicBezTo>
                  <a:cubicBezTo>
                    <a:pt x="114" y="62"/>
                    <a:pt x="114" y="62"/>
                    <a:pt x="114" y="62"/>
                  </a:cubicBezTo>
                  <a:cubicBezTo>
                    <a:pt x="114" y="62"/>
                    <a:pt x="120" y="65"/>
                    <a:pt x="124" y="65"/>
                  </a:cubicBezTo>
                  <a:cubicBezTo>
                    <a:pt x="126" y="65"/>
                    <a:pt x="128" y="64"/>
                    <a:pt x="130" y="63"/>
                  </a:cubicBezTo>
                  <a:cubicBezTo>
                    <a:pt x="130" y="63"/>
                    <a:pt x="130" y="63"/>
                    <a:pt x="130" y="63"/>
                  </a:cubicBezTo>
                  <a:cubicBezTo>
                    <a:pt x="133" y="61"/>
                    <a:pt x="135" y="57"/>
                    <a:pt x="135" y="53"/>
                  </a:cubicBezTo>
                  <a:cubicBezTo>
                    <a:pt x="135" y="53"/>
                    <a:pt x="135" y="53"/>
                    <a:pt x="135" y="52"/>
                  </a:cubicBezTo>
                  <a:close/>
                </a:path>
              </a:pathLst>
            </a:custGeom>
            <a:solidFill>
              <a:schemeClr val="accent4">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39" name="Picture 138"/>
          <p:cNvPicPr>
            <a:picLocks noChangeAspect="1"/>
          </p:cNvPicPr>
          <p:nvPr/>
        </p:nvPicPr>
        <p:blipFill>
          <a:blip r:embed="rId5"/>
          <a:stretch>
            <a:fillRect/>
          </a:stretch>
        </p:blipFill>
        <p:spPr>
          <a:xfrm>
            <a:off x="173678" y="5322494"/>
            <a:ext cx="632362" cy="619738"/>
          </a:xfrm>
          <a:prstGeom prst="rect">
            <a:avLst/>
          </a:prstGeom>
        </p:spPr>
      </p:pic>
      <p:sp>
        <p:nvSpPr>
          <p:cNvPr id="2" name="TextBox 1"/>
          <p:cNvSpPr txBox="1"/>
          <p:nvPr/>
        </p:nvSpPr>
        <p:spPr>
          <a:xfrm>
            <a:off x="758116" y="5323595"/>
            <a:ext cx="4805516" cy="544765"/>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BizTalk APIs for expert integration scenarios</a:t>
            </a:r>
          </a:p>
        </p:txBody>
      </p:sp>
    </p:spTree>
    <p:extLst>
      <p:ext uri="{BB962C8B-B14F-4D97-AF65-F5344CB8AC3E}">
        <p14:creationId xmlns:p14="http://schemas.microsoft.com/office/powerpoint/2010/main" val="392421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 Connections</a:t>
            </a:r>
          </a:p>
        </p:txBody>
      </p:sp>
    </p:spTree>
    <p:extLst>
      <p:ext uri="{BB962C8B-B14F-4D97-AF65-F5344CB8AC3E}">
        <p14:creationId xmlns:p14="http://schemas.microsoft.com/office/powerpoint/2010/main" val="12054892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4998720" y="979451"/>
            <a:ext cx="6805353" cy="5123043"/>
          </a:xfrm>
          <a:prstGeom prst="rect">
            <a:avLst/>
          </a:prstGeom>
          <a:noFill/>
        </p:spPr>
        <p:txBody>
          <a:bodyPr wrap="square" rtlCol="0" anchor="t" anchorCtr="0">
            <a:noAutofit/>
          </a:bodyPr>
          <a:lstStyle/>
          <a:p>
            <a:pPr marL="63500" defTabSz="896181">
              <a:spcAft>
                <a:spcPts val="2400"/>
              </a:spcAft>
            </a:pPr>
            <a:r>
              <a:rPr lang="en-US" sz="3200" dirty="0">
                <a:solidFill>
                  <a:srgbClr val="FFFFFF"/>
                </a:solidFill>
                <a:latin typeface="Segoe UI Light"/>
              </a:rPr>
              <a:t>Easily use cloud or custom APIs:</a:t>
            </a:r>
          </a:p>
          <a:p>
            <a:pPr marL="872744" lvl="1" indent="-342900" defTabSz="896181">
              <a:spcAft>
                <a:spcPts val="2400"/>
              </a:spcAft>
              <a:buFont typeface="Arial" panose="020B0604020202020204" pitchFamily="34" charset="0"/>
              <a:buChar char="•"/>
            </a:pPr>
            <a:r>
              <a:rPr lang="en-US" sz="2400" dirty="0">
                <a:solidFill>
                  <a:srgbClr val="FFFFFF"/>
                </a:solidFill>
                <a:latin typeface="Segoe UI Light"/>
              </a:rPr>
              <a:t>Dozens of built-in APIs for popular SaaS</a:t>
            </a:r>
          </a:p>
          <a:p>
            <a:pPr marL="872744" lvl="1" indent="-342900" defTabSz="896181">
              <a:spcAft>
                <a:spcPts val="2400"/>
              </a:spcAft>
              <a:buFont typeface="Arial" panose="020B0604020202020204" pitchFamily="34" charset="0"/>
              <a:buChar char="•"/>
            </a:pPr>
            <a:r>
              <a:rPr lang="en-US" sz="2400" dirty="0">
                <a:solidFill>
                  <a:srgbClr val="FFFFFF"/>
                </a:solidFill>
                <a:latin typeface="Segoe UI Light"/>
              </a:rPr>
              <a:t>An ecosystem of APIs for any need</a:t>
            </a:r>
          </a:p>
          <a:p>
            <a:pPr marL="872744" lvl="1" indent="-342900" defTabSz="896181">
              <a:spcAft>
                <a:spcPts val="2400"/>
              </a:spcAft>
              <a:buFont typeface="Arial" panose="020B0604020202020204" pitchFamily="34" charset="0"/>
              <a:buChar char="•"/>
            </a:pPr>
            <a:r>
              <a:rPr lang="en-US" sz="2400" dirty="0">
                <a:solidFill>
                  <a:srgbClr val="FFFFFF"/>
                </a:solidFill>
                <a:latin typeface="Segoe UI Light"/>
              </a:rPr>
              <a:t>Create and publish custom, reusable APIs</a:t>
            </a:r>
          </a:p>
          <a:p>
            <a:pPr marL="872744" lvl="1" indent="-342900" defTabSz="896181">
              <a:spcAft>
                <a:spcPts val="2400"/>
              </a:spcAft>
              <a:buFont typeface="Arial" panose="020B0604020202020204" pitchFamily="34" charset="0"/>
              <a:buChar char="•"/>
            </a:pPr>
            <a:r>
              <a:rPr lang="en-US" sz="2400" dirty="0">
                <a:solidFill>
                  <a:srgbClr val="FFFFFF"/>
                </a:solidFill>
                <a:latin typeface="Segoe UI Light"/>
              </a:rPr>
              <a:t>Easily connect to existing APIs in the cloud</a:t>
            </a:r>
          </a:p>
          <a:p>
            <a:pPr marL="872744" lvl="1" indent="-342900" defTabSz="896181">
              <a:spcAft>
                <a:spcPts val="2400"/>
              </a:spcAft>
              <a:buFont typeface="Arial" panose="020B0604020202020204" pitchFamily="34" charset="0"/>
              <a:buChar char="•"/>
            </a:pPr>
            <a:r>
              <a:rPr lang="en-US" sz="2400" dirty="0">
                <a:solidFill>
                  <a:srgbClr val="FFFFFF"/>
                </a:solidFill>
                <a:latin typeface="Segoe UI Light"/>
              </a:rPr>
              <a:t>Visual Studio tooling with one click publish and remote debugging</a:t>
            </a:r>
          </a:p>
          <a:p>
            <a:pPr marL="872744" lvl="1" indent="-342900" defTabSz="896181">
              <a:spcAft>
                <a:spcPts val="2400"/>
              </a:spcAft>
              <a:buFont typeface="Arial" panose="020B0604020202020204" pitchFamily="34" charset="0"/>
              <a:buChar char="•"/>
            </a:pPr>
            <a:endParaRPr lang="en-US" sz="2400" dirty="0">
              <a:solidFill>
                <a:srgbClr val="FFFFFF"/>
              </a:solidFill>
              <a:latin typeface="Segoe UI Light"/>
            </a:endParaRPr>
          </a:p>
        </p:txBody>
      </p:sp>
      <p:sp>
        <p:nvSpPr>
          <p:cNvPr id="49" name="Rectangle 48"/>
          <p:cNvSpPr/>
          <p:nvPr/>
        </p:nvSpPr>
        <p:spPr>
          <a:xfrm>
            <a:off x="1322640" y="3777255"/>
            <a:ext cx="2953309" cy="830997"/>
          </a:xfrm>
          <a:prstGeom prst="rect">
            <a:avLst/>
          </a:prstGeom>
        </p:spPr>
        <p:txBody>
          <a:bodyPr wrap="none">
            <a:spAutoFit/>
          </a:bodyPr>
          <a:lstStyle/>
          <a:p>
            <a:pPr algn="ctr" defTabSz="896181"/>
            <a:r>
              <a:rPr lang="en-US" sz="2400" dirty="0">
                <a:solidFill>
                  <a:srgbClr val="FFFFFF"/>
                </a:solidFill>
                <a:latin typeface="Segoe UI Light"/>
              </a:rPr>
              <a:t>Create, consume and</a:t>
            </a:r>
          </a:p>
          <a:p>
            <a:pPr algn="ctr" defTabSz="896181"/>
            <a:r>
              <a:rPr lang="en-US" sz="2400" dirty="0">
                <a:solidFill>
                  <a:srgbClr val="FFFFFF"/>
                </a:solidFill>
                <a:latin typeface="Segoe UI Light"/>
              </a:rPr>
              <a:t>host APIs more easily</a:t>
            </a:r>
          </a:p>
        </p:txBody>
      </p:sp>
      <p:grpSp>
        <p:nvGrpSpPr>
          <p:cNvPr id="7" name="Group 6"/>
          <p:cNvGrpSpPr/>
          <p:nvPr/>
        </p:nvGrpSpPr>
        <p:grpSpPr>
          <a:xfrm>
            <a:off x="1481528" y="2441111"/>
            <a:ext cx="2635519" cy="1336144"/>
            <a:chOff x="6276897" y="3849484"/>
            <a:chExt cx="2584077" cy="1310064"/>
          </a:xfrm>
          <a:gradFill>
            <a:gsLst>
              <a:gs pos="98000">
                <a:schemeClr val="bg1">
                  <a:lumMod val="75000"/>
                </a:schemeClr>
              </a:gs>
              <a:gs pos="0">
                <a:schemeClr val="tx2">
                  <a:lumMod val="25000"/>
                </a:schemeClr>
              </a:gs>
            </a:gsLst>
            <a:lin ang="5400000" scaled="1"/>
          </a:gradFill>
        </p:grpSpPr>
        <p:sp>
          <p:nvSpPr>
            <p:cNvPr id="9" name="TextBox 8"/>
            <p:cNvSpPr txBox="1"/>
            <p:nvPr/>
          </p:nvSpPr>
          <p:spPr>
            <a:xfrm>
              <a:off x="6276897" y="4696209"/>
              <a:ext cx="2584077" cy="463339"/>
            </a:xfrm>
            <a:prstGeom prst="flowChartOffpageConnector">
              <a:avLst/>
            </a:prstGeom>
            <a:noFill/>
          </p:spPr>
          <p:txBody>
            <a:bodyPr wrap="square" rtlCol="0">
              <a:spAutoFit/>
            </a:bodyPr>
            <a:lstStyle/>
            <a:p>
              <a:pPr algn="ctr" defTabSz="914400">
                <a:defRPr/>
              </a:pPr>
              <a:r>
                <a:rPr lang="en-US" sz="1873" b="1" kern="0" cap="all" dirty="0" err="1">
                  <a:solidFill>
                    <a:srgbClr val="FFFFFF"/>
                  </a:solidFill>
                </a:rPr>
                <a:t>Api’s</a:t>
              </a:r>
              <a:endParaRPr lang="en-US" sz="1873" b="1" kern="0" cap="all" dirty="0">
                <a:solidFill>
                  <a:srgbClr val="FFFFFF"/>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034" y="3849484"/>
              <a:ext cx="669799" cy="669799"/>
            </a:xfrm>
            <a:prstGeom prst="flowChartOffpageConnector">
              <a:avLst/>
            </a:prstGeom>
            <a:noFill/>
          </p:spPr>
        </p:pic>
      </p:grpSp>
    </p:spTree>
    <p:extLst>
      <p:ext uri="{BB962C8B-B14F-4D97-AF65-F5344CB8AC3E}">
        <p14:creationId xmlns:p14="http://schemas.microsoft.com/office/powerpoint/2010/main" val="38419107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to APIs</a:t>
            </a:r>
          </a:p>
        </p:txBody>
      </p:sp>
      <p:sp>
        <p:nvSpPr>
          <p:cNvPr id="3" name="Text Placeholder 2"/>
          <p:cNvSpPr>
            <a:spLocks noGrp="1"/>
          </p:cNvSpPr>
          <p:nvPr>
            <p:ph type="body" sz="quarter" idx="10"/>
          </p:nvPr>
        </p:nvSpPr>
        <p:spPr>
          <a:xfrm>
            <a:off x="274639" y="1212849"/>
            <a:ext cx="5486399" cy="2659190"/>
          </a:xfrm>
        </p:spPr>
        <p:txBody>
          <a:bodyPr/>
          <a:lstStyle/>
          <a:p>
            <a:r>
              <a:rPr lang="en-US" dirty="0"/>
              <a:t>Managed APIs</a:t>
            </a:r>
          </a:p>
          <a:p>
            <a:pPr lvl="1"/>
            <a:r>
              <a:rPr lang="en-US" dirty="0"/>
              <a:t>OOB APIs hosted by Logic Apps</a:t>
            </a:r>
          </a:p>
          <a:p>
            <a:pPr lvl="1"/>
            <a:r>
              <a:rPr lang="en-US" dirty="0"/>
              <a:t>Serviced by the product team</a:t>
            </a:r>
          </a:p>
          <a:p>
            <a:pPr lvl="1"/>
            <a:r>
              <a:rPr lang="en-US" dirty="0"/>
              <a:t>First class designer experience</a:t>
            </a:r>
          </a:p>
          <a:p>
            <a:pPr lvl="1"/>
            <a:r>
              <a:rPr lang="en-US" dirty="0"/>
              <a:t>Rapid development</a:t>
            </a:r>
          </a:p>
          <a:p>
            <a:pPr lvl="1"/>
            <a:endParaRPr lang="en-US" dirty="0"/>
          </a:p>
        </p:txBody>
      </p:sp>
      <p:sp>
        <p:nvSpPr>
          <p:cNvPr id="4" name="Text Placeholder 3"/>
          <p:cNvSpPr>
            <a:spLocks noGrp="1"/>
          </p:cNvSpPr>
          <p:nvPr>
            <p:ph type="body" sz="quarter" idx="11"/>
          </p:nvPr>
        </p:nvSpPr>
        <p:spPr>
          <a:xfrm>
            <a:off x="6675439" y="1212849"/>
            <a:ext cx="5486399" cy="2449901"/>
          </a:xfrm>
        </p:spPr>
        <p:txBody>
          <a:bodyPr/>
          <a:lstStyle/>
          <a:p>
            <a:r>
              <a:rPr lang="en-US" dirty="0"/>
              <a:t>Custom and External APIs</a:t>
            </a:r>
          </a:p>
          <a:p>
            <a:pPr lvl="1"/>
            <a:r>
              <a:rPr lang="en-US" dirty="0"/>
              <a:t>First class designer experience using Swagger</a:t>
            </a:r>
          </a:p>
          <a:p>
            <a:pPr lvl="2"/>
            <a:r>
              <a:rPr lang="en-US" dirty="0"/>
              <a:t>Auto discovery of Azure hosted APIs</a:t>
            </a:r>
          </a:p>
          <a:p>
            <a:pPr lvl="2"/>
            <a:r>
              <a:rPr lang="en-US" dirty="0"/>
              <a:t>Declaratively reference an External API</a:t>
            </a:r>
          </a:p>
          <a:p>
            <a:pPr lvl="1"/>
            <a:r>
              <a:rPr lang="en-US" dirty="0"/>
              <a:t>Raw HTTP request for all other API</a:t>
            </a:r>
          </a:p>
        </p:txBody>
      </p:sp>
      <p:sp>
        <p:nvSpPr>
          <p:cNvPr id="5" name="Text Placeholder 2"/>
          <p:cNvSpPr txBox="1">
            <a:spLocks/>
          </p:cNvSpPr>
          <p:nvPr/>
        </p:nvSpPr>
        <p:spPr>
          <a:xfrm>
            <a:off x="3209521" y="4183062"/>
            <a:ext cx="6019800" cy="1846659"/>
          </a:xfrm>
          <a:prstGeom prst="rect">
            <a:avLst/>
          </a:prstGeom>
        </p:spPr>
        <p:txBody>
          <a:bodyPr vert="horz" wrap="square" lIns="146304" tIns="91440" rIns="146304" bIns="91440" rtlCol="0">
            <a:spAutoFit/>
          </a:bodyPr>
          <a:lstStyle>
            <a:lvl1pPr marL="287338" marR="0" indent="-287338" algn="l" defTabSz="932742" rtl="0" eaLnBrk="1" fontAlgn="auto" latinLnBrk="0" hangingPunct="1">
              <a:lnSpc>
                <a:spcPct val="90000"/>
              </a:lnSpc>
              <a:spcBef>
                <a:spcPts val="1224"/>
              </a:spcBef>
              <a:spcAft>
                <a:spcPts val="0"/>
              </a:spcAft>
              <a:buClr>
                <a:schemeClr val="tx1"/>
              </a:buClr>
              <a:buSzPct val="90000"/>
              <a:buFont typeface="Arial" pitchFamily="34" charset="0"/>
              <a:buChar char="•"/>
              <a:tabLst/>
              <a:defRPr lang="en-US" sz="3200" kern="1200" spc="0" baseline="0">
                <a:gradFill>
                  <a:gsLst>
                    <a:gs pos="1250">
                      <a:schemeClr val="tx1"/>
                    </a:gs>
                    <a:gs pos="100000">
                      <a:schemeClr val="tx1"/>
                    </a:gs>
                  </a:gsLst>
                  <a:lin ang="5400000" scaled="0"/>
                </a:gradFill>
                <a:latin typeface="+mj-lt"/>
                <a:ea typeface="+mn-ea"/>
                <a:cs typeface="+mn-cs"/>
              </a:defRPr>
            </a:lvl1pPr>
            <a:lvl2pPr marL="531166" marR="0" indent="-233195"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a:gradFill>
                  <a:gsLst>
                    <a:gs pos="1250">
                      <a:schemeClr val="tx1"/>
                    </a:gs>
                    <a:gs pos="100000">
                      <a:schemeClr val="tx1"/>
                    </a:gs>
                  </a:gsLst>
                  <a:lin ang="5400000" scaled="0"/>
                </a:gradFill>
                <a:latin typeface="+mn-lt"/>
                <a:ea typeface="+mn-ea"/>
                <a:cs typeface="Segoe UI" panose="020B0502040204020203" pitchFamily="34" charset="0"/>
              </a:defRPr>
            </a:lvl2pPr>
            <a:lvl3pPr marL="699585" marR="0" indent="-168419"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880958" marR="0" indent="-181374"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049377" marR="0" indent="-168419"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API Connections</a:t>
            </a:r>
          </a:p>
          <a:p>
            <a:pPr lvl="1"/>
            <a:r>
              <a:rPr lang="en-US" dirty="0"/>
              <a:t>Authenticate once and re-use</a:t>
            </a:r>
          </a:p>
          <a:p>
            <a:pPr lvl="1"/>
            <a:r>
              <a:rPr lang="en-US" dirty="0"/>
              <a:t>Differentiate connection configuration</a:t>
            </a:r>
          </a:p>
          <a:p>
            <a:pPr lvl="1"/>
            <a:r>
              <a:rPr lang="en-US" dirty="0"/>
              <a:t>Simple to deploy</a:t>
            </a:r>
          </a:p>
        </p:txBody>
      </p:sp>
    </p:spTree>
    <p:extLst>
      <p:ext uri="{BB962C8B-B14F-4D97-AF65-F5344CB8AC3E}">
        <p14:creationId xmlns:p14="http://schemas.microsoft.com/office/powerpoint/2010/main" val="868780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343" y="1"/>
            <a:ext cx="5600432" cy="7000540"/>
          </a:xfrm>
          <a:prstGeom prst="rect">
            <a:avLst/>
          </a:prstGeom>
        </p:spPr>
      </p:pic>
      <p:sp>
        <p:nvSpPr>
          <p:cNvPr id="5" name="TextBox 4"/>
          <p:cNvSpPr txBox="1">
            <a:spLocks/>
          </p:cNvSpPr>
          <p:nvPr/>
        </p:nvSpPr>
        <p:spPr>
          <a:xfrm>
            <a:off x="465413" y="1632675"/>
            <a:ext cx="6300095" cy="2702787"/>
          </a:xfrm>
          <a:prstGeom prst="rect">
            <a:avLst/>
          </a:prstGeom>
          <a:noFill/>
        </p:spPr>
        <p:txBody>
          <a:bodyPr wrap="square" lIns="182880" tIns="146304" rIns="182880" bIns="146304" numCol="3" rtlCol="0">
            <a:noAutofit/>
          </a:bodyPr>
          <a:lstStyle/>
          <a:p>
            <a:pPr marL="285750" indent="-285750">
              <a:spcAft>
                <a:spcPts val="150"/>
              </a:spcAft>
              <a:buFont typeface="Arial" panose="020B0604020202020204" pitchFamily="34" charset="0"/>
              <a:buChar char="•"/>
            </a:pPr>
            <a:r>
              <a:rPr lang="en-US" sz="1200" dirty="0">
                <a:solidFill>
                  <a:srgbClr val="FFFFFF"/>
                </a:solidFill>
              </a:rPr>
              <a:t>Box</a:t>
            </a:r>
          </a:p>
          <a:p>
            <a:pPr marL="285750" indent="-285750">
              <a:spcAft>
                <a:spcPts val="150"/>
              </a:spcAft>
              <a:buFont typeface="Arial" panose="020B0604020202020204" pitchFamily="34" charset="0"/>
              <a:buChar char="•"/>
            </a:pPr>
            <a:r>
              <a:rPr lang="en-US" sz="1200" dirty="0">
                <a:solidFill>
                  <a:srgbClr val="FFFFFF"/>
                </a:solidFill>
              </a:rPr>
              <a:t>Chatter</a:t>
            </a:r>
          </a:p>
          <a:p>
            <a:pPr marL="285750" indent="-285750">
              <a:spcAft>
                <a:spcPts val="150"/>
              </a:spcAft>
              <a:buFont typeface="Arial" panose="020B0604020202020204" pitchFamily="34" charset="0"/>
              <a:buChar char="•"/>
            </a:pPr>
            <a:r>
              <a:rPr lang="en-US" sz="1200" dirty="0">
                <a:solidFill>
                  <a:srgbClr val="FFFFFF"/>
                </a:solidFill>
              </a:rPr>
              <a:t>Dropbox</a:t>
            </a:r>
          </a:p>
          <a:p>
            <a:pPr marL="285750" indent="-285750">
              <a:spcAft>
                <a:spcPts val="150"/>
              </a:spcAft>
              <a:buFont typeface="Arial" panose="020B0604020202020204" pitchFamily="34" charset="0"/>
              <a:buChar char="•"/>
            </a:pPr>
            <a:r>
              <a:rPr lang="en-US" sz="1200" dirty="0">
                <a:solidFill>
                  <a:srgbClr val="FFFFFF"/>
                </a:solidFill>
              </a:rPr>
              <a:t>Azure HD Insight</a:t>
            </a:r>
          </a:p>
          <a:p>
            <a:pPr marL="285750" indent="-285750">
              <a:spcAft>
                <a:spcPts val="150"/>
              </a:spcAft>
              <a:buFont typeface="Arial" panose="020B0604020202020204" pitchFamily="34" charset="0"/>
              <a:buChar char="•"/>
            </a:pPr>
            <a:r>
              <a:rPr lang="en-US" sz="1200" dirty="0">
                <a:solidFill>
                  <a:srgbClr val="FFFFFF"/>
                </a:solidFill>
              </a:rPr>
              <a:t>Slack</a:t>
            </a:r>
          </a:p>
          <a:p>
            <a:pPr marL="285750" indent="-285750">
              <a:spcAft>
                <a:spcPts val="150"/>
              </a:spcAft>
              <a:buFont typeface="Arial" panose="020B0604020202020204" pitchFamily="34" charset="0"/>
              <a:buChar char="•"/>
            </a:pPr>
            <a:r>
              <a:rPr lang="en-US" sz="1200" dirty="0">
                <a:solidFill>
                  <a:srgbClr val="FFFFFF"/>
                </a:solidFill>
              </a:rPr>
              <a:t>Azure Media Services</a:t>
            </a:r>
          </a:p>
          <a:p>
            <a:pPr marL="285750" indent="-285750">
              <a:spcAft>
                <a:spcPts val="150"/>
              </a:spcAft>
              <a:buFont typeface="Arial" panose="020B0604020202020204" pitchFamily="34" charset="0"/>
              <a:buChar char="•"/>
            </a:pPr>
            <a:r>
              <a:rPr lang="en-US" sz="1200" dirty="0">
                <a:solidFill>
                  <a:srgbClr val="FFFFFF"/>
                </a:solidFill>
              </a:rPr>
              <a:t>OneDrive</a:t>
            </a:r>
          </a:p>
          <a:p>
            <a:pPr marL="285750" indent="-285750">
              <a:spcAft>
                <a:spcPts val="150"/>
              </a:spcAft>
              <a:buFont typeface="Arial" panose="020B0604020202020204" pitchFamily="34" charset="0"/>
              <a:buChar char="•"/>
            </a:pPr>
            <a:r>
              <a:rPr lang="en-US" sz="1200" dirty="0">
                <a:solidFill>
                  <a:srgbClr val="FFFFFF"/>
                </a:solidFill>
              </a:rPr>
              <a:t>SharePoint </a:t>
            </a:r>
          </a:p>
          <a:p>
            <a:pPr marL="285750" indent="-285750">
              <a:spcAft>
                <a:spcPts val="150"/>
              </a:spcAft>
              <a:buFont typeface="Arial" panose="020B0604020202020204" pitchFamily="34" charset="0"/>
              <a:buChar char="•"/>
            </a:pPr>
            <a:r>
              <a:rPr lang="en-US" sz="1200" dirty="0">
                <a:solidFill>
                  <a:srgbClr val="FFFFFF"/>
                </a:solidFill>
              </a:rPr>
              <a:t>SQL Azure</a:t>
            </a:r>
          </a:p>
          <a:p>
            <a:pPr marL="285750" indent="-285750">
              <a:spcAft>
                <a:spcPts val="150"/>
              </a:spcAft>
              <a:buFont typeface="Arial" panose="020B0604020202020204" pitchFamily="34" charset="0"/>
              <a:buChar char="•"/>
            </a:pPr>
            <a:r>
              <a:rPr lang="en-US" sz="1200" dirty="0">
                <a:solidFill>
                  <a:srgbClr val="FFFFFF"/>
                </a:solidFill>
              </a:rPr>
              <a:t>Office 365</a:t>
            </a:r>
          </a:p>
          <a:p>
            <a:pPr marL="285750" indent="-285750">
              <a:spcAft>
                <a:spcPts val="150"/>
              </a:spcAft>
              <a:buFont typeface="Arial" panose="020B0604020202020204" pitchFamily="34" charset="0"/>
              <a:buChar char="•"/>
            </a:pPr>
            <a:r>
              <a:rPr lang="en-US" sz="1200" dirty="0">
                <a:solidFill>
                  <a:srgbClr val="FFFFFF"/>
                </a:solidFill>
              </a:rPr>
              <a:t>QuickBooks</a:t>
            </a:r>
          </a:p>
          <a:p>
            <a:pPr marL="285750" indent="-285750">
              <a:spcAft>
                <a:spcPts val="150"/>
              </a:spcAft>
              <a:buFont typeface="Arial" panose="020B0604020202020204" pitchFamily="34" charset="0"/>
              <a:buChar char="•"/>
            </a:pPr>
            <a:r>
              <a:rPr lang="en-US" sz="1200" dirty="0" err="1">
                <a:solidFill>
                  <a:srgbClr val="FFFFFF"/>
                </a:solidFill>
              </a:rPr>
              <a:t>SalesForce</a:t>
            </a:r>
            <a:endParaRPr lang="en-US" sz="1200" dirty="0">
              <a:solidFill>
                <a:srgbClr val="FFFFFF"/>
              </a:solidFill>
            </a:endParaRPr>
          </a:p>
          <a:p>
            <a:pPr marL="285750" indent="-285750">
              <a:spcAft>
                <a:spcPts val="150"/>
              </a:spcAft>
              <a:buFont typeface="Arial" panose="020B0604020202020204" pitchFamily="34" charset="0"/>
              <a:buChar char="•"/>
            </a:pPr>
            <a:r>
              <a:rPr lang="en-US" sz="1200" dirty="0">
                <a:solidFill>
                  <a:srgbClr val="FFFFFF"/>
                </a:solidFill>
              </a:rPr>
              <a:t>Sugar CRM </a:t>
            </a:r>
          </a:p>
          <a:p>
            <a:pPr marL="285750" indent="-285750">
              <a:spcAft>
                <a:spcPts val="150"/>
              </a:spcAft>
              <a:buFont typeface="Arial" panose="020B0604020202020204" pitchFamily="34" charset="0"/>
              <a:buChar char="•"/>
            </a:pPr>
            <a:r>
              <a:rPr lang="en-US" sz="1200" dirty="0">
                <a:solidFill>
                  <a:srgbClr val="FFFFFF"/>
                </a:solidFill>
              </a:rPr>
              <a:t>Dynamics CRM</a:t>
            </a:r>
          </a:p>
          <a:p>
            <a:pPr marL="285750" indent="-285750">
              <a:spcAft>
                <a:spcPts val="150"/>
              </a:spcAft>
              <a:buFont typeface="Arial" panose="020B0604020202020204" pitchFamily="34" charset="0"/>
              <a:buChar char="•"/>
            </a:pPr>
            <a:r>
              <a:rPr lang="en-US" sz="1200" dirty="0">
                <a:solidFill>
                  <a:srgbClr val="FFFFFF"/>
                </a:solidFill>
              </a:rPr>
              <a:t>Azure Service Bus</a:t>
            </a:r>
          </a:p>
          <a:p>
            <a:pPr marL="285750" indent="-285750">
              <a:spcAft>
                <a:spcPts val="150"/>
              </a:spcAft>
              <a:buFont typeface="Arial" panose="020B0604020202020204" pitchFamily="34" charset="0"/>
              <a:buChar char="•"/>
            </a:pPr>
            <a:r>
              <a:rPr lang="en-US" sz="1200" dirty="0">
                <a:solidFill>
                  <a:srgbClr val="FFFFFF"/>
                </a:solidFill>
              </a:rPr>
              <a:t>Azure Storage</a:t>
            </a:r>
          </a:p>
          <a:p>
            <a:pPr marL="285750" indent="-285750">
              <a:spcAft>
                <a:spcPts val="150"/>
              </a:spcAft>
              <a:buFont typeface="Arial" panose="020B0604020202020204" pitchFamily="34" charset="0"/>
              <a:buChar char="•"/>
            </a:pPr>
            <a:r>
              <a:rPr lang="en-US" sz="1200" dirty="0">
                <a:solidFill>
                  <a:srgbClr val="FFFFFF"/>
                </a:solidFill>
              </a:rPr>
              <a:t>Timer / Recurrence</a:t>
            </a:r>
          </a:p>
          <a:p>
            <a:pPr marL="285750" indent="-285750">
              <a:spcAft>
                <a:spcPts val="150"/>
              </a:spcAft>
              <a:buFont typeface="Arial" panose="020B0604020202020204" pitchFamily="34" charset="0"/>
              <a:buChar char="•"/>
            </a:pPr>
            <a:r>
              <a:rPr lang="en-US" sz="1200" dirty="0" err="1">
                <a:solidFill>
                  <a:srgbClr val="FFFFFF"/>
                </a:solidFill>
              </a:rPr>
              <a:t>Twilio</a:t>
            </a:r>
            <a:endParaRPr lang="en-US" sz="1200" dirty="0">
              <a:solidFill>
                <a:srgbClr val="FFFFFF"/>
              </a:solidFill>
            </a:endParaRPr>
          </a:p>
          <a:p>
            <a:pPr marL="285750" indent="-285750">
              <a:spcAft>
                <a:spcPts val="150"/>
              </a:spcAft>
              <a:buFont typeface="Arial" panose="020B0604020202020204" pitchFamily="34" charset="0"/>
              <a:buChar char="•"/>
            </a:pPr>
            <a:r>
              <a:rPr lang="en-US" sz="1200" dirty="0">
                <a:solidFill>
                  <a:srgbClr val="FFFFFF"/>
                </a:solidFill>
              </a:rPr>
              <a:t>Twitter</a:t>
            </a:r>
          </a:p>
          <a:p>
            <a:pPr marL="285750" indent="-285750">
              <a:spcAft>
                <a:spcPts val="150"/>
              </a:spcAft>
              <a:buFont typeface="Arial" panose="020B0604020202020204" pitchFamily="34" charset="0"/>
              <a:buChar char="•"/>
            </a:pPr>
            <a:r>
              <a:rPr lang="en-US" sz="1200" dirty="0">
                <a:solidFill>
                  <a:srgbClr val="FFFFFF"/>
                </a:solidFill>
              </a:rPr>
              <a:t>Azure Web Jobs </a:t>
            </a:r>
          </a:p>
          <a:p>
            <a:pPr marL="285750" indent="-285750">
              <a:spcAft>
                <a:spcPts val="150"/>
              </a:spcAft>
              <a:buFont typeface="Arial" panose="020B0604020202020204" pitchFamily="34" charset="0"/>
              <a:buChar char="•"/>
            </a:pPr>
            <a:r>
              <a:rPr lang="en-US" sz="1200" dirty="0">
                <a:solidFill>
                  <a:srgbClr val="FFFFFF"/>
                </a:solidFill>
              </a:rPr>
              <a:t>Yammer</a:t>
            </a:r>
          </a:p>
          <a:p>
            <a:pPr>
              <a:spcAft>
                <a:spcPts val="150"/>
              </a:spcAft>
            </a:pPr>
            <a:endParaRPr lang="en-US" sz="1200" dirty="0">
              <a:solidFill>
                <a:srgbClr val="FFFFFF"/>
              </a:solidFill>
            </a:endParaRPr>
          </a:p>
          <a:p>
            <a:pPr marL="285750" indent="-285750">
              <a:spcAft>
                <a:spcPts val="150"/>
              </a:spcAft>
              <a:buFont typeface="Arial" panose="020B0604020202020204" pitchFamily="34" charset="0"/>
              <a:buChar char="•"/>
            </a:pPr>
            <a:endParaRPr lang="en-US" sz="1200" dirty="0">
              <a:solidFill>
                <a:srgbClr val="FFFFFF"/>
              </a:solidFill>
            </a:endParaRPr>
          </a:p>
          <a:p>
            <a:pPr marL="285750" indent="-285750">
              <a:spcAft>
                <a:spcPts val="150"/>
              </a:spcAft>
              <a:buFont typeface="Arial" panose="020B0604020202020204" pitchFamily="34" charset="0"/>
              <a:buChar char="•"/>
            </a:pPr>
            <a:endParaRPr lang="en-US" sz="1200" dirty="0">
              <a:solidFill>
                <a:srgbClr val="FFFFFF"/>
              </a:solidFill>
            </a:endParaRPr>
          </a:p>
          <a:p>
            <a:pPr marL="285750" indent="-285750">
              <a:spcAft>
                <a:spcPts val="150"/>
              </a:spcAft>
              <a:buFont typeface="Arial" panose="020B0604020202020204" pitchFamily="34" charset="0"/>
              <a:buChar char="•"/>
            </a:pPr>
            <a:endParaRPr lang="en-US" sz="1200" dirty="0">
              <a:solidFill>
                <a:srgbClr val="FFFFFF"/>
              </a:solidFill>
            </a:endParaRPr>
          </a:p>
          <a:p>
            <a:pPr marL="285750" indent="-285750">
              <a:spcAft>
                <a:spcPts val="150"/>
              </a:spcAft>
              <a:buFont typeface="Arial" panose="020B0604020202020204" pitchFamily="34" charset="0"/>
              <a:buChar char="•"/>
            </a:pPr>
            <a:endParaRPr lang="en-US" sz="1200" dirty="0">
              <a:solidFill>
                <a:srgbClr val="FFFFFF"/>
              </a:solidFill>
            </a:endParaRPr>
          </a:p>
          <a:p>
            <a:pPr marL="285750" indent="-285750">
              <a:spcAft>
                <a:spcPts val="150"/>
              </a:spcAft>
              <a:buFont typeface="Arial" panose="020B0604020202020204" pitchFamily="34" charset="0"/>
              <a:buChar char="•"/>
            </a:pPr>
            <a:endParaRPr lang="en-US" sz="1200" dirty="0">
              <a:solidFill>
                <a:srgbClr val="FFFFFF"/>
              </a:solidFill>
            </a:endParaRPr>
          </a:p>
          <a:p>
            <a:pPr marL="285750" indent="-285750">
              <a:spcAft>
                <a:spcPts val="150"/>
              </a:spcAft>
              <a:buFont typeface="Arial" panose="020B0604020202020204" pitchFamily="34" charset="0"/>
              <a:buChar char="•"/>
            </a:pPr>
            <a:endParaRPr lang="en-US" sz="1200" dirty="0">
              <a:solidFill>
                <a:srgbClr val="FFFFFF"/>
              </a:solidFill>
            </a:endParaRPr>
          </a:p>
          <a:p>
            <a:pPr marL="285750" indent="-285750">
              <a:spcAft>
                <a:spcPts val="150"/>
              </a:spcAft>
              <a:buFont typeface="Arial" panose="020B0604020202020204" pitchFamily="34" charset="0"/>
              <a:buChar char="•"/>
            </a:pPr>
            <a:endParaRPr lang="en-US" sz="1200" dirty="0">
              <a:solidFill>
                <a:srgbClr val="FFFFFF"/>
              </a:solidFill>
            </a:endParaRPr>
          </a:p>
        </p:txBody>
      </p:sp>
      <p:sp>
        <p:nvSpPr>
          <p:cNvPr id="4" name="Rectangle 3"/>
          <p:cNvSpPr/>
          <p:nvPr/>
        </p:nvSpPr>
        <p:spPr>
          <a:xfrm>
            <a:off x="4583228" y="4964672"/>
            <a:ext cx="1785926" cy="1328569"/>
          </a:xfrm>
          <a:prstGeom prst="rect">
            <a:avLst/>
          </a:prstGeom>
        </p:spPr>
        <p:txBody>
          <a:bodyPr wrap="square">
            <a:spAutoFit/>
          </a:bodyPr>
          <a:lstStyle/>
          <a:p>
            <a:pPr marL="285750" indent="-285750">
              <a:spcAft>
                <a:spcPts val="150"/>
              </a:spcAft>
              <a:buFont typeface="Arial" panose="020B0604020202020204" pitchFamily="34" charset="0"/>
              <a:buChar char="•"/>
            </a:pPr>
            <a:r>
              <a:rPr lang="en-US" sz="1200" dirty="0">
                <a:solidFill>
                  <a:srgbClr val="FFFFFF"/>
                </a:solidFill>
              </a:rPr>
              <a:t>HTTP, HTTPS </a:t>
            </a:r>
          </a:p>
          <a:p>
            <a:pPr marL="285750" indent="-285750">
              <a:spcAft>
                <a:spcPts val="150"/>
              </a:spcAft>
              <a:buFont typeface="Arial" panose="020B0604020202020204" pitchFamily="34" charset="0"/>
              <a:buChar char="•"/>
            </a:pPr>
            <a:r>
              <a:rPr lang="en-US" sz="1200" dirty="0">
                <a:solidFill>
                  <a:srgbClr val="FFFFFF"/>
                </a:solidFill>
              </a:rPr>
              <a:t>FTP, SFTP</a:t>
            </a:r>
          </a:p>
          <a:p>
            <a:pPr marL="285750" indent="-285750">
              <a:spcAft>
                <a:spcPts val="150"/>
              </a:spcAft>
              <a:buFont typeface="Arial" panose="020B0604020202020204" pitchFamily="34" charset="0"/>
              <a:buChar char="•"/>
            </a:pPr>
            <a:r>
              <a:rPr lang="en-US" sz="1200" dirty="0">
                <a:solidFill>
                  <a:srgbClr val="FFFFFF"/>
                </a:solidFill>
              </a:rPr>
              <a:t>POP3/IMAP</a:t>
            </a:r>
          </a:p>
          <a:p>
            <a:pPr marL="285750" indent="-285750">
              <a:spcAft>
                <a:spcPts val="150"/>
              </a:spcAft>
              <a:buFont typeface="Arial" panose="020B0604020202020204" pitchFamily="34" charset="0"/>
              <a:buChar char="•"/>
            </a:pPr>
            <a:r>
              <a:rPr lang="en-US" sz="1200" dirty="0">
                <a:solidFill>
                  <a:srgbClr val="FFFFFF"/>
                </a:solidFill>
              </a:rPr>
              <a:t>SMTP</a:t>
            </a:r>
          </a:p>
          <a:p>
            <a:pPr marL="285750" indent="-285750">
              <a:spcAft>
                <a:spcPts val="150"/>
              </a:spcAft>
              <a:buFont typeface="Arial" panose="020B0604020202020204" pitchFamily="34" charset="0"/>
              <a:buChar char="•"/>
            </a:pPr>
            <a:r>
              <a:rPr lang="en-US" sz="1200" dirty="0">
                <a:solidFill>
                  <a:srgbClr val="FFFFFF"/>
                </a:solidFill>
              </a:rPr>
              <a:t>File</a:t>
            </a:r>
          </a:p>
          <a:p>
            <a:pPr marL="285750" indent="-285750">
              <a:spcAft>
                <a:spcPts val="150"/>
              </a:spcAft>
              <a:buFont typeface="Arial" panose="020B0604020202020204" pitchFamily="34" charset="0"/>
              <a:buChar char="•"/>
            </a:pPr>
            <a:r>
              <a:rPr lang="en-US" sz="1200" dirty="0">
                <a:solidFill>
                  <a:srgbClr val="FFFFFF"/>
                </a:solidFill>
              </a:rPr>
              <a:t>Delay</a:t>
            </a:r>
          </a:p>
        </p:txBody>
      </p:sp>
      <p:sp>
        <p:nvSpPr>
          <p:cNvPr id="7" name="Rectangle 6"/>
          <p:cNvSpPr/>
          <p:nvPr/>
        </p:nvSpPr>
        <p:spPr>
          <a:xfrm>
            <a:off x="535360" y="4964672"/>
            <a:ext cx="4235078" cy="1564531"/>
          </a:xfrm>
          <a:prstGeom prst="rect">
            <a:avLst/>
          </a:prstGeom>
        </p:spPr>
        <p:txBody>
          <a:bodyPr wrap="square" numCol="2">
            <a:spAutoFit/>
          </a:bodyPr>
          <a:lstStyle/>
          <a:p>
            <a:pPr marL="285750" indent="-285750">
              <a:spcAft>
                <a:spcPts val="150"/>
              </a:spcAft>
              <a:buFont typeface="Arial" panose="020B0604020202020204" pitchFamily="34" charset="0"/>
              <a:buChar char="•"/>
            </a:pPr>
            <a:r>
              <a:rPr lang="en-US" sz="1200" dirty="0">
                <a:solidFill>
                  <a:srgbClr val="FFFFFF"/>
                </a:solidFill>
              </a:rPr>
              <a:t>Batching / </a:t>
            </a:r>
            <a:r>
              <a:rPr lang="en-US" sz="1200" dirty="0" err="1">
                <a:solidFill>
                  <a:srgbClr val="FFFFFF"/>
                </a:solidFill>
              </a:rPr>
              <a:t>Debatching</a:t>
            </a:r>
            <a:endParaRPr lang="en-US" sz="1200" dirty="0">
              <a:solidFill>
                <a:srgbClr val="FFFFFF"/>
              </a:solidFill>
            </a:endParaRPr>
          </a:p>
          <a:p>
            <a:pPr marL="285750" indent="-285750">
              <a:spcAft>
                <a:spcPts val="150"/>
              </a:spcAft>
              <a:buFont typeface="Arial" panose="020B0604020202020204" pitchFamily="34" charset="0"/>
              <a:buChar char="•"/>
            </a:pPr>
            <a:r>
              <a:rPr lang="en-US" sz="1200" dirty="0">
                <a:solidFill>
                  <a:srgbClr val="FFFFFF"/>
                </a:solidFill>
              </a:rPr>
              <a:t>Validate</a:t>
            </a:r>
          </a:p>
          <a:p>
            <a:pPr marL="285750" indent="-285750">
              <a:spcAft>
                <a:spcPts val="150"/>
              </a:spcAft>
              <a:buFont typeface="Arial" panose="020B0604020202020204" pitchFamily="34" charset="0"/>
              <a:buChar char="•"/>
            </a:pPr>
            <a:r>
              <a:rPr lang="en-US" sz="1200" dirty="0">
                <a:solidFill>
                  <a:srgbClr val="FFFFFF"/>
                </a:solidFill>
              </a:rPr>
              <a:t>Extract (XPath)</a:t>
            </a:r>
          </a:p>
          <a:p>
            <a:pPr marL="285750" indent="-285750">
              <a:spcAft>
                <a:spcPts val="150"/>
              </a:spcAft>
              <a:buFont typeface="Arial" panose="020B0604020202020204" pitchFamily="34" charset="0"/>
              <a:buChar char="•"/>
            </a:pPr>
            <a:r>
              <a:rPr lang="en-US" sz="1200" dirty="0">
                <a:solidFill>
                  <a:srgbClr val="FFFFFF"/>
                </a:solidFill>
              </a:rPr>
              <a:t>Transform (+Mapper)</a:t>
            </a:r>
          </a:p>
          <a:p>
            <a:pPr marL="285750" indent="-285750">
              <a:spcAft>
                <a:spcPts val="150"/>
              </a:spcAft>
              <a:buFont typeface="Arial" panose="020B0604020202020204" pitchFamily="34" charset="0"/>
              <a:buChar char="•"/>
            </a:pPr>
            <a:r>
              <a:rPr lang="en-US" sz="1200" dirty="0">
                <a:solidFill>
                  <a:srgbClr val="FFFFFF"/>
                </a:solidFill>
              </a:rPr>
              <a:t>Convert (XML-JSON)</a:t>
            </a:r>
          </a:p>
          <a:p>
            <a:pPr marL="285750" indent="-285750">
              <a:spcAft>
                <a:spcPts val="150"/>
              </a:spcAft>
              <a:buFont typeface="Arial" panose="020B0604020202020204" pitchFamily="34" charset="0"/>
              <a:buChar char="•"/>
            </a:pPr>
            <a:r>
              <a:rPr lang="en-US" sz="1200" dirty="0">
                <a:solidFill>
                  <a:srgbClr val="FFFFFF"/>
                </a:solidFill>
              </a:rPr>
              <a:t>Convert (XML-FF)</a:t>
            </a:r>
          </a:p>
          <a:p>
            <a:pPr marL="285750" indent="-285750">
              <a:spcAft>
                <a:spcPts val="150"/>
              </a:spcAft>
              <a:buFont typeface="Arial" panose="020B0604020202020204" pitchFamily="34" charset="0"/>
              <a:buChar char="•"/>
            </a:pPr>
            <a:endParaRPr lang="en-US" sz="1200" dirty="0">
              <a:solidFill>
                <a:srgbClr val="FFFFFF"/>
              </a:solidFill>
            </a:endParaRPr>
          </a:p>
          <a:p>
            <a:pPr marL="285750" indent="-285750">
              <a:spcAft>
                <a:spcPts val="150"/>
              </a:spcAft>
              <a:buFont typeface="Arial" panose="020B0604020202020204" pitchFamily="34" charset="0"/>
              <a:buChar char="•"/>
            </a:pPr>
            <a:r>
              <a:rPr lang="en-US" sz="1200" dirty="0">
                <a:solidFill>
                  <a:srgbClr val="FFFFFF"/>
                </a:solidFill>
              </a:rPr>
              <a:t>X12</a:t>
            </a:r>
          </a:p>
          <a:p>
            <a:pPr marL="285750" indent="-285750">
              <a:spcAft>
                <a:spcPts val="150"/>
              </a:spcAft>
              <a:buFont typeface="Arial" panose="020B0604020202020204" pitchFamily="34" charset="0"/>
              <a:buChar char="•"/>
            </a:pPr>
            <a:r>
              <a:rPr lang="en-US" sz="1200" dirty="0">
                <a:solidFill>
                  <a:srgbClr val="FFFFFF"/>
                </a:solidFill>
              </a:rPr>
              <a:t>EDIFACT</a:t>
            </a:r>
          </a:p>
          <a:p>
            <a:pPr marL="285750" indent="-285750">
              <a:spcAft>
                <a:spcPts val="150"/>
              </a:spcAft>
              <a:buFont typeface="Arial" panose="020B0604020202020204" pitchFamily="34" charset="0"/>
              <a:buChar char="•"/>
            </a:pPr>
            <a:r>
              <a:rPr lang="en-US" sz="1200" dirty="0">
                <a:solidFill>
                  <a:srgbClr val="FFFFFF"/>
                </a:solidFill>
              </a:rPr>
              <a:t>AS2</a:t>
            </a:r>
          </a:p>
          <a:p>
            <a:pPr marL="285750" indent="-285750">
              <a:spcAft>
                <a:spcPts val="150"/>
              </a:spcAft>
              <a:buFont typeface="Arial" panose="020B0604020202020204" pitchFamily="34" charset="0"/>
              <a:buChar char="•"/>
            </a:pPr>
            <a:r>
              <a:rPr lang="en-US" sz="1200" dirty="0">
                <a:solidFill>
                  <a:srgbClr val="FFFFFF"/>
                </a:solidFill>
              </a:rPr>
              <a:t>TPM</a:t>
            </a:r>
          </a:p>
          <a:p>
            <a:pPr marL="285750" indent="-285750">
              <a:spcAft>
                <a:spcPts val="150"/>
              </a:spcAft>
              <a:buFont typeface="Arial" panose="020B0604020202020204" pitchFamily="34" charset="0"/>
              <a:buChar char="•"/>
            </a:pPr>
            <a:r>
              <a:rPr lang="en-US" sz="1200" dirty="0">
                <a:solidFill>
                  <a:srgbClr val="FFFFFF"/>
                </a:solidFill>
              </a:rPr>
              <a:t>Rules Engine</a:t>
            </a:r>
          </a:p>
          <a:p>
            <a:pPr marL="285750" indent="-285750">
              <a:spcAft>
                <a:spcPts val="150"/>
              </a:spcAft>
              <a:buFont typeface="Arial" panose="020B0604020202020204" pitchFamily="34" charset="0"/>
              <a:buChar char="•"/>
            </a:pPr>
            <a:r>
              <a:rPr lang="en-US" sz="1200" dirty="0">
                <a:solidFill>
                  <a:srgbClr val="FFFFFF"/>
                </a:solidFill>
              </a:rPr>
              <a:t>Flat file</a:t>
            </a:r>
          </a:p>
        </p:txBody>
      </p:sp>
      <p:sp>
        <p:nvSpPr>
          <p:cNvPr id="8" name="Rectangle 7"/>
          <p:cNvSpPr/>
          <p:nvPr/>
        </p:nvSpPr>
        <p:spPr>
          <a:xfrm>
            <a:off x="492638" y="1372528"/>
            <a:ext cx="665567" cy="341632"/>
          </a:xfrm>
          <a:prstGeom prst="rect">
            <a:avLst/>
          </a:prstGeom>
        </p:spPr>
        <p:txBody>
          <a:bodyPr wrap="none">
            <a:spAutoFit/>
          </a:bodyPr>
          <a:lstStyle/>
          <a:p>
            <a:pPr>
              <a:lnSpc>
                <a:spcPct val="90000"/>
              </a:lnSpc>
            </a:pPr>
            <a:r>
              <a:rPr lang="en-US" dirty="0">
                <a:solidFill>
                  <a:srgbClr val="FFFFFF"/>
                </a:solidFill>
              </a:rPr>
              <a:t>SaaS</a:t>
            </a:r>
            <a:endParaRPr lang="en-US" sz="2400" dirty="0">
              <a:solidFill>
                <a:srgbClr val="FFFFFF"/>
              </a:solidFill>
            </a:endParaRPr>
          </a:p>
        </p:txBody>
      </p:sp>
      <p:sp>
        <p:nvSpPr>
          <p:cNvPr id="10" name="Rectangle 9"/>
          <p:cNvSpPr/>
          <p:nvPr/>
        </p:nvSpPr>
        <p:spPr>
          <a:xfrm>
            <a:off x="4583228" y="4571161"/>
            <a:ext cx="1133644" cy="369332"/>
          </a:xfrm>
          <a:prstGeom prst="rect">
            <a:avLst/>
          </a:prstGeom>
        </p:spPr>
        <p:txBody>
          <a:bodyPr wrap="none">
            <a:spAutoFit/>
          </a:bodyPr>
          <a:lstStyle/>
          <a:p>
            <a:r>
              <a:rPr lang="en-US" dirty="0">
                <a:solidFill>
                  <a:srgbClr val="FFFFFF"/>
                </a:solidFill>
              </a:rPr>
              <a:t>Protocols</a:t>
            </a:r>
          </a:p>
        </p:txBody>
      </p:sp>
      <p:sp>
        <p:nvSpPr>
          <p:cNvPr id="11" name="Rectangle 10"/>
          <p:cNvSpPr/>
          <p:nvPr/>
        </p:nvSpPr>
        <p:spPr>
          <a:xfrm>
            <a:off x="483314" y="4585011"/>
            <a:ext cx="2723438" cy="341632"/>
          </a:xfrm>
          <a:prstGeom prst="rect">
            <a:avLst/>
          </a:prstGeom>
        </p:spPr>
        <p:txBody>
          <a:bodyPr wrap="none">
            <a:spAutoFit/>
          </a:bodyPr>
          <a:lstStyle/>
          <a:p>
            <a:pPr>
              <a:lnSpc>
                <a:spcPct val="90000"/>
              </a:lnSpc>
            </a:pPr>
            <a:r>
              <a:rPr lang="en-US" dirty="0">
                <a:solidFill>
                  <a:srgbClr val="FFFFFF"/>
                </a:solidFill>
              </a:rPr>
              <a:t>BizTalk Messaging &amp; B2B</a:t>
            </a:r>
            <a:endParaRPr lang="en-US" sz="2400" dirty="0">
              <a:solidFill>
                <a:srgbClr val="FFFFFF"/>
              </a:solidFill>
            </a:endParaRPr>
          </a:p>
        </p:txBody>
      </p:sp>
      <p:sp>
        <p:nvSpPr>
          <p:cNvPr id="14" name="Title 1"/>
          <p:cNvSpPr>
            <a:spLocks noGrp="1"/>
          </p:cNvSpPr>
          <p:nvPr>
            <p:ph type="title"/>
          </p:nvPr>
        </p:nvSpPr>
        <p:spPr>
          <a:xfrm>
            <a:off x="465413" y="288744"/>
            <a:ext cx="6300096" cy="854407"/>
          </a:xfrm>
        </p:spPr>
        <p:txBody>
          <a:bodyPr anchor="ctr"/>
          <a:lstStyle/>
          <a:p>
            <a:pPr>
              <a:lnSpc>
                <a:spcPct val="100000"/>
              </a:lnSpc>
            </a:pPr>
            <a:r>
              <a:rPr lang="en-US" sz="4000" b="1" dirty="0">
                <a:solidFill>
                  <a:schemeClr val="tx1"/>
                </a:solidFill>
              </a:rPr>
              <a:t>Built-in API Connectors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810" y="460018"/>
            <a:ext cx="683133" cy="683133"/>
          </a:xfrm>
          <a:prstGeom prst="rect">
            <a:avLst/>
          </a:prstGeom>
        </p:spPr>
      </p:pic>
      <p:sp>
        <p:nvSpPr>
          <p:cNvPr id="13" name="Rectangle 12"/>
          <p:cNvSpPr/>
          <p:nvPr/>
        </p:nvSpPr>
        <p:spPr>
          <a:xfrm>
            <a:off x="4540148" y="1372528"/>
            <a:ext cx="869149" cy="341632"/>
          </a:xfrm>
          <a:prstGeom prst="rect">
            <a:avLst/>
          </a:prstGeom>
        </p:spPr>
        <p:txBody>
          <a:bodyPr wrap="none">
            <a:spAutoFit/>
          </a:bodyPr>
          <a:lstStyle/>
          <a:p>
            <a:pPr>
              <a:lnSpc>
                <a:spcPct val="90000"/>
              </a:lnSpc>
            </a:pPr>
            <a:r>
              <a:rPr lang="en-US" dirty="0">
                <a:solidFill>
                  <a:srgbClr val="FFFFFF"/>
                </a:solidFill>
              </a:rPr>
              <a:t>Hybrid</a:t>
            </a:r>
            <a:endParaRPr lang="en-US" sz="2400" dirty="0">
              <a:solidFill>
                <a:srgbClr val="FFFFFF"/>
              </a:solidFill>
            </a:endParaRPr>
          </a:p>
        </p:txBody>
      </p:sp>
      <p:sp>
        <p:nvSpPr>
          <p:cNvPr id="2" name="TextBox 1"/>
          <p:cNvSpPr txBox="1"/>
          <p:nvPr/>
        </p:nvSpPr>
        <p:spPr>
          <a:xfrm>
            <a:off x="4488532" y="1632676"/>
            <a:ext cx="2263105" cy="1952329"/>
          </a:xfrm>
          <a:prstGeom prst="rect">
            <a:avLst/>
          </a:prstGeom>
          <a:noFill/>
        </p:spPr>
        <p:txBody>
          <a:bodyPr wrap="square" lIns="182880" tIns="146304" rIns="182880" bIns="146304" rtlCol="0">
            <a:spAutoFit/>
          </a:bodyPr>
          <a:lstStyle/>
          <a:p>
            <a:pPr marL="285750" indent="-285750">
              <a:spcAft>
                <a:spcPts val="150"/>
              </a:spcAft>
              <a:buFont typeface="Arial" panose="020B0604020202020204" pitchFamily="34" charset="0"/>
              <a:buChar char="•"/>
            </a:pPr>
            <a:r>
              <a:rPr lang="en-US" sz="1200" dirty="0">
                <a:solidFill>
                  <a:srgbClr val="FFFFFF"/>
                </a:solidFill>
              </a:rPr>
              <a:t>IBM DB2</a:t>
            </a:r>
          </a:p>
          <a:p>
            <a:pPr marL="285750" indent="-285750">
              <a:spcAft>
                <a:spcPts val="150"/>
              </a:spcAft>
              <a:buFont typeface="Arial" panose="020B0604020202020204" pitchFamily="34" charset="0"/>
              <a:buChar char="•"/>
            </a:pPr>
            <a:r>
              <a:rPr lang="en-US" sz="1200" dirty="0">
                <a:solidFill>
                  <a:srgbClr val="FFFFFF"/>
                </a:solidFill>
              </a:rPr>
              <a:t>Informix</a:t>
            </a:r>
          </a:p>
          <a:p>
            <a:pPr marL="285750" indent="-285750">
              <a:spcAft>
                <a:spcPts val="150"/>
              </a:spcAft>
              <a:buFont typeface="Arial" panose="020B0604020202020204" pitchFamily="34" charset="0"/>
              <a:buChar char="•"/>
            </a:pPr>
            <a:r>
              <a:rPr lang="en-US" sz="1200" dirty="0" err="1">
                <a:solidFill>
                  <a:srgbClr val="FFFFFF"/>
                </a:solidFill>
              </a:rPr>
              <a:t>Websphere</a:t>
            </a:r>
            <a:r>
              <a:rPr lang="en-US" sz="1200" dirty="0">
                <a:solidFill>
                  <a:srgbClr val="FFFFFF"/>
                </a:solidFill>
              </a:rPr>
              <a:t> MQ</a:t>
            </a:r>
          </a:p>
          <a:p>
            <a:pPr marL="285750" indent="-285750">
              <a:spcAft>
                <a:spcPts val="150"/>
              </a:spcAft>
              <a:buFont typeface="Arial" panose="020B0604020202020204" pitchFamily="34" charset="0"/>
              <a:buChar char="•"/>
            </a:pPr>
            <a:r>
              <a:rPr lang="en-US" sz="1200" dirty="0">
                <a:solidFill>
                  <a:srgbClr val="FFFFFF"/>
                </a:solidFill>
              </a:rPr>
              <a:t>SQL Server</a:t>
            </a:r>
          </a:p>
          <a:p>
            <a:pPr marL="285750" indent="-285750">
              <a:spcAft>
                <a:spcPts val="150"/>
              </a:spcAft>
              <a:buFont typeface="Arial" panose="020B0604020202020204" pitchFamily="34" charset="0"/>
              <a:buChar char="•"/>
            </a:pPr>
            <a:r>
              <a:rPr lang="en-US" sz="1200" dirty="0">
                <a:solidFill>
                  <a:srgbClr val="FFFFFF"/>
                </a:solidFill>
              </a:rPr>
              <a:t>SharePoint Server</a:t>
            </a:r>
          </a:p>
          <a:p>
            <a:pPr marL="285750" indent="-285750">
              <a:spcAft>
                <a:spcPts val="150"/>
              </a:spcAft>
              <a:buFont typeface="Arial" panose="020B0604020202020204" pitchFamily="34" charset="0"/>
              <a:buChar char="•"/>
            </a:pPr>
            <a:r>
              <a:rPr lang="en-US" sz="1200" dirty="0">
                <a:solidFill>
                  <a:srgbClr val="FFFFFF"/>
                </a:solidFill>
              </a:rPr>
              <a:t>Oracle</a:t>
            </a:r>
          </a:p>
          <a:p>
            <a:pPr marL="285750" indent="-285750">
              <a:spcAft>
                <a:spcPts val="150"/>
              </a:spcAft>
              <a:buFont typeface="Arial" panose="020B0604020202020204" pitchFamily="34" charset="0"/>
              <a:buChar char="•"/>
            </a:pPr>
            <a:r>
              <a:rPr lang="en-US" sz="1200" dirty="0">
                <a:solidFill>
                  <a:srgbClr val="FFFFFF"/>
                </a:solidFill>
              </a:rPr>
              <a:t>SAP</a:t>
            </a:r>
          </a:p>
          <a:p>
            <a:pPr marL="285750" indent="-285750">
              <a:spcAft>
                <a:spcPts val="150"/>
              </a:spcAft>
              <a:buFont typeface="Arial" panose="020B0604020202020204" pitchFamily="34" charset="0"/>
              <a:buChar char="•"/>
            </a:pPr>
            <a:r>
              <a:rPr lang="en-US" sz="1200" dirty="0">
                <a:solidFill>
                  <a:srgbClr val="FFFFFF"/>
                </a:solidFill>
              </a:rPr>
              <a:t>Hybrid Connectivity</a:t>
            </a:r>
          </a:p>
        </p:txBody>
      </p:sp>
    </p:spTree>
    <p:extLst>
      <p:ext uri="{BB962C8B-B14F-4D97-AF65-F5344CB8AC3E}">
        <p14:creationId xmlns:p14="http://schemas.microsoft.com/office/powerpoint/2010/main" val="1077866819"/>
      </p:ext>
    </p:extLst>
  </p:cSld>
  <p:clrMapOvr>
    <a:masterClrMapping/>
  </p:clrMapOvr>
  <p:transition spd="slow">
    <p:push/>
  </p:transition>
</p:sld>
</file>

<file path=ppt/theme/theme1.xml><?xml version="1.0" encoding="utf-8"?>
<a:theme xmlns:a="http://schemas.openxmlformats.org/drawingml/2006/main" name="5-30721_Build_2016_Template_Light">
  <a:themeElements>
    <a:clrScheme name="Build 2016">
      <a:dk1>
        <a:srgbClr val="505050"/>
      </a:dk1>
      <a:lt1>
        <a:srgbClr val="FFFFFF"/>
      </a:lt1>
      <a:dk2>
        <a:srgbClr val="0078D7"/>
      </a:dk2>
      <a:lt2>
        <a:srgbClr val="F8F8F8"/>
      </a:lt2>
      <a:accent1>
        <a:srgbClr val="0078D7"/>
      </a:accent1>
      <a:accent2>
        <a:srgbClr val="002050"/>
      </a:accent2>
      <a:accent3>
        <a:srgbClr val="00BCF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2D9F1654-7A66-4699-829C-201E10216A69}" vid="{2DD1E4E3-0871-45BE-BEDE-345B55444DCB}"/>
    </a:ext>
  </a:extLst>
</a:theme>
</file>

<file path=ppt/theme/theme2.xml><?xml version="1.0" encoding="utf-8"?>
<a:theme xmlns:a="http://schemas.openxmlformats.org/drawingml/2006/main" name="5-30721_Build_2016_Template_Dark">
  <a:themeElements>
    <a:clrScheme name="Build 2016 Dark">
      <a:dk1>
        <a:srgbClr val="505050"/>
      </a:dk1>
      <a:lt1>
        <a:srgbClr val="FFFFFF"/>
      </a:lt1>
      <a:dk2>
        <a:srgbClr val="0078D7"/>
      </a:dk2>
      <a:lt2>
        <a:srgbClr val="F8F8F8"/>
      </a:lt2>
      <a:accent1>
        <a:srgbClr val="00BCF2"/>
      </a:accent1>
      <a:accent2>
        <a:srgbClr val="0078D7"/>
      </a:accent2>
      <a:accent3>
        <a:srgbClr val="002050"/>
      </a:accent3>
      <a:accent4>
        <a:srgbClr val="D2D2D2"/>
      </a:accent4>
      <a:accent5>
        <a:srgbClr val="737373"/>
      </a:accent5>
      <a:accent6>
        <a:srgbClr val="323232"/>
      </a:accent6>
      <a:hlink>
        <a:srgbClr val="5DDCFF"/>
      </a:hlink>
      <a:folHlink>
        <a:srgbClr val="5DDCFF"/>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2D9F1654-7A66-4699-829C-201E10216A69}" vid="{EE767E89-5D4D-44CA-8070-C9EE1D87F8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pc="http://schemas.microsoft.com/office/infopath/2007/PartnerControl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522177E0E6E045A7757E83AD918C1D" ma:contentTypeVersion="2" ma:contentTypeDescription="Create a new document." ma:contentTypeScope="" ma:versionID="4e3c2f1ceb1baafb27eee8a732297f23">
  <xsd:schema xmlns:xsd="http://www.w3.org/2001/XMLSchema" xmlns:xs="http://www.w3.org/2001/XMLSchema" xmlns:p="http://schemas.microsoft.com/office/2006/metadata/properties" xmlns:ns2="cc8e679d-051b-448c-bf69-9b3dce3c96dc" targetNamespace="http://schemas.microsoft.com/office/2006/metadata/properties" ma:root="true" ma:fieldsID="6e2ee693eaadca506b6ee4297a910971" ns2:_="">
    <xsd:import namespace="cc8e679d-051b-448c-bf69-9b3dce3c96d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e679d-051b-448c-bf69-9b3dce3c96d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cc8e679d-051b-448c-bf69-9b3dce3c96dc"/>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4F177823-6492-427C-95B5-2B5FD34AF6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e679d-051b-448c-bf69-9b3dce3c9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Microsoft_Build_2016_16x9_Template</Template>
  <TotalTime>109</TotalTime>
  <Words>999</Words>
  <Application>Microsoft Office PowerPoint</Application>
  <PresentationFormat>Custom</PresentationFormat>
  <Paragraphs>222</Paragraphs>
  <Slides>20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Consolas</vt:lpstr>
      <vt:lpstr>Segoe UI</vt:lpstr>
      <vt:lpstr>Segoe UI Light</vt:lpstr>
      <vt:lpstr>Times New Roman</vt:lpstr>
      <vt:lpstr>Wingdings</vt:lpstr>
      <vt:lpstr>5-30721_Build_2016_Template_Light</vt:lpstr>
      <vt:lpstr>5-30721_Build_2016_Template_Dark</vt:lpstr>
      <vt:lpstr>PowerPoint Presentation</vt:lpstr>
      <vt:lpstr>Introduction to Logic Apps</vt:lpstr>
      <vt:lpstr>PowerPoint Presentation</vt:lpstr>
      <vt:lpstr>PowerPoint Presentation</vt:lpstr>
      <vt:lpstr>PowerPoint Presentation</vt:lpstr>
      <vt:lpstr>API Connections</vt:lpstr>
      <vt:lpstr>PowerPoint Presentation</vt:lpstr>
      <vt:lpstr>Connecting to APIs</vt:lpstr>
      <vt:lpstr>Built-in API Connectors</vt:lpstr>
      <vt:lpstr>Workflow Definition Language</vt:lpstr>
      <vt:lpstr>PowerPoint Presentation</vt:lpstr>
      <vt:lpstr>Parameters</vt:lpstr>
      <vt:lpstr>Triggering a Logic app “Run”</vt:lpstr>
      <vt:lpstr>Actions can…</vt:lpstr>
      <vt:lpstr>Control flow</vt:lpstr>
      <vt:lpstr>Management</vt:lpstr>
      <vt:lpstr>Debugging and History</vt:lpstr>
      <vt:lpstr>Demo: Create a new API as a Logic App</vt:lpstr>
      <vt:lpstr>Call to Action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&lt;Speech title here&gt;</dc:subject>
  <dc:creator>Kevin Lam</dc:creator>
  <cp:keywords>Microsoft Build 2016</cp:keywords>
  <dc:description>Template: Mitchell Derrey, Silver Fox Productions
Formatting: 
Audience Type:</dc:description>
  <cp:lastModifiedBy>Dmitry Lyalin</cp:lastModifiedBy>
  <cp:revision>11</cp:revision>
  <dcterms:created xsi:type="dcterms:W3CDTF">2016-03-14T06:05:44Z</dcterms:created>
  <dcterms:modified xsi:type="dcterms:W3CDTF">2016-03-31T01:47:54Z</dcterms:modified>
  <cp:category>Microsoft Build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0x010100F4522177E0E6E045A7757E83AD918C1D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49;#Moscone Center|d4f36a2e-dd0d-4424-990f-7c93b4e9f063</vt:lpwstr>
  </property>
  <property fmtid="{D5CDD505-2E9C-101B-9397-08002B2CF9AE}" pid="7" name="Track">
    <vt:lpwstr/>
  </property>
  <property fmtid="{D5CDD505-2E9C-101B-9397-08002B2CF9AE}" pid="8" name="Event Location">
    <vt:lpwstr>48;#San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TaxKeyword">
    <vt:lpwstr>46;#Microsoft Build 2016|da8a10b5-9bc3-4217-80aa-6b60d6ec1cee</vt:lpwstr>
  </property>
  <property fmtid="{D5CDD505-2E9C-101B-9397-08002B2CF9AE}" pid="12" name="Audience1">
    <vt:lpwstr/>
  </property>
  <property fmtid="{D5CDD505-2E9C-101B-9397-08002B2CF9AE}" pid="13" name="Event Name">
    <vt:lpwstr>47;#Build|58542b36-5bf5-46a6-a53f-a41fb7a73785</vt:lpwstr>
  </property>
</Properties>
</file>