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  <p:sldMasterId id="2147484310" r:id="rId2"/>
    <p:sldMasterId id="2147484342" r:id="rId3"/>
  </p:sldMasterIdLst>
  <p:notesMasterIdLst>
    <p:notesMasterId r:id="rId27"/>
  </p:notesMasterIdLst>
  <p:handoutMasterIdLst>
    <p:handoutMasterId r:id="rId28"/>
  </p:handoutMasterIdLst>
  <p:sldIdLst>
    <p:sldId id="1444" r:id="rId4"/>
    <p:sldId id="1367" r:id="rId5"/>
    <p:sldId id="1469" r:id="rId6"/>
    <p:sldId id="1451" r:id="rId7"/>
    <p:sldId id="1467" r:id="rId8"/>
    <p:sldId id="1450" r:id="rId9"/>
    <p:sldId id="1468" r:id="rId10"/>
    <p:sldId id="1453" r:id="rId11"/>
    <p:sldId id="1454" r:id="rId12"/>
    <p:sldId id="1455" r:id="rId13"/>
    <p:sldId id="1457" r:id="rId14"/>
    <p:sldId id="1458" r:id="rId15"/>
    <p:sldId id="1459" r:id="rId16"/>
    <p:sldId id="1460" r:id="rId17"/>
    <p:sldId id="1461" r:id="rId18"/>
    <p:sldId id="1410" r:id="rId19"/>
    <p:sldId id="1462" r:id="rId20"/>
    <p:sldId id="1464" r:id="rId21"/>
    <p:sldId id="1463" r:id="rId22"/>
    <p:sldId id="1465" r:id="rId23"/>
    <p:sldId id="1471" r:id="rId24"/>
    <p:sldId id="1414" r:id="rId25"/>
    <p:sldId id="1326" r:id="rId26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05050"/>
    <a:srgbClr val="107C10"/>
    <a:srgbClr val="000000"/>
    <a:srgbClr val="323232"/>
    <a:srgbClr val="5C2D91"/>
    <a:srgbClr val="32145A"/>
    <a:srgbClr val="00BCF2"/>
    <a:srgbClr val="002050"/>
    <a:srgbClr val="D63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93001" autoAdjust="0"/>
  </p:normalViewPr>
  <p:slideViewPr>
    <p:cSldViewPr>
      <p:cViewPr varScale="1">
        <p:scale>
          <a:sx n="92" d="100"/>
          <a:sy n="92" d="100"/>
        </p:scale>
        <p:origin x="33" y="45"/>
      </p:cViewPr>
      <p:guideLst/>
    </p:cSldViewPr>
  </p:slideViewPr>
  <p:outlineViewPr>
    <p:cViewPr>
      <p:scale>
        <a:sx n="33" d="100"/>
        <a:sy n="33" d="100"/>
      </p:scale>
      <p:origin x="0" y="-144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2292"/>
    </p:cViewPr>
  </p:sorterViewPr>
  <p:notesViewPr>
    <p:cSldViewPr showGuides="1">
      <p:cViewPr>
        <p:scale>
          <a:sx n="100" d="100"/>
          <a:sy n="100" d="100"/>
        </p:scale>
        <p:origin x="2616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Build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3/30/2016 6:33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Build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3/30/2016 6:33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Microsoft Build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3/30/2016 6:33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7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3/30/2016 6:33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84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3/30/2016 6:33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18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3/30/2016 6:33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00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3/30/2016 6:33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40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3/30/2016 6:33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63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3/30/2016 6:33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64013" y="490736"/>
            <a:ext cx="1436313" cy="306604"/>
          </a:xfrm>
          <a:prstGeom prst="rect">
            <a:avLst/>
          </a:prstGeom>
        </p:spPr>
      </p:pic>
      <p:sp>
        <p:nvSpPr>
          <p:cNvPr id="12" name="Freeform 11"/>
          <p:cNvSpPr>
            <a:spLocks noEditPoints="1"/>
          </p:cNvSpPr>
          <p:nvPr userDrawn="1"/>
        </p:nvSpPr>
        <p:spPr bwMode="black">
          <a:xfrm>
            <a:off x="2137568" y="2473325"/>
            <a:ext cx="8161338" cy="2047875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rgbClr val="00BC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3139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9144000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4779">
                      <a:srgbClr val="000000"/>
                    </a:gs>
                    <a:gs pos="70000">
                      <a:srgbClr val="000000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91439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24779">
                      <a:srgbClr val="000000"/>
                    </a:gs>
                    <a:gs pos="70000">
                      <a:srgbClr val="000000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91439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92035">
                      <a:srgbClr val="000000"/>
                    </a:gs>
                    <a:gs pos="75000">
                      <a:srgbClr val="000000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icroso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90736"/>
            <a:ext cx="1449939" cy="306604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504238" y="307621"/>
            <a:ext cx="3656013" cy="572464"/>
          </a:xfrm>
        </p:spPr>
        <p:txBody>
          <a:bodyPr lIns="182880" tIns="146304" rIns="182880" bIns="146304"/>
          <a:lstStyle>
            <a:lvl1pPr marL="0" indent="0" algn="r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Session Code Here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88989" y="6072577"/>
            <a:ext cx="190020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#Build2016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64013" y="490736"/>
            <a:ext cx="1436313" cy="306604"/>
          </a:xfrm>
          <a:prstGeom prst="rect">
            <a:avLst/>
          </a:prstGeom>
        </p:spPr>
      </p:pic>
      <p:sp>
        <p:nvSpPr>
          <p:cNvPr id="12" name="Freeform 11"/>
          <p:cNvSpPr>
            <a:spLocks noEditPoints="1"/>
          </p:cNvSpPr>
          <p:nvPr userDrawn="1"/>
        </p:nvSpPr>
        <p:spPr bwMode="black">
          <a:xfrm>
            <a:off x="2137568" y="2473325"/>
            <a:ext cx="8161338" cy="2047875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rgbClr val="00BC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84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icroso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90736"/>
            <a:ext cx="1449939" cy="306604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504238" y="307621"/>
            <a:ext cx="3656013" cy="572464"/>
          </a:xfrm>
        </p:spPr>
        <p:txBody>
          <a:bodyPr lIns="182880" tIns="146304" rIns="182880" bIns="146304"/>
          <a:lstStyle>
            <a:lvl1pPr marL="0" indent="0" algn="r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Session Code Here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88989" y="6072577"/>
            <a:ext cx="190020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#Build2016</a:t>
            </a:r>
          </a:p>
        </p:txBody>
      </p:sp>
    </p:spTree>
    <p:extLst>
      <p:ext uri="{BB962C8B-B14F-4D97-AF65-F5344CB8AC3E}">
        <p14:creationId xmlns:p14="http://schemas.microsoft.com/office/powerpoint/2010/main" val="1243315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u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504238" y="307621"/>
            <a:ext cx="3656013" cy="572464"/>
          </a:xfrm>
        </p:spPr>
        <p:txBody>
          <a:bodyPr lIns="182880" tIns="146304" rIns="182880" bIns="146304"/>
          <a:lstStyle>
            <a:lvl1pPr marL="0" indent="0" algn="r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Session Code Here</a:t>
            </a:r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black">
          <a:xfrm>
            <a:off x="457200" y="490736"/>
            <a:ext cx="1239006" cy="310896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88989" y="6072577"/>
            <a:ext cx="190020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#Build2016</a:t>
            </a:r>
          </a:p>
        </p:txBody>
      </p:sp>
    </p:spTree>
    <p:extLst>
      <p:ext uri="{BB962C8B-B14F-4D97-AF65-F5344CB8AC3E}">
        <p14:creationId xmlns:p14="http://schemas.microsoft.com/office/powerpoint/2010/main" val="325002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77451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067622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254255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u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504238" y="307621"/>
            <a:ext cx="3656013" cy="572464"/>
          </a:xfrm>
        </p:spPr>
        <p:txBody>
          <a:bodyPr lIns="182880" tIns="146304" rIns="182880" bIns="146304"/>
          <a:lstStyle>
            <a:lvl1pPr marL="0" indent="0" algn="r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Session Code Here</a:t>
            </a:r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black">
          <a:xfrm>
            <a:off x="457200" y="490736"/>
            <a:ext cx="1239006" cy="310896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88989" y="6072577"/>
            <a:ext cx="190020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#Build2016</a:t>
            </a:r>
          </a:p>
        </p:txBody>
      </p:sp>
    </p:spTree>
    <p:extLst>
      <p:ext uri="{BB962C8B-B14F-4D97-AF65-F5344CB8AC3E}">
        <p14:creationId xmlns:p14="http://schemas.microsoft.com/office/powerpoint/2010/main" val="3628960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317480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529360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6392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9144000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6195">
                      <a:schemeClr val="tx1"/>
                    </a:gs>
                    <a:gs pos="2477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91439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6195">
                      <a:schemeClr val="tx1"/>
                    </a:gs>
                    <a:gs pos="24779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63728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91439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815059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37205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24214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611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68753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305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080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5256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Pr>
        <a:solidFill>
          <a:srgbClr val="50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83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03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303" y="0"/>
            <a:ext cx="1245108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4554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pt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74642" y="1139825"/>
            <a:ext cx="11033125" cy="574675"/>
          </a:xfrm>
          <a:prstGeom prst="rect">
            <a:avLst/>
          </a:prstGeom>
        </p:spPr>
        <p:txBody>
          <a:bodyPr lIns="192024"/>
          <a:lstStyle>
            <a:lvl1pPr marL="0" indent="0">
              <a:buNone/>
              <a:defRPr lang="en-US" sz="2800" kern="120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lang="en-US" sz="317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None/>
              <a:defRPr lang="en-US" sz="317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None/>
              <a:defRPr lang="en-US" sz="317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None/>
              <a:defRPr lang="en-US" sz="317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74320" y="292082"/>
            <a:ext cx="11887200" cy="946413"/>
          </a:xfrm>
          <a:prstGeom prst="rect">
            <a:avLst/>
          </a:prstGeom>
        </p:spPr>
        <p:txBody>
          <a:bodyPr/>
          <a:lstStyle>
            <a:lvl1pPr algn="l">
              <a:defRPr sz="5199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05050"/>
                </a:solidFill>
              </a:defRPr>
            </a:lvl1pPr>
          </a:lstStyle>
          <a:p>
            <a:pPr marL="0" marR="0" lvl="0" indent="0" algn="l" defTabSz="932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Microsoft Confidential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324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2FC3A-E1BD-E54F-9A48-71EBDEF0055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324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90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l" defTabSz="9325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Microsoft Confidential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r" defTabSz="9324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5909FA-3F91-0646-A6A8-60C236B90508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324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806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325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Microsoft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316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758903-653A-7442-ACA2-36E6579F0BE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ＭＳ Ｐゴシック" charset="0"/>
                <a:cs typeface="+mn-cs"/>
              </a:rPr>
              <a:pPr marL="0" marR="0" lvl="0" indent="0" algn="r" defTabSz="93169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/>
              <a:ea typeface="ＭＳ Ｐゴシック" charset="0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74638" y="1320800"/>
            <a:ext cx="11887200" cy="50561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8144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55008" y="6482889"/>
            <a:ext cx="2798207" cy="3723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324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646F8-F529-4060-AF8D-EB398C28F553}" type="datetimeFigureOut">
              <a:rPr kumimoji="0" lang="en-US" sz="1836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324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3/30/2016</a:t>
            </a:fld>
            <a:endParaRPr kumimoji="0" lang="en-US" sz="18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325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324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0F75F7-3986-49C8-9D8E-CF382A3C38A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324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8075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89010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33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2618967" y="0"/>
            <a:ext cx="952401" cy="5766965"/>
            <a:chOff x="12618967" y="0"/>
            <a:chExt cx="952401" cy="5766965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2059" y="1045293"/>
              <a:ext cx="2703052" cy="629236"/>
              <a:chOff x="1586734" y="4543426"/>
              <a:chExt cx="2703052" cy="629236"/>
            </a:xfrm>
          </p:grpSpPr>
          <p:sp>
            <p:nvSpPr>
              <p:cNvPr id="45" name="Rectangle 44"/>
              <p:cNvSpPr/>
              <p:nvPr userDrawn="1"/>
            </p:nvSpPr>
            <p:spPr bwMode="auto">
              <a:xfrm>
                <a:off x="1586734" y="4543427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0 G:120 B:215</a:t>
                </a:r>
                <a:endPara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7" name="Rectangle 36"/>
              <p:cNvSpPr/>
              <p:nvPr userDrawn="1"/>
            </p:nvSpPr>
            <p:spPr bwMode="auto">
              <a:xfrm>
                <a:off x="3419856" y="4543428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Cyan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0 G:188 B:242</a:t>
                </a:r>
                <a:endParaRPr lang="en-US" sz="50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158673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92035">
                        <a:srgbClr val="505050"/>
                      </a:gs>
                      <a:gs pos="27000">
                        <a:srgbClr val="50505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2505456" y="4543426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Blue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0 G:32 B:80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3413144" y="4882896"/>
                <a:ext cx="869930" cy="289766"/>
              </a:xfrm>
              <a:prstGeom prst="rect">
                <a:avLst/>
              </a:prstGeom>
              <a:solidFill>
                <a:srgbClr val="50505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80 G:80 B:80</a:t>
                </a:r>
                <a:endPara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2505456" y="4882895"/>
                <a:ext cx="869930" cy="289766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115 G:115 B:115</a:t>
                </a:r>
                <a:endPara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 userDrawn="1"/>
          </p:nvGrpSpPr>
          <p:grpSpPr>
            <a:xfrm rot="5400000">
              <a:off x="11412325" y="4270556"/>
              <a:ext cx="2703052" cy="289766"/>
              <a:chOff x="4476564" y="4543426"/>
              <a:chExt cx="2703052" cy="289766"/>
            </a:xfrm>
          </p:grpSpPr>
          <p:sp>
            <p:nvSpPr>
              <p:cNvPr id="33" name="Rectangle 32"/>
              <p:cNvSpPr/>
              <p:nvPr userDrawn="1"/>
            </p:nvSpPr>
            <p:spPr bwMode="auto">
              <a:xfrm>
                <a:off x="5395286" y="4543426"/>
                <a:ext cx="869930" cy="289766"/>
              </a:xfrm>
              <a:prstGeom prst="rect">
                <a:avLst/>
              </a:prstGeom>
              <a:solidFill>
                <a:srgbClr val="5C2D9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Purple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R:92 G:45 B:145</a:t>
                </a:r>
              </a:p>
            </p:txBody>
          </p:sp>
          <p:sp>
            <p:nvSpPr>
              <p:cNvPr id="34" name="Rectangle 33"/>
              <p:cNvSpPr/>
              <p:nvPr userDrawn="1"/>
            </p:nvSpPr>
            <p:spPr bwMode="auto">
              <a:xfrm>
                <a:off x="6309686" y="4543426"/>
                <a:ext cx="869930" cy="289766"/>
              </a:xfrm>
              <a:prstGeom prst="rect">
                <a:avLst/>
              </a:prstGeom>
              <a:solidFill>
                <a:srgbClr val="D83B0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Orange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</a:p>
            </p:txBody>
          </p:sp>
          <p:sp>
            <p:nvSpPr>
              <p:cNvPr id="35" name="Rectangle 34"/>
              <p:cNvSpPr/>
              <p:nvPr userDrawn="1"/>
            </p:nvSpPr>
            <p:spPr bwMode="auto">
              <a:xfrm>
                <a:off x="4476564" y="4543426"/>
                <a:ext cx="869930" cy="289766"/>
              </a:xfrm>
              <a:prstGeom prst="rect">
                <a:avLst/>
              </a:prstGeom>
              <a:solidFill>
                <a:srgbClr val="107C1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Green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16 G:124 B:16</a:t>
                </a:r>
                <a:endPara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Secondary colors (use only when</a:t>
              </a:r>
              <a:r>
                <a:rPr lang="en-US" sz="1000" baseline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necessary)</a:t>
              </a:r>
              <a:endParaRPr lang="en-US" sz="1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300" r:id="rId2"/>
    <p:sldLayoutId id="2147484318" r:id="rId3"/>
    <p:sldLayoutId id="2147484295" r:id="rId4"/>
    <p:sldLayoutId id="2147484240" r:id="rId5"/>
    <p:sldLayoutId id="2147484296" r:id="rId6"/>
    <p:sldLayoutId id="2147484241" r:id="rId7"/>
    <p:sldLayoutId id="2147484297" r:id="rId8"/>
    <p:sldLayoutId id="2147484244" r:id="rId9"/>
    <p:sldLayoutId id="2147484298" r:id="rId10"/>
    <p:sldLayoutId id="2147484245" r:id="rId11"/>
    <p:sldLayoutId id="2147484247" r:id="rId12"/>
    <p:sldLayoutId id="2147484337" r:id="rId13"/>
    <p:sldLayoutId id="2147484249" r:id="rId14"/>
    <p:sldLayoutId id="2147484301" r:id="rId15"/>
    <p:sldLayoutId id="2147484252" r:id="rId16"/>
    <p:sldLayoutId id="2147484251" r:id="rId17"/>
    <p:sldLayoutId id="2147484254" r:id="rId18"/>
    <p:sldLayoutId id="2147484257" r:id="rId19"/>
    <p:sldLayoutId id="2147484258" r:id="rId20"/>
    <p:sldLayoutId id="2147484260" r:id="rId21"/>
    <p:sldLayoutId id="2147484299" r:id="rId22"/>
    <p:sldLayoutId id="2147484263" r:id="rId23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2618967" y="0"/>
            <a:ext cx="952401" cy="5766965"/>
            <a:chOff x="12618967" y="0"/>
            <a:chExt cx="952401" cy="5766965"/>
          </a:xfrm>
        </p:grpSpPr>
        <p:grpSp>
          <p:nvGrpSpPr>
            <p:cNvPr id="43" name="Group 42"/>
            <p:cNvGrpSpPr/>
            <p:nvPr userDrawn="1"/>
          </p:nvGrpSpPr>
          <p:grpSpPr>
            <a:xfrm rot="5400000">
              <a:off x="11582059" y="1045293"/>
              <a:ext cx="2703052" cy="629236"/>
              <a:chOff x="1586734" y="4543426"/>
              <a:chExt cx="2703052" cy="629236"/>
            </a:xfrm>
          </p:grpSpPr>
          <p:sp>
            <p:nvSpPr>
              <p:cNvPr id="50" name="Rectangle 49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rgbClr val="0078D7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51" name="Rectangle 50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rgbClr val="00BCF2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8319">
                          <a:srgbClr val="505050"/>
                        </a:gs>
                        <a:gs pos="79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Cyan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8319">
                          <a:srgbClr val="505050"/>
                        </a:gs>
                        <a:gs pos="79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R:0 G:188 B:242</a:t>
                </a:r>
              </a:p>
            </p:txBody>
          </p:sp>
          <p:sp>
            <p:nvSpPr>
              <p:cNvPr id="52" name="Rectangle 51"/>
              <p:cNvSpPr/>
              <p:nvPr userDrawn="1"/>
            </p:nvSpPr>
            <p:spPr bwMode="auto">
              <a:xfrm>
                <a:off x="1586734" y="4882896"/>
                <a:ext cx="869930" cy="289766"/>
              </a:xfrm>
              <a:prstGeom prst="rect">
                <a:avLst/>
              </a:prstGeom>
              <a:solidFill>
                <a:srgbClr val="D2D2D2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53" name="Rectangle 52"/>
              <p:cNvSpPr/>
              <p:nvPr userDrawn="1"/>
            </p:nvSpPr>
            <p:spPr bwMode="auto">
              <a:xfrm>
                <a:off x="3419856" y="4543426"/>
                <a:ext cx="869930" cy="289766"/>
              </a:xfrm>
              <a:prstGeom prst="rect">
                <a:avLst/>
              </a:prstGeom>
              <a:solidFill>
                <a:srgbClr val="00205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Dark Blue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R:0 G:32 B:80</a:t>
                </a:r>
              </a:p>
            </p:txBody>
          </p:sp>
          <p:sp>
            <p:nvSpPr>
              <p:cNvPr id="54" name="Rectangle 53"/>
              <p:cNvSpPr/>
              <p:nvPr userDrawn="1"/>
            </p:nvSpPr>
            <p:spPr bwMode="auto">
              <a:xfrm>
                <a:off x="3413144" y="4882896"/>
                <a:ext cx="869930" cy="289766"/>
              </a:xfrm>
              <a:prstGeom prst="rect">
                <a:avLst/>
              </a:prstGeom>
              <a:solidFill>
                <a:srgbClr val="323232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R:50 G:50 B:50</a:t>
                </a:r>
              </a:p>
            </p:txBody>
          </p:sp>
          <p:sp>
            <p:nvSpPr>
              <p:cNvPr id="55" name="Rectangle 54"/>
              <p:cNvSpPr/>
              <p:nvPr userDrawn="1"/>
            </p:nvSpPr>
            <p:spPr bwMode="auto">
              <a:xfrm>
                <a:off x="2505456" y="4882895"/>
                <a:ext cx="869930" cy="289766"/>
              </a:xfrm>
              <a:prstGeom prst="rect">
                <a:avLst/>
              </a:prstGeom>
              <a:solidFill>
                <a:srgbClr val="737373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Gray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R:115 G:115 B:115</a:t>
                </a:r>
              </a:p>
            </p:txBody>
          </p:sp>
        </p:grpSp>
        <p:grpSp>
          <p:nvGrpSpPr>
            <p:cNvPr id="44" name="Group 43"/>
            <p:cNvGrpSpPr/>
            <p:nvPr userDrawn="1"/>
          </p:nvGrpSpPr>
          <p:grpSpPr>
            <a:xfrm rot="5400000">
              <a:off x="11412325" y="4270556"/>
              <a:ext cx="2703052" cy="289766"/>
              <a:chOff x="4476564" y="4543426"/>
              <a:chExt cx="2703052" cy="289766"/>
            </a:xfrm>
          </p:grpSpPr>
          <p:sp>
            <p:nvSpPr>
              <p:cNvPr id="47" name="Rectangle 46"/>
              <p:cNvSpPr/>
              <p:nvPr userDrawn="1"/>
            </p:nvSpPr>
            <p:spPr bwMode="auto">
              <a:xfrm>
                <a:off x="5395286" y="4543426"/>
                <a:ext cx="869930" cy="289766"/>
              </a:xfrm>
              <a:prstGeom prst="rect">
                <a:avLst/>
              </a:prstGeom>
              <a:solidFill>
                <a:srgbClr val="5C2D9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baseline="0" noProof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Purple</a:t>
                </a:r>
              </a:p>
              <a:p>
                <a:pPr lvl="0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R:92 G:45 B:145</a:t>
                </a:r>
              </a:p>
            </p:txBody>
          </p:sp>
          <p:sp>
            <p:nvSpPr>
              <p:cNvPr id="48" name="Rectangle 47"/>
              <p:cNvSpPr/>
              <p:nvPr userDrawn="1"/>
            </p:nvSpPr>
            <p:spPr bwMode="auto">
              <a:xfrm>
                <a:off x="6309686" y="4543426"/>
                <a:ext cx="869930" cy="289766"/>
              </a:xfrm>
              <a:prstGeom prst="rect">
                <a:avLst/>
              </a:prstGeom>
              <a:solidFill>
                <a:srgbClr val="D83B01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Orange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R:216 G:59 B:1</a:t>
                </a:r>
              </a:p>
            </p:txBody>
          </p:sp>
          <p:sp>
            <p:nvSpPr>
              <p:cNvPr id="49" name="Rectangle 48"/>
              <p:cNvSpPr/>
              <p:nvPr userDrawn="1"/>
            </p:nvSpPr>
            <p:spPr bwMode="auto">
              <a:xfrm>
                <a:off x="4476564" y="4543426"/>
                <a:ext cx="869930" cy="289766"/>
              </a:xfrm>
              <a:prstGeom prst="rect">
                <a:avLst/>
              </a:prstGeom>
              <a:solidFill>
                <a:srgbClr val="107C1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Green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</p:grpSp>
        <p:sp>
          <p:nvSpPr>
            <p:cNvPr id="45" name="TextBox 44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Main colors</a:t>
              </a:r>
            </a:p>
          </p:txBody>
        </p:sp>
        <p:sp>
          <p:nvSpPr>
            <p:cNvPr id="46" name="TextBox 45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Secondary colors (use only when necessary)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0120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27" r:id="rId10"/>
    <p:sldLayoutId id="2147484328" r:id="rId11"/>
    <p:sldLayoutId id="2147484329" r:id="rId12"/>
    <p:sldLayoutId id="2147484330" r:id="rId13"/>
    <p:sldLayoutId id="2147484331" r:id="rId14"/>
    <p:sldLayoutId id="2147484317" r:id="rId15"/>
    <p:sldLayoutId id="2147484332" r:id="rId16"/>
    <p:sldLayoutId id="2147484333" r:id="rId17"/>
    <p:sldLayoutId id="2147484334" r:id="rId18"/>
    <p:sldLayoutId id="2147484335" r:id="rId19"/>
    <p:sldLayoutId id="2147484336" r:id="rId20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42" y="295279"/>
            <a:ext cx="11888787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274642" y="1212854"/>
            <a:ext cx="118872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565904"/>
            <a:ext cx="3937000" cy="1365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marL="0" algn="l" defTabSz="932574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325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Microsoft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95104" y="6565904"/>
            <a:ext cx="566738" cy="136525"/>
          </a:xfrm>
          <a:prstGeom prst="rect">
            <a:avLst/>
          </a:prstGeom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505050"/>
                </a:solidFill>
              </a:defRPr>
            </a:lvl1pPr>
          </a:lstStyle>
          <a:p>
            <a:pPr marL="0" marR="0" lvl="0" indent="0" algn="r" defTabSz="9316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758903-653A-7442-ACA2-36E6579F0BE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ＭＳ Ｐゴシック" charset="0"/>
                <a:cs typeface="+mn-cs"/>
              </a:rPr>
              <a:pPr marL="0" marR="0" lvl="0" indent="0" algn="r" defTabSz="93169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86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</p:sldLayoutIdLst>
  <p:transition>
    <p:fade/>
  </p:transition>
  <p:txStyles>
    <p:titleStyle>
      <a:lvl1pPr algn="l" defTabSz="9316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5399" kern="1200" spc="-102" dirty="0">
          <a:ln w="3175">
            <a:noFill/>
          </a:ln>
          <a:solidFill>
            <a:schemeClr val="tx2"/>
          </a:solidFill>
          <a:latin typeface="+mj-lt"/>
          <a:ea typeface="ＭＳ Ｐゴシック" charset="0"/>
          <a:cs typeface="Segoe UI" pitchFamily="34" charset="0"/>
        </a:defRPr>
      </a:lvl1pPr>
      <a:lvl2pPr algn="l" defTabSz="9316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99">
          <a:solidFill>
            <a:schemeClr val="tx2"/>
          </a:solidFill>
          <a:latin typeface="Segoe UI Light" charset="0"/>
          <a:ea typeface="ＭＳ Ｐゴシック" charset="0"/>
          <a:cs typeface="Segoe UI" charset="0"/>
        </a:defRPr>
      </a:lvl2pPr>
      <a:lvl3pPr algn="l" defTabSz="9316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99">
          <a:solidFill>
            <a:schemeClr val="tx2"/>
          </a:solidFill>
          <a:latin typeface="Segoe UI Light" charset="0"/>
          <a:ea typeface="ＭＳ Ｐゴシック" charset="0"/>
          <a:cs typeface="Segoe UI" charset="0"/>
        </a:defRPr>
      </a:lvl3pPr>
      <a:lvl4pPr algn="l" defTabSz="9316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99">
          <a:solidFill>
            <a:schemeClr val="tx2"/>
          </a:solidFill>
          <a:latin typeface="Segoe UI Light" charset="0"/>
          <a:ea typeface="ＭＳ Ｐゴシック" charset="0"/>
          <a:cs typeface="Segoe UI" charset="0"/>
        </a:defRPr>
      </a:lvl4pPr>
      <a:lvl5pPr algn="l" defTabSz="9316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99">
          <a:solidFill>
            <a:schemeClr val="tx2"/>
          </a:solidFill>
          <a:latin typeface="Segoe UI Light" charset="0"/>
          <a:ea typeface="ＭＳ Ｐゴシック" charset="0"/>
          <a:cs typeface="Segoe UI" charset="0"/>
        </a:defRPr>
      </a:lvl5pPr>
      <a:lvl6pPr marL="457117" algn="l" defTabSz="931695" rtl="0" fontAlgn="base">
        <a:lnSpc>
          <a:spcPct val="90000"/>
        </a:lnSpc>
        <a:spcBef>
          <a:spcPct val="0"/>
        </a:spcBef>
        <a:spcAft>
          <a:spcPct val="0"/>
        </a:spcAft>
        <a:defRPr sz="5399">
          <a:solidFill>
            <a:schemeClr val="tx2"/>
          </a:solidFill>
          <a:latin typeface="Segoe UI Light" charset="0"/>
          <a:ea typeface="ＭＳ Ｐゴシック" charset="0"/>
          <a:cs typeface="Segoe UI" charset="0"/>
        </a:defRPr>
      </a:lvl6pPr>
      <a:lvl7pPr marL="914235" algn="l" defTabSz="931695" rtl="0" fontAlgn="base">
        <a:lnSpc>
          <a:spcPct val="90000"/>
        </a:lnSpc>
        <a:spcBef>
          <a:spcPct val="0"/>
        </a:spcBef>
        <a:spcAft>
          <a:spcPct val="0"/>
        </a:spcAft>
        <a:defRPr sz="5399">
          <a:solidFill>
            <a:schemeClr val="tx2"/>
          </a:solidFill>
          <a:latin typeface="Segoe UI Light" charset="0"/>
          <a:ea typeface="ＭＳ Ｐゴシック" charset="0"/>
          <a:cs typeface="Segoe UI" charset="0"/>
        </a:defRPr>
      </a:lvl7pPr>
      <a:lvl8pPr marL="1371352" algn="l" defTabSz="931695" rtl="0" fontAlgn="base">
        <a:lnSpc>
          <a:spcPct val="90000"/>
        </a:lnSpc>
        <a:spcBef>
          <a:spcPct val="0"/>
        </a:spcBef>
        <a:spcAft>
          <a:spcPct val="0"/>
        </a:spcAft>
        <a:defRPr sz="5399">
          <a:solidFill>
            <a:schemeClr val="tx2"/>
          </a:solidFill>
          <a:latin typeface="Segoe UI Light" charset="0"/>
          <a:ea typeface="ＭＳ Ｐゴシック" charset="0"/>
          <a:cs typeface="Segoe UI" charset="0"/>
        </a:defRPr>
      </a:lvl8pPr>
      <a:lvl9pPr marL="1828471" algn="l" defTabSz="931695" rtl="0" fontAlgn="base">
        <a:lnSpc>
          <a:spcPct val="90000"/>
        </a:lnSpc>
        <a:spcBef>
          <a:spcPct val="0"/>
        </a:spcBef>
        <a:spcAft>
          <a:spcPct val="0"/>
        </a:spcAft>
        <a:defRPr sz="5399">
          <a:solidFill>
            <a:schemeClr val="tx2"/>
          </a:solidFill>
          <a:latin typeface="Segoe UI Light" charset="0"/>
          <a:ea typeface="ＭＳ Ｐゴシック" charset="0"/>
          <a:cs typeface="Segoe UI" charset="0"/>
        </a:defRPr>
      </a:lvl9pPr>
    </p:titleStyle>
    <p:bodyStyle>
      <a:lvl1pPr marL="342838" indent="-342838" algn="l" defTabSz="93169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90000"/>
        <a:buFont typeface="Arial" charset="0"/>
        <a:buChar char="•"/>
        <a:defRPr sz="3999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marL="584095" indent="-241256" algn="l" defTabSz="93169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90000"/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799956" indent="-228560" algn="l" defTabSz="93169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90000"/>
        <a:buFont typeface="Arial" charset="0"/>
        <a:buChar char="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028515" indent="-228560" algn="l" defTabSz="93169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90000"/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257073" indent="-228560" algn="l" defTabSz="93169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90000"/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2564578" indent="-233144" algn="l" defTabSz="9325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0866" indent="-233144" algn="l" defTabSz="9325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153" indent="-233144" algn="l" defTabSz="9325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442" indent="-233144" algn="l" defTabSz="9325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287" algn="l" defTabSz="9325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574" algn="l" defTabSz="9325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861" algn="l" defTabSz="9325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148" algn="l" defTabSz="9325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436" algn="l" defTabSz="9325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722" algn="l" defTabSz="9325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009" algn="l" defTabSz="9325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298" algn="l" defTabSz="9325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03">
          <p15:clr>
            <a:srgbClr val="F26B43"/>
          </p15:clr>
        </p15:guide>
        <p15:guide id="2" orient="horz" pos="187">
          <p15:clr>
            <a:srgbClr val="F26B43"/>
          </p15:clr>
        </p15:guide>
        <p15:guide id="3" orient="horz" pos="763">
          <p15:clr>
            <a:srgbClr val="F26B43"/>
          </p15:clr>
        </p15:guide>
        <p15:guide id="4" orient="horz" pos="1339">
          <p15:clr>
            <a:srgbClr val="F26B43"/>
          </p15:clr>
        </p15:guide>
        <p15:guide id="5" orient="horz" pos="1915">
          <p15:clr>
            <a:srgbClr val="F26B43"/>
          </p15:clr>
        </p15:guide>
        <p15:guide id="6" orient="horz" pos="2491">
          <p15:clr>
            <a:srgbClr val="F26B43"/>
          </p15:clr>
        </p15:guide>
        <p15:guide id="7" orient="horz" pos="3067">
          <p15:clr>
            <a:srgbClr val="F26B43"/>
          </p15:clr>
        </p15:guide>
        <p15:guide id="8" orient="horz" pos="3643">
          <p15:clr>
            <a:srgbClr val="F26B43"/>
          </p15:clr>
        </p15:guide>
        <p15:guide id="9" orient="horz" pos="4219">
          <p15:clr>
            <a:srgbClr val="F26B43"/>
          </p15:clr>
        </p15:guide>
        <p15:guide id="10" pos="3917">
          <p15:clr>
            <a:srgbClr val="F26B43"/>
          </p15:clr>
        </p15:guide>
        <p15:guide id="11" pos="173">
          <p15:clr>
            <a:srgbClr val="F26B43"/>
          </p15:clr>
        </p15:guide>
        <p15:guide id="12" pos="749">
          <p15:clr>
            <a:srgbClr val="F26B43"/>
          </p15:clr>
        </p15:guide>
        <p15:guide id="13" pos="1325">
          <p15:clr>
            <a:srgbClr val="F26B43"/>
          </p15:clr>
        </p15:guide>
        <p15:guide id="14" pos="1901">
          <p15:clr>
            <a:srgbClr val="F26B43"/>
          </p15:clr>
        </p15:guide>
        <p15:guide id="15" pos="2477">
          <p15:clr>
            <a:srgbClr val="F26B43"/>
          </p15:clr>
        </p15:guide>
        <p15:guide id="16" pos="3053">
          <p15:clr>
            <a:srgbClr val="F26B43"/>
          </p15:clr>
        </p15:guide>
        <p15:guide id="17" pos="3629">
          <p15:clr>
            <a:srgbClr val="F26B43"/>
          </p15:clr>
        </p15:guide>
        <p15:guide id="18" pos="4205">
          <p15:clr>
            <a:srgbClr val="F26B43"/>
          </p15:clr>
        </p15:guide>
        <p15:guide id="19" pos="4781">
          <p15:clr>
            <a:srgbClr val="F26B43"/>
          </p15:clr>
        </p15:guide>
        <p15:guide id="20" pos="5357">
          <p15:clr>
            <a:srgbClr val="F26B43"/>
          </p15:clr>
        </p15:guide>
        <p15:guide id="21" pos="5933">
          <p15:clr>
            <a:srgbClr val="F26B43"/>
          </p15:clr>
        </p15:guide>
        <p15:guide id="22" pos="6509">
          <p15:clr>
            <a:srgbClr val="F26B43"/>
          </p15:clr>
        </p15:guide>
        <p15:guide id="23" pos="7085">
          <p15:clr>
            <a:srgbClr val="F26B43"/>
          </p15:clr>
        </p15:guide>
        <p15:guide id="24" pos="76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zure.microsoft.com/en-us/services/event-hubs/" TargetMode="External"/><Relationship Id="rId2" Type="http://schemas.openxmlformats.org/officeDocument/2006/relationships/hyperlink" Target="https://azure.microsoft.com/en-us/services/service-bus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icrosoftvirtualacademy.com/" TargetMode="External"/><Relationship Id="rId4" Type="http://schemas.openxmlformats.org/officeDocument/2006/relationships/hyperlink" Target="https://channel9.msdn.com/Events/Build/2016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81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Bus Messaging High Level Architecture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6656" y="2800235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5" name="Rectangle 4"/>
          <p:cNvSpPr/>
          <p:nvPr/>
        </p:nvSpPr>
        <p:spPr>
          <a:xfrm>
            <a:off x="2016887" y="2800235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6" name="Rectangle 5"/>
          <p:cNvSpPr/>
          <p:nvPr/>
        </p:nvSpPr>
        <p:spPr>
          <a:xfrm>
            <a:off x="1346656" y="3440623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7" name="Rectangle 6"/>
          <p:cNvSpPr/>
          <p:nvPr/>
        </p:nvSpPr>
        <p:spPr>
          <a:xfrm>
            <a:off x="2016887" y="3440623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8" name="Rectangle 7"/>
          <p:cNvSpPr/>
          <p:nvPr/>
        </p:nvSpPr>
        <p:spPr>
          <a:xfrm>
            <a:off x="1346656" y="4081010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9" name="Rectangle 8"/>
          <p:cNvSpPr/>
          <p:nvPr/>
        </p:nvSpPr>
        <p:spPr>
          <a:xfrm>
            <a:off x="2016887" y="4081010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0" name="Rectangle 9"/>
          <p:cNvSpPr/>
          <p:nvPr/>
        </p:nvSpPr>
        <p:spPr>
          <a:xfrm>
            <a:off x="1346656" y="4721398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1" name="Rectangle 10"/>
          <p:cNvSpPr/>
          <p:nvPr/>
        </p:nvSpPr>
        <p:spPr>
          <a:xfrm>
            <a:off x="2016887" y="4721398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2" name="Rectangle 11"/>
          <p:cNvSpPr/>
          <p:nvPr/>
        </p:nvSpPr>
        <p:spPr>
          <a:xfrm>
            <a:off x="2687119" y="2800235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3" name="Rectangle 12"/>
          <p:cNvSpPr/>
          <p:nvPr/>
        </p:nvSpPr>
        <p:spPr>
          <a:xfrm>
            <a:off x="3357350" y="2800235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" name="Rectangle 13"/>
          <p:cNvSpPr/>
          <p:nvPr/>
        </p:nvSpPr>
        <p:spPr>
          <a:xfrm>
            <a:off x="2687119" y="3440623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" name="Rectangle 14"/>
          <p:cNvSpPr/>
          <p:nvPr/>
        </p:nvSpPr>
        <p:spPr>
          <a:xfrm>
            <a:off x="3357350" y="3440623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" name="Rectangle 15"/>
          <p:cNvSpPr/>
          <p:nvPr/>
        </p:nvSpPr>
        <p:spPr>
          <a:xfrm>
            <a:off x="2687119" y="4081010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7" name="Rectangle 16"/>
          <p:cNvSpPr/>
          <p:nvPr/>
        </p:nvSpPr>
        <p:spPr>
          <a:xfrm>
            <a:off x="3357350" y="4081010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8" name="Rectangle 17"/>
          <p:cNvSpPr/>
          <p:nvPr/>
        </p:nvSpPr>
        <p:spPr>
          <a:xfrm>
            <a:off x="2687119" y="4721398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9" name="Rectangle 18"/>
          <p:cNvSpPr/>
          <p:nvPr/>
        </p:nvSpPr>
        <p:spPr>
          <a:xfrm>
            <a:off x="3357350" y="4721398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20" name="Rectangle 19"/>
          <p:cNvSpPr/>
          <p:nvPr/>
        </p:nvSpPr>
        <p:spPr>
          <a:xfrm>
            <a:off x="5210125" y="2800235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21" name="Rectangle 20"/>
          <p:cNvSpPr/>
          <p:nvPr/>
        </p:nvSpPr>
        <p:spPr>
          <a:xfrm>
            <a:off x="5880356" y="2800235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22" name="Rectangle 21"/>
          <p:cNvSpPr/>
          <p:nvPr/>
        </p:nvSpPr>
        <p:spPr>
          <a:xfrm>
            <a:off x="5210125" y="3440623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23" name="Rectangle 22"/>
          <p:cNvSpPr/>
          <p:nvPr/>
        </p:nvSpPr>
        <p:spPr>
          <a:xfrm>
            <a:off x="5880356" y="3440623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24" name="Rectangle 23"/>
          <p:cNvSpPr/>
          <p:nvPr/>
        </p:nvSpPr>
        <p:spPr>
          <a:xfrm>
            <a:off x="5210125" y="4081010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25" name="Rectangle 24"/>
          <p:cNvSpPr/>
          <p:nvPr/>
        </p:nvSpPr>
        <p:spPr>
          <a:xfrm>
            <a:off x="5880356" y="4081010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26" name="Rectangle 25"/>
          <p:cNvSpPr/>
          <p:nvPr/>
        </p:nvSpPr>
        <p:spPr>
          <a:xfrm>
            <a:off x="5210125" y="4721398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27" name="Rectangle 26"/>
          <p:cNvSpPr/>
          <p:nvPr/>
        </p:nvSpPr>
        <p:spPr>
          <a:xfrm>
            <a:off x="5880356" y="4721398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28" name="Rectangle 27"/>
          <p:cNvSpPr/>
          <p:nvPr/>
        </p:nvSpPr>
        <p:spPr>
          <a:xfrm>
            <a:off x="6550587" y="2800235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29" name="Rectangle 28"/>
          <p:cNvSpPr/>
          <p:nvPr/>
        </p:nvSpPr>
        <p:spPr>
          <a:xfrm>
            <a:off x="7220818" y="2800235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30" name="Rectangle 29"/>
          <p:cNvSpPr/>
          <p:nvPr/>
        </p:nvSpPr>
        <p:spPr>
          <a:xfrm>
            <a:off x="6550587" y="3440623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31" name="Rectangle 30"/>
          <p:cNvSpPr/>
          <p:nvPr/>
        </p:nvSpPr>
        <p:spPr>
          <a:xfrm>
            <a:off x="7220818" y="3440623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32" name="Rectangle 31"/>
          <p:cNvSpPr/>
          <p:nvPr/>
        </p:nvSpPr>
        <p:spPr>
          <a:xfrm>
            <a:off x="6550587" y="4081010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33" name="Rectangle 32"/>
          <p:cNvSpPr/>
          <p:nvPr/>
        </p:nvSpPr>
        <p:spPr>
          <a:xfrm>
            <a:off x="7220818" y="4081010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34" name="Rectangle 33"/>
          <p:cNvSpPr/>
          <p:nvPr/>
        </p:nvSpPr>
        <p:spPr>
          <a:xfrm>
            <a:off x="6550587" y="4721398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35" name="Rectangle 34"/>
          <p:cNvSpPr/>
          <p:nvPr/>
        </p:nvSpPr>
        <p:spPr>
          <a:xfrm>
            <a:off x="7220818" y="4721398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37" name="TextBox 36"/>
          <p:cNvSpPr txBox="1"/>
          <p:nvPr/>
        </p:nvSpPr>
        <p:spPr>
          <a:xfrm>
            <a:off x="1988744" y="2337534"/>
            <a:ext cx="1308390" cy="382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36" dirty="0"/>
              <a:t>Front Ends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96457" y="2336464"/>
            <a:ext cx="1308259" cy="382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36" dirty="0"/>
              <a:t>Back  Ends</a:t>
            </a:r>
          </a:p>
        </p:txBody>
      </p:sp>
      <p:sp>
        <p:nvSpPr>
          <p:cNvPr id="50" name="Can 49"/>
          <p:cNvSpPr/>
          <p:nvPr/>
        </p:nvSpPr>
        <p:spPr bwMode="auto">
          <a:xfrm>
            <a:off x="9672113" y="4475425"/>
            <a:ext cx="720080" cy="648072"/>
          </a:xfrm>
          <a:prstGeom prst="ca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SQL</a:t>
            </a:r>
          </a:p>
        </p:txBody>
      </p:sp>
      <p:sp>
        <p:nvSpPr>
          <p:cNvPr id="51" name="Can 50"/>
          <p:cNvSpPr/>
          <p:nvPr/>
        </p:nvSpPr>
        <p:spPr bwMode="auto">
          <a:xfrm>
            <a:off x="9824513" y="4627825"/>
            <a:ext cx="720080" cy="648072"/>
          </a:xfrm>
          <a:prstGeom prst="ca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2" name="Can 51"/>
          <p:cNvSpPr/>
          <p:nvPr/>
        </p:nvSpPr>
        <p:spPr bwMode="auto">
          <a:xfrm>
            <a:off x="10034661" y="4780225"/>
            <a:ext cx="720080" cy="648072"/>
          </a:xfrm>
          <a:prstGeom prst="ca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SQL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284575" y="3500357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42" name="TextBox 41"/>
          <p:cNvSpPr txBox="1"/>
          <p:nvPr/>
        </p:nvSpPr>
        <p:spPr>
          <a:xfrm>
            <a:off x="9541377" y="2341168"/>
            <a:ext cx="981552" cy="374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36" dirty="0"/>
              <a:t>Storage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7823338" y="3691928"/>
            <a:ext cx="1777476" cy="152400"/>
          </a:xfrm>
          <a:prstGeom prst="rightArrow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chemeClr val="bg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905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0322E-6 1.49796E-7 L 0.00026 -0.155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77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architecture gives us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323987"/>
          </a:xfrm>
        </p:spPr>
        <p:txBody>
          <a:bodyPr/>
          <a:lstStyle/>
          <a:p>
            <a:r>
              <a:rPr lang="en-US" dirty="0"/>
              <a:t>Replicated storage</a:t>
            </a:r>
          </a:p>
          <a:p>
            <a:r>
              <a:rPr lang="en-US" sz="2000" dirty="0">
                <a:solidFill>
                  <a:schemeClr val="tx2"/>
                </a:solidFill>
                <a:latin typeface="+mn-lt"/>
                <a:cs typeface="+mn-cs"/>
              </a:rPr>
              <a:t>3x LRS from SQL Azure</a:t>
            </a:r>
            <a:endParaRPr lang="en-US" dirty="0"/>
          </a:p>
          <a:p>
            <a:r>
              <a:rPr lang="en-US" dirty="0"/>
              <a:t>Worker / node recoverability</a:t>
            </a:r>
          </a:p>
          <a:p>
            <a:r>
              <a:rPr lang="en-US" sz="2000" dirty="0">
                <a:solidFill>
                  <a:schemeClr val="tx2"/>
                </a:solidFill>
                <a:latin typeface="+mn-lt"/>
                <a:cs typeface="+mn-cs"/>
              </a:rPr>
              <a:t>Truly PaaS service, no VMs</a:t>
            </a:r>
          </a:p>
          <a:p>
            <a:r>
              <a:rPr lang="en-US" dirty="0"/>
              <a:t>Stateless frontends</a:t>
            </a:r>
          </a:p>
          <a:p>
            <a:r>
              <a:rPr lang="en-US" sz="2000" dirty="0">
                <a:solidFill>
                  <a:schemeClr val="tx2"/>
                </a:solidFill>
                <a:latin typeface="+mn-lt"/>
                <a:cs typeface="+mn-cs"/>
              </a:rPr>
              <a:t>Bad machines are simply dropped from communication path</a:t>
            </a:r>
          </a:p>
        </p:txBody>
      </p:sp>
    </p:spTree>
    <p:extLst>
      <p:ext uri="{BB962C8B-B14F-4D97-AF65-F5344CB8AC3E}">
        <p14:creationId xmlns:p14="http://schemas.microsoft.com/office/powerpoint/2010/main" val="14993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Bus Messaging &amp; the Noisy Neighbor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99752" y="1913086"/>
            <a:ext cx="2077687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38" name="TextBox 37"/>
          <p:cNvSpPr txBox="1"/>
          <p:nvPr/>
        </p:nvSpPr>
        <p:spPr>
          <a:xfrm>
            <a:off x="5426149" y="1394701"/>
            <a:ext cx="1308259" cy="382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36" dirty="0"/>
              <a:t>Back  Ends</a:t>
            </a:r>
          </a:p>
        </p:txBody>
      </p:sp>
      <p:sp>
        <p:nvSpPr>
          <p:cNvPr id="50" name="Can 49"/>
          <p:cNvSpPr/>
          <p:nvPr/>
        </p:nvSpPr>
        <p:spPr bwMode="auto">
          <a:xfrm>
            <a:off x="9672113" y="3409600"/>
            <a:ext cx="720080" cy="648072"/>
          </a:xfrm>
          <a:prstGeom prst="ca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SQL</a:t>
            </a:r>
          </a:p>
        </p:txBody>
      </p:sp>
      <p:sp>
        <p:nvSpPr>
          <p:cNvPr id="51" name="Can 50"/>
          <p:cNvSpPr/>
          <p:nvPr/>
        </p:nvSpPr>
        <p:spPr bwMode="auto">
          <a:xfrm>
            <a:off x="9672113" y="4201688"/>
            <a:ext cx="720080" cy="648072"/>
          </a:xfrm>
          <a:prstGeom prst="ca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SQL</a:t>
            </a:r>
          </a:p>
        </p:txBody>
      </p:sp>
      <p:sp>
        <p:nvSpPr>
          <p:cNvPr id="52" name="Can 51"/>
          <p:cNvSpPr/>
          <p:nvPr/>
        </p:nvSpPr>
        <p:spPr bwMode="auto">
          <a:xfrm>
            <a:off x="9672113" y="4937422"/>
            <a:ext cx="720080" cy="648072"/>
          </a:xfrm>
          <a:prstGeom prst="ca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SQL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882491" y="1398432"/>
            <a:ext cx="981552" cy="374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36" dirty="0"/>
              <a:t>Storage</a:t>
            </a:r>
          </a:p>
        </p:txBody>
      </p:sp>
      <p:sp>
        <p:nvSpPr>
          <p:cNvPr id="56" name="Can 55"/>
          <p:cNvSpPr/>
          <p:nvPr/>
        </p:nvSpPr>
        <p:spPr bwMode="auto">
          <a:xfrm>
            <a:off x="9672113" y="2631907"/>
            <a:ext cx="720080" cy="648072"/>
          </a:xfrm>
          <a:prstGeom prst="ca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SQL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483928" y="3430128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59" name="Rectangle 58"/>
          <p:cNvSpPr/>
          <p:nvPr/>
        </p:nvSpPr>
        <p:spPr>
          <a:xfrm>
            <a:off x="4971621" y="3430128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61" name="Rectangle 60"/>
          <p:cNvSpPr/>
          <p:nvPr/>
        </p:nvSpPr>
        <p:spPr>
          <a:xfrm>
            <a:off x="3978670" y="3430128"/>
            <a:ext cx="953967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62" name="Rectangle 61"/>
          <p:cNvSpPr/>
          <p:nvPr/>
        </p:nvSpPr>
        <p:spPr>
          <a:xfrm>
            <a:off x="5483928" y="29517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65" name="Rectangle 64"/>
          <p:cNvSpPr/>
          <p:nvPr/>
        </p:nvSpPr>
        <p:spPr>
          <a:xfrm>
            <a:off x="3978671" y="29517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66" name="Rectangle 65"/>
          <p:cNvSpPr/>
          <p:nvPr/>
        </p:nvSpPr>
        <p:spPr>
          <a:xfrm>
            <a:off x="5483928" y="24525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68" name="Rectangle 67"/>
          <p:cNvSpPr/>
          <p:nvPr/>
        </p:nvSpPr>
        <p:spPr>
          <a:xfrm>
            <a:off x="4475815" y="2456155"/>
            <a:ext cx="927853" cy="823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69" name="Rectangle 68"/>
          <p:cNvSpPr/>
          <p:nvPr/>
        </p:nvSpPr>
        <p:spPr>
          <a:xfrm>
            <a:off x="3978671" y="24525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70" name="Rectangle 69"/>
          <p:cNvSpPr/>
          <p:nvPr/>
        </p:nvSpPr>
        <p:spPr>
          <a:xfrm>
            <a:off x="5475677" y="19850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71" name="Rectangle 70"/>
          <p:cNvSpPr/>
          <p:nvPr/>
        </p:nvSpPr>
        <p:spPr>
          <a:xfrm>
            <a:off x="4963370" y="19850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72" name="Rectangle 71"/>
          <p:cNvSpPr/>
          <p:nvPr/>
        </p:nvSpPr>
        <p:spPr>
          <a:xfrm>
            <a:off x="4467565" y="1988655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91" name="Rectangle 90"/>
          <p:cNvSpPr/>
          <p:nvPr/>
        </p:nvSpPr>
        <p:spPr>
          <a:xfrm>
            <a:off x="6218237" y="1913086"/>
            <a:ext cx="2077687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93" name="Rectangle 92"/>
          <p:cNvSpPr/>
          <p:nvPr/>
        </p:nvSpPr>
        <p:spPr>
          <a:xfrm>
            <a:off x="7290106" y="3430128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94" name="Rectangle 93"/>
          <p:cNvSpPr/>
          <p:nvPr/>
        </p:nvSpPr>
        <p:spPr>
          <a:xfrm>
            <a:off x="6794301" y="3433689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95" name="Rectangle 94"/>
          <p:cNvSpPr/>
          <p:nvPr/>
        </p:nvSpPr>
        <p:spPr>
          <a:xfrm>
            <a:off x="6297156" y="3430128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97" name="Rectangle 96"/>
          <p:cNvSpPr/>
          <p:nvPr/>
        </p:nvSpPr>
        <p:spPr>
          <a:xfrm>
            <a:off x="7290106" y="29517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99" name="Rectangle 98"/>
          <p:cNvSpPr/>
          <p:nvPr/>
        </p:nvSpPr>
        <p:spPr>
          <a:xfrm>
            <a:off x="6297156" y="2452594"/>
            <a:ext cx="432048" cy="1117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01" name="Rectangle 100"/>
          <p:cNvSpPr/>
          <p:nvPr/>
        </p:nvSpPr>
        <p:spPr>
          <a:xfrm>
            <a:off x="6989185" y="2452594"/>
            <a:ext cx="732969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02" name="Rectangle 101"/>
          <p:cNvSpPr/>
          <p:nvPr/>
        </p:nvSpPr>
        <p:spPr>
          <a:xfrm>
            <a:off x="6794301" y="1988655"/>
            <a:ext cx="432048" cy="8852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03" name="Rectangle 102"/>
          <p:cNvSpPr/>
          <p:nvPr/>
        </p:nvSpPr>
        <p:spPr>
          <a:xfrm>
            <a:off x="6297156" y="24525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04" name="Rectangle 103"/>
          <p:cNvSpPr/>
          <p:nvPr/>
        </p:nvSpPr>
        <p:spPr>
          <a:xfrm>
            <a:off x="7794162" y="1985094"/>
            <a:ext cx="432048" cy="18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06" name="Rectangle 105"/>
          <p:cNvSpPr/>
          <p:nvPr/>
        </p:nvSpPr>
        <p:spPr>
          <a:xfrm>
            <a:off x="6786050" y="1988655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07" name="Rectangle 106"/>
          <p:cNvSpPr/>
          <p:nvPr/>
        </p:nvSpPr>
        <p:spPr>
          <a:xfrm>
            <a:off x="6288904" y="1985094"/>
            <a:ext cx="929193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2" name="Rectangle 141"/>
          <p:cNvSpPr/>
          <p:nvPr/>
        </p:nvSpPr>
        <p:spPr>
          <a:xfrm>
            <a:off x="3924526" y="4145334"/>
            <a:ext cx="2077687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3" name="Rectangle 142"/>
          <p:cNvSpPr/>
          <p:nvPr/>
        </p:nvSpPr>
        <p:spPr>
          <a:xfrm>
            <a:off x="5508702" y="56623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5" name="Rectangle 144"/>
          <p:cNvSpPr/>
          <p:nvPr/>
        </p:nvSpPr>
        <p:spPr>
          <a:xfrm>
            <a:off x="4500590" y="5665937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7" name="Rectangle 146"/>
          <p:cNvSpPr/>
          <p:nvPr/>
        </p:nvSpPr>
        <p:spPr>
          <a:xfrm>
            <a:off x="5508702" y="518402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8" name="Rectangle 147"/>
          <p:cNvSpPr/>
          <p:nvPr/>
        </p:nvSpPr>
        <p:spPr>
          <a:xfrm>
            <a:off x="4996395" y="518402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9" name="Rectangle 148"/>
          <p:cNvSpPr/>
          <p:nvPr/>
        </p:nvSpPr>
        <p:spPr>
          <a:xfrm>
            <a:off x="4500590" y="5187585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0" name="Rectangle 149"/>
          <p:cNvSpPr/>
          <p:nvPr/>
        </p:nvSpPr>
        <p:spPr>
          <a:xfrm>
            <a:off x="4003445" y="518402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1" name="Rectangle 150"/>
          <p:cNvSpPr/>
          <p:nvPr/>
        </p:nvSpPr>
        <p:spPr>
          <a:xfrm>
            <a:off x="5508702" y="46848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2" name="Rectangle 151"/>
          <p:cNvSpPr/>
          <p:nvPr/>
        </p:nvSpPr>
        <p:spPr>
          <a:xfrm>
            <a:off x="4996395" y="46848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4" name="Rectangle 153"/>
          <p:cNvSpPr/>
          <p:nvPr/>
        </p:nvSpPr>
        <p:spPr>
          <a:xfrm>
            <a:off x="4003445" y="46848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5" name="Rectangle 154"/>
          <p:cNvSpPr/>
          <p:nvPr/>
        </p:nvSpPr>
        <p:spPr>
          <a:xfrm>
            <a:off x="5500451" y="42173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6" name="Rectangle 155"/>
          <p:cNvSpPr/>
          <p:nvPr/>
        </p:nvSpPr>
        <p:spPr>
          <a:xfrm>
            <a:off x="4988144" y="42173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7" name="Rectangle 156"/>
          <p:cNvSpPr/>
          <p:nvPr/>
        </p:nvSpPr>
        <p:spPr>
          <a:xfrm>
            <a:off x="4492339" y="4220903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8" name="Rectangle 157"/>
          <p:cNvSpPr/>
          <p:nvPr/>
        </p:nvSpPr>
        <p:spPr>
          <a:xfrm>
            <a:off x="3995194" y="42173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9" name="Rectangle 158"/>
          <p:cNvSpPr/>
          <p:nvPr/>
        </p:nvSpPr>
        <p:spPr>
          <a:xfrm>
            <a:off x="6243011" y="4145334"/>
            <a:ext cx="2077687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0" name="Rectangle 159"/>
          <p:cNvSpPr/>
          <p:nvPr/>
        </p:nvSpPr>
        <p:spPr>
          <a:xfrm>
            <a:off x="7827187" y="56623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1" name="Rectangle 160"/>
          <p:cNvSpPr/>
          <p:nvPr/>
        </p:nvSpPr>
        <p:spPr>
          <a:xfrm>
            <a:off x="7314880" y="56623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2" name="Rectangle 161"/>
          <p:cNvSpPr/>
          <p:nvPr/>
        </p:nvSpPr>
        <p:spPr>
          <a:xfrm>
            <a:off x="6819075" y="5665937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3" name="Rectangle 162"/>
          <p:cNvSpPr/>
          <p:nvPr/>
        </p:nvSpPr>
        <p:spPr>
          <a:xfrm>
            <a:off x="6321930" y="56623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4" name="Rectangle 163"/>
          <p:cNvSpPr/>
          <p:nvPr/>
        </p:nvSpPr>
        <p:spPr>
          <a:xfrm>
            <a:off x="7827187" y="518402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6" name="Rectangle 165"/>
          <p:cNvSpPr/>
          <p:nvPr/>
        </p:nvSpPr>
        <p:spPr>
          <a:xfrm>
            <a:off x="6819075" y="5187585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7" name="Rectangle 166"/>
          <p:cNvSpPr/>
          <p:nvPr/>
        </p:nvSpPr>
        <p:spPr>
          <a:xfrm>
            <a:off x="6321930" y="518402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8" name="Rectangle 167"/>
          <p:cNvSpPr/>
          <p:nvPr/>
        </p:nvSpPr>
        <p:spPr>
          <a:xfrm>
            <a:off x="7827187" y="46848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9" name="Rectangle 168"/>
          <p:cNvSpPr/>
          <p:nvPr/>
        </p:nvSpPr>
        <p:spPr>
          <a:xfrm>
            <a:off x="7314880" y="46848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70" name="Rectangle 169"/>
          <p:cNvSpPr/>
          <p:nvPr/>
        </p:nvSpPr>
        <p:spPr>
          <a:xfrm>
            <a:off x="6819075" y="4688403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71" name="Rectangle 170"/>
          <p:cNvSpPr/>
          <p:nvPr/>
        </p:nvSpPr>
        <p:spPr>
          <a:xfrm>
            <a:off x="6321930" y="46848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72" name="Rectangle 171"/>
          <p:cNvSpPr/>
          <p:nvPr/>
        </p:nvSpPr>
        <p:spPr>
          <a:xfrm>
            <a:off x="7818936" y="42173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73" name="Rectangle 172"/>
          <p:cNvSpPr/>
          <p:nvPr/>
        </p:nvSpPr>
        <p:spPr>
          <a:xfrm>
            <a:off x="7306629" y="42173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75" name="Rectangle 174"/>
          <p:cNvSpPr/>
          <p:nvPr/>
        </p:nvSpPr>
        <p:spPr>
          <a:xfrm>
            <a:off x="6313679" y="42173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76" name="Can 175"/>
          <p:cNvSpPr/>
          <p:nvPr/>
        </p:nvSpPr>
        <p:spPr bwMode="auto">
          <a:xfrm>
            <a:off x="10538717" y="3395205"/>
            <a:ext cx="720080" cy="648072"/>
          </a:xfrm>
          <a:prstGeom prst="ca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SQL</a:t>
            </a:r>
          </a:p>
        </p:txBody>
      </p:sp>
      <p:sp>
        <p:nvSpPr>
          <p:cNvPr id="177" name="Can 176"/>
          <p:cNvSpPr/>
          <p:nvPr/>
        </p:nvSpPr>
        <p:spPr bwMode="auto">
          <a:xfrm>
            <a:off x="10538717" y="4187293"/>
            <a:ext cx="720080" cy="648072"/>
          </a:xfrm>
          <a:prstGeom prst="ca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SQL</a:t>
            </a:r>
          </a:p>
        </p:txBody>
      </p:sp>
      <p:sp>
        <p:nvSpPr>
          <p:cNvPr id="178" name="Can 177"/>
          <p:cNvSpPr/>
          <p:nvPr/>
        </p:nvSpPr>
        <p:spPr bwMode="auto">
          <a:xfrm>
            <a:off x="10538717" y="4923027"/>
            <a:ext cx="720080" cy="648072"/>
          </a:xfrm>
          <a:prstGeom prst="ca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SQL</a:t>
            </a:r>
          </a:p>
        </p:txBody>
      </p:sp>
      <p:sp>
        <p:nvSpPr>
          <p:cNvPr id="179" name="Can 178"/>
          <p:cNvSpPr/>
          <p:nvPr/>
        </p:nvSpPr>
        <p:spPr bwMode="auto">
          <a:xfrm>
            <a:off x="10538717" y="2617512"/>
            <a:ext cx="720080" cy="648072"/>
          </a:xfrm>
          <a:prstGeom prst="ca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SQL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478159" y="2459715"/>
            <a:ext cx="2267567" cy="21436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73" name="Rectangle 72"/>
          <p:cNvSpPr/>
          <p:nvPr/>
        </p:nvSpPr>
        <p:spPr>
          <a:xfrm>
            <a:off x="9781902" y="2650729"/>
            <a:ext cx="1437816" cy="13881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</p:spTree>
    <p:extLst>
      <p:ext uri="{BB962C8B-B14F-4D97-AF65-F5344CB8AC3E}">
        <p14:creationId xmlns:p14="http://schemas.microsoft.com/office/powerpoint/2010/main" val="319306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Premium Messaging High Level Architecture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46656" y="2800235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5" name="Rectangle 4"/>
          <p:cNvSpPr/>
          <p:nvPr/>
        </p:nvSpPr>
        <p:spPr>
          <a:xfrm>
            <a:off x="2016887" y="2800235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6" name="Rectangle 5"/>
          <p:cNvSpPr/>
          <p:nvPr/>
        </p:nvSpPr>
        <p:spPr>
          <a:xfrm>
            <a:off x="1346656" y="3440623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7" name="Rectangle 6"/>
          <p:cNvSpPr/>
          <p:nvPr/>
        </p:nvSpPr>
        <p:spPr>
          <a:xfrm>
            <a:off x="2016887" y="3440623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8" name="Rectangle 7"/>
          <p:cNvSpPr/>
          <p:nvPr/>
        </p:nvSpPr>
        <p:spPr>
          <a:xfrm>
            <a:off x="1346656" y="4081010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9" name="Rectangle 8"/>
          <p:cNvSpPr/>
          <p:nvPr/>
        </p:nvSpPr>
        <p:spPr>
          <a:xfrm>
            <a:off x="2016887" y="4081010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0" name="Rectangle 9"/>
          <p:cNvSpPr/>
          <p:nvPr/>
        </p:nvSpPr>
        <p:spPr>
          <a:xfrm>
            <a:off x="1346656" y="4721398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1" name="Rectangle 10"/>
          <p:cNvSpPr/>
          <p:nvPr/>
        </p:nvSpPr>
        <p:spPr>
          <a:xfrm>
            <a:off x="2016887" y="4721398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2" name="Rectangle 11"/>
          <p:cNvSpPr/>
          <p:nvPr/>
        </p:nvSpPr>
        <p:spPr>
          <a:xfrm>
            <a:off x="2687119" y="2800235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3" name="Rectangle 12"/>
          <p:cNvSpPr/>
          <p:nvPr/>
        </p:nvSpPr>
        <p:spPr>
          <a:xfrm>
            <a:off x="3357350" y="2800235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" name="Rectangle 13"/>
          <p:cNvSpPr/>
          <p:nvPr/>
        </p:nvSpPr>
        <p:spPr>
          <a:xfrm>
            <a:off x="2687119" y="3440623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" name="Rectangle 14"/>
          <p:cNvSpPr/>
          <p:nvPr/>
        </p:nvSpPr>
        <p:spPr>
          <a:xfrm>
            <a:off x="3357350" y="3440623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" name="Rectangle 15"/>
          <p:cNvSpPr/>
          <p:nvPr/>
        </p:nvSpPr>
        <p:spPr>
          <a:xfrm>
            <a:off x="2687119" y="4081010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7" name="Rectangle 16"/>
          <p:cNvSpPr/>
          <p:nvPr/>
        </p:nvSpPr>
        <p:spPr>
          <a:xfrm>
            <a:off x="3357350" y="4081010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8" name="Rectangle 17"/>
          <p:cNvSpPr/>
          <p:nvPr/>
        </p:nvSpPr>
        <p:spPr>
          <a:xfrm>
            <a:off x="2687119" y="4721398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9" name="Rectangle 18"/>
          <p:cNvSpPr/>
          <p:nvPr/>
        </p:nvSpPr>
        <p:spPr>
          <a:xfrm>
            <a:off x="3357350" y="4721398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20" name="Rectangle 19"/>
          <p:cNvSpPr/>
          <p:nvPr/>
        </p:nvSpPr>
        <p:spPr>
          <a:xfrm>
            <a:off x="5210125" y="2800235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21" name="Rectangle 20"/>
          <p:cNvSpPr/>
          <p:nvPr/>
        </p:nvSpPr>
        <p:spPr>
          <a:xfrm>
            <a:off x="5880356" y="2800235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22" name="Rectangle 21"/>
          <p:cNvSpPr/>
          <p:nvPr/>
        </p:nvSpPr>
        <p:spPr>
          <a:xfrm>
            <a:off x="5210125" y="3440623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23" name="Rectangle 22"/>
          <p:cNvSpPr/>
          <p:nvPr/>
        </p:nvSpPr>
        <p:spPr>
          <a:xfrm>
            <a:off x="5880356" y="3440623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24" name="Rectangle 23"/>
          <p:cNvSpPr/>
          <p:nvPr/>
        </p:nvSpPr>
        <p:spPr>
          <a:xfrm>
            <a:off x="5210125" y="4081010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25" name="Rectangle 24"/>
          <p:cNvSpPr/>
          <p:nvPr/>
        </p:nvSpPr>
        <p:spPr>
          <a:xfrm>
            <a:off x="5880356" y="4081010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26" name="Rectangle 25"/>
          <p:cNvSpPr/>
          <p:nvPr/>
        </p:nvSpPr>
        <p:spPr>
          <a:xfrm>
            <a:off x="5210125" y="4721398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27" name="Rectangle 26"/>
          <p:cNvSpPr/>
          <p:nvPr/>
        </p:nvSpPr>
        <p:spPr>
          <a:xfrm>
            <a:off x="5880356" y="4721398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28" name="Rectangle 27"/>
          <p:cNvSpPr/>
          <p:nvPr/>
        </p:nvSpPr>
        <p:spPr>
          <a:xfrm>
            <a:off x="6550587" y="2800235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29" name="Rectangle 28"/>
          <p:cNvSpPr/>
          <p:nvPr/>
        </p:nvSpPr>
        <p:spPr>
          <a:xfrm>
            <a:off x="7220818" y="2800235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30" name="Rectangle 29"/>
          <p:cNvSpPr/>
          <p:nvPr/>
        </p:nvSpPr>
        <p:spPr>
          <a:xfrm>
            <a:off x="6550587" y="3440623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31" name="Rectangle 30"/>
          <p:cNvSpPr/>
          <p:nvPr/>
        </p:nvSpPr>
        <p:spPr>
          <a:xfrm>
            <a:off x="7220818" y="3440623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32" name="Rectangle 31"/>
          <p:cNvSpPr/>
          <p:nvPr/>
        </p:nvSpPr>
        <p:spPr>
          <a:xfrm>
            <a:off x="6550587" y="4081010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33" name="Rectangle 32"/>
          <p:cNvSpPr/>
          <p:nvPr/>
        </p:nvSpPr>
        <p:spPr>
          <a:xfrm>
            <a:off x="7220818" y="4081010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34" name="Rectangle 33"/>
          <p:cNvSpPr/>
          <p:nvPr/>
        </p:nvSpPr>
        <p:spPr>
          <a:xfrm>
            <a:off x="6550587" y="4721398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35" name="Rectangle 34"/>
          <p:cNvSpPr/>
          <p:nvPr/>
        </p:nvSpPr>
        <p:spPr>
          <a:xfrm>
            <a:off x="7220818" y="4721398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36" name="Oval 35"/>
          <p:cNvSpPr/>
          <p:nvPr/>
        </p:nvSpPr>
        <p:spPr>
          <a:xfrm>
            <a:off x="5135516" y="5523436"/>
            <a:ext cx="2830141" cy="76846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>
                <a:solidFill>
                  <a:srgbClr val="00B0F0"/>
                </a:solidFill>
              </a:rPr>
              <a:t>Service Fabric Ring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88744" y="2337534"/>
            <a:ext cx="1308390" cy="382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36" dirty="0"/>
              <a:t>Front Ends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96457" y="2336464"/>
            <a:ext cx="1308259" cy="382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36" dirty="0"/>
              <a:t>Back  Ends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829870" y="3180738"/>
            <a:ext cx="2186022" cy="99974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 dirty="0"/>
          </a:p>
        </p:txBody>
      </p:sp>
      <p:sp>
        <p:nvSpPr>
          <p:cNvPr id="40" name="Rectangle 39"/>
          <p:cNvSpPr/>
          <p:nvPr/>
        </p:nvSpPr>
        <p:spPr>
          <a:xfrm>
            <a:off x="8919399" y="3276835"/>
            <a:ext cx="2006963" cy="2312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/>
              <a:t>Partition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919398" y="3566915"/>
            <a:ext cx="2006963" cy="2312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/>
              <a:t>Partition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919397" y="3856995"/>
            <a:ext cx="2006963" cy="2312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/>
              <a:t>Partition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312073" y="2809121"/>
            <a:ext cx="1221608" cy="382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36" dirty="0"/>
              <a:t>Container</a:t>
            </a:r>
          </a:p>
        </p:txBody>
      </p:sp>
      <p:sp>
        <p:nvSpPr>
          <p:cNvPr id="44" name="Snip Single Corner Rectangle 43"/>
          <p:cNvSpPr/>
          <p:nvPr/>
        </p:nvSpPr>
        <p:spPr>
          <a:xfrm>
            <a:off x="11186789" y="3951687"/>
            <a:ext cx="790844" cy="458843"/>
          </a:xfrm>
          <a:prstGeom prst="snip1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45" name="Snip Single Corner Rectangle 44"/>
          <p:cNvSpPr/>
          <p:nvPr/>
        </p:nvSpPr>
        <p:spPr>
          <a:xfrm>
            <a:off x="11342223" y="4107121"/>
            <a:ext cx="790844" cy="458843"/>
          </a:xfrm>
          <a:prstGeom prst="snip1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46" name="Snip Single Corner Rectangle 45"/>
          <p:cNvSpPr/>
          <p:nvPr/>
        </p:nvSpPr>
        <p:spPr>
          <a:xfrm>
            <a:off x="11497657" y="4262555"/>
            <a:ext cx="790844" cy="458843"/>
          </a:xfrm>
          <a:prstGeom prst="snip1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>
                <a:solidFill>
                  <a:srgbClr val="00B0F0"/>
                </a:solidFill>
              </a:rPr>
              <a:t>Blob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7675932" y="3180739"/>
            <a:ext cx="1153939" cy="528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675932" y="3709213"/>
            <a:ext cx="1153930" cy="447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850066" y="4433366"/>
            <a:ext cx="2186022" cy="99974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 dirty="0"/>
          </a:p>
        </p:txBody>
      </p:sp>
      <p:sp>
        <p:nvSpPr>
          <p:cNvPr id="50" name="Rectangle 49"/>
          <p:cNvSpPr/>
          <p:nvPr/>
        </p:nvSpPr>
        <p:spPr>
          <a:xfrm>
            <a:off x="8939595" y="4529463"/>
            <a:ext cx="2006963" cy="2312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/>
              <a:t>Partition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939594" y="4819543"/>
            <a:ext cx="2006963" cy="2312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/>
              <a:t>Partition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939593" y="5109623"/>
            <a:ext cx="2006963" cy="2312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/>
              <a:t>Partition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7696128" y="4433367"/>
            <a:ext cx="1153939" cy="528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696128" y="4961841"/>
            <a:ext cx="1153930" cy="447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7145507" y="4294698"/>
            <a:ext cx="4041281" cy="1328132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 dirty="0"/>
          </a:p>
        </p:txBody>
      </p:sp>
      <p:sp>
        <p:nvSpPr>
          <p:cNvPr id="56" name="TextBox 55"/>
          <p:cNvSpPr txBox="1"/>
          <p:nvPr/>
        </p:nvSpPr>
        <p:spPr>
          <a:xfrm>
            <a:off x="8803618" y="5551460"/>
            <a:ext cx="2185584" cy="573827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5"/>
                </a:solidFill>
              </a:rPr>
              <a:t>Jet Stream</a:t>
            </a:r>
          </a:p>
        </p:txBody>
      </p:sp>
    </p:spTree>
    <p:extLst>
      <p:ext uri="{BB962C8B-B14F-4D97-AF65-F5344CB8AC3E}">
        <p14:creationId xmlns:p14="http://schemas.microsoft.com/office/powerpoint/2010/main" val="20151794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Premium Messaging Runtime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29739" y="1913086"/>
            <a:ext cx="2077687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38" name="TextBox 37"/>
          <p:cNvSpPr txBox="1"/>
          <p:nvPr/>
        </p:nvSpPr>
        <p:spPr>
          <a:xfrm>
            <a:off x="7356136" y="1394701"/>
            <a:ext cx="1308259" cy="382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36" dirty="0"/>
              <a:t>Back  Ends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413915" y="3430128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59" name="Rectangle 58"/>
          <p:cNvSpPr/>
          <p:nvPr/>
        </p:nvSpPr>
        <p:spPr>
          <a:xfrm>
            <a:off x="6901608" y="3430128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60" name="Rectangle 59"/>
          <p:cNvSpPr/>
          <p:nvPr/>
        </p:nvSpPr>
        <p:spPr>
          <a:xfrm>
            <a:off x="6405803" y="3433689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61" name="Rectangle 60"/>
          <p:cNvSpPr/>
          <p:nvPr/>
        </p:nvSpPr>
        <p:spPr>
          <a:xfrm>
            <a:off x="5908658" y="3430128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62" name="Rectangle 61"/>
          <p:cNvSpPr/>
          <p:nvPr/>
        </p:nvSpPr>
        <p:spPr>
          <a:xfrm>
            <a:off x="7413915" y="29517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63" name="Rectangle 62"/>
          <p:cNvSpPr/>
          <p:nvPr/>
        </p:nvSpPr>
        <p:spPr>
          <a:xfrm>
            <a:off x="6901608" y="29517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64" name="Rectangle 63"/>
          <p:cNvSpPr/>
          <p:nvPr/>
        </p:nvSpPr>
        <p:spPr>
          <a:xfrm>
            <a:off x="6405803" y="2955337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65" name="Rectangle 64"/>
          <p:cNvSpPr/>
          <p:nvPr/>
        </p:nvSpPr>
        <p:spPr>
          <a:xfrm>
            <a:off x="5908658" y="29517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66" name="Rectangle 65"/>
          <p:cNvSpPr/>
          <p:nvPr/>
        </p:nvSpPr>
        <p:spPr>
          <a:xfrm>
            <a:off x="7413915" y="24525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67" name="Rectangle 66"/>
          <p:cNvSpPr/>
          <p:nvPr/>
        </p:nvSpPr>
        <p:spPr>
          <a:xfrm>
            <a:off x="6901608" y="24525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68" name="Rectangle 67"/>
          <p:cNvSpPr/>
          <p:nvPr/>
        </p:nvSpPr>
        <p:spPr>
          <a:xfrm>
            <a:off x="6405803" y="2456155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69" name="Rectangle 68"/>
          <p:cNvSpPr/>
          <p:nvPr/>
        </p:nvSpPr>
        <p:spPr>
          <a:xfrm>
            <a:off x="5908658" y="24525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70" name="Rectangle 69"/>
          <p:cNvSpPr/>
          <p:nvPr/>
        </p:nvSpPr>
        <p:spPr>
          <a:xfrm>
            <a:off x="7405664" y="19850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71" name="Rectangle 70"/>
          <p:cNvSpPr/>
          <p:nvPr/>
        </p:nvSpPr>
        <p:spPr>
          <a:xfrm>
            <a:off x="6893357" y="19850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72" name="Rectangle 71"/>
          <p:cNvSpPr/>
          <p:nvPr/>
        </p:nvSpPr>
        <p:spPr>
          <a:xfrm>
            <a:off x="6397552" y="1988655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73" name="Rectangle 72"/>
          <p:cNvSpPr/>
          <p:nvPr/>
        </p:nvSpPr>
        <p:spPr>
          <a:xfrm>
            <a:off x="5900407" y="19850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91" name="Rectangle 90"/>
          <p:cNvSpPr/>
          <p:nvPr/>
        </p:nvSpPr>
        <p:spPr>
          <a:xfrm>
            <a:off x="8148224" y="1913086"/>
            <a:ext cx="2077687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92" name="Rectangle 91"/>
          <p:cNvSpPr/>
          <p:nvPr/>
        </p:nvSpPr>
        <p:spPr>
          <a:xfrm>
            <a:off x="9732400" y="3430128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93" name="Rectangle 92"/>
          <p:cNvSpPr/>
          <p:nvPr/>
        </p:nvSpPr>
        <p:spPr>
          <a:xfrm>
            <a:off x="9220093" y="3430128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94" name="Rectangle 93"/>
          <p:cNvSpPr/>
          <p:nvPr/>
        </p:nvSpPr>
        <p:spPr>
          <a:xfrm>
            <a:off x="8724288" y="3433689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95" name="Rectangle 94"/>
          <p:cNvSpPr/>
          <p:nvPr/>
        </p:nvSpPr>
        <p:spPr>
          <a:xfrm>
            <a:off x="8227143" y="3430128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96" name="Rectangle 95"/>
          <p:cNvSpPr/>
          <p:nvPr/>
        </p:nvSpPr>
        <p:spPr>
          <a:xfrm>
            <a:off x="9732400" y="29517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97" name="Rectangle 96"/>
          <p:cNvSpPr/>
          <p:nvPr/>
        </p:nvSpPr>
        <p:spPr>
          <a:xfrm>
            <a:off x="9220093" y="29517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98" name="Rectangle 97"/>
          <p:cNvSpPr/>
          <p:nvPr/>
        </p:nvSpPr>
        <p:spPr>
          <a:xfrm>
            <a:off x="8724288" y="2955337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99" name="Rectangle 98"/>
          <p:cNvSpPr/>
          <p:nvPr/>
        </p:nvSpPr>
        <p:spPr>
          <a:xfrm>
            <a:off x="8227143" y="29517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00" name="Rectangle 99"/>
          <p:cNvSpPr/>
          <p:nvPr/>
        </p:nvSpPr>
        <p:spPr>
          <a:xfrm>
            <a:off x="9732400" y="24525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01" name="Rectangle 100"/>
          <p:cNvSpPr/>
          <p:nvPr/>
        </p:nvSpPr>
        <p:spPr>
          <a:xfrm>
            <a:off x="9220093" y="24525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02" name="Rectangle 101"/>
          <p:cNvSpPr/>
          <p:nvPr/>
        </p:nvSpPr>
        <p:spPr>
          <a:xfrm>
            <a:off x="8724288" y="2456155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03" name="Rectangle 102"/>
          <p:cNvSpPr/>
          <p:nvPr/>
        </p:nvSpPr>
        <p:spPr>
          <a:xfrm>
            <a:off x="8227143" y="24525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04" name="Rectangle 103"/>
          <p:cNvSpPr/>
          <p:nvPr/>
        </p:nvSpPr>
        <p:spPr>
          <a:xfrm>
            <a:off x="9724149" y="19850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05" name="Rectangle 104"/>
          <p:cNvSpPr/>
          <p:nvPr/>
        </p:nvSpPr>
        <p:spPr>
          <a:xfrm>
            <a:off x="9211842" y="19850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06" name="Rectangle 105"/>
          <p:cNvSpPr/>
          <p:nvPr/>
        </p:nvSpPr>
        <p:spPr>
          <a:xfrm>
            <a:off x="8716037" y="1988655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07" name="Rectangle 106"/>
          <p:cNvSpPr/>
          <p:nvPr/>
        </p:nvSpPr>
        <p:spPr>
          <a:xfrm>
            <a:off x="8218892" y="19850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2" name="Rectangle 141"/>
          <p:cNvSpPr/>
          <p:nvPr/>
        </p:nvSpPr>
        <p:spPr>
          <a:xfrm>
            <a:off x="5854513" y="4145334"/>
            <a:ext cx="2077687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3" name="Rectangle 142"/>
          <p:cNvSpPr/>
          <p:nvPr/>
        </p:nvSpPr>
        <p:spPr>
          <a:xfrm>
            <a:off x="7438689" y="56623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4" name="Rectangle 143"/>
          <p:cNvSpPr/>
          <p:nvPr/>
        </p:nvSpPr>
        <p:spPr>
          <a:xfrm>
            <a:off x="6926382" y="56623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5" name="Rectangle 144"/>
          <p:cNvSpPr/>
          <p:nvPr/>
        </p:nvSpPr>
        <p:spPr>
          <a:xfrm>
            <a:off x="6430577" y="5665937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6" name="Rectangle 145"/>
          <p:cNvSpPr/>
          <p:nvPr/>
        </p:nvSpPr>
        <p:spPr>
          <a:xfrm>
            <a:off x="5933432" y="56623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7" name="Rectangle 146"/>
          <p:cNvSpPr/>
          <p:nvPr/>
        </p:nvSpPr>
        <p:spPr>
          <a:xfrm>
            <a:off x="7438689" y="518402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8" name="Rectangle 147"/>
          <p:cNvSpPr/>
          <p:nvPr/>
        </p:nvSpPr>
        <p:spPr>
          <a:xfrm>
            <a:off x="6926382" y="518402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9" name="Rectangle 148"/>
          <p:cNvSpPr/>
          <p:nvPr/>
        </p:nvSpPr>
        <p:spPr>
          <a:xfrm>
            <a:off x="6430577" y="5187585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0" name="Rectangle 149"/>
          <p:cNvSpPr/>
          <p:nvPr/>
        </p:nvSpPr>
        <p:spPr>
          <a:xfrm>
            <a:off x="5933432" y="518402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1" name="Rectangle 150"/>
          <p:cNvSpPr/>
          <p:nvPr/>
        </p:nvSpPr>
        <p:spPr>
          <a:xfrm>
            <a:off x="7438689" y="46848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2" name="Rectangle 151"/>
          <p:cNvSpPr/>
          <p:nvPr/>
        </p:nvSpPr>
        <p:spPr>
          <a:xfrm>
            <a:off x="6926382" y="46848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3" name="Rectangle 152"/>
          <p:cNvSpPr/>
          <p:nvPr/>
        </p:nvSpPr>
        <p:spPr>
          <a:xfrm>
            <a:off x="6430577" y="4688403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4" name="Rectangle 153"/>
          <p:cNvSpPr/>
          <p:nvPr/>
        </p:nvSpPr>
        <p:spPr>
          <a:xfrm>
            <a:off x="5933432" y="46848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5" name="Rectangle 154"/>
          <p:cNvSpPr/>
          <p:nvPr/>
        </p:nvSpPr>
        <p:spPr>
          <a:xfrm>
            <a:off x="7430438" y="42173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6" name="Rectangle 155"/>
          <p:cNvSpPr/>
          <p:nvPr/>
        </p:nvSpPr>
        <p:spPr>
          <a:xfrm>
            <a:off x="6918131" y="42173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7" name="Rectangle 156"/>
          <p:cNvSpPr/>
          <p:nvPr/>
        </p:nvSpPr>
        <p:spPr>
          <a:xfrm>
            <a:off x="6422326" y="4220903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8" name="Rectangle 157"/>
          <p:cNvSpPr/>
          <p:nvPr/>
        </p:nvSpPr>
        <p:spPr>
          <a:xfrm>
            <a:off x="5925181" y="42173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9" name="Rectangle 158"/>
          <p:cNvSpPr/>
          <p:nvPr/>
        </p:nvSpPr>
        <p:spPr>
          <a:xfrm>
            <a:off x="8172998" y="4145334"/>
            <a:ext cx="2077687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0" name="Rectangle 159"/>
          <p:cNvSpPr/>
          <p:nvPr/>
        </p:nvSpPr>
        <p:spPr>
          <a:xfrm>
            <a:off x="9757174" y="56623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1" name="Rectangle 160"/>
          <p:cNvSpPr/>
          <p:nvPr/>
        </p:nvSpPr>
        <p:spPr>
          <a:xfrm>
            <a:off x="9244867" y="56623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2" name="Rectangle 161"/>
          <p:cNvSpPr/>
          <p:nvPr/>
        </p:nvSpPr>
        <p:spPr>
          <a:xfrm>
            <a:off x="8749062" y="5665937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3" name="Rectangle 162"/>
          <p:cNvSpPr/>
          <p:nvPr/>
        </p:nvSpPr>
        <p:spPr>
          <a:xfrm>
            <a:off x="8251917" y="56623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4" name="Rectangle 163"/>
          <p:cNvSpPr/>
          <p:nvPr/>
        </p:nvSpPr>
        <p:spPr>
          <a:xfrm>
            <a:off x="9757174" y="518402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5" name="Rectangle 164"/>
          <p:cNvSpPr/>
          <p:nvPr/>
        </p:nvSpPr>
        <p:spPr>
          <a:xfrm>
            <a:off x="9244867" y="518402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6" name="Rectangle 165"/>
          <p:cNvSpPr/>
          <p:nvPr/>
        </p:nvSpPr>
        <p:spPr>
          <a:xfrm>
            <a:off x="8749062" y="5187585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7" name="Rectangle 166"/>
          <p:cNvSpPr/>
          <p:nvPr/>
        </p:nvSpPr>
        <p:spPr>
          <a:xfrm>
            <a:off x="8251917" y="518402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8" name="Rectangle 167"/>
          <p:cNvSpPr/>
          <p:nvPr/>
        </p:nvSpPr>
        <p:spPr>
          <a:xfrm>
            <a:off x="9757174" y="46848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9" name="Rectangle 168"/>
          <p:cNvSpPr/>
          <p:nvPr/>
        </p:nvSpPr>
        <p:spPr>
          <a:xfrm>
            <a:off x="9244867" y="46848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70" name="Rectangle 169"/>
          <p:cNvSpPr/>
          <p:nvPr/>
        </p:nvSpPr>
        <p:spPr>
          <a:xfrm>
            <a:off x="8749062" y="4688403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71" name="Rectangle 170"/>
          <p:cNvSpPr/>
          <p:nvPr/>
        </p:nvSpPr>
        <p:spPr>
          <a:xfrm>
            <a:off x="8251917" y="46848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72" name="Rectangle 171"/>
          <p:cNvSpPr/>
          <p:nvPr/>
        </p:nvSpPr>
        <p:spPr>
          <a:xfrm>
            <a:off x="9748923" y="42173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73" name="Rectangle 172"/>
          <p:cNvSpPr/>
          <p:nvPr/>
        </p:nvSpPr>
        <p:spPr>
          <a:xfrm>
            <a:off x="9236616" y="42173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74" name="Rectangle 173"/>
          <p:cNvSpPr/>
          <p:nvPr/>
        </p:nvSpPr>
        <p:spPr>
          <a:xfrm>
            <a:off x="8740811" y="4220903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75" name="Rectangle 174"/>
          <p:cNvSpPr/>
          <p:nvPr/>
        </p:nvSpPr>
        <p:spPr>
          <a:xfrm>
            <a:off x="8243666" y="42173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77" name="Rectangle 76"/>
          <p:cNvSpPr/>
          <p:nvPr/>
        </p:nvSpPr>
        <p:spPr>
          <a:xfrm>
            <a:off x="429139" y="1913086"/>
            <a:ext cx="2077687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78" name="TextBox 77"/>
          <p:cNvSpPr txBox="1"/>
          <p:nvPr/>
        </p:nvSpPr>
        <p:spPr>
          <a:xfrm>
            <a:off x="1955536" y="1394701"/>
            <a:ext cx="1308259" cy="382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36" dirty="0"/>
              <a:t>Back  Ends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013315" y="3430128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80" name="Rectangle 79"/>
          <p:cNvSpPr/>
          <p:nvPr/>
        </p:nvSpPr>
        <p:spPr>
          <a:xfrm>
            <a:off x="1501008" y="3430128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81" name="Rectangle 80"/>
          <p:cNvSpPr/>
          <p:nvPr/>
        </p:nvSpPr>
        <p:spPr>
          <a:xfrm>
            <a:off x="1005203" y="3433689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82" name="Rectangle 81"/>
          <p:cNvSpPr/>
          <p:nvPr/>
        </p:nvSpPr>
        <p:spPr>
          <a:xfrm>
            <a:off x="508058" y="3430128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83" name="Rectangle 82"/>
          <p:cNvSpPr/>
          <p:nvPr/>
        </p:nvSpPr>
        <p:spPr>
          <a:xfrm>
            <a:off x="2013315" y="29517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84" name="Rectangle 83"/>
          <p:cNvSpPr/>
          <p:nvPr/>
        </p:nvSpPr>
        <p:spPr>
          <a:xfrm>
            <a:off x="1501008" y="29517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85" name="Rectangle 84"/>
          <p:cNvSpPr/>
          <p:nvPr/>
        </p:nvSpPr>
        <p:spPr>
          <a:xfrm>
            <a:off x="1005203" y="2955337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86" name="Rectangle 85"/>
          <p:cNvSpPr/>
          <p:nvPr/>
        </p:nvSpPr>
        <p:spPr>
          <a:xfrm>
            <a:off x="508058" y="29517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87" name="Rectangle 86"/>
          <p:cNvSpPr/>
          <p:nvPr/>
        </p:nvSpPr>
        <p:spPr>
          <a:xfrm>
            <a:off x="2013315" y="24525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88" name="Rectangle 87"/>
          <p:cNvSpPr/>
          <p:nvPr/>
        </p:nvSpPr>
        <p:spPr>
          <a:xfrm>
            <a:off x="1501008" y="24525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89" name="Rectangle 88"/>
          <p:cNvSpPr/>
          <p:nvPr/>
        </p:nvSpPr>
        <p:spPr>
          <a:xfrm>
            <a:off x="1005203" y="2456155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90" name="Rectangle 89"/>
          <p:cNvSpPr/>
          <p:nvPr/>
        </p:nvSpPr>
        <p:spPr>
          <a:xfrm>
            <a:off x="508058" y="24525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08" name="Rectangle 107"/>
          <p:cNvSpPr/>
          <p:nvPr/>
        </p:nvSpPr>
        <p:spPr>
          <a:xfrm>
            <a:off x="2005064" y="19850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09" name="Rectangle 108"/>
          <p:cNvSpPr/>
          <p:nvPr/>
        </p:nvSpPr>
        <p:spPr>
          <a:xfrm>
            <a:off x="1492757" y="19850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10" name="Rectangle 109"/>
          <p:cNvSpPr/>
          <p:nvPr/>
        </p:nvSpPr>
        <p:spPr>
          <a:xfrm>
            <a:off x="996952" y="1988655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11" name="Rectangle 110"/>
          <p:cNvSpPr/>
          <p:nvPr/>
        </p:nvSpPr>
        <p:spPr>
          <a:xfrm>
            <a:off x="499807" y="19850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12" name="Rectangle 111"/>
          <p:cNvSpPr/>
          <p:nvPr/>
        </p:nvSpPr>
        <p:spPr>
          <a:xfrm>
            <a:off x="2747624" y="1913086"/>
            <a:ext cx="2077687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13" name="Rectangle 112"/>
          <p:cNvSpPr/>
          <p:nvPr/>
        </p:nvSpPr>
        <p:spPr>
          <a:xfrm>
            <a:off x="4331800" y="3430128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14" name="Rectangle 113"/>
          <p:cNvSpPr/>
          <p:nvPr/>
        </p:nvSpPr>
        <p:spPr>
          <a:xfrm>
            <a:off x="3819493" y="3430128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15" name="Rectangle 114"/>
          <p:cNvSpPr/>
          <p:nvPr/>
        </p:nvSpPr>
        <p:spPr>
          <a:xfrm>
            <a:off x="3323688" y="3433689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16" name="Rectangle 115"/>
          <p:cNvSpPr/>
          <p:nvPr/>
        </p:nvSpPr>
        <p:spPr>
          <a:xfrm>
            <a:off x="2826543" y="3430128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17" name="Rectangle 116"/>
          <p:cNvSpPr/>
          <p:nvPr/>
        </p:nvSpPr>
        <p:spPr>
          <a:xfrm>
            <a:off x="4331800" y="29517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18" name="Rectangle 117"/>
          <p:cNvSpPr/>
          <p:nvPr/>
        </p:nvSpPr>
        <p:spPr>
          <a:xfrm>
            <a:off x="3819493" y="29517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19" name="Rectangle 118"/>
          <p:cNvSpPr/>
          <p:nvPr/>
        </p:nvSpPr>
        <p:spPr>
          <a:xfrm>
            <a:off x="3323688" y="2955337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20" name="Rectangle 119"/>
          <p:cNvSpPr/>
          <p:nvPr/>
        </p:nvSpPr>
        <p:spPr>
          <a:xfrm>
            <a:off x="2826543" y="29517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21" name="Rectangle 120"/>
          <p:cNvSpPr/>
          <p:nvPr/>
        </p:nvSpPr>
        <p:spPr>
          <a:xfrm>
            <a:off x="4331800" y="24525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22" name="Rectangle 121"/>
          <p:cNvSpPr/>
          <p:nvPr/>
        </p:nvSpPr>
        <p:spPr>
          <a:xfrm>
            <a:off x="3819493" y="24525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23" name="Rectangle 122"/>
          <p:cNvSpPr/>
          <p:nvPr/>
        </p:nvSpPr>
        <p:spPr>
          <a:xfrm>
            <a:off x="3323688" y="2456155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24" name="Rectangle 123"/>
          <p:cNvSpPr/>
          <p:nvPr/>
        </p:nvSpPr>
        <p:spPr>
          <a:xfrm>
            <a:off x="2826543" y="24525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25" name="Rectangle 124"/>
          <p:cNvSpPr/>
          <p:nvPr/>
        </p:nvSpPr>
        <p:spPr>
          <a:xfrm>
            <a:off x="4323549" y="19850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26" name="Rectangle 125"/>
          <p:cNvSpPr/>
          <p:nvPr/>
        </p:nvSpPr>
        <p:spPr>
          <a:xfrm>
            <a:off x="3811242" y="19850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27" name="Rectangle 126"/>
          <p:cNvSpPr/>
          <p:nvPr/>
        </p:nvSpPr>
        <p:spPr>
          <a:xfrm>
            <a:off x="3315437" y="1988655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28" name="Rectangle 127"/>
          <p:cNvSpPr/>
          <p:nvPr/>
        </p:nvSpPr>
        <p:spPr>
          <a:xfrm>
            <a:off x="2818292" y="19850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29" name="Rectangle 128"/>
          <p:cNvSpPr/>
          <p:nvPr/>
        </p:nvSpPr>
        <p:spPr>
          <a:xfrm>
            <a:off x="453913" y="4145334"/>
            <a:ext cx="2077687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30" name="Rectangle 129"/>
          <p:cNvSpPr/>
          <p:nvPr/>
        </p:nvSpPr>
        <p:spPr>
          <a:xfrm>
            <a:off x="2038089" y="56623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31" name="Rectangle 130"/>
          <p:cNvSpPr/>
          <p:nvPr/>
        </p:nvSpPr>
        <p:spPr>
          <a:xfrm>
            <a:off x="1525782" y="56623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32" name="Rectangle 131"/>
          <p:cNvSpPr/>
          <p:nvPr/>
        </p:nvSpPr>
        <p:spPr>
          <a:xfrm>
            <a:off x="1029977" y="5665937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33" name="Rectangle 132"/>
          <p:cNvSpPr/>
          <p:nvPr/>
        </p:nvSpPr>
        <p:spPr>
          <a:xfrm>
            <a:off x="532832" y="56623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34" name="Rectangle 133"/>
          <p:cNvSpPr/>
          <p:nvPr/>
        </p:nvSpPr>
        <p:spPr>
          <a:xfrm>
            <a:off x="2038089" y="518402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35" name="Rectangle 134"/>
          <p:cNvSpPr/>
          <p:nvPr/>
        </p:nvSpPr>
        <p:spPr>
          <a:xfrm>
            <a:off x="1525782" y="518402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36" name="Rectangle 135"/>
          <p:cNvSpPr/>
          <p:nvPr/>
        </p:nvSpPr>
        <p:spPr>
          <a:xfrm>
            <a:off x="1029977" y="5187585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37" name="Rectangle 136"/>
          <p:cNvSpPr/>
          <p:nvPr/>
        </p:nvSpPr>
        <p:spPr>
          <a:xfrm>
            <a:off x="532832" y="518402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38" name="Rectangle 137"/>
          <p:cNvSpPr/>
          <p:nvPr/>
        </p:nvSpPr>
        <p:spPr>
          <a:xfrm>
            <a:off x="2038089" y="46848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39" name="Rectangle 138"/>
          <p:cNvSpPr/>
          <p:nvPr/>
        </p:nvSpPr>
        <p:spPr>
          <a:xfrm>
            <a:off x="1525782" y="46848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0" name="Rectangle 139"/>
          <p:cNvSpPr/>
          <p:nvPr/>
        </p:nvSpPr>
        <p:spPr>
          <a:xfrm>
            <a:off x="1029977" y="4688403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1" name="Rectangle 140"/>
          <p:cNvSpPr/>
          <p:nvPr/>
        </p:nvSpPr>
        <p:spPr>
          <a:xfrm>
            <a:off x="532832" y="46848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76" name="Rectangle 175"/>
          <p:cNvSpPr/>
          <p:nvPr/>
        </p:nvSpPr>
        <p:spPr>
          <a:xfrm>
            <a:off x="2029838" y="42173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77" name="Rectangle 176"/>
          <p:cNvSpPr/>
          <p:nvPr/>
        </p:nvSpPr>
        <p:spPr>
          <a:xfrm>
            <a:off x="1517531" y="42173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78" name="Rectangle 177"/>
          <p:cNvSpPr/>
          <p:nvPr/>
        </p:nvSpPr>
        <p:spPr>
          <a:xfrm>
            <a:off x="1021726" y="4220903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79" name="Rectangle 178"/>
          <p:cNvSpPr/>
          <p:nvPr/>
        </p:nvSpPr>
        <p:spPr>
          <a:xfrm>
            <a:off x="524581" y="42173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80" name="Rectangle 179"/>
          <p:cNvSpPr/>
          <p:nvPr/>
        </p:nvSpPr>
        <p:spPr>
          <a:xfrm>
            <a:off x="2772398" y="4145334"/>
            <a:ext cx="2077687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81" name="Rectangle 180"/>
          <p:cNvSpPr/>
          <p:nvPr/>
        </p:nvSpPr>
        <p:spPr>
          <a:xfrm>
            <a:off x="4356574" y="56623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82" name="Rectangle 181"/>
          <p:cNvSpPr/>
          <p:nvPr/>
        </p:nvSpPr>
        <p:spPr>
          <a:xfrm>
            <a:off x="3844267" y="56623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83" name="Rectangle 182"/>
          <p:cNvSpPr/>
          <p:nvPr/>
        </p:nvSpPr>
        <p:spPr>
          <a:xfrm>
            <a:off x="3348462" y="5665937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84" name="Rectangle 183"/>
          <p:cNvSpPr/>
          <p:nvPr/>
        </p:nvSpPr>
        <p:spPr>
          <a:xfrm>
            <a:off x="2851317" y="56623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85" name="Rectangle 184"/>
          <p:cNvSpPr/>
          <p:nvPr/>
        </p:nvSpPr>
        <p:spPr>
          <a:xfrm>
            <a:off x="4356574" y="518402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86" name="Rectangle 185"/>
          <p:cNvSpPr/>
          <p:nvPr/>
        </p:nvSpPr>
        <p:spPr>
          <a:xfrm>
            <a:off x="3844267" y="518402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87" name="Rectangle 186"/>
          <p:cNvSpPr/>
          <p:nvPr/>
        </p:nvSpPr>
        <p:spPr>
          <a:xfrm>
            <a:off x="3348462" y="5187585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88" name="Rectangle 187"/>
          <p:cNvSpPr/>
          <p:nvPr/>
        </p:nvSpPr>
        <p:spPr>
          <a:xfrm>
            <a:off x="2851317" y="518402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89" name="Rectangle 188"/>
          <p:cNvSpPr/>
          <p:nvPr/>
        </p:nvSpPr>
        <p:spPr>
          <a:xfrm>
            <a:off x="4356574" y="46848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90" name="Rectangle 189"/>
          <p:cNvSpPr/>
          <p:nvPr/>
        </p:nvSpPr>
        <p:spPr>
          <a:xfrm>
            <a:off x="3844267" y="46848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91" name="Rectangle 190"/>
          <p:cNvSpPr/>
          <p:nvPr/>
        </p:nvSpPr>
        <p:spPr>
          <a:xfrm>
            <a:off x="3348462" y="4688403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92" name="Rectangle 191"/>
          <p:cNvSpPr/>
          <p:nvPr/>
        </p:nvSpPr>
        <p:spPr>
          <a:xfrm>
            <a:off x="2851317" y="46848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93" name="Rectangle 192"/>
          <p:cNvSpPr/>
          <p:nvPr/>
        </p:nvSpPr>
        <p:spPr>
          <a:xfrm>
            <a:off x="4348323" y="42173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94" name="Rectangle 193"/>
          <p:cNvSpPr/>
          <p:nvPr/>
        </p:nvSpPr>
        <p:spPr>
          <a:xfrm>
            <a:off x="3836016" y="42173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95" name="Rectangle 194"/>
          <p:cNvSpPr/>
          <p:nvPr/>
        </p:nvSpPr>
        <p:spPr>
          <a:xfrm>
            <a:off x="3340211" y="4220903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96" name="Rectangle 195"/>
          <p:cNvSpPr/>
          <p:nvPr/>
        </p:nvSpPr>
        <p:spPr>
          <a:xfrm>
            <a:off x="2843066" y="42173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97" name="Snip Single Corner Rectangle 196"/>
          <p:cNvSpPr/>
          <p:nvPr/>
        </p:nvSpPr>
        <p:spPr>
          <a:xfrm>
            <a:off x="11042773" y="1889207"/>
            <a:ext cx="790844" cy="458843"/>
          </a:xfrm>
          <a:prstGeom prst="snip1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>
                <a:solidFill>
                  <a:srgbClr val="00B0F0"/>
                </a:solidFill>
              </a:rPr>
              <a:t>Blob</a:t>
            </a:r>
          </a:p>
        </p:txBody>
      </p:sp>
      <p:sp>
        <p:nvSpPr>
          <p:cNvPr id="198" name="Snip Single Corner Rectangle 197"/>
          <p:cNvSpPr/>
          <p:nvPr/>
        </p:nvSpPr>
        <p:spPr>
          <a:xfrm>
            <a:off x="11044017" y="2417142"/>
            <a:ext cx="790844" cy="458843"/>
          </a:xfrm>
          <a:prstGeom prst="snip1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>
                <a:solidFill>
                  <a:srgbClr val="00B0F0"/>
                </a:solidFill>
              </a:rPr>
              <a:t>Blob</a:t>
            </a:r>
          </a:p>
        </p:txBody>
      </p:sp>
      <p:sp>
        <p:nvSpPr>
          <p:cNvPr id="199" name="Snip Single Corner Rectangle 198"/>
          <p:cNvSpPr/>
          <p:nvPr/>
        </p:nvSpPr>
        <p:spPr>
          <a:xfrm>
            <a:off x="11042773" y="2945077"/>
            <a:ext cx="790844" cy="458843"/>
          </a:xfrm>
          <a:prstGeom prst="snip1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>
                <a:solidFill>
                  <a:srgbClr val="00B0F0"/>
                </a:solidFill>
              </a:rPr>
              <a:t>Blob</a:t>
            </a:r>
          </a:p>
        </p:txBody>
      </p:sp>
      <p:sp>
        <p:nvSpPr>
          <p:cNvPr id="200" name="Snip Single Corner Rectangle 199"/>
          <p:cNvSpPr/>
          <p:nvPr/>
        </p:nvSpPr>
        <p:spPr>
          <a:xfrm>
            <a:off x="11042773" y="3484709"/>
            <a:ext cx="790844" cy="458843"/>
          </a:xfrm>
          <a:prstGeom prst="snip1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>
                <a:solidFill>
                  <a:srgbClr val="00B0F0"/>
                </a:solidFill>
              </a:rPr>
              <a:t>Blob</a:t>
            </a:r>
          </a:p>
        </p:txBody>
      </p:sp>
      <p:sp>
        <p:nvSpPr>
          <p:cNvPr id="201" name="Snip Single Corner Rectangle 200"/>
          <p:cNvSpPr/>
          <p:nvPr/>
        </p:nvSpPr>
        <p:spPr>
          <a:xfrm>
            <a:off x="11044017" y="4012644"/>
            <a:ext cx="790844" cy="458843"/>
          </a:xfrm>
          <a:prstGeom prst="snip1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>
                <a:solidFill>
                  <a:srgbClr val="00B0F0"/>
                </a:solidFill>
              </a:rPr>
              <a:t>Blob</a:t>
            </a:r>
          </a:p>
        </p:txBody>
      </p:sp>
      <p:sp>
        <p:nvSpPr>
          <p:cNvPr id="202" name="Snip Single Corner Rectangle 201"/>
          <p:cNvSpPr/>
          <p:nvPr/>
        </p:nvSpPr>
        <p:spPr>
          <a:xfrm>
            <a:off x="11042773" y="4540579"/>
            <a:ext cx="790844" cy="458843"/>
          </a:xfrm>
          <a:prstGeom prst="snip1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>
                <a:solidFill>
                  <a:srgbClr val="00B0F0"/>
                </a:solidFill>
              </a:rPr>
              <a:t>Blob</a:t>
            </a:r>
          </a:p>
        </p:txBody>
      </p:sp>
      <p:sp>
        <p:nvSpPr>
          <p:cNvPr id="203" name="Snip Single Corner Rectangle 202"/>
          <p:cNvSpPr/>
          <p:nvPr/>
        </p:nvSpPr>
        <p:spPr>
          <a:xfrm>
            <a:off x="11044017" y="5068514"/>
            <a:ext cx="790844" cy="458843"/>
          </a:xfrm>
          <a:prstGeom prst="snip1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>
                <a:solidFill>
                  <a:srgbClr val="00B0F0"/>
                </a:solidFill>
              </a:rPr>
              <a:t>Blob</a:t>
            </a:r>
          </a:p>
        </p:txBody>
      </p:sp>
      <p:sp>
        <p:nvSpPr>
          <p:cNvPr id="204" name="Snip Single Corner Rectangle 203"/>
          <p:cNvSpPr/>
          <p:nvPr/>
        </p:nvSpPr>
        <p:spPr>
          <a:xfrm>
            <a:off x="11042773" y="5596449"/>
            <a:ext cx="790844" cy="458843"/>
          </a:xfrm>
          <a:prstGeom prst="snip1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>
                <a:solidFill>
                  <a:srgbClr val="00B0F0"/>
                </a:solidFill>
              </a:rPr>
              <a:t>Blob</a:t>
            </a:r>
          </a:p>
        </p:txBody>
      </p:sp>
    </p:spTree>
    <p:extLst>
      <p:ext uri="{BB962C8B-B14F-4D97-AF65-F5344CB8AC3E}">
        <p14:creationId xmlns:p14="http://schemas.microsoft.com/office/powerpoint/2010/main" val="251216910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Premium Messaging Runtime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29739" y="1913086"/>
            <a:ext cx="2077687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38" name="TextBox 37"/>
          <p:cNvSpPr txBox="1"/>
          <p:nvPr/>
        </p:nvSpPr>
        <p:spPr>
          <a:xfrm>
            <a:off x="7356136" y="1394701"/>
            <a:ext cx="1308259" cy="382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36" dirty="0"/>
              <a:t>Back  Ends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413915" y="3430128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59" name="Rectangle 58"/>
          <p:cNvSpPr/>
          <p:nvPr/>
        </p:nvSpPr>
        <p:spPr>
          <a:xfrm>
            <a:off x="6901608" y="3430128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60" name="Rectangle 59"/>
          <p:cNvSpPr/>
          <p:nvPr/>
        </p:nvSpPr>
        <p:spPr>
          <a:xfrm>
            <a:off x="6405803" y="3433689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61" name="Rectangle 60"/>
          <p:cNvSpPr/>
          <p:nvPr/>
        </p:nvSpPr>
        <p:spPr>
          <a:xfrm>
            <a:off x="5908658" y="3430128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62" name="Rectangle 61"/>
          <p:cNvSpPr/>
          <p:nvPr/>
        </p:nvSpPr>
        <p:spPr>
          <a:xfrm>
            <a:off x="7413915" y="29517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63" name="Rectangle 62"/>
          <p:cNvSpPr/>
          <p:nvPr/>
        </p:nvSpPr>
        <p:spPr>
          <a:xfrm>
            <a:off x="6901608" y="29517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64" name="Rectangle 63"/>
          <p:cNvSpPr/>
          <p:nvPr/>
        </p:nvSpPr>
        <p:spPr>
          <a:xfrm>
            <a:off x="6405803" y="2955337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65" name="Rectangle 64"/>
          <p:cNvSpPr/>
          <p:nvPr/>
        </p:nvSpPr>
        <p:spPr>
          <a:xfrm>
            <a:off x="5908658" y="29517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66" name="Rectangle 65"/>
          <p:cNvSpPr/>
          <p:nvPr/>
        </p:nvSpPr>
        <p:spPr>
          <a:xfrm>
            <a:off x="7413915" y="24525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67" name="Rectangle 66"/>
          <p:cNvSpPr/>
          <p:nvPr/>
        </p:nvSpPr>
        <p:spPr>
          <a:xfrm>
            <a:off x="6901608" y="2452594"/>
            <a:ext cx="432048" cy="4177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68" name="Rectangle 67"/>
          <p:cNvSpPr/>
          <p:nvPr/>
        </p:nvSpPr>
        <p:spPr>
          <a:xfrm>
            <a:off x="6405803" y="2456155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69" name="Rectangle 68"/>
          <p:cNvSpPr/>
          <p:nvPr/>
        </p:nvSpPr>
        <p:spPr>
          <a:xfrm>
            <a:off x="5908658" y="24525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70" name="Rectangle 69"/>
          <p:cNvSpPr/>
          <p:nvPr/>
        </p:nvSpPr>
        <p:spPr>
          <a:xfrm>
            <a:off x="7405664" y="19850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71" name="Rectangle 70"/>
          <p:cNvSpPr/>
          <p:nvPr/>
        </p:nvSpPr>
        <p:spPr>
          <a:xfrm>
            <a:off x="6893357" y="19850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72" name="Rectangle 71"/>
          <p:cNvSpPr/>
          <p:nvPr/>
        </p:nvSpPr>
        <p:spPr>
          <a:xfrm>
            <a:off x="6397552" y="1988655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73" name="Rectangle 72"/>
          <p:cNvSpPr/>
          <p:nvPr/>
        </p:nvSpPr>
        <p:spPr>
          <a:xfrm>
            <a:off x="5900407" y="19850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91" name="Rectangle 90"/>
          <p:cNvSpPr/>
          <p:nvPr/>
        </p:nvSpPr>
        <p:spPr>
          <a:xfrm>
            <a:off x="8148224" y="1913086"/>
            <a:ext cx="2077687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92" name="Rectangle 91"/>
          <p:cNvSpPr/>
          <p:nvPr/>
        </p:nvSpPr>
        <p:spPr>
          <a:xfrm>
            <a:off x="9732400" y="3430128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93" name="Rectangle 92"/>
          <p:cNvSpPr/>
          <p:nvPr/>
        </p:nvSpPr>
        <p:spPr>
          <a:xfrm>
            <a:off x="9220093" y="3430128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94" name="Rectangle 93"/>
          <p:cNvSpPr/>
          <p:nvPr/>
        </p:nvSpPr>
        <p:spPr>
          <a:xfrm>
            <a:off x="8724288" y="3433689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95" name="Rectangle 94"/>
          <p:cNvSpPr/>
          <p:nvPr/>
        </p:nvSpPr>
        <p:spPr>
          <a:xfrm>
            <a:off x="8227143" y="3430128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96" name="Rectangle 95"/>
          <p:cNvSpPr/>
          <p:nvPr/>
        </p:nvSpPr>
        <p:spPr>
          <a:xfrm>
            <a:off x="9732400" y="29517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97" name="Rectangle 96"/>
          <p:cNvSpPr/>
          <p:nvPr/>
        </p:nvSpPr>
        <p:spPr>
          <a:xfrm>
            <a:off x="9220093" y="29517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98" name="Rectangle 97"/>
          <p:cNvSpPr/>
          <p:nvPr/>
        </p:nvSpPr>
        <p:spPr>
          <a:xfrm>
            <a:off x="8724288" y="2955337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99" name="Rectangle 98"/>
          <p:cNvSpPr/>
          <p:nvPr/>
        </p:nvSpPr>
        <p:spPr>
          <a:xfrm>
            <a:off x="8227143" y="29517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00" name="Rectangle 99"/>
          <p:cNvSpPr/>
          <p:nvPr/>
        </p:nvSpPr>
        <p:spPr>
          <a:xfrm>
            <a:off x="9732400" y="24525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01" name="Rectangle 100"/>
          <p:cNvSpPr/>
          <p:nvPr/>
        </p:nvSpPr>
        <p:spPr>
          <a:xfrm>
            <a:off x="9220093" y="24525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02" name="Rectangle 101"/>
          <p:cNvSpPr/>
          <p:nvPr/>
        </p:nvSpPr>
        <p:spPr>
          <a:xfrm>
            <a:off x="8724288" y="2456155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03" name="Rectangle 102"/>
          <p:cNvSpPr/>
          <p:nvPr/>
        </p:nvSpPr>
        <p:spPr>
          <a:xfrm>
            <a:off x="8227143" y="24525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04" name="Rectangle 103"/>
          <p:cNvSpPr/>
          <p:nvPr/>
        </p:nvSpPr>
        <p:spPr>
          <a:xfrm>
            <a:off x="9724149" y="19850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05" name="Rectangle 104"/>
          <p:cNvSpPr/>
          <p:nvPr/>
        </p:nvSpPr>
        <p:spPr>
          <a:xfrm>
            <a:off x="9211842" y="19850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06" name="Rectangle 105"/>
          <p:cNvSpPr/>
          <p:nvPr/>
        </p:nvSpPr>
        <p:spPr>
          <a:xfrm>
            <a:off x="8716037" y="1988655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07" name="Rectangle 106"/>
          <p:cNvSpPr/>
          <p:nvPr/>
        </p:nvSpPr>
        <p:spPr>
          <a:xfrm>
            <a:off x="8218892" y="19850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2" name="Rectangle 141"/>
          <p:cNvSpPr/>
          <p:nvPr/>
        </p:nvSpPr>
        <p:spPr>
          <a:xfrm>
            <a:off x="5854513" y="4145334"/>
            <a:ext cx="2077687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3" name="Rectangle 142"/>
          <p:cNvSpPr/>
          <p:nvPr/>
        </p:nvSpPr>
        <p:spPr>
          <a:xfrm>
            <a:off x="7438689" y="56623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4" name="Rectangle 143"/>
          <p:cNvSpPr/>
          <p:nvPr/>
        </p:nvSpPr>
        <p:spPr>
          <a:xfrm>
            <a:off x="6926382" y="56623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5" name="Rectangle 144"/>
          <p:cNvSpPr/>
          <p:nvPr/>
        </p:nvSpPr>
        <p:spPr>
          <a:xfrm>
            <a:off x="6430577" y="5665937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6" name="Rectangle 145"/>
          <p:cNvSpPr/>
          <p:nvPr/>
        </p:nvSpPr>
        <p:spPr>
          <a:xfrm>
            <a:off x="5933432" y="56623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7" name="Rectangle 146"/>
          <p:cNvSpPr/>
          <p:nvPr/>
        </p:nvSpPr>
        <p:spPr>
          <a:xfrm>
            <a:off x="7438689" y="518402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8" name="Rectangle 147"/>
          <p:cNvSpPr/>
          <p:nvPr/>
        </p:nvSpPr>
        <p:spPr>
          <a:xfrm>
            <a:off x="6926382" y="518402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9" name="Rectangle 148"/>
          <p:cNvSpPr/>
          <p:nvPr/>
        </p:nvSpPr>
        <p:spPr>
          <a:xfrm>
            <a:off x="6430577" y="5187585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0" name="Rectangle 149"/>
          <p:cNvSpPr/>
          <p:nvPr/>
        </p:nvSpPr>
        <p:spPr>
          <a:xfrm>
            <a:off x="5933432" y="518402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1" name="Rectangle 150"/>
          <p:cNvSpPr/>
          <p:nvPr/>
        </p:nvSpPr>
        <p:spPr>
          <a:xfrm>
            <a:off x="7438689" y="46848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2" name="Rectangle 151"/>
          <p:cNvSpPr/>
          <p:nvPr/>
        </p:nvSpPr>
        <p:spPr>
          <a:xfrm>
            <a:off x="6926382" y="46848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3" name="Rectangle 152"/>
          <p:cNvSpPr/>
          <p:nvPr/>
        </p:nvSpPr>
        <p:spPr>
          <a:xfrm>
            <a:off x="6430577" y="4688403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4" name="Rectangle 153"/>
          <p:cNvSpPr/>
          <p:nvPr/>
        </p:nvSpPr>
        <p:spPr>
          <a:xfrm>
            <a:off x="5933432" y="46848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5" name="Rectangle 154"/>
          <p:cNvSpPr/>
          <p:nvPr/>
        </p:nvSpPr>
        <p:spPr>
          <a:xfrm>
            <a:off x="7430438" y="42173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6" name="Rectangle 155"/>
          <p:cNvSpPr/>
          <p:nvPr/>
        </p:nvSpPr>
        <p:spPr>
          <a:xfrm>
            <a:off x="6918131" y="42173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7" name="Rectangle 156"/>
          <p:cNvSpPr/>
          <p:nvPr/>
        </p:nvSpPr>
        <p:spPr>
          <a:xfrm>
            <a:off x="6422326" y="4220903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8" name="Rectangle 157"/>
          <p:cNvSpPr/>
          <p:nvPr/>
        </p:nvSpPr>
        <p:spPr>
          <a:xfrm>
            <a:off x="5925181" y="42173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9" name="Rectangle 158"/>
          <p:cNvSpPr/>
          <p:nvPr/>
        </p:nvSpPr>
        <p:spPr>
          <a:xfrm>
            <a:off x="8172998" y="4145334"/>
            <a:ext cx="2077687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0" name="Rectangle 159"/>
          <p:cNvSpPr/>
          <p:nvPr/>
        </p:nvSpPr>
        <p:spPr>
          <a:xfrm>
            <a:off x="9757174" y="56623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1" name="Rectangle 160"/>
          <p:cNvSpPr/>
          <p:nvPr/>
        </p:nvSpPr>
        <p:spPr>
          <a:xfrm>
            <a:off x="9244867" y="56623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2" name="Rectangle 161"/>
          <p:cNvSpPr/>
          <p:nvPr/>
        </p:nvSpPr>
        <p:spPr>
          <a:xfrm>
            <a:off x="8749062" y="5665937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3" name="Rectangle 162"/>
          <p:cNvSpPr/>
          <p:nvPr/>
        </p:nvSpPr>
        <p:spPr>
          <a:xfrm>
            <a:off x="8251917" y="56623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4" name="Rectangle 163"/>
          <p:cNvSpPr/>
          <p:nvPr/>
        </p:nvSpPr>
        <p:spPr>
          <a:xfrm>
            <a:off x="9757174" y="518402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5" name="Rectangle 164"/>
          <p:cNvSpPr/>
          <p:nvPr/>
        </p:nvSpPr>
        <p:spPr>
          <a:xfrm>
            <a:off x="9244867" y="518402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6" name="Rectangle 165"/>
          <p:cNvSpPr/>
          <p:nvPr/>
        </p:nvSpPr>
        <p:spPr>
          <a:xfrm>
            <a:off x="8749062" y="5187585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7" name="Rectangle 166"/>
          <p:cNvSpPr/>
          <p:nvPr/>
        </p:nvSpPr>
        <p:spPr>
          <a:xfrm>
            <a:off x="8251917" y="518402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8" name="Rectangle 167"/>
          <p:cNvSpPr/>
          <p:nvPr/>
        </p:nvSpPr>
        <p:spPr>
          <a:xfrm>
            <a:off x="9757174" y="46848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9" name="Rectangle 168"/>
          <p:cNvSpPr/>
          <p:nvPr/>
        </p:nvSpPr>
        <p:spPr>
          <a:xfrm>
            <a:off x="9244867" y="46848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70" name="Rectangle 169"/>
          <p:cNvSpPr/>
          <p:nvPr/>
        </p:nvSpPr>
        <p:spPr>
          <a:xfrm>
            <a:off x="8749062" y="4688403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71" name="Rectangle 170"/>
          <p:cNvSpPr/>
          <p:nvPr/>
        </p:nvSpPr>
        <p:spPr>
          <a:xfrm>
            <a:off x="8251917" y="46848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72" name="Rectangle 171"/>
          <p:cNvSpPr/>
          <p:nvPr/>
        </p:nvSpPr>
        <p:spPr>
          <a:xfrm>
            <a:off x="9748923" y="42173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73" name="Rectangle 172"/>
          <p:cNvSpPr/>
          <p:nvPr/>
        </p:nvSpPr>
        <p:spPr>
          <a:xfrm>
            <a:off x="9236616" y="42173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74" name="Rectangle 173"/>
          <p:cNvSpPr/>
          <p:nvPr/>
        </p:nvSpPr>
        <p:spPr>
          <a:xfrm>
            <a:off x="8740811" y="4220903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75" name="Rectangle 174"/>
          <p:cNvSpPr/>
          <p:nvPr/>
        </p:nvSpPr>
        <p:spPr>
          <a:xfrm>
            <a:off x="8243666" y="42173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77" name="Rectangle 76"/>
          <p:cNvSpPr/>
          <p:nvPr/>
        </p:nvSpPr>
        <p:spPr>
          <a:xfrm>
            <a:off x="429139" y="1913086"/>
            <a:ext cx="2077687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78" name="TextBox 77"/>
          <p:cNvSpPr txBox="1"/>
          <p:nvPr/>
        </p:nvSpPr>
        <p:spPr>
          <a:xfrm>
            <a:off x="1936179" y="1394701"/>
            <a:ext cx="1346972" cy="374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36" dirty="0"/>
              <a:t>Front  Ends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013315" y="3430128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80" name="Rectangle 79"/>
          <p:cNvSpPr/>
          <p:nvPr/>
        </p:nvSpPr>
        <p:spPr>
          <a:xfrm>
            <a:off x="1501008" y="3430128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81" name="Rectangle 80"/>
          <p:cNvSpPr/>
          <p:nvPr/>
        </p:nvSpPr>
        <p:spPr>
          <a:xfrm>
            <a:off x="1005203" y="3433689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82" name="Rectangle 81"/>
          <p:cNvSpPr/>
          <p:nvPr/>
        </p:nvSpPr>
        <p:spPr>
          <a:xfrm>
            <a:off x="508058" y="3430128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83" name="Rectangle 82"/>
          <p:cNvSpPr/>
          <p:nvPr/>
        </p:nvSpPr>
        <p:spPr>
          <a:xfrm>
            <a:off x="2013315" y="29517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84" name="Rectangle 83"/>
          <p:cNvSpPr/>
          <p:nvPr/>
        </p:nvSpPr>
        <p:spPr>
          <a:xfrm>
            <a:off x="1501008" y="29517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85" name="Rectangle 84"/>
          <p:cNvSpPr/>
          <p:nvPr/>
        </p:nvSpPr>
        <p:spPr>
          <a:xfrm>
            <a:off x="1005203" y="2955337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86" name="Rectangle 85"/>
          <p:cNvSpPr/>
          <p:nvPr/>
        </p:nvSpPr>
        <p:spPr>
          <a:xfrm>
            <a:off x="508058" y="29517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87" name="Rectangle 86"/>
          <p:cNvSpPr/>
          <p:nvPr/>
        </p:nvSpPr>
        <p:spPr>
          <a:xfrm>
            <a:off x="2013315" y="24525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88" name="Rectangle 87"/>
          <p:cNvSpPr/>
          <p:nvPr/>
        </p:nvSpPr>
        <p:spPr>
          <a:xfrm>
            <a:off x="1501008" y="24525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89" name="Rectangle 88"/>
          <p:cNvSpPr/>
          <p:nvPr/>
        </p:nvSpPr>
        <p:spPr>
          <a:xfrm>
            <a:off x="1005203" y="2456155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90" name="Rectangle 89"/>
          <p:cNvSpPr/>
          <p:nvPr/>
        </p:nvSpPr>
        <p:spPr>
          <a:xfrm>
            <a:off x="508058" y="24525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08" name="Rectangle 107"/>
          <p:cNvSpPr/>
          <p:nvPr/>
        </p:nvSpPr>
        <p:spPr>
          <a:xfrm>
            <a:off x="2005064" y="19850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09" name="Rectangle 108"/>
          <p:cNvSpPr/>
          <p:nvPr/>
        </p:nvSpPr>
        <p:spPr>
          <a:xfrm>
            <a:off x="1492757" y="19850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10" name="Rectangle 109"/>
          <p:cNvSpPr/>
          <p:nvPr/>
        </p:nvSpPr>
        <p:spPr>
          <a:xfrm>
            <a:off x="996952" y="1988655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11" name="Rectangle 110"/>
          <p:cNvSpPr/>
          <p:nvPr/>
        </p:nvSpPr>
        <p:spPr>
          <a:xfrm>
            <a:off x="499807" y="19850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12" name="Rectangle 111"/>
          <p:cNvSpPr/>
          <p:nvPr/>
        </p:nvSpPr>
        <p:spPr>
          <a:xfrm>
            <a:off x="2747624" y="1913086"/>
            <a:ext cx="2077687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13" name="Rectangle 112"/>
          <p:cNvSpPr/>
          <p:nvPr/>
        </p:nvSpPr>
        <p:spPr>
          <a:xfrm>
            <a:off x="4331800" y="3430128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14" name="Rectangle 113"/>
          <p:cNvSpPr/>
          <p:nvPr/>
        </p:nvSpPr>
        <p:spPr>
          <a:xfrm>
            <a:off x="3819493" y="3430128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15" name="Rectangle 114"/>
          <p:cNvSpPr/>
          <p:nvPr/>
        </p:nvSpPr>
        <p:spPr>
          <a:xfrm>
            <a:off x="3323688" y="3433689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16" name="Rectangle 115"/>
          <p:cNvSpPr/>
          <p:nvPr/>
        </p:nvSpPr>
        <p:spPr>
          <a:xfrm>
            <a:off x="2826543" y="3430128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17" name="Rectangle 116"/>
          <p:cNvSpPr/>
          <p:nvPr/>
        </p:nvSpPr>
        <p:spPr>
          <a:xfrm>
            <a:off x="4331800" y="29517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18" name="Rectangle 117"/>
          <p:cNvSpPr/>
          <p:nvPr/>
        </p:nvSpPr>
        <p:spPr>
          <a:xfrm>
            <a:off x="3819493" y="29517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19" name="Rectangle 118"/>
          <p:cNvSpPr/>
          <p:nvPr/>
        </p:nvSpPr>
        <p:spPr>
          <a:xfrm>
            <a:off x="3323688" y="2955337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20" name="Rectangle 119"/>
          <p:cNvSpPr/>
          <p:nvPr/>
        </p:nvSpPr>
        <p:spPr>
          <a:xfrm>
            <a:off x="2826543" y="29517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21" name="Rectangle 120"/>
          <p:cNvSpPr/>
          <p:nvPr/>
        </p:nvSpPr>
        <p:spPr>
          <a:xfrm>
            <a:off x="4331800" y="24525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22" name="Rectangle 121"/>
          <p:cNvSpPr/>
          <p:nvPr/>
        </p:nvSpPr>
        <p:spPr>
          <a:xfrm>
            <a:off x="3819493" y="24525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23" name="Rectangle 122"/>
          <p:cNvSpPr/>
          <p:nvPr/>
        </p:nvSpPr>
        <p:spPr>
          <a:xfrm>
            <a:off x="3323688" y="2456155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24" name="Rectangle 123"/>
          <p:cNvSpPr/>
          <p:nvPr/>
        </p:nvSpPr>
        <p:spPr>
          <a:xfrm>
            <a:off x="2826543" y="24525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25" name="Rectangle 124"/>
          <p:cNvSpPr/>
          <p:nvPr/>
        </p:nvSpPr>
        <p:spPr>
          <a:xfrm>
            <a:off x="4323549" y="1985094"/>
            <a:ext cx="432048" cy="4177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26" name="Rectangle 125"/>
          <p:cNvSpPr/>
          <p:nvPr/>
        </p:nvSpPr>
        <p:spPr>
          <a:xfrm>
            <a:off x="3811242" y="19850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27" name="Rectangle 126"/>
          <p:cNvSpPr/>
          <p:nvPr/>
        </p:nvSpPr>
        <p:spPr>
          <a:xfrm>
            <a:off x="3315437" y="1988655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28" name="Rectangle 127"/>
          <p:cNvSpPr/>
          <p:nvPr/>
        </p:nvSpPr>
        <p:spPr>
          <a:xfrm>
            <a:off x="2818292" y="198509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29" name="Rectangle 128"/>
          <p:cNvSpPr/>
          <p:nvPr/>
        </p:nvSpPr>
        <p:spPr>
          <a:xfrm>
            <a:off x="453913" y="4145334"/>
            <a:ext cx="2077687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30" name="Rectangle 129"/>
          <p:cNvSpPr/>
          <p:nvPr/>
        </p:nvSpPr>
        <p:spPr>
          <a:xfrm>
            <a:off x="2038089" y="56623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31" name="Rectangle 130"/>
          <p:cNvSpPr/>
          <p:nvPr/>
        </p:nvSpPr>
        <p:spPr>
          <a:xfrm>
            <a:off x="1525782" y="56623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32" name="Rectangle 131"/>
          <p:cNvSpPr/>
          <p:nvPr/>
        </p:nvSpPr>
        <p:spPr>
          <a:xfrm>
            <a:off x="1029977" y="5665937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33" name="Rectangle 132"/>
          <p:cNvSpPr/>
          <p:nvPr/>
        </p:nvSpPr>
        <p:spPr>
          <a:xfrm>
            <a:off x="532832" y="56623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34" name="Rectangle 133"/>
          <p:cNvSpPr/>
          <p:nvPr/>
        </p:nvSpPr>
        <p:spPr>
          <a:xfrm>
            <a:off x="2038089" y="518402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35" name="Rectangle 134"/>
          <p:cNvSpPr/>
          <p:nvPr/>
        </p:nvSpPr>
        <p:spPr>
          <a:xfrm>
            <a:off x="1525782" y="518402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36" name="Rectangle 135"/>
          <p:cNvSpPr/>
          <p:nvPr/>
        </p:nvSpPr>
        <p:spPr>
          <a:xfrm>
            <a:off x="1029977" y="5187585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37" name="Rectangle 136"/>
          <p:cNvSpPr/>
          <p:nvPr/>
        </p:nvSpPr>
        <p:spPr>
          <a:xfrm>
            <a:off x="532832" y="518402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38" name="Rectangle 137"/>
          <p:cNvSpPr/>
          <p:nvPr/>
        </p:nvSpPr>
        <p:spPr>
          <a:xfrm>
            <a:off x="2038089" y="46848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39" name="Rectangle 138"/>
          <p:cNvSpPr/>
          <p:nvPr/>
        </p:nvSpPr>
        <p:spPr>
          <a:xfrm>
            <a:off x="1525782" y="46848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0" name="Rectangle 139"/>
          <p:cNvSpPr/>
          <p:nvPr/>
        </p:nvSpPr>
        <p:spPr>
          <a:xfrm>
            <a:off x="1029977" y="4688403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1" name="Rectangle 140"/>
          <p:cNvSpPr/>
          <p:nvPr/>
        </p:nvSpPr>
        <p:spPr>
          <a:xfrm>
            <a:off x="532832" y="46848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76" name="Rectangle 175"/>
          <p:cNvSpPr/>
          <p:nvPr/>
        </p:nvSpPr>
        <p:spPr>
          <a:xfrm>
            <a:off x="2029838" y="42173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77" name="Rectangle 176"/>
          <p:cNvSpPr/>
          <p:nvPr/>
        </p:nvSpPr>
        <p:spPr>
          <a:xfrm>
            <a:off x="1517531" y="42173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78" name="Rectangle 177"/>
          <p:cNvSpPr/>
          <p:nvPr/>
        </p:nvSpPr>
        <p:spPr>
          <a:xfrm>
            <a:off x="1021726" y="4220903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79" name="Rectangle 178"/>
          <p:cNvSpPr/>
          <p:nvPr/>
        </p:nvSpPr>
        <p:spPr>
          <a:xfrm>
            <a:off x="524581" y="42173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80" name="Rectangle 179"/>
          <p:cNvSpPr/>
          <p:nvPr/>
        </p:nvSpPr>
        <p:spPr>
          <a:xfrm>
            <a:off x="2772398" y="4145334"/>
            <a:ext cx="2077687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81" name="Rectangle 180"/>
          <p:cNvSpPr/>
          <p:nvPr/>
        </p:nvSpPr>
        <p:spPr>
          <a:xfrm>
            <a:off x="4356574" y="56623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82" name="Rectangle 181"/>
          <p:cNvSpPr/>
          <p:nvPr/>
        </p:nvSpPr>
        <p:spPr>
          <a:xfrm>
            <a:off x="3844267" y="56623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83" name="Rectangle 182"/>
          <p:cNvSpPr/>
          <p:nvPr/>
        </p:nvSpPr>
        <p:spPr>
          <a:xfrm>
            <a:off x="3348462" y="5665937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84" name="Rectangle 183"/>
          <p:cNvSpPr/>
          <p:nvPr/>
        </p:nvSpPr>
        <p:spPr>
          <a:xfrm>
            <a:off x="2851317" y="5662376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85" name="Rectangle 184"/>
          <p:cNvSpPr/>
          <p:nvPr/>
        </p:nvSpPr>
        <p:spPr>
          <a:xfrm>
            <a:off x="4356574" y="518402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86" name="Rectangle 185"/>
          <p:cNvSpPr/>
          <p:nvPr/>
        </p:nvSpPr>
        <p:spPr>
          <a:xfrm>
            <a:off x="3844267" y="518402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87" name="Rectangle 186"/>
          <p:cNvSpPr/>
          <p:nvPr/>
        </p:nvSpPr>
        <p:spPr>
          <a:xfrm>
            <a:off x="3348462" y="5187585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88" name="Rectangle 187"/>
          <p:cNvSpPr/>
          <p:nvPr/>
        </p:nvSpPr>
        <p:spPr>
          <a:xfrm>
            <a:off x="2851317" y="5184024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89" name="Rectangle 188"/>
          <p:cNvSpPr/>
          <p:nvPr/>
        </p:nvSpPr>
        <p:spPr>
          <a:xfrm>
            <a:off x="4356574" y="46848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90" name="Rectangle 189"/>
          <p:cNvSpPr/>
          <p:nvPr/>
        </p:nvSpPr>
        <p:spPr>
          <a:xfrm>
            <a:off x="3844267" y="46848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91" name="Rectangle 190"/>
          <p:cNvSpPr/>
          <p:nvPr/>
        </p:nvSpPr>
        <p:spPr>
          <a:xfrm>
            <a:off x="3348462" y="4688403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92" name="Rectangle 191"/>
          <p:cNvSpPr/>
          <p:nvPr/>
        </p:nvSpPr>
        <p:spPr>
          <a:xfrm>
            <a:off x="2851317" y="46848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93" name="Rectangle 192"/>
          <p:cNvSpPr/>
          <p:nvPr/>
        </p:nvSpPr>
        <p:spPr>
          <a:xfrm>
            <a:off x="4348323" y="42173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94" name="Rectangle 193"/>
          <p:cNvSpPr/>
          <p:nvPr/>
        </p:nvSpPr>
        <p:spPr>
          <a:xfrm>
            <a:off x="3836016" y="42173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95" name="Rectangle 194"/>
          <p:cNvSpPr/>
          <p:nvPr/>
        </p:nvSpPr>
        <p:spPr>
          <a:xfrm>
            <a:off x="3340211" y="4220903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96" name="Rectangle 195"/>
          <p:cNvSpPr/>
          <p:nvPr/>
        </p:nvSpPr>
        <p:spPr>
          <a:xfrm>
            <a:off x="2843066" y="4217342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97" name="Snip Single Corner Rectangle 196"/>
          <p:cNvSpPr/>
          <p:nvPr/>
        </p:nvSpPr>
        <p:spPr>
          <a:xfrm>
            <a:off x="11042773" y="1889207"/>
            <a:ext cx="790844" cy="458843"/>
          </a:xfrm>
          <a:prstGeom prst="snip1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>
                <a:solidFill>
                  <a:srgbClr val="00B0F0"/>
                </a:solidFill>
              </a:rPr>
              <a:t>Blob</a:t>
            </a:r>
          </a:p>
        </p:txBody>
      </p:sp>
      <p:sp>
        <p:nvSpPr>
          <p:cNvPr id="198" name="Snip Single Corner Rectangle 197"/>
          <p:cNvSpPr/>
          <p:nvPr/>
        </p:nvSpPr>
        <p:spPr>
          <a:xfrm>
            <a:off x="11044017" y="2417142"/>
            <a:ext cx="790844" cy="458843"/>
          </a:xfrm>
          <a:prstGeom prst="snip1Rect">
            <a:avLst/>
          </a:prstGeom>
          <a:solidFill>
            <a:schemeClr val="accent6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>
                <a:solidFill>
                  <a:srgbClr val="00B0F0"/>
                </a:solidFill>
              </a:rPr>
              <a:t>Blob</a:t>
            </a:r>
          </a:p>
        </p:txBody>
      </p:sp>
      <p:sp>
        <p:nvSpPr>
          <p:cNvPr id="199" name="Snip Single Corner Rectangle 198"/>
          <p:cNvSpPr/>
          <p:nvPr/>
        </p:nvSpPr>
        <p:spPr>
          <a:xfrm>
            <a:off x="11042773" y="2945077"/>
            <a:ext cx="790844" cy="458843"/>
          </a:xfrm>
          <a:prstGeom prst="snip1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>
                <a:solidFill>
                  <a:srgbClr val="00B0F0"/>
                </a:solidFill>
              </a:rPr>
              <a:t>Blob</a:t>
            </a:r>
          </a:p>
        </p:txBody>
      </p:sp>
      <p:sp>
        <p:nvSpPr>
          <p:cNvPr id="200" name="Snip Single Corner Rectangle 199"/>
          <p:cNvSpPr/>
          <p:nvPr/>
        </p:nvSpPr>
        <p:spPr>
          <a:xfrm>
            <a:off x="11042773" y="3484709"/>
            <a:ext cx="790844" cy="458843"/>
          </a:xfrm>
          <a:prstGeom prst="snip1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>
                <a:solidFill>
                  <a:srgbClr val="00B0F0"/>
                </a:solidFill>
              </a:rPr>
              <a:t>Blob</a:t>
            </a:r>
          </a:p>
        </p:txBody>
      </p:sp>
      <p:sp>
        <p:nvSpPr>
          <p:cNvPr id="201" name="Snip Single Corner Rectangle 200"/>
          <p:cNvSpPr/>
          <p:nvPr/>
        </p:nvSpPr>
        <p:spPr>
          <a:xfrm>
            <a:off x="11044017" y="4012644"/>
            <a:ext cx="790844" cy="458843"/>
          </a:xfrm>
          <a:prstGeom prst="snip1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>
                <a:solidFill>
                  <a:srgbClr val="00B0F0"/>
                </a:solidFill>
              </a:rPr>
              <a:t>Blob</a:t>
            </a:r>
          </a:p>
        </p:txBody>
      </p:sp>
      <p:sp>
        <p:nvSpPr>
          <p:cNvPr id="202" name="Snip Single Corner Rectangle 201"/>
          <p:cNvSpPr/>
          <p:nvPr/>
        </p:nvSpPr>
        <p:spPr>
          <a:xfrm>
            <a:off x="11042773" y="4540579"/>
            <a:ext cx="790844" cy="458843"/>
          </a:xfrm>
          <a:prstGeom prst="snip1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>
                <a:solidFill>
                  <a:srgbClr val="00B0F0"/>
                </a:solidFill>
              </a:rPr>
              <a:t>Blob</a:t>
            </a:r>
          </a:p>
        </p:txBody>
      </p:sp>
      <p:sp>
        <p:nvSpPr>
          <p:cNvPr id="203" name="Snip Single Corner Rectangle 202"/>
          <p:cNvSpPr/>
          <p:nvPr/>
        </p:nvSpPr>
        <p:spPr>
          <a:xfrm>
            <a:off x="11044017" y="5068514"/>
            <a:ext cx="790844" cy="458843"/>
          </a:xfrm>
          <a:prstGeom prst="snip1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>
                <a:solidFill>
                  <a:srgbClr val="00B0F0"/>
                </a:solidFill>
              </a:rPr>
              <a:t>Blob</a:t>
            </a:r>
          </a:p>
        </p:txBody>
      </p:sp>
      <p:sp>
        <p:nvSpPr>
          <p:cNvPr id="204" name="Snip Single Corner Rectangle 203"/>
          <p:cNvSpPr/>
          <p:nvPr/>
        </p:nvSpPr>
        <p:spPr>
          <a:xfrm>
            <a:off x="11042773" y="5596449"/>
            <a:ext cx="790844" cy="458843"/>
          </a:xfrm>
          <a:prstGeom prst="snip1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>
                <a:solidFill>
                  <a:srgbClr val="00B0F0"/>
                </a:solidFill>
              </a:rPr>
              <a:t>Blob</a:t>
            </a:r>
          </a:p>
        </p:txBody>
      </p:sp>
    </p:spTree>
    <p:extLst>
      <p:ext uri="{BB962C8B-B14F-4D97-AF65-F5344CB8AC3E}">
        <p14:creationId xmlns:p14="http://schemas.microsoft.com/office/powerpoint/2010/main" val="256605227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Premium Messaging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781675"/>
          </a:xfrm>
        </p:spPr>
        <p:txBody>
          <a:bodyPr/>
          <a:lstStyle/>
          <a:p>
            <a:r>
              <a:rPr lang="en-US" dirty="0"/>
              <a:t>Everything people love about IaaS</a:t>
            </a:r>
          </a:p>
          <a:p>
            <a:pPr lvl="1"/>
            <a:r>
              <a:rPr lang="en-US" dirty="0"/>
              <a:t>Strong isolation for workloads</a:t>
            </a:r>
          </a:p>
          <a:p>
            <a:pPr lvl="1"/>
            <a:r>
              <a:rPr lang="en-US" dirty="0"/>
              <a:t>Fixed / predictable capacity</a:t>
            </a:r>
          </a:p>
          <a:p>
            <a:r>
              <a:rPr lang="en-US" dirty="0"/>
              <a:t>Everything people love about PaaS</a:t>
            </a:r>
          </a:p>
          <a:p>
            <a:pPr lvl="1"/>
            <a:r>
              <a:rPr lang="en-US" dirty="0"/>
              <a:t>Fully managed service </a:t>
            </a:r>
          </a:p>
          <a:p>
            <a:pPr lvl="1"/>
            <a:r>
              <a:rPr lang="en-US" dirty="0"/>
              <a:t>No upgrades required for OS, software, security</a:t>
            </a:r>
          </a:p>
          <a:p>
            <a:r>
              <a:rPr lang="en-US" dirty="0"/>
              <a:t>Everything people love about Service Bus Messaging</a:t>
            </a:r>
          </a:p>
          <a:p>
            <a:pPr lvl="1"/>
            <a:r>
              <a:rPr lang="en-US" dirty="0"/>
              <a:t>Same SDK and Features</a:t>
            </a:r>
          </a:p>
          <a:p>
            <a:pPr lvl="1"/>
            <a:r>
              <a:rPr lang="en-US" dirty="0"/>
              <a:t>Storage engine used in Event Hubs (Jet Stream)</a:t>
            </a:r>
          </a:p>
          <a:p>
            <a:pPr lvl="1"/>
            <a:r>
              <a:rPr lang="en-US" dirty="0"/>
              <a:t>Global footprint</a:t>
            </a:r>
          </a:p>
          <a:p>
            <a:pPr lvl="1"/>
            <a:r>
              <a:rPr lang="en-US" sz="4000" dirty="0"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j-lt"/>
              </a:rPr>
              <a:t>And More</a:t>
            </a:r>
          </a:p>
          <a:p>
            <a:pPr lvl="1"/>
            <a:r>
              <a:rPr lang="en-US" dirty="0"/>
              <a:t>Expanded capabilities like larger messages (1MB+)</a:t>
            </a:r>
          </a:p>
          <a:p>
            <a:pPr lvl="1"/>
            <a:r>
              <a:rPr lang="en-US" dirty="0"/>
              <a:t>New features will be premium first</a:t>
            </a:r>
          </a:p>
        </p:txBody>
      </p:sp>
    </p:spTree>
    <p:extLst>
      <p:ext uri="{BB962C8B-B14F-4D97-AF65-F5344CB8AC3E}">
        <p14:creationId xmlns:p14="http://schemas.microsoft.com/office/powerpoint/2010/main" val="362425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Premium Messaging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6155531"/>
          </a:xfrm>
        </p:spPr>
        <p:txBody>
          <a:bodyPr/>
          <a:lstStyle/>
          <a:p>
            <a:r>
              <a:rPr lang="en-US" dirty="0"/>
              <a:t>Messaging Units (MUs) are the purchased units</a:t>
            </a:r>
          </a:p>
          <a:p>
            <a:r>
              <a:rPr lang="en-US" sz="2000" dirty="0">
                <a:solidFill>
                  <a:schemeClr val="tx2"/>
                </a:solidFill>
                <a:latin typeface="+mn-lt"/>
                <a:cs typeface="+mn-cs"/>
              </a:rPr>
              <a:t>Dedicated resource sets</a:t>
            </a:r>
          </a:p>
          <a:p>
            <a:r>
              <a:rPr lang="en-US" sz="2000" dirty="0">
                <a:solidFill>
                  <a:schemeClr val="tx2"/>
                </a:solidFill>
                <a:latin typeface="+mn-lt"/>
                <a:cs typeface="+mn-cs"/>
              </a:rPr>
              <a:t>Each namespace can have 1, 2, or 4 MUs</a:t>
            </a:r>
          </a:p>
          <a:p>
            <a:r>
              <a:rPr lang="en-US" sz="2000" dirty="0">
                <a:solidFill>
                  <a:schemeClr val="tx2"/>
                </a:solidFill>
                <a:latin typeface="+mn-lt"/>
                <a:cs typeface="+mn-cs"/>
              </a:rPr>
              <a:t>Workloads can span MUs</a:t>
            </a:r>
          </a:p>
          <a:p>
            <a:r>
              <a:rPr lang="en-US" dirty="0"/>
              <a:t>Simple daily pricing per MU: $22.26 USD/ day</a:t>
            </a:r>
          </a:p>
          <a:p>
            <a:r>
              <a:rPr lang="en-US" dirty="0"/>
              <a:t>Premium is selected at the Namespace level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1033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Options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/>
          </p:nvPr>
        </p:nvGraphicFramePr>
        <p:xfrm>
          <a:off x="287342" y="1396519"/>
          <a:ext cx="11625260" cy="308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2158">
                  <a:extLst>
                    <a:ext uri="{9D8B030D-6E8A-4147-A177-3AD203B41FA5}">
                      <a16:colId xmlns:a16="http://schemas.microsoft.com/office/drawing/2014/main" val="87900723"/>
                    </a:ext>
                  </a:extLst>
                </a:gridCol>
                <a:gridCol w="2480472">
                  <a:extLst>
                    <a:ext uri="{9D8B030D-6E8A-4147-A177-3AD203B41FA5}">
                      <a16:colId xmlns:a16="http://schemas.microsoft.com/office/drawing/2014/main" val="1069613459"/>
                    </a:ext>
                  </a:extLst>
                </a:gridCol>
                <a:gridCol w="3005928">
                  <a:extLst>
                    <a:ext uri="{9D8B030D-6E8A-4147-A177-3AD203B41FA5}">
                      <a16:colId xmlns:a16="http://schemas.microsoft.com/office/drawing/2014/main" val="76506757"/>
                    </a:ext>
                  </a:extLst>
                </a:gridCol>
                <a:gridCol w="2806702">
                  <a:extLst>
                    <a:ext uri="{9D8B030D-6E8A-4147-A177-3AD203B41FA5}">
                      <a16:colId xmlns:a16="http://schemas.microsoft.com/office/drawing/2014/main" val="3205204206"/>
                    </a:ext>
                  </a:extLst>
                </a:gridCol>
              </a:tblGrid>
              <a:tr h="344391">
                <a:tc gridSpan="4">
                  <a:txBody>
                    <a:bodyPr/>
                    <a:lstStyle/>
                    <a:p>
                      <a:r>
                        <a:rPr lang="en-US" sz="1800" dirty="0"/>
                        <a:t>Service</a:t>
                      </a:r>
                      <a:r>
                        <a:rPr lang="en-US" sz="1800" baseline="0" dirty="0"/>
                        <a:t> Bus Standard (Pricing in U.S. Dollars)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399893"/>
                  </a:ext>
                </a:extLst>
              </a:tr>
              <a:tr h="315692">
                <a:tc gridSpan="2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Transactions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Connections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195663"/>
                  </a:ext>
                </a:extLst>
              </a:tr>
              <a:tr h="47768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Base charge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7" marR="60327" marT="60327" marB="6032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$10/month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7" marR="60327" marT="60327" marB="6032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First 1000</a:t>
                      </a:r>
                      <a:r>
                        <a:rPr lang="en-US" sz="1400" baseline="0" dirty="0">
                          <a:effectLst/>
                        </a:rPr>
                        <a:t> connections</a:t>
                      </a:r>
                      <a:r>
                        <a:rPr lang="en-US" sz="1400" dirty="0">
                          <a:effectLst/>
                        </a:rPr>
                        <a:t> / month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69092" marB="690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Included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69092" marB="69092" anchor="ctr"/>
                </a:tc>
                <a:extLst>
                  <a:ext uri="{0D108BD9-81ED-4DB2-BD59-A6C34878D82A}">
                    <a16:rowId xmlns:a16="http://schemas.microsoft.com/office/drawing/2014/main" val="1564831806"/>
                  </a:ext>
                </a:extLst>
              </a:tr>
              <a:tr h="47768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First 12.5 million operations per month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7" marR="60327" marT="60327" marB="6032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Included 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7" marR="60327" marT="60327" marB="6032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1000 – 100,000 connections / month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69092" marB="690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$0.03 per connection / month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69092" marB="69092" anchor="ctr"/>
                </a:tc>
                <a:extLst>
                  <a:ext uri="{0D108BD9-81ED-4DB2-BD59-A6C34878D82A}">
                    <a16:rowId xmlns:a16="http://schemas.microsoft.com/office/drawing/2014/main" val="491833828"/>
                  </a:ext>
                </a:extLst>
              </a:tr>
              <a:tr h="47768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</a:t>
                      </a:r>
                      <a:r>
                        <a:rPr lang="en-US" sz="1400" baseline="0" dirty="0">
                          <a:effectLst/>
                        </a:rPr>
                        <a:t> million</a:t>
                      </a:r>
                      <a:r>
                        <a:rPr lang="en-US" sz="1400" dirty="0">
                          <a:effectLst/>
                        </a:rPr>
                        <a:t> to 100</a:t>
                      </a:r>
                      <a:r>
                        <a:rPr lang="en-US" sz="1400" baseline="0" dirty="0">
                          <a:effectLst/>
                        </a:rPr>
                        <a:t> million</a:t>
                      </a:r>
                      <a:r>
                        <a:rPr lang="en-US" sz="1400" dirty="0">
                          <a:effectLst/>
                        </a:rPr>
                        <a:t> ops/month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7" marR="60327" marT="60327" marB="6032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$0.80 per million operations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7" marR="60327" marT="60327" marB="6032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100,000 – 500,000 </a:t>
                      </a:r>
                      <a:r>
                        <a:rPr lang="en-US" sz="1400" dirty="0" err="1">
                          <a:effectLst/>
                        </a:rPr>
                        <a:t>cxns</a:t>
                      </a:r>
                      <a:r>
                        <a:rPr lang="en-US" sz="1400" dirty="0">
                          <a:effectLst/>
                        </a:rPr>
                        <a:t> / month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69092" marB="690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$0.025 per connection / month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69092" marB="69092" anchor="ctr"/>
                </a:tc>
                <a:extLst>
                  <a:ext uri="{0D108BD9-81ED-4DB2-BD59-A6C34878D82A}">
                    <a16:rowId xmlns:a16="http://schemas.microsoft.com/office/drawing/2014/main" val="1692221995"/>
                  </a:ext>
                </a:extLst>
              </a:tr>
              <a:tr h="47768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</a:t>
                      </a:r>
                      <a:r>
                        <a:rPr lang="en-US" sz="1400" baseline="0" dirty="0">
                          <a:effectLst/>
                        </a:rPr>
                        <a:t> million</a:t>
                      </a:r>
                      <a:r>
                        <a:rPr lang="en-US" sz="1400" dirty="0">
                          <a:effectLst/>
                        </a:rPr>
                        <a:t> to 2,500</a:t>
                      </a:r>
                      <a:r>
                        <a:rPr lang="en-US" sz="1400" baseline="0" dirty="0">
                          <a:effectLst/>
                        </a:rPr>
                        <a:t> million ops/month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7" marR="60327" marT="60327" marB="6032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$0.50 per million operations 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7" marR="60327" marT="60327" marB="6032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Over 500,000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</a:rPr>
                        <a:t>cxns</a:t>
                      </a:r>
                      <a:r>
                        <a:rPr lang="en-US" sz="1400" dirty="0">
                          <a:effectLst/>
                        </a:rPr>
                        <a:t> / month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69092" marB="690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$0.015 per connection / month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69092" marB="69092" anchor="ctr"/>
                </a:tc>
                <a:extLst>
                  <a:ext uri="{0D108BD9-81ED-4DB2-BD59-A6C34878D82A}">
                    <a16:rowId xmlns:a16="http://schemas.microsoft.com/office/drawing/2014/main" val="2913753126"/>
                  </a:ext>
                </a:extLst>
              </a:tr>
              <a:tr h="47768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Over 2,500</a:t>
                      </a:r>
                      <a:r>
                        <a:rPr lang="en-US" sz="1400" baseline="0" dirty="0">
                          <a:effectLst/>
                        </a:rPr>
                        <a:t> million</a:t>
                      </a:r>
                      <a:r>
                        <a:rPr lang="en-US" sz="1400" dirty="0">
                          <a:effectLst/>
                        </a:rPr>
                        <a:t> ops/month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7" marR="60327" marT="60327" marB="6032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$0.20 per million operations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7" marR="60327" marT="60327" marB="60327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9475054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/>
          </p:nvPr>
        </p:nvGraphicFramePr>
        <p:xfrm>
          <a:off x="274642" y="4762019"/>
          <a:ext cx="11625260" cy="165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2158">
                  <a:extLst>
                    <a:ext uri="{9D8B030D-6E8A-4147-A177-3AD203B41FA5}">
                      <a16:colId xmlns:a16="http://schemas.microsoft.com/office/drawing/2014/main" val="87900723"/>
                    </a:ext>
                  </a:extLst>
                </a:gridCol>
                <a:gridCol w="2480472">
                  <a:extLst>
                    <a:ext uri="{9D8B030D-6E8A-4147-A177-3AD203B41FA5}">
                      <a16:colId xmlns:a16="http://schemas.microsoft.com/office/drawing/2014/main" val="1069613459"/>
                    </a:ext>
                  </a:extLst>
                </a:gridCol>
                <a:gridCol w="3005928">
                  <a:extLst>
                    <a:ext uri="{9D8B030D-6E8A-4147-A177-3AD203B41FA5}">
                      <a16:colId xmlns:a16="http://schemas.microsoft.com/office/drawing/2014/main" val="76506757"/>
                    </a:ext>
                  </a:extLst>
                </a:gridCol>
                <a:gridCol w="2806702">
                  <a:extLst>
                    <a:ext uri="{9D8B030D-6E8A-4147-A177-3AD203B41FA5}">
                      <a16:colId xmlns:a16="http://schemas.microsoft.com/office/drawing/2014/main" val="3205204206"/>
                    </a:ext>
                  </a:extLst>
                </a:gridCol>
              </a:tblGrid>
              <a:tr h="344391">
                <a:tc gridSpan="4">
                  <a:txBody>
                    <a:bodyPr/>
                    <a:lstStyle/>
                    <a:p>
                      <a:r>
                        <a:rPr lang="en-US" sz="1800" dirty="0"/>
                        <a:t>Service</a:t>
                      </a:r>
                      <a:r>
                        <a:rPr lang="en-US" sz="1800" baseline="0" dirty="0"/>
                        <a:t> Bus Premium Messaging (Pricing in U.S. Dollars)</a:t>
                      </a:r>
                      <a:endParaRPr lang="en-US" sz="18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399893"/>
                  </a:ext>
                </a:extLst>
              </a:tr>
              <a:tr h="315692">
                <a:tc gridSpan="2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Transactions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Connections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195663"/>
                  </a:ext>
                </a:extLst>
              </a:tr>
              <a:tr h="47768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Messaging Unit (MU)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7" marR="60327" marT="60327" marB="6032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$22.26 / day*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7" marR="60327" marT="60327" marB="6032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1000</a:t>
                      </a:r>
                      <a:r>
                        <a:rPr lang="en-US" sz="1400" baseline="0" dirty="0">
                          <a:effectLst/>
                        </a:rPr>
                        <a:t> concurrent connections / MU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69092" marB="690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Included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92" marR="69092" marT="69092" marB="69092" anchor="ctr"/>
                </a:tc>
                <a:extLst>
                  <a:ext uri="{0D108BD9-81ED-4DB2-BD59-A6C34878D82A}">
                    <a16:rowId xmlns:a16="http://schemas.microsoft.com/office/drawing/2014/main" val="1564831806"/>
                  </a:ext>
                </a:extLst>
              </a:tr>
              <a:tr h="477680">
                <a:tc gridSpan="4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</a:t>
                      </a:r>
                      <a:r>
                        <a:rPr lang="en-US" sz="14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4 MUs can be applied to a Service Bus namespace. The fixed rate covers all transactions, there is no separate connection charge. 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7" marR="60327" marT="60327" marB="60327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27" marR="60327" marT="60327" marB="60327"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9475054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95900" y="6472010"/>
            <a:ext cx="4976989" cy="457200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*Pricing at General Availability. Public preview pricing at reduced rates.</a:t>
            </a:r>
          </a:p>
        </p:txBody>
      </p:sp>
    </p:spTree>
    <p:extLst>
      <p:ext uri="{BB962C8B-B14F-4D97-AF65-F5344CB8AC3E}">
        <p14:creationId xmlns:p14="http://schemas.microsoft.com/office/powerpoint/2010/main" val="643227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Messaging at Scale</a:t>
            </a:r>
          </a:p>
        </p:txBody>
      </p:sp>
    </p:spTree>
    <p:extLst>
      <p:ext uri="{BB962C8B-B14F-4D97-AF65-F5344CB8AC3E}">
        <p14:creationId xmlns:p14="http://schemas.microsoft.com/office/powerpoint/2010/main" val="23296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Service Bus: Premium Messaging &amp; Messaging at Scale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Dan Rosanova</a:t>
            </a:r>
          </a:p>
          <a:p>
            <a:r>
              <a:rPr lang="en-US" dirty="0"/>
              <a:t>Principal 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266690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need to be aware of to scale?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16868"/>
          </a:xfrm>
        </p:spPr>
        <p:txBody>
          <a:bodyPr/>
          <a:lstStyle/>
          <a:p>
            <a:r>
              <a:rPr lang="en-US" dirty="0"/>
              <a:t>Throttling</a:t>
            </a:r>
          </a:p>
          <a:p>
            <a:pPr lvl="1"/>
            <a:r>
              <a:rPr lang="en-US" dirty="0"/>
              <a:t>All services are throttled at some point</a:t>
            </a:r>
          </a:p>
          <a:p>
            <a:pPr lvl="1"/>
            <a:r>
              <a:rPr lang="en-US" dirty="0"/>
              <a:t>Throttling in Basic and Standard services happen both at the customer level (how much you’re) and the cluster level (how much we’re doing)</a:t>
            </a:r>
          </a:p>
          <a:p>
            <a:r>
              <a:rPr lang="en-US" dirty="0"/>
              <a:t>Retry</a:t>
            </a:r>
          </a:p>
          <a:p>
            <a:pPr lvl="1"/>
            <a:r>
              <a:rPr lang="en-US" dirty="0"/>
              <a:t>All of our clients include a default retry policy</a:t>
            </a:r>
          </a:p>
          <a:p>
            <a:pPr lvl="1"/>
            <a:r>
              <a:rPr lang="en-US" dirty="0"/>
              <a:t>10x retries, 60 second window, exponential back off</a:t>
            </a:r>
          </a:p>
          <a:p>
            <a:pPr lvl="1"/>
            <a:r>
              <a:rPr lang="en-US" dirty="0"/>
              <a:t>Automatically retries for throttling (and other transient errors)</a:t>
            </a:r>
          </a:p>
          <a:p>
            <a:pPr lvl="1"/>
            <a:r>
              <a:rPr lang="en-US" dirty="0"/>
              <a:t>You must be prepared for when the retry expires (exception is thrown)</a:t>
            </a:r>
          </a:p>
          <a:p>
            <a:r>
              <a:rPr lang="en-US" dirty="0"/>
              <a:t>Multi-region configuration</a:t>
            </a:r>
          </a:p>
          <a:p>
            <a:pPr lvl="1"/>
            <a:r>
              <a:rPr lang="en-US" dirty="0"/>
              <a:t>Always have two regions set up. Always.</a:t>
            </a:r>
          </a:p>
          <a:p>
            <a:pPr lvl="1"/>
            <a:r>
              <a:rPr lang="en-US" dirty="0"/>
              <a:t>Be able to change your connection strings easily</a:t>
            </a:r>
          </a:p>
          <a:p>
            <a:pPr lvl="1"/>
            <a:r>
              <a:rPr lang="en-US" dirty="0"/>
              <a:t>Consider if you need Active-Active or Active-Passive configuration</a:t>
            </a:r>
          </a:p>
        </p:txBody>
      </p:sp>
    </p:spTree>
    <p:extLst>
      <p:ext uri="{BB962C8B-B14F-4D97-AF65-F5344CB8AC3E}">
        <p14:creationId xmlns:p14="http://schemas.microsoft.com/office/powerpoint/2010/main" val="84417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with Azure Messaging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78423"/>
          </a:xfrm>
        </p:spPr>
        <p:txBody>
          <a:bodyPr/>
          <a:lstStyle/>
          <a:p>
            <a:r>
              <a:rPr lang="en-US" dirty="0"/>
              <a:t>Always use AMQP if you can</a:t>
            </a:r>
          </a:p>
          <a:p>
            <a:pPr lvl="1"/>
            <a:r>
              <a:rPr lang="en-US" dirty="0"/>
              <a:t>The protocol is made for this, HTTP is not</a:t>
            </a:r>
          </a:p>
          <a:p>
            <a:r>
              <a:rPr lang="en-US" dirty="0"/>
              <a:t>Understanding Connections</a:t>
            </a:r>
          </a:p>
          <a:p>
            <a:pPr lvl="1"/>
            <a:r>
              <a:rPr lang="en-US" dirty="0"/>
              <a:t>Brokered Connection = socket</a:t>
            </a:r>
          </a:p>
          <a:p>
            <a:pPr lvl="1"/>
            <a:r>
              <a:rPr lang="en-US" dirty="0"/>
              <a:t>One socket (brokered connection) can have many links (</a:t>
            </a:r>
            <a:r>
              <a:rPr lang="en-US" dirty="0" err="1"/>
              <a:t>QueueClient</a:t>
            </a:r>
            <a:r>
              <a:rPr lang="en-US" dirty="0"/>
              <a:t>, </a:t>
            </a:r>
            <a:r>
              <a:rPr lang="en-US" dirty="0" err="1"/>
              <a:t>EventHubClient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Reuse clients as much as possible</a:t>
            </a:r>
          </a:p>
          <a:p>
            <a:pPr lvl="1"/>
            <a:r>
              <a:rPr lang="en-US" dirty="0"/>
              <a:t>Do not create clients in loops</a:t>
            </a:r>
          </a:p>
          <a:p>
            <a:pPr lvl="1"/>
            <a:r>
              <a:rPr lang="en-US" dirty="0"/>
              <a:t>Consider times when you may need multiple Brokered Connections (it’s not often)</a:t>
            </a:r>
          </a:p>
          <a:p>
            <a:r>
              <a:rPr lang="en-US" dirty="0"/>
              <a:t>Use our clients efficiently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Always use Asynchronous operations</a:t>
            </a:r>
          </a:p>
          <a:p>
            <a:pPr lvl="1"/>
            <a:r>
              <a:rPr lang="en-US" dirty="0"/>
              <a:t>You can still get order using </a:t>
            </a:r>
            <a:r>
              <a:rPr lang="en-US" dirty="0" err="1"/>
              <a:t>Async</a:t>
            </a:r>
            <a:r>
              <a:rPr lang="en-US" dirty="0"/>
              <a:t>, this is why AMQP is faster than HTTP</a:t>
            </a:r>
          </a:p>
          <a:p>
            <a:pPr lvl="1"/>
            <a:r>
              <a:rPr lang="en-US" dirty="0"/>
              <a:t>Consider batching as an option if it fits your workload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555093"/>
          </a:xfrm>
        </p:spPr>
        <p:txBody>
          <a:bodyPr/>
          <a:lstStyle/>
          <a:p>
            <a:r>
              <a:rPr lang="en-US" dirty="0"/>
              <a:t>Try out Azure Messaging today: Event Hubs, Queues &amp; Topics, Relay</a:t>
            </a:r>
          </a:p>
          <a:p>
            <a:r>
              <a:rPr lang="en-US" dirty="0">
                <a:hlinkClick r:id="rId2"/>
              </a:rPr>
              <a:t>Azure Service Bus Product Page</a:t>
            </a:r>
            <a:endParaRPr lang="en-US" dirty="0"/>
          </a:p>
          <a:p>
            <a:r>
              <a:rPr lang="en-US" dirty="0">
                <a:hlinkClick r:id="rId3"/>
              </a:rPr>
              <a:t>Azure Event Hubs Product Page</a:t>
            </a:r>
            <a:r>
              <a:rPr lang="en-US" dirty="0"/>
              <a:t>  </a:t>
            </a:r>
          </a:p>
          <a:p>
            <a:pPr lvl="0"/>
            <a:r>
              <a:rPr lang="en-US" dirty="0"/>
              <a:t>Re-visit Build on </a:t>
            </a:r>
            <a:r>
              <a:rPr lang="en-US" u="sng" dirty="0">
                <a:hlinkClick r:id="rId4"/>
              </a:rPr>
              <a:t>Channel 9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Continue your education at</a:t>
            </a:r>
            <a:br>
              <a:rPr lang="en-US" dirty="0"/>
            </a:br>
            <a:r>
              <a:rPr lang="en-US" u="sng" dirty="0">
                <a:hlinkClick r:id="rId5"/>
              </a:rPr>
              <a:t>Microsoft Virtual Academy</a:t>
            </a:r>
            <a:r>
              <a:rPr lang="en-US" dirty="0"/>
              <a:t> online.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210921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today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646878"/>
          </a:xfrm>
        </p:spPr>
        <p:txBody>
          <a:bodyPr/>
          <a:lstStyle/>
          <a:p>
            <a:r>
              <a:rPr lang="en-US" dirty="0"/>
              <a:t>What is Azure Messaging (Service Bus)?</a:t>
            </a:r>
          </a:p>
          <a:p>
            <a:r>
              <a:rPr lang="en-US" dirty="0"/>
              <a:t>What is Premium Messaging and why do I care?</a:t>
            </a:r>
          </a:p>
          <a:p>
            <a:r>
              <a:rPr lang="en-US" dirty="0"/>
              <a:t>What must I consider for scale and reliability with Messaging?</a:t>
            </a:r>
          </a:p>
        </p:txBody>
      </p:sp>
    </p:spTree>
    <p:extLst>
      <p:ext uri="{BB962C8B-B14F-4D97-AF65-F5344CB8AC3E}">
        <p14:creationId xmlns:p14="http://schemas.microsoft.com/office/powerpoint/2010/main" val="21027900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4638" y="68262"/>
            <a:ext cx="11887200" cy="1181862"/>
          </a:xfrm>
        </p:spPr>
        <p:txBody>
          <a:bodyPr/>
          <a:lstStyle/>
          <a:p>
            <a:r>
              <a:rPr lang="en-US" dirty="0"/>
              <a:t>Azure Messaging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1534633"/>
            <a:ext cx="8809038" cy="545989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940" y="3506739"/>
            <a:ext cx="17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</a:rPr>
              <a:t>Event Hubs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0188" y="3491351"/>
            <a:ext cx="1780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</a:rPr>
              <a:t>Relay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5379" y="3491352"/>
            <a:ext cx="1649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</a:rPr>
              <a:t>Messaging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38" y="2051283"/>
            <a:ext cx="1193135" cy="12162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348" y="2051282"/>
            <a:ext cx="1351499" cy="1567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739" y="1966221"/>
            <a:ext cx="1311312" cy="1596012"/>
          </a:xfrm>
          <a:prstGeom prst="rect">
            <a:avLst/>
          </a:prstGeom>
        </p:spPr>
      </p:pic>
      <p:sp>
        <p:nvSpPr>
          <p:cNvPr id="11" name="Text Placeholder 1"/>
          <p:cNvSpPr txBox="1">
            <a:spLocks/>
          </p:cNvSpPr>
          <p:nvPr/>
        </p:nvSpPr>
        <p:spPr>
          <a:xfrm>
            <a:off x="503237" y="3953015"/>
            <a:ext cx="2548539" cy="151426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336145" marR="0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92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2691" marR="0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84338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08435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32531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A distributed, partitioned, replicated commit log service that provides for large scale low latency data ingress and enables multi-consumer streaming</a:t>
            </a: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3496472" y="3949937"/>
            <a:ext cx="2569365" cy="173586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336145" marR="0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92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2691" marR="0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84338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08435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32531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Publish-subscribe enterprise messaging (Queues &amp; Topics) with rich features like sessions, transactions, duplicate detection, scheduling, and poison detection</a:t>
            </a:r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6067163" y="3953015"/>
            <a:ext cx="2437074" cy="173586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336145" marR="0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92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2691" marR="0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84338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08435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32531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Live socket connection that works through firewalls without VPN providing request-reply and one way cloud projections of existing services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41739" y="5798135"/>
            <a:ext cx="14645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Nothing like it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53156" y="5825708"/>
            <a:ext cx="2041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Like MQ as a Service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5912" y="5825708"/>
            <a:ext cx="21957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Like Kafka as a Service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170237" y="1668462"/>
            <a:ext cx="2971800" cy="5029200"/>
          </a:xfrm>
          <a:prstGeom prst="rect">
            <a:avLst/>
          </a:prstGeom>
          <a:noFill/>
          <a:ln w="76200"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299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people do with Azure Messaging?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5105399" cy="6155531"/>
          </a:xfrm>
        </p:spPr>
        <p:txBody>
          <a:bodyPr/>
          <a:lstStyle/>
          <a:p>
            <a:r>
              <a:rPr lang="en-US" dirty="0"/>
              <a:t>Load Leveling</a:t>
            </a:r>
          </a:p>
          <a:p>
            <a:r>
              <a:rPr lang="en-US" dirty="0"/>
              <a:t>Load Balancing</a:t>
            </a:r>
          </a:p>
          <a:p>
            <a:r>
              <a:rPr lang="en-US" dirty="0"/>
              <a:t>Filtering</a:t>
            </a:r>
          </a:p>
          <a:p>
            <a:r>
              <a:rPr lang="en-US" dirty="0"/>
              <a:t>Partitioning</a:t>
            </a:r>
          </a:p>
          <a:p>
            <a:r>
              <a:rPr lang="en-US" dirty="0"/>
              <a:t>Scheduled Delivery</a:t>
            </a:r>
          </a:p>
          <a:p>
            <a:r>
              <a:rPr lang="en-US" dirty="0"/>
              <a:t>Fan Out</a:t>
            </a:r>
          </a:p>
          <a:p>
            <a:r>
              <a:rPr lang="en-US" dirty="0"/>
              <a:t>Routing</a:t>
            </a:r>
          </a:p>
          <a:p>
            <a:r>
              <a:rPr lang="en-US" dirty="0"/>
              <a:t>Claim Checks</a:t>
            </a:r>
          </a:p>
          <a:p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294438" y="1211262"/>
            <a:ext cx="5105399" cy="5478423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4000" kern="1200" spc="0" baseline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6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Workflow</a:t>
            </a:r>
          </a:p>
          <a:p>
            <a:r>
              <a:rPr lang="en-US" dirty="0"/>
              <a:t>Fan In</a:t>
            </a:r>
          </a:p>
          <a:p>
            <a:r>
              <a:rPr lang="en-US" dirty="0"/>
              <a:t>Taps</a:t>
            </a:r>
          </a:p>
          <a:p>
            <a:r>
              <a:rPr lang="en-US" dirty="0"/>
              <a:t>Logging</a:t>
            </a:r>
          </a:p>
          <a:p>
            <a:r>
              <a:rPr lang="en-US" dirty="0"/>
              <a:t>Dead Letter</a:t>
            </a:r>
          </a:p>
          <a:p>
            <a:r>
              <a:rPr lang="en-US" dirty="0"/>
              <a:t>Sequence</a:t>
            </a:r>
          </a:p>
          <a:p>
            <a:r>
              <a:rPr lang="en-US" dirty="0"/>
              <a:t>Correlation</a:t>
            </a:r>
          </a:p>
          <a:p>
            <a:r>
              <a:rPr lang="en-US" dirty="0"/>
              <a:t>Expiration</a:t>
            </a:r>
          </a:p>
        </p:txBody>
      </p:sp>
    </p:spTree>
    <p:extLst>
      <p:ext uri="{BB962C8B-B14F-4D97-AF65-F5344CB8AC3E}">
        <p14:creationId xmlns:p14="http://schemas.microsoft.com/office/powerpoint/2010/main" val="59738502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/>
          <p:cNvSpPr txBox="1">
            <a:spLocks/>
          </p:cNvSpPr>
          <p:nvPr/>
        </p:nvSpPr>
        <p:spPr>
          <a:xfrm>
            <a:off x="269239" y="964821"/>
            <a:ext cx="11653523" cy="2055306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336145" marR="0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92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2691" marR="0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84338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08435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32531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6145" marR="0" lvl="0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endParaRPr kumimoji="0" lang="en-US" sz="3921" b="0" i="0" u="none" strike="noStrike" kern="1200" cap="none" spc="0" normalizeH="0" baseline="0" noProof="0">
              <a:ln>
                <a:noFill/>
              </a:ln>
              <a:gradFill>
                <a:gsLst>
                  <a:gs pos="125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284376" y="74661"/>
            <a:ext cx="10955156" cy="959643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500" b="0" kern="1200" cap="none" spc="-100" baseline="0" dirty="0" smtClean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0" i="0" u="none" strike="noStrike" kern="1200" cap="none" spc="-100" normalizeH="0" baseline="0" noProof="0">
              <a:ln w="3175">
                <a:noFill/>
              </a:ln>
              <a:solidFill>
                <a:srgbClr val="505050">
                  <a:lumMod val="50000"/>
                </a:srgbClr>
              </a:solidFill>
              <a:effectLst/>
              <a:uLnTx/>
              <a:uFillTx/>
              <a:latin typeface="Segoe UI Light"/>
              <a:ea typeface="+mn-ea"/>
              <a:cs typeface="Segoe UI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" y="1"/>
            <a:ext cx="12436474" cy="6994524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86294" y="4358497"/>
            <a:ext cx="2991894" cy="2104174"/>
          </a:xfrm>
          <a:prstGeom prst="rect">
            <a:avLst/>
          </a:prstGeom>
          <a:noFill/>
        </p:spPr>
        <p:txBody>
          <a:bodyPr wrap="square" lIns="179234" tIns="143387" rIns="179234" bIns="143387" rtlCol="0">
            <a:spAutoFit/>
          </a:bodyPr>
          <a:lstStyle/>
          <a:p>
            <a:pPr algn="ctr" defTabSz="914192">
              <a:lnSpc>
                <a:spcPct val="90000"/>
              </a:lnSpc>
              <a:spcAft>
                <a:spcPts val="588"/>
              </a:spcAft>
            </a:pPr>
            <a:r>
              <a:rPr lang="en-US" sz="4705" dirty="0">
                <a:solidFill>
                  <a:srgbClr val="00188F"/>
                </a:solidFill>
                <a:latin typeface="Segoe UI Light"/>
                <a:cs typeface="Segoe UI Semibold" panose="020B0702040204020203" pitchFamily="34" charset="0"/>
              </a:rPr>
              <a:t>2.25 Trillion</a:t>
            </a:r>
            <a:endParaRPr lang="en-US" sz="4313" dirty="0">
              <a:solidFill>
                <a:srgbClr val="00188F"/>
              </a:solidFill>
              <a:latin typeface="Segoe UI Light"/>
              <a:cs typeface="Segoe UI Semibold" panose="020B0702040204020203" pitchFamily="34" charset="0"/>
            </a:endParaRPr>
          </a:p>
          <a:p>
            <a:pPr algn="ctr" defTabSz="914192">
              <a:lnSpc>
                <a:spcPct val="90000"/>
              </a:lnSpc>
              <a:spcAft>
                <a:spcPts val="588"/>
              </a:spcAft>
            </a:pPr>
            <a:r>
              <a:rPr lang="en-US" sz="1568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Events received every month with Event Hubs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879216" y="1139811"/>
            <a:ext cx="5767" cy="5854714"/>
          </a:xfrm>
          <a:prstGeom prst="line">
            <a:avLst/>
          </a:prstGeom>
          <a:noFill/>
          <a:ln w="9525" cap="flat" cmpd="sng" algn="ctr">
            <a:solidFill>
              <a:srgbClr val="515151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25" name="Straight Connector 24"/>
          <p:cNvCxnSpPr/>
          <p:nvPr/>
        </p:nvCxnSpPr>
        <p:spPr>
          <a:xfrm>
            <a:off x="8986294" y="1139811"/>
            <a:ext cx="0" cy="5854714"/>
          </a:xfrm>
          <a:prstGeom prst="line">
            <a:avLst/>
          </a:prstGeom>
          <a:noFill/>
          <a:ln w="9525" cap="flat" cmpd="sng" algn="ctr">
            <a:solidFill>
              <a:srgbClr val="515151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26" name="Straight Connector 25"/>
          <p:cNvCxnSpPr/>
          <p:nvPr/>
        </p:nvCxnSpPr>
        <p:spPr>
          <a:xfrm>
            <a:off x="867" y="4030662"/>
            <a:ext cx="12435608" cy="11735"/>
          </a:xfrm>
          <a:prstGeom prst="line">
            <a:avLst/>
          </a:prstGeom>
          <a:noFill/>
          <a:ln w="9525" cap="flat" cmpd="sng" algn="ctr">
            <a:solidFill>
              <a:srgbClr val="515151"/>
            </a:solidFill>
            <a:prstDash val="solid"/>
            <a:headEnd type="none"/>
            <a:tailEnd type="non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353042" y="1522808"/>
            <a:ext cx="3775348" cy="1451220"/>
          </a:xfrm>
          <a:prstGeom prst="rect">
            <a:avLst/>
          </a:prstGeom>
          <a:noFill/>
        </p:spPr>
        <p:txBody>
          <a:bodyPr wrap="square" lIns="179234" tIns="143387" rIns="179234" bIns="143387" rtlCol="0">
            <a:spAutoFit/>
          </a:bodyPr>
          <a:lstStyle/>
          <a:p>
            <a:pPr algn="ctr" defTabSz="914192">
              <a:lnSpc>
                <a:spcPct val="90000"/>
              </a:lnSpc>
              <a:spcAft>
                <a:spcPts val="588"/>
              </a:spcAft>
            </a:pPr>
            <a:r>
              <a:rPr lang="en-US" sz="4705" spc="-206" dirty="0">
                <a:solidFill>
                  <a:srgbClr val="00188F"/>
                </a:solidFill>
                <a:latin typeface="Segoe UI Light"/>
                <a:cs typeface="Segoe UI Semibold" panose="020B0702040204020203" pitchFamily="34" charset="0"/>
              </a:rPr>
              <a:t>1.8</a:t>
            </a:r>
            <a:r>
              <a:rPr lang="en-US" sz="1765" dirty="0">
                <a:solidFill>
                  <a:srgbClr val="00188F"/>
                </a:solidFill>
                <a:latin typeface="Segoe UI Light"/>
                <a:cs typeface="Segoe UI Semibold" panose="020B0702040204020203" pitchFamily="34" charset="0"/>
              </a:rPr>
              <a:t> </a:t>
            </a:r>
            <a:r>
              <a:rPr lang="en-US" sz="2745" dirty="0">
                <a:solidFill>
                  <a:srgbClr val="00188F"/>
                </a:solidFill>
                <a:latin typeface="Segoe UI Light"/>
                <a:cs typeface="Segoe UI Semibold" panose="020B0702040204020203" pitchFamily="34" charset="0"/>
              </a:rPr>
              <a:t>Million</a:t>
            </a:r>
          </a:p>
          <a:p>
            <a:pPr algn="ctr" defTabSz="914192">
              <a:lnSpc>
                <a:spcPct val="90000"/>
              </a:lnSpc>
              <a:spcAft>
                <a:spcPts val="588"/>
              </a:spcAft>
            </a:pPr>
            <a:r>
              <a:rPr lang="en-US" sz="1568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Message Queues and </a:t>
            </a:r>
            <a:br>
              <a:rPr lang="en-US" sz="1568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1568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Topics in Production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12672" y="1522809"/>
            <a:ext cx="3775348" cy="1233977"/>
          </a:xfrm>
          <a:prstGeom prst="rect">
            <a:avLst/>
          </a:prstGeom>
          <a:noFill/>
        </p:spPr>
        <p:txBody>
          <a:bodyPr wrap="square" lIns="179234" tIns="143387" rIns="179234" bIns="143387" rtlCol="0">
            <a:spAutoFit/>
          </a:bodyPr>
          <a:lstStyle/>
          <a:p>
            <a:pPr algn="ctr" defTabSz="914192">
              <a:lnSpc>
                <a:spcPct val="90000"/>
              </a:lnSpc>
              <a:spcAft>
                <a:spcPts val="588"/>
              </a:spcAft>
            </a:pPr>
            <a:r>
              <a:rPr lang="en-US" sz="4705" dirty="0">
                <a:solidFill>
                  <a:srgbClr val="00188F"/>
                </a:solidFill>
                <a:latin typeface="Segoe UI Light"/>
                <a:cs typeface="Segoe UI Semibold" panose="020B0702040204020203" pitchFamily="34" charset="0"/>
              </a:rPr>
              <a:t>&gt;22</a:t>
            </a:r>
            <a:r>
              <a:rPr lang="en-US" sz="1765" dirty="0">
                <a:solidFill>
                  <a:srgbClr val="00188F"/>
                </a:solidFill>
                <a:latin typeface="Segoe UI Light"/>
                <a:cs typeface="Segoe UI Semibold" panose="020B0702040204020203" pitchFamily="34" charset="0"/>
              </a:rPr>
              <a:t> </a:t>
            </a:r>
            <a:r>
              <a:rPr lang="en-US" sz="2745" dirty="0">
                <a:solidFill>
                  <a:srgbClr val="00188F"/>
                </a:solidFill>
                <a:latin typeface="Segoe UI Light"/>
                <a:cs typeface="Segoe UI Semibold" panose="020B0702040204020203" pitchFamily="34" charset="0"/>
              </a:rPr>
              <a:t>PB</a:t>
            </a:r>
          </a:p>
          <a:p>
            <a:pPr algn="ctr" defTabSz="914192">
              <a:lnSpc>
                <a:spcPct val="90000"/>
              </a:lnSpc>
              <a:spcAft>
                <a:spcPts val="588"/>
              </a:spcAft>
            </a:pPr>
            <a:r>
              <a:rPr lang="en-US" sz="1568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Monthly Data Volume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77267" y="4358498"/>
            <a:ext cx="2630839" cy="1669696"/>
          </a:xfrm>
          <a:prstGeom prst="rect">
            <a:avLst/>
          </a:prstGeom>
          <a:noFill/>
        </p:spPr>
        <p:txBody>
          <a:bodyPr wrap="square" lIns="179234" tIns="143387" rIns="179234" bIns="143387" rtlCol="0">
            <a:spAutoFit/>
          </a:bodyPr>
          <a:lstStyle/>
          <a:p>
            <a:pPr marL="0" marR="0" lvl="0" indent="0" algn="ctr" defTabSz="91419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5" b="0" i="0" u="none" strike="noStrike" kern="0" cap="none" spc="-206" normalizeH="0" baseline="0" noProof="0" dirty="0">
                <a:ln>
                  <a:noFill/>
                </a:ln>
                <a:solidFill>
                  <a:srgbClr val="00188F"/>
                </a:solidFill>
                <a:effectLst/>
                <a:uLnTx/>
                <a:uFillTx/>
                <a:latin typeface="Segoe UI Light"/>
                <a:cs typeface="Segoe UI Semibold" panose="020B0702040204020203" pitchFamily="34" charset="0"/>
              </a:rPr>
              <a:t>3,200,000</a:t>
            </a:r>
            <a:endParaRPr kumimoji="0" lang="en-US" sz="2745" b="0" i="0" u="none" strike="noStrike" kern="0" cap="none" spc="0" normalizeH="0" baseline="0" noProof="0" dirty="0">
              <a:ln>
                <a:noFill/>
              </a:ln>
              <a:solidFill>
                <a:srgbClr val="00188F"/>
              </a:solidFill>
              <a:effectLst/>
              <a:uLnTx/>
              <a:uFillTx/>
              <a:latin typeface="Segoe UI Light"/>
              <a:cs typeface="Segoe UI Semibold" panose="020B0702040204020203" pitchFamily="34" charset="0"/>
            </a:endParaRPr>
          </a:p>
          <a:p>
            <a:pPr marL="0" marR="0" lvl="0" indent="0" algn="ctr" defTabSz="91419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Requests per second into Service Bus (Azure Messaging)</a:t>
            </a:r>
            <a:endParaRPr kumimoji="0" lang="en-US" sz="156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5432" y="4358497"/>
            <a:ext cx="2468353" cy="1452522"/>
          </a:xfrm>
          <a:prstGeom prst="rect">
            <a:avLst/>
          </a:prstGeom>
          <a:noFill/>
        </p:spPr>
        <p:txBody>
          <a:bodyPr wrap="square" lIns="179234" tIns="143387" rIns="179234" bIns="143387" rtlCol="0">
            <a:spAutoFit/>
          </a:bodyPr>
          <a:lstStyle/>
          <a:p>
            <a:pPr marL="0" marR="0" lvl="0" indent="0" algn="ctr" defTabSz="91419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705" b="0" i="0" u="none" strike="noStrike" kern="0" cap="none" spc="0" normalizeH="0" baseline="0" noProof="0" dirty="0">
                <a:ln>
                  <a:noFill/>
                </a:ln>
                <a:solidFill>
                  <a:srgbClr val="00188F"/>
                </a:solidFill>
                <a:effectLst/>
                <a:uLnTx/>
                <a:uFillTx/>
                <a:latin typeface="Segoe UI Light"/>
                <a:cs typeface="Segoe UI Semibold" panose="020B0702040204020203" pitchFamily="34" charset="0"/>
              </a:rPr>
              <a:t>50ms</a:t>
            </a:r>
            <a:endParaRPr kumimoji="0" lang="en-US" sz="2745" b="0" i="0" u="none" strike="noStrike" kern="0" cap="none" spc="0" normalizeH="0" baseline="0" noProof="0" dirty="0">
              <a:ln>
                <a:noFill/>
              </a:ln>
              <a:solidFill>
                <a:srgbClr val="00188F"/>
              </a:solidFill>
              <a:effectLst/>
              <a:uLnTx/>
              <a:uFillTx/>
              <a:latin typeface="Segoe UI Light"/>
              <a:cs typeface="Segoe UI Semibold" panose="020B0702040204020203" pitchFamily="34" charset="0"/>
            </a:endParaRPr>
          </a:p>
          <a:p>
            <a:pPr marL="0" marR="0" lvl="0" indent="0" algn="ctr" defTabSz="91419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Average Event Hubs send latency</a:t>
            </a:r>
            <a:endParaRPr kumimoji="0" lang="en-US" sz="1568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3251" y="-47004"/>
            <a:ext cx="10417016" cy="1104133"/>
          </a:xfrm>
          <a:prstGeom prst="rect">
            <a:avLst/>
          </a:prstGeom>
          <a:noFill/>
        </p:spPr>
        <p:txBody>
          <a:bodyPr wrap="none" lIns="179259" tIns="143407" rIns="179259" bIns="143407" rtlCol="0">
            <a:spAutoFit/>
          </a:bodyPr>
          <a:lstStyle/>
          <a:p>
            <a:pPr algn="ctr" defTabSz="914192">
              <a:lnSpc>
                <a:spcPct val="90000"/>
              </a:lnSpc>
              <a:spcAft>
                <a:spcPts val="588"/>
              </a:spcAft>
            </a:pPr>
            <a:r>
              <a:rPr lang="en-US" sz="5881" dirty="0">
                <a:solidFill>
                  <a:srgbClr val="000000"/>
                </a:solidFill>
                <a:latin typeface="Segoe UI Light"/>
              </a:rPr>
              <a:t>Azure Messaging Usage Metrics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867" y="1137728"/>
            <a:ext cx="12435608" cy="2083"/>
          </a:xfrm>
          <a:prstGeom prst="line">
            <a:avLst/>
          </a:prstGeom>
          <a:noFill/>
          <a:ln w="9525" cap="flat" cmpd="sng" algn="ctr">
            <a:solidFill>
              <a:srgbClr val="515151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33" name="Straight Connector 32"/>
          <p:cNvCxnSpPr/>
          <p:nvPr/>
        </p:nvCxnSpPr>
        <p:spPr>
          <a:xfrm flipH="1">
            <a:off x="5783199" y="1139811"/>
            <a:ext cx="23539" cy="5854714"/>
          </a:xfrm>
          <a:prstGeom prst="line">
            <a:avLst/>
          </a:prstGeom>
          <a:noFill/>
          <a:ln w="9525" cap="flat" cmpd="sng" algn="ctr">
            <a:solidFill>
              <a:srgbClr val="515151"/>
            </a:solidFill>
            <a:prstDash val="solid"/>
            <a:headEnd type="none"/>
            <a:tailEnd type="non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783200" y="4358497"/>
            <a:ext cx="2991894" cy="1451220"/>
          </a:xfrm>
          <a:prstGeom prst="rect">
            <a:avLst/>
          </a:prstGeom>
          <a:noFill/>
        </p:spPr>
        <p:txBody>
          <a:bodyPr wrap="square" lIns="179234" tIns="143387" rIns="179234" bIns="143387" rtlCol="0">
            <a:spAutoFit/>
          </a:bodyPr>
          <a:lstStyle/>
          <a:p>
            <a:pPr algn="ctr" defTabSz="914192">
              <a:lnSpc>
                <a:spcPct val="90000"/>
              </a:lnSpc>
              <a:spcAft>
                <a:spcPts val="588"/>
              </a:spcAft>
            </a:pPr>
            <a:r>
              <a:rPr lang="en-US" sz="4705" dirty="0">
                <a:solidFill>
                  <a:srgbClr val="00188F"/>
                </a:solidFill>
                <a:latin typeface="Segoe UI Light"/>
                <a:cs typeface="Segoe UI Semibold" panose="020B0702040204020203" pitchFamily="34" charset="0"/>
              </a:rPr>
              <a:t>&gt;40,000</a:t>
            </a:r>
            <a:endParaRPr lang="en-US" sz="4313" dirty="0">
              <a:solidFill>
                <a:srgbClr val="00188F"/>
              </a:solidFill>
              <a:latin typeface="Segoe UI Light"/>
              <a:cs typeface="Segoe UI Semibold" panose="020B0702040204020203" pitchFamily="34" charset="0"/>
            </a:endParaRPr>
          </a:p>
          <a:p>
            <a:pPr algn="ctr" defTabSz="914192">
              <a:lnSpc>
                <a:spcPct val="90000"/>
              </a:lnSpc>
              <a:spcAft>
                <a:spcPts val="588"/>
              </a:spcAft>
            </a:pPr>
            <a:r>
              <a:rPr lang="en-US" sz="1568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Daily Active Service Bus Namespaces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09578" y="1522809"/>
            <a:ext cx="3775348" cy="1233977"/>
          </a:xfrm>
          <a:prstGeom prst="rect">
            <a:avLst/>
          </a:prstGeom>
          <a:noFill/>
        </p:spPr>
        <p:txBody>
          <a:bodyPr wrap="square" lIns="179234" tIns="143387" rIns="179234" bIns="143387" rtlCol="0">
            <a:spAutoFit/>
          </a:bodyPr>
          <a:lstStyle/>
          <a:p>
            <a:pPr algn="ctr" defTabSz="914192">
              <a:lnSpc>
                <a:spcPct val="90000"/>
              </a:lnSpc>
              <a:spcAft>
                <a:spcPts val="588"/>
              </a:spcAft>
            </a:pPr>
            <a:r>
              <a:rPr lang="en-US" sz="4705" dirty="0">
                <a:solidFill>
                  <a:srgbClr val="00188F"/>
                </a:solidFill>
                <a:latin typeface="Segoe UI Light"/>
                <a:cs typeface="Segoe UI Semibold" panose="020B0702040204020203" pitchFamily="34" charset="0"/>
              </a:rPr>
              <a:t>&gt;295</a:t>
            </a:r>
            <a:r>
              <a:rPr lang="en-US" sz="1765" dirty="0">
                <a:solidFill>
                  <a:srgbClr val="00188F"/>
                </a:solidFill>
                <a:latin typeface="Segoe UI Light"/>
                <a:cs typeface="Segoe UI Semibold" panose="020B0702040204020203" pitchFamily="34" charset="0"/>
              </a:rPr>
              <a:t> </a:t>
            </a:r>
            <a:r>
              <a:rPr lang="en-US" sz="2745" dirty="0">
                <a:solidFill>
                  <a:srgbClr val="00188F"/>
                </a:solidFill>
                <a:latin typeface="Segoe UI Light"/>
                <a:cs typeface="Segoe UI Semibold" panose="020B0702040204020203" pitchFamily="34" charset="0"/>
              </a:rPr>
              <a:t>TB</a:t>
            </a:r>
          </a:p>
          <a:p>
            <a:pPr algn="ctr" defTabSz="914192">
              <a:lnSpc>
                <a:spcPct val="90000"/>
              </a:lnSpc>
              <a:spcAft>
                <a:spcPts val="588"/>
              </a:spcAft>
            </a:pPr>
            <a:r>
              <a:rPr lang="en-US" sz="1568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Daily Data Volume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-540035" y="1522809"/>
            <a:ext cx="3775348" cy="1885707"/>
          </a:xfrm>
          <a:prstGeom prst="rect">
            <a:avLst/>
          </a:prstGeom>
          <a:noFill/>
        </p:spPr>
        <p:txBody>
          <a:bodyPr wrap="square" lIns="179234" tIns="143387" rIns="179234" bIns="143387" rtlCol="0">
            <a:spAutoFit/>
          </a:bodyPr>
          <a:lstStyle/>
          <a:p>
            <a:pPr algn="ctr" defTabSz="914192">
              <a:lnSpc>
                <a:spcPct val="90000"/>
              </a:lnSpc>
              <a:spcAft>
                <a:spcPts val="588"/>
              </a:spcAft>
            </a:pPr>
            <a:r>
              <a:rPr lang="en-US" sz="4705" dirty="0">
                <a:solidFill>
                  <a:srgbClr val="00188F"/>
                </a:solidFill>
                <a:latin typeface="Segoe UI Light"/>
                <a:cs typeface="Segoe UI Semibold" panose="020B0702040204020203" pitchFamily="34" charset="0"/>
              </a:rPr>
              <a:t>&gt;350 </a:t>
            </a:r>
            <a:r>
              <a:rPr lang="en-US" sz="2745" dirty="0">
                <a:solidFill>
                  <a:srgbClr val="00188F"/>
                </a:solidFill>
                <a:latin typeface="Segoe UI Light"/>
                <a:cs typeface="Segoe UI Semibold" panose="020B0702040204020203" pitchFamily="34" charset="0"/>
              </a:rPr>
              <a:t>Billion</a:t>
            </a:r>
            <a:r>
              <a:rPr lang="en-US" sz="4705" dirty="0">
                <a:solidFill>
                  <a:srgbClr val="00188F"/>
                </a:solidFill>
                <a:latin typeface="Segoe UI Light"/>
                <a:cs typeface="Segoe UI Semibold" panose="020B0702040204020203" pitchFamily="34" charset="0"/>
              </a:rPr>
              <a:t>     </a:t>
            </a:r>
          </a:p>
          <a:p>
            <a:pPr algn="ctr" defTabSz="914192">
              <a:lnSpc>
                <a:spcPct val="90000"/>
              </a:lnSpc>
              <a:spcAft>
                <a:spcPts val="588"/>
              </a:spcAft>
            </a:pPr>
            <a:r>
              <a:rPr lang="en-US" sz="1568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Message operations on</a:t>
            </a:r>
            <a:br>
              <a:rPr lang="en-US" sz="1568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1568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Azure Service Bus </a:t>
            </a:r>
            <a:br>
              <a:rPr lang="en-US" sz="1568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1568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Messaging (Standard) </a:t>
            </a:r>
            <a:br>
              <a:rPr lang="en-US" sz="1568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1568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per month</a:t>
            </a:r>
          </a:p>
        </p:txBody>
      </p:sp>
    </p:spTree>
    <p:extLst>
      <p:ext uri="{BB962C8B-B14F-4D97-AF65-F5344CB8AC3E}">
        <p14:creationId xmlns:p14="http://schemas.microsoft.com/office/powerpoint/2010/main" val="2284029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29" grpId="0"/>
      <p:bldP spid="30" grpId="0"/>
      <p:bldP spid="31" grpId="0"/>
      <p:bldP spid="34" grpId="0"/>
      <p:bldP spid="35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Premium Messaging</a:t>
            </a:r>
          </a:p>
        </p:txBody>
      </p:sp>
    </p:spTree>
    <p:extLst>
      <p:ext uri="{BB962C8B-B14F-4D97-AF65-F5344CB8AC3E}">
        <p14:creationId xmlns:p14="http://schemas.microsoft.com/office/powerpoint/2010/main" val="43033617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Introducing: Azure Service Bus Premium Messaging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9190046" y="2084613"/>
            <a:ext cx="2828924" cy="4371975"/>
            <a:chOff x="9190046" y="2084613"/>
            <a:chExt cx="2828924" cy="4371975"/>
          </a:xfrm>
        </p:grpSpPr>
        <p:sp>
          <p:nvSpPr>
            <p:cNvPr id="8" name="Rechteck 7"/>
            <p:cNvSpPr/>
            <p:nvPr/>
          </p:nvSpPr>
          <p:spPr bwMode="auto">
            <a:xfrm>
              <a:off x="9190046" y="2084613"/>
              <a:ext cx="2828924" cy="43719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rPr>
                <a:t>Public Cloud (Premium)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4" name="Picture 218" descr="Service Bus.png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9377" y="3448287"/>
              <a:ext cx="987421" cy="987421"/>
            </a:xfrm>
            <a:prstGeom prst="rect">
              <a:avLst/>
            </a:prstGeom>
          </p:spPr>
        </p:pic>
        <p:cxnSp>
          <p:nvCxnSpPr>
            <p:cNvPr id="23" name="Gerader Verbinder 22"/>
            <p:cNvCxnSpPr/>
            <p:nvPr/>
          </p:nvCxnSpPr>
          <p:spPr>
            <a:xfrm>
              <a:off x="9300296" y="4846861"/>
              <a:ext cx="2608423" cy="3185"/>
            </a:xfrm>
            <a:prstGeom prst="line">
              <a:avLst/>
            </a:prstGeom>
            <a:ln w="38100">
              <a:solidFill>
                <a:schemeClr val="bg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/>
            <p:cNvSpPr txBox="1"/>
            <p:nvPr/>
          </p:nvSpPr>
          <p:spPr>
            <a:xfrm>
              <a:off x="9258147" y="5199296"/>
              <a:ext cx="2692719" cy="914400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 anchor="ctr">
              <a:noAutofit/>
            </a:bodyPr>
            <a:lstStyle/>
            <a:p>
              <a:pPr marL="0" marR="0" lvl="0" indent="0" algn="ctr" defTabSz="93242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Microsoft Azure Service Bus </a:t>
              </a:r>
              <a:b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(</a:t>
              </a:r>
              <a:r>
                <a:rPr kumimoji="0" lang="de-DE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PaaS</a:t>
              </a: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1791074" y="1329892"/>
            <a:ext cx="8797510" cy="5126698"/>
            <a:chOff x="249658" y="1329892"/>
            <a:chExt cx="8797510" cy="5126698"/>
          </a:xfrm>
        </p:grpSpPr>
        <p:sp>
          <p:nvSpPr>
            <p:cNvPr id="4" name="Rechteck 3"/>
            <p:cNvSpPr/>
            <p:nvPr/>
          </p:nvSpPr>
          <p:spPr bwMode="auto">
            <a:xfrm>
              <a:off x="274642" y="2084615"/>
              <a:ext cx="2828924" cy="43719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rPr>
                <a:t>On-</a:t>
              </a:r>
              <a:r>
                <a:rPr kumimoji="0" lang="de-DE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rPr>
                <a:t>Premises</a:t>
              </a:r>
              <a:r>
                <a:rPr kumimoji="0" lang="de-DE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rPr>
                <a:t> </a:t>
              </a:r>
              <a:r>
                <a:rPr kumimoji="0" lang="de-DE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rPr>
                <a:t>Infra</a:t>
              </a:r>
              <a:r>
                <a:rPr kumimoji="0" lang="de-DE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rPr>
                <a:t> </a:t>
              </a:r>
              <a:r>
                <a:rPr kumimoji="0" lang="de-DE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rPr>
                <a:t>and</a:t>
              </a:r>
              <a:r>
                <a:rPr kumimoji="0" lang="de-DE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rPr>
                <a:t> </a:t>
              </a:r>
              <a:r>
                <a:rPr kumimoji="0" lang="de-DE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rPr>
                <a:t>IaaS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3246443" y="2084614"/>
              <a:ext cx="2828924" cy="43719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rPr>
                <a:t>Private </a:t>
              </a:r>
              <a:br>
                <a:rPr kumimoji="0" lang="de-DE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rPr>
              </a:br>
              <a:r>
                <a:rPr kumimoji="0" lang="de-DE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rPr>
                <a:t>Cloud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6218244" y="2084613"/>
              <a:ext cx="2828924" cy="43719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2C6">
                      <a:lumMod val="50000"/>
                    </a:srgbClr>
                  </a:soli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rPr>
                <a:t>Public Cloud (Standard)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1" name="Picture 218" descr="Service Bus.png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5402" y="3448287"/>
              <a:ext cx="987421" cy="987421"/>
            </a:xfrm>
            <a:prstGeom prst="rect">
              <a:avLst/>
            </a:prstGeom>
          </p:spPr>
        </p:pic>
        <p:pic>
          <p:nvPicPr>
            <p:cNvPr id="12" name="Picture 218" descr="Service Bus.png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6727" y="3448287"/>
              <a:ext cx="987421" cy="987421"/>
            </a:xfrm>
            <a:prstGeom prst="rect">
              <a:avLst/>
            </a:prstGeom>
          </p:spPr>
        </p:pic>
        <p:pic>
          <p:nvPicPr>
            <p:cNvPr id="13" name="Picture 218" descr="Service Bus.png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8052" y="3448287"/>
              <a:ext cx="987421" cy="987421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342745" y="5199296"/>
              <a:ext cx="2692719" cy="914400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 anchor="ctr">
              <a:noAutofit/>
            </a:bodyPr>
            <a:lstStyle/>
            <a:p>
              <a:pPr marL="0" marR="0" lvl="0" indent="0" algn="ctr" defTabSz="93242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Service Bus for Windows Server </a:t>
              </a:r>
              <a:b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1.1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314545" y="5199296"/>
              <a:ext cx="2692719" cy="1076326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 anchor="ctr">
              <a:noAutofit/>
            </a:bodyPr>
            <a:lstStyle/>
            <a:p>
              <a:pPr marL="0" marR="0" lvl="0" indent="0" algn="ctr" defTabSz="93242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Windows Azure Pack</a:t>
              </a:r>
              <a:b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Service Bus for Windows Server </a:t>
              </a:r>
              <a:b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1.1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cxnSp>
          <p:nvCxnSpPr>
            <p:cNvPr id="19" name="Gerader Verbinder 18"/>
            <p:cNvCxnSpPr/>
            <p:nvPr/>
          </p:nvCxnSpPr>
          <p:spPr>
            <a:xfrm>
              <a:off x="427041" y="4894502"/>
              <a:ext cx="2608423" cy="3185"/>
            </a:xfrm>
            <a:prstGeom prst="line">
              <a:avLst/>
            </a:prstGeom>
            <a:ln w="38100">
              <a:solidFill>
                <a:schemeClr val="bg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>
            <a:xfrm>
              <a:off x="3356692" y="4872274"/>
              <a:ext cx="2608423" cy="3185"/>
            </a:xfrm>
            <a:prstGeom prst="line">
              <a:avLst/>
            </a:prstGeom>
            <a:ln w="38100">
              <a:solidFill>
                <a:schemeClr val="bg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>
              <a:off x="6289305" y="4853220"/>
              <a:ext cx="2608423" cy="3185"/>
            </a:xfrm>
            <a:prstGeom prst="line">
              <a:avLst/>
            </a:prstGeom>
            <a:ln w="38100">
              <a:solidFill>
                <a:schemeClr val="bg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/>
            <p:cNvSpPr txBox="1"/>
            <p:nvPr/>
          </p:nvSpPr>
          <p:spPr>
            <a:xfrm>
              <a:off x="6286347" y="5199296"/>
              <a:ext cx="2692719" cy="914400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 anchor="ctr">
              <a:noAutofit/>
            </a:bodyPr>
            <a:lstStyle/>
            <a:p>
              <a:pPr marL="0" marR="0" lvl="0" indent="0" algn="ctr" defTabSz="93242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2C6">
                      <a:lumMod val="5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Microsoft Azure Service Bus</a:t>
              </a:r>
              <a:b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2C6">
                      <a:lumMod val="5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2C6">
                      <a:lumMod val="5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(</a:t>
              </a:r>
              <a:r>
                <a:rPr kumimoji="0" lang="de-DE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2C6">
                      <a:lumMod val="5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PaaS</a:t>
              </a: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2C6">
                      <a:lumMod val="50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2C6">
                    <a:lumMod val="5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" name="Rechteck 2"/>
            <p:cNvSpPr/>
            <p:nvPr/>
          </p:nvSpPr>
          <p:spPr bwMode="auto">
            <a:xfrm>
              <a:off x="249658" y="1329892"/>
              <a:ext cx="8797510" cy="61700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rPr>
                <a:t>One set of protocols and compatible client APIs - switching is easy</a:t>
              </a:r>
            </a:p>
          </p:txBody>
        </p:sp>
      </p:grpSp>
      <p:sp>
        <p:nvSpPr>
          <p:cNvPr id="26" name="Rechteck 25"/>
          <p:cNvSpPr/>
          <p:nvPr/>
        </p:nvSpPr>
        <p:spPr bwMode="auto">
          <a:xfrm>
            <a:off x="269250" y="1329891"/>
            <a:ext cx="11749720" cy="61700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One set of protocols and compatible client APIs - switching is easy</a:t>
            </a:r>
          </a:p>
        </p:txBody>
      </p:sp>
      <p:sp>
        <p:nvSpPr>
          <p:cNvPr id="27" name="Titel 1"/>
          <p:cNvSpPr txBox="1">
            <a:spLocks/>
          </p:cNvSpPr>
          <p:nvPr/>
        </p:nvSpPr>
        <p:spPr>
          <a:xfrm>
            <a:off x="279125" y="299762"/>
            <a:ext cx="11888787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169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399" kern="1200" spc="-102" dirty="0">
                <a:ln w="3175">
                  <a:noFill/>
                </a:ln>
                <a:solidFill>
                  <a:schemeClr val="tx2"/>
                </a:solidFill>
                <a:latin typeface="+mj-lt"/>
                <a:ea typeface="ＭＳ Ｐゴシック" charset="0"/>
                <a:cs typeface="Segoe UI" pitchFamily="34" charset="0"/>
              </a:defRPr>
            </a:lvl1pPr>
            <a:lvl2pPr algn="l" defTabSz="93169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99">
                <a:solidFill>
                  <a:schemeClr val="tx2"/>
                </a:solidFill>
                <a:latin typeface="Segoe UI Light" charset="0"/>
                <a:ea typeface="ＭＳ Ｐゴシック" charset="0"/>
                <a:cs typeface="Segoe UI" charset="0"/>
              </a:defRPr>
            </a:lvl2pPr>
            <a:lvl3pPr algn="l" defTabSz="93169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99">
                <a:solidFill>
                  <a:schemeClr val="tx2"/>
                </a:solidFill>
                <a:latin typeface="Segoe UI Light" charset="0"/>
                <a:ea typeface="ＭＳ Ｐゴシック" charset="0"/>
                <a:cs typeface="Segoe UI" charset="0"/>
              </a:defRPr>
            </a:lvl3pPr>
            <a:lvl4pPr algn="l" defTabSz="93169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99">
                <a:solidFill>
                  <a:schemeClr val="tx2"/>
                </a:solidFill>
                <a:latin typeface="Segoe UI Light" charset="0"/>
                <a:ea typeface="ＭＳ Ｐゴシック" charset="0"/>
                <a:cs typeface="Segoe UI" charset="0"/>
              </a:defRPr>
            </a:lvl4pPr>
            <a:lvl5pPr algn="l" defTabSz="93169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99">
                <a:solidFill>
                  <a:schemeClr val="tx2"/>
                </a:solidFill>
                <a:latin typeface="Segoe UI Light" charset="0"/>
                <a:ea typeface="ＭＳ Ｐゴシック" charset="0"/>
                <a:cs typeface="Segoe UI" charset="0"/>
              </a:defRPr>
            </a:lvl5pPr>
            <a:lvl6pPr marL="457117" algn="l" defTabSz="93169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99">
                <a:solidFill>
                  <a:schemeClr val="tx2"/>
                </a:solidFill>
                <a:latin typeface="Segoe UI Light" charset="0"/>
                <a:ea typeface="ＭＳ Ｐゴシック" charset="0"/>
                <a:cs typeface="Segoe UI" charset="0"/>
              </a:defRPr>
            </a:lvl6pPr>
            <a:lvl7pPr marL="914235" algn="l" defTabSz="93169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99">
                <a:solidFill>
                  <a:schemeClr val="tx2"/>
                </a:solidFill>
                <a:latin typeface="Segoe UI Light" charset="0"/>
                <a:ea typeface="ＭＳ Ｐゴシック" charset="0"/>
                <a:cs typeface="Segoe UI" charset="0"/>
              </a:defRPr>
            </a:lvl7pPr>
            <a:lvl8pPr marL="1371352" algn="l" defTabSz="93169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99">
                <a:solidFill>
                  <a:schemeClr val="tx2"/>
                </a:solidFill>
                <a:latin typeface="Segoe UI Light" charset="0"/>
                <a:ea typeface="ＭＳ Ｐゴシック" charset="0"/>
                <a:cs typeface="Segoe UI" charset="0"/>
              </a:defRPr>
            </a:lvl8pPr>
            <a:lvl9pPr marL="1828471" algn="l" defTabSz="93169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99">
                <a:solidFill>
                  <a:schemeClr val="tx2"/>
                </a:solidFill>
                <a:latin typeface="Segoe UI Light" charset="0"/>
                <a:ea typeface="ＭＳ Ｐゴシック" charset="0"/>
                <a:cs typeface="Segoe UI" charset="0"/>
              </a:defRPr>
            </a:lvl9pPr>
          </a:lstStyle>
          <a:p>
            <a:pPr marL="0" marR="0" lvl="0" indent="0" algn="l" defTabSz="93169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-102" normalizeH="0" baseline="0" noProof="0" dirty="0">
              <a:ln w="3175">
                <a:noFill/>
              </a:ln>
              <a:solidFill>
                <a:srgbClr val="505050"/>
              </a:solidFill>
              <a:effectLst/>
              <a:uLnTx/>
              <a:uFillTx/>
              <a:latin typeface="Segoe UI Light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7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2321E-6 -3.84476E-6 L -0.1242 -3.84476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Bus Messaging High Level Architecture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6656" y="2800235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5" name="Rectangle 4"/>
          <p:cNvSpPr/>
          <p:nvPr/>
        </p:nvSpPr>
        <p:spPr>
          <a:xfrm>
            <a:off x="2016887" y="2800235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6" name="Rectangle 5"/>
          <p:cNvSpPr/>
          <p:nvPr/>
        </p:nvSpPr>
        <p:spPr>
          <a:xfrm>
            <a:off x="1346656" y="3440623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7" name="Rectangle 6"/>
          <p:cNvSpPr/>
          <p:nvPr/>
        </p:nvSpPr>
        <p:spPr>
          <a:xfrm>
            <a:off x="2016887" y="3440623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8" name="Rectangle 7"/>
          <p:cNvSpPr/>
          <p:nvPr/>
        </p:nvSpPr>
        <p:spPr>
          <a:xfrm>
            <a:off x="1346656" y="4081010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9" name="Rectangle 8"/>
          <p:cNvSpPr/>
          <p:nvPr/>
        </p:nvSpPr>
        <p:spPr>
          <a:xfrm>
            <a:off x="2016887" y="4081010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0" name="Rectangle 9"/>
          <p:cNvSpPr/>
          <p:nvPr/>
        </p:nvSpPr>
        <p:spPr>
          <a:xfrm>
            <a:off x="1346656" y="4721398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1" name="Rectangle 10"/>
          <p:cNvSpPr/>
          <p:nvPr/>
        </p:nvSpPr>
        <p:spPr>
          <a:xfrm>
            <a:off x="2016887" y="4721398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2" name="Rectangle 11"/>
          <p:cNvSpPr/>
          <p:nvPr/>
        </p:nvSpPr>
        <p:spPr>
          <a:xfrm>
            <a:off x="2687119" y="2800235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3" name="Rectangle 12"/>
          <p:cNvSpPr/>
          <p:nvPr/>
        </p:nvSpPr>
        <p:spPr>
          <a:xfrm>
            <a:off x="3357350" y="2800235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" name="Rectangle 13"/>
          <p:cNvSpPr/>
          <p:nvPr/>
        </p:nvSpPr>
        <p:spPr>
          <a:xfrm>
            <a:off x="2687119" y="3440623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5" name="Rectangle 14"/>
          <p:cNvSpPr/>
          <p:nvPr/>
        </p:nvSpPr>
        <p:spPr>
          <a:xfrm>
            <a:off x="3357350" y="3440623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6" name="Rectangle 15"/>
          <p:cNvSpPr/>
          <p:nvPr/>
        </p:nvSpPr>
        <p:spPr>
          <a:xfrm>
            <a:off x="2687119" y="4081010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7" name="Rectangle 16"/>
          <p:cNvSpPr/>
          <p:nvPr/>
        </p:nvSpPr>
        <p:spPr>
          <a:xfrm>
            <a:off x="3357350" y="4081010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8" name="Rectangle 17"/>
          <p:cNvSpPr/>
          <p:nvPr/>
        </p:nvSpPr>
        <p:spPr>
          <a:xfrm>
            <a:off x="2687119" y="4721398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9" name="Rectangle 18"/>
          <p:cNvSpPr/>
          <p:nvPr/>
        </p:nvSpPr>
        <p:spPr>
          <a:xfrm>
            <a:off x="3357350" y="4721398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20" name="Rectangle 19"/>
          <p:cNvSpPr/>
          <p:nvPr/>
        </p:nvSpPr>
        <p:spPr>
          <a:xfrm>
            <a:off x="5210125" y="2800235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21" name="Rectangle 20"/>
          <p:cNvSpPr/>
          <p:nvPr/>
        </p:nvSpPr>
        <p:spPr>
          <a:xfrm>
            <a:off x="5880356" y="2800235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22" name="Rectangle 21"/>
          <p:cNvSpPr/>
          <p:nvPr/>
        </p:nvSpPr>
        <p:spPr>
          <a:xfrm>
            <a:off x="5210125" y="3440623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23" name="Rectangle 22"/>
          <p:cNvSpPr/>
          <p:nvPr/>
        </p:nvSpPr>
        <p:spPr>
          <a:xfrm>
            <a:off x="5880356" y="3440623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24" name="Rectangle 23"/>
          <p:cNvSpPr/>
          <p:nvPr/>
        </p:nvSpPr>
        <p:spPr>
          <a:xfrm>
            <a:off x="5210125" y="4081010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25" name="Rectangle 24"/>
          <p:cNvSpPr/>
          <p:nvPr/>
        </p:nvSpPr>
        <p:spPr>
          <a:xfrm>
            <a:off x="5880356" y="4081010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26" name="Rectangle 25"/>
          <p:cNvSpPr/>
          <p:nvPr/>
        </p:nvSpPr>
        <p:spPr>
          <a:xfrm>
            <a:off x="5210125" y="4721398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27" name="Rectangle 26"/>
          <p:cNvSpPr/>
          <p:nvPr/>
        </p:nvSpPr>
        <p:spPr>
          <a:xfrm>
            <a:off x="5880356" y="4721398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28" name="Rectangle 27"/>
          <p:cNvSpPr/>
          <p:nvPr/>
        </p:nvSpPr>
        <p:spPr>
          <a:xfrm>
            <a:off x="6550587" y="2800235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29" name="Rectangle 28"/>
          <p:cNvSpPr/>
          <p:nvPr/>
        </p:nvSpPr>
        <p:spPr>
          <a:xfrm>
            <a:off x="7220818" y="2800235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30" name="Rectangle 29"/>
          <p:cNvSpPr/>
          <p:nvPr/>
        </p:nvSpPr>
        <p:spPr>
          <a:xfrm>
            <a:off x="6550587" y="3440623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31" name="Rectangle 30"/>
          <p:cNvSpPr/>
          <p:nvPr/>
        </p:nvSpPr>
        <p:spPr>
          <a:xfrm>
            <a:off x="7220818" y="3440623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32" name="Rectangle 31"/>
          <p:cNvSpPr/>
          <p:nvPr/>
        </p:nvSpPr>
        <p:spPr>
          <a:xfrm>
            <a:off x="6550587" y="4081010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33" name="Rectangle 32"/>
          <p:cNvSpPr/>
          <p:nvPr/>
        </p:nvSpPr>
        <p:spPr>
          <a:xfrm>
            <a:off x="7220818" y="4081010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34" name="Rectangle 33"/>
          <p:cNvSpPr/>
          <p:nvPr/>
        </p:nvSpPr>
        <p:spPr>
          <a:xfrm>
            <a:off x="6550587" y="4721398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35" name="Rectangle 34"/>
          <p:cNvSpPr/>
          <p:nvPr/>
        </p:nvSpPr>
        <p:spPr>
          <a:xfrm>
            <a:off x="7220818" y="4721398"/>
            <a:ext cx="559562" cy="537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37" name="TextBox 36"/>
          <p:cNvSpPr txBox="1"/>
          <p:nvPr/>
        </p:nvSpPr>
        <p:spPr>
          <a:xfrm>
            <a:off x="1988744" y="2337534"/>
            <a:ext cx="1308390" cy="382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36" dirty="0"/>
              <a:t>Front Ends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96457" y="2336464"/>
            <a:ext cx="1308259" cy="382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36" dirty="0"/>
              <a:t>Back  Ends</a:t>
            </a:r>
          </a:p>
        </p:txBody>
      </p:sp>
      <p:sp>
        <p:nvSpPr>
          <p:cNvPr id="50" name="Can 49"/>
          <p:cNvSpPr/>
          <p:nvPr/>
        </p:nvSpPr>
        <p:spPr bwMode="auto">
          <a:xfrm>
            <a:off x="9672113" y="4475425"/>
            <a:ext cx="720080" cy="648072"/>
          </a:xfrm>
          <a:prstGeom prst="ca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SQL</a:t>
            </a:r>
          </a:p>
        </p:txBody>
      </p:sp>
      <p:sp>
        <p:nvSpPr>
          <p:cNvPr id="51" name="Can 50"/>
          <p:cNvSpPr/>
          <p:nvPr/>
        </p:nvSpPr>
        <p:spPr bwMode="auto">
          <a:xfrm>
            <a:off x="9824513" y="4627825"/>
            <a:ext cx="720080" cy="648072"/>
          </a:xfrm>
          <a:prstGeom prst="ca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2" name="Can 51"/>
          <p:cNvSpPr/>
          <p:nvPr/>
        </p:nvSpPr>
        <p:spPr bwMode="auto">
          <a:xfrm>
            <a:off x="10034661" y="4780225"/>
            <a:ext cx="720080" cy="648072"/>
          </a:xfrm>
          <a:prstGeom prst="ca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SQL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284575" y="3500357"/>
            <a:ext cx="432048" cy="417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54" name="TextBox 53"/>
          <p:cNvSpPr txBox="1"/>
          <p:nvPr/>
        </p:nvSpPr>
        <p:spPr>
          <a:xfrm>
            <a:off x="9541377" y="2341168"/>
            <a:ext cx="981552" cy="374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36" dirty="0"/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1421390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  <p:bldP spid="38" grpId="0"/>
      <p:bldP spid="50" grpId="0" animBg="1"/>
      <p:bldP spid="51" grpId="0" animBg="1"/>
      <p:bldP spid="52" grpId="0" animBg="1"/>
      <p:bldP spid="53" grpId="0" animBg="1"/>
      <p:bldP spid="54" grpId="0"/>
    </p:bldLst>
  </p:timing>
</p:sld>
</file>

<file path=ppt/theme/theme1.xml><?xml version="1.0" encoding="utf-8"?>
<a:theme xmlns:a="http://schemas.openxmlformats.org/drawingml/2006/main" name="5-30721_Build_2016_Template_Light">
  <a:themeElements>
    <a:clrScheme name="Build 2016">
      <a:dk1>
        <a:srgbClr val="505050"/>
      </a:dk1>
      <a:lt1>
        <a:srgbClr val="FFFFFF"/>
      </a:lt1>
      <a:dk2>
        <a:srgbClr val="0078D7"/>
      </a:dk2>
      <a:lt2>
        <a:srgbClr val="F8F8F8"/>
      </a:lt2>
      <a:accent1>
        <a:srgbClr val="0078D7"/>
      </a:accent1>
      <a:accent2>
        <a:srgbClr val="002050"/>
      </a:accent2>
      <a:accent3>
        <a:srgbClr val="00BCF2"/>
      </a:accent3>
      <a:accent4>
        <a:srgbClr val="D2D2D2"/>
      </a:accent4>
      <a:accent5>
        <a:srgbClr val="737373"/>
      </a:accent5>
      <a:accent6>
        <a:srgbClr val="50505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_2016_16x9_Template.potx" id="{2D9F1654-7A66-4699-829C-201E10216A69}" vid="{2DD1E4E3-0871-45BE-BEDE-345B55444DCB}"/>
    </a:ext>
  </a:extLst>
</a:theme>
</file>

<file path=ppt/theme/theme2.xml><?xml version="1.0" encoding="utf-8"?>
<a:theme xmlns:a="http://schemas.openxmlformats.org/drawingml/2006/main" name="5-30721_Build_2016_Template_Dark">
  <a:themeElements>
    <a:clrScheme name="Build 2016 Dark">
      <a:dk1>
        <a:srgbClr val="505050"/>
      </a:dk1>
      <a:lt1>
        <a:srgbClr val="FFFFFF"/>
      </a:lt1>
      <a:dk2>
        <a:srgbClr val="0078D7"/>
      </a:dk2>
      <a:lt2>
        <a:srgbClr val="F8F8F8"/>
      </a:lt2>
      <a:accent1>
        <a:srgbClr val="00BCF2"/>
      </a:accent1>
      <a:accent2>
        <a:srgbClr val="0078D7"/>
      </a:accent2>
      <a:accent3>
        <a:srgbClr val="002050"/>
      </a:accent3>
      <a:accent4>
        <a:srgbClr val="D2D2D2"/>
      </a:accent4>
      <a:accent5>
        <a:srgbClr val="737373"/>
      </a:accent5>
      <a:accent6>
        <a:srgbClr val="323232"/>
      </a:accent6>
      <a:hlink>
        <a:srgbClr val="5DDCFF"/>
      </a:hlink>
      <a:folHlink>
        <a:srgbClr val="5DDCFF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_2016_16x9_Template.potx" id="{2D9F1654-7A66-4699-829C-201E10216A69}" vid="{EE767E89-5D4D-44CA-8070-C9EE1D87F83B}"/>
    </a:ext>
  </a:extLst>
</a:theme>
</file>

<file path=ppt/theme/theme3.xml><?xml version="1.0" encoding="utf-8"?>
<a:theme xmlns:a="http://schemas.openxmlformats.org/drawingml/2006/main" name="1_Azure_2015">
  <a:themeElements>
    <a:clrScheme name="STB 2013 colors">
      <a:dk1>
        <a:srgbClr val="000000"/>
      </a:dk1>
      <a:lt1>
        <a:srgbClr val="FFFFFF"/>
      </a:lt1>
      <a:dk2>
        <a:srgbClr val="505050"/>
      </a:dk2>
      <a:lt2>
        <a:srgbClr val="D2D2D2"/>
      </a:lt2>
      <a:accent1>
        <a:srgbClr val="0072C6"/>
      </a:accent1>
      <a:accent2>
        <a:srgbClr val="008272"/>
      </a:accent2>
      <a:accent3>
        <a:srgbClr val="68217A"/>
      </a:accent3>
      <a:accent4>
        <a:srgbClr val="DC3C00"/>
      </a:accent4>
      <a:accent5>
        <a:srgbClr val="FF8C00"/>
      </a:accent5>
      <a:accent6>
        <a:srgbClr val="00BCF2"/>
      </a:accent6>
      <a:hlink>
        <a:srgbClr val="505050"/>
      </a:hlink>
      <a:folHlink>
        <a:srgbClr val="505050"/>
      </a:folHlink>
    </a:clrScheme>
    <a:fontScheme name="STB-2013-Segoe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000" b="1" dirty="0" smtClean="0">
            <a:solidFill>
              <a:schemeClr val="bg1"/>
            </a:solidFill>
            <a:latin typeface="+mj-lt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noAutofit/>
      </a:bodyPr>
      <a:lstStyle>
        <a:defPPr>
          <a:lnSpc>
            <a:spcPct val="90000"/>
          </a:lnSpc>
          <a:spcAft>
            <a:spcPts val="600"/>
          </a:spcAft>
          <a:defRPr sz="2400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Microsoft_Build_2016_16x9_Template</Template>
  <TotalTime>0</TotalTime>
  <Words>1172</Words>
  <Application>Microsoft Office PowerPoint</Application>
  <PresentationFormat>Custom</PresentationFormat>
  <Paragraphs>237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ＭＳ Ｐゴシック</vt:lpstr>
      <vt:lpstr>Arial</vt:lpstr>
      <vt:lpstr>Calibri</vt:lpstr>
      <vt:lpstr>Consolas</vt:lpstr>
      <vt:lpstr>Segoe UI</vt:lpstr>
      <vt:lpstr>Segoe UI Light</vt:lpstr>
      <vt:lpstr>Segoe UI Semibold</vt:lpstr>
      <vt:lpstr>Segoe UI Semilight</vt:lpstr>
      <vt:lpstr>Times New Roman</vt:lpstr>
      <vt:lpstr>Wingdings</vt:lpstr>
      <vt:lpstr>5-30721_Build_2016_Template_Light</vt:lpstr>
      <vt:lpstr>5-30721_Build_2016_Template_Dark</vt:lpstr>
      <vt:lpstr>1_Azure_2015</vt:lpstr>
      <vt:lpstr>PowerPoint Presentation</vt:lpstr>
      <vt:lpstr>Azure Service Bus: Premium Messaging &amp; Messaging at Scale</vt:lpstr>
      <vt:lpstr>Agenda for today</vt:lpstr>
      <vt:lpstr>Azure Messaging</vt:lpstr>
      <vt:lpstr>What do people do with Azure Messaging?</vt:lpstr>
      <vt:lpstr>PowerPoint Presentation</vt:lpstr>
      <vt:lpstr>Premium Messaging</vt:lpstr>
      <vt:lpstr>Introducing: Azure Service Bus Premium Messaging</vt:lpstr>
      <vt:lpstr>Service Bus Messaging High Level Architecture</vt:lpstr>
      <vt:lpstr>Service Bus Messaging High Level Architecture</vt:lpstr>
      <vt:lpstr>What this architecture gives us</vt:lpstr>
      <vt:lpstr>Service Bus Messaging &amp; the Noisy Neighbor</vt:lpstr>
      <vt:lpstr>Premium Messaging High Level Architecture</vt:lpstr>
      <vt:lpstr>Premium Messaging Runtime</vt:lpstr>
      <vt:lpstr>Premium Messaging Runtime</vt:lpstr>
      <vt:lpstr>Benefits of Premium Messaging</vt:lpstr>
      <vt:lpstr>Premium Messaging Model</vt:lpstr>
      <vt:lpstr>Pricing Options</vt:lpstr>
      <vt:lpstr>Messaging at Scale</vt:lpstr>
      <vt:lpstr>What do I need to be aware of to scale?</vt:lpstr>
      <vt:lpstr>Scaling with Azure Messaging</vt:lpstr>
      <vt:lpstr>Call to Action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2016-03-31T01:34:02Z</dcterms:created>
  <dcterms:modified xsi:type="dcterms:W3CDTF">2016-03-31T01:34:07Z</dcterms:modified>
  <cp:category/>
</cp:coreProperties>
</file>