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Lst>
  <p:notesMasterIdLst>
    <p:notesMasterId r:id="rId12"/>
  </p:notesMasterIdLst>
  <p:handoutMasterIdLst>
    <p:handoutMasterId r:id="rId13"/>
  </p:handoutMasterIdLst>
  <p:sldIdLst>
    <p:sldId id="1444" r:id="rId6"/>
    <p:sldId id="1367" r:id="rId7"/>
    <p:sldId id="1454" r:id="rId8"/>
    <p:sldId id="1457" r:id="rId9"/>
    <p:sldId id="1456" r:id="rId10"/>
    <p:sldId id="1452" r:id="rId1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C10"/>
    <a:srgbClr val="00BCF2"/>
    <a:srgbClr val="002050"/>
    <a:srgbClr val="D83B01"/>
    <a:srgbClr val="505050"/>
    <a:srgbClr val="FFFFFF"/>
    <a:srgbClr val="000000"/>
    <a:srgbClr val="323232"/>
    <a:srgbClr val="5C2D91"/>
    <a:srgbClr val="3214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001" autoAdjust="0"/>
  </p:normalViewPr>
  <p:slideViewPr>
    <p:cSldViewPr>
      <p:cViewPr varScale="1">
        <p:scale>
          <a:sx n="94" d="100"/>
          <a:sy n="94" d="100"/>
        </p:scale>
        <p:origin x="33" y="159"/>
      </p:cViewPr>
      <p:guideLst/>
    </p:cSldViewPr>
  </p:slideViewPr>
  <p:outlineViewPr>
    <p:cViewPr>
      <p:scale>
        <a:sx n="33" d="100"/>
        <a:sy n="33" d="100"/>
      </p:scale>
      <p:origin x="0" y="-14442"/>
    </p:cViewPr>
  </p:outlineViewPr>
  <p:notesTextViewPr>
    <p:cViewPr>
      <p:scale>
        <a:sx n="100" d="100"/>
        <a:sy n="100" d="100"/>
      </p:scale>
      <p:origin x="0" y="0"/>
    </p:cViewPr>
  </p:notesTextViewPr>
  <p:sorterViewPr>
    <p:cViewPr>
      <p:scale>
        <a:sx n="75" d="100"/>
        <a:sy n="75" d="100"/>
      </p:scale>
      <p:origin x="0" y="-2292"/>
    </p:cViewPr>
  </p:sorterViewPr>
  <p:notesViewPr>
    <p:cSldViewPr showGuides="1">
      <p:cViewPr>
        <p:scale>
          <a:sx n="100" d="100"/>
          <a:sy n="100" d="100"/>
        </p:scale>
        <p:origin x="261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Build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3/30/2016 6:48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Build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3/30/2016 6:48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Microsoft Build 2016</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3/30/2016 6:48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0907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Data Insights Conversation</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4905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4905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49FEC3C-09B4-4F48-87F1-EEA4935DF9C1}" type="datetime1">
              <a:rPr lang="en-US" smtClean="0">
                <a:solidFill>
                  <a:prstClr val="black"/>
                </a:solidFill>
              </a:rPr>
              <a:pPr/>
              <a:t>3/30/2016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916147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3/30/2016 6:48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4185142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3/30/2016 6:48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4204901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64013" y="490736"/>
            <a:ext cx="1436313" cy="306604"/>
          </a:xfrm>
          <a:prstGeom prst="rect">
            <a:avLst/>
          </a:prstGeom>
        </p:spPr>
      </p:pic>
      <p:sp>
        <p:nvSpPr>
          <p:cNvPr id="12" name="Freeform 1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00BCF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343713139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4000" cy="1181862"/>
          </a:xfrm>
          <a:noFill/>
        </p:spPr>
        <p:txBody>
          <a:bodyPr wrap="square" tIns="91440" bIns="91440" anchor="t" anchorCtr="0">
            <a:spAutoFit/>
          </a:bodyPr>
          <a:lstStyle>
            <a:lvl1pPr>
              <a:defRPr sz="7200" spc="-100" baseline="0">
                <a:gradFill>
                  <a:gsLst>
                    <a:gs pos="24779">
                      <a:srgbClr val="000000"/>
                    </a:gs>
                    <a:gs pos="70000">
                      <a:srgbClr val="000000"/>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9143999" cy="738664"/>
          </a:xfrm>
          <a:noFill/>
        </p:spPr>
        <p:txBody>
          <a:bodyPr wrap="square" lIns="182880" tIns="146304" rIns="182880" bIns="146304">
            <a:spAutoFit/>
          </a:bodyPr>
          <a:lstStyle>
            <a:lvl1pPr marL="0" indent="0">
              <a:spcBef>
                <a:spcPts val="0"/>
              </a:spcBef>
              <a:buNone/>
              <a:defRPr sz="3200" spc="0" baseline="0">
                <a:gradFill>
                  <a:gsLst>
                    <a:gs pos="24779">
                      <a:srgbClr val="000000"/>
                    </a:gs>
                    <a:gs pos="70000">
                      <a:srgbClr val="000000"/>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3999"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92035">
                      <a:srgbClr val="000000"/>
                    </a:gs>
                    <a:gs pos="75000">
                      <a:srgbClr val="000000"/>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Microsof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57200" y="490736"/>
            <a:ext cx="1449939" cy="306604"/>
          </a:xfrm>
          <a:prstGeom prst="rect">
            <a:avLst/>
          </a:prstGeom>
        </p:spPr>
      </p:pic>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 Here</a:t>
            </a:r>
          </a:p>
        </p:txBody>
      </p:sp>
      <p:sp>
        <p:nvSpPr>
          <p:cNvPr id="2" name="TextBox 1"/>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0pt Title/30pt Sub/White BG">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57200" y="6565392"/>
            <a:ext cx="3937000" cy="137160"/>
          </a:xfrm>
          <a:prstGeom prst="rect">
            <a:avLst/>
          </a:prstGeom>
        </p:spPr>
        <p:txBody>
          <a:bodyPr/>
          <a:lstStyle>
            <a:lvl1pPr>
              <a:defRPr>
                <a:solidFill>
                  <a:srgbClr val="002050"/>
                </a:solidFill>
              </a:defRPr>
            </a:lvl1pPr>
          </a:lstStyle>
          <a:p>
            <a:r>
              <a:rPr dirty="0"/>
              <a:t>Microsoft Confidential</a:t>
            </a:r>
          </a:p>
        </p:txBody>
      </p:sp>
      <p:sp>
        <p:nvSpPr>
          <p:cNvPr id="4" name="Slide Number Placeholder 3"/>
          <p:cNvSpPr>
            <a:spLocks noGrp="1"/>
          </p:cNvSpPr>
          <p:nvPr>
            <p:ph type="sldNum" sz="quarter" idx="11"/>
          </p:nvPr>
        </p:nvSpPr>
        <p:spPr/>
        <p:txBody>
          <a:bodyPr/>
          <a:lstStyle>
            <a:lvl1pPr>
              <a:defRPr>
                <a:solidFill>
                  <a:srgbClr val="002050"/>
                </a:solidFill>
              </a:defRPr>
            </a:lvl1pPr>
          </a:lstStyle>
          <a:p>
            <a:fld id="{27258FFF-F925-446B-8502-81C933981705}" type="slidenum">
              <a:rPr smtClean="0"/>
              <a:pPr/>
              <a:t>‹#›</a:t>
            </a:fld>
            <a:endParaRPr dirty="0"/>
          </a:p>
        </p:txBody>
      </p:sp>
      <p:sp>
        <p:nvSpPr>
          <p:cNvPr id="6" name="Text Placeholder 8"/>
          <p:cNvSpPr>
            <a:spLocks noGrp="1"/>
          </p:cNvSpPr>
          <p:nvPr>
            <p:ph type="body" sz="quarter" idx="12"/>
          </p:nvPr>
        </p:nvSpPr>
        <p:spPr>
          <a:xfrm>
            <a:off x="274638" y="296863"/>
            <a:ext cx="10972800" cy="906462"/>
          </a:xfrm>
          <a:prstGeom prst="rect">
            <a:avLst/>
          </a:prstGeom>
          <a:noFill/>
        </p:spPr>
        <p:txBody>
          <a:bodyPr/>
          <a:lstStyle>
            <a:lvl1pPr marL="0" indent="0">
              <a:lnSpc>
                <a:spcPts val="5500"/>
              </a:lnSpc>
              <a:spcBef>
                <a:spcPts val="0"/>
              </a:spcBef>
              <a:buFontTx/>
              <a:buNone/>
              <a:defRPr sz="5200">
                <a:solidFill>
                  <a:schemeClr val="tx2"/>
                </a:solidFill>
                <a:latin typeface="+mj-lt"/>
              </a:defRPr>
            </a:lvl1pPr>
            <a:lvl2pPr marL="0" indent="0">
              <a:lnSpc>
                <a:spcPts val="2600"/>
              </a:lnSpc>
              <a:spcBef>
                <a:spcPts val="1800"/>
              </a:spcBef>
              <a:spcAft>
                <a:spcPts val="0"/>
              </a:spcAft>
              <a:buFontTx/>
              <a:buNone/>
              <a:defRPr sz="5400">
                <a:solidFill>
                  <a:schemeClr val="tx2"/>
                </a:solidFill>
                <a:latin typeface="+mj-lt"/>
              </a:defRPr>
            </a:lvl2pPr>
            <a:lvl3pPr marL="230188" indent="-228600">
              <a:lnSpc>
                <a:spcPts val="2700"/>
              </a:lnSpc>
              <a:spcBef>
                <a:spcPts val="0"/>
              </a:spcBef>
              <a:defRPr sz="2000">
                <a:solidFill>
                  <a:schemeClr val="bg1"/>
                </a:solidFill>
              </a:defRPr>
            </a:lvl3pPr>
            <a:lvl4pPr marL="230188" indent="-228600">
              <a:lnSpc>
                <a:spcPts val="2700"/>
              </a:lnSpc>
              <a:spcBef>
                <a:spcPts val="0"/>
              </a:spcBef>
              <a:defRPr sz="2000">
                <a:solidFill>
                  <a:schemeClr val="bg1"/>
                </a:solidFill>
              </a:defRPr>
            </a:lvl4pPr>
            <a:lvl5pPr marL="230188" indent="-228600">
              <a:lnSpc>
                <a:spcPts val="2700"/>
              </a:lnSpc>
              <a:spcBef>
                <a:spcPts val="0"/>
              </a:spcBef>
              <a:defRPr sz="2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5595682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64013" y="490736"/>
            <a:ext cx="1436313" cy="306604"/>
          </a:xfrm>
          <a:prstGeom prst="rect">
            <a:avLst/>
          </a:prstGeom>
        </p:spPr>
      </p:pic>
      <p:sp>
        <p:nvSpPr>
          <p:cNvPr id="12" name="Freeform 1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00BCF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53384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 Microsof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57200" y="490736"/>
            <a:ext cx="1449939" cy="306604"/>
          </a:xfrm>
          <a:prstGeom prst="rect">
            <a:avLst/>
          </a:prstGeom>
        </p:spPr>
      </p:pic>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 Here</a:t>
            </a:r>
          </a:p>
        </p:txBody>
      </p:sp>
      <p:sp>
        <p:nvSpPr>
          <p:cNvPr id="8" name="TextBox 7"/>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12433159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 Build">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 Here</a:t>
            </a:r>
          </a:p>
        </p:txBody>
      </p:sp>
      <p:sp>
        <p:nvSpPr>
          <p:cNvPr id="8" name="Freeform 7"/>
          <p:cNvSpPr>
            <a:spLocks noChangeAspect="1" noEditPoints="1"/>
          </p:cNvSpPr>
          <p:nvPr userDrawn="1"/>
        </p:nvSpPr>
        <p:spPr bwMode="black">
          <a:xfrm>
            <a:off x="457200" y="490736"/>
            <a:ext cx="1239006" cy="310896"/>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 name="TextBox 8"/>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3250026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77451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067622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uild">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 Here</a:t>
            </a:r>
          </a:p>
        </p:txBody>
      </p:sp>
      <p:sp>
        <p:nvSpPr>
          <p:cNvPr id="8" name="Freeform 7"/>
          <p:cNvSpPr>
            <a:spLocks noChangeAspect="1" noEditPoints="1"/>
          </p:cNvSpPr>
          <p:nvPr userDrawn="1"/>
        </p:nvSpPr>
        <p:spPr bwMode="black">
          <a:xfrm>
            <a:off x="457200" y="490736"/>
            <a:ext cx="1239006" cy="310896"/>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 name="TextBox 8"/>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36289604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254255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317480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6529360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13366392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4000" cy="1181862"/>
          </a:xfrm>
          <a:noFill/>
        </p:spPr>
        <p:txBody>
          <a:bodyPr wrap="square" tIns="91440" bIns="91440" anchor="t" anchorCtr="0">
            <a:spAutoFit/>
          </a:bodyPr>
          <a:lstStyle>
            <a:lvl1pPr>
              <a:defRPr sz="7200" spc="-100" baseline="0">
                <a:gradFill>
                  <a:gsLst>
                    <a:gs pos="6195">
                      <a:schemeClr val="tx1"/>
                    </a:gs>
                    <a:gs pos="24779">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9143999" cy="738664"/>
          </a:xfrm>
          <a:noFill/>
        </p:spPr>
        <p:txBody>
          <a:bodyPr wrap="square" lIns="182880" tIns="146304" rIns="182880" bIns="146304">
            <a:spAutoFit/>
          </a:bodyPr>
          <a:lstStyle>
            <a:lvl1pPr marL="0" indent="0">
              <a:spcBef>
                <a:spcPts val="0"/>
              </a:spcBef>
              <a:buNone/>
              <a:defRPr sz="3200" spc="0" baseline="0">
                <a:gradFill>
                  <a:gsLst>
                    <a:gs pos="6195">
                      <a:schemeClr val="tx1"/>
                    </a:gs>
                    <a:gs pos="24779">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1637289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3999"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8150593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5372050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21239">
                      <a:srgbClr val="FFFFFF"/>
                    </a:gs>
                    <a:gs pos="52000">
                      <a:srgbClr val="FFFFFF"/>
                    </a:gs>
                  </a:gsLst>
                  <a:lin ang="5400000" scaled="0"/>
                </a:gradFill>
              </a:defRPr>
            </a:lvl1pPr>
          </a:lstStyle>
          <a:p>
            <a:r>
              <a:rPr lang="en-US" dirty="0"/>
              <a:t>Section title</a:t>
            </a:r>
          </a:p>
        </p:txBody>
      </p:sp>
    </p:spTree>
    <p:extLst>
      <p:ext uri="{BB962C8B-B14F-4D97-AF65-F5344CB8AC3E}">
        <p14:creationId xmlns:p14="http://schemas.microsoft.com/office/powerpoint/2010/main" val="41242146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18461135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 Dark Gra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68753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3054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0803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705256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rgbClr val="505050"/>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42557834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36503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theme" Target="../theme/theme2.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8" name="Group 17"/>
          <p:cNvGrpSpPr/>
          <p:nvPr userDrawn="1"/>
        </p:nvGrpSpPr>
        <p:grpSpPr>
          <a:xfrm>
            <a:off x="12618967" y="0"/>
            <a:ext cx="952401" cy="5766965"/>
            <a:chOff x="12618967" y="0"/>
            <a:chExt cx="952401" cy="5766965"/>
          </a:xfrm>
        </p:grpSpPr>
        <p:grpSp>
          <p:nvGrpSpPr>
            <p:cNvPr id="26" name="Group 25"/>
            <p:cNvGrpSpPr/>
            <p:nvPr userDrawn="1"/>
          </p:nvGrpSpPr>
          <p:grpSpPr>
            <a:xfrm rot="5400000">
              <a:off x="11582059" y="1045293"/>
              <a:ext cx="2703052" cy="629236"/>
              <a:chOff x="1586734" y="4543426"/>
              <a:chExt cx="2703052" cy="629236"/>
            </a:xfrm>
          </p:grpSpPr>
          <p:sp>
            <p:nvSpPr>
              <p:cNvPr id="45" name="Rectangle 44"/>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7" name="Rectangle 36"/>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sp>
            <p:nvSpPr>
              <p:cNvPr id="41" name="Rectangle 40"/>
              <p:cNvSpPr/>
              <p:nvPr userDrawn="1"/>
            </p:nvSpPr>
            <p:spPr bwMode="auto">
              <a:xfrm>
                <a:off x="158673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92035">
                          <a:srgbClr val="505050"/>
                        </a:gs>
                        <a:gs pos="27000">
                          <a:srgbClr val="505050"/>
                        </a:gs>
                      </a:gsLst>
                      <a:lin ang="5400000" scaled="0"/>
                    </a:gradFill>
                    <a:ea typeface="Segoe UI" pitchFamily="34" charset="0"/>
                    <a:cs typeface="Segoe UI" pitchFamily="34" charset="0"/>
                  </a:rPr>
                  <a:t>R:</a:t>
                </a:r>
                <a:r>
                  <a:rPr lang="en-US" sz="500" baseline="0" dirty="0">
                    <a:gradFill>
                      <a:gsLst>
                        <a:gs pos="92035">
                          <a:srgbClr val="505050"/>
                        </a:gs>
                        <a:gs pos="27000">
                          <a:srgbClr val="505050"/>
                        </a:gs>
                      </a:gsLst>
                      <a:lin ang="5400000" scaled="0"/>
                    </a:gradFill>
                    <a:ea typeface="Segoe UI" pitchFamily="34" charset="0"/>
                    <a:cs typeface="Segoe UI" pitchFamily="34" charset="0"/>
                  </a:rPr>
                  <a:t>210 G:210 B:210</a:t>
                </a:r>
                <a:endParaRPr lang="en-US" sz="500" dirty="0">
                  <a:gradFill>
                    <a:gsLst>
                      <a:gs pos="92035">
                        <a:srgbClr val="505050"/>
                      </a:gs>
                      <a:gs pos="27000">
                        <a:srgbClr val="505050"/>
                      </a:gs>
                    </a:gsLst>
                    <a:lin ang="5400000" scaled="0"/>
                  </a:gradFill>
                  <a:ea typeface="Segoe UI" pitchFamily="34" charset="0"/>
                  <a:cs typeface="Segoe UI" pitchFamily="34" charset="0"/>
                </a:endParaRPr>
              </a:p>
            </p:txBody>
          </p:sp>
          <p:sp>
            <p:nvSpPr>
              <p:cNvPr id="42" name="Rectangle 41"/>
              <p:cNvSpPr/>
              <p:nvPr userDrawn="1"/>
            </p:nvSpPr>
            <p:spPr bwMode="auto">
              <a:xfrm>
                <a:off x="2505456" y="4543426"/>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0 G:32 B:80</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115 G:115 B:115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27" name="Group 26"/>
            <p:cNvGrpSpPr/>
            <p:nvPr userDrawn="1"/>
          </p:nvGrpSpPr>
          <p:grpSpPr>
            <a:xfrm rot="5400000">
              <a:off x="11412325" y="4270556"/>
              <a:ext cx="2703052" cy="289766"/>
              <a:chOff x="4476564" y="4543426"/>
              <a:chExt cx="2703052" cy="289766"/>
            </a:xfrm>
          </p:grpSpPr>
          <p:sp>
            <p:nvSpPr>
              <p:cNvPr id="33" name="Rectangle 32"/>
              <p:cNvSpPr/>
              <p:nvPr userDrawn="1"/>
            </p:nvSpPr>
            <p:spPr bwMode="auto">
              <a:xfrm>
                <a:off x="539528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R:92 G:45 B:145</a:t>
                </a:r>
              </a:p>
            </p:txBody>
          </p:sp>
          <p:sp>
            <p:nvSpPr>
              <p:cNvPr id="34" name="Rectangle 33"/>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216 G:59 B:1</a:t>
                </a:r>
              </a:p>
            </p:txBody>
          </p:sp>
          <p:sp>
            <p:nvSpPr>
              <p:cNvPr id="35" name="Rectangle 34"/>
              <p:cNvSpPr/>
              <p:nvPr userDrawn="1"/>
            </p:nvSpPr>
            <p:spPr bwMode="auto">
              <a:xfrm>
                <a:off x="4476564" y="4543426"/>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Green</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Secondary colors (use only when</a:t>
              </a:r>
              <a:r>
                <a:rPr lang="en-US" sz="1000" baseline="0" dirty="0">
                  <a:gradFill>
                    <a:gsLst>
                      <a:gs pos="2917">
                        <a:schemeClr val="tx1"/>
                      </a:gs>
                      <a:gs pos="30000">
                        <a:schemeClr val="tx1"/>
                      </a:gs>
                    </a:gsLst>
                    <a:lin ang="5400000" scaled="0"/>
                  </a:gradFill>
                </a:rPr>
                <a:t> necessary)</a:t>
              </a:r>
              <a:endParaRPr lang="en-US" sz="1000" dirty="0">
                <a:gradFill>
                  <a:gsLst>
                    <a:gs pos="2917">
                      <a:schemeClr val="tx1"/>
                    </a:gs>
                    <a:gs pos="30000">
                      <a:schemeClr val="tx1"/>
                    </a:gs>
                  </a:gsLst>
                  <a:lin ang="5400000" scaled="0"/>
                </a:gradFill>
              </a:endParaRP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9" r:id="rId1"/>
    <p:sldLayoutId id="2147484300" r:id="rId2"/>
    <p:sldLayoutId id="2147484318" r:id="rId3"/>
    <p:sldLayoutId id="2147484295" r:id="rId4"/>
    <p:sldLayoutId id="2147484240" r:id="rId5"/>
    <p:sldLayoutId id="2147484296" r:id="rId6"/>
    <p:sldLayoutId id="2147484241" r:id="rId7"/>
    <p:sldLayoutId id="2147484297" r:id="rId8"/>
    <p:sldLayoutId id="2147484244" r:id="rId9"/>
    <p:sldLayoutId id="2147484298" r:id="rId10"/>
    <p:sldLayoutId id="2147484245" r:id="rId11"/>
    <p:sldLayoutId id="2147484247" r:id="rId12"/>
    <p:sldLayoutId id="2147484337" r:id="rId13"/>
    <p:sldLayoutId id="2147484249" r:id="rId14"/>
    <p:sldLayoutId id="2147484301" r:id="rId15"/>
    <p:sldLayoutId id="2147484252" r:id="rId16"/>
    <p:sldLayoutId id="2147484251" r:id="rId17"/>
    <p:sldLayoutId id="2147484254" r:id="rId18"/>
    <p:sldLayoutId id="2147484257" r:id="rId19"/>
    <p:sldLayoutId id="2147484258" r:id="rId20"/>
    <p:sldLayoutId id="2147484260" r:id="rId21"/>
    <p:sldLayoutId id="2147484299" r:id="rId22"/>
    <p:sldLayoutId id="2147484263" r:id="rId23"/>
    <p:sldLayoutId id="2147484341" r:id="rId24"/>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42" name="Group 41"/>
          <p:cNvGrpSpPr/>
          <p:nvPr userDrawn="1"/>
        </p:nvGrpSpPr>
        <p:grpSpPr>
          <a:xfrm>
            <a:off x="12618967" y="0"/>
            <a:ext cx="952401" cy="5766965"/>
            <a:chOff x="12618967" y="0"/>
            <a:chExt cx="952401" cy="5766965"/>
          </a:xfrm>
        </p:grpSpPr>
        <p:grpSp>
          <p:nvGrpSpPr>
            <p:cNvPr id="43" name="Group 42"/>
            <p:cNvGrpSpPr/>
            <p:nvPr userDrawn="1"/>
          </p:nvGrpSpPr>
          <p:grpSpPr>
            <a:xfrm rot="5400000">
              <a:off x="11582059" y="1045293"/>
              <a:ext cx="2703052" cy="629236"/>
              <a:chOff x="1586734" y="4543426"/>
              <a:chExt cx="2703052" cy="629236"/>
            </a:xfrm>
          </p:grpSpPr>
          <p:sp>
            <p:nvSpPr>
              <p:cNvPr id="50" name="Rectangle 49"/>
              <p:cNvSpPr/>
              <p:nvPr userDrawn="1"/>
            </p:nvSpPr>
            <p:spPr bwMode="auto">
              <a:xfrm>
                <a:off x="2505456" y="4543427"/>
                <a:ext cx="869930" cy="289766"/>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Blue</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R:0 G:120 B:215</a:t>
                </a:r>
              </a:p>
            </p:txBody>
          </p:sp>
          <p:sp>
            <p:nvSpPr>
              <p:cNvPr id="51" name="Rectangle 50"/>
              <p:cNvSpPr/>
              <p:nvPr userDrawn="1"/>
            </p:nvSpPr>
            <p:spPr bwMode="auto">
              <a:xfrm>
                <a:off x="1586734" y="4543428"/>
                <a:ext cx="869930" cy="289766"/>
              </a:xfrm>
              <a:prstGeom prst="rect">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28319">
                          <a:srgbClr val="505050"/>
                        </a:gs>
                        <a:gs pos="79000">
                          <a:srgbClr val="505050"/>
                        </a:gs>
                      </a:gsLst>
                      <a:lin ang="5400000" scaled="0"/>
                    </a:gradFill>
                    <a:effectLst/>
                    <a:uLnTx/>
                    <a:uFillTx/>
                    <a:latin typeface="Segoe UI"/>
                    <a:ea typeface="Segoe UI" pitchFamily="34" charset="0"/>
                    <a:cs typeface="Segoe UI" pitchFamily="34" charset="0"/>
                  </a:rPr>
                  <a:t>Cyan</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28319">
                          <a:srgbClr val="505050"/>
                        </a:gs>
                        <a:gs pos="79000">
                          <a:srgbClr val="505050"/>
                        </a:gs>
                      </a:gsLst>
                      <a:lin ang="5400000" scaled="0"/>
                    </a:gradFill>
                    <a:effectLst/>
                    <a:uLnTx/>
                    <a:uFillTx/>
                    <a:latin typeface="Segoe UI"/>
                    <a:ea typeface="Segoe UI" pitchFamily="34" charset="0"/>
                    <a:cs typeface="Segoe UI" pitchFamily="34" charset="0"/>
                  </a:rPr>
                  <a:t>R:0 G:188 B:242</a:t>
                </a:r>
              </a:p>
            </p:txBody>
          </p:sp>
          <p:sp>
            <p:nvSpPr>
              <p:cNvPr id="52" name="Rectangle 51"/>
              <p:cNvSpPr/>
              <p:nvPr userDrawn="1"/>
            </p:nvSpPr>
            <p:spPr bwMode="auto">
              <a:xfrm>
                <a:off x="1586734" y="4882896"/>
                <a:ext cx="869930" cy="289766"/>
              </a:xfrm>
              <a:prstGeom prst="rect">
                <a:avLst/>
              </a:prstGeom>
              <a:solidFill>
                <a:srgbClr val="D2D2D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92035">
                          <a:srgbClr val="505050"/>
                        </a:gs>
                        <a:gs pos="27000">
                          <a:srgbClr val="505050"/>
                        </a:gs>
                      </a:gsLst>
                      <a:lin ang="5400000" scaled="0"/>
                    </a:gradFill>
                    <a:effectLst/>
                    <a:uLnTx/>
                    <a:uFillTx/>
                    <a:latin typeface="Segoe UI"/>
                    <a:ea typeface="Segoe UI" pitchFamily="34" charset="0"/>
                    <a:cs typeface="Segoe UI" pitchFamily="34" charset="0"/>
                  </a:rPr>
                  <a:t>Light Gray</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92035">
                          <a:srgbClr val="505050"/>
                        </a:gs>
                        <a:gs pos="27000">
                          <a:srgbClr val="505050"/>
                        </a:gs>
                      </a:gsLst>
                      <a:lin ang="5400000" scaled="0"/>
                    </a:gradFill>
                    <a:effectLst/>
                    <a:uLnTx/>
                    <a:uFillTx/>
                    <a:latin typeface="Segoe UI"/>
                    <a:ea typeface="Segoe UI" pitchFamily="34" charset="0"/>
                    <a:cs typeface="Segoe UI" pitchFamily="34" charset="0"/>
                  </a:rPr>
                  <a:t>R:210 G:210 B:210</a:t>
                </a:r>
              </a:p>
            </p:txBody>
          </p:sp>
          <p:sp>
            <p:nvSpPr>
              <p:cNvPr id="53" name="Rectangle 52"/>
              <p:cNvSpPr/>
              <p:nvPr userDrawn="1"/>
            </p:nvSpPr>
            <p:spPr bwMode="auto">
              <a:xfrm>
                <a:off x="3419856" y="4543426"/>
                <a:ext cx="869930" cy="289766"/>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Dark Blue</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R:0 G:32 B:80</a:t>
                </a:r>
              </a:p>
            </p:txBody>
          </p:sp>
          <p:sp>
            <p:nvSpPr>
              <p:cNvPr id="54" name="Rectangle 53"/>
              <p:cNvSpPr/>
              <p:nvPr userDrawn="1"/>
            </p:nvSpPr>
            <p:spPr bwMode="auto">
              <a:xfrm>
                <a:off x="3413144" y="4882896"/>
                <a:ext cx="869930" cy="289766"/>
              </a:xfrm>
              <a:prstGeom prst="rect">
                <a:avLst/>
              </a:prstGeom>
              <a:solidFill>
                <a:srgbClr val="32323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Dark Gray</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R:50 G:50 B:50</a:t>
                </a:r>
              </a:p>
            </p:txBody>
          </p:sp>
          <p:sp>
            <p:nvSpPr>
              <p:cNvPr id="55" name="Rectangle 54"/>
              <p:cNvSpPr/>
              <p:nvPr userDrawn="1"/>
            </p:nvSpPr>
            <p:spPr bwMode="auto">
              <a:xfrm>
                <a:off x="2505456" y="4882895"/>
                <a:ext cx="869930" cy="289766"/>
              </a:xfrm>
              <a:prstGeom prst="rect">
                <a:avLst/>
              </a:prstGeom>
              <a:solidFill>
                <a:srgbClr val="737373"/>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Gray</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R:115 G:115 B:115</a:t>
                </a:r>
              </a:p>
            </p:txBody>
          </p:sp>
        </p:grpSp>
        <p:grpSp>
          <p:nvGrpSpPr>
            <p:cNvPr id="44" name="Group 43"/>
            <p:cNvGrpSpPr/>
            <p:nvPr userDrawn="1"/>
          </p:nvGrpSpPr>
          <p:grpSpPr>
            <a:xfrm rot="5400000">
              <a:off x="11412325" y="4270556"/>
              <a:ext cx="2703052" cy="289766"/>
              <a:chOff x="4476564" y="4543426"/>
              <a:chExt cx="2703052" cy="289766"/>
            </a:xfrm>
          </p:grpSpPr>
          <p:sp>
            <p:nvSpPr>
              <p:cNvPr id="47" name="Rectangle 46"/>
              <p:cNvSpPr/>
              <p:nvPr userDrawn="1"/>
            </p:nvSpPr>
            <p:spPr bwMode="auto">
              <a:xfrm>
                <a:off x="539528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lvl="0" defTabSz="932472" fontAlgn="base">
                  <a:lnSpc>
                    <a:spcPct val="100000"/>
                  </a:lnSpc>
                  <a:spcBef>
                    <a:spcPct val="0"/>
                  </a:spcBef>
                  <a:spcAft>
                    <a:spcPct val="0"/>
                  </a:spcAft>
                </a:pPr>
                <a:r>
                  <a:rPr lang="en-US" sz="500" b="1" baseline="0" noProof="0" dirty="0">
                    <a:gradFill>
                      <a:gsLst>
                        <a:gs pos="0">
                          <a:srgbClr val="FFFFFF"/>
                        </a:gs>
                        <a:gs pos="100000">
                          <a:srgbClr val="FFFFFF"/>
                        </a:gs>
                      </a:gsLst>
                      <a:lin ang="5400000" scaled="0"/>
                    </a:gradFill>
                    <a:ea typeface="Segoe UI" pitchFamily="34" charset="0"/>
                    <a:cs typeface="Segoe UI" pitchFamily="34" charset="0"/>
                  </a:rPr>
                  <a:t>Purple</a:t>
                </a:r>
              </a:p>
              <a:p>
                <a:pPr lvl="0" defTabSz="932472" fontAlgn="base">
                  <a:lnSpc>
                    <a:spcPct val="100000"/>
                  </a:lnSpc>
                  <a:spcBef>
                    <a:spcPct val="0"/>
                  </a:spcBef>
                  <a:spcAft>
                    <a:spcPct val="0"/>
                  </a:spcAft>
                </a:pPr>
                <a:r>
                  <a:rPr kumimoji="0" lang="en-US" sz="50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R:92 G:45 B:145</a:t>
                </a:r>
              </a:p>
            </p:txBody>
          </p:sp>
          <p:sp>
            <p:nvSpPr>
              <p:cNvPr id="48" name="Rectangle 47"/>
              <p:cNvSpPr/>
              <p:nvPr userDrawn="1"/>
            </p:nvSpPr>
            <p:spPr bwMode="auto">
              <a:xfrm>
                <a:off x="6309686" y="4543426"/>
                <a:ext cx="869930" cy="289766"/>
              </a:xfrm>
              <a:prstGeom prst="rect">
                <a:avLst/>
              </a:prstGeom>
              <a:solidFill>
                <a:srgbClr val="D83B01"/>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Orange</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R:216 G:59 B:1</a:t>
                </a:r>
              </a:p>
            </p:txBody>
          </p:sp>
          <p:sp>
            <p:nvSpPr>
              <p:cNvPr id="49" name="Rectangle 48"/>
              <p:cNvSpPr/>
              <p:nvPr userDrawn="1"/>
            </p:nvSpPr>
            <p:spPr bwMode="auto">
              <a:xfrm>
                <a:off x="4476564" y="4543426"/>
                <a:ext cx="869930" cy="289766"/>
              </a:xfrm>
              <a:prstGeom prst="rect">
                <a:avLst/>
              </a:prstGeom>
              <a:solidFill>
                <a:srgbClr val="107C10"/>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Green</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R:16 G:124 B:16</a:t>
                </a:r>
              </a:p>
            </p:txBody>
          </p:sp>
        </p:grpSp>
        <p:sp>
          <p:nvSpPr>
            <p:cNvPr id="45" name="TextBox 44"/>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000" b="0" i="0" u="none" strike="noStrike" kern="0" cap="none" spc="0" normalizeH="0" baseline="0" noProof="0" dirty="0">
                  <a:ln>
                    <a:noFill/>
                  </a:ln>
                  <a:gradFill>
                    <a:gsLst>
                      <a:gs pos="2917">
                        <a:srgbClr val="505050"/>
                      </a:gs>
                      <a:gs pos="30000">
                        <a:srgbClr val="505050"/>
                      </a:gs>
                    </a:gsLst>
                    <a:lin ang="5400000" scaled="0"/>
                  </a:gradFill>
                  <a:effectLst/>
                  <a:uLnTx/>
                  <a:uFillTx/>
                </a:rPr>
                <a:t>Main colors</a:t>
              </a:r>
            </a:p>
          </p:txBody>
        </p:sp>
        <p:sp>
          <p:nvSpPr>
            <p:cNvPr id="46" name="TextBox 45"/>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000" b="0" i="0" u="none" strike="noStrike" kern="0" cap="none" spc="0" normalizeH="0" baseline="0" noProof="0" dirty="0">
                  <a:ln>
                    <a:noFill/>
                  </a:ln>
                  <a:gradFill>
                    <a:gsLst>
                      <a:gs pos="2917">
                        <a:srgbClr val="505050"/>
                      </a:gs>
                      <a:gs pos="30000">
                        <a:srgbClr val="505050"/>
                      </a:gs>
                    </a:gsLst>
                    <a:lin ang="5400000" scaled="0"/>
                  </a:gradFill>
                  <a:effectLst/>
                  <a:uLnTx/>
                  <a:uFillTx/>
                </a:rPr>
                <a:t>Secondary colors (use only when necessary)</a:t>
              </a:r>
            </a:p>
          </p:txBody>
        </p:sp>
      </p:grpSp>
    </p:spTree>
    <p:extLst>
      <p:ext uri="{BB962C8B-B14F-4D97-AF65-F5344CB8AC3E}">
        <p14:creationId xmlns:p14="http://schemas.microsoft.com/office/powerpoint/2010/main" val="3460120779"/>
      </p:ext>
    </p:extLst>
  </p:cSld>
  <p:clrMap bg1="dk1" tx1="lt1" bg2="dk2" tx2="lt2" accent1="accent1" accent2="accent2" accent3="accent3" accent4="accent4" accent5="accent5" accent6="accent6" hlink="hlink" folHlink="folHlink"/>
  <p:sldLayoutIdLst>
    <p:sldLayoutId id="2147484338" r:id="rId1"/>
    <p:sldLayoutId id="2147484339" r:id="rId2"/>
    <p:sldLayoutId id="2147484340" r:id="rId3"/>
    <p:sldLayoutId id="2147484311" r:id="rId4"/>
    <p:sldLayoutId id="2147484312" r:id="rId5"/>
    <p:sldLayoutId id="2147484313" r:id="rId6"/>
    <p:sldLayoutId id="2147484314" r:id="rId7"/>
    <p:sldLayoutId id="2147484315" r:id="rId8"/>
    <p:sldLayoutId id="2147484316" r:id="rId9"/>
    <p:sldLayoutId id="2147484327" r:id="rId10"/>
    <p:sldLayoutId id="2147484328" r:id="rId11"/>
    <p:sldLayoutId id="2147484329" r:id="rId12"/>
    <p:sldLayoutId id="2147484330" r:id="rId13"/>
    <p:sldLayoutId id="2147484331" r:id="rId14"/>
    <p:sldLayoutId id="2147484317" r:id="rId15"/>
    <p:sldLayoutId id="2147484332" r:id="rId16"/>
    <p:sldLayoutId id="2147484333" r:id="rId17"/>
    <p:sldLayoutId id="2147484334" r:id="rId18"/>
    <p:sldLayoutId id="2147484335" r:id="rId19"/>
    <p:sldLayoutId id="2147484336" r:id="rId20"/>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9.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81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Building Analytics</a:t>
            </a:r>
            <a:br>
              <a:rPr lang="en-US" dirty="0"/>
            </a:br>
            <a:r>
              <a:rPr lang="en-US" dirty="0"/>
              <a:t>for the Modern Business</a:t>
            </a:r>
          </a:p>
        </p:txBody>
      </p:sp>
      <p:sp>
        <p:nvSpPr>
          <p:cNvPr id="5" name="Text Placeholder 4"/>
          <p:cNvSpPr>
            <a:spLocks noGrp="1"/>
          </p:cNvSpPr>
          <p:nvPr>
            <p:ph type="body" sz="quarter" idx="12"/>
          </p:nvPr>
        </p:nvSpPr>
        <p:spPr/>
        <p:txBody>
          <a:bodyPr/>
          <a:lstStyle/>
          <a:p>
            <a:r>
              <a:rPr lang="en-US" dirty="0"/>
              <a:t>Matt Usher</a:t>
            </a:r>
          </a:p>
          <a:p>
            <a:r>
              <a:rPr lang="en-US" dirty="0"/>
              <a:t>Senior Program Manager</a:t>
            </a:r>
          </a:p>
        </p:txBody>
      </p:sp>
    </p:spTree>
    <p:extLst>
      <p:ext uri="{BB962C8B-B14F-4D97-AF65-F5344CB8AC3E}">
        <p14:creationId xmlns:p14="http://schemas.microsoft.com/office/powerpoint/2010/main" val="266690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endParaRPr lang="en-US" dirty="0"/>
          </a:p>
        </p:txBody>
      </p:sp>
      <p:sp>
        <p:nvSpPr>
          <p:cNvPr id="21" name="Text Placeholder 20"/>
          <p:cNvSpPr>
            <a:spLocks noGrp="1"/>
          </p:cNvSpPr>
          <p:nvPr>
            <p:ph type="body" sz="quarter" idx="12"/>
          </p:nvPr>
        </p:nvSpPr>
        <p:spPr>
          <a:xfrm>
            <a:off x="274638" y="296863"/>
            <a:ext cx="11887200" cy="1595309"/>
          </a:xfrm>
        </p:spPr>
        <p:txBody>
          <a:bodyPr/>
          <a:lstStyle/>
          <a:p>
            <a:pPr lvl="0"/>
            <a:r>
              <a:rPr lang="en-US" dirty="0">
                <a:solidFill>
                  <a:schemeClr val="tx1"/>
                </a:solidFill>
              </a:rPr>
              <a:t>Big data is driving us to a tipping point</a:t>
            </a:r>
          </a:p>
          <a:p>
            <a:endParaRPr lang="en-US" dirty="0"/>
          </a:p>
        </p:txBody>
      </p:sp>
      <p:sp>
        <p:nvSpPr>
          <p:cNvPr id="3" name="Rectangle 2"/>
          <p:cNvSpPr/>
          <p:nvPr/>
        </p:nvSpPr>
        <p:spPr bwMode="auto">
          <a:xfrm>
            <a:off x="274638" y="6388894"/>
            <a:ext cx="1828800" cy="2926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2103438" y="6388894"/>
            <a:ext cx="1828800" cy="2926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3932238" y="6388894"/>
            <a:ext cx="1828800" cy="292608"/>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5761038" y="6388894"/>
            <a:ext cx="1828800" cy="292608"/>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9418638" y="6388894"/>
            <a:ext cx="1828800" cy="29260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753" name="Group 752"/>
          <p:cNvGrpSpPr/>
          <p:nvPr/>
        </p:nvGrpSpPr>
        <p:grpSpPr>
          <a:xfrm>
            <a:off x="3932239" y="1220800"/>
            <a:ext cx="1828800" cy="4991088"/>
            <a:chOff x="3932239" y="1220800"/>
            <a:chExt cx="1828800" cy="4991088"/>
          </a:xfrm>
        </p:grpSpPr>
        <p:sp>
          <p:nvSpPr>
            <p:cNvPr id="27" name="TextBox 26"/>
            <p:cNvSpPr txBox="1"/>
            <p:nvPr/>
          </p:nvSpPr>
          <p:spPr>
            <a:xfrm>
              <a:off x="3932239" y="1220800"/>
              <a:ext cx="1828800" cy="904863"/>
            </a:xfrm>
            <a:prstGeom prst="rect">
              <a:avLst/>
            </a:prstGeom>
            <a:noFill/>
          </p:spPr>
          <p:txBody>
            <a:bodyPr wrap="square" lIns="91440" tIns="146304" rIns="182880" bIns="146304" rtlCol="0">
              <a:spAutoFit/>
            </a:bodyPr>
            <a:lstStyle/>
            <a:p>
              <a:pPr>
                <a:lnSpc>
                  <a:spcPct val="90000"/>
                </a:lnSpc>
                <a:spcAft>
                  <a:spcPts val="1200"/>
                </a:spcAft>
              </a:pPr>
              <a:r>
                <a:rPr lang="en-US" sz="2200" dirty="0">
                  <a:solidFill>
                    <a:schemeClr val="tx2"/>
                  </a:solidFill>
                  <a:latin typeface="+mj-lt"/>
                  <a:cs typeface="Segoe UI"/>
                </a:rPr>
                <a:t>Large data</a:t>
              </a:r>
              <a:br>
                <a:rPr lang="en-US" sz="2200" dirty="0">
                  <a:solidFill>
                    <a:schemeClr val="tx2"/>
                  </a:solidFill>
                  <a:latin typeface="+mj-lt"/>
                  <a:cs typeface="Segoe UI"/>
                </a:rPr>
              </a:br>
              <a:r>
                <a:rPr lang="en-US" sz="2200" dirty="0">
                  <a:solidFill>
                    <a:schemeClr val="tx2"/>
                  </a:solidFill>
                  <a:latin typeface="+mj-lt"/>
                  <a:cs typeface="Segoe UI"/>
                </a:rPr>
                <a:t>volumes</a:t>
              </a:r>
            </a:p>
          </p:txBody>
        </p:sp>
        <p:grpSp>
          <p:nvGrpSpPr>
            <p:cNvPr id="2182" name="Group 169"/>
            <p:cNvGrpSpPr>
              <a:grpSpLocks noChangeAspect="1"/>
            </p:cNvGrpSpPr>
            <p:nvPr/>
          </p:nvGrpSpPr>
          <p:grpSpPr bwMode="auto">
            <a:xfrm>
              <a:off x="4233863" y="2859088"/>
              <a:ext cx="1136650" cy="3352800"/>
              <a:chOff x="2726" y="1801"/>
              <a:chExt cx="716" cy="2112"/>
            </a:xfrm>
          </p:grpSpPr>
          <p:sp>
            <p:nvSpPr>
              <p:cNvPr id="2183" name="AutoShape 168"/>
              <p:cNvSpPr>
                <a:spLocks noChangeAspect="1" noChangeArrowheads="1" noTextEdit="1"/>
              </p:cNvSpPr>
              <p:nvPr/>
            </p:nvSpPr>
            <p:spPr bwMode="auto">
              <a:xfrm>
                <a:off x="2726" y="1801"/>
                <a:ext cx="716"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4" name="Rectangle 170"/>
              <p:cNvSpPr>
                <a:spLocks noChangeArrowheads="1"/>
              </p:cNvSpPr>
              <p:nvPr/>
            </p:nvSpPr>
            <p:spPr bwMode="auto">
              <a:xfrm>
                <a:off x="2813" y="2570"/>
                <a:ext cx="237" cy="28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5" name="Freeform 171"/>
              <p:cNvSpPr>
                <a:spLocks/>
              </p:cNvSpPr>
              <p:nvPr/>
            </p:nvSpPr>
            <p:spPr bwMode="auto">
              <a:xfrm>
                <a:off x="2729" y="2260"/>
                <a:ext cx="379" cy="193"/>
              </a:xfrm>
              <a:custGeom>
                <a:avLst/>
                <a:gdLst>
                  <a:gd name="T0" fmla="*/ 379 w 379"/>
                  <a:gd name="T1" fmla="*/ 190 h 193"/>
                  <a:gd name="T2" fmla="*/ 2 w 379"/>
                  <a:gd name="T3" fmla="*/ 193 h 193"/>
                  <a:gd name="T4" fmla="*/ 0 w 379"/>
                  <a:gd name="T5" fmla="*/ 3 h 193"/>
                  <a:gd name="T6" fmla="*/ 378 w 379"/>
                  <a:gd name="T7" fmla="*/ 0 h 193"/>
                  <a:gd name="T8" fmla="*/ 379 w 379"/>
                  <a:gd name="T9" fmla="*/ 190 h 193"/>
                </a:gdLst>
                <a:ahLst/>
                <a:cxnLst>
                  <a:cxn ang="0">
                    <a:pos x="T0" y="T1"/>
                  </a:cxn>
                  <a:cxn ang="0">
                    <a:pos x="T2" y="T3"/>
                  </a:cxn>
                  <a:cxn ang="0">
                    <a:pos x="T4" y="T5"/>
                  </a:cxn>
                  <a:cxn ang="0">
                    <a:pos x="T6" y="T7"/>
                  </a:cxn>
                  <a:cxn ang="0">
                    <a:pos x="T8" y="T9"/>
                  </a:cxn>
                </a:cxnLst>
                <a:rect l="0" t="0" r="r" b="b"/>
                <a:pathLst>
                  <a:path w="379" h="193">
                    <a:moveTo>
                      <a:pt x="379" y="190"/>
                    </a:moveTo>
                    <a:lnTo>
                      <a:pt x="2" y="193"/>
                    </a:lnTo>
                    <a:lnTo>
                      <a:pt x="0" y="3"/>
                    </a:lnTo>
                    <a:lnTo>
                      <a:pt x="378" y="0"/>
                    </a:lnTo>
                    <a:lnTo>
                      <a:pt x="379" y="19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6" name="Freeform 172"/>
              <p:cNvSpPr>
                <a:spLocks/>
              </p:cNvSpPr>
              <p:nvPr/>
            </p:nvSpPr>
            <p:spPr bwMode="auto">
              <a:xfrm>
                <a:off x="2808" y="1934"/>
                <a:ext cx="173" cy="192"/>
              </a:xfrm>
              <a:custGeom>
                <a:avLst/>
                <a:gdLst>
                  <a:gd name="T0" fmla="*/ 173 w 173"/>
                  <a:gd name="T1" fmla="*/ 191 h 192"/>
                  <a:gd name="T2" fmla="*/ 2 w 173"/>
                  <a:gd name="T3" fmla="*/ 192 h 192"/>
                  <a:gd name="T4" fmla="*/ 0 w 173"/>
                  <a:gd name="T5" fmla="*/ 2 h 192"/>
                  <a:gd name="T6" fmla="*/ 172 w 173"/>
                  <a:gd name="T7" fmla="*/ 0 h 192"/>
                  <a:gd name="T8" fmla="*/ 173 w 173"/>
                  <a:gd name="T9" fmla="*/ 191 h 192"/>
                </a:gdLst>
                <a:ahLst/>
                <a:cxnLst>
                  <a:cxn ang="0">
                    <a:pos x="T0" y="T1"/>
                  </a:cxn>
                  <a:cxn ang="0">
                    <a:pos x="T2" y="T3"/>
                  </a:cxn>
                  <a:cxn ang="0">
                    <a:pos x="T4" y="T5"/>
                  </a:cxn>
                  <a:cxn ang="0">
                    <a:pos x="T6" y="T7"/>
                  </a:cxn>
                  <a:cxn ang="0">
                    <a:pos x="T8" y="T9"/>
                  </a:cxn>
                </a:cxnLst>
                <a:rect l="0" t="0" r="r" b="b"/>
                <a:pathLst>
                  <a:path w="173" h="192">
                    <a:moveTo>
                      <a:pt x="173" y="191"/>
                    </a:moveTo>
                    <a:lnTo>
                      <a:pt x="2" y="192"/>
                    </a:lnTo>
                    <a:lnTo>
                      <a:pt x="0" y="2"/>
                    </a:lnTo>
                    <a:lnTo>
                      <a:pt x="172" y="0"/>
                    </a:lnTo>
                    <a:lnTo>
                      <a:pt x="173" y="191"/>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7" name="Freeform 173"/>
              <p:cNvSpPr>
                <a:spLocks/>
              </p:cNvSpPr>
              <p:nvPr/>
            </p:nvSpPr>
            <p:spPr bwMode="auto">
              <a:xfrm>
                <a:off x="2996" y="1803"/>
                <a:ext cx="177" cy="322"/>
              </a:xfrm>
              <a:custGeom>
                <a:avLst/>
                <a:gdLst>
                  <a:gd name="T0" fmla="*/ 177 w 177"/>
                  <a:gd name="T1" fmla="*/ 320 h 322"/>
                  <a:gd name="T2" fmla="*/ 4 w 177"/>
                  <a:gd name="T3" fmla="*/ 322 h 322"/>
                  <a:gd name="T4" fmla="*/ 0 w 177"/>
                  <a:gd name="T5" fmla="*/ 1 h 322"/>
                  <a:gd name="T6" fmla="*/ 174 w 177"/>
                  <a:gd name="T7" fmla="*/ 0 h 322"/>
                  <a:gd name="T8" fmla="*/ 177 w 177"/>
                  <a:gd name="T9" fmla="*/ 320 h 322"/>
                </a:gdLst>
                <a:ahLst/>
                <a:cxnLst>
                  <a:cxn ang="0">
                    <a:pos x="T0" y="T1"/>
                  </a:cxn>
                  <a:cxn ang="0">
                    <a:pos x="T2" y="T3"/>
                  </a:cxn>
                  <a:cxn ang="0">
                    <a:pos x="T4" y="T5"/>
                  </a:cxn>
                  <a:cxn ang="0">
                    <a:pos x="T6" y="T7"/>
                  </a:cxn>
                  <a:cxn ang="0">
                    <a:pos x="T8" y="T9"/>
                  </a:cxn>
                </a:cxnLst>
                <a:rect l="0" t="0" r="r" b="b"/>
                <a:pathLst>
                  <a:path w="177" h="322">
                    <a:moveTo>
                      <a:pt x="177" y="320"/>
                    </a:moveTo>
                    <a:lnTo>
                      <a:pt x="4" y="322"/>
                    </a:lnTo>
                    <a:lnTo>
                      <a:pt x="0" y="1"/>
                    </a:lnTo>
                    <a:lnTo>
                      <a:pt x="174" y="0"/>
                    </a:lnTo>
                    <a:lnTo>
                      <a:pt x="177" y="32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8" name="Freeform 174"/>
              <p:cNvSpPr>
                <a:spLocks/>
              </p:cNvSpPr>
              <p:nvPr/>
            </p:nvSpPr>
            <p:spPr bwMode="auto">
              <a:xfrm>
                <a:off x="3127" y="1904"/>
                <a:ext cx="173" cy="254"/>
              </a:xfrm>
              <a:custGeom>
                <a:avLst/>
                <a:gdLst>
                  <a:gd name="T0" fmla="*/ 173 w 173"/>
                  <a:gd name="T1" fmla="*/ 252 h 254"/>
                  <a:gd name="T2" fmla="*/ 1 w 173"/>
                  <a:gd name="T3" fmla="*/ 254 h 254"/>
                  <a:gd name="T4" fmla="*/ 0 w 173"/>
                  <a:gd name="T5" fmla="*/ 2 h 254"/>
                  <a:gd name="T6" fmla="*/ 172 w 173"/>
                  <a:gd name="T7" fmla="*/ 0 h 254"/>
                  <a:gd name="T8" fmla="*/ 173 w 173"/>
                  <a:gd name="T9" fmla="*/ 252 h 254"/>
                </a:gdLst>
                <a:ahLst/>
                <a:cxnLst>
                  <a:cxn ang="0">
                    <a:pos x="T0" y="T1"/>
                  </a:cxn>
                  <a:cxn ang="0">
                    <a:pos x="T2" y="T3"/>
                  </a:cxn>
                  <a:cxn ang="0">
                    <a:pos x="T4" y="T5"/>
                  </a:cxn>
                  <a:cxn ang="0">
                    <a:pos x="T6" y="T7"/>
                  </a:cxn>
                  <a:cxn ang="0">
                    <a:pos x="T8" y="T9"/>
                  </a:cxn>
                </a:cxnLst>
                <a:rect l="0" t="0" r="r" b="b"/>
                <a:pathLst>
                  <a:path w="173" h="254">
                    <a:moveTo>
                      <a:pt x="173" y="252"/>
                    </a:moveTo>
                    <a:lnTo>
                      <a:pt x="1" y="254"/>
                    </a:lnTo>
                    <a:lnTo>
                      <a:pt x="0" y="2"/>
                    </a:lnTo>
                    <a:lnTo>
                      <a:pt x="172" y="0"/>
                    </a:lnTo>
                    <a:lnTo>
                      <a:pt x="173" y="252"/>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9" name="Freeform 175"/>
              <p:cNvSpPr>
                <a:spLocks/>
              </p:cNvSpPr>
              <p:nvPr/>
            </p:nvSpPr>
            <p:spPr bwMode="auto">
              <a:xfrm>
                <a:off x="3173" y="1999"/>
                <a:ext cx="176" cy="197"/>
              </a:xfrm>
              <a:custGeom>
                <a:avLst/>
                <a:gdLst>
                  <a:gd name="T0" fmla="*/ 176 w 176"/>
                  <a:gd name="T1" fmla="*/ 196 h 197"/>
                  <a:gd name="T2" fmla="*/ 2 w 176"/>
                  <a:gd name="T3" fmla="*/ 197 h 197"/>
                  <a:gd name="T4" fmla="*/ 0 w 176"/>
                  <a:gd name="T5" fmla="*/ 2 h 197"/>
                  <a:gd name="T6" fmla="*/ 174 w 176"/>
                  <a:gd name="T7" fmla="*/ 0 h 197"/>
                  <a:gd name="T8" fmla="*/ 176 w 176"/>
                  <a:gd name="T9" fmla="*/ 196 h 197"/>
                </a:gdLst>
                <a:ahLst/>
                <a:cxnLst>
                  <a:cxn ang="0">
                    <a:pos x="T0" y="T1"/>
                  </a:cxn>
                  <a:cxn ang="0">
                    <a:pos x="T2" y="T3"/>
                  </a:cxn>
                  <a:cxn ang="0">
                    <a:pos x="T4" y="T5"/>
                  </a:cxn>
                  <a:cxn ang="0">
                    <a:pos x="T6" y="T7"/>
                  </a:cxn>
                  <a:cxn ang="0">
                    <a:pos x="T8" y="T9"/>
                  </a:cxn>
                </a:cxnLst>
                <a:rect l="0" t="0" r="r" b="b"/>
                <a:pathLst>
                  <a:path w="176" h="197">
                    <a:moveTo>
                      <a:pt x="176" y="196"/>
                    </a:moveTo>
                    <a:lnTo>
                      <a:pt x="2" y="197"/>
                    </a:lnTo>
                    <a:lnTo>
                      <a:pt x="0" y="2"/>
                    </a:lnTo>
                    <a:lnTo>
                      <a:pt x="174" y="0"/>
                    </a:lnTo>
                    <a:lnTo>
                      <a:pt x="176" y="196"/>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0" name="Freeform 176"/>
              <p:cNvSpPr>
                <a:spLocks/>
              </p:cNvSpPr>
              <p:nvPr/>
            </p:nvSpPr>
            <p:spPr bwMode="auto">
              <a:xfrm>
                <a:off x="2853" y="2160"/>
                <a:ext cx="254" cy="78"/>
              </a:xfrm>
              <a:custGeom>
                <a:avLst/>
                <a:gdLst>
                  <a:gd name="T0" fmla="*/ 254 w 254"/>
                  <a:gd name="T1" fmla="*/ 76 h 78"/>
                  <a:gd name="T2" fmla="*/ 0 w 254"/>
                  <a:gd name="T3" fmla="*/ 78 h 78"/>
                  <a:gd name="T4" fmla="*/ 0 w 254"/>
                  <a:gd name="T5" fmla="*/ 1 h 78"/>
                  <a:gd name="T6" fmla="*/ 252 w 254"/>
                  <a:gd name="T7" fmla="*/ 0 h 78"/>
                  <a:gd name="T8" fmla="*/ 254 w 254"/>
                  <a:gd name="T9" fmla="*/ 76 h 78"/>
                </a:gdLst>
                <a:ahLst/>
                <a:cxnLst>
                  <a:cxn ang="0">
                    <a:pos x="T0" y="T1"/>
                  </a:cxn>
                  <a:cxn ang="0">
                    <a:pos x="T2" y="T3"/>
                  </a:cxn>
                  <a:cxn ang="0">
                    <a:pos x="T4" y="T5"/>
                  </a:cxn>
                  <a:cxn ang="0">
                    <a:pos x="T6" y="T7"/>
                  </a:cxn>
                  <a:cxn ang="0">
                    <a:pos x="T8" y="T9"/>
                  </a:cxn>
                </a:cxnLst>
                <a:rect l="0" t="0" r="r" b="b"/>
                <a:pathLst>
                  <a:path w="254" h="78">
                    <a:moveTo>
                      <a:pt x="254" y="76"/>
                    </a:moveTo>
                    <a:lnTo>
                      <a:pt x="0" y="78"/>
                    </a:lnTo>
                    <a:lnTo>
                      <a:pt x="0" y="1"/>
                    </a:lnTo>
                    <a:lnTo>
                      <a:pt x="252" y="0"/>
                    </a:lnTo>
                    <a:lnTo>
                      <a:pt x="254" y="76"/>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1" name="Freeform 177"/>
              <p:cNvSpPr>
                <a:spLocks/>
              </p:cNvSpPr>
              <p:nvPr/>
            </p:nvSpPr>
            <p:spPr bwMode="auto">
              <a:xfrm>
                <a:off x="3269" y="2153"/>
                <a:ext cx="100" cy="295"/>
              </a:xfrm>
              <a:custGeom>
                <a:avLst/>
                <a:gdLst>
                  <a:gd name="T0" fmla="*/ 100 w 100"/>
                  <a:gd name="T1" fmla="*/ 295 h 295"/>
                  <a:gd name="T2" fmla="*/ 3 w 100"/>
                  <a:gd name="T3" fmla="*/ 295 h 295"/>
                  <a:gd name="T4" fmla="*/ 0 w 100"/>
                  <a:gd name="T5" fmla="*/ 0 h 295"/>
                  <a:gd name="T6" fmla="*/ 96 w 100"/>
                  <a:gd name="T7" fmla="*/ 0 h 295"/>
                  <a:gd name="T8" fmla="*/ 100 w 100"/>
                  <a:gd name="T9" fmla="*/ 295 h 295"/>
                </a:gdLst>
                <a:ahLst/>
                <a:cxnLst>
                  <a:cxn ang="0">
                    <a:pos x="T0" y="T1"/>
                  </a:cxn>
                  <a:cxn ang="0">
                    <a:pos x="T2" y="T3"/>
                  </a:cxn>
                  <a:cxn ang="0">
                    <a:pos x="T4" y="T5"/>
                  </a:cxn>
                  <a:cxn ang="0">
                    <a:pos x="T6" y="T7"/>
                  </a:cxn>
                  <a:cxn ang="0">
                    <a:pos x="T8" y="T9"/>
                  </a:cxn>
                </a:cxnLst>
                <a:rect l="0" t="0" r="r" b="b"/>
                <a:pathLst>
                  <a:path w="100" h="295">
                    <a:moveTo>
                      <a:pt x="100" y="295"/>
                    </a:moveTo>
                    <a:lnTo>
                      <a:pt x="3" y="295"/>
                    </a:lnTo>
                    <a:lnTo>
                      <a:pt x="0" y="0"/>
                    </a:lnTo>
                    <a:lnTo>
                      <a:pt x="96" y="0"/>
                    </a:lnTo>
                    <a:lnTo>
                      <a:pt x="100" y="295"/>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2" name="Rectangle 178"/>
              <p:cNvSpPr>
                <a:spLocks noChangeArrowheads="1"/>
              </p:cNvSpPr>
              <p:nvPr/>
            </p:nvSpPr>
            <p:spPr bwMode="auto">
              <a:xfrm>
                <a:off x="3065" y="2650"/>
                <a:ext cx="359" cy="2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3" name="Rectangle 179"/>
              <p:cNvSpPr>
                <a:spLocks noChangeArrowheads="1"/>
              </p:cNvSpPr>
              <p:nvPr/>
            </p:nvSpPr>
            <p:spPr bwMode="auto">
              <a:xfrm>
                <a:off x="3065" y="2570"/>
                <a:ext cx="359" cy="6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4" name="Rectangle 180"/>
              <p:cNvSpPr>
                <a:spLocks noChangeArrowheads="1"/>
              </p:cNvSpPr>
              <p:nvPr/>
            </p:nvSpPr>
            <p:spPr bwMode="auto">
              <a:xfrm>
                <a:off x="2796" y="2855"/>
                <a:ext cx="644" cy="2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5" name="Rectangle 181"/>
              <p:cNvSpPr>
                <a:spLocks noChangeArrowheads="1"/>
              </p:cNvSpPr>
              <p:nvPr/>
            </p:nvSpPr>
            <p:spPr bwMode="auto">
              <a:xfrm>
                <a:off x="2796" y="2935"/>
                <a:ext cx="644" cy="2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6" name="Rectangle 182"/>
              <p:cNvSpPr>
                <a:spLocks noChangeArrowheads="1"/>
              </p:cNvSpPr>
              <p:nvPr/>
            </p:nvSpPr>
            <p:spPr bwMode="auto">
              <a:xfrm>
                <a:off x="2796" y="2875"/>
                <a:ext cx="59" cy="6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7" name="Rectangle 183"/>
              <p:cNvSpPr>
                <a:spLocks noChangeArrowheads="1"/>
              </p:cNvSpPr>
              <p:nvPr/>
            </p:nvSpPr>
            <p:spPr bwMode="auto">
              <a:xfrm>
                <a:off x="3088" y="2875"/>
                <a:ext cx="60" cy="6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8" name="Rectangle 184"/>
              <p:cNvSpPr>
                <a:spLocks noChangeArrowheads="1"/>
              </p:cNvSpPr>
              <p:nvPr/>
            </p:nvSpPr>
            <p:spPr bwMode="auto">
              <a:xfrm>
                <a:off x="3380" y="2875"/>
                <a:ext cx="60" cy="6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9" name="Rectangle 185"/>
              <p:cNvSpPr>
                <a:spLocks noChangeArrowheads="1"/>
              </p:cNvSpPr>
              <p:nvPr/>
            </p:nvSpPr>
            <p:spPr bwMode="auto">
              <a:xfrm>
                <a:off x="2830" y="2612"/>
                <a:ext cx="302" cy="24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0" name="Freeform 186"/>
              <p:cNvSpPr>
                <a:spLocks/>
              </p:cNvSpPr>
              <p:nvPr/>
            </p:nvSpPr>
            <p:spPr bwMode="auto">
              <a:xfrm>
                <a:off x="2948" y="2612"/>
                <a:ext cx="65" cy="108"/>
              </a:xfrm>
              <a:custGeom>
                <a:avLst/>
                <a:gdLst>
                  <a:gd name="T0" fmla="*/ 0 w 39"/>
                  <a:gd name="T1" fmla="*/ 0 h 65"/>
                  <a:gd name="T2" fmla="*/ 0 w 39"/>
                  <a:gd name="T3" fmla="*/ 63 h 65"/>
                  <a:gd name="T4" fmla="*/ 5 w 39"/>
                  <a:gd name="T5" fmla="*/ 65 h 65"/>
                  <a:gd name="T6" fmla="*/ 10 w 39"/>
                  <a:gd name="T7" fmla="*/ 61 h 65"/>
                  <a:gd name="T8" fmla="*/ 17 w 39"/>
                  <a:gd name="T9" fmla="*/ 63 h 65"/>
                  <a:gd name="T10" fmla="*/ 22 w 39"/>
                  <a:gd name="T11" fmla="*/ 59 h 65"/>
                  <a:gd name="T12" fmla="*/ 28 w 39"/>
                  <a:gd name="T13" fmla="*/ 61 h 65"/>
                  <a:gd name="T14" fmla="*/ 34 w 39"/>
                  <a:gd name="T15" fmla="*/ 58 h 65"/>
                  <a:gd name="T16" fmla="*/ 39 w 39"/>
                  <a:gd name="T17" fmla="*/ 59 h 65"/>
                  <a:gd name="T18" fmla="*/ 39 w 39"/>
                  <a:gd name="T19" fmla="*/ 0 h 65"/>
                  <a:gd name="T20" fmla="*/ 0 w 39"/>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65">
                    <a:moveTo>
                      <a:pt x="0" y="0"/>
                    </a:moveTo>
                    <a:cubicBezTo>
                      <a:pt x="0" y="63"/>
                      <a:pt x="0" y="63"/>
                      <a:pt x="0" y="63"/>
                    </a:cubicBezTo>
                    <a:cubicBezTo>
                      <a:pt x="1" y="64"/>
                      <a:pt x="2" y="65"/>
                      <a:pt x="5" y="65"/>
                    </a:cubicBezTo>
                    <a:cubicBezTo>
                      <a:pt x="8" y="65"/>
                      <a:pt x="7" y="62"/>
                      <a:pt x="10" y="61"/>
                    </a:cubicBezTo>
                    <a:cubicBezTo>
                      <a:pt x="13" y="61"/>
                      <a:pt x="14" y="64"/>
                      <a:pt x="17" y="63"/>
                    </a:cubicBezTo>
                    <a:cubicBezTo>
                      <a:pt x="19" y="63"/>
                      <a:pt x="19" y="60"/>
                      <a:pt x="22" y="59"/>
                    </a:cubicBezTo>
                    <a:cubicBezTo>
                      <a:pt x="25" y="59"/>
                      <a:pt x="25" y="62"/>
                      <a:pt x="28" y="61"/>
                    </a:cubicBezTo>
                    <a:cubicBezTo>
                      <a:pt x="31" y="61"/>
                      <a:pt x="31" y="58"/>
                      <a:pt x="34" y="58"/>
                    </a:cubicBezTo>
                    <a:cubicBezTo>
                      <a:pt x="36" y="57"/>
                      <a:pt x="37" y="59"/>
                      <a:pt x="39" y="59"/>
                    </a:cubicBezTo>
                    <a:cubicBezTo>
                      <a:pt x="39" y="0"/>
                      <a:pt x="39" y="0"/>
                      <a:pt x="39" y="0"/>
                    </a:cubicBezTo>
                    <a:lnTo>
                      <a:pt x="0"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1" name="Freeform 187"/>
              <p:cNvSpPr>
                <a:spLocks/>
              </p:cNvSpPr>
              <p:nvPr/>
            </p:nvSpPr>
            <p:spPr bwMode="auto">
              <a:xfrm>
                <a:off x="3087" y="2802"/>
                <a:ext cx="33" cy="43"/>
              </a:xfrm>
              <a:custGeom>
                <a:avLst/>
                <a:gdLst>
                  <a:gd name="T0" fmla="*/ 8 w 20"/>
                  <a:gd name="T1" fmla="*/ 9 h 26"/>
                  <a:gd name="T2" fmla="*/ 0 w 20"/>
                  <a:gd name="T3" fmla="*/ 17 h 26"/>
                  <a:gd name="T4" fmla="*/ 0 w 20"/>
                  <a:gd name="T5" fmla="*/ 11 h 26"/>
                  <a:gd name="T6" fmla="*/ 10 w 20"/>
                  <a:gd name="T7" fmla="*/ 0 h 26"/>
                  <a:gd name="T8" fmla="*/ 20 w 20"/>
                  <a:gd name="T9" fmla="*/ 11 h 26"/>
                  <a:gd name="T10" fmla="*/ 20 w 20"/>
                  <a:gd name="T11" fmla="*/ 17 h 26"/>
                  <a:gd name="T12" fmla="*/ 13 w 20"/>
                  <a:gd name="T13" fmla="*/ 9 h 26"/>
                  <a:gd name="T14" fmla="*/ 13 w 20"/>
                  <a:gd name="T15" fmla="*/ 26 h 26"/>
                  <a:gd name="T16" fmla="*/ 8 w 20"/>
                  <a:gd name="T17" fmla="*/ 26 h 26"/>
                  <a:gd name="T18" fmla="*/ 8 w 20"/>
                  <a:gd name="T19" fmla="*/ 9 h 26"/>
                  <a:gd name="T20" fmla="*/ 8 w 20"/>
                  <a:gd name="T21"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6">
                    <a:moveTo>
                      <a:pt x="8" y="9"/>
                    </a:moveTo>
                    <a:cubicBezTo>
                      <a:pt x="0" y="17"/>
                      <a:pt x="0" y="17"/>
                      <a:pt x="0" y="17"/>
                    </a:cubicBezTo>
                    <a:cubicBezTo>
                      <a:pt x="0" y="11"/>
                      <a:pt x="0" y="11"/>
                      <a:pt x="0" y="11"/>
                    </a:cubicBezTo>
                    <a:cubicBezTo>
                      <a:pt x="10" y="0"/>
                      <a:pt x="10" y="0"/>
                      <a:pt x="10" y="0"/>
                    </a:cubicBezTo>
                    <a:cubicBezTo>
                      <a:pt x="20" y="11"/>
                      <a:pt x="20" y="11"/>
                      <a:pt x="20" y="11"/>
                    </a:cubicBezTo>
                    <a:cubicBezTo>
                      <a:pt x="20" y="17"/>
                      <a:pt x="20" y="17"/>
                      <a:pt x="20" y="17"/>
                    </a:cubicBezTo>
                    <a:cubicBezTo>
                      <a:pt x="13" y="9"/>
                      <a:pt x="13" y="9"/>
                      <a:pt x="13" y="9"/>
                    </a:cubicBezTo>
                    <a:cubicBezTo>
                      <a:pt x="13" y="26"/>
                      <a:pt x="13" y="26"/>
                      <a:pt x="13" y="26"/>
                    </a:cubicBezTo>
                    <a:cubicBezTo>
                      <a:pt x="8" y="26"/>
                      <a:pt x="8" y="26"/>
                      <a:pt x="8" y="26"/>
                    </a:cubicBezTo>
                    <a:cubicBezTo>
                      <a:pt x="8" y="9"/>
                      <a:pt x="8" y="9"/>
                      <a:pt x="8" y="9"/>
                    </a:cubicBezTo>
                    <a:cubicBezTo>
                      <a:pt x="8" y="9"/>
                      <a:pt x="8" y="9"/>
                      <a:pt x="8" y="9"/>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2" name="Freeform 188"/>
              <p:cNvSpPr>
                <a:spLocks/>
              </p:cNvSpPr>
              <p:nvPr/>
            </p:nvSpPr>
            <p:spPr bwMode="auto">
              <a:xfrm>
                <a:off x="3008" y="2805"/>
                <a:ext cx="34" cy="42"/>
              </a:xfrm>
              <a:custGeom>
                <a:avLst/>
                <a:gdLst>
                  <a:gd name="T0" fmla="*/ 20 w 20"/>
                  <a:gd name="T1" fmla="*/ 14 h 25"/>
                  <a:gd name="T2" fmla="*/ 9 w 20"/>
                  <a:gd name="T3" fmla="*/ 25 h 25"/>
                  <a:gd name="T4" fmla="*/ 0 w 20"/>
                  <a:gd name="T5" fmla="*/ 14 h 25"/>
                  <a:gd name="T6" fmla="*/ 0 w 20"/>
                  <a:gd name="T7" fmla="*/ 0 h 25"/>
                  <a:gd name="T8" fmla="*/ 5 w 20"/>
                  <a:gd name="T9" fmla="*/ 0 h 25"/>
                  <a:gd name="T10" fmla="*/ 5 w 20"/>
                  <a:gd name="T11" fmla="*/ 14 h 25"/>
                  <a:gd name="T12" fmla="*/ 10 w 20"/>
                  <a:gd name="T13" fmla="*/ 20 h 25"/>
                  <a:gd name="T14" fmla="*/ 14 w 20"/>
                  <a:gd name="T15" fmla="*/ 14 h 25"/>
                  <a:gd name="T16" fmla="*/ 14 w 20"/>
                  <a:gd name="T17" fmla="*/ 0 h 25"/>
                  <a:gd name="T18" fmla="*/ 20 w 20"/>
                  <a:gd name="T19" fmla="*/ 0 h 25"/>
                  <a:gd name="T20" fmla="*/ 20 w 20"/>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5">
                    <a:moveTo>
                      <a:pt x="20" y="14"/>
                    </a:moveTo>
                    <a:cubicBezTo>
                      <a:pt x="20" y="21"/>
                      <a:pt x="16" y="25"/>
                      <a:pt x="9" y="25"/>
                    </a:cubicBezTo>
                    <a:cubicBezTo>
                      <a:pt x="3" y="25"/>
                      <a:pt x="0" y="21"/>
                      <a:pt x="0" y="14"/>
                    </a:cubicBezTo>
                    <a:cubicBezTo>
                      <a:pt x="0" y="0"/>
                      <a:pt x="0" y="0"/>
                      <a:pt x="0" y="0"/>
                    </a:cubicBezTo>
                    <a:cubicBezTo>
                      <a:pt x="5" y="0"/>
                      <a:pt x="5" y="0"/>
                      <a:pt x="5" y="0"/>
                    </a:cubicBezTo>
                    <a:cubicBezTo>
                      <a:pt x="5" y="14"/>
                      <a:pt x="5" y="14"/>
                      <a:pt x="5" y="14"/>
                    </a:cubicBezTo>
                    <a:cubicBezTo>
                      <a:pt x="5" y="18"/>
                      <a:pt x="7" y="20"/>
                      <a:pt x="10" y="20"/>
                    </a:cubicBezTo>
                    <a:cubicBezTo>
                      <a:pt x="13" y="20"/>
                      <a:pt x="14" y="18"/>
                      <a:pt x="14" y="14"/>
                    </a:cubicBezTo>
                    <a:cubicBezTo>
                      <a:pt x="14" y="0"/>
                      <a:pt x="14" y="0"/>
                      <a:pt x="14" y="0"/>
                    </a:cubicBezTo>
                    <a:cubicBezTo>
                      <a:pt x="20" y="0"/>
                      <a:pt x="20" y="0"/>
                      <a:pt x="20" y="0"/>
                    </a:cubicBezTo>
                    <a:lnTo>
                      <a:pt x="20" y="14"/>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3" name="Freeform 189"/>
              <p:cNvSpPr>
                <a:spLocks noEditPoints="1"/>
              </p:cNvSpPr>
              <p:nvPr/>
            </p:nvSpPr>
            <p:spPr bwMode="auto">
              <a:xfrm>
                <a:off x="3050" y="2805"/>
                <a:ext cx="30" cy="40"/>
              </a:xfrm>
              <a:custGeom>
                <a:avLst/>
                <a:gdLst>
                  <a:gd name="T0" fmla="*/ 5 w 18"/>
                  <a:gd name="T1" fmla="*/ 16 h 24"/>
                  <a:gd name="T2" fmla="*/ 5 w 18"/>
                  <a:gd name="T3" fmla="*/ 24 h 24"/>
                  <a:gd name="T4" fmla="*/ 0 w 18"/>
                  <a:gd name="T5" fmla="*/ 24 h 24"/>
                  <a:gd name="T6" fmla="*/ 0 w 18"/>
                  <a:gd name="T7" fmla="*/ 0 h 24"/>
                  <a:gd name="T8" fmla="*/ 9 w 18"/>
                  <a:gd name="T9" fmla="*/ 0 h 24"/>
                  <a:gd name="T10" fmla="*/ 18 w 18"/>
                  <a:gd name="T11" fmla="*/ 8 h 24"/>
                  <a:gd name="T12" fmla="*/ 15 w 18"/>
                  <a:gd name="T13" fmla="*/ 13 h 24"/>
                  <a:gd name="T14" fmla="*/ 8 w 18"/>
                  <a:gd name="T15" fmla="*/ 16 h 24"/>
                  <a:gd name="T16" fmla="*/ 5 w 18"/>
                  <a:gd name="T17" fmla="*/ 16 h 24"/>
                  <a:gd name="T18" fmla="*/ 5 w 18"/>
                  <a:gd name="T19" fmla="*/ 4 h 24"/>
                  <a:gd name="T20" fmla="*/ 5 w 18"/>
                  <a:gd name="T21" fmla="*/ 12 h 24"/>
                  <a:gd name="T22" fmla="*/ 8 w 18"/>
                  <a:gd name="T23" fmla="*/ 12 h 24"/>
                  <a:gd name="T24" fmla="*/ 12 w 18"/>
                  <a:gd name="T25" fmla="*/ 8 h 24"/>
                  <a:gd name="T26" fmla="*/ 8 w 18"/>
                  <a:gd name="T27" fmla="*/ 4 h 24"/>
                  <a:gd name="T28" fmla="*/ 5 w 18"/>
                  <a:gd name="T2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5" y="16"/>
                    </a:moveTo>
                    <a:cubicBezTo>
                      <a:pt x="5" y="24"/>
                      <a:pt x="5" y="24"/>
                      <a:pt x="5" y="24"/>
                    </a:cubicBezTo>
                    <a:cubicBezTo>
                      <a:pt x="0" y="24"/>
                      <a:pt x="0" y="24"/>
                      <a:pt x="0" y="24"/>
                    </a:cubicBezTo>
                    <a:cubicBezTo>
                      <a:pt x="0" y="0"/>
                      <a:pt x="0" y="0"/>
                      <a:pt x="0" y="0"/>
                    </a:cubicBezTo>
                    <a:cubicBezTo>
                      <a:pt x="9" y="0"/>
                      <a:pt x="9" y="0"/>
                      <a:pt x="9" y="0"/>
                    </a:cubicBezTo>
                    <a:cubicBezTo>
                      <a:pt x="15" y="0"/>
                      <a:pt x="18" y="2"/>
                      <a:pt x="18" y="8"/>
                    </a:cubicBezTo>
                    <a:cubicBezTo>
                      <a:pt x="18" y="10"/>
                      <a:pt x="17" y="12"/>
                      <a:pt x="15" y="13"/>
                    </a:cubicBezTo>
                    <a:cubicBezTo>
                      <a:pt x="13" y="15"/>
                      <a:pt x="11" y="16"/>
                      <a:pt x="8" y="16"/>
                    </a:cubicBezTo>
                    <a:lnTo>
                      <a:pt x="5" y="16"/>
                    </a:lnTo>
                    <a:close/>
                    <a:moveTo>
                      <a:pt x="5" y="4"/>
                    </a:moveTo>
                    <a:cubicBezTo>
                      <a:pt x="5" y="12"/>
                      <a:pt x="5" y="12"/>
                      <a:pt x="5" y="12"/>
                    </a:cubicBezTo>
                    <a:cubicBezTo>
                      <a:pt x="8" y="12"/>
                      <a:pt x="8" y="12"/>
                      <a:pt x="8" y="12"/>
                    </a:cubicBezTo>
                    <a:cubicBezTo>
                      <a:pt x="10" y="12"/>
                      <a:pt x="12" y="10"/>
                      <a:pt x="12" y="8"/>
                    </a:cubicBezTo>
                    <a:cubicBezTo>
                      <a:pt x="12" y="5"/>
                      <a:pt x="10" y="4"/>
                      <a:pt x="8" y="4"/>
                    </a:cubicBezTo>
                    <a:lnTo>
                      <a:pt x="5" y="4"/>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4" name="Rectangle 190"/>
              <p:cNvSpPr>
                <a:spLocks noChangeArrowheads="1"/>
              </p:cNvSpPr>
              <p:nvPr/>
            </p:nvSpPr>
            <p:spPr bwMode="auto">
              <a:xfrm>
                <a:off x="3163" y="2667"/>
                <a:ext cx="236" cy="188"/>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5" name="Freeform 191"/>
              <p:cNvSpPr>
                <a:spLocks/>
              </p:cNvSpPr>
              <p:nvPr/>
            </p:nvSpPr>
            <p:spPr bwMode="auto">
              <a:xfrm>
                <a:off x="3257" y="2667"/>
                <a:ext cx="50" cy="83"/>
              </a:xfrm>
              <a:custGeom>
                <a:avLst/>
                <a:gdLst>
                  <a:gd name="T0" fmla="*/ 0 w 30"/>
                  <a:gd name="T1" fmla="*/ 0 h 50"/>
                  <a:gd name="T2" fmla="*/ 0 w 30"/>
                  <a:gd name="T3" fmla="*/ 49 h 50"/>
                  <a:gd name="T4" fmla="*/ 3 w 30"/>
                  <a:gd name="T5" fmla="*/ 50 h 50"/>
                  <a:gd name="T6" fmla="*/ 8 w 30"/>
                  <a:gd name="T7" fmla="*/ 47 h 50"/>
                  <a:gd name="T8" fmla="*/ 13 w 30"/>
                  <a:gd name="T9" fmla="*/ 49 h 50"/>
                  <a:gd name="T10" fmla="*/ 17 w 30"/>
                  <a:gd name="T11" fmla="*/ 46 h 50"/>
                  <a:gd name="T12" fmla="*/ 22 w 30"/>
                  <a:gd name="T13" fmla="*/ 47 h 50"/>
                  <a:gd name="T14" fmla="*/ 26 w 30"/>
                  <a:gd name="T15" fmla="*/ 44 h 50"/>
                  <a:gd name="T16" fmla="*/ 30 w 30"/>
                  <a:gd name="T17" fmla="*/ 46 h 50"/>
                  <a:gd name="T18" fmla="*/ 30 w 30"/>
                  <a:gd name="T19" fmla="*/ 0 h 50"/>
                  <a:gd name="T20" fmla="*/ 0 w 30"/>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50">
                    <a:moveTo>
                      <a:pt x="0" y="0"/>
                    </a:moveTo>
                    <a:cubicBezTo>
                      <a:pt x="0" y="49"/>
                      <a:pt x="0" y="49"/>
                      <a:pt x="0" y="49"/>
                    </a:cubicBezTo>
                    <a:cubicBezTo>
                      <a:pt x="1" y="49"/>
                      <a:pt x="1" y="50"/>
                      <a:pt x="3" y="50"/>
                    </a:cubicBezTo>
                    <a:cubicBezTo>
                      <a:pt x="6" y="50"/>
                      <a:pt x="5" y="47"/>
                      <a:pt x="8" y="47"/>
                    </a:cubicBezTo>
                    <a:cubicBezTo>
                      <a:pt x="10" y="47"/>
                      <a:pt x="10" y="49"/>
                      <a:pt x="13" y="49"/>
                    </a:cubicBezTo>
                    <a:cubicBezTo>
                      <a:pt x="15" y="48"/>
                      <a:pt x="15" y="46"/>
                      <a:pt x="17" y="46"/>
                    </a:cubicBezTo>
                    <a:cubicBezTo>
                      <a:pt x="19" y="45"/>
                      <a:pt x="20" y="48"/>
                      <a:pt x="22" y="47"/>
                    </a:cubicBezTo>
                    <a:cubicBezTo>
                      <a:pt x="24" y="47"/>
                      <a:pt x="24" y="44"/>
                      <a:pt x="26" y="44"/>
                    </a:cubicBezTo>
                    <a:cubicBezTo>
                      <a:pt x="28" y="44"/>
                      <a:pt x="29" y="45"/>
                      <a:pt x="30" y="46"/>
                    </a:cubicBezTo>
                    <a:cubicBezTo>
                      <a:pt x="30" y="0"/>
                      <a:pt x="30" y="0"/>
                      <a:pt x="30" y="0"/>
                    </a:cubicBezTo>
                    <a:lnTo>
                      <a:pt x="0"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6" name="Freeform 192"/>
              <p:cNvSpPr>
                <a:spLocks/>
              </p:cNvSpPr>
              <p:nvPr/>
            </p:nvSpPr>
            <p:spPr bwMode="auto">
              <a:xfrm>
                <a:off x="3364" y="2814"/>
                <a:ext cx="26" cy="33"/>
              </a:xfrm>
              <a:custGeom>
                <a:avLst/>
                <a:gdLst>
                  <a:gd name="T0" fmla="*/ 6 w 16"/>
                  <a:gd name="T1" fmla="*/ 7 h 20"/>
                  <a:gd name="T2" fmla="*/ 0 w 16"/>
                  <a:gd name="T3" fmla="*/ 14 h 20"/>
                  <a:gd name="T4" fmla="*/ 0 w 16"/>
                  <a:gd name="T5" fmla="*/ 8 h 20"/>
                  <a:gd name="T6" fmla="*/ 8 w 16"/>
                  <a:gd name="T7" fmla="*/ 0 h 20"/>
                  <a:gd name="T8" fmla="*/ 16 w 16"/>
                  <a:gd name="T9" fmla="*/ 8 h 20"/>
                  <a:gd name="T10" fmla="*/ 16 w 16"/>
                  <a:gd name="T11" fmla="*/ 14 h 20"/>
                  <a:gd name="T12" fmla="*/ 10 w 16"/>
                  <a:gd name="T13" fmla="*/ 7 h 20"/>
                  <a:gd name="T14" fmla="*/ 10 w 16"/>
                  <a:gd name="T15" fmla="*/ 20 h 20"/>
                  <a:gd name="T16" fmla="*/ 6 w 16"/>
                  <a:gd name="T17" fmla="*/ 20 h 20"/>
                  <a:gd name="T18" fmla="*/ 6 w 16"/>
                  <a:gd name="T19" fmla="*/ 7 h 20"/>
                  <a:gd name="T20" fmla="*/ 6 w 16"/>
                  <a:gd name="T21"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0">
                    <a:moveTo>
                      <a:pt x="6" y="7"/>
                    </a:moveTo>
                    <a:cubicBezTo>
                      <a:pt x="0" y="14"/>
                      <a:pt x="0" y="14"/>
                      <a:pt x="0" y="14"/>
                    </a:cubicBezTo>
                    <a:cubicBezTo>
                      <a:pt x="0" y="8"/>
                      <a:pt x="0" y="8"/>
                      <a:pt x="0" y="8"/>
                    </a:cubicBezTo>
                    <a:cubicBezTo>
                      <a:pt x="8" y="0"/>
                      <a:pt x="8" y="0"/>
                      <a:pt x="8" y="0"/>
                    </a:cubicBezTo>
                    <a:cubicBezTo>
                      <a:pt x="16" y="8"/>
                      <a:pt x="16" y="8"/>
                      <a:pt x="16" y="8"/>
                    </a:cubicBezTo>
                    <a:cubicBezTo>
                      <a:pt x="16" y="14"/>
                      <a:pt x="16" y="14"/>
                      <a:pt x="16" y="14"/>
                    </a:cubicBezTo>
                    <a:cubicBezTo>
                      <a:pt x="10" y="7"/>
                      <a:pt x="10" y="7"/>
                      <a:pt x="10" y="7"/>
                    </a:cubicBezTo>
                    <a:cubicBezTo>
                      <a:pt x="10" y="20"/>
                      <a:pt x="10" y="20"/>
                      <a:pt x="10" y="20"/>
                    </a:cubicBezTo>
                    <a:cubicBezTo>
                      <a:pt x="6" y="20"/>
                      <a:pt x="6" y="20"/>
                      <a:pt x="6" y="20"/>
                    </a:cubicBezTo>
                    <a:cubicBezTo>
                      <a:pt x="6" y="7"/>
                      <a:pt x="6" y="7"/>
                      <a:pt x="6" y="7"/>
                    </a:cubicBezTo>
                    <a:cubicBezTo>
                      <a:pt x="6" y="7"/>
                      <a:pt x="6" y="7"/>
                      <a:pt x="6" y="7"/>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7" name="Freeform 193"/>
              <p:cNvSpPr>
                <a:spLocks/>
              </p:cNvSpPr>
              <p:nvPr/>
            </p:nvSpPr>
            <p:spPr bwMode="auto">
              <a:xfrm>
                <a:off x="3302" y="2817"/>
                <a:ext cx="27" cy="32"/>
              </a:xfrm>
              <a:custGeom>
                <a:avLst/>
                <a:gdLst>
                  <a:gd name="T0" fmla="*/ 16 w 16"/>
                  <a:gd name="T1" fmla="*/ 10 h 19"/>
                  <a:gd name="T2" fmla="*/ 8 w 16"/>
                  <a:gd name="T3" fmla="*/ 19 h 19"/>
                  <a:gd name="T4" fmla="*/ 0 w 16"/>
                  <a:gd name="T5" fmla="*/ 10 h 19"/>
                  <a:gd name="T6" fmla="*/ 0 w 16"/>
                  <a:gd name="T7" fmla="*/ 0 h 19"/>
                  <a:gd name="T8" fmla="*/ 5 w 16"/>
                  <a:gd name="T9" fmla="*/ 0 h 19"/>
                  <a:gd name="T10" fmla="*/ 5 w 16"/>
                  <a:gd name="T11" fmla="*/ 11 h 19"/>
                  <a:gd name="T12" fmla="*/ 8 w 16"/>
                  <a:gd name="T13" fmla="*/ 15 h 19"/>
                  <a:gd name="T14" fmla="*/ 12 w 16"/>
                  <a:gd name="T15" fmla="*/ 11 h 19"/>
                  <a:gd name="T16" fmla="*/ 12 w 16"/>
                  <a:gd name="T17" fmla="*/ 0 h 19"/>
                  <a:gd name="T18" fmla="*/ 16 w 16"/>
                  <a:gd name="T19" fmla="*/ 0 h 19"/>
                  <a:gd name="T20" fmla="*/ 16 w 16"/>
                  <a:gd name="T21"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9">
                    <a:moveTo>
                      <a:pt x="16" y="10"/>
                    </a:moveTo>
                    <a:cubicBezTo>
                      <a:pt x="16" y="16"/>
                      <a:pt x="13" y="19"/>
                      <a:pt x="8" y="19"/>
                    </a:cubicBezTo>
                    <a:cubicBezTo>
                      <a:pt x="3" y="19"/>
                      <a:pt x="0" y="16"/>
                      <a:pt x="0" y="10"/>
                    </a:cubicBezTo>
                    <a:cubicBezTo>
                      <a:pt x="0" y="0"/>
                      <a:pt x="0" y="0"/>
                      <a:pt x="0" y="0"/>
                    </a:cubicBezTo>
                    <a:cubicBezTo>
                      <a:pt x="5" y="0"/>
                      <a:pt x="5" y="0"/>
                      <a:pt x="5" y="0"/>
                    </a:cubicBezTo>
                    <a:cubicBezTo>
                      <a:pt x="5" y="11"/>
                      <a:pt x="5" y="11"/>
                      <a:pt x="5" y="11"/>
                    </a:cubicBezTo>
                    <a:cubicBezTo>
                      <a:pt x="5" y="14"/>
                      <a:pt x="6" y="15"/>
                      <a:pt x="8" y="15"/>
                    </a:cubicBezTo>
                    <a:cubicBezTo>
                      <a:pt x="11" y="15"/>
                      <a:pt x="12" y="14"/>
                      <a:pt x="12" y="11"/>
                    </a:cubicBezTo>
                    <a:cubicBezTo>
                      <a:pt x="12" y="0"/>
                      <a:pt x="12" y="0"/>
                      <a:pt x="12" y="0"/>
                    </a:cubicBezTo>
                    <a:cubicBezTo>
                      <a:pt x="16" y="0"/>
                      <a:pt x="16" y="0"/>
                      <a:pt x="16" y="0"/>
                    </a:cubicBezTo>
                    <a:lnTo>
                      <a:pt x="16" y="1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8" name="Freeform 194"/>
              <p:cNvSpPr>
                <a:spLocks noEditPoints="1"/>
              </p:cNvSpPr>
              <p:nvPr/>
            </p:nvSpPr>
            <p:spPr bwMode="auto">
              <a:xfrm>
                <a:off x="3335" y="2817"/>
                <a:ext cx="24" cy="30"/>
              </a:xfrm>
              <a:custGeom>
                <a:avLst/>
                <a:gdLst>
                  <a:gd name="T0" fmla="*/ 4 w 14"/>
                  <a:gd name="T1" fmla="*/ 12 h 18"/>
                  <a:gd name="T2" fmla="*/ 4 w 14"/>
                  <a:gd name="T3" fmla="*/ 18 h 18"/>
                  <a:gd name="T4" fmla="*/ 0 w 14"/>
                  <a:gd name="T5" fmla="*/ 18 h 18"/>
                  <a:gd name="T6" fmla="*/ 0 w 14"/>
                  <a:gd name="T7" fmla="*/ 0 h 18"/>
                  <a:gd name="T8" fmla="*/ 7 w 14"/>
                  <a:gd name="T9" fmla="*/ 0 h 18"/>
                  <a:gd name="T10" fmla="*/ 14 w 14"/>
                  <a:gd name="T11" fmla="*/ 6 h 18"/>
                  <a:gd name="T12" fmla="*/ 12 w 14"/>
                  <a:gd name="T13" fmla="*/ 10 h 18"/>
                  <a:gd name="T14" fmla="*/ 6 w 14"/>
                  <a:gd name="T15" fmla="*/ 12 h 18"/>
                  <a:gd name="T16" fmla="*/ 4 w 14"/>
                  <a:gd name="T17" fmla="*/ 12 h 18"/>
                  <a:gd name="T18" fmla="*/ 4 w 14"/>
                  <a:gd name="T19" fmla="*/ 3 h 18"/>
                  <a:gd name="T20" fmla="*/ 4 w 14"/>
                  <a:gd name="T21" fmla="*/ 9 h 18"/>
                  <a:gd name="T22" fmla="*/ 6 w 14"/>
                  <a:gd name="T23" fmla="*/ 9 h 18"/>
                  <a:gd name="T24" fmla="*/ 10 w 14"/>
                  <a:gd name="T25" fmla="*/ 6 h 18"/>
                  <a:gd name="T26" fmla="*/ 6 w 14"/>
                  <a:gd name="T27" fmla="*/ 3 h 18"/>
                  <a:gd name="T28" fmla="*/ 4 w 14"/>
                  <a:gd name="T2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8">
                    <a:moveTo>
                      <a:pt x="4" y="12"/>
                    </a:moveTo>
                    <a:cubicBezTo>
                      <a:pt x="4" y="18"/>
                      <a:pt x="4" y="18"/>
                      <a:pt x="4" y="18"/>
                    </a:cubicBezTo>
                    <a:cubicBezTo>
                      <a:pt x="0" y="18"/>
                      <a:pt x="0" y="18"/>
                      <a:pt x="0" y="18"/>
                    </a:cubicBezTo>
                    <a:cubicBezTo>
                      <a:pt x="0" y="0"/>
                      <a:pt x="0" y="0"/>
                      <a:pt x="0" y="0"/>
                    </a:cubicBezTo>
                    <a:cubicBezTo>
                      <a:pt x="7" y="0"/>
                      <a:pt x="7" y="0"/>
                      <a:pt x="7" y="0"/>
                    </a:cubicBezTo>
                    <a:cubicBezTo>
                      <a:pt x="12" y="0"/>
                      <a:pt x="14" y="2"/>
                      <a:pt x="14" y="6"/>
                    </a:cubicBezTo>
                    <a:cubicBezTo>
                      <a:pt x="14" y="7"/>
                      <a:pt x="13" y="9"/>
                      <a:pt x="12" y="10"/>
                    </a:cubicBezTo>
                    <a:cubicBezTo>
                      <a:pt x="11" y="11"/>
                      <a:pt x="9" y="12"/>
                      <a:pt x="6" y="12"/>
                    </a:cubicBezTo>
                    <a:lnTo>
                      <a:pt x="4" y="12"/>
                    </a:lnTo>
                    <a:close/>
                    <a:moveTo>
                      <a:pt x="4" y="3"/>
                    </a:moveTo>
                    <a:cubicBezTo>
                      <a:pt x="4" y="9"/>
                      <a:pt x="4" y="9"/>
                      <a:pt x="4" y="9"/>
                    </a:cubicBezTo>
                    <a:cubicBezTo>
                      <a:pt x="6" y="9"/>
                      <a:pt x="6" y="9"/>
                      <a:pt x="6" y="9"/>
                    </a:cubicBezTo>
                    <a:cubicBezTo>
                      <a:pt x="8" y="9"/>
                      <a:pt x="10" y="8"/>
                      <a:pt x="10" y="6"/>
                    </a:cubicBezTo>
                    <a:cubicBezTo>
                      <a:pt x="10" y="4"/>
                      <a:pt x="8" y="3"/>
                      <a:pt x="6" y="3"/>
                    </a:cubicBezTo>
                    <a:lnTo>
                      <a:pt x="4" y="3"/>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9" name="Freeform 195"/>
              <p:cNvSpPr>
                <a:spLocks/>
              </p:cNvSpPr>
              <p:nvPr/>
            </p:nvSpPr>
            <p:spPr bwMode="auto">
              <a:xfrm>
                <a:off x="2811" y="3526"/>
                <a:ext cx="239" cy="289"/>
              </a:xfrm>
              <a:custGeom>
                <a:avLst/>
                <a:gdLst>
                  <a:gd name="T0" fmla="*/ 239 w 239"/>
                  <a:gd name="T1" fmla="*/ 287 h 289"/>
                  <a:gd name="T2" fmla="*/ 2 w 239"/>
                  <a:gd name="T3" fmla="*/ 289 h 289"/>
                  <a:gd name="T4" fmla="*/ 0 w 239"/>
                  <a:gd name="T5" fmla="*/ 2 h 289"/>
                  <a:gd name="T6" fmla="*/ 237 w 239"/>
                  <a:gd name="T7" fmla="*/ 0 h 289"/>
                  <a:gd name="T8" fmla="*/ 239 w 239"/>
                  <a:gd name="T9" fmla="*/ 287 h 289"/>
                </a:gdLst>
                <a:ahLst/>
                <a:cxnLst>
                  <a:cxn ang="0">
                    <a:pos x="T0" y="T1"/>
                  </a:cxn>
                  <a:cxn ang="0">
                    <a:pos x="T2" y="T3"/>
                  </a:cxn>
                  <a:cxn ang="0">
                    <a:pos x="T4" y="T5"/>
                  </a:cxn>
                  <a:cxn ang="0">
                    <a:pos x="T6" y="T7"/>
                  </a:cxn>
                  <a:cxn ang="0">
                    <a:pos x="T8" y="T9"/>
                  </a:cxn>
                </a:cxnLst>
                <a:rect l="0" t="0" r="r" b="b"/>
                <a:pathLst>
                  <a:path w="239" h="289">
                    <a:moveTo>
                      <a:pt x="239" y="287"/>
                    </a:moveTo>
                    <a:lnTo>
                      <a:pt x="2" y="289"/>
                    </a:lnTo>
                    <a:lnTo>
                      <a:pt x="0" y="2"/>
                    </a:lnTo>
                    <a:lnTo>
                      <a:pt x="237" y="0"/>
                    </a:lnTo>
                    <a:lnTo>
                      <a:pt x="239" y="287"/>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0" name="Freeform 196"/>
              <p:cNvSpPr>
                <a:spLocks/>
              </p:cNvSpPr>
              <p:nvPr/>
            </p:nvSpPr>
            <p:spPr bwMode="auto">
              <a:xfrm>
                <a:off x="3063" y="3604"/>
                <a:ext cx="362" cy="209"/>
              </a:xfrm>
              <a:custGeom>
                <a:avLst/>
                <a:gdLst>
                  <a:gd name="T0" fmla="*/ 362 w 362"/>
                  <a:gd name="T1" fmla="*/ 207 h 209"/>
                  <a:gd name="T2" fmla="*/ 2 w 362"/>
                  <a:gd name="T3" fmla="*/ 209 h 209"/>
                  <a:gd name="T4" fmla="*/ 0 w 362"/>
                  <a:gd name="T5" fmla="*/ 2 h 209"/>
                  <a:gd name="T6" fmla="*/ 361 w 362"/>
                  <a:gd name="T7" fmla="*/ 0 h 209"/>
                  <a:gd name="T8" fmla="*/ 362 w 362"/>
                  <a:gd name="T9" fmla="*/ 207 h 209"/>
                </a:gdLst>
                <a:ahLst/>
                <a:cxnLst>
                  <a:cxn ang="0">
                    <a:pos x="T0" y="T1"/>
                  </a:cxn>
                  <a:cxn ang="0">
                    <a:pos x="T2" y="T3"/>
                  </a:cxn>
                  <a:cxn ang="0">
                    <a:pos x="T4" y="T5"/>
                  </a:cxn>
                  <a:cxn ang="0">
                    <a:pos x="T6" y="T7"/>
                  </a:cxn>
                  <a:cxn ang="0">
                    <a:pos x="T8" y="T9"/>
                  </a:cxn>
                </a:cxnLst>
                <a:rect l="0" t="0" r="r" b="b"/>
                <a:pathLst>
                  <a:path w="362" h="209">
                    <a:moveTo>
                      <a:pt x="362" y="207"/>
                    </a:moveTo>
                    <a:lnTo>
                      <a:pt x="2" y="209"/>
                    </a:lnTo>
                    <a:lnTo>
                      <a:pt x="0" y="2"/>
                    </a:lnTo>
                    <a:lnTo>
                      <a:pt x="361" y="0"/>
                    </a:lnTo>
                    <a:lnTo>
                      <a:pt x="362" y="207"/>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1" name="Freeform 197"/>
              <p:cNvSpPr>
                <a:spLocks/>
              </p:cNvSpPr>
              <p:nvPr/>
            </p:nvSpPr>
            <p:spPr bwMode="auto">
              <a:xfrm>
                <a:off x="3063" y="3523"/>
                <a:ext cx="361" cy="70"/>
              </a:xfrm>
              <a:custGeom>
                <a:avLst/>
                <a:gdLst>
                  <a:gd name="T0" fmla="*/ 361 w 361"/>
                  <a:gd name="T1" fmla="*/ 66 h 70"/>
                  <a:gd name="T2" fmla="*/ 0 w 361"/>
                  <a:gd name="T3" fmla="*/ 70 h 70"/>
                  <a:gd name="T4" fmla="*/ 0 w 361"/>
                  <a:gd name="T5" fmla="*/ 3 h 70"/>
                  <a:gd name="T6" fmla="*/ 361 w 361"/>
                  <a:gd name="T7" fmla="*/ 0 h 70"/>
                  <a:gd name="T8" fmla="*/ 361 w 361"/>
                  <a:gd name="T9" fmla="*/ 66 h 70"/>
                </a:gdLst>
                <a:ahLst/>
                <a:cxnLst>
                  <a:cxn ang="0">
                    <a:pos x="T0" y="T1"/>
                  </a:cxn>
                  <a:cxn ang="0">
                    <a:pos x="T2" y="T3"/>
                  </a:cxn>
                  <a:cxn ang="0">
                    <a:pos x="T4" y="T5"/>
                  </a:cxn>
                  <a:cxn ang="0">
                    <a:pos x="T6" y="T7"/>
                  </a:cxn>
                  <a:cxn ang="0">
                    <a:pos x="T8" y="T9"/>
                  </a:cxn>
                </a:cxnLst>
                <a:rect l="0" t="0" r="r" b="b"/>
                <a:pathLst>
                  <a:path w="361" h="70">
                    <a:moveTo>
                      <a:pt x="361" y="66"/>
                    </a:moveTo>
                    <a:lnTo>
                      <a:pt x="0" y="70"/>
                    </a:lnTo>
                    <a:lnTo>
                      <a:pt x="0" y="3"/>
                    </a:lnTo>
                    <a:lnTo>
                      <a:pt x="361" y="0"/>
                    </a:lnTo>
                    <a:lnTo>
                      <a:pt x="361" y="66"/>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2" name="Freeform 198"/>
              <p:cNvSpPr>
                <a:spLocks/>
              </p:cNvSpPr>
              <p:nvPr/>
            </p:nvSpPr>
            <p:spPr bwMode="auto">
              <a:xfrm>
                <a:off x="2828" y="3568"/>
                <a:ext cx="304" cy="245"/>
              </a:xfrm>
              <a:custGeom>
                <a:avLst/>
                <a:gdLst>
                  <a:gd name="T0" fmla="*/ 304 w 304"/>
                  <a:gd name="T1" fmla="*/ 243 h 245"/>
                  <a:gd name="T2" fmla="*/ 2 w 304"/>
                  <a:gd name="T3" fmla="*/ 245 h 245"/>
                  <a:gd name="T4" fmla="*/ 0 w 304"/>
                  <a:gd name="T5" fmla="*/ 1 h 245"/>
                  <a:gd name="T6" fmla="*/ 302 w 304"/>
                  <a:gd name="T7" fmla="*/ 0 h 245"/>
                  <a:gd name="T8" fmla="*/ 304 w 304"/>
                  <a:gd name="T9" fmla="*/ 243 h 245"/>
                </a:gdLst>
                <a:ahLst/>
                <a:cxnLst>
                  <a:cxn ang="0">
                    <a:pos x="T0" y="T1"/>
                  </a:cxn>
                  <a:cxn ang="0">
                    <a:pos x="T2" y="T3"/>
                  </a:cxn>
                  <a:cxn ang="0">
                    <a:pos x="T4" y="T5"/>
                  </a:cxn>
                  <a:cxn ang="0">
                    <a:pos x="T6" y="T7"/>
                  </a:cxn>
                  <a:cxn ang="0">
                    <a:pos x="T8" y="T9"/>
                  </a:cxn>
                </a:cxnLst>
                <a:rect l="0" t="0" r="r" b="b"/>
                <a:pathLst>
                  <a:path w="304" h="245">
                    <a:moveTo>
                      <a:pt x="304" y="243"/>
                    </a:moveTo>
                    <a:lnTo>
                      <a:pt x="2" y="245"/>
                    </a:lnTo>
                    <a:lnTo>
                      <a:pt x="0" y="1"/>
                    </a:lnTo>
                    <a:lnTo>
                      <a:pt x="302" y="0"/>
                    </a:lnTo>
                    <a:lnTo>
                      <a:pt x="304" y="243"/>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3" name="Freeform 199"/>
              <p:cNvSpPr>
                <a:spLocks/>
              </p:cNvSpPr>
              <p:nvPr/>
            </p:nvSpPr>
            <p:spPr bwMode="auto">
              <a:xfrm>
                <a:off x="2946" y="3568"/>
                <a:ext cx="65" cy="110"/>
              </a:xfrm>
              <a:custGeom>
                <a:avLst/>
                <a:gdLst>
                  <a:gd name="T0" fmla="*/ 0 w 39"/>
                  <a:gd name="T1" fmla="*/ 1 h 66"/>
                  <a:gd name="T2" fmla="*/ 1 w 39"/>
                  <a:gd name="T3" fmla="*/ 63 h 66"/>
                  <a:gd name="T4" fmla="*/ 5 w 39"/>
                  <a:gd name="T5" fmla="*/ 65 h 66"/>
                  <a:gd name="T6" fmla="*/ 11 w 39"/>
                  <a:gd name="T7" fmla="*/ 61 h 66"/>
                  <a:gd name="T8" fmla="*/ 17 w 39"/>
                  <a:gd name="T9" fmla="*/ 63 h 66"/>
                  <a:gd name="T10" fmla="*/ 23 w 39"/>
                  <a:gd name="T11" fmla="*/ 59 h 66"/>
                  <a:gd name="T12" fmla="*/ 29 w 39"/>
                  <a:gd name="T13" fmla="*/ 62 h 66"/>
                  <a:gd name="T14" fmla="*/ 35 w 39"/>
                  <a:gd name="T15" fmla="*/ 58 h 66"/>
                  <a:gd name="T16" fmla="*/ 39 w 39"/>
                  <a:gd name="T17" fmla="*/ 60 h 66"/>
                  <a:gd name="T18" fmla="*/ 39 w 39"/>
                  <a:gd name="T19" fmla="*/ 0 h 66"/>
                  <a:gd name="T20" fmla="*/ 0 w 39"/>
                  <a:gd name="T21"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66">
                    <a:moveTo>
                      <a:pt x="0" y="1"/>
                    </a:moveTo>
                    <a:cubicBezTo>
                      <a:pt x="1" y="63"/>
                      <a:pt x="1" y="63"/>
                      <a:pt x="1" y="63"/>
                    </a:cubicBezTo>
                    <a:cubicBezTo>
                      <a:pt x="2" y="64"/>
                      <a:pt x="3" y="66"/>
                      <a:pt x="5" y="65"/>
                    </a:cubicBezTo>
                    <a:cubicBezTo>
                      <a:pt x="8" y="65"/>
                      <a:pt x="8" y="62"/>
                      <a:pt x="11" y="61"/>
                    </a:cubicBezTo>
                    <a:cubicBezTo>
                      <a:pt x="14" y="61"/>
                      <a:pt x="14" y="64"/>
                      <a:pt x="17" y="63"/>
                    </a:cubicBezTo>
                    <a:cubicBezTo>
                      <a:pt x="20" y="63"/>
                      <a:pt x="20" y="60"/>
                      <a:pt x="23" y="59"/>
                    </a:cubicBezTo>
                    <a:cubicBezTo>
                      <a:pt x="26" y="59"/>
                      <a:pt x="26" y="62"/>
                      <a:pt x="29" y="62"/>
                    </a:cubicBezTo>
                    <a:cubicBezTo>
                      <a:pt x="32" y="61"/>
                      <a:pt x="32" y="58"/>
                      <a:pt x="35" y="58"/>
                    </a:cubicBezTo>
                    <a:cubicBezTo>
                      <a:pt x="37" y="57"/>
                      <a:pt x="38" y="59"/>
                      <a:pt x="39" y="60"/>
                    </a:cubicBezTo>
                    <a:cubicBezTo>
                      <a:pt x="39" y="0"/>
                      <a:pt x="39" y="0"/>
                      <a:pt x="39" y="0"/>
                    </a:cubicBezTo>
                    <a:lnTo>
                      <a:pt x="0" y="1"/>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4" name="Freeform 200"/>
              <p:cNvSpPr>
                <a:spLocks/>
              </p:cNvSpPr>
              <p:nvPr/>
            </p:nvSpPr>
            <p:spPr bwMode="auto">
              <a:xfrm>
                <a:off x="3087" y="3758"/>
                <a:ext cx="35" cy="43"/>
              </a:xfrm>
              <a:custGeom>
                <a:avLst/>
                <a:gdLst>
                  <a:gd name="T0" fmla="*/ 8 w 21"/>
                  <a:gd name="T1" fmla="*/ 9 h 26"/>
                  <a:gd name="T2" fmla="*/ 0 w 21"/>
                  <a:gd name="T3" fmla="*/ 17 h 26"/>
                  <a:gd name="T4" fmla="*/ 0 w 21"/>
                  <a:gd name="T5" fmla="*/ 10 h 26"/>
                  <a:gd name="T6" fmla="*/ 10 w 21"/>
                  <a:gd name="T7" fmla="*/ 0 h 26"/>
                  <a:gd name="T8" fmla="*/ 21 w 21"/>
                  <a:gd name="T9" fmla="*/ 10 h 26"/>
                  <a:gd name="T10" fmla="*/ 21 w 21"/>
                  <a:gd name="T11" fmla="*/ 17 h 26"/>
                  <a:gd name="T12" fmla="*/ 13 w 21"/>
                  <a:gd name="T13" fmla="*/ 9 h 26"/>
                  <a:gd name="T14" fmla="*/ 13 w 21"/>
                  <a:gd name="T15" fmla="*/ 26 h 26"/>
                  <a:gd name="T16" fmla="*/ 8 w 21"/>
                  <a:gd name="T17" fmla="*/ 26 h 26"/>
                  <a:gd name="T18" fmla="*/ 8 w 21"/>
                  <a:gd name="T19" fmla="*/ 9 h 26"/>
                  <a:gd name="T20" fmla="*/ 8 w 21"/>
                  <a:gd name="T21"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6">
                    <a:moveTo>
                      <a:pt x="8" y="9"/>
                    </a:moveTo>
                    <a:cubicBezTo>
                      <a:pt x="0" y="17"/>
                      <a:pt x="0" y="17"/>
                      <a:pt x="0" y="17"/>
                    </a:cubicBezTo>
                    <a:cubicBezTo>
                      <a:pt x="0" y="10"/>
                      <a:pt x="0" y="10"/>
                      <a:pt x="0" y="10"/>
                    </a:cubicBezTo>
                    <a:cubicBezTo>
                      <a:pt x="10" y="0"/>
                      <a:pt x="10" y="0"/>
                      <a:pt x="10" y="0"/>
                    </a:cubicBezTo>
                    <a:cubicBezTo>
                      <a:pt x="21" y="10"/>
                      <a:pt x="21" y="10"/>
                      <a:pt x="21" y="10"/>
                    </a:cubicBezTo>
                    <a:cubicBezTo>
                      <a:pt x="21" y="17"/>
                      <a:pt x="21" y="17"/>
                      <a:pt x="21" y="17"/>
                    </a:cubicBezTo>
                    <a:cubicBezTo>
                      <a:pt x="13" y="9"/>
                      <a:pt x="13" y="9"/>
                      <a:pt x="13" y="9"/>
                    </a:cubicBezTo>
                    <a:cubicBezTo>
                      <a:pt x="13" y="26"/>
                      <a:pt x="13" y="26"/>
                      <a:pt x="13" y="26"/>
                    </a:cubicBezTo>
                    <a:cubicBezTo>
                      <a:pt x="8" y="26"/>
                      <a:pt x="8" y="26"/>
                      <a:pt x="8" y="26"/>
                    </a:cubicBezTo>
                    <a:cubicBezTo>
                      <a:pt x="8" y="9"/>
                      <a:pt x="8" y="9"/>
                      <a:pt x="8" y="9"/>
                    </a:cubicBezTo>
                    <a:cubicBezTo>
                      <a:pt x="8" y="9"/>
                      <a:pt x="8" y="9"/>
                      <a:pt x="8" y="9"/>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5" name="Freeform 201"/>
              <p:cNvSpPr>
                <a:spLocks/>
              </p:cNvSpPr>
              <p:nvPr/>
            </p:nvSpPr>
            <p:spPr bwMode="auto">
              <a:xfrm>
                <a:off x="3008" y="3761"/>
                <a:ext cx="34" cy="42"/>
              </a:xfrm>
              <a:custGeom>
                <a:avLst/>
                <a:gdLst>
                  <a:gd name="T0" fmla="*/ 20 w 20"/>
                  <a:gd name="T1" fmla="*/ 14 h 25"/>
                  <a:gd name="T2" fmla="*/ 10 w 20"/>
                  <a:gd name="T3" fmla="*/ 25 h 25"/>
                  <a:gd name="T4" fmla="*/ 0 w 20"/>
                  <a:gd name="T5" fmla="*/ 14 h 25"/>
                  <a:gd name="T6" fmla="*/ 0 w 20"/>
                  <a:gd name="T7" fmla="*/ 0 h 25"/>
                  <a:gd name="T8" fmla="*/ 5 w 20"/>
                  <a:gd name="T9" fmla="*/ 0 h 25"/>
                  <a:gd name="T10" fmla="*/ 5 w 20"/>
                  <a:gd name="T11" fmla="*/ 14 h 25"/>
                  <a:gd name="T12" fmla="*/ 10 w 20"/>
                  <a:gd name="T13" fmla="*/ 20 h 25"/>
                  <a:gd name="T14" fmla="*/ 14 w 20"/>
                  <a:gd name="T15" fmla="*/ 14 h 25"/>
                  <a:gd name="T16" fmla="*/ 14 w 20"/>
                  <a:gd name="T17" fmla="*/ 0 h 25"/>
                  <a:gd name="T18" fmla="*/ 20 w 20"/>
                  <a:gd name="T19" fmla="*/ 0 h 25"/>
                  <a:gd name="T20" fmla="*/ 20 w 20"/>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5">
                    <a:moveTo>
                      <a:pt x="20" y="14"/>
                    </a:moveTo>
                    <a:cubicBezTo>
                      <a:pt x="20" y="21"/>
                      <a:pt x="17" y="24"/>
                      <a:pt x="10" y="25"/>
                    </a:cubicBezTo>
                    <a:cubicBezTo>
                      <a:pt x="3" y="25"/>
                      <a:pt x="0" y="21"/>
                      <a:pt x="0" y="14"/>
                    </a:cubicBezTo>
                    <a:cubicBezTo>
                      <a:pt x="0" y="0"/>
                      <a:pt x="0" y="0"/>
                      <a:pt x="0" y="0"/>
                    </a:cubicBezTo>
                    <a:cubicBezTo>
                      <a:pt x="5" y="0"/>
                      <a:pt x="5" y="0"/>
                      <a:pt x="5" y="0"/>
                    </a:cubicBezTo>
                    <a:cubicBezTo>
                      <a:pt x="5" y="14"/>
                      <a:pt x="5" y="14"/>
                      <a:pt x="5" y="14"/>
                    </a:cubicBezTo>
                    <a:cubicBezTo>
                      <a:pt x="5" y="18"/>
                      <a:pt x="7" y="20"/>
                      <a:pt x="10" y="20"/>
                    </a:cubicBezTo>
                    <a:cubicBezTo>
                      <a:pt x="13" y="20"/>
                      <a:pt x="14" y="18"/>
                      <a:pt x="14" y="14"/>
                    </a:cubicBezTo>
                    <a:cubicBezTo>
                      <a:pt x="14" y="0"/>
                      <a:pt x="14" y="0"/>
                      <a:pt x="14" y="0"/>
                    </a:cubicBezTo>
                    <a:cubicBezTo>
                      <a:pt x="20" y="0"/>
                      <a:pt x="20" y="0"/>
                      <a:pt x="20" y="0"/>
                    </a:cubicBezTo>
                    <a:lnTo>
                      <a:pt x="20" y="14"/>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6" name="Freeform 202"/>
              <p:cNvSpPr>
                <a:spLocks noEditPoints="1"/>
              </p:cNvSpPr>
              <p:nvPr/>
            </p:nvSpPr>
            <p:spPr bwMode="auto">
              <a:xfrm>
                <a:off x="3050" y="3761"/>
                <a:ext cx="30" cy="40"/>
              </a:xfrm>
              <a:custGeom>
                <a:avLst/>
                <a:gdLst>
                  <a:gd name="T0" fmla="*/ 6 w 18"/>
                  <a:gd name="T1" fmla="*/ 16 h 24"/>
                  <a:gd name="T2" fmla="*/ 6 w 18"/>
                  <a:gd name="T3" fmla="*/ 24 h 24"/>
                  <a:gd name="T4" fmla="*/ 0 w 18"/>
                  <a:gd name="T5" fmla="*/ 24 h 24"/>
                  <a:gd name="T6" fmla="*/ 0 w 18"/>
                  <a:gd name="T7" fmla="*/ 0 h 24"/>
                  <a:gd name="T8" fmla="*/ 9 w 18"/>
                  <a:gd name="T9" fmla="*/ 0 h 24"/>
                  <a:gd name="T10" fmla="*/ 18 w 18"/>
                  <a:gd name="T11" fmla="*/ 7 h 24"/>
                  <a:gd name="T12" fmla="*/ 15 w 18"/>
                  <a:gd name="T13" fmla="*/ 13 h 24"/>
                  <a:gd name="T14" fmla="*/ 8 w 18"/>
                  <a:gd name="T15" fmla="*/ 16 h 24"/>
                  <a:gd name="T16" fmla="*/ 6 w 18"/>
                  <a:gd name="T17" fmla="*/ 16 h 24"/>
                  <a:gd name="T18" fmla="*/ 6 w 18"/>
                  <a:gd name="T19" fmla="*/ 4 h 24"/>
                  <a:gd name="T20" fmla="*/ 6 w 18"/>
                  <a:gd name="T21" fmla="*/ 11 h 24"/>
                  <a:gd name="T22" fmla="*/ 8 w 18"/>
                  <a:gd name="T23" fmla="*/ 11 h 24"/>
                  <a:gd name="T24" fmla="*/ 12 w 18"/>
                  <a:gd name="T25" fmla="*/ 8 h 24"/>
                  <a:gd name="T26" fmla="*/ 8 w 18"/>
                  <a:gd name="T27" fmla="*/ 4 h 24"/>
                  <a:gd name="T28" fmla="*/ 6 w 18"/>
                  <a:gd name="T2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6" y="16"/>
                    </a:moveTo>
                    <a:cubicBezTo>
                      <a:pt x="6" y="24"/>
                      <a:pt x="6" y="24"/>
                      <a:pt x="6" y="24"/>
                    </a:cubicBezTo>
                    <a:cubicBezTo>
                      <a:pt x="0" y="24"/>
                      <a:pt x="0" y="24"/>
                      <a:pt x="0" y="24"/>
                    </a:cubicBezTo>
                    <a:cubicBezTo>
                      <a:pt x="0" y="0"/>
                      <a:pt x="0" y="0"/>
                      <a:pt x="0" y="0"/>
                    </a:cubicBezTo>
                    <a:cubicBezTo>
                      <a:pt x="9" y="0"/>
                      <a:pt x="9" y="0"/>
                      <a:pt x="9" y="0"/>
                    </a:cubicBezTo>
                    <a:cubicBezTo>
                      <a:pt x="15" y="0"/>
                      <a:pt x="18" y="2"/>
                      <a:pt x="18" y="7"/>
                    </a:cubicBezTo>
                    <a:cubicBezTo>
                      <a:pt x="18" y="10"/>
                      <a:pt x="17" y="12"/>
                      <a:pt x="15" y="13"/>
                    </a:cubicBezTo>
                    <a:cubicBezTo>
                      <a:pt x="14" y="15"/>
                      <a:pt x="11" y="16"/>
                      <a:pt x="8" y="16"/>
                    </a:cubicBezTo>
                    <a:lnTo>
                      <a:pt x="6" y="16"/>
                    </a:lnTo>
                    <a:close/>
                    <a:moveTo>
                      <a:pt x="6" y="4"/>
                    </a:moveTo>
                    <a:cubicBezTo>
                      <a:pt x="6" y="11"/>
                      <a:pt x="6" y="11"/>
                      <a:pt x="6" y="11"/>
                    </a:cubicBezTo>
                    <a:cubicBezTo>
                      <a:pt x="8" y="11"/>
                      <a:pt x="8" y="11"/>
                      <a:pt x="8" y="11"/>
                    </a:cubicBezTo>
                    <a:cubicBezTo>
                      <a:pt x="11" y="11"/>
                      <a:pt x="12" y="10"/>
                      <a:pt x="12" y="8"/>
                    </a:cubicBezTo>
                    <a:cubicBezTo>
                      <a:pt x="12" y="5"/>
                      <a:pt x="11" y="4"/>
                      <a:pt x="8" y="4"/>
                    </a:cubicBezTo>
                    <a:lnTo>
                      <a:pt x="6" y="4"/>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7" name="Freeform 203"/>
              <p:cNvSpPr>
                <a:spLocks/>
              </p:cNvSpPr>
              <p:nvPr/>
            </p:nvSpPr>
            <p:spPr bwMode="auto">
              <a:xfrm>
                <a:off x="3163" y="3619"/>
                <a:ext cx="237" cy="192"/>
              </a:xfrm>
              <a:custGeom>
                <a:avLst/>
                <a:gdLst>
                  <a:gd name="T0" fmla="*/ 237 w 237"/>
                  <a:gd name="T1" fmla="*/ 191 h 192"/>
                  <a:gd name="T2" fmla="*/ 2 w 237"/>
                  <a:gd name="T3" fmla="*/ 192 h 192"/>
                  <a:gd name="T4" fmla="*/ 0 w 237"/>
                  <a:gd name="T5" fmla="*/ 2 h 192"/>
                  <a:gd name="T6" fmla="*/ 236 w 237"/>
                  <a:gd name="T7" fmla="*/ 0 h 192"/>
                  <a:gd name="T8" fmla="*/ 237 w 237"/>
                  <a:gd name="T9" fmla="*/ 191 h 192"/>
                </a:gdLst>
                <a:ahLst/>
                <a:cxnLst>
                  <a:cxn ang="0">
                    <a:pos x="T0" y="T1"/>
                  </a:cxn>
                  <a:cxn ang="0">
                    <a:pos x="T2" y="T3"/>
                  </a:cxn>
                  <a:cxn ang="0">
                    <a:pos x="T4" y="T5"/>
                  </a:cxn>
                  <a:cxn ang="0">
                    <a:pos x="T6" y="T7"/>
                  </a:cxn>
                  <a:cxn ang="0">
                    <a:pos x="T8" y="T9"/>
                  </a:cxn>
                </a:cxnLst>
                <a:rect l="0" t="0" r="r" b="b"/>
                <a:pathLst>
                  <a:path w="237" h="192">
                    <a:moveTo>
                      <a:pt x="237" y="191"/>
                    </a:moveTo>
                    <a:lnTo>
                      <a:pt x="2" y="192"/>
                    </a:lnTo>
                    <a:lnTo>
                      <a:pt x="0" y="2"/>
                    </a:lnTo>
                    <a:lnTo>
                      <a:pt x="236" y="0"/>
                    </a:lnTo>
                    <a:lnTo>
                      <a:pt x="237" y="191"/>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8" name="Freeform 204"/>
              <p:cNvSpPr>
                <a:spLocks/>
              </p:cNvSpPr>
              <p:nvPr/>
            </p:nvSpPr>
            <p:spPr bwMode="auto">
              <a:xfrm>
                <a:off x="3255" y="3621"/>
                <a:ext cx="52" cy="84"/>
              </a:xfrm>
              <a:custGeom>
                <a:avLst/>
                <a:gdLst>
                  <a:gd name="T0" fmla="*/ 0 w 31"/>
                  <a:gd name="T1" fmla="*/ 0 h 50"/>
                  <a:gd name="T2" fmla="*/ 1 w 31"/>
                  <a:gd name="T3" fmla="*/ 49 h 50"/>
                  <a:gd name="T4" fmla="*/ 4 w 31"/>
                  <a:gd name="T5" fmla="*/ 50 h 50"/>
                  <a:gd name="T6" fmla="*/ 8 w 31"/>
                  <a:gd name="T7" fmla="*/ 47 h 50"/>
                  <a:gd name="T8" fmla="*/ 14 w 31"/>
                  <a:gd name="T9" fmla="*/ 49 h 50"/>
                  <a:gd name="T10" fmla="*/ 18 w 31"/>
                  <a:gd name="T11" fmla="*/ 46 h 50"/>
                  <a:gd name="T12" fmla="*/ 23 w 31"/>
                  <a:gd name="T13" fmla="*/ 47 h 50"/>
                  <a:gd name="T14" fmla="*/ 27 w 31"/>
                  <a:gd name="T15" fmla="*/ 44 h 50"/>
                  <a:gd name="T16" fmla="*/ 31 w 31"/>
                  <a:gd name="T17" fmla="*/ 46 h 50"/>
                  <a:gd name="T18" fmla="*/ 31 w 31"/>
                  <a:gd name="T19" fmla="*/ 0 h 50"/>
                  <a:gd name="T20" fmla="*/ 0 w 31"/>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50">
                    <a:moveTo>
                      <a:pt x="0" y="0"/>
                    </a:moveTo>
                    <a:cubicBezTo>
                      <a:pt x="1" y="49"/>
                      <a:pt x="1" y="49"/>
                      <a:pt x="1" y="49"/>
                    </a:cubicBezTo>
                    <a:cubicBezTo>
                      <a:pt x="2" y="49"/>
                      <a:pt x="2" y="50"/>
                      <a:pt x="4" y="50"/>
                    </a:cubicBezTo>
                    <a:cubicBezTo>
                      <a:pt x="7" y="50"/>
                      <a:pt x="6" y="47"/>
                      <a:pt x="8" y="47"/>
                    </a:cubicBezTo>
                    <a:cubicBezTo>
                      <a:pt x="11" y="47"/>
                      <a:pt x="11" y="49"/>
                      <a:pt x="14" y="49"/>
                    </a:cubicBezTo>
                    <a:cubicBezTo>
                      <a:pt x="16" y="48"/>
                      <a:pt x="15" y="46"/>
                      <a:pt x="18" y="46"/>
                    </a:cubicBezTo>
                    <a:cubicBezTo>
                      <a:pt x="20" y="45"/>
                      <a:pt x="21" y="48"/>
                      <a:pt x="23" y="47"/>
                    </a:cubicBezTo>
                    <a:cubicBezTo>
                      <a:pt x="25" y="47"/>
                      <a:pt x="25" y="45"/>
                      <a:pt x="27" y="44"/>
                    </a:cubicBezTo>
                    <a:cubicBezTo>
                      <a:pt x="29" y="44"/>
                      <a:pt x="30" y="45"/>
                      <a:pt x="31" y="46"/>
                    </a:cubicBezTo>
                    <a:cubicBezTo>
                      <a:pt x="31" y="0"/>
                      <a:pt x="31" y="0"/>
                      <a:pt x="31" y="0"/>
                    </a:cubicBezTo>
                    <a:lnTo>
                      <a:pt x="0"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9" name="Freeform 205"/>
              <p:cNvSpPr>
                <a:spLocks/>
              </p:cNvSpPr>
              <p:nvPr/>
            </p:nvSpPr>
            <p:spPr bwMode="auto">
              <a:xfrm>
                <a:off x="3365" y="3768"/>
                <a:ext cx="25" cy="33"/>
              </a:xfrm>
              <a:custGeom>
                <a:avLst/>
                <a:gdLst>
                  <a:gd name="T0" fmla="*/ 6 w 15"/>
                  <a:gd name="T1" fmla="*/ 7 h 20"/>
                  <a:gd name="T2" fmla="*/ 0 w 15"/>
                  <a:gd name="T3" fmla="*/ 14 h 20"/>
                  <a:gd name="T4" fmla="*/ 0 w 15"/>
                  <a:gd name="T5" fmla="*/ 8 h 20"/>
                  <a:gd name="T6" fmla="*/ 7 w 15"/>
                  <a:gd name="T7" fmla="*/ 0 h 20"/>
                  <a:gd name="T8" fmla="*/ 15 w 15"/>
                  <a:gd name="T9" fmla="*/ 8 h 20"/>
                  <a:gd name="T10" fmla="*/ 15 w 15"/>
                  <a:gd name="T11" fmla="*/ 13 h 20"/>
                  <a:gd name="T12" fmla="*/ 9 w 15"/>
                  <a:gd name="T13" fmla="*/ 7 h 20"/>
                  <a:gd name="T14" fmla="*/ 9 w 15"/>
                  <a:gd name="T15" fmla="*/ 20 h 20"/>
                  <a:gd name="T16" fmla="*/ 6 w 15"/>
                  <a:gd name="T17" fmla="*/ 20 h 20"/>
                  <a:gd name="T18" fmla="*/ 6 w 15"/>
                  <a:gd name="T19" fmla="*/ 7 h 20"/>
                  <a:gd name="T20" fmla="*/ 6 w 15"/>
                  <a:gd name="T21"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0">
                    <a:moveTo>
                      <a:pt x="6" y="7"/>
                    </a:moveTo>
                    <a:cubicBezTo>
                      <a:pt x="0" y="14"/>
                      <a:pt x="0" y="14"/>
                      <a:pt x="0" y="14"/>
                    </a:cubicBezTo>
                    <a:cubicBezTo>
                      <a:pt x="0" y="8"/>
                      <a:pt x="0" y="8"/>
                      <a:pt x="0" y="8"/>
                    </a:cubicBezTo>
                    <a:cubicBezTo>
                      <a:pt x="7" y="0"/>
                      <a:pt x="7" y="0"/>
                      <a:pt x="7" y="0"/>
                    </a:cubicBezTo>
                    <a:cubicBezTo>
                      <a:pt x="15" y="8"/>
                      <a:pt x="15" y="8"/>
                      <a:pt x="15" y="8"/>
                    </a:cubicBezTo>
                    <a:cubicBezTo>
                      <a:pt x="15" y="13"/>
                      <a:pt x="15" y="13"/>
                      <a:pt x="15" y="13"/>
                    </a:cubicBezTo>
                    <a:cubicBezTo>
                      <a:pt x="9" y="7"/>
                      <a:pt x="9" y="7"/>
                      <a:pt x="9" y="7"/>
                    </a:cubicBezTo>
                    <a:cubicBezTo>
                      <a:pt x="9" y="20"/>
                      <a:pt x="9" y="20"/>
                      <a:pt x="9" y="20"/>
                    </a:cubicBezTo>
                    <a:cubicBezTo>
                      <a:pt x="6" y="20"/>
                      <a:pt x="6" y="20"/>
                      <a:pt x="6" y="20"/>
                    </a:cubicBezTo>
                    <a:cubicBezTo>
                      <a:pt x="6" y="7"/>
                      <a:pt x="6" y="7"/>
                      <a:pt x="6" y="7"/>
                    </a:cubicBezTo>
                    <a:cubicBezTo>
                      <a:pt x="6" y="7"/>
                      <a:pt x="6" y="7"/>
                      <a:pt x="6" y="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0" name="Freeform 206"/>
              <p:cNvSpPr>
                <a:spLocks/>
              </p:cNvSpPr>
              <p:nvPr/>
            </p:nvSpPr>
            <p:spPr bwMode="auto">
              <a:xfrm>
                <a:off x="3304" y="3770"/>
                <a:ext cx="25" cy="33"/>
              </a:xfrm>
              <a:custGeom>
                <a:avLst/>
                <a:gdLst>
                  <a:gd name="T0" fmla="*/ 15 w 15"/>
                  <a:gd name="T1" fmla="*/ 11 h 20"/>
                  <a:gd name="T2" fmla="*/ 7 w 15"/>
                  <a:gd name="T3" fmla="*/ 20 h 20"/>
                  <a:gd name="T4" fmla="*/ 0 w 15"/>
                  <a:gd name="T5" fmla="*/ 12 h 20"/>
                  <a:gd name="T6" fmla="*/ 0 w 15"/>
                  <a:gd name="T7" fmla="*/ 1 h 20"/>
                  <a:gd name="T8" fmla="*/ 4 w 15"/>
                  <a:gd name="T9" fmla="*/ 1 h 20"/>
                  <a:gd name="T10" fmla="*/ 4 w 15"/>
                  <a:gd name="T11" fmla="*/ 12 h 20"/>
                  <a:gd name="T12" fmla="*/ 8 w 15"/>
                  <a:gd name="T13" fmla="*/ 16 h 20"/>
                  <a:gd name="T14" fmla="*/ 11 w 15"/>
                  <a:gd name="T15" fmla="*/ 12 h 20"/>
                  <a:gd name="T16" fmla="*/ 11 w 15"/>
                  <a:gd name="T17" fmla="*/ 0 h 20"/>
                  <a:gd name="T18" fmla="*/ 15 w 15"/>
                  <a:gd name="T19" fmla="*/ 0 h 20"/>
                  <a:gd name="T20" fmla="*/ 15 w 15"/>
                  <a:gd name="T21"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0">
                    <a:moveTo>
                      <a:pt x="15" y="11"/>
                    </a:moveTo>
                    <a:cubicBezTo>
                      <a:pt x="15" y="17"/>
                      <a:pt x="13" y="20"/>
                      <a:pt x="7" y="20"/>
                    </a:cubicBezTo>
                    <a:cubicBezTo>
                      <a:pt x="2" y="20"/>
                      <a:pt x="0" y="17"/>
                      <a:pt x="0" y="12"/>
                    </a:cubicBezTo>
                    <a:cubicBezTo>
                      <a:pt x="0" y="1"/>
                      <a:pt x="0" y="1"/>
                      <a:pt x="0" y="1"/>
                    </a:cubicBezTo>
                    <a:cubicBezTo>
                      <a:pt x="4" y="1"/>
                      <a:pt x="4" y="1"/>
                      <a:pt x="4" y="1"/>
                    </a:cubicBezTo>
                    <a:cubicBezTo>
                      <a:pt x="4" y="12"/>
                      <a:pt x="4" y="12"/>
                      <a:pt x="4" y="12"/>
                    </a:cubicBezTo>
                    <a:cubicBezTo>
                      <a:pt x="4" y="15"/>
                      <a:pt x="5" y="16"/>
                      <a:pt x="8" y="16"/>
                    </a:cubicBezTo>
                    <a:cubicBezTo>
                      <a:pt x="10" y="16"/>
                      <a:pt x="11" y="15"/>
                      <a:pt x="11" y="12"/>
                    </a:cubicBezTo>
                    <a:cubicBezTo>
                      <a:pt x="11" y="0"/>
                      <a:pt x="11" y="0"/>
                      <a:pt x="11" y="0"/>
                    </a:cubicBezTo>
                    <a:cubicBezTo>
                      <a:pt x="15" y="0"/>
                      <a:pt x="15" y="0"/>
                      <a:pt x="15" y="0"/>
                    </a:cubicBezTo>
                    <a:lnTo>
                      <a:pt x="15" y="11"/>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1" name="Freeform 207"/>
              <p:cNvSpPr>
                <a:spLocks noEditPoints="1"/>
              </p:cNvSpPr>
              <p:nvPr/>
            </p:nvSpPr>
            <p:spPr bwMode="auto">
              <a:xfrm>
                <a:off x="3335" y="3770"/>
                <a:ext cx="24" cy="31"/>
              </a:xfrm>
              <a:custGeom>
                <a:avLst/>
                <a:gdLst>
                  <a:gd name="T0" fmla="*/ 5 w 14"/>
                  <a:gd name="T1" fmla="*/ 13 h 19"/>
                  <a:gd name="T2" fmla="*/ 5 w 14"/>
                  <a:gd name="T3" fmla="*/ 19 h 19"/>
                  <a:gd name="T4" fmla="*/ 0 w 14"/>
                  <a:gd name="T5" fmla="*/ 19 h 19"/>
                  <a:gd name="T6" fmla="*/ 0 w 14"/>
                  <a:gd name="T7" fmla="*/ 0 h 19"/>
                  <a:gd name="T8" fmla="*/ 7 w 14"/>
                  <a:gd name="T9" fmla="*/ 0 h 19"/>
                  <a:gd name="T10" fmla="*/ 14 w 14"/>
                  <a:gd name="T11" fmla="*/ 6 h 19"/>
                  <a:gd name="T12" fmla="*/ 12 w 14"/>
                  <a:gd name="T13" fmla="*/ 11 h 19"/>
                  <a:gd name="T14" fmla="*/ 7 w 14"/>
                  <a:gd name="T15" fmla="*/ 13 h 19"/>
                  <a:gd name="T16" fmla="*/ 5 w 14"/>
                  <a:gd name="T17" fmla="*/ 13 h 19"/>
                  <a:gd name="T18" fmla="*/ 5 w 14"/>
                  <a:gd name="T19" fmla="*/ 4 h 19"/>
                  <a:gd name="T20" fmla="*/ 5 w 14"/>
                  <a:gd name="T21" fmla="*/ 10 h 19"/>
                  <a:gd name="T22" fmla="*/ 6 w 14"/>
                  <a:gd name="T23" fmla="*/ 10 h 19"/>
                  <a:gd name="T24" fmla="*/ 10 w 14"/>
                  <a:gd name="T25" fmla="*/ 7 h 19"/>
                  <a:gd name="T26" fmla="*/ 6 w 14"/>
                  <a:gd name="T27" fmla="*/ 4 h 19"/>
                  <a:gd name="T28" fmla="*/ 5 w 14"/>
                  <a:gd name="T2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9">
                    <a:moveTo>
                      <a:pt x="5" y="13"/>
                    </a:moveTo>
                    <a:cubicBezTo>
                      <a:pt x="5" y="19"/>
                      <a:pt x="5" y="19"/>
                      <a:pt x="5" y="19"/>
                    </a:cubicBezTo>
                    <a:cubicBezTo>
                      <a:pt x="0" y="19"/>
                      <a:pt x="0" y="19"/>
                      <a:pt x="0" y="19"/>
                    </a:cubicBezTo>
                    <a:cubicBezTo>
                      <a:pt x="0" y="0"/>
                      <a:pt x="0" y="0"/>
                      <a:pt x="0" y="0"/>
                    </a:cubicBezTo>
                    <a:cubicBezTo>
                      <a:pt x="7" y="0"/>
                      <a:pt x="7" y="0"/>
                      <a:pt x="7" y="0"/>
                    </a:cubicBezTo>
                    <a:cubicBezTo>
                      <a:pt x="12" y="0"/>
                      <a:pt x="14" y="2"/>
                      <a:pt x="14" y="6"/>
                    </a:cubicBezTo>
                    <a:cubicBezTo>
                      <a:pt x="14" y="8"/>
                      <a:pt x="14" y="10"/>
                      <a:pt x="12" y="11"/>
                    </a:cubicBezTo>
                    <a:cubicBezTo>
                      <a:pt x="11" y="12"/>
                      <a:pt x="9" y="13"/>
                      <a:pt x="7" y="13"/>
                    </a:cubicBezTo>
                    <a:lnTo>
                      <a:pt x="5" y="13"/>
                    </a:lnTo>
                    <a:close/>
                    <a:moveTo>
                      <a:pt x="5" y="4"/>
                    </a:moveTo>
                    <a:cubicBezTo>
                      <a:pt x="5" y="10"/>
                      <a:pt x="5" y="10"/>
                      <a:pt x="5" y="10"/>
                    </a:cubicBezTo>
                    <a:cubicBezTo>
                      <a:pt x="6" y="10"/>
                      <a:pt x="6" y="10"/>
                      <a:pt x="6" y="10"/>
                    </a:cubicBezTo>
                    <a:cubicBezTo>
                      <a:pt x="9" y="10"/>
                      <a:pt x="10" y="9"/>
                      <a:pt x="10" y="7"/>
                    </a:cubicBezTo>
                    <a:cubicBezTo>
                      <a:pt x="10" y="5"/>
                      <a:pt x="9" y="4"/>
                      <a:pt x="6" y="4"/>
                    </a:cubicBezTo>
                    <a:lnTo>
                      <a:pt x="5" y="4"/>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2" name="Freeform 208"/>
              <p:cNvSpPr>
                <a:spLocks/>
              </p:cNvSpPr>
              <p:nvPr/>
            </p:nvSpPr>
            <p:spPr bwMode="auto">
              <a:xfrm>
                <a:off x="2731" y="2448"/>
                <a:ext cx="646" cy="25"/>
              </a:xfrm>
              <a:custGeom>
                <a:avLst/>
                <a:gdLst>
                  <a:gd name="T0" fmla="*/ 646 w 646"/>
                  <a:gd name="T1" fmla="*/ 19 h 25"/>
                  <a:gd name="T2" fmla="*/ 0 w 646"/>
                  <a:gd name="T3" fmla="*/ 25 h 25"/>
                  <a:gd name="T4" fmla="*/ 0 w 646"/>
                  <a:gd name="T5" fmla="*/ 5 h 25"/>
                  <a:gd name="T6" fmla="*/ 644 w 646"/>
                  <a:gd name="T7" fmla="*/ 0 h 25"/>
                  <a:gd name="T8" fmla="*/ 646 w 646"/>
                  <a:gd name="T9" fmla="*/ 19 h 25"/>
                </a:gdLst>
                <a:ahLst/>
                <a:cxnLst>
                  <a:cxn ang="0">
                    <a:pos x="T0" y="T1"/>
                  </a:cxn>
                  <a:cxn ang="0">
                    <a:pos x="T2" y="T3"/>
                  </a:cxn>
                  <a:cxn ang="0">
                    <a:pos x="T4" y="T5"/>
                  </a:cxn>
                  <a:cxn ang="0">
                    <a:pos x="T6" y="T7"/>
                  </a:cxn>
                  <a:cxn ang="0">
                    <a:pos x="T8" y="T9"/>
                  </a:cxn>
                </a:cxnLst>
                <a:rect l="0" t="0" r="r" b="b"/>
                <a:pathLst>
                  <a:path w="646" h="25">
                    <a:moveTo>
                      <a:pt x="646" y="19"/>
                    </a:moveTo>
                    <a:lnTo>
                      <a:pt x="0" y="25"/>
                    </a:lnTo>
                    <a:lnTo>
                      <a:pt x="0" y="5"/>
                    </a:lnTo>
                    <a:lnTo>
                      <a:pt x="644" y="0"/>
                    </a:lnTo>
                    <a:lnTo>
                      <a:pt x="646" y="19"/>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3" name="Freeform 209"/>
              <p:cNvSpPr>
                <a:spLocks/>
              </p:cNvSpPr>
              <p:nvPr/>
            </p:nvSpPr>
            <p:spPr bwMode="auto">
              <a:xfrm>
                <a:off x="2731" y="2527"/>
                <a:ext cx="646" cy="25"/>
              </a:xfrm>
              <a:custGeom>
                <a:avLst/>
                <a:gdLst>
                  <a:gd name="T0" fmla="*/ 646 w 646"/>
                  <a:gd name="T1" fmla="*/ 20 h 25"/>
                  <a:gd name="T2" fmla="*/ 2 w 646"/>
                  <a:gd name="T3" fmla="*/ 25 h 25"/>
                  <a:gd name="T4" fmla="*/ 0 w 646"/>
                  <a:gd name="T5" fmla="*/ 5 h 25"/>
                  <a:gd name="T6" fmla="*/ 646 w 646"/>
                  <a:gd name="T7" fmla="*/ 0 h 25"/>
                  <a:gd name="T8" fmla="*/ 646 w 646"/>
                  <a:gd name="T9" fmla="*/ 20 h 25"/>
                </a:gdLst>
                <a:ahLst/>
                <a:cxnLst>
                  <a:cxn ang="0">
                    <a:pos x="T0" y="T1"/>
                  </a:cxn>
                  <a:cxn ang="0">
                    <a:pos x="T2" y="T3"/>
                  </a:cxn>
                  <a:cxn ang="0">
                    <a:pos x="T4" y="T5"/>
                  </a:cxn>
                  <a:cxn ang="0">
                    <a:pos x="T6" y="T7"/>
                  </a:cxn>
                  <a:cxn ang="0">
                    <a:pos x="T8" y="T9"/>
                  </a:cxn>
                </a:cxnLst>
                <a:rect l="0" t="0" r="r" b="b"/>
                <a:pathLst>
                  <a:path w="646" h="25">
                    <a:moveTo>
                      <a:pt x="646" y="20"/>
                    </a:moveTo>
                    <a:lnTo>
                      <a:pt x="2" y="25"/>
                    </a:lnTo>
                    <a:lnTo>
                      <a:pt x="0" y="5"/>
                    </a:lnTo>
                    <a:lnTo>
                      <a:pt x="646" y="0"/>
                    </a:lnTo>
                    <a:lnTo>
                      <a:pt x="646" y="2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4" name="Freeform 210"/>
              <p:cNvSpPr>
                <a:spLocks/>
              </p:cNvSpPr>
              <p:nvPr/>
            </p:nvSpPr>
            <p:spPr bwMode="auto">
              <a:xfrm>
                <a:off x="2731" y="2472"/>
                <a:ext cx="60" cy="60"/>
              </a:xfrm>
              <a:custGeom>
                <a:avLst/>
                <a:gdLst>
                  <a:gd name="T0" fmla="*/ 60 w 60"/>
                  <a:gd name="T1" fmla="*/ 60 h 60"/>
                  <a:gd name="T2" fmla="*/ 0 w 60"/>
                  <a:gd name="T3" fmla="*/ 60 h 60"/>
                  <a:gd name="T4" fmla="*/ 0 w 60"/>
                  <a:gd name="T5" fmla="*/ 1 h 60"/>
                  <a:gd name="T6" fmla="*/ 60 w 60"/>
                  <a:gd name="T7" fmla="*/ 0 h 60"/>
                  <a:gd name="T8" fmla="*/ 60 w 60"/>
                  <a:gd name="T9" fmla="*/ 60 h 60"/>
                </a:gdLst>
                <a:ahLst/>
                <a:cxnLst>
                  <a:cxn ang="0">
                    <a:pos x="T0" y="T1"/>
                  </a:cxn>
                  <a:cxn ang="0">
                    <a:pos x="T2" y="T3"/>
                  </a:cxn>
                  <a:cxn ang="0">
                    <a:pos x="T4" y="T5"/>
                  </a:cxn>
                  <a:cxn ang="0">
                    <a:pos x="T6" y="T7"/>
                  </a:cxn>
                  <a:cxn ang="0">
                    <a:pos x="T8" y="T9"/>
                  </a:cxn>
                </a:cxnLst>
                <a:rect l="0" t="0" r="r" b="b"/>
                <a:pathLst>
                  <a:path w="60" h="60">
                    <a:moveTo>
                      <a:pt x="60" y="60"/>
                    </a:moveTo>
                    <a:lnTo>
                      <a:pt x="0" y="60"/>
                    </a:lnTo>
                    <a:lnTo>
                      <a:pt x="0" y="1"/>
                    </a:lnTo>
                    <a:lnTo>
                      <a:pt x="60" y="0"/>
                    </a:lnTo>
                    <a:lnTo>
                      <a:pt x="60" y="6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5" name="Freeform 211"/>
              <p:cNvSpPr>
                <a:spLocks/>
              </p:cNvSpPr>
              <p:nvPr/>
            </p:nvSpPr>
            <p:spPr bwMode="auto">
              <a:xfrm>
                <a:off x="3025" y="2470"/>
                <a:ext cx="60" cy="60"/>
              </a:xfrm>
              <a:custGeom>
                <a:avLst/>
                <a:gdLst>
                  <a:gd name="T0" fmla="*/ 60 w 60"/>
                  <a:gd name="T1" fmla="*/ 58 h 60"/>
                  <a:gd name="T2" fmla="*/ 0 w 60"/>
                  <a:gd name="T3" fmla="*/ 60 h 60"/>
                  <a:gd name="T4" fmla="*/ 0 w 60"/>
                  <a:gd name="T5" fmla="*/ 0 h 60"/>
                  <a:gd name="T6" fmla="*/ 58 w 60"/>
                  <a:gd name="T7" fmla="*/ 0 h 60"/>
                  <a:gd name="T8" fmla="*/ 60 w 60"/>
                  <a:gd name="T9" fmla="*/ 58 h 60"/>
                </a:gdLst>
                <a:ahLst/>
                <a:cxnLst>
                  <a:cxn ang="0">
                    <a:pos x="T0" y="T1"/>
                  </a:cxn>
                  <a:cxn ang="0">
                    <a:pos x="T2" y="T3"/>
                  </a:cxn>
                  <a:cxn ang="0">
                    <a:pos x="T4" y="T5"/>
                  </a:cxn>
                  <a:cxn ang="0">
                    <a:pos x="T6" y="T7"/>
                  </a:cxn>
                  <a:cxn ang="0">
                    <a:pos x="T8" y="T9"/>
                  </a:cxn>
                </a:cxnLst>
                <a:rect l="0" t="0" r="r" b="b"/>
                <a:pathLst>
                  <a:path w="60" h="60">
                    <a:moveTo>
                      <a:pt x="60" y="58"/>
                    </a:moveTo>
                    <a:lnTo>
                      <a:pt x="0" y="60"/>
                    </a:lnTo>
                    <a:lnTo>
                      <a:pt x="0" y="0"/>
                    </a:lnTo>
                    <a:lnTo>
                      <a:pt x="58" y="0"/>
                    </a:lnTo>
                    <a:lnTo>
                      <a:pt x="60" y="58"/>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6" name="Freeform 212"/>
              <p:cNvSpPr>
                <a:spLocks/>
              </p:cNvSpPr>
              <p:nvPr/>
            </p:nvSpPr>
            <p:spPr bwMode="auto">
              <a:xfrm>
                <a:off x="3317" y="2467"/>
                <a:ext cx="60" cy="60"/>
              </a:xfrm>
              <a:custGeom>
                <a:avLst/>
                <a:gdLst>
                  <a:gd name="T0" fmla="*/ 60 w 60"/>
                  <a:gd name="T1" fmla="*/ 60 h 60"/>
                  <a:gd name="T2" fmla="*/ 0 w 60"/>
                  <a:gd name="T3" fmla="*/ 60 h 60"/>
                  <a:gd name="T4" fmla="*/ 0 w 60"/>
                  <a:gd name="T5" fmla="*/ 1 h 60"/>
                  <a:gd name="T6" fmla="*/ 60 w 60"/>
                  <a:gd name="T7" fmla="*/ 0 h 60"/>
                  <a:gd name="T8" fmla="*/ 60 w 60"/>
                  <a:gd name="T9" fmla="*/ 60 h 60"/>
                </a:gdLst>
                <a:ahLst/>
                <a:cxnLst>
                  <a:cxn ang="0">
                    <a:pos x="T0" y="T1"/>
                  </a:cxn>
                  <a:cxn ang="0">
                    <a:pos x="T2" y="T3"/>
                  </a:cxn>
                  <a:cxn ang="0">
                    <a:pos x="T4" y="T5"/>
                  </a:cxn>
                  <a:cxn ang="0">
                    <a:pos x="T6" y="T7"/>
                  </a:cxn>
                  <a:cxn ang="0">
                    <a:pos x="T8" y="T9"/>
                  </a:cxn>
                </a:cxnLst>
                <a:rect l="0" t="0" r="r" b="b"/>
                <a:pathLst>
                  <a:path w="60" h="60">
                    <a:moveTo>
                      <a:pt x="60" y="60"/>
                    </a:moveTo>
                    <a:lnTo>
                      <a:pt x="0" y="60"/>
                    </a:lnTo>
                    <a:lnTo>
                      <a:pt x="0" y="1"/>
                    </a:lnTo>
                    <a:lnTo>
                      <a:pt x="60" y="0"/>
                    </a:lnTo>
                    <a:lnTo>
                      <a:pt x="60" y="6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7" name="Freeform 213"/>
              <p:cNvSpPr>
                <a:spLocks/>
              </p:cNvSpPr>
              <p:nvPr/>
            </p:nvSpPr>
            <p:spPr bwMode="auto">
              <a:xfrm>
                <a:off x="2763" y="2206"/>
                <a:ext cx="304" cy="247"/>
              </a:xfrm>
              <a:custGeom>
                <a:avLst/>
                <a:gdLst>
                  <a:gd name="T0" fmla="*/ 304 w 304"/>
                  <a:gd name="T1" fmla="*/ 244 h 247"/>
                  <a:gd name="T2" fmla="*/ 1 w 304"/>
                  <a:gd name="T3" fmla="*/ 247 h 247"/>
                  <a:gd name="T4" fmla="*/ 0 w 304"/>
                  <a:gd name="T5" fmla="*/ 4 h 247"/>
                  <a:gd name="T6" fmla="*/ 302 w 304"/>
                  <a:gd name="T7" fmla="*/ 0 h 247"/>
                  <a:gd name="T8" fmla="*/ 304 w 304"/>
                  <a:gd name="T9" fmla="*/ 244 h 247"/>
                </a:gdLst>
                <a:ahLst/>
                <a:cxnLst>
                  <a:cxn ang="0">
                    <a:pos x="T0" y="T1"/>
                  </a:cxn>
                  <a:cxn ang="0">
                    <a:pos x="T2" y="T3"/>
                  </a:cxn>
                  <a:cxn ang="0">
                    <a:pos x="T4" y="T5"/>
                  </a:cxn>
                  <a:cxn ang="0">
                    <a:pos x="T6" y="T7"/>
                  </a:cxn>
                  <a:cxn ang="0">
                    <a:pos x="T8" y="T9"/>
                  </a:cxn>
                </a:cxnLst>
                <a:rect l="0" t="0" r="r" b="b"/>
                <a:pathLst>
                  <a:path w="304" h="247">
                    <a:moveTo>
                      <a:pt x="304" y="244"/>
                    </a:moveTo>
                    <a:lnTo>
                      <a:pt x="1" y="247"/>
                    </a:lnTo>
                    <a:lnTo>
                      <a:pt x="0" y="4"/>
                    </a:lnTo>
                    <a:lnTo>
                      <a:pt x="302" y="0"/>
                    </a:lnTo>
                    <a:lnTo>
                      <a:pt x="304" y="244"/>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8" name="Freeform 214"/>
              <p:cNvSpPr>
                <a:spLocks/>
              </p:cNvSpPr>
              <p:nvPr/>
            </p:nvSpPr>
            <p:spPr bwMode="auto">
              <a:xfrm>
                <a:off x="2881" y="2208"/>
                <a:ext cx="65" cy="108"/>
              </a:xfrm>
              <a:custGeom>
                <a:avLst/>
                <a:gdLst>
                  <a:gd name="T0" fmla="*/ 0 w 39"/>
                  <a:gd name="T1" fmla="*/ 0 h 65"/>
                  <a:gd name="T2" fmla="*/ 1 w 39"/>
                  <a:gd name="T3" fmla="*/ 63 h 65"/>
                  <a:gd name="T4" fmla="*/ 5 w 39"/>
                  <a:gd name="T5" fmla="*/ 65 h 65"/>
                  <a:gd name="T6" fmla="*/ 11 w 39"/>
                  <a:gd name="T7" fmla="*/ 61 h 65"/>
                  <a:gd name="T8" fmla="*/ 17 w 39"/>
                  <a:gd name="T9" fmla="*/ 63 h 65"/>
                  <a:gd name="T10" fmla="*/ 23 w 39"/>
                  <a:gd name="T11" fmla="*/ 59 h 65"/>
                  <a:gd name="T12" fmla="*/ 29 w 39"/>
                  <a:gd name="T13" fmla="*/ 61 h 65"/>
                  <a:gd name="T14" fmla="*/ 35 w 39"/>
                  <a:gd name="T15" fmla="*/ 57 h 65"/>
                  <a:gd name="T16" fmla="*/ 39 w 39"/>
                  <a:gd name="T17" fmla="*/ 59 h 65"/>
                  <a:gd name="T18" fmla="*/ 39 w 39"/>
                  <a:gd name="T19" fmla="*/ 0 h 65"/>
                  <a:gd name="T20" fmla="*/ 0 w 39"/>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65">
                    <a:moveTo>
                      <a:pt x="0" y="0"/>
                    </a:moveTo>
                    <a:cubicBezTo>
                      <a:pt x="1" y="63"/>
                      <a:pt x="1" y="63"/>
                      <a:pt x="1" y="63"/>
                    </a:cubicBezTo>
                    <a:cubicBezTo>
                      <a:pt x="2" y="63"/>
                      <a:pt x="3" y="65"/>
                      <a:pt x="5" y="65"/>
                    </a:cubicBezTo>
                    <a:cubicBezTo>
                      <a:pt x="8" y="64"/>
                      <a:pt x="8" y="61"/>
                      <a:pt x="11" y="61"/>
                    </a:cubicBezTo>
                    <a:cubicBezTo>
                      <a:pt x="14" y="60"/>
                      <a:pt x="14" y="63"/>
                      <a:pt x="17" y="63"/>
                    </a:cubicBezTo>
                    <a:cubicBezTo>
                      <a:pt x="20" y="62"/>
                      <a:pt x="20" y="59"/>
                      <a:pt x="23" y="59"/>
                    </a:cubicBezTo>
                    <a:cubicBezTo>
                      <a:pt x="26" y="58"/>
                      <a:pt x="26" y="61"/>
                      <a:pt x="29" y="61"/>
                    </a:cubicBezTo>
                    <a:cubicBezTo>
                      <a:pt x="32" y="60"/>
                      <a:pt x="32" y="57"/>
                      <a:pt x="35" y="57"/>
                    </a:cubicBezTo>
                    <a:cubicBezTo>
                      <a:pt x="37" y="56"/>
                      <a:pt x="38" y="58"/>
                      <a:pt x="39" y="59"/>
                    </a:cubicBezTo>
                    <a:cubicBezTo>
                      <a:pt x="39" y="0"/>
                      <a:pt x="39" y="0"/>
                      <a:pt x="39" y="0"/>
                    </a:cubicBezTo>
                    <a:lnTo>
                      <a:pt x="0"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9" name="Freeform 215"/>
              <p:cNvSpPr>
                <a:spLocks/>
              </p:cNvSpPr>
              <p:nvPr/>
            </p:nvSpPr>
            <p:spPr bwMode="auto">
              <a:xfrm>
                <a:off x="3022" y="2397"/>
                <a:ext cx="35" cy="43"/>
              </a:xfrm>
              <a:custGeom>
                <a:avLst/>
                <a:gdLst>
                  <a:gd name="T0" fmla="*/ 8 w 21"/>
                  <a:gd name="T1" fmla="*/ 9 h 26"/>
                  <a:gd name="T2" fmla="*/ 0 w 21"/>
                  <a:gd name="T3" fmla="*/ 17 h 26"/>
                  <a:gd name="T4" fmla="*/ 0 w 21"/>
                  <a:gd name="T5" fmla="*/ 11 h 26"/>
                  <a:gd name="T6" fmla="*/ 10 w 21"/>
                  <a:gd name="T7" fmla="*/ 0 h 26"/>
                  <a:gd name="T8" fmla="*/ 20 w 21"/>
                  <a:gd name="T9" fmla="*/ 10 h 26"/>
                  <a:gd name="T10" fmla="*/ 21 w 21"/>
                  <a:gd name="T11" fmla="*/ 17 h 26"/>
                  <a:gd name="T12" fmla="*/ 13 w 21"/>
                  <a:gd name="T13" fmla="*/ 9 h 26"/>
                  <a:gd name="T14" fmla="*/ 13 w 21"/>
                  <a:gd name="T15" fmla="*/ 26 h 26"/>
                  <a:gd name="T16" fmla="*/ 8 w 21"/>
                  <a:gd name="T17" fmla="*/ 26 h 26"/>
                  <a:gd name="T18" fmla="*/ 8 w 21"/>
                  <a:gd name="T19" fmla="*/ 9 h 26"/>
                  <a:gd name="T20" fmla="*/ 8 w 21"/>
                  <a:gd name="T21"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6">
                    <a:moveTo>
                      <a:pt x="8" y="9"/>
                    </a:moveTo>
                    <a:cubicBezTo>
                      <a:pt x="0" y="17"/>
                      <a:pt x="0" y="17"/>
                      <a:pt x="0" y="17"/>
                    </a:cubicBezTo>
                    <a:cubicBezTo>
                      <a:pt x="0" y="11"/>
                      <a:pt x="0" y="11"/>
                      <a:pt x="0" y="11"/>
                    </a:cubicBezTo>
                    <a:cubicBezTo>
                      <a:pt x="10" y="0"/>
                      <a:pt x="10" y="0"/>
                      <a:pt x="10" y="0"/>
                    </a:cubicBezTo>
                    <a:cubicBezTo>
                      <a:pt x="20" y="10"/>
                      <a:pt x="20" y="10"/>
                      <a:pt x="20" y="10"/>
                    </a:cubicBezTo>
                    <a:cubicBezTo>
                      <a:pt x="21" y="17"/>
                      <a:pt x="21" y="17"/>
                      <a:pt x="21" y="17"/>
                    </a:cubicBezTo>
                    <a:cubicBezTo>
                      <a:pt x="13" y="9"/>
                      <a:pt x="13" y="9"/>
                      <a:pt x="13" y="9"/>
                    </a:cubicBezTo>
                    <a:cubicBezTo>
                      <a:pt x="13" y="26"/>
                      <a:pt x="13" y="26"/>
                      <a:pt x="13" y="26"/>
                    </a:cubicBezTo>
                    <a:cubicBezTo>
                      <a:pt x="8" y="26"/>
                      <a:pt x="8" y="26"/>
                      <a:pt x="8" y="26"/>
                    </a:cubicBezTo>
                    <a:cubicBezTo>
                      <a:pt x="8" y="9"/>
                      <a:pt x="8" y="9"/>
                      <a:pt x="8" y="9"/>
                    </a:cubicBezTo>
                    <a:cubicBezTo>
                      <a:pt x="8" y="9"/>
                      <a:pt x="8" y="9"/>
                      <a:pt x="8" y="9"/>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0" name="Freeform 216"/>
              <p:cNvSpPr>
                <a:spLocks/>
              </p:cNvSpPr>
              <p:nvPr/>
            </p:nvSpPr>
            <p:spPr bwMode="auto">
              <a:xfrm>
                <a:off x="2943" y="2400"/>
                <a:ext cx="33" cy="42"/>
              </a:xfrm>
              <a:custGeom>
                <a:avLst/>
                <a:gdLst>
                  <a:gd name="T0" fmla="*/ 20 w 20"/>
                  <a:gd name="T1" fmla="*/ 14 h 25"/>
                  <a:gd name="T2" fmla="*/ 10 w 20"/>
                  <a:gd name="T3" fmla="*/ 25 h 25"/>
                  <a:gd name="T4" fmla="*/ 0 w 20"/>
                  <a:gd name="T5" fmla="*/ 14 h 25"/>
                  <a:gd name="T6" fmla="*/ 0 w 20"/>
                  <a:gd name="T7" fmla="*/ 0 h 25"/>
                  <a:gd name="T8" fmla="*/ 5 w 20"/>
                  <a:gd name="T9" fmla="*/ 0 h 25"/>
                  <a:gd name="T10" fmla="*/ 5 w 20"/>
                  <a:gd name="T11" fmla="*/ 14 h 25"/>
                  <a:gd name="T12" fmla="*/ 10 w 20"/>
                  <a:gd name="T13" fmla="*/ 20 h 25"/>
                  <a:gd name="T14" fmla="*/ 14 w 20"/>
                  <a:gd name="T15" fmla="*/ 14 h 25"/>
                  <a:gd name="T16" fmla="*/ 14 w 20"/>
                  <a:gd name="T17" fmla="*/ 0 h 25"/>
                  <a:gd name="T18" fmla="*/ 20 w 20"/>
                  <a:gd name="T19" fmla="*/ 0 h 25"/>
                  <a:gd name="T20" fmla="*/ 20 w 20"/>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5">
                    <a:moveTo>
                      <a:pt x="20" y="14"/>
                    </a:moveTo>
                    <a:cubicBezTo>
                      <a:pt x="20" y="21"/>
                      <a:pt x="17" y="25"/>
                      <a:pt x="10" y="25"/>
                    </a:cubicBezTo>
                    <a:cubicBezTo>
                      <a:pt x="3" y="25"/>
                      <a:pt x="0" y="21"/>
                      <a:pt x="0" y="14"/>
                    </a:cubicBezTo>
                    <a:cubicBezTo>
                      <a:pt x="0" y="0"/>
                      <a:pt x="0" y="0"/>
                      <a:pt x="0" y="0"/>
                    </a:cubicBezTo>
                    <a:cubicBezTo>
                      <a:pt x="5" y="0"/>
                      <a:pt x="5" y="0"/>
                      <a:pt x="5" y="0"/>
                    </a:cubicBezTo>
                    <a:cubicBezTo>
                      <a:pt x="5" y="14"/>
                      <a:pt x="5" y="14"/>
                      <a:pt x="5" y="14"/>
                    </a:cubicBezTo>
                    <a:cubicBezTo>
                      <a:pt x="5" y="18"/>
                      <a:pt x="7" y="20"/>
                      <a:pt x="10" y="20"/>
                    </a:cubicBezTo>
                    <a:cubicBezTo>
                      <a:pt x="13" y="20"/>
                      <a:pt x="14" y="18"/>
                      <a:pt x="14" y="14"/>
                    </a:cubicBezTo>
                    <a:cubicBezTo>
                      <a:pt x="14" y="0"/>
                      <a:pt x="14" y="0"/>
                      <a:pt x="14" y="0"/>
                    </a:cubicBezTo>
                    <a:cubicBezTo>
                      <a:pt x="20" y="0"/>
                      <a:pt x="20" y="0"/>
                      <a:pt x="20" y="0"/>
                    </a:cubicBezTo>
                    <a:lnTo>
                      <a:pt x="20" y="14"/>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1" name="Freeform 217"/>
              <p:cNvSpPr>
                <a:spLocks noEditPoints="1"/>
              </p:cNvSpPr>
              <p:nvPr/>
            </p:nvSpPr>
            <p:spPr bwMode="auto">
              <a:xfrm>
                <a:off x="2985" y="2400"/>
                <a:ext cx="30" cy="40"/>
              </a:xfrm>
              <a:custGeom>
                <a:avLst/>
                <a:gdLst>
                  <a:gd name="T0" fmla="*/ 6 w 18"/>
                  <a:gd name="T1" fmla="*/ 16 h 24"/>
                  <a:gd name="T2" fmla="*/ 6 w 18"/>
                  <a:gd name="T3" fmla="*/ 24 h 24"/>
                  <a:gd name="T4" fmla="*/ 0 w 18"/>
                  <a:gd name="T5" fmla="*/ 24 h 24"/>
                  <a:gd name="T6" fmla="*/ 0 w 18"/>
                  <a:gd name="T7" fmla="*/ 0 h 24"/>
                  <a:gd name="T8" fmla="*/ 9 w 18"/>
                  <a:gd name="T9" fmla="*/ 0 h 24"/>
                  <a:gd name="T10" fmla="*/ 18 w 18"/>
                  <a:gd name="T11" fmla="*/ 7 h 24"/>
                  <a:gd name="T12" fmla="*/ 15 w 18"/>
                  <a:gd name="T13" fmla="*/ 13 h 24"/>
                  <a:gd name="T14" fmla="*/ 8 w 18"/>
                  <a:gd name="T15" fmla="*/ 16 h 24"/>
                  <a:gd name="T16" fmla="*/ 6 w 18"/>
                  <a:gd name="T17" fmla="*/ 16 h 24"/>
                  <a:gd name="T18" fmla="*/ 6 w 18"/>
                  <a:gd name="T19" fmla="*/ 4 h 24"/>
                  <a:gd name="T20" fmla="*/ 6 w 18"/>
                  <a:gd name="T21" fmla="*/ 12 h 24"/>
                  <a:gd name="T22" fmla="*/ 8 w 18"/>
                  <a:gd name="T23" fmla="*/ 12 h 24"/>
                  <a:gd name="T24" fmla="*/ 12 w 18"/>
                  <a:gd name="T25" fmla="*/ 8 h 24"/>
                  <a:gd name="T26" fmla="*/ 8 w 18"/>
                  <a:gd name="T27" fmla="*/ 4 h 24"/>
                  <a:gd name="T28" fmla="*/ 6 w 18"/>
                  <a:gd name="T2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6" y="16"/>
                    </a:moveTo>
                    <a:cubicBezTo>
                      <a:pt x="6" y="24"/>
                      <a:pt x="6" y="24"/>
                      <a:pt x="6" y="24"/>
                    </a:cubicBezTo>
                    <a:cubicBezTo>
                      <a:pt x="0" y="24"/>
                      <a:pt x="0" y="24"/>
                      <a:pt x="0" y="24"/>
                    </a:cubicBezTo>
                    <a:cubicBezTo>
                      <a:pt x="0" y="0"/>
                      <a:pt x="0" y="0"/>
                      <a:pt x="0" y="0"/>
                    </a:cubicBezTo>
                    <a:cubicBezTo>
                      <a:pt x="9" y="0"/>
                      <a:pt x="9" y="0"/>
                      <a:pt x="9" y="0"/>
                    </a:cubicBezTo>
                    <a:cubicBezTo>
                      <a:pt x="15" y="0"/>
                      <a:pt x="18" y="2"/>
                      <a:pt x="18" y="7"/>
                    </a:cubicBezTo>
                    <a:cubicBezTo>
                      <a:pt x="18" y="10"/>
                      <a:pt x="17" y="12"/>
                      <a:pt x="15" y="13"/>
                    </a:cubicBezTo>
                    <a:cubicBezTo>
                      <a:pt x="14" y="15"/>
                      <a:pt x="11" y="16"/>
                      <a:pt x="8" y="16"/>
                    </a:cubicBezTo>
                    <a:lnTo>
                      <a:pt x="6" y="16"/>
                    </a:lnTo>
                    <a:close/>
                    <a:moveTo>
                      <a:pt x="6" y="4"/>
                    </a:moveTo>
                    <a:cubicBezTo>
                      <a:pt x="6" y="12"/>
                      <a:pt x="6" y="12"/>
                      <a:pt x="6" y="12"/>
                    </a:cubicBezTo>
                    <a:cubicBezTo>
                      <a:pt x="8" y="12"/>
                      <a:pt x="8" y="12"/>
                      <a:pt x="8" y="12"/>
                    </a:cubicBezTo>
                    <a:cubicBezTo>
                      <a:pt x="11" y="12"/>
                      <a:pt x="12" y="10"/>
                      <a:pt x="12" y="8"/>
                    </a:cubicBezTo>
                    <a:cubicBezTo>
                      <a:pt x="12" y="5"/>
                      <a:pt x="11" y="4"/>
                      <a:pt x="8" y="4"/>
                    </a:cubicBezTo>
                    <a:lnTo>
                      <a:pt x="6" y="4"/>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2" name="Freeform 218"/>
              <p:cNvSpPr>
                <a:spLocks/>
              </p:cNvSpPr>
              <p:nvPr/>
            </p:nvSpPr>
            <p:spPr bwMode="auto">
              <a:xfrm>
                <a:off x="2746" y="2053"/>
                <a:ext cx="341" cy="145"/>
              </a:xfrm>
              <a:custGeom>
                <a:avLst/>
                <a:gdLst>
                  <a:gd name="T0" fmla="*/ 341 w 341"/>
                  <a:gd name="T1" fmla="*/ 142 h 145"/>
                  <a:gd name="T2" fmla="*/ 2 w 341"/>
                  <a:gd name="T3" fmla="*/ 145 h 145"/>
                  <a:gd name="T4" fmla="*/ 0 w 341"/>
                  <a:gd name="T5" fmla="*/ 3 h 145"/>
                  <a:gd name="T6" fmla="*/ 339 w 341"/>
                  <a:gd name="T7" fmla="*/ 0 h 145"/>
                  <a:gd name="T8" fmla="*/ 341 w 341"/>
                  <a:gd name="T9" fmla="*/ 142 h 145"/>
                </a:gdLst>
                <a:ahLst/>
                <a:cxnLst>
                  <a:cxn ang="0">
                    <a:pos x="T0" y="T1"/>
                  </a:cxn>
                  <a:cxn ang="0">
                    <a:pos x="T2" y="T3"/>
                  </a:cxn>
                  <a:cxn ang="0">
                    <a:pos x="T4" y="T5"/>
                  </a:cxn>
                  <a:cxn ang="0">
                    <a:pos x="T6" y="T7"/>
                  </a:cxn>
                  <a:cxn ang="0">
                    <a:pos x="T8" y="T9"/>
                  </a:cxn>
                </a:cxnLst>
                <a:rect l="0" t="0" r="r" b="b"/>
                <a:pathLst>
                  <a:path w="341" h="145">
                    <a:moveTo>
                      <a:pt x="341" y="142"/>
                    </a:moveTo>
                    <a:lnTo>
                      <a:pt x="2" y="145"/>
                    </a:lnTo>
                    <a:lnTo>
                      <a:pt x="0" y="3"/>
                    </a:lnTo>
                    <a:lnTo>
                      <a:pt x="339" y="0"/>
                    </a:lnTo>
                    <a:lnTo>
                      <a:pt x="341" y="142"/>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3" name="Freeform 219"/>
              <p:cNvSpPr>
                <a:spLocks/>
              </p:cNvSpPr>
              <p:nvPr/>
            </p:nvSpPr>
            <p:spPr bwMode="auto">
              <a:xfrm>
                <a:off x="2898" y="2055"/>
                <a:ext cx="38" cy="63"/>
              </a:xfrm>
              <a:custGeom>
                <a:avLst/>
                <a:gdLst>
                  <a:gd name="T0" fmla="*/ 0 w 23"/>
                  <a:gd name="T1" fmla="*/ 0 h 38"/>
                  <a:gd name="T2" fmla="*/ 0 w 23"/>
                  <a:gd name="T3" fmla="*/ 37 h 38"/>
                  <a:gd name="T4" fmla="*/ 3 w 23"/>
                  <a:gd name="T5" fmla="*/ 38 h 38"/>
                  <a:gd name="T6" fmla="*/ 6 w 23"/>
                  <a:gd name="T7" fmla="*/ 36 h 38"/>
                  <a:gd name="T8" fmla="*/ 10 w 23"/>
                  <a:gd name="T9" fmla="*/ 37 h 38"/>
                  <a:gd name="T10" fmla="*/ 13 w 23"/>
                  <a:gd name="T11" fmla="*/ 34 h 38"/>
                  <a:gd name="T12" fmla="*/ 17 w 23"/>
                  <a:gd name="T13" fmla="*/ 36 h 38"/>
                  <a:gd name="T14" fmla="*/ 20 w 23"/>
                  <a:gd name="T15" fmla="*/ 33 h 38"/>
                  <a:gd name="T16" fmla="*/ 23 w 23"/>
                  <a:gd name="T17" fmla="*/ 34 h 38"/>
                  <a:gd name="T18" fmla="*/ 22 w 23"/>
                  <a:gd name="T19" fmla="*/ 0 h 38"/>
                  <a:gd name="T20" fmla="*/ 0 w 23"/>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8">
                    <a:moveTo>
                      <a:pt x="0" y="0"/>
                    </a:moveTo>
                    <a:cubicBezTo>
                      <a:pt x="0" y="37"/>
                      <a:pt x="0" y="37"/>
                      <a:pt x="0" y="37"/>
                    </a:cubicBezTo>
                    <a:cubicBezTo>
                      <a:pt x="1" y="37"/>
                      <a:pt x="1" y="38"/>
                      <a:pt x="3" y="38"/>
                    </a:cubicBezTo>
                    <a:cubicBezTo>
                      <a:pt x="4" y="38"/>
                      <a:pt x="4" y="36"/>
                      <a:pt x="6" y="36"/>
                    </a:cubicBezTo>
                    <a:cubicBezTo>
                      <a:pt x="8" y="35"/>
                      <a:pt x="8" y="37"/>
                      <a:pt x="10" y="37"/>
                    </a:cubicBezTo>
                    <a:cubicBezTo>
                      <a:pt x="11" y="36"/>
                      <a:pt x="11" y="35"/>
                      <a:pt x="13" y="34"/>
                    </a:cubicBezTo>
                    <a:cubicBezTo>
                      <a:pt x="15" y="34"/>
                      <a:pt x="15" y="36"/>
                      <a:pt x="17" y="36"/>
                    </a:cubicBezTo>
                    <a:cubicBezTo>
                      <a:pt x="18" y="35"/>
                      <a:pt x="18" y="34"/>
                      <a:pt x="20" y="33"/>
                    </a:cubicBezTo>
                    <a:cubicBezTo>
                      <a:pt x="21" y="33"/>
                      <a:pt x="22" y="34"/>
                      <a:pt x="23" y="34"/>
                    </a:cubicBezTo>
                    <a:cubicBezTo>
                      <a:pt x="22" y="0"/>
                      <a:pt x="22" y="0"/>
                      <a:pt x="22" y="0"/>
                    </a:cubicBezTo>
                    <a:lnTo>
                      <a:pt x="0"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4" name="Freeform 220"/>
              <p:cNvSpPr>
                <a:spLocks/>
              </p:cNvSpPr>
              <p:nvPr/>
            </p:nvSpPr>
            <p:spPr bwMode="auto">
              <a:xfrm>
                <a:off x="3060" y="2165"/>
                <a:ext cx="20" cy="25"/>
              </a:xfrm>
              <a:custGeom>
                <a:avLst/>
                <a:gdLst>
                  <a:gd name="T0" fmla="*/ 5 w 12"/>
                  <a:gd name="T1" fmla="*/ 5 h 15"/>
                  <a:gd name="T2" fmla="*/ 0 w 12"/>
                  <a:gd name="T3" fmla="*/ 10 h 15"/>
                  <a:gd name="T4" fmla="*/ 0 w 12"/>
                  <a:gd name="T5" fmla="*/ 6 h 15"/>
                  <a:gd name="T6" fmla="*/ 6 w 12"/>
                  <a:gd name="T7" fmla="*/ 0 h 15"/>
                  <a:gd name="T8" fmla="*/ 12 w 12"/>
                  <a:gd name="T9" fmla="*/ 6 h 15"/>
                  <a:gd name="T10" fmla="*/ 12 w 12"/>
                  <a:gd name="T11" fmla="*/ 10 h 15"/>
                  <a:gd name="T12" fmla="*/ 8 w 12"/>
                  <a:gd name="T13" fmla="*/ 5 h 15"/>
                  <a:gd name="T14" fmla="*/ 8 w 12"/>
                  <a:gd name="T15" fmla="*/ 15 h 15"/>
                  <a:gd name="T16" fmla="*/ 5 w 12"/>
                  <a:gd name="T17" fmla="*/ 15 h 15"/>
                  <a:gd name="T18" fmla="*/ 5 w 12"/>
                  <a:gd name="T19" fmla="*/ 5 h 15"/>
                  <a:gd name="T20" fmla="*/ 5 w 12"/>
                  <a:gd name="T2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5">
                    <a:moveTo>
                      <a:pt x="5" y="5"/>
                    </a:moveTo>
                    <a:cubicBezTo>
                      <a:pt x="0" y="10"/>
                      <a:pt x="0" y="10"/>
                      <a:pt x="0" y="10"/>
                    </a:cubicBezTo>
                    <a:cubicBezTo>
                      <a:pt x="0" y="6"/>
                      <a:pt x="0" y="6"/>
                      <a:pt x="0" y="6"/>
                    </a:cubicBezTo>
                    <a:cubicBezTo>
                      <a:pt x="6" y="0"/>
                      <a:pt x="6" y="0"/>
                      <a:pt x="6" y="0"/>
                    </a:cubicBezTo>
                    <a:cubicBezTo>
                      <a:pt x="12" y="6"/>
                      <a:pt x="12" y="6"/>
                      <a:pt x="12" y="6"/>
                    </a:cubicBezTo>
                    <a:cubicBezTo>
                      <a:pt x="12" y="10"/>
                      <a:pt x="12" y="10"/>
                      <a:pt x="12" y="10"/>
                    </a:cubicBezTo>
                    <a:cubicBezTo>
                      <a:pt x="8" y="5"/>
                      <a:pt x="8" y="5"/>
                      <a:pt x="8" y="5"/>
                    </a:cubicBezTo>
                    <a:cubicBezTo>
                      <a:pt x="8" y="15"/>
                      <a:pt x="8" y="15"/>
                      <a:pt x="8" y="15"/>
                    </a:cubicBezTo>
                    <a:cubicBezTo>
                      <a:pt x="5" y="15"/>
                      <a:pt x="5" y="15"/>
                      <a:pt x="5" y="15"/>
                    </a:cubicBezTo>
                    <a:cubicBezTo>
                      <a:pt x="5" y="5"/>
                      <a:pt x="5" y="5"/>
                      <a:pt x="5" y="5"/>
                    </a:cubicBezTo>
                    <a:cubicBezTo>
                      <a:pt x="5" y="5"/>
                      <a:pt x="5" y="5"/>
                      <a:pt x="5"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5" name="Freeform 221"/>
              <p:cNvSpPr>
                <a:spLocks/>
              </p:cNvSpPr>
              <p:nvPr/>
            </p:nvSpPr>
            <p:spPr bwMode="auto">
              <a:xfrm>
                <a:off x="3015" y="2166"/>
                <a:ext cx="18" cy="24"/>
              </a:xfrm>
              <a:custGeom>
                <a:avLst/>
                <a:gdLst>
                  <a:gd name="T0" fmla="*/ 11 w 11"/>
                  <a:gd name="T1" fmla="*/ 8 h 14"/>
                  <a:gd name="T2" fmla="*/ 5 w 11"/>
                  <a:gd name="T3" fmla="*/ 14 h 14"/>
                  <a:gd name="T4" fmla="*/ 0 w 11"/>
                  <a:gd name="T5" fmla="*/ 8 h 14"/>
                  <a:gd name="T6" fmla="*/ 0 w 11"/>
                  <a:gd name="T7" fmla="*/ 0 h 14"/>
                  <a:gd name="T8" fmla="*/ 3 w 11"/>
                  <a:gd name="T9" fmla="*/ 0 h 14"/>
                  <a:gd name="T10" fmla="*/ 3 w 11"/>
                  <a:gd name="T11" fmla="*/ 8 h 14"/>
                  <a:gd name="T12" fmla="*/ 6 w 11"/>
                  <a:gd name="T13" fmla="*/ 12 h 14"/>
                  <a:gd name="T14" fmla="*/ 8 w 11"/>
                  <a:gd name="T15" fmla="*/ 8 h 14"/>
                  <a:gd name="T16" fmla="*/ 8 w 11"/>
                  <a:gd name="T17" fmla="*/ 0 h 14"/>
                  <a:gd name="T18" fmla="*/ 11 w 11"/>
                  <a:gd name="T19" fmla="*/ 0 h 14"/>
                  <a:gd name="T20" fmla="*/ 11 w 11"/>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4">
                    <a:moveTo>
                      <a:pt x="11" y="8"/>
                    </a:moveTo>
                    <a:cubicBezTo>
                      <a:pt x="11" y="12"/>
                      <a:pt x="9" y="14"/>
                      <a:pt x="5" y="14"/>
                    </a:cubicBezTo>
                    <a:cubicBezTo>
                      <a:pt x="2" y="14"/>
                      <a:pt x="0" y="12"/>
                      <a:pt x="0" y="8"/>
                    </a:cubicBezTo>
                    <a:cubicBezTo>
                      <a:pt x="0" y="0"/>
                      <a:pt x="0" y="0"/>
                      <a:pt x="0" y="0"/>
                    </a:cubicBezTo>
                    <a:cubicBezTo>
                      <a:pt x="3" y="0"/>
                      <a:pt x="3" y="0"/>
                      <a:pt x="3" y="0"/>
                    </a:cubicBezTo>
                    <a:cubicBezTo>
                      <a:pt x="3" y="8"/>
                      <a:pt x="3" y="8"/>
                      <a:pt x="3" y="8"/>
                    </a:cubicBezTo>
                    <a:cubicBezTo>
                      <a:pt x="3" y="10"/>
                      <a:pt x="4" y="12"/>
                      <a:pt x="6" y="12"/>
                    </a:cubicBezTo>
                    <a:cubicBezTo>
                      <a:pt x="7" y="12"/>
                      <a:pt x="8" y="10"/>
                      <a:pt x="8" y="8"/>
                    </a:cubicBezTo>
                    <a:cubicBezTo>
                      <a:pt x="8" y="0"/>
                      <a:pt x="8" y="0"/>
                      <a:pt x="8" y="0"/>
                    </a:cubicBezTo>
                    <a:cubicBezTo>
                      <a:pt x="11" y="0"/>
                      <a:pt x="11" y="0"/>
                      <a:pt x="11" y="0"/>
                    </a:cubicBezTo>
                    <a:lnTo>
                      <a:pt x="11" y="8"/>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6" name="Freeform 222"/>
              <p:cNvSpPr>
                <a:spLocks noEditPoints="1"/>
              </p:cNvSpPr>
              <p:nvPr/>
            </p:nvSpPr>
            <p:spPr bwMode="auto">
              <a:xfrm>
                <a:off x="3038" y="2166"/>
                <a:ext cx="19" cy="24"/>
              </a:xfrm>
              <a:custGeom>
                <a:avLst/>
                <a:gdLst>
                  <a:gd name="T0" fmla="*/ 4 w 11"/>
                  <a:gd name="T1" fmla="*/ 9 h 14"/>
                  <a:gd name="T2" fmla="*/ 4 w 11"/>
                  <a:gd name="T3" fmla="*/ 14 h 14"/>
                  <a:gd name="T4" fmla="*/ 0 w 11"/>
                  <a:gd name="T5" fmla="*/ 14 h 14"/>
                  <a:gd name="T6" fmla="*/ 0 w 11"/>
                  <a:gd name="T7" fmla="*/ 0 h 14"/>
                  <a:gd name="T8" fmla="*/ 5 w 11"/>
                  <a:gd name="T9" fmla="*/ 0 h 14"/>
                  <a:gd name="T10" fmla="*/ 11 w 11"/>
                  <a:gd name="T11" fmla="*/ 4 h 14"/>
                  <a:gd name="T12" fmla="*/ 9 w 11"/>
                  <a:gd name="T13" fmla="*/ 8 h 14"/>
                  <a:gd name="T14" fmla="*/ 5 w 11"/>
                  <a:gd name="T15" fmla="*/ 9 h 14"/>
                  <a:gd name="T16" fmla="*/ 4 w 11"/>
                  <a:gd name="T17" fmla="*/ 9 h 14"/>
                  <a:gd name="T18" fmla="*/ 4 w 11"/>
                  <a:gd name="T19" fmla="*/ 2 h 14"/>
                  <a:gd name="T20" fmla="*/ 4 w 11"/>
                  <a:gd name="T21" fmla="*/ 7 h 14"/>
                  <a:gd name="T22" fmla="*/ 5 w 11"/>
                  <a:gd name="T23" fmla="*/ 7 h 14"/>
                  <a:gd name="T24" fmla="*/ 7 w 11"/>
                  <a:gd name="T25" fmla="*/ 4 h 14"/>
                  <a:gd name="T26" fmla="*/ 5 w 11"/>
                  <a:gd name="T27" fmla="*/ 2 h 14"/>
                  <a:gd name="T28" fmla="*/ 4 w 11"/>
                  <a:gd name="T2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4">
                    <a:moveTo>
                      <a:pt x="4" y="9"/>
                    </a:moveTo>
                    <a:cubicBezTo>
                      <a:pt x="4" y="14"/>
                      <a:pt x="4" y="14"/>
                      <a:pt x="4" y="14"/>
                    </a:cubicBezTo>
                    <a:cubicBezTo>
                      <a:pt x="0" y="14"/>
                      <a:pt x="0" y="14"/>
                      <a:pt x="0" y="14"/>
                    </a:cubicBezTo>
                    <a:cubicBezTo>
                      <a:pt x="0" y="0"/>
                      <a:pt x="0" y="0"/>
                      <a:pt x="0" y="0"/>
                    </a:cubicBezTo>
                    <a:cubicBezTo>
                      <a:pt x="5" y="0"/>
                      <a:pt x="5" y="0"/>
                      <a:pt x="5" y="0"/>
                    </a:cubicBezTo>
                    <a:cubicBezTo>
                      <a:pt x="9" y="0"/>
                      <a:pt x="11" y="1"/>
                      <a:pt x="11" y="4"/>
                    </a:cubicBezTo>
                    <a:cubicBezTo>
                      <a:pt x="11" y="6"/>
                      <a:pt x="10" y="7"/>
                      <a:pt x="9" y="8"/>
                    </a:cubicBezTo>
                    <a:cubicBezTo>
                      <a:pt x="8" y="9"/>
                      <a:pt x="7" y="9"/>
                      <a:pt x="5" y="9"/>
                    </a:cubicBezTo>
                    <a:lnTo>
                      <a:pt x="4" y="9"/>
                    </a:lnTo>
                    <a:close/>
                    <a:moveTo>
                      <a:pt x="4" y="2"/>
                    </a:moveTo>
                    <a:cubicBezTo>
                      <a:pt x="4" y="7"/>
                      <a:pt x="4" y="7"/>
                      <a:pt x="4" y="7"/>
                    </a:cubicBezTo>
                    <a:cubicBezTo>
                      <a:pt x="5" y="7"/>
                      <a:pt x="5" y="7"/>
                      <a:pt x="5" y="7"/>
                    </a:cubicBezTo>
                    <a:cubicBezTo>
                      <a:pt x="7" y="7"/>
                      <a:pt x="7" y="6"/>
                      <a:pt x="7" y="4"/>
                    </a:cubicBezTo>
                    <a:cubicBezTo>
                      <a:pt x="7" y="3"/>
                      <a:pt x="7" y="2"/>
                      <a:pt x="5" y="2"/>
                    </a:cubicBezTo>
                    <a:lnTo>
                      <a:pt x="4" y="2"/>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7" name="Freeform 223"/>
              <p:cNvSpPr>
                <a:spLocks/>
              </p:cNvSpPr>
              <p:nvPr/>
            </p:nvSpPr>
            <p:spPr bwMode="auto">
              <a:xfrm>
                <a:off x="3097" y="2051"/>
                <a:ext cx="238" cy="399"/>
              </a:xfrm>
              <a:custGeom>
                <a:avLst/>
                <a:gdLst>
                  <a:gd name="T0" fmla="*/ 238 w 238"/>
                  <a:gd name="T1" fmla="*/ 397 h 399"/>
                  <a:gd name="T2" fmla="*/ 3 w 238"/>
                  <a:gd name="T3" fmla="*/ 399 h 399"/>
                  <a:gd name="T4" fmla="*/ 0 w 238"/>
                  <a:gd name="T5" fmla="*/ 2 h 399"/>
                  <a:gd name="T6" fmla="*/ 235 w 238"/>
                  <a:gd name="T7" fmla="*/ 0 h 399"/>
                  <a:gd name="T8" fmla="*/ 238 w 238"/>
                  <a:gd name="T9" fmla="*/ 397 h 399"/>
                </a:gdLst>
                <a:ahLst/>
                <a:cxnLst>
                  <a:cxn ang="0">
                    <a:pos x="T0" y="T1"/>
                  </a:cxn>
                  <a:cxn ang="0">
                    <a:pos x="T2" y="T3"/>
                  </a:cxn>
                  <a:cxn ang="0">
                    <a:pos x="T4" y="T5"/>
                  </a:cxn>
                  <a:cxn ang="0">
                    <a:pos x="T6" y="T7"/>
                  </a:cxn>
                  <a:cxn ang="0">
                    <a:pos x="T8" y="T9"/>
                  </a:cxn>
                </a:cxnLst>
                <a:rect l="0" t="0" r="r" b="b"/>
                <a:pathLst>
                  <a:path w="238" h="399">
                    <a:moveTo>
                      <a:pt x="238" y="397"/>
                    </a:moveTo>
                    <a:lnTo>
                      <a:pt x="3" y="399"/>
                    </a:lnTo>
                    <a:lnTo>
                      <a:pt x="0" y="2"/>
                    </a:lnTo>
                    <a:lnTo>
                      <a:pt x="235" y="0"/>
                    </a:lnTo>
                    <a:lnTo>
                      <a:pt x="238" y="397"/>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8" name="Freeform 224"/>
              <p:cNvSpPr>
                <a:spLocks/>
              </p:cNvSpPr>
              <p:nvPr/>
            </p:nvSpPr>
            <p:spPr bwMode="auto">
              <a:xfrm>
                <a:off x="3188" y="2051"/>
                <a:ext cx="52" cy="85"/>
              </a:xfrm>
              <a:custGeom>
                <a:avLst/>
                <a:gdLst>
                  <a:gd name="T0" fmla="*/ 0 w 31"/>
                  <a:gd name="T1" fmla="*/ 1 h 51"/>
                  <a:gd name="T2" fmla="*/ 0 w 31"/>
                  <a:gd name="T3" fmla="*/ 50 h 51"/>
                  <a:gd name="T4" fmla="*/ 4 w 31"/>
                  <a:gd name="T5" fmla="*/ 51 h 51"/>
                  <a:gd name="T6" fmla="*/ 8 w 31"/>
                  <a:gd name="T7" fmla="*/ 48 h 51"/>
                  <a:gd name="T8" fmla="*/ 13 w 31"/>
                  <a:gd name="T9" fmla="*/ 50 h 51"/>
                  <a:gd name="T10" fmla="*/ 18 w 31"/>
                  <a:gd name="T11" fmla="*/ 46 h 51"/>
                  <a:gd name="T12" fmla="*/ 23 w 31"/>
                  <a:gd name="T13" fmla="*/ 48 h 51"/>
                  <a:gd name="T14" fmla="*/ 27 w 31"/>
                  <a:gd name="T15" fmla="*/ 45 h 51"/>
                  <a:gd name="T16" fmla="*/ 31 w 31"/>
                  <a:gd name="T17" fmla="*/ 46 h 51"/>
                  <a:gd name="T18" fmla="*/ 30 w 31"/>
                  <a:gd name="T19" fmla="*/ 0 h 51"/>
                  <a:gd name="T20" fmla="*/ 0 w 31"/>
                  <a:gd name="T21"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51">
                    <a:moveTo>
                      <a:pt x="0" y="1"/>
                    </a:moveTo>
                    <a:cubicBezTo>
                      <a:pt x="0" y="50"/>
                      <a:pt x="0" y="50"/>
                      <a:pt x="0" y="50"/>
                    </a:cubicBezTo>
                    <a:cubicBezTo>
                      <a:pt x="2" y="50"/>
                      <a:pt x="2" y="51"/>
                      <a:pt x="4" y="51"/>
                    </a:cubicBezTo>
                    <a:cubicBezTo>
                      <a:pt x="6" y="51"/>
                      <a:pt x="6" y="48"/>
                      <a:pt x="8" y="48"/>
                    </a:cubicBezTo>
                    <a:cubicBezTo>
                      <a:pt x="11" y="48"/>
                      <a:pt x="11" y="50"/>
                      <a:pt x="13" y="50"/>
                    </a:cubicBezTo>
                    <a:cubicBezTo>
                      <a:pt x="16" y="49"/>
                      <a:pt x="15" y="47"/>
                      <a:pt x="18" y="46"/>
                    </a:cubicBezTo>
                    <a:cubicBezTo>
                      <a:pt x="20" y="46"/>
                      <a:pt x="20" y="48"/>
                      <a:pt x="23" y="48"/>
                    </a:cubicBezTo>
                    <a:cubicBezTo>
                      <a:pt x="25" y="48"/>
                      <a:pt x="25" y="45"/>
                      <a:pt x="27" y="45"/>
                    </a:cubicBezTo>
                    <a:cubicBezTo>
                      <a:pt x="29" y="45"/>
                      <a:pt x="29" y="46"/>
                      <a:pt x="31" y="46"/>
                    </a:cubicBezTo>
                    <a:cubicBezTo>
                      <a:pt x="30" y="0"/>
                      <a:pt x="30" y="0"/>
                      <a:pt x="30" y="0"/>
                    </a:cubicBezTo>
                    <a:lnTo>
                      <a:pt x="0" y="1"/>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9" name="Freeform 225"/>
              <p:cNvSpPr>
                <a:spLocks/>
              </p:cNvSpPr>
              <p:nvPr/>
            </p:nvSpPr>
            <p:spPr bwMode="auto">
              <a:xfrm>
                <a:off x="3300" y="2405"/>
                <a:ext cx="25" cy="35"/>
              </a:xfrm>
              <a:custGeom>
                <a:avLst/>
                <a:gdLst>
                  <a:gd name="T0" fmla="*/ 6 w 15"/>
                  <a:gd name="T1" fmla="*/ 8 h 21"/>
                  <a:gd name="T2" fmla="*/ 0 w 15"/>
                  <a:gd name="T3" fmla="*/ 14 h 21"/>
                  <a:gd name="T4" fmla="*/ 0 w 15"/>
                  <a:gd name="T5" fmla="*/ 9 h 21"/>
                  <a:gd name="T6" fmla="*/ 7 w 15"/>
                  <a:gd name="T7" fmla="*/ 0 h 21"/>
                  <a:gd name="T8" fmla="*/ 15 w 15"/>
                  <a:gd name="T9" fmla="*/ 9 h 21"/>
                  <a:gd name="T10" fmla="*/ 15 w 15"/>
                  <a:gd name="T11" fmla="*/ 14 h 21"/>
                  <a:gd name="T12" fmla="*/ 9 w 15"/>
                  <a:gd name="T13" fmla="*/ 8 h 21"/>
                  <a:gd name="T14" fmla="*/ 9 w 15"/>
                  <a:gd name="T15" fmla="*/ 21 h 21"/>
                  <a:gd name="T16" fmla="*/ 6 w 15"/>
                  <a:gd name="T17" fmla="*/ 21 h 21"/>
                  <a:gd name="T18" fmla="*/ 6 w 15"/>
                  <a:gd name="T19" fmla="*/ 8 h 21"/>
                  <a:gd name="T20" fmla="*/ 6 w 15"/>
                  <a:gd name="T2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1">
                    <a:moveTo>
                      <a:pt x="6" y="8"/>
                    </a:moveTo>
                    <a:cubicBezTo>
                      <a:pt x="0" y="14"/>
                      <a:pt x="0" y="14"/>
                      <a:pt x="0" y="14"/>
                    </a:cubicBezTo>
                    <a:cubicBezTo>
                      <a:pt x="0" y="9"/>
                      <a:pt x="0" y="9"/>
                      <a:pt x="0" y="9"/>
                    </a:cubicBezTo>
                    <a:cubicBezTo>
                      <a:pt x="7" y="0"/>
                      <a:pt x="7" y="0"/>
                      <a:pt x="7" y="0"/>
                    </a:cubicBezTo>
                    <a:cubicBezTo>
                      <a:pt x="15" y="9"/>
                      <a:pt x="15" y="9"/>
                      <a:pt x="15" y="9"/>
                    </a:cubicBezTo>
                    <a:cubicBezTo>
                      <a:pt x="15" y="14"/>
                      <a:pt x="15" y="14"/>
                      <a:pt x="15" y="14"/>
                    </a:cubicBezTo>
                    <a:cubicBezTo>
                      <a:pt x="9" y="8"/>
                      <a:pt x="9" y="8"/>
                      <a:pt x="9" y="8"/>
                    </a:cubicBezTo>
                    <a:cubicBezTo>
                      <a:pt x="9" y="21"/>
                      <a:pt x="9" y="21"/>
                      <a:pt x="9" y="21"/>
                    </a:cubicBezTo>
                    <a:cubicBezTo>
                      <a:pt x="6" y="21"/>
                      <a:pt x="6" y="21"/>
                      <a:pt x="6" y="21"/>
                    </a:cubicBezTo>
                    <a:cubicBezTo>
                      <a:pt x="6" y="8"/>
                      <a:pt x="6" y="8"/>
                      <a:pt x="6" y="8"/>
                    </a:cubicBezTo>
                    <a:cubicBezTo>
                      <a:pt x="6" y="8"/>
                      <a:pt x="6" y="8"/>
                      <a:pt x="6" y="8"/>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0" name="Freeform 226"/>
              <p:cNvSpPr>
                <a:spLocks/>
              </p:cNvSpPr>
              <p:nvPr/>
            </p:nvSpPr>
            <p:spPr bwMode="auto">
              <a:xfrm>
                <a:off x="3238" y="2408"/>
                <a:ext cx="25" cy="34"/>
              </a:xfrm>
              <a:custGeom>
                <a:avLst/>
                <a:gdLst>
                  <a:gd name="T0" fmla="*/ 15 w 15"/>
                  <a:gd name="T1" fmla="*/ 11 h 20"/>
                  <a:gd name="T2" fmla="*/ 7 w 15"/>
                  <a:gd name="T3" fmla="*/ 20 h 20"/>
                  <a:gd name="T4" fmla="*/ 0 w 15"/>
                  <a:gd name="T5" fmla="*/ 11 h 20"/>
                  <a:gd name="T6" fmla="*/ 0 w 15"/>
                  <a:gd name="T7" fmla="*/ 0 h 20"/>
                  <a:gd name="T8" fmla="*/ 4 w 15"/>
                  <a:gd name="T9" fmla="*/ 0 h 20"/>
                  <a:gd name="T10" fmla="*/ 4 w 15"/>
                  <a:gd name="T11" fmla="*/ 11 h 20"/>
                  <a:gd name="T12" fmla="*/ 8 w 15"/>
                  <a:gd name="T13" fmla="*/ 16 h 20"/>
                  <a:gd name="T14" fmla="*/ 11 w 15"/>
                  <a:gd name="T15" fmla="*/ 11 h 20"/>
                  <a:gd name="T16" fmla="*/ 11 w 15"/>
                  <a:gd name="T17" fmla="*/ 0 h 20"/>
                  <a:gd name="T18" fmla="*/ 15 w 15"/>
                  <a:gd name="T19" fmla="*/ 0 h 20"/>
                  <a:gd name="T20" fmla="*/ 15 w 15"/>
                  <a:gd name="T21"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0">
                    <a:moveTo>
                      <a:pt x="15" y="11"/>
                    </a:moveTo>
                    <a:cubicBezTo>
                      <a:pt x="15" y="17"/>
                      <a:pt x="13" y="20"/>
                      <a:pt x="7" y="20"/>
                    </a:cubicBezTo>
                    <a:cubicBezTo>
                      <a:pt x="2" y="20"/>
                      <a:pt x="0" y="17"/>
                      <a:pt x="0" y="11"/>
                    </a:cubicBezTo>
                    <a:cubicBezTo>
                      <a:pt x="0" y="0"/>
                      <a:pt x="0" y="0"/>
                      <a:pt x="0" y="0"/>
                    </a:cubicBezTo>
                    <a:cubicBezTo>
                      <a:pt x="4" y="0"/>
                      <a:pt x="4" y="0"/>
                      <a:pt x="4" y="0"/>
                    </a:cubicBezTo>
                    <a:cubicBezTo>
                      <a:pt x="4" y="11"/>
                      <a:pt x="4" y="11"/>
                      <a:pt x="4" y="11"/>
                    </a:cubicBezTo>
                    <a:cubicBezTo>
                      <a:pt x="4" y="14"/>
                      <a:pt x="5" y="16"/>
                      <a:pt x="8" y="16"/>
                    </a:cubicBezTo>
                    <a:cubicBezTo>
                      <a:pt x="10" y="16"/>
                      <a:pt x="11" y="14"/>
                      <a:pt x="11" y="11"/>
                    </a:cubicBezTo>
                    <a:cubicBezTo>
                      <a:pt x="11" y="0"/>
                      <a:pt x="11" y="0"/>
                      <a:pt x="11" y="0"/>
                    </a:cubicBezTo>
                    <a:cubicBezTo>
                      <a:pt x="15" y="0"/>
                      <a:pt x="15" y="0"/>
                      <a:pt x="15" y="0"/>
                    </a:cubicBezTo>
                    <a:lnTo>
                      <a:pt x="15" y="11"/>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1" name="Freeform 227"/>
              <p:cNvSpPr>
                <a:spLocks noEditPoints="1"/>
              </p:cNvSpPr>
              <p:nvPr/>
            </p:nvSpPr>
            <p:spPr bwMode="auto">
              <a:xfrm>
                <a:off x="3270" y="2408"/>
                <a:ext cx="24" cy="32"/>
              </a:xfrm>
              <a:custGeom>
                <a:avLst/>
                <a:gdLst>
                  <a:gd name="T0" fmla="*/ 5 w 14"/>
                  <a:gd name="T1" fmla="*/ 13 h 19"/>
                  <a:gd name="T2" fmla="*/ 5 w 14"/>
                  <a:gd name="T3" fmla="*/ 19 h 19"/>
                  <a:gd name="T4" fmla="*/ 0 w 14"/>
                  <a:gd name="T5" fmla="*/ 19 h 19"/>
                  <a:gd name="T6" fmla="*/ 0 w 14"/>
                  <a:gd name="T7" fmla="*/ 0 h 19"/>
                  <a:gd name="T8" fmla="*/ 7 w 14"/>
                  <a:gd name="T9" fmla="*/ 0 h 19"/>
                  <a:gd name="T10" fmla="*/ 14 w 14"/>
                  <a:gd name="T11" fmla="*/ 6 h 19"/>
                  <a:gd name="T12" fmla="*/ 12 w 14"/>
                  <a:gd name="T13" fmla="*/ 11 h 19"/>
                  <a:gd name="T14" fmla="*/ 7 w 14"/>
                  <a:gd name="T15" fmla="*/ 13 h 19"/>
                  <a:gd name="T16" fmla="*/ 5 w 14"/>
                  <a:gd name="T17" fmla="*/ 13 h 19"/>
                  <a:gd name="T18" fmla="*/ 5 w 14"/>
                  <a:gd name="T19" fmla="*/ 3 h 19"/>
                  <a:gd name="T20" fmla="*/ 5 w 14"/>
                  <a:gd name="T21" fmla="*/ 9 h 19"/>
                  <a:gd name="T22" fmla="*/ 6 w 14"/>
                  <a:gd name="T23" fmla="*/ 9 h 19"/>
                  <a:gd name="T24" fmla="*/ 10 w 14"/>
                  <a:gd name="T25" fmla="*/ 6 h 19"/>
                  <a:gd name="T26" fmla="*/ 6 w 14"/>
                  <a:gd name="T27" fmla="*/ 3 h 19"/>
                  <a:gd name="T28" fmla="*/ 5 w 14"/>
                  <a:gd name="T29"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9">
                    <a:moveTo>
                      <a:pt x="5" y="13"/>
                    </a:moveTo>
                    <a:cubicBezTo>
                      <a:pt x="5" y="19"/>
                      <a:pt x="5" y="19"/>
                      <a:pt x="5" y="19"/>
                    </a:cubicBezTo>
                    <a:cubicBezTo>
                      <a:pt x="0" y="19"/>
                      <a:pt x="0" y="19"/>
                      <a:pt x="0" y="19"/>
                    </a:cubicBezTo>
                    <a:cubicBezTo>
                      <a:pt x="0" y="0"/>
                      <a:pt x="0" y="0"/>
                      <a:pt x="0" y="0"/>
                    </a:cubicBezTo>
                    <a:cubicBezTo>
                      <a:pt x="7" y="0"/>
                      <a:pt x="7" y="0"/>
                      <a:pt x="7" y="0"/>
                    </a:cubicBezTo>
                    <a:cubicBezTo>
                      <a:pt x="12" y="0"/>
                      <a:pt x="14" y="2"/>
                      <a:pt x="14" y="6"/>
                    </a:cubicBezTo>
                    <a:cubicBezTo>
                      <a:pt x="14" y="8"/>
                      <a:pt x="14" y="10"/>
                      <a:pt x="12" y="11"/>
                    </a:cubicBezTo>
                    <a:cubicBezTo>
                      <a:pt x="11" y="12"/>
                      <a:pt x="9" y="13"/>
                      <a:pt x="7" y="13"/>
                    </a:cubicBezTo>
                    <a:lnTo>
                      <a:pt x="5" y="13"/>
                    </a:lnTo>
                    <a:close/>
                    <a:moveTo>
                      <a:pt x="5" y="3"/>
                    </a:moveTo>
                    <a:cubicBezTo>
                      <a:pt x="5" y="9"/>
                      <a:pt x="5" y="9"/>
                      <a:pt x="5" y="9"/>
                    </a:cubicBezTo>
                    <a:cubicBezTo>
                      <a:pt x="6" y="9"/>
                      <a:pt x="6" y="9"/>
                      <a:pt x="6" y="9"/>
                    </a:cubicBezTo>
                    <a:cubicBezTo>
                      <a:pt x="9" y="9"/>
                      <a:pt x="10" y="8"/>
                      <a:pt x="10" y="6"/>
                    </a:cubicBezTo>
                    <a:cubicBezTo>
                      <a:pt x="10" y="4"/>
                      <a:pt x="9" y="3"/>
                      <a:pt x="6" y="3"/>
                    </a:cubicBezTo>
                    <a:lnTo>
                      <a:pt x="5" y="3"/>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2" name="Freeform 228"/>
              <p:cNvSpPr>
                <a:spLocks/>
              </p:cNvSpPr>
              <p:nvPr/>
            </p:nvSpPr>
            <p:spPr bwMode="auto">
              <a:xfrm>
                <a:off x="2728" y="3221"/>
                <a:ext cx="379" cy="192"/>
              </a:xfrm>
              <a:custGeom>
                <a:avLst/>
                <a:gdLst>
                  <a:gd name="T0" fmla="*/ 377 w 379"/>
                  <a:gd name="T1" fmla="*/ 192 h 192"/>
                  <a:gd name="T2" fmla="*/ 0 w 379"/>
                  <a:gd name="T3" fmla="*/ 190 h 192"/>
                  <a:gd name="T4" fmla="*/ 1 w 379"/>
                  <a:gd name="T5" fmla="*/ 0 h 192"/>
                  <a:gd name="T6" fmla="*/ 379 w 379"/>
                  <a:gd name="T7" fmla="*/ 3 h 192"/>
                  <a:gd name="T8" fmla="*/ 377 w 379"/>
                  <a:gd name="T9" fmla="*/ 192 h 192"/>
                </a:gdLst>
                <a:ahLst/>
                <a:cxnLst>
                  <a:cxn ang="0">
                    <a:pos x="T0" y="T1"/>
                  </a:cxn>
                  <a:cxn ang="0">
                    <a:pos x="T2" y="T3"/>
                  </a:cxn>
                  <a:cxn ang="0">
                    <a:pos x="T4" y="T5"/>
                  </a:cxn>
                  <a:cxn ang="0">
                    <a:pos x="T6" y="T7"/>
                  </a:cxn>
                  <a:cxn ang="0">
                    <a:pos x="T8" y="T9"/>
                  </a:cxn>
                </a:cxnLst>
                <a:rect l="0" t="0" r="r" b="b"/>
                <a:pathLst>
                  <a:path w="379" h="192">
                    <a:moveTo>
                      <a:pt x="377" y="192"/>
                    </a:moveTo>
                    <a:lnTo>
                      <a:pt x="0" y="190"/>
                    </a:lnTo>
                    <a:lnTo>
                      <a:pt x="1" y="0"/>
                    </a:lnTo>
                    <a:lnTo>
                      <a:pt x="379" y="3"/>
                    </a:lnTo>
                    <a:lnTo>
                      <a:pt x="377" y="192"/>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3" name="Freeform 229"/>
              <p:cNvSpPr>
                <a:spLocks/>
              </p:cNvSpPr>
              <p:nvPr/>
            </p:nvSpPr>
            <p:spPr bwMode="auto">
              <a:xfrm>
                <a:off x="2853" y="2974"/>
                <a:ext cx="389" cy="225"/>
              </a:xfrm>
              <a:custGeom>
                <a:avLst/>
                <a:gdLst>
                  <a:gd name="T0" fmla="*/ 387 w 389"/>
                  <a:gd name="T1" fmla="*/ 225 h 225"/>
                  <a:gd name="T2" fmla="*/ 0 w 389"/>
                  <a:gd name="T3" fmla="*/ 223 h 225"/>
                  <a:gd name="T4" fmla="*/ 2 w 389"/>
                  <a:gd name="T5" fmla="*/ 0 h 225"/>
                  <a:gd name="T6" fmla="*/ 389 w 389"/>
                  <a:gd name="T7" fmla="*/ 1 h 225"/>
                  <a:gd name="T8" fmla="*/ 387 w 389"/>
                  <a:gd name="T9" fmla="*/ 225 h 225"/>
                </a:gdLst>
                <a:ahLst/>
                <a:cxnLst>
                  <a:cxn ang="0">
                    <a:pos x="T0" y="T1"/>
                  </a:cxn>
                  <a:cxn ang="0">
                    <a:pos x="T2" y="T3"/>
                  </a:cxn>
                  <a:cxn ang="0">
                    <a:pos x="T4" y="T5"/>
                  </a:cxn>
                  <a:cxn ang="0">
                    <a:pos x="T6" y="T7"/>
                  </a:cxn>
                  <a:cxn ang="0">
                    <a:pos x="T8" y="T9"/>
                  </a:cxn>
                </a:cxnLst>
                <a:rect l="0" t="0" r="r" b="b"/>
                <a:pathLst>
                  <a:path w="389" h="225">
                    <a:moveTo>
                      <a:pt x="387" y="225"/>
                    </a:moveTo>
                    <a:lnTo>
                      <a:pt x="0" y="223"/>
                    </a:lnTo>
                    <a:lnTo>
                      <a:pt x="2" y="0"/>
                    </a:lnTo>
                    <a:lnTo>
                      <a:pt x="389" y="1"/>
                    </a:lnTo>
                    <a:lnTo>
                      <a:pt x="387" y="225"/>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4" name="Freeform 230"/>
              <p:cNvSpPr>
                <a:spLocks/>
              </p:cNvSpPr>
              <p:nvPr/>
            </p:nvSpPr>
            <p:spPr bwMode="auto">
              <a:xfrm>
                <a:off x="3269" y="2975"/>
                <a:ext cx="100" cy="439"/>
              </a:xfrm>
              <a:custGeom>
                <a:avLst/>
                <a:gdLst>
                  <a:gd name="T0" fmla="*/ 96 w 100"/>
                  <a:gd name="T1" fmla="*/ 439 h 439"/>
                  <a:gd name="T2" fmla="*/ 0 w 100"/>
                  <a:gd name="T3" fmla="*/ 439 h 439"/>
                  <a:gd name="T4" fmla="*/ 1 w 100"/>
                  <a:gd name="T5" fmla="*/ 0 h 439"/>
                  <a:gd name="T6" fmla="*/ 100 w 100"/>
                  <a:gd name="T7" fmla="*/ 2 h 439"/>
                  <a:gd name="T8" fmla="*/ 96 w 100"/>
                  <a:gd name="T9" fmla="*/ 439 h 439"/>
                </a:gdLst>
                <a:ahLst/>
                <a:cxnLst>
                  <a:cxn ang="0">
                    <a:pos x="T0" y="T1"/>
                  </a:cxn>
                  <a:cxn ang="0">
                    <a:pos x="T2" y="T3"/>
                  </a:cxn>
                  <a:cxn ang="0">
                    <a:pos x="T4" y="T5"/>
                  </a:cxn>
                  <a:cxn ang="0">
                    <a:pos x="T6" y="T7"/>
                  </a:cxn>
                  <a:cxn ang="0">
                    <a:pos x="T8" y="T9"/>
                  </a:cxn>
                </a:cxnLst>
                <a:rect l="0" t="0" r="r" b="b"/>
                <a:pathLst>
                  <a:path w="100" h="439">
                    <a:moveTo>
                      <a:pt x="96" y="439"/>
                    </a:moveTo>
                    <a:lnTo>
                      <a:pt x="0" y="439"/>
                    </a:lnTo>
                    <a:lnTo>
                      <a:pt x="1" y="0"/>
                    </a:lnTo>
                    <a:lnTo>
                      <a:pt x="100" y="2"/>
                    </a:lnTo>
                    <a:lnTo>
                      <a:pt x="96" y="439"/>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5" name="Freeform 231"/>
              <p:cNvSpPr>
                <a:spLocks/>
              </p:cNvSpPr>
              <p:nvPr/>
            </p:nvSpPr>
            <p:spPr bwMode="auto">
              <a:xfrm>
                <a:off x="2728" y="3411"/>
                <a:ext cx="646" cy="23"/>
              </a:xfrm>
              <a:custGeom>
                <a:avLst/>
                <a:gdLst>
                  <a:gd name="T0" fmla="*/ 644 w 646"/>
                  <a:gd name="T1" fmla="*/ 23 h 23"/>
                  <a:gd name="T2" fmla="*/ 0 w 646"/>
                  <a:gd name="T3" fmla="*/ 20 h 23"/>
                  <a:gd name="T4" fmla="*/ 0 w 646"/>
                  <a:gd name="T5" fmla="*/ 0 h 23"/>
                  <a:gd name="T6" fmla="*/ 646 w 646"/>
                  <a:gd name="T7" fmla="*/ 3 h 23"/>
                  <a:gd name="T8" fmla="*/ 644 w 646"/>
                  <a:gd name="T9" fmla="*/ 23 h 23"/>
                </a:gdLst>
                <a:ahLst/>
                <a:cxnLst>
                  <a:cxn ang="0">
                    <a:pos x="T0" y="T1"/>
                  </a:cxn>
                  <a:cxn ang="0">
                    <a:pos x="T2" y="T3"/>
                  </a:cxn>
                  <a:cxn ang="0">
                    <a:pos x="T4" y="T5"/>
                  </a:cxn>
                  <a:cxn ang="0">
                    <a:pos x="T6" y="T7"/>
                  </a:cxn>
                  <a:cxn ang="0">
                    <a:pos x="T8" y="T9"/>
                  </a:cxn>
                </a:cxnLst>
                <a:rect l="0" t="0" r="r" b="b"/>
                <a:pathLst>
                  <a:path w="646" h="23">
                    <a:moveTo>
                      <a:pt x="644" y="23"/>
                    </a:moveTo>
                    <a:lnTo>
                      <a:pt x="0" y="20"/>
                    </a:lnTo>
                    <a:lnTo>
                      <a:pt x="0" y="0"/>
                    </a:lnTo>
                    <a:lnTo>
                      <a:pt x="646" y="3"/>
                    </a:lnTo>
                    <a:lnTo>
                      <a:pt x="644" y="23"/>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6" name="Freeform 232"/>
              <p:cNvSpPr>
                <a:spLocks/>
              </p:cNvSpPr>
              <p:nvPr/>
            </p:nvSpPr>
            <p:spPr bwMode="auto">
              <a:xfrm>
                <a:off x="2728" y="3489"/>
                <a:ext cx="644" cy="25"/>
              </a:xfrm>
              <a:custGeom>
                <a:avLst/>
                <a:gdLst>
                  <a:gd name="T0" fmla="*/ 644 w 644"/>
                  <a:gd name="T1" fmla="*/ 25 h 25"/>
                  <a:gd name="T2" fmla="*/ 0 w 644"/>
                  <a:gd name="T3" fmla="*/ 20 h 25"/>
                  <a:gd name="T4" fmla="*/ 0 w 644"/>
                  <a:gd name="T5" fmla="*/ 0 h 25"/>
                  <a:gd name="T6" fmla="*/ 644 w 644"/>
                  <a:gd name="T7" fmla="*/ 5 h 25"/>
                  <a:gd name="T8" fmla="*/ 644 w 644"/>
                  <a:gd name="T9" fmla="*/ 25 h 25"/>
                </a:gdLst>
                <a:ahLst/>
                <a:cxnLst>
                  <a:cxn ang="0">
                    <a:pos x="T0" y="T1"/>
                  </a:cxn>
                  <a:cxn ang="0">
                    <a:pos x="T2" y="T3"/>
                  </a:cxn>
                  <a:cxn ang="0">
                    <a:pos x="T4" y="T5"/>
                  </a:cxn>
                  <a:cxn ang="0">
                    <a:pos x="T6" y="T7"/>
                  </a:cxn>
                  <a:cxn ang="0">
                    <a:pos x="T8" y="T9"/>
                  </a:cxn>
                </a:cxnLst>
                <a:rect l="0" t="0" r="r" b="b"/>
                <a:pathLst>
                  <a:path w="644" h="25">
                    <a:moveTo>
                      <a:pt x="644" y="25"/>
                    </a:moveTo>
                    <a:lnTo>
                      <a:pt x="0" y="20"/>
                    </a:lnTo>
                    <a:lnTo>
                      <a:pt x="0" y="0"/>
                    </a:lnTo>
                    <a:lnTo>
                      <a:pt x="644" y="5"/>
                    </a:lnTo>
                    <a:lnTo>
                      <a:pt x="644" y="25"/>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7" name="Freeform 233"/>
              <p:cNvSpPr>
                <a:spLocks/>
              </p:cNvSpPr>
              <p:nvPr/>
            </p:nvSpPr>
            <p:spPr bwMode="auto">
              <a:xfrm>
                <a:off x="2728" y="3431"/>
                <a:ext cx="60" cy="60"/>
              </a:xfrm>
              <a:custGeom>
                <a:avLst/>
                <a:gdLst>
                  <a:gd name="T0" fmla="*/ 58 w 60"/>
                  <a:gd name="T1" fmla="*/ 60 h 60"/>
                  <a:gd name="T2" fmla="*/ 0 w 60"/>
                  <a:gd name="T3" fmla="*/ 58 h 60"/>
                  <a:gd name="T4" fmla="*/ 0 w 60"/>
                  <a:gd name="T5" fmla="*/ 0 h 60"/>
                  <a:gd name="T6" fmla="*/ 60 w 60"/>
                  <a:gd name="T7" fmla="*/ 0 h 60"/>
                  <a:gd name="T8" fmla="*/ 58 w 60"/>
                  <a:gd name="T9" fmla="*/ 60 h 60"/>
                </a:gdLst>
                <a:ahLst/>
                <a:cxnLst>
                  <a:cxn ang="0">
                    <a:pos x="T0" y="T1"/>
                  </a:cxn>
                  <a:cxn ang="0">
                    <a:pos x="T2" y="T3"/>
                  </a:cxn>
                  <a:cxn ang="0">
                    <a:pos x="T4" y="T5"/>
                  </a:cxn>
                  <a:cxn ang="0">
                    <a:pos x="T6" y="T7"/>
                  </a:cxn>
                  <a:cxn ang="0">
                    <a:pos x="T8" y="T9"/>
                  </a:cxn>
                </a:cxnLst>
                <a:rect l="0" t="0" r="r" b="b"/>
                <a:pathLst>
                  <a:path w="60" h="60">
                    <a:moveTo>
                      <a:pt x="58" y="60"/>
                    </a:moveTo>
                    <a:lnTo>
                      <a:pt x="0" y="58"/>
                    </a:lnTo>
                    <a:lnTo>
                      <a:pt x="0" y="0"/>
                    </a:lnTo>
                    <a:lnTo>
                      <a:pt x="60" y="0"/>
                    </a:lnTo>
                    <a:lnTo>
                      <a:pt x="58" y="6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8" name="Freeform 234"/>
              <p:cNvSpPr>
                <a:spLocks/>
              </p:cNvSpPr>
              <p:nvPr/>
            </p:nvSpPr>
            <p:spPr bwMode="auto">
              <a:xfrm>
                <a:off x="3020" y="3433"/>
                <a:ext cx="60" cy="60"/>
              </a:xfrm>
              <a:custGeom>
                <a:avLst/>
                <a:gdLst>
                  <a:gd name="T0" fmla="*/ 60 w 60"/>
                  <a:gd name="T1" fmla="*/ 60 h 60"/>
                  <a:gd name="T2" fmla="*/ 0 w 60"/>
                  <a:gd name="T3" fmla="*/ 58 h 60"/>
                  <a:gd name="T4" fmla="*/ 0 w 60"/>
                  <a:gd name="T5" fmla="*/ 0 h 60"/>
                  <a:gd name="T6" fmla="*/ 60 w 60"/>
                  <a:gd name="T7" fmla="*/ 0 h 60"/>
                  <a:gd name="T8" fmla="*/ 60 w 60"/>
                  <a:gd name="T9" fmla="*/ 60 h 60"/>
                </a:gdLst>
                <a:ahLst/>
                <a:cxnLst>
                  <a:cxn ang="0">
                    <a:pos x="T0" y="T1"/>
                  </a:cxn>
                  <a:cxn ang="0">
                    <a:pos x="T2" y="T3"/>
                  </a:cxn>
                  <a:cxn ang="0">
                    <a:pos x="T4" y="T5"/>
                  </a:cxn>
                  <a:cxn ang="0">
                    <a:pos x="T6" y="T7"/>
                  </a:cxn>
                  <a:cxn ang="0">
                    <a:pos x="T8" y="T9"/>
                  </a:cxn>
                </a:cxnLst>
                <a:rect l="0" t="0" r="r" b="b"/>
                <a:pathLst>
                  <a:path w="60" h="60">
                    <a:moveTo>
                      <a:pt x="60" y="60"/>
                    </a:moveTo>
                    <a:lnTo>
                      <a:pt x="0" y="58"/>
                    </a:lnTo>
                    <a:lnTo>
                      <a:pt x="0" y="0"/>
                    </a:lnTo>
                    <a:lnTo>
                      <a:pt x="60" y="0"/>
                    </a:lnTo>
                    <a:lnTo>
                      <a:pt x="60" y="6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9" name="Freeform 235"/>
              <p:cNvSpPr>
                <a:spLocks/>
              </p:cNvSpPr>
              <p:nvPr/>
            </p:nvSpPr>
            <p:spPr bwMode="auto">
              <a:xfrm>
                <a:off x="3314" y="3434"/>
                <a:ext cx="58" cy="60"/>
              </a:xfrm>
              <a:custGeom>
                <a:avLst/>
                <a:gdLst>
                  <a:gd name="T0" fmla="*/ 58 w 58"/>
                  <a:gd name="T1" fmla="*/ 60 h 60"/>
                  <a:gd name="T2" fmla="*/ 0 w 58"/>
                  <a:gd name="T3" fmla="*/ 59 h 60"/>
                  <a:gd name="T4" fmla="*/ 0 w 58"/>
                  <a:gd name="T5" fmla="*/ 0 h 60"/>
                  <a:gd name="T6" fmla="*/ 58 w 58"/>
                  <a:gd name="T7" fmla="*/ 0 h 60"/>
                  <a:gd name="T8" fmla="*/ 58 w 58"/>
                  <a:gd name="T9" fmla="*/ 60 h 60"/>
                </a:gdLst>
                <a:ahLst/>
                <a:cxnLst>
                  <a:cxn ang="0">
                    <a:pos x="T0" y="T1"/>
                  </a:cxn>
                  <a:cxn ang="0">
                    <a:pos x="T2" y="T3"/>
                  </a:cxn>
                  <a:cxn ang="0">
                    <a:pos x="T4" y="T5"/>
                  </a:cxn>
                  <a:cxn ang="0">
                    <a:pos x="T6" y="T7"/>
                  </a:cxn>
                  <a:cxn ang="0">
                    <a:pos x="T8" y="T9"/>
                  </a:cxn>
                </a:cxnLst>
                <a:rect l="0" t="0" r="r" b="b"/>
                <a:pathLst>
                  <a:path w="58" h="60">
                    <a:moveTo>
                      <a:pt x="58" y="60"/>
                    </a:moveTo>
                    <a:lnTo>
                      <a:pt x="0" y="59"/>
                    </a:lnTo>
                    <a:lnTo>
                      <a:pt x="0" y="0"/>
                    </a:lnTo>
                    <a:lnTo>
                      <a:pt x="58" y="0"/>
                    </a:lnTo>
                    <a:lnTo>
                      <a:pt x="58" y="6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0" name="Freeform 236"/>
              <p:cNvSpPr>
                <a:spLocks/>
              </p:cNvSpPr>
              <p:nvPr/>
            </p:nvSpPr>
            <p:spPr bwMode="auto">
              <a:xfrm>
                <a:off x="2761" y="3167"/>
                <a:ext cx="304" cy="246"/>
              </a:xfrm>
              <a:custGeom>
                <a:avLst/>
                <a:gdLst>
                  <a:gd name="T0" fmla="*/ 302 w 304"/>
                  <a:gd name="T1" fmla="*/ 246 h 246"/>
                  <a:gd name="T2" fmla="*/ 0 w 304"/>
                  <a:gd name="T3" fmla="*/ 244 h 246"/>
                  <a:gd name="T4" fmla="*/ 2 w 304"/>
                  <a:gd name="T5" fmla="*/ 0 h 246"/>
                  <a:gd name="T6" fmla="*/ 304 w 304"/>
                  <a:gd name="T7" fmla="*/ 2 h 246"/>
                  <a:gd name="T8" fmla="*/ 302 w 304"/>
                  <a:gd name="T9" fmla="*/ 246 h 246"/>
                </a:gdLst>
                <a:ahLst/>
                <a:cxnLst>
                  <a:cxn ang="0">
                    <a:pos x="T0" y="T1"/>
                  </a:cxn>
                  <a:cxn ang="0">
                    <a:pos x="T2" y="T3"/>
                  </a:cxn>
                  <a:cxn ang="0">
                    <a:pos x="T4" y="T5"/>
                  </a:cxn>
                  <a:cxn ang="0">
                    <a:pos x="T6" y="T7"/>
                  </a:cxn>
                  <a:cxn ang="0">
                    <a:pos x="T8" y="T9"/>
                  </a:cxn>
                </a:cxnLst>
                <a:rect l="0" t="0" r="r" b="b"/>
                <a:pathLst>
                  <a:path w="304" h="246">
                    <a:moveTo>
                      <a:pt x="302" y="246"/>
                    </a:moveTo>
                    <a:lnTo>
                      <a:pt x="0" y="244"/>
                    </a:lnTo>
                    <a:lnTo>
                      <a:pt x="2" y="0"/>
                    </a:lnTo>
                    <a:lnTo>
                      <a:pt x="304" y="2"/>
                    </a:lnTo>
                    <a:lnTo>
                      <a:pt x="302" y="246"/>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1" name="Freeform 237"/>
              <p:cNvSpPr>
                <a:spLocks/>
              </p:cNvSpPr>
              <p:nvPr/>
            </p:nvSpPr>
            <p:spPr bwMode="auto">
              <a:xfrm>
                <a:off x="2748" y="3014"/>
                <a:ext cx="340" cy="145"/>
              </a:xfrm>
              <a:custGeom>
                <a:avLst/>
                <a:gdLst>
                  <a:gd name="T0" fmla="*/ 339 w 340"/>
                  <a:gd name="T1" fmla="*/ 145 h 145"/>
                  <a:gd name="T2" fmla="*/ 0 w 340"/>
                  <a:gd name="T3" fmla="*/ 143 h 145"/>
                  <a:gd name="T4" fmla="*/ 1 w 340"/>
                  <a:gd name="T5" fmla="*/ 0 h 145"/>
                  <a:gd name="T6" fmla="*/ 340 w 340"/>
                  <a:gd name="T7" fmla="*/ 1 h 145"/>
                  <a:gd name="T8" fmla="*/ 339 w 340"/>
                  <a:gd name="T9" fmla="*/ 145 h 145"/>
                </a:gdLst>
                <a:ahLst/>
                <a:cxnLst>
                  <a:cxn ang="0">
                    <a:pos x="T0" y="T1"/>
                  </a:cxn>
                  <a:cxn ang="0">
                    <a:pos x="T2" y="T3"/>
                  </a:cxn>
                  <a:cxn ang="0">
                    <a:pos x="T4" y="T5"/>
                  </a:cxn>
                  <a:cxn ang="0">
                    <a:pos x="T6" y="T7"/>
                  </a:cxn>
                  <a:cxn ang="0">
                    <a:pos x="T8" y="T9"/>
                  </a:cxn>
                </a:cxnLst>
                <a:rect l="0" t="0" r="r" b="b"/>
                <a:pathLst>
                  <a:path w="340" h="145">
                    <a:moveTo>
                      <a:pt x="339" y="145"/>
                    </a:moveTo>
                    <a:lnTo>
                      <a:pt x="0" y="143"/>
                    </a:lnTo>
                    <a:lnTo>
                      <a:pt x="1" y="0"/>
                    </a:lnTo>
                    <a:lnTo>
                      <a:pt x="340" y="1"/>
                    </a:lnTo>
                    <a:lnTo>
                      <a:pt x="339" y="145"/>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2" name="Freeform 238"/>
              <p:cNvSpPr>
                <a:spLocks/>
              </p:cNvSpPr>
              <p:nvPr/>
            </p:nvSpPr>
            <p:spPr bwMode="auto">
              <a:xfrm>
                <a:off x="3097" y="3015"/>
                <a:ext cx="237" cy="399"/>
              </a:xfrm>
              <a:custGeom>
                <a:avLst/>
                <a:gdLst>
                  <a:gd name="T0" fmla="*/ 235 w 237"/>
                  <a:gd name="T1" fmla="*/ 399 h 399"/>
                  <a:gd name="T2" fmla="*/ 0 w 237"/>
                  <a:gd name="T3" fmla="*/ 398 h 399"/>
                  <a:gd name="T4" fmla="*/ 1 w 237"/>
                  <a:gd name="T5" fmla="*/ 0 h 399"/>
                  <a:gd name="T6" fmla="*/ 237 w 237"/>
                  <a:gd name="T7" fmla="*/ 2 h 399"/>
                  <a:gd name="T8" fmla="*/ 235 w 237"/>
                  <a:gd name="T9" fmla="*/ 399 h 399"/>
                </a:gdLst>
                <a:ahLst/>
                <a:cxnLst>
                  <a:cxn ang="0">
                    <a:pos x="T0" y="T1"/>
                  </a:cxn>
                  <a:cxn ang="0">
                    <a:pos x="T2" y="T3"/>
                  </a:cxn>
                  <a:cxn ang="0">
                    <a:pos x="T4" y="T5"/>
                  </a:cxn>
                  <a:cxn ang="0">
                    <a:pos x="T6" y="T7"/>
                  </a:cxn>
                  <a:cxn ang="0">
                    <a:pos x="T8" y="T9"/>
                  </a:cxn>
                </a:cxnLst>
                <a:rect l="0" t="0" r="r" b="b"/>
                <a:pathLst>
                  <a:path w="237" h="399">
                    <a:moveTo>
                      <a:pt x="235" y="399"/>
                    </a:moveTo>
                    <a:lnTo>
                      <a:pt x="0" y="398"/>
                    </a:lnTo>
                    <a:lnTo>
                      <a:pt x="1" y="0"/>
                    </a:lnTo>
                    <a:lnTo>
                      <a:pt x="237" y="2"/>
                    </a:lnTo>
                    <a:lnTo>
                      <a:pt x="235" y="399"/>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3" name="Freeform 239"/>
              <p:cNvSpPr>
                <a:spLocks/>
              </p:cNvSpPr>
              <p:nvPr/>
            </p:nvSpPr>
            <p:spPr bwMode="auto">
              <a:xfrm>
                <a:off x="2881" y="3167"/>
                <a:ext cx="65" cy="110"/>
              </a:xfrm>
              <a:custGeom>
                <a:avLst/>
                <a:gdLst>
                  <a:gd name="T0" fmla="*/ 0 w 39"/>
                  <a:gd name="T1" fmla="*/ 0 h 66"/>
                  <a:gd name="T2" fmla="*/ 0 w 39"/>
                  <a:gd name="T3" fmla="*/ 63 h 66"/>
                  <a:gd name="T4" fmla="*/ 4 w 39"/>
                  <a:gd name="T5" fmla="*/ 65 h 66"/>
                  <a:gd name="T6" fmla="*/ 10 w 39"/>
                  <a:gd name="T7" fmla="*/ 61 h 66"/>
                  <a:gd name="T8" fmla="*/ 16 w 39"/>
                  <a:gd name="T9" fmla="*/ 64 h 66"/>
                  <a:gd name="T10" fmla="*/ 22 w 39"/>
                  <a:gd name="T11" fmla="*/ 60 h 66"/>
                  <a:gd name="T12" fmla="*/ 28 w 39"/>
                  <a:gd name="T13" fmla="*/ 62 h 66"/>
                  <a:gd name="T14" fmla="*/ 34 w 39"/>
                  <a:gd name="T15" fmla="*/ 58 h 66"/>
                  <a:gd name="T16" fmla="*/ 39 w 39"/>
                  <a:gd name="T17" fmla="*/ 60 h 66"/>
                  <a:gd name="T18" fmla="*/ 39 w 39"/>
                  <a:gd name="T19" fmla="*/ 1 h 66"/>
                  <a:gd name="T20" fmla="*/ 0 w 39"/>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66">
                    <a:moveTo>
                      <a:pt x="0" y="0"/>
                    </a:moveTo>
                    <a:cubicBezTo>
                      <a:pt x="0" y="63"/>
                      <a:pt x="0" y="63"/>
                      <a:pt x="0" y="63"/>
                    </a:cubicBezTo>
                    <a:cubicBezTo>
                      <a:pt x="1" y="64"/>
                      <a:pt x="2" y="66"/>
                      <a:pt x="4" y="65"/>
                    </a:cubicBezTo>
                    <a:cubicBezTo>
                      <a:pt x="7" y="65"/>
                      <a:pt x="7" y="62"/>
                      <a:pt x="10" y="61"/>
                    </a:cubicBezTo>
                    <a:cubicBezTo>
                      <a:pt x="13" y="61"/>
                      <a:pt x="13" y="64"/>
                      <a:pt x="16" y="64"/>
                    </a:cubicBezTo>
                    <a:cubicBezTo>
                      <a:pt x="19" y="63"/>
                      <a:pt x="19" y="60"/>
                      <a:pt x="22" y="60"/>
                    </a:cubicBezTo>
                    <a:cubicBezTo>
                      <a:pt x="25" y="59"/>
                      <a:pt x="25" y="62"/>
                      <a:pt x="28" y="62"/>
                    </a:cubicBezTo>
                    <a:cubicBezTo>
                      <a:pt x="31" y="61"/>
                      <a:pt x="31" y="58"/>
                      <a:pt x="34" y="58"/>
                    </a:cubicBezTo>
                    <a:cubicBezTo>
                      <a:pt x="36" y="58"/>
                      <a:pt x="37" y="59"/>
                      <a:pt x="39" y="60"/>
                    </a:cubicBezTo>
                    <a:cubicBezTo>
                      <a:pt x="39" y="1"/>
                      <a:pt x="39" y="1"/>
                      <a:pt x="39" y="1"/>
                    </a:cubicBezTo>
                    <a:lnTo>
                      <a:pt x="0"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4" name="Freeform 240"/>
              <p:cNvSpPr>
                <a:spLocks/>
              </p:cNvSpPr>
              <p:nvPr/>
            </p:nvSpPr>
            <p:spPr bwMode="auto">
              <a:xfrm>
                <a:off x="3018" y="3359"/>
                <a:ext cx="35" cy="44"/>
              </a:xfrm>
              <a:custGeom>
                <a:avLst/>
                <a:gdLst>
                  <a:gd name="T0" fmla="*/ 8 w 21"/>
                  <a:gd name="T1" fmla="*/ 9 h 26"/>
                  <a:gd name="T2" fmla="*/ 0 w 21"/>
                  <a:gd name="T3" fmla="*/ 17 h 26"/>
                  <a:gd name="T4" fmla="*/ 0 w 21"/>
                  <a:gd name="T5" fmla="*/ 10 h 26"/>
                  <a:gd name="T6" fmla="*/ 11 w 21"/>
                  <a:gd name="T7" fmla="*/ 0 h 26"/>
                  <a:gd name="T8" fmla="*/ 21 w 21"/>
                  <a:gd name="T9" fmla="*/ 10 h 26"/>
                  <a:gd name="T10" fmla="*/ 21 w 21"/>
                  <a:gd name="T11" fmla="*/ 17 h 26"/>
                  <a:gd name="T12" fmla="*/ 13 w 21"/>
                  <a:gd name="T13" fmla="*/ 9 h 26"/>
                  <a:gd name="T14" fmla="*/ 13 w 21"/>
                  <a:gd name="T15" fmla="*/ 26 h 26"/>
                  <a:gd name="T16" fmla="*/ 8 w 21"/>
                  <a:gd name="T17" fmla="*/ 26 h 26"/>
                  <a:gd name="T18" fmla="*/ 8 w 21"/>
                  <a:gd name="T19" fmla="*/ 9 h 26"/>
                  <a:gd name="T20" fmla="*/ 8 w 21"/>
                  <a:gd name="T21"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6">
                    <a:moveTo>
                      <a:pt x="8" y="9"/>
                    </a:moveTo>
                    <a:cubicBezTo>
                      <a:pt x="0" y="17"/>
                      <a:pt x="0" y="17"/>
                      <a:pt x="0" y="17"/>
                    </a:cubicBezTo>
                    <a:cubicBezTo>
                      <a:pt x="0" y="10"/>
                      <a:pt x="0" y="10"/>
                      <a:pt x="0" y="10"/>
                    </a:cubicBezTo>
                    <a:cubicBezTo>
                      <a:pt x="11" y="0"/>
                      <a:pt x="11" y="0"/>
                      <a:pt x="11" y="0"/>
                    </a:cubicBezTo>
                    <a:cubicBezTo>
                      <a:pt x="21" y="10"/>
                      <a:pt x="21" y="10"/>
                      <a:pt x="21" y="10"/>
                    </a:cubicBezTo>
                    <a:cubicBezTo>
                      <a:pt x="21" y="17"/>
                      <a:pt x="21" y="17"/>
                      <a:pt x="21" y="17"/>
                    </a:cubicBezTo>
                    <a:cubicBezTo>
                      <a:pt x="13" y="9"/>
                      <a:pt x="13" y="9"/>
                      <a:pt x="13" y="9"/>
                    </a:cubicBezTo>
                    <a:cubicBezTo>
                      <a:pt x="13" y="26"/>
                      <a:pt x="13" y="26"/>
                      <a:pt x="13" y="26"/>
                    </a:cubicBezTo>
                    <a:cubicBezTo>
                      <a:pt x="8" y="26"/>
                      <a:pt x="8" y="26"/>
                      <a:pt x="8" y="26"/>
                    </a:cubicBezTo>
                    <a:cubicBezTo>
                      <a:pt x="8" y="9"/>
                      <a:pt x="8" y="9"/>
                      <a:pt x="8" y="9"/>
                    </a:cubicBezTo>
                    <a:cubicBezTo>
                      <a:pt x="8" y="9"/>
                      <a:pt x="8" y="9"/>
                      <a:pt x="8" y="9"/>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5" name="Freeform 241"/>
              <p:cNvSpPr>
                <a:spLocks/>
              </p:cNvSpPr>
              <p:nvPr/>
            </p:nvSpPr>
            <p:spPr bwMode="auto">
              <a:xfrm>
                <a:off x="2940" y="3361"/>
                <a:ext cx="33" cy="42"/>
              </a:xfrm>
              <a:custGeom>
                <a:avLst/>
                <a:gdLst>
                  <a:gd name="T0" fmla="*/ 20 w 20"/>
                  <a:gd name="T1" fmla="*/ 14 h 25"/>
                  <a:gd name="T2" fmla="*/ 10 w 20"/>
                  <a:gd name="T3" fmla="*/ 25 h 25"/>
                  <a:gd name="T4" fmla="*/ 0 w 20"/>
                  <a:gd name="T5" fmla="*/ 14 h 25"/>
                  <a:gd name="T6" fmla="*/ 0 w 20"/>
                  <a:gd name="T7" fmla="*/ 0 h 25"/>
                  <a:gd name="T8" fmla="*/ 6 w 20"/>
                  <a:gd name="T9" fmla="*/ 0 h 25"/>
                  <a:gd name="T10" fmla="*/ 6 w 20"/>
                  <a:gd name="T11" fmla="*/ 14 h 25"/>
                  <a:gd name="T12" fmla="*/ 10 w 20"/>
                  <a:gd name="T13" fmla="*/ 20 h 25"/>
                  <a:gd name="T14" fmla="*/ 15 w 20"/>
                  <a:gd name="T15" fmla="*/ 15 h 25"/>
                  <a:gd name="T16" fmla="*/ 15 w 20"/>
                  <a:gd name="T17" fmla="*/ 0 h 25"/>
                  <a:gd name="T18" fmla="*/ 20 w 20"/>
                  <a:gd name="T19" fmla="*/ 0 h 25"/>
                  <a:gd name="T20" fmla="*/ 20 w 20"/>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5">
                    <a:moveTo>
                      <a:pt x="20" y="14"/>
                    </a:moveTo>
                    <a:cubicBezTo>
                      <a:pt x="20" y="21"/>
                      <a:pt x="17" y="25"/>
                      <a:pt x="10" y="25"/>
                    </a:cubicBezTo>
                    <a:cubicBezTo>
                      <a:pt x="3" y="25"/>
                      <a:pt x="0" y="21"/>
                      <a:pt x="0" y="14"/>
                    </a:cubicBezTo>
                    <a:cubicBezTo>
                      <a:pt x="0" y="0"/>
                      <a:pt x="0" y="0"/>
                      <a:pt x="0" y="0"/>
                    </a:cubicBezTo>
                    <a:cubicBezTo>
                      <a:pt x="6" y="0"/>
                      <a:pt x="6" y="0"/>
                      <a:pt x="6" y="0"/>
                    </a:cubicBezTo>
                    <a:cubicBezTo>
                      <a:pt x="6" y="14"/>
                      <a:pt x="6" y="14"/>
                      <a:pt x="6" y="14"/>
                    </a:cubicBezTo>
                    <a:cubicBezTo>
                      <a:pt x="5" y="18"/>
                      <a:pt x="7" y="20"/>
                      <a:pt x="10" y="20"/>
                    </a:cubicBezTo>
                    <a:cubicBezTo>
                      <a:pt x="13" y="20"/>
                      <a:pt x="15" y="18"/>
                      <a:pt x="15" y="15"/>
                    </a:cubicBezTo>
                    <a:cubicBezTo>
                      <a:pt x="15" y="0"/>
                      <a:pt x="15" y="0"/>
                      <a:pt x="15" y="0"/>
                    </a:cubicBezTo>
                    <a:cubicBezTo>
                      <a:pt x="20" y="0"/>
                      <a:pt x="20" y="0"/>
                      <a:pt x="20" y="0"/>
                    </a:cubicBezTo>
                    <a:lnTo>
                      <a:pt x="20" y="14"/>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6" name="Freeform 242"/>
              <p:cNvSpPr>
                <a:spLocks noEditPoints="1"/>
              </p:cNvSpPr>
              <p:nvPr/>
            </p:nvSpPr>
            <p:spPr bwMode="auto">
              <a:xfrm>
                <a:off x="2981" y="3361"/>
                <a:ext cx="30" cy="42"/>
              </a:xfrm>
              <a:custGeom>
                <a:avLst/>
                <a:gdLst>
                  <a:gd name="T0" fmla="*/ 6 w 18"/>
                  <a:gd name="T1" fmla="*/ 16 h 25"/>
                  <a:gd name="T2" fmla="*/ 6 w 18"/>
                  <a:gd name="T3" fmla="*/ 25 h 25"/>
                  <a:gd name="T4" fmla="*/ 0 w 18"/>
                  <a:gd name="T5" fmla="*/ 25 h 25"/>
                  <a:gd name="T6" fmla="*/ 1 w 18"/>
                  <a:gd name="T7" fmla="*/ 0 h 25"/>
                  <a:gd name="T8" fmla="*/ 9 w 18"/>
                  <a:gd name="T9" fmla="*/ 0 h 25"/>
                  <a:gd name="T10" fmla="*/ 18 w 18"/>
                  <a:gd name="T11" fmla="*/ 8 h 25"/>
                  <a:gd name="T12" fmla="*/ 16 w 18"/>
                  <a:gd name="T13" fmla="*/ 14 h 25"/>
                  <a:gd name="T14" fmla="*/ 9 w 18"/>
                  <a:gd name="T15" fmla="*/ 16 h 25"/>
                  <a:gd name="T16" fmla="*/ 6 w 18"/>
                  <a:gd name="T17" fmla="*/ 16 h 25"/>
                  <a:gd name="T18" fmla="*/ 6 w 18"/>
                  <a:gd name="T19" fmla="*/ 5 h 25"/>
                  <a:gd name="T20" fmla="*/ 6 w 18"/>
                  <a:gd name="T21" fmla="*/ 12 h 25"/>
                  <a:gd name="T22" fmla="*/ 8 w 18"/>
                  <a:gd name="T23" fmla="*/ 12 h 25"/>
                  <a:gd name="T24" fmla="*/ 12 w 18"/>
                  <a:gd name="T25" fmla="*/ 8 h 25"/>
                  <a:gd name="T26" fmla="*/ 8 w 18"/>
                  <a:gd name="T27" fmla="*/ 5 h 25"/>
                  <a:gd name="T28" fmla="*/ 6 w 18"/>
                  <a:gd name="T29"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5">
                    <a:moveTo>
                      <a:pt x="6" y="16"/>
                    </a:moveTo>
                    <a:cubicBezTo>
                      <a:pt x="6" y="25"/>
                      <a:pt x="6" y="25"/>
                      <a:pt x="6" y="25"/>
                    </a:cubicBezTo>
                    <a:cubicBezTo>
                      <a:pt x="0" y="25"/>
                      <a:pt x="0" y="25"/>
                      <a:pt x="0" y="25"/>
                    </a:cubicBezTo>
                    <a:cubicBezTo>
                      <a:pt x="1" y="0"/>
                      <a:pt x="1" y="0"/>
                      <a:pt x="1" y="0"/>
                    </a:cubicBezTo>
                    <a:cubicBezTo>
                      <a:pt x="9" y="0"/>
                      <a:pt x="9" y="0"/>
                      <a:pt x="9" y="0"/>
                    </a:cubicBezTo>
                    <a:cubicBezTo>
                      <a:pt x="15" y="0"/>
                      <a:pt x="18" y="3"/>
                      <a:pt x="18" y="8"/>
                    </a:cubicBezTo>
                    <a:cubicBezTo>
                      <a:pt x="18" y="11"/>
                      <a:pt x="17" y="13"/>
                      <a:pt x="16" y="14"/>
                    </a:cubicBezTo>
                    <a:cubicBezTo>
                      <a:pt x="14" y="16"/>
                      <a:pt x="11" y="16"/>
                      <a:pt x="9" y="16"/>
                    </a:cubicBezTo>
                    <a:lnTo>
                      <a:pt x="6" y="16"/>
                    </a:lnTo>
                    <a:close/>
                    <a:moveTo>
                      <a:pt x="6" y="5"/>
                    </a:moveTo>
                    <a:cubicBezTo>
                      <a:pt x="6" y="12"/>
                      <a:pt x="6" y="12"/>
                      <a:pt x="6" y="12"/>
                    </a:cubicBezTo>
                    <a:cubicBezTo>
                      <a:pt x="8" y="12"/>
                      <a:pt x="8" y="12"/>
                      <a:pt x="8" y="12"/>
                    </a:cubicBezTo>
                    <a:cubicBezTo>
                      <a:pt x="11" y="12"/>
                      <a:pt x="12" y="11"/>
                      <a:pt x="12" y="8"/>
                    </a:cubicBezTo>
                    <a:cubicBezTo>
                      <a:pt x="12" y="6"/>
                      <a:pt x="11" y="5"/>
                      <a:pt x="8" y="5"/>
                    </a:cubicBezTo>
                    <a:lnTo>
                      <a:pt x="6" y="5"/>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7" name="Freeform 243"/>
              <p:cNvSpPr>
                <a:spLocks/>
              </p:cNvSpPr>
              <p:nvPr/>
            </p:nvSpPr>
            <p:spPr bwMode="auto">
              <a:xfrm>
                <a:off x="2900" y="3015"/>
                <a:ext cx="38" cy="64"/>
              </a:xfrm>
              <a:custGeom>
                <a:avLst/>
                <a:gdLst>
                  <a:gd name="T0" fmla="*/ 0 w 23"/>
                  <a:gd name="T1" fmla="*/ 0 h 38"/>
                  <a:gd name="T2" fmla="*/ 0 w 23"/>
                  <a:gd name="T3" fmla="*/ 36 h 38"/>
                  <a:gd name="T4" fmla="*/ 2 w 23"/>
                  <a:gd name="T5" fmla="*/ 38 h 38"/>
                  <a:gd name="T6" fmla="*/ 6 w 23"/>
                  <a:gd name="T7" fmla="*/ 35 h 38"/>
                  <a:gd name="T8" fmla="*/ 9 w 23"/>
                  <a:gd name="T9" fmla="*/ 37 h 38"/>
                  <a:gd name="T10" fmla="*/ 13 w 23"/>
                  <a:gd name="T11" fmla="*/ 34 h 38"/>
                  <a:gd name="T12" fmla="*/ 16 w 23"/>
                  <a:gd name="T13" fmla="*/ 36 h 38"/>
                  <a:gd name="T14" fmla="*/ 20 w 23"/>
                  <a:gd name="T15" fmla="*/ 33 h 38"/>
                  <a:gd name="T16" fmla="*/ 22 w 23"/>
                  <a:gd name="T17" fmla="*/ 34 h 38"/>
                  <a:gd name="T18" fmla="*/ 23 w 23"/>
                  <a:gd name="T19" fmla="*/ 0 h 38"/>
                  <a:gd name="T20" fmla="*/ 0 w 23"/>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8">
                    <a:moveTo>
                      <a:pt x="0" y="0"/>
                    </a:moveTo>
                    <a:cubicBezTo>
                      <a:pt x="0" y="36"/>
                      <a:pt x="0" y="36"/>
                      <a:pt x="0" y="36"/>
                    </a:cubicBezTo>
                    <a:cubicBezTo>
                      <a:pt x="1" y="37"/>
                      <a:pt x="1" y="38"/>
                      <a:pt x="2" y="38"/>
                    </a:cubicBezTo>
                    <a:cubicBezTo>
                      <a:pt x="4" y="37"/>
                      <a:pt x="4" y="36"/>
                      <a:pt x="6" y="35"/>
                    </a:cubicBezTo>
                    <a:cubicBezTo>
                      <a:pt x="7" y="35"/>
                      <a:pt x="8" y="37"/>
                      <a:pt x="9" y="37"/>
                    </a:cubicBezTo>
                    <a:cubicBezTo>
                      <a:pt x="11" y="36"/>
                      <a:pt x="11" y="35"/>
                      <a:pt x="13" y="34"/>
                    </a:cubicBezTo>
                    <a:cubicBezTo>
                      <a:pt x="14" y="34"/>
                      <a:pt x="15" y="36"/>
                      <a:pt x="16" y="36"/>
                    </a:cubicBezTo>
                    <a:cubicBezTo>
                      <a:pt x="18" y="35"/>
                      <a:pt x="18" y="34"/>
                      <a:pt x="20" y="33"/>
                    </a:cubicBezTo>
                    <a:cubicBezTo>
                      <a:pt x="21" y="33"/>
                      <a:pt x="22" y="34"/>
                      <a:pt x="22" y="34"/>
                    </a:cubicBezTo>
                    <a:cubicBezTo>
                      <a:pt x="23" y="0"/>
                      <a:pt x="23" y="0"/>
                      <a:pt x="23" y="0"/>
                    </a:cubicBezTo>
                    <a:lnTo>
                      <a:pt x="0"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8" name="Freeform 244"/>
              <p:cNvSpPr>
                <a:spLocks/>
              </p:cNvSpPr>
              <p:nvPr/>
            </p:nvSpPr>
            <p:spPr bwMode="auto">
              <a:xfrm>
                <a:off x="3062" y="3127"/>
                <a:ext cx="20" cy="25"/>
              </a:xfrm>
              <a:custGeom>
                <a:avLst/>
                <a:gdLst>
                  <a:gd name="T0" fmla="*/ 4 w 12"/>
                  <a:gd name="T1" fmla="*/ 5 h 15"/>
                  <a:gd name="T2" fmla="*/ 0 w 12"/>
                  <a:gd name="T3" fmla="*/ 10 h 15"/>
                  <a:gd name="T4" fmla="*/ 0 w 12"/>
                  <a:gd name="T5" fmla="*/ 6 h 15"/>
                  <a:gd name="T6" fmla="*/ 6 w 12"/>
                  <a:gd name="T7" fmla="*/ 0 h 15"/>
                  <a:gd name="T8" fmla="*/ 12 w 12"/>
                  <a:gd name="T9" fmla="*/ 6 h 15"/>
                  <a:gd name="T10" fmla="*/ 12 w 12"/>
                  <a:gd name="T11" fmla="*/ 10 h 15"/>
                  <a:gd name="T12" fmla="*/ 7 w 12"/>
                  <a:gd name="T13" fmla="*/ 5 h 15"/>
                  <a:gd name="T14" fmla="*/ 7 w 12"/>
                  <a:gd name="T15" fmla="*/ 15 h 15"/>
                  <a:gd name="T16" fmla="*/ 4 w 12"/>
                  <a:gd name="T17" fmla="*/ 15 h 15"/>
                  <a:gd name="T18" fmla="*/ 4 w 12"/>
                  <a:gd name="T19" fmla="*/ 5 h 15"/>
                  <a:gd name="T20" fmla="*/ 4 w 12"/>
                  <a:gd name="T2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5">
                    <a:moveTo>
                      <a:pt x="4" y="5"/>
                    </a:moveTo>
                    <a:cubicBezTo>
                      <a:pt x="0" y="10"/>
                      <a:pt x="0" y="10"/>
                      <a:pt x="0" y="10"/>
                    </a:cubicBezTo>
                    <a:cubicBezTo>
                      <a:pt x="0" y="6"/>
                      <a:pt x="0" y="6"/>
                      <a:pt x="0" y="6"/>
                    </a:cubicBezTo>
                    <a:cubicBezTo>
                      <a:pt x="6" y="0"/>
                      <a:pt x="6" y="0"/>
                      <a:pt x="6" y="0"/>
                    </a:cubicBezTo>
                    <a:cubicBezTo>
                      <a:pt x="12" y="6"/>
                      <a:pt x="12" y="6"/>
                      <a:pt x="12" y="6"/>
                    </a:cubicBezTo>
                    <a:cubicBezTo>
                      <a:pt x="12" y="10"/>
                      <a:pt x="12" y="10"/>
                      <a:pt x="12" y="10"/>
                    </a:cubicBezTo>
                    <a:cubicBezTo>
                      <a:pt x="7" y="5"/>
                      <a:pt x="7" y="5"/>
                      <a:pt x="7" y="5"/>
                    </a:cubicBezTo>
                    <a:cubicBezTo>
                      <a:pt x="7" y="15"/>
                      <a:pt x="7" y="15"/>
                      <a:pt x="7" y="15"/>
                    </a:cubicBezTo>
                    <a:cubicBezTo>
                      <a:pt x="4" y="15"/>
                      <a:pt x="4" y="15"/>
                      <a:pt x="4" y="15"/>
                    </a:cubicBezTo>
                    <a:cubicBezTo>
                      <a:pt x="4" y="5"/>
                      <a:pt x="4" y="5"/>
                      <a:pt x="4" y="5"/>
                    </a:cubicBezTo>
                    <a:cubicBezTo>
                      <a:pt x="4" y="5"/>
                      <a:pt x="4" y="5"/>
                      <a:pt x="4" y="5"/>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9" name="Freeform 245"/>
              <p:cNvSpPr>
                <a:spLocks/>
              </p:cNvSpPr>
              <p:nvPr/>
            </p:nvSpPr>
            <p:spPr bwMode="auto">
              <a:xfrm>
                <a:off x="3015" y="3129"/>
                <a:ext cx="20" cy="23"/>
              </a:xfrm>
              <a:custGeom>
                <a:avLst/>
                <a:gdLst>
                  <a:gd name="T0" fmla="*/ 12 w 12"/>
                  <a:gd name="T1" fmla="*/ 8 h 14"/>
                  <a:gd name="T2" fmla="*/ 6 w 12"/>
                  <a:gd name="T3" fmla="*/ 14 h 14"/>
                  <a:gd name="T4" fmla="*/ 0 w 12"/>
                  <a:gd name="T5" fmla="*/ 8 h 14"/>
                  <a:gd name="T6" fmla="*/ 0 w 12"/>
                  <a:gd name="T7" fmla="*/ 0 h 14"/>
                  <a:gd name="T8" fmla="*/ 3 w 12"/>
                  <a:gd name="T9" fmla="*/ 0 h 14"/>
                  <a:gd name="T10" fmla="*/ 3 w 12"/>
                  <a:gd name="T11" fmla="*/ 8 h 14"/>
                  <a:gd name="T12" fmla="*/ 6 w 12"/>
                  <a:gd name="T13" fmla="*/ 11 h 14"/>
                  <a:gd name="T14" fmla="*/ 8 w 12"/>
                  <a:gd name="T15" fmla="*/ 8 h 14"/>
                  <a:gd name="T16" fmla="*/ 9 w 12"/>
                  <a:gd name="T17" fmla="*/ 0 h 14"/>
                  <a:gd name="T18" fmla="*/ 12 w 12"/>
                  <a:gd name="T19" fmla="*/ 0 h 14"/>
                  <a:gd name="T20" fmla="*/ 12 w 12"/>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4">
                    <a:moveTo>
                      <a:pt x="12" y="8"/>
                    </a:moveTo>
                    <a:cubicBezTo>
                      <a:pt x="12" y="12"/>
                      <a:pt x="10" y="14"/>
                      <a:pt x="6" y="14"/>
                    </a:cubicBezTo>
                    <a:cubicBezTo>
                      <a:pt x="2" y="14"/>
                      <a:pt x="0" y="12"/>
                      <a:pt x="0" y="8"/>
                    </a:cubicBezTo>
                    <a:cubicBezTo>
                      <a:pt x="0" y="0"/>
                      <a:pt x="0" y="0"/>
                      <a:pt x="0" y="0"/>
                    </a:cubicBezTo>
                    <a:cubicBezTo>
                      <a:pt x="3" y="0"/>
                      <a:pt x="3" y="0"/>
                      <a:pt x="3" y="0"/>
                    </a:cubicBezTo>
                    <a:cubicBezTo>
                      <a:pt x="3" y="8"/>
                      <a:pt x="3" y="8"/>
                      <a:pt x="3" y="8"/>
                    </a:cubicBezTo>
                    <a:cubicBezTo>
                      <a:pt x="3" y="10"/>
                      <a:pt x="4" y="11"/>
                      <a:pt x="6" y="11"/>
                    </a:cubicBezTo>
                    <a:cubicBezTo>
                      <a:pt x="8" y="11"/>
                      <a:pt x="8" y="10"/>
                      <a:pt x="8" y="8"/>
                    </a:cubicBezTo>
                    <a:cubicBezTo>
                      <a:pt x="9" y="0"/>
                      <a:pt x="9" y="0"/>
                      <a:pt x="9" y="0"/>
                    </a:cubicBezTo>
                    <a:cubicBezTo>
                      <a:pt x="12" y="0"/>
                      <a:pt x="12" y="0"/>
                      <a:pt x="12" y="0"/>
                    </a:cubicBezTo>
                    <a:lnTo>
                      <a:pt x="12" y="8"/>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0" name="Freeform 246"/>
              <p:cNvSpPr>
                <a:spLocks noEditPoints="1"/>
              </p:cNvSpPr>
              <p:nvPr/>
            </p:nvSpPr>
            <p:spPr bwMode="auto">
              <a:xfrm>
                <a:off x="3040" y="3129"/>
                <a:ext cx="17" cy="23"/>
              </a:xfrm>
              <a:custGeom>
                <a:avLst/>
                <a:gdLst>
                  <a:gd name="T0" fmla="*/ 3 w 10"/>
                  <a:gd name="T1" fmla="*/ 9 h 14"/>
                  <a:gd name="T2" fmla="*/ 3 w 10"/>
                  <a:gd name="T3" fmla="*/ 14 h 14"/>
                  <a:gd name="T4" fmla="*/ 0 w 10"/>
                  <a:gd name="T5" fmla="*/ 14 h 14"/>
                  <a:gd name="T6" fmla="*/ 0 w 10"/>
                  <a:gd name="T7" fmla="*/ 0 h 14"/>
                  <a:gd name="T8" fmla="*/ 5 w 10"/>
                  <a:gd name="T9" fmla="*/ 0 h 14"/>
                  <a:gd name="T10" fmla="*/ 10 w 10"/>
                  <a:gd name="T11" fmla="*/ 4 h 14"/>
                  <a:gd name="T12" fmla="*/ 9 w 10"/>
                  <a:gd name="T13" fmla="*/ 8 h 14"/>
                  <a:gd name="T14" fmla="*/ 5 w 10"/>
                  <a:gd name="T15" fmla="*/ 9 h 14"/>
                  <a:gd name="T16" fmla="*/ 3 w 10"/>
                  <a:gd name="T17" fmla="*/ 9 h 14"/>
                  <a:gd name="T18" fmla="*/ 3 w 10"/>
                  <a:gd name="T19" fmla="*/ 2 h 14"/>
                  <a:gd name="T20" fmla="*/ 3 w 10"/>
                  <a:gd name="T21" fmla="*/ 7 h 14"/>
                  <a:gd name="T22" fmla="*/ 4 w 10"/>
                  <a:gd name="T23" fmla="*/ 7 h 14"/>
                  <a:gd name="T24" fmla="*/ 7 w 10"/>
                  <a:gd name="T25" fmla="*/ 4 h 14"/>
                  <a:gd name="T26" fmla="*/ 4 w 10"/>
                  <a:gd name="T27" fmla="*/ 2 h 14"/>
                  <a:gd name="T28" fmla="*/ 3 w 10"/>
                  <a:gd name="T2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4">
                    <a:moveTo>
                      <a:pt x="3" y="9"/>
                    </a:moveTo>
                    <a:cubicBezTo>
                      <a:pt x="3" y="14"/>
                      <a:pt x="3" y="14"/>
                      <a:pt x="3" y="14"/>
                    </a:cubicBezTo>
                    <a:cubicBezTo>
                      <a:pt x="0" y="14"/>
                      <a:pt x="0" y="14"/>
                      <a:pt x="0" y="14"/>
                    </a:cubicBezTo>
                    <a:cubicBezTo>
                      <a:pt x="0" y="0"/>
                      <a:pt x="0" y="0"/>
                      <a:pt x="0" y="0"/>
                    </a:cubicBezTo>
                    <a:cubicBezTo>
                      <a:pt x="5" y="0"/>
                      <a:pt x="5" y="0"/>
                      <a:pt x="5" y="0"/>
                    </a:cubicBezTo>
                    <a:cubicBezTo>
                      <a:pt x="8" y="0"/>
                      <a:pt x="10" y="1"/>
                      <a:pt x="10" y="4"/>
                    </a:cubicBezTo>
                    <a:cubicBezTo>
                      <a:pt x="10" y="6"/>
                      <a:pt x="10" y="7"/>
                      <a:pt x="9" y="8"/>
                    </a:cubicBezTo>
                    <a:cubicBezTo>
                      <a:pt x="8" y="9"/>
                      <a:pt x="6" y="9"/>
                      <a:pt x="5" y="9"/>
                    </a:cubicBezTo>
                    <a:lnTo>
                      <a:pt x="3" y="9"/>
                    </a:lnTo>
                    <a:close/>
                    <a:moveTo>
                      <a:pt x="3" y="2"/>
                    </a:moveTo>
                    <a:cubicBezTo>
                      <a:pt x="3" y="7"/>
                      <a:pt x="3" y="7"/>
                      <a:pt x="3" y="7"/>
                    </a:cubicBezTo>
                    <a:cubicBezTo>
                      <a:pt x="4" y="7"/>
                      <a:pt x="4" y="7"/>
                      <a:pt x="4" y="7"/>
                    </a:cubicBezTo>
                    <a:cubicBezTo>
                      <a:pt x="6" y="7"/>
                      <a:pt x="7" y="6"/>
                      <a:pt x="7" y="4"/>
                    </a:cubicBezTo>
                    <a:cubicBezTo>
                      <a:pt x="7" y="3"/>
                      <a:pt x="6" y="2"/>
                      <a:pt x="4" y="2"/>
                    </a:cubicBezTo>
                    <a:lnTo>
                      <a:pt x="3" y="2"/>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1" name="Freeform 247"/>
              <p:cNvSpPr>
                <a:spLocks/>
              </p:cNvSpPr>
              <p:nvPr/>
            </p:nvSpPr>
            <p:spPr bwMode="auto">
              <a:xfrm>
                <a:off x="3190" y="3017"/>
                <a:ext cx="52" cy="85"/>
              </a:xfrm>
              <a:custGeom>
                <a:avLst/>
                <a:gdLst>
                  <a:gd name="T0" fmla="*/ 0 w 31"/>
                  <a:gd name="T1" fmla="*/ 0 h 51"/>
                  <a:gd name="T2" fmla="*/ 0 w 31"/>
                  <a:gd name="T3" fmla="*/ 49 h 51"/>
                  <a:gd name="T4" fmla="*/ 4 w 31"/>
                  <a:gd name="T5" fmla="*/ 50 h 51"/>
                  <a:gd name="T6" fmla="*/ 8 w 31"/>
                  <a:gd name="T7" fmla="*/ 47 h 51"/>
                  <a:gd name="T8" fmla="*/ 13 w 31"/>
                  <a:gd name="T9" fmla="*/ 49 h 51"/>
                  <a:gd name="T10" fmla="*/ 17 w 31"/>
                  <a:gd name="T11" fmla="*/ 46 h 51"/>
                  <a:gd name="T12" fmla="*/ 22 w 31"/>
                  <a:gd name="T13" fmla="*/ 48 h 51"/>
                  <a:gd name="T14" fmla="*/ 27 w 31"/>
                  <a:gd name="T15" fmla="*/ 44 h 51"/>
                  <a:gd name="T16" fmla="*/ 30 w 31"/>
                  <a:gd name="T17" fmla="*/ 46 h 51"/>
                  <a:gd name="T18" fmla="*/ 31 w 31"/>
                  <a:gd name="T19" fmla="*/ 0 h 51"/>
                  <a:gd name="T20" fmla="*/ 0 w 31"/>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51">
                    <a:moveTo>
                      <a:pt x="0" y="0"/>
                    </a:moveTo>
                    <a:cubicBezTo>
                      <a:pt x="0" y="49"/>
                      <a:pt x="0" y="49"/>
                      <a:pt x="0" y="49"/>
                    </a:cubicBezTo>
                    <a:cubicBezTo>
                      <a:pt x="1" y="49"/>
                      <a:pt x="2" y="51"/>
                      <a:pt x="4" y="50"/>
                    </a:cubicBezTo>
                    <a:cubicBezTo>
                      <a:pt x="6" y="50"/>
                      <a:pt x="6" y="48"/>
                      <a:pt x="8" y="47"/>
                    </a:cubicBezTo>
                    <a:cubicBezTo>
                      <a:pt x="10" y="47"/>
                      <a:pt x="11" y="49"/>
                      <a:pt x="13" y="49"/>
                    </a:cubicBezTo>
                    <a:cubicBezTo>
                      <a:pt x="15" y="49"/>
                      <a:pt x="15" y="46"/>
                      <a:pt x="17" y="46"/>
                    </a:cubicBezTo>
                    <a:cubicBezTo>
                      <a:pt x="20" y="45"/>
                      <a:pt x="20" y="48"/>
                      <a:pt x="22" y="48"/>
                    </a:cubicBezTo>
                    <a:cubicBezTo>
                      <a:pt x="25" y="47"/>
                      <a:pt x="24" y="45"/>
                      <a:pt x="27" y="44"/>
                    </a:cubicBezTo>
                    <a:cubicBezTo>
                      <a:pt x="29" y="44"/>
                      <a:pt x="29" y="46"/>
                      <a:pt x="30" y="46"/>
                    </a:cubicBezTo>
                    <a:cubicBezTo>
                      <a:pt x="31" y="0"/>
                      <a:pt x="31" y="0"/>
                      <a:pt x="31" y="0"/>
                    </a:cubicBezTo>
                    <a:lnTo>
                      <a:pt x="0"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2" name="Freeform 248"/>
              <p:cNvSpPr>
                <a:spLocks/>
              </p:cNvSpPr>
              <p:nvPr/>
            </p:nvSpPr>
            <p:spPr bwMode="auto">
              <a:xfrm>
                <a:off x="3297" y="3373"/>
                <a:ext cx="27" cy="33"/>
              </a:xfrm>
              <a:custGeom>
                <a:avLst/>
                <a:gdLst>
                  <a:gd name="T0" fmla="*/ 6 w 16"/>
                  <a:gd name="T1" fmla="*/ 7 h 20"/>
                  <a:gd name="T2" fmla="*/ 0 w 16"/>
                  <a:gd name="T3" fmla="*/ 13 h 20"/>
                  <a:gd name="T4" fmla="*/ 0 w 16"/>
                  <a:gd name="T5" fmla="*/ 8 h 20"/>
                  <a:gd name="T6" fmla="*/ 8 w 16"/>
                  <a:gd name="T7" fmla="*/ 0 h 20"/>
                  <a:gd name="T8" fmla="*/ 16 w 16"/>
                  <a:gd name="T9" fmla="*/ 8 h 20"/>
                  <a:gd name="T10" fmla="*/ 16 w 16"/>
                  <a:gd name="T11" fmla="*/ 13 h 20"/>
                  <a:gd name="T12" fmla="*/ 10 w 16"/>
                  <a:gd name="T13" fmla="*/ 7 h 20"/>
                  <a:gd name="T14" fmla="*/ 10 w 16"/>
                  <a:gd name="T15" fmla="*/ 20 h 20"/>
                  <a:gd name="T16" fmla="*/ 6 w 16"/>
                  <a:gd name="T17" fmla="*/ 20 h 20"/>
                  <a:gd name="T18" fmla="*/ 6 w 16"/>
                  <a:gd name="T19" fmla="*/ 7 h 20"/>
                  <a:gd name="T20" fmla="*/ 6 w 16"/>
                  <a:gd name="T21"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0">
                    <a:moveTo>
                      <a:pt x="6" y="7"/>
                    </a:moveTo>
                    <a:cubicBezTo>
                      <a:pt x="0" y="13"/>
                      <a:pt x="0" y="13"/>
                      <a:pt x="0" y="13"/>
                    </a:cubicBezTo>
                    <a:cubicBezTo>
                      <a:pt x="0" y="8"/>
                      <a:pt x="0" y="8"/>
                      <a:pt x="0" y="8"/>
                    </a:cubicBezTo>
                    <a:cubicBezTo>
                      <a:pt x="8" y="0"/>
                      <a:pt x="8" y="0"/>
                      <a:pt x="8" y="0"/>
                    </a:cubicBezTo>
                    <a:cubicBezTo>
                      <a:pt x="16" y="8"/>
                      <a:pt x="16" y="8"/>
                      <a:pt x="16" y="8"/>
                    </a:cubicBezTo>
                    <a:cubicBezTo>
                      <a:pt x="16" y="13"/>
                      <a:pt x="16" y="13"/>
                      <a:pt x="16" y="13"/>
                    </a:cubicBezTo>
                    <a:cubicBezTo>
                      <a:pt x="10" y="7"/>
                      <a:pt x="10" y="7"/>
                      <a:pt x="10" y="7"/>
                    </a:cubicBezTo>
                    <a:cubicBezTo>
                      <a:pt x="10" y="20"/>
                      <a:pt x="10" y="20"/>
                      <a:pt x="10" y="20"/>
                    </a:cubicBezTo>
                    <a:cubicBezTo>
                      <a:pt x="6" y="20"/>
                      <a:pt x="6" y="20"/>
                      <a:pt x="6" y="20"/>
                    </a:cubicBezTo>
                    <a:cubicBezTo>
                      <a:pt x="6" y="7"/>
                      <a:pt x="6" y="7"/>
                      <a:pt x="6" y="7"/>
                    </a:cubicBezTo>
                    <a:cubicBezTo>
                      <a:pt x="6" y="7"/>
                      <a:pt x="6" y="7"/>
                      <a:pt x="6" y="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3" name="Freeform 249"/>
              <p:cNvSpPr>
                <a:spLocks/>
              </p:cNvSpPr>
              <p:nvPr/>
            </p:nvSpPr>
            <p:spPr bwMode="auto">
              <a:xfrm>
                <a:off x="3235" y="3374"/>
                <a:ext cx="27" cy="32"/>
              </a:xfrm>
              <a:custGeom>
                <a:avLst/>
                <a:gdLst>
                  <a:gd name="T0" fmla="*/ 16 w 16"/>
                  <a:gd name="T1" fmla="*/ 11 h 19"/>
                  <a:gd name="T2" fmla="*/ 8 w 16"/>
                  <a:gd name="T3" fmla="*/ 19 h 19"/>
                  <a:gd name="T4" fmla="*/ 0 w 16"/>
                  <a:gd name="T5" fmla="*/ 11 h 19"/>
                  <a:gd name="T6" fmla="*/ 0 w 16"/>
                  <a:gd name="T7" fmla="*/ 0 h 19"/>
                  <a:gd name="T8" fmla="*/ 4 w 16"/>
                  <a:gd name="T9" fmla="*/ 0 h 19"/>
                  <a:gd name="T10" fmla="*/ 4 w 16"/>
                  <a:gd name="T11" fmla="*/ 11 h 19"/>
                  <a:gd name="T12" fmla="*/ 8 w 16"/>
                  <a:gd name="T13" fmla="*/ 16 h 19"/>
                  <a:gd name="T14" fmla="*/ 11 w 16"/>
                  <a:gd name="T15" fmla="*/ 11 h 19"/>
                  <a:gd name="T16" fmla="*/ 11 w 16"/>
                  <a:gd name="T17" fmla="*/ 0 h 19"/>
                  <a:gd name="T18" fmla="*/ 16 w 16"/>
                  <a:gd name="T19" fmla="*/ 0 h 19"/>
                  <a:gd name="T20" fmla="*/ 16 w 16"/>
                  <a:gd name="T2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9">
                    <a:moveTo>
                      <a:pt x="16" y="11"/>
                    </a:moveTo>
                    <a:cubicBezTo>
                      <a:pt x="15" y="16"/>
                      <a:pt x="13" y="19"/>
                      <a:pt x="8" y="19"/>
                    </a:cubicBezTo>
                    <a:cubicBezTo>
                      <a:pt x="2" y="19"/>
                      <a:pt x="0" y="16"/>
                      <a:pt x="0" y="11"/>
                    </a:cubicBezTo>
                    <a:cubicBezTo>
                      <a:pt x="0" y="0"/>
                      <a:pt x="0" y="0"/>
                      <a:pt x="0" y="0"/>
                    </a:cubicBezTo>
                    <a:cubicBezTo>
                      <a:pt x="4" y="0"/>
                      <a:pt x="4" y="0"/>
                      <a:pt x="4" y="0"/>
                    </a:cubicBezTo>
                    <a:cubicBezTo>
                      <a:pt x="4" y="11"/>
                      <a:pt x="4" y="11"/>
                      <a:pt x="4" y="11"/>
                    </a:cubicBezTo>
                    <a:cubicBezTo>
                      <a:pt x="4" y="14"/>
                      <a:pt x="5" y="16"/>
                      <a:pt x="8" y="16"/>
                    </a:cubicBezTo>
                    <a:cubicBezTo>
                      <a:pt x="10" y="16"/>
                      <a:pt x="11" y="14"/>
                      <a:pt x="11" y="11"/>
                    </a:cubicBezTo>
                    <a:cubicBezTo>
                      <a:pt x="11" y="0"/>
                      <a:pt x="11" y="0"/>
                      <a:pt x="11" y="0"/>
                    </a:cubicBezTo>
                    <a:cubicBezTo>
                      <a:pt x="16" y="0"/>
                      <a:pt x="16" y="0"/>
                      <a:pt x="16" y="0"/>
                    </a:cubicBezTo>
                    <a:lnTo>
                      <a:pt x="16" y="11"/>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4" name="Freeform 250"/>
              <p:cNvSpPr>
                <a:spLocks noEditPoints="1"/>
              </p:cNvSpPr>
              <p:nvPr/>
            </p:nvSpPr>
            <p:spPr bwMode="auto">
              <a:xfrm>
                <a:off x="3269" y="3374"/>
                <a:ext cx="23" cy="32"/>
              </a:xfrm>
              <a:custGeom>
                <a:avLst/>
                <a:gdLst>
                  <a:gd name="T0" fmla="*/ 4 w 14"/>
                  <a:gd name="T1" fmla="*/ 12 h 19"/>
                  <a:gd name="T2" fmla="*/ 4 w 14"/>
                  <a:gd name="T3" fmla="*/ 19 h 19"/>
                  <a:gd name="T4" fmla="*/ 0 w 14"/>
                  <a:gd name="T5" fmla="*/ 19 h 19"/>
                  <a:gd name="T6" fmla="*/ 0 w 14"/>
                  <a:gd name="T7" fmla="*/ 0 h 19"/>
                  <a:gd name="T8" fmla="*/ 6 w 14"/>
                  <a:gd name="T9" fmla="*/ 0 h 19"/>
                  <a:gd name="T10" fmla="*/ 14 w 14"/>
                  <a:gd name="T11" fmla="*/ 6 h 19"/>
                  <a:gd name="T12" fmla="*/ 11 w 14"/>
                  <a:gd name="T13" fmla="*/ 11 h 19"/>
                  <a:gd name="T14" fmla="*/ 6 w 14"/>
                  <a:gd name="T15" fmla="*/ 13 h 19"/>
                  <a:gd name="T16" fmla="*/ 4 w 14"/>
                  <a:gd name="T17" fmla="*/ 12 h 19"/>
                  <a:gd name="T18" fmla="*/ 4 w 14"/>
                  <a:gd name="T19" fmla="*/ 3 h 19"/>
                  <a:gd name="T20" fmla="*/ 4 w 14"/>
                  <a:gd name="T21" fmla="*/ 9 h 19"/>
                  <a:gd name="T22" fmla="*/ 6 w 14"/>
                  <a:gd name="T23" fmla="*/ 9 h 19"/>
                  <a:gd name="T24" fmla="*/ 9 w 14"/>
                  <a:gd name="T25" fmla="*/ 6 h 19"/>
                  <a:gd name="T26" fmla="*/ 6 w 14"/>
                  <a:gd name="T27" fmla="*/ 3 h 19"/>
                  <a:gd name="T28" fmla="*/ 4 w 14"/>
                  <a:gd name="T29"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9">
                    <a:moveTo>
                      <a:pt x="4" y="12"/>
                    </a:moveTo>
                    <a:cubicBezTo>
                      <a:pt x="4" y="19"/>
                      <a:pt x="4" y="19"/>
                      <a:pt x="4" y="19"/>
                    </a:cubicBezTo>
                    <a:cubicBezTo>
                      <a:pt x="0" y="19"/>
                      <a:pt x="0" y="19"/>
                      <a:pt x="0" y="19"/>
                    </a:cubicBezTo>
                    <a:cubicBezTo>
                      <a:pt x="0" y="0"/>
                      <a:pt x="0" y="0"/>
                      <a:pt x="0" y="0"/>
                    </a:cubicBezTo>
                    <a:cubicBezTo>
                      <a:pt x="6" y="0"/>
                      <a:pt x="6" y="0"/>
                      <a:pt x="6" y="0"/>
                    </a:cubicBezTo>
                    <a:cubicBezTo>
                      <a:pt x="11" y="0"/>
                      <a:pt x="14" y="2"/>
                      <a:pt x="14" y="6"/>
                    </a:cubicBezTo>
                    <a:cubicBezTo>
                      <a:pt x="14" y="8"/>
                      <a:pt x="13" y="10"/>
                      <a:pt x="11" y="11"/>
                    </a:cubicBezTo>
                    <a:cubicBezTo>
                      <a:pt x="10" y="12"/>
                      <a:pt x="8" y="13"/>
                      <a:pt x="6" y="13"/>
                    </a:cubicBezTo>
                    <a:lnTo>
                      <a:pt x="4" y="12"/>
                    </a:lnTo>
                    <a:close/>
                    <a:moveTo>
                      <a:pt x="4" y="3"/>
                    </a:moveTo>
                    <a:cubicBezTo>
                      <a:pt x="4" y="9"/>
                      <a:pt x="4" y="9"/>
                      <a:pt x="4" y="9"/>
                    </a:cubicBezTo>
                    <a:cubicBezTo>
                      <a:pt x="6" y="9"/>
                      <a:pt x="6" y="9"/>
                      <a:pt x="6" y="9"/>
                    </a:cubicBezTo>
                    <a:cubicBezTo>
                      <a:pt x="8" y="9"/>
                      <a:pt x="9" y="8"/>
                      <a:pt x="9" y="6"/>
                    </a:cubicBezTo>
                    <a:cubicBezTo>
                      <a:pt x="9" y="4"/>
                      <a:pt x="8" y="3"/>
                      <a:pt x="6" y="3"/>
                    </a:cubicBezTo>
                    <a:lnTo>
                      <a:pt x="4" y="3"/>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5" name="Freeform 251"/>
              <p:cNvSpPr>
                <a:spLocks/>
              </p:cNvSpPr>
              <p:nvPr/>
            </p:nvSpPr>
            <p:spPr bwMode="auto">
              <a:xfrm>
                <a:off x="2796" y="3810"/>
                <a:ext cx="646" cy="23"/>
              </a:xfrm>
              <a:custGeom>
                <a:avLst/>
                <a:gdLst>
                  <a:gd name="T0" fmla="*/ 646 w 646"/>
                  <a:gd name="T1" fmla="*/ 20 h 23"/>
                  <a:gd name="T2" fmla="*/ 0 w 646"/>
                  <a:gd name="T3" fmla="*/ 23 h 23"/>
                  <a:gd name="T4" fmla="*/ 0 w 646"/>
                  <a:gd name="T5" fmla="*/ 3 h 23"/>
                  <a:gd name="T6" fmla="*/ 644 w 646"/>
                  <a:gd name="T7" fmla="*/ 0 h 23"/>
                  <a:gd name="T8" fmla="*/ 646 w 646"/>
                  <a:gd name="T9" fmla="*/ 20 h 23"/>
                </a:gdLst>
                <a:ahLst/>
                <a:cxnLst>
                  <a:cxn ang="0">
                    <a:pos x="T0" y="T1"/>
                  </a:cxn>
                  <a:cxn ang="0">
                    <a:pos x="T2" y="T3"/>
                  </a:cxn>
                  <a:cxn ang="0">
                    <a:pos x="T4" y="T5"/>
                  </a:cxn>
                  <a:cxn ang="0">
                    <a:pos x="T6" y="T7"/>
                  </a:cxn>
                  <a:cxn ang="0">
                    <a:pos x="T8" y="T9"/>
                  </a:cxn>
                </a:cxnLst>
                <a:rect l="0" t="0" r="r" b="b"/>
                <a:pathLst>
                  <a:path w="646" h="23">
                    <a:moveTo>
                      <a:pt x="646" y="20"/>
                    </a:moveTo>
                    <a:lnTo>
                      <a:pt x="0" y="23"/>
                    </a:lnTo>
                    <a:lnTo>
                      <a:pt x="0" y="3"/>
                    </a:lnTo>
                    <a:lnTo>
                      <a:pt x="644" y="0"/>
                    </a:lnTo>
                    <a:lnTo>
                      <a:pt x="646" y="2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6" name="Freeform 252"/>
              <p:cNvSpPr>
                <a:spLocks/>
              </p:cNvSpPr>
              <p:nvPr/>
            </p:nvSpPr>
            <p:spPr bwMode="auto">
              <a:xfrm>
                <a:off x="2796" y="3888"/>
                <a:ext cx="646" cy="23"/>
              </a:xfrm>
              <a:custGeom>
                <a:avLst/>
                <a:gdLst>
                  <a:gd name="T0" fmla="*/ 646 w 646"/>
                  <a:gd name="T1" fmla="*/ 20 h 23"/>
                  <a:gd name="T2" fmla="*/ 0 w 646"/>
                  <a:gd name="T3" fmla="*/ 23 h 23"/>
                  <a:gd name="T4" fmla="*/ 0 w 646"/>
                  <a:gd name="T5" fmla="*/ 3 h 23"/>
                  <a:gd name="T6" fmla="*/ 646 w 646"/>
                  <a:gd name="T7" fmla="*/ 0 h 23"/>
                  <a:gd name="T8" fmla="*/ 646 w 646"/>
                  <a:gd name="T9" fmla="*/ 20 h 23"/>
                </a:gdLst>
                <a:ahLst/>
                <a:cxnLst>
                  <a:cxn ang="0">
                    <a:pos x="T0" y="T1"/>
                  </a:cxn>
                  <a:cxn ang="0">
                    <a:pos x="T2" y="T3"/>
                  </a:cxn>
                  <a:cxn ang="0">
                    <a:pos x="T4" y="T5"/>
                  </a:cxn>
                  <a:cxn ang="0">
                    <a:pos x="T6" y="T7"/>
                  </a:cxn>
                  <a:cxn ang="0">
                    <a:pos x="T8" y="T9"/>
                  </a:cxn>
                </a:cxnLst>
                <a:rect l="0" t="0" r="r" b="b"/>
                <a:pathLst>
                  <a:path w="646" h="23">
                    <a:moveTo>
                      <a:pt x="646" y="20"/>
                    </a:moveTo>
                    <a:lnTo>
                      <a:pt x="0" y="23"/>
                    </a:lnTo>
                    <a:lnTo>
                      <a:pt x="0" y="3"/>
                    </a:lnTo>
                    <a:lnTo>
                      <a:pt x="646" y="0"/>
                    </a:lnTo>
                    <a:lnTo>
                      <a:pt x="646" y="2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7" name="Rectangle 253"/>
              <p:cNvSpPr>
                <a:spLocks noChangeArrowheads="1"/>
              </p:cNvSpPr>
              <p:nvPr/>
            </p:nvSpPr>
            <p:spPr bwMode="auto">
              <a:xfrm>
                <a:off x="2796" y="3833"/>
                <a:ext cx="60" cy="5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8" name="Freeform 254"/>
              <p:cNvSpPr>
                <a:spLocks/>
              </p:cNvSpPr>
              <p:nvPr/>
            </p:nvSpPr>
            <p:spPr bwMode="auto">
              <a:xfrm>
                <a:off x="3088" y="3831"/>
                <a:ext cx="60" cy="59"/>
              </a:xfrm>
              <a:custGeom>
                <a:avLst/>
                <a:gdLst>
                  <a:gd name="T0" fmla="*/ 60 w 60"/>
                  <a:gd name="T1" fmla="*/ 59 h 59"/>
                  <a:gd name="T2" fmla="*/ 2 w 60"/>
                  <a:gd name="T3" fmla="*/ 59 h 59"/>
                  <a:gd name="T4" fmla="*/ 0 w 60"/>
                  <a:gd name="T5" fmla="*/ 0 h 59"/>
                  <a:gd name="T6" fmla="*/ 60 w 60"/>
                  <a:gd name="T7" fmla="*/ 0 h 59"/>
                  <a:gd name="T8" fmla="*/ 60 w 60"/>
                  <a:gd name="T9" fmla="*/ 59 h 59"/>
                </a:gdLst>
                <a:ahLst/>
                <a:cxnLst>
                  <a:cxn ang="0">
                    <a:pos x="T0" y="T1"/>
                  </a:cxn>
                  <a:cxn ang="0">
                    <a:pos x="T2" y="T3"/>
                  </a:cxn>
                  <a:cxn ang="0">
                    <a:pos x="T4" y="T5"/>
                  </a:cxn>
                  <a:cxn ang="0">
                    <a:pos x="T6" y="T7"/>
                  </a:cxn>
                  <a:cxn ang="0">
                    <a:pos x="T8" y="T9"/>
                  </a:cxn>
                </a:cxnLst>
                <a:rect l="0" t="0" r="r" b="b"/>
                <a:pathLst>
                  <a:path w="60" h="59">
                    <a:moveTo>
                      <a:pt x="60" y="59"/>
                    </a:moveTo>
                    <a:lnTo>
                      <a:pt x="2" y="59"/>
                    </a:lnTo>
                    <a:lnTo>
                      <a:pt x="0" y="0"/>
                    </a:lnTo>
                    <a:lnTo>
                      <a:pt x="60" y="0"/>
                    </a:lnTo>
                    <a:lnTo>
                      <a:pt x="60" y="59"/>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9" name="Rectangle 255"/>
              <p:cNvSpPr>
                <a:spLocks noChangeArrowheads="1"/>
              </p:cNvSpPr>
              <p:nvPr/>
            </p:nvSpPr>
            <p:spPr bwMode="auto">
              <a:xfrm>
                <a:off x="3382" y="3830"/>
                <a:ext cx="60" cy="5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52" name="Group 751"/>
          <p:cNvGrpSpPr/>
          <p:nvPr/>
        </p:nvGrpSpPr>
        <p:grpSpPr>
          <a:xfrm>
            <a:off x="2103439" y="1220800"/>
            <a:ext cx="1828800" cy="4991088"/>
            <a:chOff x="2103439" y="1220800"/>
            <a:chExt cx="1828800" cy="4991088"/>
          </a:xfrm>
        </p:grpSpPr>
        <p:sp>
          <p:nvSpPr>
            <p:cNvPr id="26" name="TextBox 25"/>
            <p:cNvSpPr txBox="1"/>
            <p:nvPr/>
          </p:nvSpPr>
          <p:spPr>
            <a:xfrm>
              <a:off x="2103439" y="1220800"/>
              <a:ext cx="1828800" cy="904863"/>
            </a:xfrm>
            <a:prstGeom prst="rect">
              <a:avLst/>
            </a:prstGeom>
            <a:noFill/>
          </p:spPr>
          <p:txBody>
            <a:bodyPr wrap="square" lIns="91440" tIns="146304" rIns="182880" bIns="146304" rtlCol="0">
              <a:spAutoFit/>
            </a:bodyPr>
            <a:lstStyle/>
            <a:p>
              <a:pPr>
                <a:lnSpc>
                  <a:spcPct val="90000"/>
                </a:lnSpc>
                <a:spcAft>
                  <a:spcPts val="1200"/>
                </a:spcAft>
              </a:pPr>
              <a:r>
                <a:rPr lang="en-US" sz="2200" dirty="0">
                  <a:solidFill>
                    <a:schemeClr val="tx2"/>
                  </a:solidFill>
                  <a:latin typeface="+mj-lt"/>
                  <a:cs typeface="Segoe UI"/>
                </a:rPr>
                <a:t>Multiple </a:t>
              </a:r>
              <a:br>
                <a:rPr lang="en-US" sz="2200" dirty="0">
                  <a:solidFill>
                    <a:schemeClr val="tx2"/>
                  </a:solidFill>
                  <a:latin typeface="+mj-lt"/>
                  <a:cs typeface="Segoe UI"/>
                </a:rPr>
              </a:br>
              <a:r>
                <a:rPr lang="en-US" sz="2200" dirty="0">
                  <a:solidFill>
                    <a:schemeClr val="tx2"/>
                  </a:solidFill>
                  <a:latin typeface="+mj-lt"/>
                  <a:cs typeface="Segoe UI"/>
                </a:rPr>
                <a:t>data types</a:t>
              </a:r>
            </a:p>
          </p:txBody>
        </p:sp>
        <p:grpSp>
          <p:nvGrpSpPr>
            <p:cNvPr id="2270" name="Group 258"/>
            <p:cNvGrpSpPr>
              <a:grpSpLocks noChangeAspect="1"/>
            </p:cNvGrpSpPr>
            <p:nvPr/>
          </p:nvGrpSpPr>
          <p:grpSpPr bwMode="auto">
            <a:xfrm>
              <a:off x="2362785" y="2683782"/>
              <a:ext cx="1022349" cy="3528106"/>
              <a:chOff x="1593" y="1801"/>
              <a:chExt cx="612" cy="2112"/>
            </a:xfrm>
          </p:grpSpPr>
          <p:sp>
            <p:nvSpPr>
              <p:cNvPr id="2271" name="AutoShape 257"/>
              <p:cNvSpPr>
                <a:spLocks noChangeAspect="1" noChangeArrowheads="1" noTextEdit="1"/>
              </p:cNvSpPr>
              <p:nvPr/>
            </p:nvSpPr>
            <p:spPr bwMode="auto">
              <a:xfrm>
                <a:off x="1595" y="1801"/>
                <a:ext cx="610"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3" name="Rectangle 260"/>
              <p:cNvSpPr>
                <a:spLocks noChangeArrowheads="1"/>
              </p:cNvSpPr>
              <p:nvPr/>
            </p:nvSpPr>
            <p:spPr bwMode="auto">
              <a:xfrm>
                <a:off x="1691" y="2452"/>
                <a:ext cx="203" cy="20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4" name="Rectangle 261"/>
              <p:cNvSpPr>
                <a:spLocks noChangeArrowheads="1"/>
              </p:cNvSpPr>
              <p:nvPr/>
            </p:nvSpPr>
            <p:spPr bwMode="auto">
              <a:xfrm>
                <a:off x="1593" y="3100"/>
                <a:ext cx="204" cy="20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5" name="Rectangle 262"/>
              <p:cNvSpPr>
                <a:spLocks noChangeArrowheads="1"/>
              </p:cNvSpPr>
              <p:nvPr/>
            </p:nvSpPr>
            <p:spPr bwMode="auto">
              <a:xfrm>
                <a:off x="1868" y="3342"/>
                <a:ext cx="204" cy="20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6" name="Rectangle 263"/>
              <p:cNvSpPr>
                <a:spLocks noChangeArrowheads="1"/>
              </p:cNvSpPr>
              <p:nvPr/>
            </p:nvSpPr>
            <p:spPr bwMode="auto">
              <a:xfrm>
                <a:off x="1653" y="2819"/>
                <a:ext cx="354" cy="354"/>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7" name="Freeform 264"/>
              <p:cNvSpPr>
                <a:spLocks/>
              </p:cNvSpPr>
              <p:nvPr/>
            </p:nvSpPr>
            <p:spPr bwMode="auto">
              <a:xfrm>
                <a:off x="1715" y="2883"/>
                <a:ext cx="25" cy="59"/>
              </a:xfrm>
              <a:custGeom>
                <a:avLst/>
                <a:gdLst>
                  <a:gd name="T0" fmla="*/ 15 w 15"/>
                  <a:gd name="T1" fmla="*/ 0 h 35"/>
                  <a:gd name="T2" fmla="*/ 15 w 15"/>
                  <a:gd name="T3" fmla="*/ 35 h 35"/>
                  <a:gd name="T4" fmla="*/ 7 w 15"/>
                  <a:gd name="T5" fmla="*/ 35 h 35"/>
                  <a:gd name="T6" fmla="*/ 7 w 15"/>
                  <a:gd name="T7" fmla="*/ 8 h 35"/>
                  <a:gd name="T8" fmla="*/ 6 w 15"/>
                  <a:gd name="T9" fmla="*/ 9 h 35"/>
                  <a:gd name="T10" fmla="*/ 4 w 15"/>
                  <a:gd name="T11" fmla="*/ 10 h 35"/>
                  <a:gd name="T12" fmla="*/ 2 w 15"/>
                  <a:gd name="T13" fmla="*/ 11 h 35"/>
                  <a:gd name="T14" fmla="*/ 0 w 15"/>
                  <a:gd name="T15" fmla="*/ 11 h 35"/>
                  <a:gd name="T16" fmla="*/ 0 w 15"/>
                  <a:gd name="T17" fmla="*/ 5 h 35"/>
                  <a:gd name="T18" fmla="*/ 5 w 15"/>
                  <a:gd name="T19" fmla="*/ 3 h 35"/>
                  <a:gd name="T20" fmla="*/ 10 w 15"/>
                  <a:gd name="T21" fmla="*/ 0 h 35"/>
                  <a:gd name="T22" fmla="*/ 15 w 1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5">
                    <a:moveTo>
                      <a:pt x="15" y="0"/>
                    </a:moveTo>
                    <a:cubicBezTo>
                      <a:pt x="15" y="35"/>
                      <a:pt x="15" y="35"/>
                      <a:pt x="15" y="35"/>
                    </a:cubicBezTo>
                    <a:cubicBezTo>
                      <a:pt x="7" y="35"/>
                      <a:pt x="7" y="35"/>
                      <a:pt x="7" y="35"/>
                    </a:cubicBezTo>
                    <a:cubicBezTo>
                      <a:pt x="7" y="8"/>
                      <a:pt x="7" y="8"/>
                      <a:pt x="7" y="8"/>
                    </a:cubicBezTo>
                    <a:cubicBezTo>
                      <a:pt x="7" y="9"/>
                      <a:pt x="6" y="9"/>
                      <a:pt x="6" y="9"/>
                    </a:cubicBezTo>
                    <a:cubicBezTo>
                      <a:pt x="5" y="10"/>
                      <a:pt x="5" y="10"/>
                      <a:pt x="4" y="10"/>
                    </a:cubicBezTo>
                    <a:cubicBezTo>
                      <a:pt x="3" y="10"/>
                      <a:pt x="3" y="11"/>
                      <a:pt x="2" y="11"/>
                    </a:cubicBezTo>
                    <a:cubicBezTo>
                      <a:pt x="1" y="11"/>
                      <a:pt x="1" y="11"/>
                      <a:pt x="0" y="11"/>
                    </a:cubicBezTo>
                    <a:cubicBezTo>
                      <a:pt x="0" y="5"/>
                      <a:pt x="0" y="5"/>
                      <a:pt x="0" y="5"/>
                    </a:cubicBezTo>
                    <a:cubicBezTo>
                      <a:pt x="2" y="4"/>
                      <a:pt x="4" y="4"/>
                      <a:pt x="5" y="3"/>
                    </a:cubicBezTo>
                    <a:cubicBezTo>
                      <a:pt x="7" y="2"/>
                      <a:pt x="9" y="1"/>
                      <a:pt x="10" y="0"/>
                    </a:cubicBezTo>
                    <a:lnTo>
                      <a:pt x="15" y="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8" name="Freeform 265"/>
              <p:cNvSpPr>
                <a:spLocks noEditPoints="1"/>
              </p:cNvSpPr>
              <p:nvPr/>
            </p:nvSpPr>
            <p:spPr bwMode="auto">
              <a:xfrm>
                <a:off x="1761" y="2883"/>
                <a:ext cx="41" cy="59"/>
              </a:xfrm>
              <a:custGeom>
                <a:avLst/>
                <a:gdLst>
                  <a:gd name="T0" fmla="*/ 12 w 24"/>
                  <a:gd name="T1" fmla="*/ 35 h 35"/>
                  <a:gd name="T2" fmla="*/ 0 w 24"/>
                  <a:gd name="T3" fmla="*/ 18 h 35"/>
                  <a:gd name="T4" fmla="*/ 3 w 24"/>
                  <a:gd name="T5" fmla="*/ 5 h 35"/>
                  <a:gd name="T6" fmla="*/ 13 w 24"/>
                  <a:gd name="T7" fmla="*/ 0 h 35"/>
                  <a:gd name="T8" fmla="*/ 24 w 24"/>
                  <a:gd name="T9" fmla="*/ 17 h 35"/>
                  <a:gd name="T10" fmla="*/ 21 w 24"/>
                  <a:gd name="T11" fmla="*/ 31 h 35"/>
                  <a:gd name="T12" fmla="*/ 12 w 24"/>
                  <a:gd name="T13" fmla="*/ 35 h 35"/>
                  <a:gd name="T14" fmla="*/ 12 w 24"/>
                  <a:gd name="T15" fmla="*/ 6 h 35"/>
                  <a:gd name="T16" fmla="*/ 7 w 24"/>
                  <a:gd name="T17" fmla="*/ 18 h 35"/>
                  <a:gd name="T18" fmla="*/ 12 w 24"/>
                  <a:gd name="T19" fmla="*/ 29 h 35"/>
                  <a:gd name="T20" fmla="*/ 17 w 24"/>
                  <a:gd name="T21" fmla="*/ 18 h 35"/>
                  <a:gd name="T22" fmla="*/ 12 w 24"/>
                  <a:gd name="T23"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5">
                    <a:moveTo>
                      <a:pt x="12" y="35"/>
                    </a:moveTo>
                    <a:cubicBezTo>
                      <a:pt x="4" y="35"/>
                      <a:pt x="0" y="30"/>
                      <a:pt x="0" y="18"/>
                    </a:cubicBezTo>
                    <a:cubicBezTo>
                      <a:pt x="0" y="12"/>
                      <a:pt x="1" y="8"/>
                      <a:pt x="3" y="5"/>
                    </a:cubicBezTo>
                    <a:cubicBezTo>
                      <a:pt x="5" y="1"/>
                      <a:pt x="8" y="0"/>
                      <a:pt x="13" y="0"/>
                    </a:cubicBezTo>
                    <a:cubicBezTo>
                      <a:pt x="20" y="0"/>
                      <a:pt x="24" y="6"/>
                      <a:pt x="24" y="17"/>
                    </a:cubicBezTo>
                    <a:cubicBezTo>
                      <a:pt x="24" y="23"/>
                      <a:pt x="23" y="28"/>
                      <a:pt x="21" y="31"/>
                    </a:cubicBezTo>
                    <a:cubicBezTo>
                      <a:pt x="19" y="34"/>
                      <a:pt x="16" y="35"/>
                      <a:pt x="12" y="35"/>
                    </a:cubicBezTo>
                    <a:close/>
                    <a:moveTo>
                      <a:pt x="12" y="6"/>
                    </a:moveTo>
                    <a:cubicBezTo>
                      <a:pt x="9" y="6"/>
                      <a:pt x="7" y="10"/>
                      <a:pt x="7" y="18"/>
                    </a:cubicBezTo>
                    <a:cubicBezTo>
                      <a:pt x="7" y="26"/>
                      <a:pt x="9" y="29"/>
                      <a:pt x="12" y="29"/>
                    </a:cubicBezTo>
                    <a:cubicBezTo>
                      <a:pt x="15" y="29"/>
                      <a:pt x="17" y="26"/>
                      <a:pt x="17" y="18"/>
                    </a:cubicBezTo>
                    <a:cubicBezTo>
                      <a:pt x="17" y="10"/>
                      <a:pt x="15" y="6"/>
                      <a:pt x="12" y="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9" name="Freeform 266"/>
              <p:cNvSpPr>
                <a:spLocks/>
              </p:cNvSpPr>
              <p:nvPr/>
            </p:nvSpPr>
            <p:spPr bwMode="auto">
              <a:xfrm>
                <a:off x="1814" y="2883"/>
                <a:ext cx="25" cy="59"/>
              </a:xfrm>
              <a:custGeom>
                <a:avLst/>
                <a:gdLst>
                  <a:gd name="T0" fmla="*/ 15 w 15"/>
                  <a:gd name="T1" fmla="*/ 0 h 35"/>
                  <a:gd name="T2" fmla="*/ 15 w 15"/>
                  <a:gd name="T3" fmla="*/ 35 h 35"/>
                  <a:gd name="T4" fmla="*/ 7 w 15"/>
                  <a:gd name="T5" fmla="*/ 35 h 35"/>
                  <a:gd name="T6" fmla="*/ 7 w 15"/>
                  <a:gd name="T7" fmla="*/ 8 h 35"/>
                  <a:gd name="T8" fmla="*/ 6 w 15"/>
                  <a:gd name="T9" fmla="*/ 9 h 35"/>
                  <a:gd name="T10" fmla="*/ 4 w 15"/>
                  <a:gd name="T11" fmla="*/ 10 h 35"/>
                  <a:gd name="T12" fmla="*/ 2 w 15"/>
                  <a:gd name="T13" fmla="*/ 11 h 35"/>
                  <a:gd name="T14" fmla="*/ 0 w 15"/>
                  <a:gd name="T15" fmla="*/ 11 h 35"/>
                  <a:gd name="T16" fmla="*/ 0 w 15"/>
                  <a:gd name="T17" fmla="*/ 5 h 35"/>
                  <a:gd name="T18" fmla="*/ 6 w 15"/>
                  <a:gd name="T19" fmla="*/ 3 h 35"/>
                  <a:gd name="T20" fmla="*/ 10 w 15"/>
                  <a:gd name="T21" fmla="*/ 0 h 35"/>
                  <a:gd name="T22" fmla="*/ 15 w 1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5">
                    <a:moveTo>
                      <a:pt x="15" y="0"/>
                    </a:moveTo>
                    <a:cubicBezTo>
                      <a:pt x="15" y="35"/>
                      <a:pt x="15" y="35"/>
                      <a:pt x="15" y="35"/>
                    </a:cubicBezTo>
                    <a:cubicBezTo>
                      <a:pt x="7" y="35"/>
                      <a:pt x="7" y="35"/>
                      <a:pt x="7" y="35"/>
                    </a:cubicBezTo>
                    <a:cubicBezTo>
                      <a:pt x="7" y="8"/>
                      <a:pt x="7" y="8"/>
                      <a:pt x="7" y="8"/>
                    </a:cubicBezTo>
                    <a:cubicBezTo>
                      <a:pt x="7" y="9"/>
                      <a:pt x="6" y="9"/>
                      <a:pt x="6" y="9"/>
                    </a:cubicBezTo>
                    <a:cubicBezTo>
                      <a:pt x="5" y="10"/>
                      <a:pt x="5" y="10"/>
                      <a:pt x="4" y="10"/>
                    </a:cubicBezTo>
                    <a:cubicBezTo>
                      <a:pt x="4" y="10"/>
                      <a:pt x="3" y="11"/>
                      <a:pt x="2" y="11"/>
                    </a:cubicBezTo>
                    <a:cubicBezTo>
                      <a:pt x="1" y="11"/>
                      <a:pt x="1" y="11"/>
                      <a:pt x="0" y="11"/>
                    </a:cubicBezTo>
                    <a:cubicBezTo>
                      <a:pt x="0" y="5"/>
                      <a:pt x="0" y="5"/>
                      <a:pt x="0" y="5"/>
                    </a:cubicBezTo>
                    <a:cubicBezTo>
                      <a:pt x="2" y="4"/>
                      <a:pt x="4" y="4"/>
                      <a:pt x="6" y="3"/>
                    </a:cubicBezTo>
                    <a:cubicBezTo>
                      <a:pt x="7" y="2"/>
                      <a:pt x="9" y="1"/>
                      <a:pt x="10" y="0"/>
                    </a:cubicBezTo>
                    <a:lnTo>
                      <a:pt x="15" y="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0" name="Freeform 267"/>
              <p:cNvSpPr>
                <a:spLocks noEditPoints="1"/>
              </p:cNvSpPr>
              <p:nvPr/>
            </p:nvSpPr>
            <p:spPr bwMode="auto">
              <a:xfrm>
                <a:off x="1709" y="2966"/>
                <a:ext cx="41" cy="60"/>
              </a:xfrm>
              <a:custGeom>
                <a:avLst/>
                <a:gdLst>
                  <a:gd name="T0" fmla="*/ 12 w 24"/>
                  <a:gd name="T1" fmla="*/ 35 h 35"/>
                  <a:gd name="T2" fmla="*/ 0 w 24"/>
                  <a:gd name="T3" fmla="*/ 18 h 35"/>
                  <a:gd name="T4" fmla="*/ 3 w 24"/>
                  <a:gd name="T5" fmla="*/ 4 h 35"/>
                  <a:gd name="T6" fmla="*/ 12 w 24"/>
                  <a:gd name="T7" fmla="*/ 0 h 35"/>
                  <a:gd name="T8" fmla="*/ 24 w 24"/>
                  <a:gd name="T9" fmla="*/ 17 h 35"/>
                  <a:gd name="T10" fmla="*/ 21 w 24"/>
                  <a:gd name="T11" fmla="*/ 30 h 35"/>
                  <a:gd name="T12" fmla="*/ 12 w 24"/>
                  <a:gd name="T13" fmla="*/ 35 h 35"/>
                  <a:gd name="T14" fmla="*/ 12 w 24"/>
                  <a:gd name="T15" fmla="*/ 5 h 35"/>
                  <a:gd name="T16" fmla="*/ 7 w 24"/>
                  <a:gd name="T17" fmla="*/ 18 h 35"/>
                  <a:gd name="T18" fmla="*/ 12 w 24"/>
                  <a:gd name="T19" fmla="*/ 29 h 35"/>
                  <a:gd name="T20" fmla="*/ 17 w 24"/>
                  <a:gd name="T21" fmla="*/ 17 h 35"/>
                  <a:gd name="T22" fmla="*/ 12 w 24"/>
                  <a:gd name="T23"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5">
                    <a:moveTo>
                      <a:pt x="12" y="35"/>
                    </a:moveTo>
                    <a:cubicBezTo>
                      <a:pt x="4" y="35"/>
                      <a:pt x="0" y="29"/>
                      <a:pt x="0" y="18"/>
                    </a:cubicBezTo>
                    <a:cubicBezTo>
                      <a:pt x="0" y="12"/>
                      <a:pt x="1" y="7"/>
                      <a:pt x="3" y="4"/>
                    </a:cubicBezTo>
                    <a:cubicBezTo>
                      <a:pt x="5" y="1"/>
                      <a:pt x="8" y="0"/>
                      <a:pt x="12" y="0"/>
                    </a:cubicBezTo>
                    <a:cubicBezTo>
                      <a:pt x="20" y="0"/>
                      <a:pt x="24" y="5"/>
                      <a:pt x="24" y="17"/>
                    </a:cubicBezTo>
                    <a:cubicBezTo>
                      <a:pt x="24" y="23"/>
                      <a:pt x="23" y="27"/>
                      <a:pt x="21" y="30"/>
                    </a:cubicBezTo>
                    <a:cubicBezTo>
                      <a:pt x="19" y="33"/>
                      <a:pt x="16" y="35"/>
                      <a:pt x="12" y="35"/>
                    </a:cubicBezTo>
                    <a:close/>
                    <a:moveTo>
                      <a:pt x="12" y="5"/>
                    </a:moveTo>
                    <a:cubicBezTo>
                      <a:pt x="9" y="5"/>
                      <a:pt x="7" y="10"/>
                      <a:pt x="7" y="18"/>
                    </a:cubicBezTo>
                    <a:cubicBezTo>
                      <a:pt x="7" y="25"/>
                      <a:pt x="9" y="29"/>
                      <a:pt x="12" y="29"/>
                    </a:cubicBezTo>
                    <a:cubicBezTo>
                      <a:pt x="15" y="29"/>
                      <a:pt x="17" y="25"/>
                      <a:pt x="17" y="17"/>
                    </a:cubicBezTo>
                    <a:cubicBezTo>
                      <a:pt x="17" y="9"/>
                      <a:pt x="15" y="5"/>
                      <a:pt x="12" y="5"/>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1" name="Freeform 268"/>
              <p:cNvSpPr>
                <a:spLocks/>
              </p:cNvSpPr>
              <p:nvPr/>
            </p:nvSpPr>
            <p:spPr bwMode="auto">
              <a:xfrm>
                <a:off x="1766" y="2965"/>
                <a:ext cx="25" cy="59"/>
              </a:xfrm>
              <a:custGeom>
                <a:avLst/>
                <a:gdLst>
                  <a:gd name="T0" fmla="*/ 15 w 15"/>
                  <a:gd name="T1" fmla="*/ 0 h 35"/>
                  <a:gd name="T2" fmla="*/ 15 w 15"/>
                  <a:gd name="T3" fmla="*/ 35 h 35"/>
                  <a:gd name="T4" fmla="*/ 7 w 15"/>
                  <a:gd name="T5" fmla="*/ 35 h 35"/>
                  <a:gd name="T6" fmla="*/ 7 w 15"/>
                  <a:gd name="T7" fmla="*/ 9 h 35"/>
                  <a:gd name="T8" fmla="*/ 6 w 15"/>
                  <a:gd name="T9" fmla="*/ 10 h 35"/>
                  <a:gd name="T10" fmla="*/ 4 w 15"/>
                  <a:gd name="T11" fmla="*/ 11 h 35"/>
                  <a:gd name="T12" fmla="*/ 2 w 15"/>
                  <a:gd name="T13" fmla="*/ 12 h 35"/>
                  <a:gd name="T14" fmla="*/ 0 w 15"/>
                  <a:gd name="T15" fmla="*/ 12 h 35"/>
                  <a:gd name="T16" fmla="*/ 0 w 15"/>
                  <a:gd name="T17" fmla="*/ 6 h 35"/>
                  <a:gd name="T18" fmla="*/ 6 w 15"/>
                  <a:gd name="T19" fmla="*/ 3 h 35"/>
                  <a:gd name="T20" fmla="*/ 10 w 15"/>
                  <a:gd name="T21" fmla="*/ 0 h 35"/>
                  <a:gd name="T22" fmla="*/ 15 w 1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5">
                    <a:moveTo>
                      <a:pt x="15" y="0"/>
                    </a:moveTo>
                    <a:cubicBezTo>
                      <a:pt x="15" y="35"/>
                      <a:pt x="15" y="35"/>
                      <a:pt x="15" y="35"/>
                    </a:cubicBezTo>
                    <a:cubicBezTo>
                      <a:pt x="7" y="35"/>
                      <a:pt x="7" y="35"/>
                      <a:pt x="7" y="35"/>
                    </a:cubicBezTo>
                    <a:cubicBezTo>
                      <a:pt x="7" y="9"/>
                      <a:pt x="7" y="9"/>
                      <a:pt x="7" y="9"/>
                    </a:cubicBezTo>
                    <a:cubicBezTo>
                      <a:pt x="7" y="9"/>
                      <a:pt x="6" y="10"/>
                      <a:pt x="6" y="10"/>
                    </a:cubicBezTo>
                    <a:cubicBezTo>
                      <a:pt x="5" y="10"/>
                      <a:pt x="5" y="11"/>
                      <a:pt x="4" y="11"/>
                    </a:cubicBezTo>
                    <a:cubicBezTo>
                      <a:pt x="3" y="11"/>
                      <a:pt x="3" y="11"/>
                      <a:pt x="2" y="12"/>
                    </a:cubicBezTo>
                    <a:cubicBezTo>
                      <a:pt x="1" y="12"/>
                      <a:pt x="1" y="12"/>
                      <a:pt x="0" y="12"/>
                    </a:cubicBezTo>
                    <a:cubicBezTo>
                      <a:pt x="0" y="6"/>
                      <a:pt x="0" y="6"/>
                      <a:pt x="0" y="6"/>
                    </a:cubicBezTo>
                    <a:cubicBezTo>
                      <a:pt x="2" y="5"/>
                      <a:pt x="4" y="4"/>
                      <a:pt x="6" y="3"/>
                    </a:cubicBezTo>
                    <a:cubicBezTo>
                      <a:pt x="7" y="3"/>
                      <a:pt x="9" y="2"/>
                      <a:pt x="10" y="0"/>
                    </a:cubicBezTo>
                    <a:lnTo>
                      <a:pt x="15" y="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2" name="Freeform 269"/>
              <p:cNvSpPr>
                <a:spLocks noEditPoints="1"/>
              </p:cNvSpPr>
              <p:nvPr/>
            </p:nvSpPr>
            <p:spPr bwMode="auto">
              <a:xfrm>
                <a:off x="1809" y="2966"/>
                <a:ext cx="41" cy="60"/>
              </a:xfrm>
              <a:custGeom>
                <a:avLst/>
                <a:gdLst>
                  <a:gd name="T0" fmla="*/ 12 w 24"/>
                  <a:gd name="T1" fmla="*/ 35 h 35"/>
                  <a:gd name="T2" fmla="*/ 0 w 24"/>
                  <a:gd name="T3" fmla="*/ 18 h 35"/>
                  <a:gd name="T4" fmla="*/ 3 w 24"/>
                  <a:gd name="T5" fmla="*/ 4 h 35"/>
                  <a:gd name="T6" fmla="*/ 13 w 24"/>
                  <a:gd name="T7" fmla="*/ 0 h 35"/>
                  <a:gd name="T8" fmla="*/ 24 w 24"/>
                  <a:gd name="T9" fmla="*/ 17 h 35"/>
                  <a:gd name="T10" fmla="*/ 21 w 24"/>
                  <a:gd name="T11" fmla="*/ 30 h 35"/>
                  <a:gd name="T12" fmla="*/ 12 w 24"/>
                  <a:gd name="T13" fmla="*/ 35 h 35"/>
                  <a:gd name="T14" fmla="*/ 12 w 24"/>
                  <a:gd name="T15" fmla="*/ 5 h 35"/>
                  <a:gd name="T16" fmla="*/ 7 w 24"/>
                  <a:gd name="T17" fmla="*/ 18 h 35"/>
                  <a:gd name="T18" fmla="*/ 12 w 24"/>
                  <a:gd name="T19" fmla="*/ 29 h 35"/>
                  <a:gd name="T20" fmla="*/ 17 w 24"/>
                  <a:gd name="T21" fmla="*/ 17 h 35"/>
                  <a:gd name="T22" fmla="*/ 12 w 24"/>
                  <a:gd name="T23"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5">
                    <a:moveTo>
                      <a:pt x="12" y="35"/>
                    </a:moveTo>
                    <a:cubicBezTo>
                      <a:pt x="4" y="35"/>
                      <a:pt x="0" y="29"/>
                      <a:pt x="0" y="18"/>
                    </a:cubicBezTo>
                    <a:cubicBezTo>
                      <a:pt x="0" y="12"/>
                      <a:pt x="1" y="7"/>
                      <a:pt x="3" y="4"/>
                    </a:cubicBezTo>
                    <a:cubicBezTo>
                      <a:pt x="5" y="1"/>
                      <a:pt x="8" y="0"/>
                      <a:pt x="13" y="0"/>
                    </a:cubicBezTo>
                    <a:cubicBezTo>
                      <a:pt x="21" y="0"/>
                      <a:pt x="24" y="5"/>
                      <a:pt x="24" y="17"/>
                    </a:cubicBezTo>
                    <a:cubicBezTo>
                      <a:pt x="24" y="23"/>
                      <a:pt x="23" y="27"/>
                      <a:pt x="21" y="30"/>
                    </a:cubicBezTo>
                    <a:cubicBezTo>
                      <a:pt x="19" y="33"/>
                      <a:pt x="16" y="35"/>
                      <a:pt x="12" y="35"/>
                    </a:cubicBezTo>
                    <a:close/>
                    <a:moveTo>
                      <a:pt x="12" y="5"/>
                    </a:moveTo>
                    <a:cubicBezTo>
                      <a:pt x="9" y="5"/>
                      <a:pt x="7" y="10"/>
                      <a:pt x="7" y="18"/>
                    </a:cubicBezTo>
                    <a:cubicBezTo>
                      <a:pt x="7" y="25"/>
                      <a:pt x="9" y="29"/>
                      <a:pt x="12" y="29"/>
                    </a:cubicBezTo>
                    <a:cubicBezTo>
                      <a:pt x="15" y="29"/>
                      <a:pt x="17" y="25"/>
                      <a:pt x="17" y="17"/>
                    </a:cubicBezTo>
                    <a:cubicBezTo>
                      <a:pt x="17" y="9"/>
                      <a:pt x="15" y="5"/>
                      <a:pt x="12" y="5"/>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3" name="Freeform 270"/>
              <p:cNvSpPr>
                <a:spLocks noEditPoints="1"/>
              </p:cNvSpPr>
              <p:nvPr/>
            </p:nvSpPr>
            <p:spPr bwMode="auto">
              <a:xfrm>
                <a:off x="1709" y="3048"/>
                <a:ext cx="41" cy="62"/>
              </a:xfrm>
              <a:custGeom>
                <a:avLst/>
                <a:gdLst>
                  <a:gd name="T0" fmla="*/ 12 w 24"/>
                  <a:gd name="T1" fmla="*/ 36 h 36"/>
                  <a:gd name="T2" fmla="*/ 0 w 24"/>
                  <a:gd name="T3" fmla="*/ 19 h 36"/>
                  <a:gd name="T4" fmla="*/ 3 w 24"/>
                  <a:gd name="T5" fmla="*/ 5 h 36"/>
                  <a:gd name="T6" fmla="*/ 12 w 24"/>
                  <a:gd name="T7" fmla="*/ 0 h 36"/>
                  <a:gd name="T8" fmla="*/ 24 w 24"/>
                  <a:gd name="T9" fmla="*/ 18 h 36"/>
                  <a:gd name="T10" fmla="*/ 21 w 24"/>
                  <a:gd name="T11" fmla="*/ 31 h 36"/>
                  <a:gd name="T12" fmla="*/ 12 w 24"/>
                  <a:gd name="T13" fmla="*/ 36 h 36"/>
                  <a:gd name="T14" fmla="*/ 12 w 24"/>
                  <a:gd name="T15" fmla="*/ 6 h 36"/>
                  <a:gd name="T16" fmla="*/ 7 w 24"/>
                  <a:gd name="T17" fmla="*/ 18 h 36"/>
                  <a:gd name="T18" fmla="*/ 12 w 24"/>
                  <a:gd name="T19" fmla="*/ 30 h 36"/>
                  <a:gd name="T20" fmla="*/ 17 w 24"/>
                  <a:gd name="T21" fmla="*/ 18 h 36"/>
                  <a:gd name="T22" fmla="*/ 12 w 24"/>
                  <a:gd name="T23"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6">
                    <a:moveTo>
                      <a:pt x="12" y="36"/>
                    </a:moveTo>
                    <a:cubicBezTo>
                      <a:pt x="4" y="36"/>
                      <a:pt x="0" y="30"/>
                      <a:pt x="0" y="19"/>
                    </a:cubicBezTo>
                    <a:cubicBezTo>
                      <a:pt x="0" y="13"/>
                      <a:pt x="1" y="8"/>
                      <a:pt x="3" y="5"/>
                    </a:cubicBezTo>
                    <a:cubicBezTo>
                      <a:pt x="5" y="2"/>
                      <a:pt x="8" y="0"/>
                      <a:pt x="12" y="0"/>
                    </a:cubicBezTo>
                    <a:cubicBezTo>
                      <a:pt x="20" y="0"/>
                      <a:pt x="24" y="6"/>
                      <a:pt x="24" y="18"/>
                    </a:cubicBezTo>
                    <a:cubicBezTo>
                      <a:pt x="24" y="24"/>
                      <a:pt x="23" y="28"/>
                      <a:pt x="21" y="31"/>
                    </a:cubicBezTo>
                    <a:cubicBezTo>
                      <a:pt x="19" y="34"/>
                      <a:pt x="16" y="36"/>
                      <a:pt x="12" y="36"/>
                    </a:cubicBezTo>
                    <a:close/>
                    <a:moveTo>
                      <a:pt x="12" y="6"/>
                    </a:moveTo>
                    <a:cubicBezTo>
                      <a:pt x="9" y="6"/>
                      <a:pt x="7" y="10"/>
                      <a:pt x="7" y="18"/>
                    </a:cubicBezTo>
                    <a:cubicBezTo>
                      <a:pt x="7" y="26"/>
                      <a:pt x="9" y="30"/>
                      <a:pt x="12" y="30"/>
                    </a:cubicBezTo>
                    <a:cubicBezTo>
                      <a:pt x="15" y="30"/>
                      <a:pt x="17" y="26"/>
                      <a:pt x="17" y="18"/>
                    </a:cubicBezTo>
                    <a:cubicBezTo>
                      <a:pt x="17" y="10"/>
                      <a:pt x="15" y="6"/>
                      <a:pt x="12" y="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4" name="Freeform 271"/>
              <p:cNvSpPr>
                <a:spLocks noEditPoints="1"/>
              </p:cNvSpPr>
              <p:nvPr/>
            </p:nvSpPr>
            <p:spPr bwMode="auto">
              <a:xfrm>
                <a:off x="1761" y="3048"/>
                <a:ext cx="41" cy="62"/>
              </a:xfrm>
              <a:custGeom>
                <a:avLst/>
                <a:gdLst>
                  <a:gd name="T0" fmla="*/ 12 w 24"/>
                  <a:gd name="T1" fmla="*/ 36 h 36"/>
                  <a:gd name="T2" fmla="*/ 0 w 24"/>
                  <a:gd name="T3" fmla="*/ 19 h 36"/>
                  <a:gd name="T4" fmla="*/ 3 w 24"/>
                  <a:gd name="T5" fmla="*/ 5 h 36"/>
                  <a:gd name="T6" fmla="*/ 13 w 24"/>
                  <a:gd name="T7" fmla="*/ 0 h 36"/>
                  <a:gd name="T8" fmla="*/ 24 w 24"/>
                  <a:gd name="T9" fmla="*/ 18 h 36"/>
                  <a:gd name="T10" fmla="*/ 21 w 24"/>
                  <a:gd name="T11" fmla="*/ 31 h 36"/>
                  <a:gd name="T12" fmla="*/ 12 w 24"/>
                  <a:gd name="T13" fmla="*/ 36 h 36"/>
                  <a:gd name="T14" fmla="*/ 12 w 24"/>
                  <a:gd name="T15" fmla="*/ 6 h 36"/>
                  <a:gd name="T16" fmla="*/ 7 w 24"/>
                  <a:gd name="T17" fmla="*/ 18 h 36"/>
                  <a:gd name="T18" fmla="*/ 12 w 24"/>
                  <a:gd name="T19" fmla="*/ 30 h 36"/>
                  <a:gd name="T20" fmla="*/ 17 w 24"/>
                  <a:gd name="T21" fmla="*/ 18 h 36"/>
                  <a:gd name="T22" fmla="*/ 12 w 24"/>
                  <a:gd name="T23"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6">
                    <a:moveTo>
                      <a:pt x="12" y="36"/>
                    </a:moveTo>
                    <a:cubicBezTo>
                      <a:pt x="4" y="36"/>
                      <a:pt x="0" y="30"/>
                      <a:pt x="0" y="19"/>
                    </a:cubicBezTo>
                    <a:cubicBezTo>
                      <a:pt x="0" y="13"/>
                      <a:pt x="1" y="8"/>
                      <a:pt x="3" y="5"/>
                    </a:cubicBezTo>
                    <a:cubicBezTo>
                      <a:pt x="5" y="2"/>
                      <a:pt x="8" y="0"/>
                      <a:pt x="13" y="0"/>
                    </a:cubicBezTo>
                    <a:cubicBezTo>
                      <a:pt x="20" y="0"/>
                      <a:pt x="24" y="6"/>
                      <a:pt x="24" y="18"/>
                    </a:cubicBezTo>
                    <a:cubicBezTo>
                      <a:pt x="24" y="24"/>
                      <a:pt x="23" y="28"/>
                      <a:pt x="21" y="31"/>
                    </a:cubicBezTo>
                    <a:cubicBezTo>
                      <a:pt x="19" y="34"/>
                      <a:pt x="16" y="36"/>
                      <a:pt x="12" y="36"/>
                    </a:cubicBezTo>
                    <a:close/>
                    <a:moveTo>
                      <a:pt x="12" y="6"/>
                    </a:moveTo>
                    <a:cubicBezTo>
                      <a:pt x="9" y="6"/>
                      <a:pt x="7" y="10"/>
                      <a:pt x="7" y="18"/>
                    </a:cubicBezTo>
                    <a:cubicBezTo>
                      <a:pt x="7" y="26"/>
                      <a:pt x="9" y="30"/>
                      <a:pt x="12" y="30"/>
                    </a:cubicBezTo>
                    <a:cubicBezTo>
                      <a:pt x="15" y="30"/>
                      <a:pt x="17" y="26"/>
                      <a:pt x="17" y="18"/>
                    </a:cubicBezTo>
                    <a:cubicBezTo>
                      <a:pt x="17" y="10"/>
                      <a:pt x="15" y="6"/>
                      <a:pt x="12" y="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5" name="Freeform 272"/>
              <p:cNvSpPr>
                <a:spLocks/>
              </p:cNvSpPr>
              <p:nvPr/>
            </p:nvSpPr>
            <p:spPr bwMode="auto">
              <a:xfrm>
                <a:off x="1814" y="3048"/>
                <a:ext cx="25" cy="60"/>
              </a:xfrm>
              <a:custGeom>
                <a:avLst/>
                <a:gdLst>
                  <a:gd name="T0" fmla="*/ 15 w 15"/>
                  <a:gd name="T1" fmla="*/ 0 h 35"/>
                  <a:gd name="T2" fmla="*/ 15 w 15"/>
                  <a:gd name="T3" fmla="*/ 35 h 35"/>
                  <a:gd name="T4" fmla="*/ 7 w 15"/>
                  <a:gd name="T5" fmla="*/ 35 h 35"/>
                  <a:gd name="T6" fmla="*/ 7 w 15"/>
                  <a:gd name="T7" fmla="*/ 9 h 35"/>
                  <a:gd name="T8" fmla="*/ 6 w 15"/>
                  <a:gd name="T9" fmla="*/ 10 h 35"/>
                  <a:gd name="T10" fmla="*/ 4 w 15"/>
                  <a:gd name="T11" fmla="*/ 11 h 35"/>
                  <a:gd name="T12" fmla="*/ 2 w 15"/>
                  <a:gd name="T13" fmla="*/ 11 h 35"/>
                  <a:gd name="T14" fmla="*/ 0 w 15"/>
                  <a:gd name="T15" fmla="*/ 12 h 35"/>
                  <a:gd name="T16" fmla="*/ 0 w 15"/>
                  <a:gd name="T17" fmla="*/ 5 h 35"/>
                  <a:gd name="T18" fmla="*/ 6 w 15"/>
                  <a:gd name="T19" fmla="*/ 3 h 35"/>
                  <a:gd name="T20" fmla="*/ 10 w 15"/>
                  <a:gd name="T21" fmla="*/ 0 h 35"/>
                  <a:gd name="T22" fmla="*/ 15 w 1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5">
                    <a:moveTo>
                      <a:pt x="15" y="0"/>
                    </a:moveTo>
                    <a:cubicBezTo>
                      <a:pt x="15" y="35"/>
                      <a:pt x="15" y="35"/>
                      <a:pt x="15" y="35"/>
                    </a:cubicBezTo>
                    <a:cubicBezTo>
                      <a:pt x="7" y="35"/>
                      <a:pt x="7" y="35"/>
                      <a:pt x="7" y="35"/>
                    </a:cubicBezTo>
                    <a:cubicBezTo>
                      <a:pt x="7" y="9"/>
                      <a:pt x="7" y="9"/>
                      <a:pt x="7" y="9"/>
                    </a:cubicBezTo>
                    <a:cubicBezTo>
                      <a:pt x="7" y="9"/>
                      <a:pt x="6" y="9"/>
                      <a:pt x="6" y="10"/>
                    </a:cubicBezTo>
                    <a:cubicBezTo>
                      <a:pt x="5" y="10"/>
                      <a:pt x="5" y="10"/>
                      <a:pt x="4" y="11"/>
                    </a:cubicBezTo>
                    <a:cubicBezTo>
                      <a:pt x="4" y="11"/>
                      <a:pt x="3" y="11"/>
                      <a:pt x="2" y="11"/>
                    </a:cubicBezTo>
                    <a:cubicBezTo>
                      <a:pt x="1" y="11"/>
                      <a:pt x="1" y="12"/>
                      <a:pt x="0" y="12"/>
                    </a:cubicBezTo>
                    <a:cubicBezTo>
                      <a:pt x="0" y="5"/>
                      <a:pt x="0" y="5"/>
                      <a:pt x="0" y="5"/>
                    </a:cubicBezTo>
                    <a:cubicBezTo>
                      <a:pt x="2" y="5"/>
                      <a:pt x="4" y="4"/>
                      <a:pt x="6" y="3"/>
                    </a:cubicBezTo>
                    <a:cubicBezTo>
                      <a:pt x="7" y="2"/>
                      <a:pt x="9" y="1"/>
                      <a:pt x="10" y="0"/>
                    </a:cubicBezTo>
                    <a:lnTo>
                      <a:pt x="15" y="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6" name="Freeform 273"/>
              <p:cNvSpPr>
                <a:spLocks/>
              </p:cNvSpPr>
              <p:nvPr/>
            </p:nvSpPr>
            <p:spPr bwMode="auto">
              <a:xfrm>
                <a:off x="1915" y="2883"/>
                <a:ext cx="25" cy="59"/>
              </a:xfrm>
              <a:custGeom>
                <a:avLst/>
                <a:gdLst>
                  <a:gd name="T0" fmla="*/ 15 w 15"/>
                  <a:gd name="T1" fmla="*/ 0 h 35"/>
                  <a:gd name="T2" fmla="*/ 15 w 15"/>
                  <a:gd name="T3" fmla="*/ 35 h 35"/>
                  <a:gd name="T4" fmla="*/ 7 w 15"/>
                  <a:gd name="T5" fmla="*/ 35 h 35"/>
                  <a:gd name="T6" fmla="*/ 7 w 15"/>
                  <a:gd name="T7" fmla="*/ 8 h 35"/>
                  <a:gd name="T8" fmla="*/ 6 w 15"/>
                  <a:gd name="T9" fmla="*/ 9 h 35"/>
                  <a:gd name="T10" fmla="*/ 4 w 15"/>
                  <a:gd name="T11" fmla="*/ 10 h 35"/>
                  <a:gd name="T12" fmla="*/ 2 w 15"/>
                  <a:gd name="T13" fmla="*/ 11 h 35"/>
                  <a:gd name="T14" fmla="*/ 0 w 15"/>
                  <a:gd name="T15" fmla="*/ 11 h 35"/>
                  <a:gd name="T16" fmla="*/ 0 w 15"/>
                  <a:gd name="T17" fmla="*/ 5 h 35"/>
                  <a:gd name="T18" fmla="*/ 6 w 15"/>
                  <a:gd name="T19" fmla="*/ 3 h 35"/>
                  <a:gd name="T20" fmla="*/ 10 w 15"/>
                  <a:gd name="T21" fmla="*/ 0 h 35"/>
                  <a:gd name="T22" fmla="*/ 15 w 1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5">
                    <a:moveTo>
                      <a:pt x="15" y="0"/>
                    </a:moveTo>
                    <a:cubicBezTo>
                      <a:pt x="15" y="35"/>
                      <a:pt x="15" y="35"/>
                      <a:pt x="15" y="35"/>
                    </a:cubicBezTo>
                    <a:cubicBezTo>
                      <a:pt x="7" y="35"/>
                      <a:pt x="7" y="35"/>
                      <a:pt x="7" y="35"/>
                    </a:cubicBezTo>
                    <a:cubicBezTo>
                      <a:pt x="7" y="8"/>
                      <a:pt x="7" y="8"/>
                      <a:pt x="7" y="8"/>
                    </a:cubicBezTo>
                    <a:cubicBezTo>
                      <a:pt x="7" y="9"/>
                      <a:pt x="7" y="9"/>
                      <a:pt x="6" y="9"/>
                    </a:cubicBezTo>
                    <a:cubicBezTo>
                      <a:pt x="5" y="10"/>
                      <a:pt x="5" y="10"/>
                      <a:pt x="4" y="10"/>
                    </a:cubicBezTo>
                    <a:cubicBezTo>
                      <a:pt x="4" y="10"/>
                      <a:pt x="3" y="11"/>
                      <a:pt x="2" y="11"/>
                    </a:cubicBezTo>
                    <a:cubicBezTo>
                      <a:pt x="2" y="11"/>
                      <a:pt x="1" y="11"/>
                      <a:pt x="0" y="11"/>
                    </a:cubicBezTo>
                    <a:cubicBezTo>
                      <a:pt x="0" y="5"/>
                      <a:pt x="0" y="5"/>
                      <a:pt x="0" y="5"/>
                    </a:cubicBezTo>
                    <a:cubicBezTo>
                      <a:pt x="2" y="4"/>
                      <a:pt x="4" y="4"/>
                      <a:pt x="6" y="3"/>
                    </a:cubicBezTo>
                    <a:cubicBezTo>
                      <a:pt x="7" y="2"/>
                      <a:pt x="9" y="1"/>
                      <a:pt x="10" y="0"/>
                    </a:cubicBezTo>
                    <a:lnTo>
                      <a:pt x="15" y="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7" name="Freeform 274"/>
              <p:cNvSpPr>
                <a:spLocks noEditPoints="1"/>
              </p:cNvSpPr>
              <p:nvPr/>
            </p:nvSpPr>
            <p:spPr bwMode="auto">
              <a:xfrm>
                <a:off x="1909" y="2966"/>
                <a:ext cx="43" cy="60"/>
              </a:xfrm>
              <a:custGeom>
                <a:avLst/>
                <a:gdLst>
                  <a:gd name="T0" fmla="*/ 12 w 25"/>
                  <a:gd name="T1" fmla="*/ 35 h 35"/>
                  <a:gd name="T2" fmla="*/ 0 w 25"/>
                  <a:gd name="T3" fmla="*/ 18 h 35"/>
                  <a:gd name="T4" fmla="*/ 3 w 25"/>
                  <a:gd name="T5" fmla="*/ 4 h 35"/>
                  <a:gd name="T6" fmla="*/ 13 w 25"/>
                  <a:gd name="T7" fmla="*/ 0 h 35"/>
                  <a:gd name="T8" fmla="*/ 25 w 25"/>
                  <a:gd name="T9" fmla="*/ 17 h 35"/>
                  <a:gd name="T10" fmla="*/ 21 w 25"/>
                  <a:gd name="T11" fmla="*/ 30 h 35"/>
                  <a:gd name="T12" fmla="*/ 12 w 25"/>
                  <a:gd name="T13" fmla="*/ 35 h 35"/>
                  <a:gd name="T14" fmla="*/ 12 w 25"/>
                  <a:gd name="T15" fmla="*/ 5 h 35"/>
                  <a:gd name="T16" fmla="*/ 7 w 25"/>
                  <a:gd name="T17" fmla="*/ 18 h 35"/>
                  <a:gd name="T18" fmla="*/ 12 w 25"/>
                  <a:gd name="T19" fmla="*/ 29 h 35"/>
                  <a:gd name="T20" fmla="*/ 17 w 25"/>
                  <a:gd name="T21" fmla="*/ 17 h 35"/>
                  <a:gd name="T22" fmla="*/ 12 w 25"/>
                  <a:gd name="T23"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35">
                    <a:moveTo>
                      <a:pt x="12" y="35"/>
                    </a:moveTo>
                    <a:cubicBezTo>
                      <a:pt x="4" y="35"/>
                      <a:pt x="0" y="29"/>
                      <a:pt x="0" y="18"/>
                    </a:cubicBezTo>
                    <a:cubicBezTo>
                      <a:pt x="0" y="12"/>
                      <a:pt x="1" y="7"/>
                      <a:pt x="3" y="4"/>
                    </a:cubicBezTo>
                    <a:cubicBezTo>
                      <a:pt x="5" y="1"/>
                      <a:pt x="8" y="0"/>
                      <a:pt x="13" y="0"/>
                    </a:cubicBezTo>
                    <a:cubicBezTo>
                      <a:pt x="21" y="0"/>
                      <a:pt x="25" y="5"/>
                      <a:pt x="25" y="17"/>
                    </a:cubicBezTo>
                    <a:cubicBezTo>
                      <a:pt x="25" y="23"/>
                      <a:pt x="23" y="27"/>
                      <a:pt x="21" y="30"/>
                    </a:cubicBezTo>
                    <a:cubicBezTo>
                      <a:pt x="19" y="33"/>
                      <a:pt x="16" y="35"/>
                      <a:pt x="12" y="35"/>
                    </a:cubicBezTo>
                    <a:close/>
                    <a:moveTo>
                      <a:pt x="12" y="5"/>
                    </a:moveTo>
                    <a:cubicBezTo>
                      <a:pt x="9" y="5"/>
                      <a:pt x="7" y="10"/>
                      <a:pt x="7" y="18"/>
                    </a:cubicBezTo>
                    <a:cubicBezTo>
                      <a:pt x="7" y="25"/>
                      <a:pt x="9" y="29"/>
                      <a:pt x="12" y="29"/>
                    </a:cubicBezTo>
                    <a:cubicBezTo>
                      <a:pt x="15" y="29"/>
                      <a:pt x="17" y="25"/>
                      <a:pt x="17" y="17"/>
                    </a:cubicBezTo>
                    <a:cubicBezTo>
                      <a:pt x="17" y="9"/>
                      <a:pt x="15" y="5"/>
                      <a:pt x="12" y="5"/>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8" name="Freeform 275"/>
              <p:cNvSpPr>
                <a:spLocks noEditPoints="1"/>
              </p:cNvSpPr>
              <p:nvPr/>
            </p:nvSpPr>
            <p:spPr bwMode="auto">
              <a:xfrm>
                <a:off x="1909" y="3048"/>
                <a:ext cx="43" cy="62"/>
              </a:xfrm>
              <a:custGeom>
                <a:avLst/>
                <a:gdLst>
                  <a:gd name="T0" fmla="*/ 12 w 25"/>
                  <a:gd name="T1" fmla="*/ 36 h 36"/>
                  <a:gd name="T2" fmla="*/ 0 w 25"/>
                  <a:gd name="T3" fmla="*/ 19 h 36"/>
                  <a:gd name="T4" fmla="*/ 3 w 25"/>
                  <a:gd name="T5" fmla="*/ 5 h 36"/>
                  <a:gd name="T6" fmla="*/ 13 w 25"/>
                  <a:gd name="T7" fmla="*/ 0 h 36"/>
                  <a:gd name="T8" fmla="*/ 25 w 25"/>
                  <a:gd name="T9" fmla="*/ 18 h 36"/>
                  <a:gd name="T10" fmla="*/ 21 w 25"/>
                  <a:gd name="T11" fmla="*/ 31 h 36"/>
                  <a:gd name="T12" fmla="*/ 12 w 25"/>
                  <a:gd name="T13" fmla="*/ 36 h 36"/>
                  <a:gd name="T14" fmla="*/ 12 w 25"/>
                  <a:gd name="T15" fmla="*/ 6 h 36"/>
                  <a:gd name="T16" fmla="*/ 7 w 25"/>
                  <a:gd name="T17" fmla="*/ 18 h 36"/>
                  <a:gd name="T18" fmla="*/ 12 w 25"/>
                  <a:gd name="T19" fmla="*/ 30 h 36"/>
                  <a:gd name="T20" fmla="*/ 17 w 25"/>
                  <a:gd name="T21" fmla="*/ 18 h 36"/>
                  <a:gd name="T22" fmla="*/ 12 w 25"/>
                  <a:gd name="T23"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36">
                    <a:moveTo>
                      <a:pt x="12" y="36"/>
                    </a:moveTo>
                    <a:cubicBezTo>
                      <a:pt x="4" y="36"/>
                      <a:pt x="0" y="30"/>
                      <a:pt x="0" y="19"/>
                    </a:cubicBezTo>
                    <a:cubicBezTo>
                      <a:pt x="0" y="13"/>
                      <a:pt x="1" y="8"/>
                      <a:pt x="3" y="5"/>
                    </a:cubicBezTo>
                    <a:cubicBezTo>
                      <a:pt x="5" y="2"/>
                      <a:pt x="8" y="0"/>
                      <a:pt x="13" y="0"/>
                    </a:cubicBezTo>
                    <a:cubicBezTo>
                      <a:pt x="21" y="0"/>
                      <a:pt x="25" y="6"/>
                      <a:pt x="25" y="18"/>
                    </a:cubicBezTo>
                    <a:cubicBezTo>
                      <a:pt x="25" y="24"/>
                      <a:pt x="23" y="28"/>
                      <a:pt x="21" y="31"/>
                    </a:cubicBezTo>
                    <a:cubicBezTo>
                      <a:pt x="19" y="34"/>
                      <a:pt x="16" y="36"/>
                      <a:pt x="12" y="36"/>
                    </a:cubicBezTo>
                    <a:close/>
                    <a:moveTo>
                      <a:pt x="12" y="6"/>
                    </a:moveTo>
                    <a:cubicBezTo>
                      <a:pt x="9" y="6"/>
                      <a:pt x="7" y="10"/>
                      <a:pt x="7" y="18"/>
                    </a:cubicBezTo>
                    <a:cubicBezTo>
                      <a:pt x="7" y="26"/>
                      <a:pt x="9" y="30"/>
                      <a:pt x="12" y="30"/>
                    </a:cubicBezTo>
                    <a:cubicBezTo>
                      <a:pt x="15" y="30"/>
                      <a:pt x="17" y="26"/>
                      <a:pt x="17" y="18"/>
                    </a:cubicBezTo>
                    <a:cubicBezTo>
                      <a:pt x="17" y="10"/>
                      <a:pt x="15" y="6"/>
                      <a:pt x="12" y="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9" name="Freeform 276"/>
              <p:cNvSpPr>
                <a:spLocks noEditPoints="1"/>
              </p:cNvSpPr>
              <p:nvPr/>
            </p:nvSpPr>
            <p:spPr bwMode="auto">
              <a:xfrm>
                <a:off x="1858" y="2883"/>
                <a:ext cx="41" cy="59"/>
              </a:xfrm>
              <a:custGeom>
                <a:avLst/>
                <a:gdLst>
                  <a:gd name="T0" fmla="*/ 12 w 24"/>
                  <a:gd name="T1" fmla="*/ 35 h 35"/>
                  <a:gd name="T2" fmla="*/ 0 w 24"/>
                  <a:gd name="T3" fmla="*/ 18 h 35"/>
                  <a:gd name="T4" fmla="*/ 3 w 24"/>
                  <a:gd name="T5" fmla="*/ 5 h 35"/>
                  <a:gd name="T6" fmla="*/ 13 w 24"/>
                  <a:gd name="T7" fmla="*/ 0 h 35"/>
                  <a:gd name="T8" fmla="*/ 24 w 24"/>
                  <a:gd name="T9" fmla="*/ 17 h 35"/>
                  <a:gd name="T10" fmla="*/ 21 w 24"/>
                  <a:gd name="T11" fmla="*/ 31 h 35"/>
                  <a:gd name="T12" fmla="*/ 12 w 24"/>
                  <a:gd name="T13" fmla="*/ 35 h 35"/>
                  <a:gd name="T14" fmla="*/ 12 w 24"/>
                  <a:gd name="T15" fmla="*/ 6 h 35"/>
                  <a:gd name="T16" fmla="*/ 7 w 24"/>
                  <a:gd name="T17" fmla="*/ 18 h 35"/>
                  <a:gd name="T18" fmla="*/ 12 w 24"/>
                  <a:gd name="T19" fmla="*/ 29 h 35"/>
                  <a:gd name="T20" fmla="*/ 17 w 24"/>
                  <a:gd name="T21" fmla="*/ 18 h 35"/>
                  <a:gd name="T22" fmla="*/ 12 w 24"/>
                  <a:gd name="T23"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5">
                    <a:moveTo>
                      <a:pt x="12" y="35"/>
                    </a:moveTo>
                    <a:cubicBezTo>
                      <a:pt x="4" y="35"/>
                      <a:pt x="0" y="30"/>
                      <a:pt x="0" y="18"/>
                    </a:cubicBezTo>
                    <a:cubicBezTo>
                      <a:pt x="0" y="12"/>
                      <a:pt x="1" y="8"/>
                      <a:pt x="3" y="5"/>
                    </a:cubicBezTo>
                    <a:cubicBezTo>
                      <a:pt x="5" y="1"/>
                      <a:pt x="8" y="0"/>
                      <a:pt x="13" y="0"/>
                    </a:cubicBezTo>
                    <a:cubicBezTo>
                      <a:pt x="20" y="0"/>
                      <a:pt x="24" y="6"/>
                      <a:pt x="24" y="17"/>
                    </a:cubicBezTo>
                    <a:cubicBezTo>
                      <a:pt x="24" y="23"/>
                      <a:pt x="23" y="28"/>
                      <a:pt x="21" y="31"/>
                    </a:cubicBezTo>
                    <a:cubicBezTo>
                      <a:pt x="19" y="34"/>
                      <a:pt x="16" y="35"/>
                      <a:pt x="12" y="35"/>
                    </a:cubicBezTo>
                    <a:close/>
                    <a:moveTo>
                      <a:pt x="12" y="6"/>
                    </a:moveTo>
                    <a:cubicBezTo>
                      <a:pt x="9" y="6"/>
                      <a:pt x="7" y="10"/>
                      <a:pt x="7" y="18"/>
                    </a:cubicBezTo>
                    <a:cubicBezTo>
                      <a:pt x="7" y="26"/>
                      <a:pt x="9" y="29"/>
                      <a:pt x="12" y="29"/>
                    </a:cubicBezTo>
                    <a:cubicBezTo>
                      <a:pt x="15" y="29"/>
                      <a:pt x="17" y="26"/>
                      <a:pt x="17" y="18"/>
                    </a:cubicBezTo>
                    <a:cubicBezTo>
                      <a:pt x="17" y="10"/>
                      <a:pt x="15" y="6"/>
                      <a:pt x="12" y="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0" name="Freeform 277"/>
              <p:cNvSpPr>
                <a:spLocks/>
              </p:cNvSpPr>
              <p:nvPr/>
            </p:nvSpPr>
            <p:spPr bwMode="auto">
              <a:xfrm>
                <a:off x="1863" y="2965"/>
                <a:ext cx="26" cy="59"/>
              </a:xfrm>
              <a:custGeom>
                <a:avLst/>
                <a:gdLst>
                  <a:gd name="T0" fmla="*/ 15 w 15"/>
                  <a:gd name="T1" fmla="*/ 0 h 35"/>
                  <a:gd name="T2" fmla="*/ 15 w 15"/>
                  <a:gd name="T3" fmla="*/ 35 h 35"/>
                  <a:gd name="T4" fmla="*/ 7 w 15"/>
                  <a:gd name="T5" fmla="*/ 35 h 35"/>
                  <a:gd name="T6" fmla="*/ 7 w 15"/>
                  <a:gd name="T7" fmla="*/ 9 h 35"/>
                  <a:gd name="T8" fmla="*/ 6 w 15"/>
                  <a:gd name="T9" fmla="*/ 10 h 35"/>
                  <a:gd name="T10" fmla="*/ 4 w 15"/>
                  <a:gd name="T11" fmla="*/ 11 h 35"/>
                  <a:gd name="T12" fmla="*/ 2 w 15"/>
                  <a:gd name="T13" fmla="*/ 12 h 35"/>
                  <a:gd name="T14" fmla="*/ 0 w 15"/>
                  <a:gd name="T15" fmla="*/ 12 h 35"/>
                  <a:gd name="T16" fmla="*/ 0 w 15"/>
                  <a:gd name="T17" fmla="*/ 6 h 35"/>
                  <a:gd name="T18" fmla="*/ 6 w 15"/>
                  <a:gd name="T19" fmla="*/ 3 h 35"/>
                  <a:gd name="T20" fmla="*/ 10 w 15"/>
                  <a:gd name="T21" fmla="*/ 0 h 35"/>
                  <a:gd name="T22" fmla="*/ 15 w 1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5">
                    <a:moveTo>
                      <a:pt x="15" y="0"/>
                    </a:moveTo>
                    <a:cubicBezTo>
                      <a:pt x="15" y="35"/>
                      <a:pt x="15" y="35"/>
                      <a:pt x="15" y="35"/>
                    </a:cubicBezTo>
                    <a:cubicBezTo>
                      <a:pt x="7" y="35"/>
                      <a:pt x="7" y="35"/>
                      <a:pt x="7" y="35"/>
                    </a:cubicBezTo>
                    <a:cubicBezTo>
                      <a:pt x="7" y="9"/>
                      <a:pt x="7" y="9"/>
                      <a:pt x="7" y="9"/>
                    </a:cubicBezTo>
                    <a:cubicBezTo>
                      <a:pt x="7" y="9"/>
                      <a:pt x="6" y="10"/>
                      <a:pt x="6" y="10"/>
                    </a:cubicBezTo>
                    <a:cubicBezTo>
                      <a:pt x="5" y="10"/>
                      <a:pt x="5" y="11"/>
                      <a:pt x="4" y="11"/>
                    </a:cubicBezTo>
                    <a:cubicBezTo>
                      <a:pt x="3" y="11"/>
                      <a:pt x="3" y="11"/>
                      <a:pt x="2" y="12"/>
                    </a:cubicBezTo>
                    <a:cubicBezTo>
                      <a:pt x="1" y="12"/>
                      <a:pt x="1" y="12"/>
                      <a:pt x="0" y="12"/>
                    </a:cubicBezTo>
                    <a:cubicBezTo>
                      <a:pt x="0" y="6"/>
                      <a:pt x="0" y="6"/>
                      <a:pt x="0" y="6"/>
                    </a:cubicBezTo>
                    <a:cubicBezTo>
                      <a:pt x="2" y="5"/>
                      <a:pt x="4" y="4"/>
                      <a:pt x="6" y="3"/>
                    </a:cubicBezTo>
                    <a:cubicBezTo>
                      <a:pt x="7" y="3"/>
                      <a:pt x="9" y="2"/>
                      <a:pt x="10" y="0"/>
                    </a:cubicBezTo>
                    <a:lnTo>
                      <a:pt x="15" y="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1" name="Freeform 278"/>
              <p:cNvSpPr>
                <a:spLocks noEditPoints="1"/>
              </p:cNvSpPr>
              <p:nvPr/>
            </p:nvSpPr>
            <p:spPr bwMode="auto">
              <a:xfrm>
                <a:off x="1858" y="3048"/>
                <a:ext cx="41" cy="62"/>
              </a:xfrm>
              <a:custGeom>
                <a:avLst/>
                <a:gdLst>
                  <a:gd name="T0" fmla="*/ 12 w 24"/>
                  <a:gd name="T1" fmla="*/ 36 h 36"/>
                  <a:gd name="T2" fmla="*/ 0 w 24"/>
                  <a:gd name="T3" fmla="*/ 19 h 36"/>
                  <a:gd name="T4" fmla="*/ 3 w 24"/>
                  <a:gd name="T5" fmla="*/ 5 h 36"/>
                  <a:gd name="T6" fmla="*/ 13 w 24"/>
                  <a:gd name="T7" fmla="*/ 0 h 36"/>
                  <a:gd name="T8" fmla="*/ 24 w 24"/>
                  <a:gd name="T9" fmla="*/ 18 h 36"/>
                  <a:gd name="T10" fmla="*/ 21 w 24"/>
                  <a:gd name="T11" fmla="*/ 31 h 36"/>
                  <a:gd name="T12" fmla="*/ 12 w 24"/>
                  <a:gd name="T13" fmla="*/ 36 h 36"/>
                  <a:gd name="T14" fmla="*/ 12 w 24"/>
                  <a:gd name="T15" fmla="*/ 6 h 36"/>
                  <a:gd name="T16" fmla="*/ 7 w 24"/>
                  <a:gd name="T17" fmla="*/ 18 h 36"/>
                  <a:gd name="T18" fmla="*/ 12 w 24"/>
                  <a:gd name="T19" fmla="*/ 30 h 36"/>
                  <a:gd name="T20" fmla="*/ 17 w 24"/>
                  <a:gd name="T21" fmla="*/ 18 h 36"/>
                  <a:gd name="T22" fmla="*/ 12 w 24"/>
                  <a:gd name="T23"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6">
                    <a:moveTo>
                      <a:pt x="12" y="36"/>
                    </a:moveTo>
                    <a:cubicBezTo>
                      <a:pt x="4" y="36"/>
                      <a:pt x="0" y="30"/>
                      <a:pt x="0" y="19"/>
                    </a:cubicBezTo>
                    <a:cubicBezTo>
                      <a:pt x="0" y="13"/>
                      <a:pt x="1" y="8"/>
                      <a:pt x="3" y="5"/>
                    </a:cubicBezTo>
                    <a:cubicBezTo>
                      <a:pt x="5" y="2"/>
                      <a:pt x="8" y="0"/>
                      <a:pt x="13" y="0"/>
                    </a:cubicBezTo>
                    <a:cubicBezTo>
                      <a:pt x="20" y="0"/>
                      <a:pt x="24" y="6"/>
                      <a:pt x="24" y="18"/>
                    </a:cubicBezTo>
                    <a:cubicBezTo>
                      <a:pt x="24" y="24"/>
                      <a:pt x="23" y="28"/>
                      <a:pt x="21" y="31"/>
                    </a:cubicBezTo>
                    <a:cubicBezTo>
                      <a:pt x="19" y="34"/>
                      <a:pt x="16" y="36"/>
                      <a:pt x="12" y="36"/>
                    </a:cubicBezTo>
                    <a:close/>
                    <a:moveTo>
                      <a:pt x="12" y="6"/>
                    </a:moveTo>
                    <a:cubicBezTo>
                      <a:pt x="9" y="6"/>
                      <a:pt x="7" y="10"/>
                      <a:pt x="7" y="18"/>
                    </a:cubicBezTo>
                    <a:cubicBezTo>
                      <a:pt x="7" y="26"/>
                      <a:pt x="9" y="30"/>
                      <a:pt x="12" y="30"/>
                    </a:cubicBezTo>
                    <a:cubicBezTo>
                      <a:pt x="15" y="30"/>
                      <a:pt x="17" y="26"/>
                      <a:pt x="17" y="18"/>
                    </a:cubicBezTo>
                    <a:cubicBezTo>
                      <a:pt x="17" y="10"/>
                      <a:pt x="15" y="6"/>
                      <a:pt x="12" y="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2" name="Rectangle 279"/>
              <p:cNvSpPr>
                <a:spLocks noChangeArrowheads="1"/>
              </p:cNvSpPr>
              <p:nvPr/>
            </p:nvSpPr>
            <p:spPr bwMode="auto">
              <a:xfrm>
                <a:off x="1617" y="2091"/>
                <a:ext cx="492" cy="493"/>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3" name="Freeform 280"/>
              <p:cNvSpPr>
                <a:spLocks/>
              </p:cNvSpPr>
              <p:nvPr/>
            </p:nvSpPr>
            <p:spPr bwMode="auto">
              <a:xfrm>
                <a:off x="1703" y="2179"/>
                <a:ext cx="36" cy="83"/>
              </a:xfrm>
              <a:custGeom>
                <a:avLst/>
                <a:gdLst>
                  <a:gd name="T0" fmla="*/ 21 w 21"/>
                  <a:gd name="T1" fmla="*/ 0 h 49"/>
                  <a:gd name="T2" fmla="*/ 21 w 21"/>
                  <a:gd name="T3" fmla="*/ 49 h 49"/>
                  <a:gd name="T4" fmla="*/ 11 w 21"/>
                  <a:gd name="T5" fmla="*/ 49 h 49"/>
                  <a:gd name="T6" fmla="*/ 11 w 21"/>
                  <a:gd name="T7" fmla="*/ 12 h 49"/>
                  <a:gd name="T8" fmla="*/ 8 w 21"/>
                  <a:gd name="T9" fmla="*/ 13 h 49"/>
                  <a:gd name="T10" fmla="*/ 6 w 21"/>
                  <a:gd name="T11" fmla="*/ 15 h 49"/>
                  <a:gd name="T12" fmla="*/ 3 w 21"/>
                  <a:gd name="T13" fmla="*/ 16 h 49"/>
                  <a:gd name="T14" fmla="*/ 0 w 21"/>
                  <a:gd name="T15" fmla="*/ 16 h 49"/>
                  <a:gd name="T16" fmla="*/ 0 w 21"/>
                  <a:gd name="T17" fmla="*/ 7 h 49"/>
                  <a:gd name="T18" fmla="*/ 8 w 21"/>
                  <a:gd name="T19" fmla="*/ 4 h 49"/>
                  <a:gd name="T20" fmla="*/ 15 w 21"/>
                  <a:gd name="T21" fmla="*/ 0 h 49"/>
                  <a:gd name="T22" fmla="*/ 21 w 21"/>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21" y="0"/>
                    </a:moveTo>
                    <a:cubicBezTo>
                      <a:pt x="21" y="49"/>
                      <a:pt x="21" y="49"/>
                      <a:pt x="21" y="49"/>
                    </a:cubicBezTo>
                    <a:cubicBezTo>
                      <a:pt x="11" y="49"/>
                      <a:pt x="11" y="49"/>
                      <a:pt x="11" y="49"/>
                    </a:cubicBezTo>
                    <a:cubicBezTo>
                      <a:pt x="11" y="12"/>
                      <a:pt x="11" y="12"/>
                      <a:pt x="11" y="12"/>
                    </a:cubicBezTo>
                    <a:cubicBezTo>
                      <a:pt x="10" y="12"/>
                      <a:pt x="9" y="13"/>
                      <a:pt x="8" y="13"/>
                    </a:cubicBezTo>
                    <a:cubicBezTo>
                      <a:pt x="8" y="14"/>
                      <a:pt x="7" y="14"/>
                      <a:pt x="6" y="15"/>
                    </a:cubicBezTo>
                    <a:cubicBezTo>
                      <a:pt x="5" y="15"/>
                      <a:pt x="4" y="15"/>
                      <a:pt x="3" y="16"/>
                    </a:cubicBezTo>
                    <a:cubicBezTo>
                      <a:pt x="2" y="16"/>
                      <a:pt x="1" y="16"/>
                      <a:pt x="0" y="16"/>
                    </a:cubicBezTo>
                    <a:cubicBezTo>
                      <a:pt x="0" y="7"/>
                      <a:pt x="0" y="7"/>
                      <a:pt x="0" y="7"/>
                    </a:cubicBezTo>
                    <a:cubicBezTo>
                      <a:pt x="3" y="6"/>
                      <a:pt x="6" y="5"/>
                      <a:pt x="8" y="4"/>
                    </a:cubicBezTo>
                    <a:cubicBezTo>
                      <a:pt x="11" y="3"/>
                      <a:pt x="13" y="2"/>
                      <a:pt x="15" y="0"/>
                    </a:cubicBezTo>
                    <a:lnTo>
                      <a:pt x="21"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4" name="Freeform 281"/>
              <p:cNvSpPr>
                <a:spLocks noEditPoints="1"/>
              </p:cNvSpPr>
              <p:nvPr/>
            </p:nvSpPr>
            <p:spPr bwMode="auto">
              <a:xfrm>
                <a:off x="1768" y="2179"/>
                <a:ext cx="58" cy="83"/>
              </a:xfrm>
              <a:custGeom>
                <a:avLst/>
                <a:gdLst>
                  <a:gd name="T0" fmla="*/ 17 w 34"/>
                  <a:gd name="T1" fmla="*/ 49 h 49"/>
                  <a:gd name="T2" fmla="*/ 0 w 34"/>
                  <a:gd name="T3" fmla="*/ 26 h 49"/>
                  <a:gd name="T4" fmla="*/ 4 w 34"/>
                  <a:gd name="T5" fmla="*/ 7 h 49"/>
                  <a:gd name="T6" fmla="*/ 17 w 34"/>
                  <a:gd name="T7" fmla="*/ 0 h 49"/>
                  <a:gd name="T8" fmla="*/ 34 w 34"/>
                  <a:gd name="T9" fmla="*/ 25 h 49"/>
                  <a:gd name="T10" fmla="*/ 29 w 34"/>
                  <a:gd name="T11" fmla="*/ 43 h 49"/>
                  <a:gd name="T12" fmla="*/ 17 w 34"/>
                  <a:gd name="T13" fmla="*/ 49 h 49"/>
                  <a:gd name="T14" fmla="*/ 17 w 34"/>
                  <a:gd name="T15" fmla="*/ 8 h 49"/>
                  <a:gd name="T16" fmla="*/ 10 w 34"/>
                  <a:gd name="T17" fmla="*/ 25 h 49"/>
                  <a:gd name="T18" fmla="*/ 17 w 34"/>
                  <a:gd name="T19" fmla="*/ 41 h 49"/>
                  <a:gd name="T20" fmla="*/ 23 w 34"/>
                  <a:gd name="T21" fmla="*/ 25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2"/>
                      <a:pt x="0" y="26"/>
                    </a:cubicBezTo>
                    <a:cubicBezTo>
                      <a:pt x="0" y="17"/>
                      <a:pt x="1" y="11"/>
                      <a:pt x="4" y="7"/>
                    </a:cubicBezTo>
                    <a:cubicBezTo>
                      <a:pt x="7" y="3"/>
                      <a:pt x="12" y="0"/>
                      <a:pt x="17" y="0"/>
                    </a:cubicBezTo>
                    <a:cubicBezTo>
                      <a:pt x="28" y="0"/>
                      <a:pt x="34" y="8"/>
                      <a:pt x="34" y="25"/>
                    </a:cubicBezTo>
                    <a:cubicBezTo>
                      <a:pt x="34" y="33"/>
                      <a:pt x="32" y="39"/>
                      <a:pt x="29" y="43"/>
                    </a:cubicBezTo>
                    <a:cubicBezTo>
                      <a:pt x="26" y="47"/>
                      <a:pt x="22" y="49"/>
                      <a:pt x="17" y="49"/>
                    </a:cubicBezTo>
                    <a:close/>
                    <a:moveTo>
                      <a:pt x="17" y="8"/>
                    </a:moveTo>
                    <a:cubicBezTo>
                      <a:pt x="12" y="8"/>
                      <a:pt x="10" y="14"/>
                      <a:pt x="10" y="25"/>
                    </a:cubicBezTo>
                    <a:cubicBezTo>
                      <a:pt x="10" y="36"/>
                      <a:pt x="12" y="41"/>
                      <a:pt x="17" y="41"/>
                    </a:cubicBezTo>
                    <a:cubicBezTo>
                      <a:pt x="21" y="41"/>
                      <a:pt x="23" y="36"/>
                      <a:pt x="23" y="25"/>
                    </a:cubicBezTo>
                    <a:cubicBezTo>
                      <a:pt x="23" y="14"/>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5" name="Freeform 282"/>
              <p:cNvSpPr>
                <a:spLocks/>
              </p:cNvSpPr>
              <p:nvPr/>
            </p:nvSpPr>
            <p:spPr bwMode="auto">
              <a:xfrm>
                <a:off x="1841" y="2179"/>
                <a:ext cx="36" cy="83"/>
              </a:xfrm>
              <a:custGeom>
                <a:avLst/>
                <a:gdLst>
                  <a:gd name="T0" fmla="*/ 21 w 21"/>
                  <a:gd name="T1" fmla="*/ 0 h 49"/>
                  <a:gd name="T2" fmla="*/ 21 w 21"/>
                  <a:gd name="T3" fmla="*/ 49 h 49"/>
                  <a:gd name="T4" fmla="*/ 10 w 21"/>
                  <a:gd name="T5" fmla="*/ 49 h 49"/>
                  <a:gd name="T6" fmla="*/ 10 w 21"/>
                  <a:gd name="T7" fmla="*/ 12 h 49"/>
                  <a:gd name="T8" fmla="*/ 8 w 21"/>
                  <a:gd name="T9" fmla="*/ 13 h 49"/>
                  <a:gd name="T10" fmla="*/ 6 w 21"/>
                  <a:gd name="T11" fmla="*/ 15 h 49"/>
                  <a:gd name="T12" fmla="*/ 3 w 21"/>
                  <a:gd name="T13" fmla="*/ 16 h 49"/>
                  <a:gd name="T14" fmla="*/ 0 w 21"/>
                  <a:gd name="T15" fmla="*/ 16 h 49"/>
                  <a:gd name="T16" fmla="*/ 0 w 21"/>
                  <a:gd name="T17" fmla="*/ 7 h 49"/>
                  <a:gd name="T18" fmla="*/ 8 w 21"/>
                  <a:gd name="T19" fmla="*/ 4 h 49"/>
                  <a:gd name="T20" fmla="*/ 14 w 21"/>
                  <a:gd name="T21" fmla="*/ 0 h 49"/>
                  <a:gd name="T22" fmla="*/ 21 w 21"/>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21" y="0"/>
                    </a:moveTo>
                    <a:cubicBezTo>
                      <a:pt x="21" y="49"/>
                      <a:pt x="21" y="49"/>
                      <a:pt x="21" y="49"/>
                    </a:cubicBezTo>
                    <a:cubicBezTo>
                      <a:pt x="10" y="49"/>
                      <a:pt x="10" y="49"/>
                      <a:pt x="10" y="49"/>
                    </a:cubicBezTo>
                    <a:cubicBezTo>
                      <a:pt x="10" y="12"/>
                      <a:pt x="10" y="12"/>
                      <a:pt x="10" y="12"/>
                    </a:cubicBezTo>
                    <a:cubicBezTo>
                      <a:pt x="10" y="12"/>
                      <a:pt x="9" y="13"/>
                      <a:pt x="8" y="13"/>
                    </a:cubicBezTo>
                    <a:cubicBezTo>
                      <a:pt x="8" y="14"/>
                      <a:pt x="7" y="14"/>
                      <a:pt x="6" y="15"/>
                    </a:cubicBezTo>
                    <a:cubicBezTo>
                      <a:pt x="5" y="15"/>
                      <a:pt x="4" y="15"/>
                      <a:pt x="3" y="16"/>
                    </a:cubicBezTo>
                    <a:cubicBezTo>
                      <a:pt x="2" y="16"/>
                      <a:pt x="1" y="16"/>
                      <a:pt x="0" y="16"/>
                    </a:cubicBezTo>
                    <a:cubicBezTo>
                      <a:pt x="0" y="7"/>
                      <a:pt x="0" y="7"/>
                      <a:pt x="0" y="7"/>
                    </a:cubicBezTo>
                    <a:cubicBezTo>
                      <a:pt x="3" y="6"/>
                      <a:pt x="6" y="5"/>
                      <a:pt x="8" y="4"/>
                    </a:cubicBezTo>
                    <a:cubicBezTo>
                      <a:pt x="10" y="3"/>
                      <a:pt x="12" y="2"/>
                      <a:pt x="14" y="0"/>
                    </a:cubicBezTo>
                    <a:lnTo>
                      <a:pt x="21"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6" name="Freeform 283"/>
              <p:cNvSpPr>
                <a:spLocks noEditPoints="1"/>
              </p:cNvSpPr>
              <p:nvPr/>
            </p:nvSpPr>
            <p:spPr bwMode="auto">
              <a:xfrm>
                <a:off x="1696" y="2295"/>
                <a:ext cx="58" cy="84"/>
              </a:xfrm>
              <a:custGeom>
                <a:avLst/>
                <a:gdLst>
                  <a:gd name="T0" fmla="*/ 17 w 34"/>
                  <a:gd name="T1" fmla="*/ 49 h 49"/>
                  <a:gd name="T2" fmla="*/ 0 w 34"/>
                  <a:gd name="T3" fmla="*/ 25 h 49"/>
                  <a:gd name="T4" fmla="*/ 4 w 34"/>
                  <a:gd name="T5" fmla="*/ 7 h 49"/>
                  <a:gd name="T6" fmla="*/ 18 w 34"/>
                  <a:gd name="T7" fmla="*/ 0 h 49"/>
                  <a:gd name="T8" fmla="*/ 34 w 34"/>
                  <a:gd name="T9" fmla="*/ 24 h 49"/>
                  <a:gd name="T10" fmla="*/ 30 w 34"/>
                  <a:gd name="T11" fmla="*/ 43 h 49"/>
                  <a:gd name="T12" fmla="*/ 17 w 34"/>
                  <a:gd name="T13" fmla="*/ 49 h 49"/>
                  <a:gd name="T14" fmla="*/ 17 w 34"/>
                  <a:gd name="T15" fmla="*/ 8 h 49"/>
                  <a:gd name="T16" fmla="*/ 10 w 34"/>
                  <a:gd name="T17" fmla="*/ 25 h 49"/>
                  <a:gd name="T18" fmla="*/ 17 w 34"/>
                  <a:gd name="T19" fmla="*/ 41 h 49"/>
                  <a:gd name="T20" fmla="*/ 23 w 34"/>
                  <a:gd name="T21" fmla="*/ 25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7"/>
                    </a:cubicBezTo>
                    <a:cubicBezTo>
                      <a:pt x="7" y="2"/>
                      <a:pt x="12" y="0"/>
                      <a:pt x="18" y="0"/>
                    </a:cubicBezTo>
                    <a:cubicBezTo>
                      <a:pt x="29" y="0"/>
                      <a:pt x="34" y="8"/>
                      <a:pt x="34" y="24"/>
                    </a:cubicBezTo>
                    <a:cubicBezTo>
                      <a:pt x="34" y="32"/>
                      <a:pt x="33" y="39"/>
                      <a:pt x="30" y="43"/>
                    </a:cubicBezTo>
                    <a:cubicBezTo>
                      <a:pt x="27" y="47"/>
                      <a:pt x="22" y="49"/>
                      <a:pt x="17" y="49"/>
                    </a:cubicBezTo>
                    <a:close/>
                    <a:moveTo>
                      <a:pt x="17" y="8"/>
                    </a:moveTo>
                    <a:cubicBezTo>
                      <a:pt x="13" y="8"/>
                      <a:pt x="10" y="14"/>
                      <a:pt x="10" y="25"/>
                    </a:cubicBezTo>
                    <a:cubicBezTo>
                      <a:pt x="10" y="36"/>
                      <a:pt x="13" y="41"/>
                      <a:pt x="17" y="41"/>
                    </a:cubicBezTo>
                    <a:cubicBezTo>
                      <a:pt x="21" y="41"/>
                      <a:pt x="23" y="36"/>
                      <a:pt x="23" y="25"/>
                    </a:cubicBezTo>
                    <a:cubicBezTo>
                      <a:pt x="23" y="14"/>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7" name="Freeform 284"/>
              <p:cNvSpPr>
                <a:spLocks/>
              </p:cNvSpPr>
              <p:nvPr/>
            </p:nvSpPr>
            <p:spPr bwMode="auto">
              <a:xfrm>
                <a:off x="1774" y="2295"/>
                <a:ext cx="36" cy="82"/>
              </a:xfrm>
              <a:custGeom>
                <a:avLst/>
                <a:gdLst>
                  <a:gd name="T0" fmla="*/ 21 w 21"/>
                  <a:gd name="T1" fmla="*/ 0 h 48"/>
                  <a:gd name="T2" fmla="*/ 21 w 21"/>
                  <a:gd name="T3" fmla="*/ 48 h 48"/>
                  <a:gd name="T4" fmla="*/ 10 w 21"/>
                  <a:gd name="T5" fmla="*/ 48 h 48"/>
                  <a:gd name="T6" fmla="*/ 10 w 21"/>
                  <a:gd name="T7" fmla="*/ 12 h 48"/>
                  <a:gd name="T8" fmla="*/ 8 w 21"/>
                  <a:gd name="T9" fmla="*/ 13 h 48"/>
                  <a:gd name="T10" fmla="*/ 6 w 21"/>
                  <a:gd name="T11" fmla="*/ 14 h 48"/>
                  <a:gd name="T12" fmla="*/ 3 w 21"/>
                  <a:gd name="T13" fmla="*/ 15 h 48"/>
                  <a:gd name="T14" fmla="*/ 0 w 21"/>
                  <a:gd name="T15" fmla="*/ 16 h 48"/>
                  <a:gd name="T16" fmla="*/ 0 w 21"/>
                  <a:gd name="T17" fmla="*/ 7 h 48"/>
                  <a:gd name="T18" fmla="*/ 8 w 21"/>
                  <a:gd name="T19" fmla="*/ 4 h 48"/>
                  <a:gd name="T20" fmla="*/ 14 w 21"/>
                  <a:gd name="T21" fmla="*/ 0 h 48"/>
                  <a:gd name="T22" fmla="*/ 21 w 21"/>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8">
                    <a:moveTo>
                      <a:pt x="21" y="0"/>
                    </a:moveTo>
                    <a:cubicBezTo>
                      <a:pt x="21" y="48"/>
                      <a:pt x="21" y="48"/>
                      <a:pt x="21" y="48"/>
                    </a:cubicBezTo>
                    <a:cubicBezTo>
                      <a:pt x="10" y="48"/>
                      <a:pt x="10" y="48"/>
                      <a:pt x="10" y="48"/>
                    </a:cubicBezTo>
                    <a:cubicBezTo>
                      <a:pt x="10" y="12"/>
                      <a:pt x="10" y="12"/>
                      <a:pt x="10" y="12"/>
                    </a:cubicBezTo>
                    <a:cubicBezTo>
                      <a:pt x="10" y="12"/>
                      <a:pt x="9" y="13"/>
                      <a:pt x="8" y="13"/>
                    </a:cubicBezTo>
                    <a:cubicBezTo>
                      <a:pt x="8" y="14"/>
                      <a:pt x="7" y="14"/>
                      <a:pt x="6" y="14"/>
                    </a:cubicBezTo>
                    <a:cubicBezTo>
                      <a:pt x="5" y="15"/>
                      <a:pt x="4" y="15"/>
                      <a:pt x="3" y="15"/>
                    </a:cubicBezTo>
                    <a:cubicBezTo>
                      <a:pt x="2" y="16"/>
                      <a:pt x="1" y="16"/>
                      <a:pt x="0" y="16"/>
                    </a:cubicBezTo>
                    <a:cubicBezTo>
                      <a:pt x="0" y="7"/>
                      <a:pt x="0" y="7"/>
                      <a:pt x="0" y="7"/>
                    </a:cubicBezTo>
                    <a:cubicBezTo>
                      <a:pt x="3" y="6"/>
                      <a:pt x="6" y="5"/>
                      <a:pt x="8" y="4"/>
                    </a:cubicBezTo>
                    <a:cubicBezTo>
                      <a:pt x="10" y="3"/>
                      <a:pt x="13" y="1"/>
                      <a:pt x="14" y="0"/>
                    </a:cubicBezTo>
                    <a:lnTo>
                      <a:pt x="21"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8" name="Freeform 285"/>
              <p:cNvSpPr>
                <a:spLocks noEditPoints="1"/>
              </p:cNvSpPr>
              <p:nvPr/>
            </p:nvSpPr>
            <p:spPr bwMode="auto">
              <a:xfrm>
                <a:off x="1834" y="2295"/>
                <a:ext cx="58" cy="84"/>
              </a:xfrm>
              <a:custGeom>
                <a:avLst/>
                <a:gdLst>
                  <a:gd name="T0" fmla="*/ 16 w 34"/>
                  <a:gd name="T1" fmla="*/ 49 h 49"/>
                  <a:gd name="T2" fmla="*/ 0 w 34"/>
                  <a:gd name="T3" fmla="*/ 25 h 49"/>
                  <a:gd name="T4" fmla="*/ 4 w 34"/>
                  <a:gd name="T5" fmla="*/ 7 h 49"/>
                  <a:gd name="T6" fmla="*/ 17 w 34"/>
                  <a:gd name="T7" fmla="*/ 0 h 49"/>
                  <a:gd name="T8" fmla="*/ 34 w 34"/>
                  <a:gd name="T9" fmla="*/ 24 h 49"/>
                  <a:gd name="T10" fmla="*/ 29 w 34"/>
                  <a:gd name="T11" fmla="*/ 43 h 49"/>
                  <a:gd name="T12" fmla="*/ 16 w 34"/>
                  <a:gd name="T13" fmla="*/ 49 h 49"/>
                  <a:gd name="T14" fmla="*/ 17 w 34"/>
                  <a:gd name="T15" fmla="*/ 8 h 49"/>
                  <a:gd name="T16" fmla="*/ 10 w 34"/>
                  <a:gd name="T17" fmla="*/ 25 h 49"/>
                  <a:gd name="T18" fmla="*/ 17 w 34"/>
                  <a:gd name="T19" fmla="*/ 41 h 49"/>
                  <a:gd name="T20" fmla="*/ 23 w 34"/>
                  <a:gd name="T21" fmla="*/ 25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6" y="49"/>
                    </a:moveTo>
                    <a:cubicBezTo>
                      <a:pt x="5" y="49"/>
                      <a:pt x="0" y="41"/>
                      <a:pt x="0" y="25"/>
                    </a:cubicBezTo>
                    <a:cubicBezTo>
                      <a:pt x="0" y="17"/>
                      <a:pt x="1" y="11"/>
                      <a:pt x="4" y="7"/>
                    </a:cubicBezTo>
                    <a:cubicBezTo>
                      <a:pt x="7" y="2"/>
                      <a:pt x="12" y="0"/>
                      <a:pt x="17" y="0"/>
                    </a:cubicBezTo>
                    <a:cubicBezTo>
                      <a:pt x="28" y="0"/>
                      <a:pt x="34" y="8"/>
                      <a:pt x="34" y="24"/>
                    </a:cubicBezTo>
                    <a:cubicBezTo>
                      <a:pt x="34" y="32"/>
                      <a:pt x="32" y="39"/>
                      <a:pt x="29" y="43"/>
                    </a:cubicBezTo>
                    <a:cubicBezTo>
                      <a:pt x="26" y="47"/>
                      <a:pt x="22" y="49"/>
                      <a:pt x="16" y="49"/>
                    </a:cubicBezTo>
                    <a:close/>
                    <a:moveTo>
                      <a:pt x="17" y="8"/>
                    </a:moveTo>
                    <a:cubicBezTo>
                      <a:pt x="12" y="8"/>
                      <a:pt x="10" y="14"/>
                      <a:pt x="10" y="25"/>
                    </a:cubicBezTo>
                    <a:cubicBezTo>
                      <a:pt x="10" y="36"/>
                      <a:pt x="12" y="41"/>
                      <a:pt x="17" y="41"/>
                    </a:cubicBezTo>
                    <a:cubicBezTo>
                      <a:pt x="21" y="41"/>
                      <a:pt x="23" y="36"/>
                      <a:pt x="23" y="25"/>
                    </a:cubicBezTo>
                    <a:cubicBezTo>
                      <a:pt x="23" y="14"/>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9" name="Freeform 286"/>
              <p:cNvSpPr>
                <a:spLocks noEditPoints="1"/>
              </p:cNvSpPr>
              <p:nvPr/>
            </p:nvSpPr>
            <p:spPr bwMode="auto">
              <a:xfrm>
                <a:off x="1696" y="2411"/>
                <a:ext cx="58" cy="84"/>
              </a:xfrm>
              <a:custGeom>
                <a:avLst/>
                <a:gdLst>
                  <a:gd name="T0" fmla="*/ 17 w 34"/>
                  <a:gd name="T1" fmla="*/ 49 h 49"/>
                  <a:gd name="T2" fmla="*/ 0 w 34"/>
                  <a:gd name="T3" fmla="*/ 25 h 49"/>
                  <a:gd name="T4" fmla="*/ 4 w 34"/>
                  <a:gd name="T5" fmla="*/ 6 h 49"/>
                  <a:gd name="T6" fmla="*/ 18 w 34"/>
                  <a:gd name="T7" fmla="*/ 0 h 49"/>
                  <a:gd name="T8" fmla="*/ 34 w 34"/>
                  <a:gd name="T9" fmla="*/ 24 h 49"/>
                  <a:gd name="T10" fmla="*/ 30 w 34"/>
                  <a:gd name="T11" fmla="*/ 42 h 49"/>
                  <a:gd name="T12" fmla="*/ 17 w 34"/>
                  <a:gd name="T13" fmla="*/ 49 h 49"/>
                  <a:gd name="T14" fmla="*/ 17 w 34"/>
                  <a:gd name="T15" fmla="*/ 8 h 49"/>
                  <a:gd name="T16" fmla="*/ 10 w 34"/>
                  <a:gd name="T17" fmla="*/ 25 h 49"/>
                  <a:gd name="T18" fmla="*/ 17 w 34"/>
                  <a:gd name="T19" fmla="*/ 41 h 49"/>
                  <a:gd name="T20" fmla="*/ 23 w 34"/>
                  <a:gd name="T21" fmla="*/ 24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6"/>
                    </a:cubicBezTo>
                    <a:cubicBezTo>
                      <a:pt x="7" y="2"/>
                      <a:pt x="12" y="0"/>
                      <a:pt x="18" y="0"/>
                    </a:cubicBezTo>
                    <a:cubicBezTo>
                      <a:pt x="29" y="0"/>
                      <a:pt x="34" y="8"/>
                      <a:pt x="34" y="24"/>
                    </a:cubicBezTo>
                    <a:cubicBezTo>
                      <a:pt x="34" y="32"/>
                      <a:pt x="33" y="38"/>
                      <a:pt x="30" y="42"/>
                    </a:cubicBezTo>
                    <a:cubicBezTo>
                      <a:pt x="27" y="47"/>
                      <a:pt x="22" y="49"/>
                      <a:pt x="17" y="49"/>
                    </a:cubicBezTo>
                    <a:close/>
                    <a:moveTo>
                      <a:pt x="17" y="8"/>
                    </a:moveTo>
                    <a:cubicBezTo>
                      <a:pt x="13" y="8"/>
                      <a:pt x="10" y="14"/>
                      <a:pt x="10" y="25"/>
                    </a:cubicBezTo>
                    <a:cubicBezTo>
                      <a:pt x="10" y="36"/>
                      <a:pt x="13" y="41"/>
                      <a:pt x="17" y="41"/>
                    </a:cubicBezTo>
                    <a:cubicBezTo>
                      <a:pt x="21" y="41"/>
                      <a:pt x="23" y="35"/>
                      <a:pt x="23" y="24"/>
                    </a:cubicBezTo>
                    <a:cubicBezTo>
                      <a:pt x="23" y="13"/>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0" name="Freeform 287"/>
              <p:cNvSpPr>
                <a:spLocks noEditPoints="1"/>
              </p:cNvSpPr>
              <p:nvPr/>
            </p:nvSpPr>
            <p:spPr bwMode="auto">
              <a:xfrm>
                <a:off x="1768" y="2411"/>
                <a:ext cx="58" cy="84"/>
              </a:xfrm>
              <a:custGeom>
                <a:avLst/>
                <a:gdLst>
                  <a:gd name="T0" fmla="*/ 17 w 34"/>
                  <a:gd name="T1" fmla="*/ 49 h 49"/>
                  <a:gd name="T2" fmla="*/ 0 w 34"/>
                  <a:gd name="T3" fmla="*/ 25 h 49"/>
                  <a:gd name="T4" fmla="*/ 4 w 34"/>
                  <a:gd name="T5" fmla="*/ 6 h 49"/>
                  <a:gd name="T6" fmla="*/ 17 w 34"/>
                  <a:gd name="T7" fmla="*/ 0 h 49"/>
                  <a:gd name="T8" fmla="*/ 34 w 34"/>
                  <a:gd name="T9" fmla="*/ 24 h 49"/>
                  <a:gd name="T10" fmla="*/ 29 w 34"/>
                  <a:gd name="T11" fmla="*/ 42 h 49"/>
                  <a:gd name="T12" fmla="*/ 17 w 34"/>
                  <a:gd name="T13" fmla="*/ 49 h 49"/>
                  <a:gd name="T14" fmla="*/ 17 w 34"/>
                  <a:gd name="T15" fmla="*/ 8 h 49"/>
                  <a:gd name="T16" fmla="*/ 10 w 34"/>
                  <a:gd name="T17" fmla="*/ 25 h 49"/>
                  <a:gd name="T18" fmla="*/ 17 w 34"/>
                  <a:gd name="T19" fmla="*/ 41 h 49"/>
                  <a:gd name="T20" fmla="*/ 23 w 34"/>
                  <a:gd name="T21" fmla="*/ 24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6"/>
                    </a:cubicBezTo>
                    <a:cubicBezTo>
                      <a:pt x="7" y="2"/>
                      <a:pt x="12" y="0"/>
                      <a:pt x="17" y="0"/>
                    </a:cubicBezTo>
                    <a:cubicBezTo>
                      <a:pt x="28" y="0"/>
                      <a:pt x="34" y="8"/>
                      <a:pt x="34" y="24"/>
                    </a:cubicBezTo>
                    <a:cubicBezTo>
                      <a:pt x="34" y="32"/>
                      <a:pt x="32" y="38"/>
                      <a:pt x="29" y="42"/>
                    </a:cubicBezTo>
                    <a:cubicBezTo>
                      <a:pt x="26" y="47"/>
                      <a:pt x="22" y="49"/>
                      <a:pt x="17" y="49"/>
                    </a:cubicBezTo>
                    <a:close/>
                    <a:moveTo>
                      <a:pt x="17" y="8"/>
                    </a:moveTo>
                    <a:cubicBezTo>
                      <a:pt x="12" y="8"/>
                      <a:pt x="10" y="14"/>
                      <a:pt x="10" y="25"/>
                    </a:cubicBezTo>
                    <a:cubicBezTo>
                      <a:pt x="10" y="36"/>
                      <a:pt x="12" y="41"/>
                      <a:pt x="17" y="41"/>
                    </a:cubicBezTo>
                    <a:cubicBezTo>
                      <a:pt x="21" y="41"/>
                      <a:pt x="23" y="35"/>
                      <a:pt x="23" y="24"/>
                    </a:cubicBezTo>
                    <a:cubicBezTo>
                      <a:pt x="23" y="13"/>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1" name="Freeform 288"/>
              <p:cNvSpPr>
                <a:spLocks/>
              </p:cNvSpPr>
              <p:nvPr/>
            </p:nvSpPr>
            <p:spPr bwMode="auto">
              <a:xfrm>
                <a:off x="1841" y="2411"/>
                <a:ext cx="36" cy="82"/>
              </a:xfrm>
              <a:custGeom>
                <a:avLst/>
                <a:gdLst>
                  <a:gd name="T0" fmla="*/ 21 w 21"/>
                  <a:gd name="T1" fmla="*/ 0 h 48"/>
                  <a:gd name="T2" fmla="*/ 21 w 21"/>
                  <a:gd name="T3" fmla="*/ 48 h 48"/>
                  <a:gd name="T4" fmla="*/ 10 w 21"/>
                  <a:gd name="T5" fmla="*/ 48 h 48"/>
                  <a:gd name="T6" fmla="*/ 10 w 21"/>
                  <a:gd name="T7" fmla="*/ 11 h 48"/>
                  <a:gd name="T8" fmla="*/ 8 w 21"/>
                  <a:gd name="T9" fmla="*/ 13 h 48"/>
                  <a:gd name="T10" fmla="*/ 6 w 21"/>
                  <a:gd name="T11" fmla="*/ 14 h 48"/>
                  <a:gd name="T12" fmla="*/ 3 w 21"/>
                  <a:gd name="T13" fmla="*/ 15 h 48"/>
                  <a:gd name="T14" fmla="*/ 0 w 21"/>
                  <a:gd name="T15" fmla="*/ 16 h 48"/>
                  <a:gd name="T16" fmla="*/ 0 w 21"/>
                  <a:gd name="T17" fmla="*/ 7 h 48"/>
                  <a:gd name="T18" fmla="*/ 8 w 21"/>
                  <a:gd name="T19" fmla="*/ 4 h 48"/>
                  <a:gd name="T20" fmla="*/ 14 w 21"/>
                  <a:gd name="T21" fmla="*/ 0 h 48"/>
                  <a:gd name="T22" fmla="*/ 21 w 21"/>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8">
                    <a:moveTo>
                      <a:pt x="21" y="0"/>
                    </a:moveTo>
                    <a:cubicBezTo>
                      <a:pt x="21" y="48"/>
                      <a:pt x="21" y="48"/>
                      <a:pt x="21" y="48"/>
                    </a:cubicBezTo>
                    <a:cubicBezTo>
                      <a:pt x="10" y="48"/>
                      <a:pt x="10" y="48"/>
                      <a:pt x="10" y="48"/>
                    </a:cubicBezTo>
                    <a:cubicBezTo>
                      <a:pt x="10" y="11"/>
                      <a:pt x="10" y="11"/>
                      <a:pt x="10" y="11"/>
                    </a:cubicBezTo>
                    <a:cubicBezTo>
                      <a:pt x="10" y="12"/>
                      <a:pt x="9" y="12"/>
                      <a:pt x="8" y="13"/>
                    </a:cubicBezTo>
                    <a:cubicBezTo>
                      <a:pt x="8" y="13"/>
                      <a:pt x="7" y="14"/>
                      <a:pt x="6" y="14"/>
                    </a:cubicBezTo>
                    <a:cubicBezTo>
                      <a:pt x="5" y="14"/>
                      <a:pt x="4" y="15"/>
                      <a:pt x="3" y="15"/>
                    </a:cubicBezTo>
                    <a:cubicBezTo>
                      <a:pt x="2" y="15"/>
                      <a:pt x="1" y="15"/>
                      <a:pt x="0" y="16"/>
                    </a:cubicBezTo>
                    <a:cubicBezTo>
                      <a:pt x="0" y="7"/>
                      <a:pt x="0" y="7"/>
                      <a:pt x="0" y="7"/>
                    </a:cubicBezTo>
                    <a:cubicBezTo>
                      <a:pt x="3" y="6"/>
                      <a:pt x="6" y="5"/>
                      <a:pt x="8" y="4"/>
                    </a:cubicBezTo>
                    <a:cubicBezTo>
                      <a:pt x="10" y="2"/>
                      <a:pt x="12" y="1"/>
                      <a:pt x="14" y="0"/>
                    </a:cubicBezTo>
                    <a:lnTo>
                      <a:pt x="21"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2" name="Freeform 289"/>
              <p:cNvSpPr>
                <a:spLocks/>
              </p:cNvSpPr>
              <p:nvPr/>
            </p:nvSpPr>
            <p:spPr bwMode="auto">
              <a:xfrm>
                <a:off x="1981" y="2179"/>
                <a:ext cx="36" cy="83"/>
              </a:xfrm>
              <a:custGeom>
                <a:avLst/>
                <a:gdLst>
                  <a:gd name="T0" fmla="*/ 21 w 21"/>
                  <a:gd name="T1" fmla="*/ 0 h 49"/>
                  <a:gd name="T2" fmla="*/ 21 w 21"/>
                  <a:gd name="T3" fmla="*/ 49 h 49"/>
                  <a:gd name="T4" fmla="*/ 10 w 21"/>
                  <a:gd name="T5" fmla="*/ 49 h 49"/>
                  <a:gd name="T6" fmla="*/ 10 w 21"/>
                  <a:gd name="T7" fmla="*/ 12 h 49"/>
                  <a:gd name="T8" fmla="*/ 8 w 21"/>
                  <a:gd name="T9" fmla="*/ 13 h 49"/>
                  <a:gd name="T10" fmla="*/ 6 w 21"/>
                  <a:gd name="T11" fmla="*/ 15 h 49"/>
                  <a:gd name="T12" fmla="*/ 3 w 21"/>
                  <a:gd name="T13" fmla="*/ 16 h 49"/>
                  <a:gd name="T14" fmla="*/ 0 w 21"/>
                  <a:gd name="T15" fmla="*/ 16 h 49"/>
                  <a:gd name="T16" fmla="*/ 0 w 21"/>
                  <a:gd name="T17" fmla="*/ 7 h 49"/>
                  <a:gd name="T18" fmla="*/ 8 w 21"/>
                  <a:gd name="T19" fmla="*/ 4 h 49"/>
                  <a:gd name="T20" fmla="*/ 15 w 21"/>
                  <a:gd name="T21" fmla="*/ 0 h 49"/>
                  <a:gd name="T22" fmla="*/ 21 w 21"/>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21" y="0"/>
                    </a:moveTo>
                    <a:cubicBezTo>
                      <a:pt x="21" y="49"/>
                      <a:pt x="21" y="49"/>
                      <a:pt x="21" y="49"/>
                    </a:cubicBezTo>
                    <a:cubicBezTo>
                      <a:pt x="10" y="49"/>
                      <a:pt x="10" y="49"/>
                      <a:pt x="10" y="49"/>
                    </a:cubicBezTo>
                    <a:cubicBezTo>
                      <a:pt x="10" y="12"/>
                      <a:pt x="10" y="12"/>
                      <a:pt x="10" y="12"/>
                    </a:cubicBezTo>
                    <a:cubicBezTo>
                      <a:pt x="10" y="12"/>
                      <a:pt x="9" y="13"/>
                      <a:pt x="8" y="13"/>
                    </a:cubicBezTo>
                    <a:cubicBezTo>
                      <a:pt x="8" y="14"/>
                      <a:pt x="7" y="14"/>
                      <a:pt x="6" y="15"/>
                    </a:cubicBezTo>
                    <a:cubicBezTo>
                      <a:pt x="5" y="15"/>
                      <a:pt x="4" y="15"/>
                      <a:pt x="3" y="16"/>
                    </a:cubicBezTo>
                    <a:cubicBezTo>
                      <a:pt x="2" y="16"/>
                      <a:pt x="1" y="16"/>
                      <a:pt x="0" y="16"/>
                    </a:cubicBezTo>
                    <a:cubicBezTo>
                      <a:pt x="0" y="7"/>
                      <a:pt x="0" y="7"/>
                      <a:pt x="0" y="7"/>
                    </a:cubicBezTo>
                    <a:cubicBezTo>
                      <a:pt x="3" y="6"/>
                      <a:pt x="6" y="5"/>
                      <a:pt x="8" y="4"/>
                    </a:cubicBezTo>
                    <a:cubicBezTo>
                      <a:pt x="10" y="3"/>
                      <a:pt x="13" y="2"/>
                      <a:pt x="15" y="0"/>
                    </a:cubicBezTo>
                    <a:lnTo>
                      <a:pt x="21"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3" name="Freeform 290"/>
              <p:cNvSpPr>
                <a:spLocks noEditPoints="1"/>
              </p:cNvSpPr>
              <p:nvPr/>
            </p:nvSpPr>
            <p:spPr bwMode="auto">
              <a:xfrm>
                <a:off x="1974" y="2295"/>
                <a:ext cx="58" cy="84"/>
              </a:xfrm>
              <a:custGeom>
                <a:avLst/>
                <a:gdLst>
                  <a:gd name="T0" fmla="*/ 17 w 34"/>
                  <a:gd name="T1" fmla="*/ 49 h 49"/>
                  <a:gd name="T2" fmla="*/ 0 w 34"/>
                  <a:gd name="T3" fmla="*/ 25 h 49"/>
                  <a:gd name="T4" fmla="*/ 4 w 34"/>
                  <a:gd name="T5" fmla="*/ 7 h 49"/>
                  <a:gd name="T6" fmla="*/ 17 w 34"/>
                  <a:gd name="T7" fmla="*/ 0 h 49"/>
                  <a:gd name="T8" fmla="*/ 34 w 34"/>
                  <a:gd name="T9" fmla="*/ 24 h 49"/>
                  <a:gd name="T10" fmla="*/ 29 w 34"/>
                  <a:gd name="T11" fmla="*/ 43 h 49"/>
                  <a:gd name="T12" fmla="*/ 17 w 34"/>
                  <a:gd name="T13" fmla="*/ 49 h 49"/>
                  <a:gd name="T14" fmla="*/ 17 w 34"/>
                  <a:gd name="T15" fmla="*/ 8 h 49"/>
                  <a:gd name="T16" fmla="*/ 10 w 34"/>
                  <a:gd name="T17" fmla="*/ 25 h 49"/>
                  <a:gd name="T18" fmla="*/ 17 w 34"/>
                  <a:gd name="T19" fmla="*/ 41 h 49"/>
                  <a:gd name="T20" fmla="*/ 23 w 34"/>
                  <a:gd name="T21" fmla="*/ 25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7"/>
                    </a:cubicBezTo>
                    <a:cubicBezTo>
                      <a:pt x="7" y="2"/>
                      <a:pt x="12" y="0"/>
                      <a:pt x="17" y="0"/>
                    </a:cubicBezTo>
                    <a:cubicBezTo>
                      <a:pt x="28" y="0"/>
                      <a:pt x="34" y="8"/>
                      <a:pt x="34" y="24"/>
                    </a:cubicBezTo>
                    <a:cubicBezTo>
                      <a:pt x="34" y="32"/>
                      <a:pt x="32" y="39"/>
                      <a:pt x="29" y="43"/>
                    </a:cubicBezTo>
                    <a:cubicBezTo>
                      <a:pt x="26" y="47"/>
                      <a:pt x="22" y="49"/>
                      <a:pt x="17" y="49"/>
                    </a:cubicBezTo>
                    <a:close/>
                    <a:moveTo>
                      <a:pt x="17" y="8"/>
                    </a:moveTo>
                    <a:cubicBezTo>
                      <a:pt x="12" y="8"/>
                      <a:pt x="10" y="14"/>
                      <a:pt x="10" y="25"/>
                    </a:cubicBezTo>
                    <a:cubicBezTo>
                      <a:pt x="10" y="36"/>
                      <a:pt x="12" y="41"/>
                      <a:pt x="17" y="41"/>
                    </a:cubicBezTo>
                    <a:cubicBezTo>
                      <a:pt x="21" y="41"/>
                      <a:pt x="23" y="36"/>
                      <a:pt x="23" y="25"/>
                    </a:cubicBezTo>
                    <a:cubicBezTo>
                      <a:pt x="23" y="14"/>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4" name="Freeform 291"/>
              <p:cNvSpPr>
                <a:spLocks noEditPoints="1"/>
              </p:cNvSpPr>
              <p:nvPr/>
            </p:nvSpPr>
            <p:spPr bwMode="auto">
              <a:xfrm>
                <a:off x="1974" y="2411"/>
                <a:ext cx="58" cy="84"/>
              </a:xfrm>
              <a:custGeom>
                <a:avLst/>
                <a:gdLst>
                  <a:gd name="T0" fmla="*/ 17 w 34"/>
                  <a:gd name="T1" fmla="*/ 49 h 49"/>
                  <a:gd name="T2" fmla="*/ 0 w 34"/>
                  <a:gd name="T3" fmla="*/ 25 h 49"/>
                  <a:gd name="T4" fmla="*/ 4 w 34"/>
                  <a:gd name="T5" fmla="*/ 6 h 49"/>
                  <a:gd name="T6" fmla="*/ 17 w 34"/>
                  <a:gd name="T7" fmla="*/ 0 h 49"/>
                  <a:gd name="T8" fmla="*/ 34 w 34"/>
                  <a:gd name="T9" fmla="*/ 24 h 49"/>
                  <a:gd name="T10" fmla="*/ 29 w 34"/>
                  <a:gd name="T11" fmla="*/ 42 h 49"/>
                  <a:gd name="T12" fmla="*/ 17 w 34"/>
                  <a:gd name="T13" fmla="*/ 49 h 49"/>
                  <a:gd name="T14" fmla="*/ 17 w 34"/>
                  <a:gd name="T15" fmla="*/ 8 h 49"/>
                  <a:gd name="T16" fmla="*/ 10 w 34"/>
                  <a:gd name="T17" fmla="*/ 25 h 49"/>
                  <a:gd name="T18" fmla="*/ 17 w 34"/>
                  <a:gd name="T19" fmla="*/ 41 h 49"/>
                  <a:gd name="T20" fmla="*/ 23 w 34"/>
                  <a:gd name="T21" fmla="*/ 24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6"/>
                    </a:cubicBezTo>
                    <a:cubicBezTo>
                      <a:pt x="7" y="2"/>
                      <a:pt x="12" y="0"/>
                      <a:pt x="17" y="0"/>
                    </a:cubicBezTo>
                    <a:cubicBezTo>
                      <a:pt x="28" y="0"/>
                      <a:pt x="34" y="8"/>
                      <a:pt x="34" y="24"/>
                    </a:cubicBezTo>
                    <a:cubicBezTo>
                      <a:pt x="34" y="32"/>
                      <a:pt x="32" y="38"/>
                      <a:pt x="29" y="42"/>
                    </a:cubicBezTo>
                    <a:cubicBezTo>
                      <a:pt x="26" y="47"/>
                      <a:pt x="22" y="49"/>
                      <a:pt x="17" y="49"/>
                    </a:cubicBezTo>
                    <a:close/>
                    <a:moveTo>
                      <a:pt x="17" y="8"/>
                    </a:moveTo>
                    <a:cubicBezTo>
                      <a:pt x="12" y="8"/>
                      <a:pt x="10" y="14"/>
                      <a:pt x="10" y="25"/>
                    </a:cubicBezTo>
                    <a:cubicBezTo>
                      <a:pt x="10" y="36"/>
                      <a:pt x="12" y="41"/>
                      <a:pt x="17" y="41"/>
                    </a:cubicBezTo>
                    <a:cubicBezTo>
                      <a:pt x="21" y="41"/>
                      <a:pt x="23" y="35"/>
                      <a:pt x="23" y="24"/>
                    </a:cubicBezTo>
                    <a:cubicBezTo>
                      <a:pt x="23" y="13"/>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5" name="Freeform 292"/>
              <p:cNvSpPr>
                <a:spLocks noEditPoints="1"/>
              </p:cNvSpPr>
              <p:nvPr/>
            </p:nvSpPr>
            <p:spPr bwMode="auto">
              <a:xfrm>
                <a:off x="1903" y="2179"/>
                <a:ext cx="58" cy="83"/>
              </a:xfrm>
              <a:custGeom>
                <a:avLst/>
                <a:gdLst>
                  <a:gd name="T0" fmla="*/ 17 w 34"/>
                  <a:gd name="T1" fmla="*/ 49 h 49"/>
                  <a:gd name="T2" fmla="*/ 0 w 34"/>
                  <a:gd name="T3" fmla="*/ 26 h 49"/>
                  <a:gd name="T4" fmla="*/ 4 w 34"/>
                  <a:gd name="T5" fmla="*/ 7 h 49"/>
                  <a:gd name="T6" fmla="*/ 18 w 34"/>
                  <a:gd name="T7" fmla="*/ 0 h 49"/>
                  <a:gd name="T8" fmla="*/ 34 w 34"/>
                  <a:gd name="T9" fmla="*/ 25 h 49"/>
                  <a:gd name="T10" fmla="*/ 30 w 34"/>
                  <a:gd name="T11" fmla="*/ 43 h 49"/>
                  <a:gd name="T12" fmla="*/ 17 w 34"/>
                  <a:gd name="T13" fmla="*/ 49 h 49"/>
                  <a:gd name="T14" fmla="*/ 17 w 34"/>
                  <a:gd name="T15" fmla="*/ 8 h 49"/>
                  <a:gd name="T16" fmla="*/ 10 w 34"/>
                  <a:gd name="T17" fmla="*/ 25 h 49"/>
                  <a:gd name="T18" fmla="*/ 17 w 34"/>
                  <a:gd name="T19" fmla="*/ 41 h 49"/>
                  <a:gd name="T20" fmla="*/ 23 w 34"/>
                  <a:gd name="T21" fmla="*/ 25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2"/>
                      <a:pt x="0" y="26"/>
                    </a:cubicBezTo>
                    <a:cubicBezTo>
                      <a:pt x="0" y="17"/>
                      <a:pt x="1" y="11"/>
                      <a:pt x="4" y="7"/>
                    </a:cubicBezTo>
                    <a:cubicBezTo>
                      <a:pt x="7" y="3"/>
                      <a:pt x="12" y="0"/>
                      <a:pt x="18" y="0"/>
                    </a:cubicBezTo>
                    <a:cubicBezTo>
                      <a:pt x="29" y="0"/>
                      <a:pt x="34" y="8"/>
                      <a:pt x="34" y="25"/>
                    </a:cubicBezTo>
                    <a:cubicBezTo>
                      <a:pt x="34" y="33"/>
                      <a:pt x="33" y="39"/>
                      <a:pt x="30" y="43"/>
                    </a:cubicBezTo>
                    <a:cubicBezTo>
                      <a:pt x="27" y="47"/>
                      <a:pt x="22" y="49"/>
                      <a:pt x="17" y="49"/>
                    </a:cubicBezTo>
                    <a:close/>
                    <a:moveTo>
                      <a:pt x="17" y="8"/>
                    </a:moveTo>
                    <a:cubicBezTo>
                      <a:pt x="13" y="8"/>
                      <a:pt x="10" y="14"/>
                      <a:pt x="10" y="25"/>
                    </a:cubicBezTo>
                    <a:cubicBezTo>
                      <a:pt x="10" y="36"/>
                      <a:pt x="13" y="41"/>
                      <a:pt x="17" y="41"/>
                    </a:cubicBezTo>
                    <a:cubicBezTo>
                      <a:pt x="21" y="41"/>
                      <a:pt x="23" y="36"/>
                      <a:pt x="23" y="25"/>
                    </a:cubicBezTo>
                    <a:cubicBezTo>
                      <a:pt x="23" y="14"/>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6" name="Freeform 293"/>
              <p:cNvSpPr>
                <a:spLocks/>
              </p:cNvSpPr>
              <p:nvPr/>
            </p:nvSpPr>
            <p:spPr bwMode="auto">
              <a:xfrm>
                <a:off x="1909" y="2295"/>
                <a:ext cx="36" cy="82"/>
              </a:xfrm>
              <a:custGeom>
                <a:avLst/>
                <a:gdLst>
                  <a:gd name="T0" fmla="*/ 21 w 21"/>
                  <a:gd name="T1" fmla="*/ 0 h 48"/>
                  <a:gd name="T2" fmla="*/ 21 w 21"/>
                  <a:gd name="T3" fmla="*/ 48 h 48"/>
                  <a:gd name="T4" fmla="*/ 11 w 21"/>
                  <a:gd name="T5" fmla="*/ 48 h 48"/>
                  <a:gd name="T6" fmla="*/ 11 w 21"/>
                  <a:gd name="T7" fmla="*/ 12 h 48"/>
                  <a:gd name="T8" fmla="*/ 9 w 21"/>
                  <a:gd name="T9" fmla="*/ 13 h 48"/>
                  <a:gd name="T10" fmla="*/ 6 w 21"/>
                  <a:gd name="T11" fmla="*/ 14 h 48"/>
                  <a:gd name="T12" fmla="*/ 3 w 21"/>
                  <a:gd name="T13" fmla="*/ 15 h 48"/>
                  <a:gd name="T14" fmla="*/ 0 w 21"/>
                  <a:gd name="T15" fmla="*/ 16 h 48"/>
                  <a:gd name="T16" fmla="*/ 0 w 21"/>
                  <a:gd name="T17" fmla="*/ 7 h 48"/>
                  <a:gd name="T18" fmla="*/ 8 w 21"/>
                  <a:gd name="T19" fmla="*/ 4 h 48"/>
                  <a:gd name="T20" fmla="*/ 15 w 21"/>
                  <a:gd name="T21" fmla="*/ 0 h 48"/>
                  <a:gd name="T22" fmla="*/ 21 w 21"/>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8">
                    <a:moveTo>
                      <a:pt x="21" y="0"/>
                    </a:moveTo>
                    <a:cubicBezTo>
                      <a:pt x="21" y="48"/>
                      <a:pt x="21" y="48"/>
                      <a:pt x="21" y="48"/>
                    </a:cubicBezTo>
                    <a:cubicBezTo>
                      <a:pt x="11" y="48"/>
                      <a:pt x="11" y="48"/>
                      <a:pt x="11" y="48"/>
                    </a:cubicBezTo>
                    <a:cubicBezTo>
                      <a:pt x="11" y="12"/>
                      <a:pt x="11" y="12"/>
                      <a:pt x="11" y="12"/>
                    </a:cubicBezTo>
                    <a:cubicBezTo>
                      <a:pt x="10" y="12"/>
                      <a:pt x="9" y="13"/>
                      <a:pt x="9" y="13"/>
                    </a:cubicBezTo>
                    <a:cubicBezTo>
                      <a:pt x="8" y="14"/>
                      <a:pt x="7" y="14"/>
                      <a:pt x="6" y="14"/>
                    </a:cubicBezTo>
                    <a:cubicBezTo>
                      <a:pt x="5" y="15"/>
                      <a:pt x="4" y="15"/>
                      <a:pt x="3" y="15"/>
                    </a:cubicBezTo>
                    <a:cubicBezTo>
                      <a:pt x="2" y="16"/>
                      <a:pt x="1" y="16"/>
                      <a:pt x="0" y="16"/>
                    </a:cubicBezTo>
                    <a:cubicBezTo>
                      <a:pt x="0" y="7"/>
                      <a:pt x="0" y="7"/>
                      <a:pt x="0" y="7"/>
                    </a:cubicBezTo>
                    <a:cubicBezTo>
                      <a:pt x="3" y="6"/>
                      <a:pt x="6" y="5"/>
                      <a:pt x="8" y="4"/>
                    </a:cubicBezTo>
                    <a:cubicBezTo>
                      <a:pt x="11" y="3"/>
                      <a:pt x="13" y="1"/>
                      <a:pt x="15" y="0"/>
                    </a:cubicBezTo>
                    <a:lnTo>
                      <a:pt x="21"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7" name="Freeform 294"/>
              <p:cNvSpPr>
                <a:spLocks noEditPoints="1"/>
              </p:cNvSpPr>
              <p:nvPr/>
            </p:nvSpPr>
            <p:spPr bwMode="auto">
              <a:xfrm>
                <a:off x="1903" y="2411"/>
                <a:ext cx="58" cy="84"/>
              </a:xfrm>
              <a:custGeom>
                <a:avLst/>
                <a:gdLst>
                  <a:gd name="T0" fmla="*/ 17 w 34"/>
                  <a:gd name="T1" fmla="*/ 49 h 49"/>
                  <a:gd name="T2" fmla="*/ 0 w 34"/>
                  <a:gd name="T3" fmla="*/ 25 h 49"/>
                  <a:gd name="T4" fmla="*/ 4 w 34"/>
                  <a:gd name="T5" fmla="*/ 6 h 49"/>
                  <a:gd name="T6" fmla="*/ 18 w 34"/>
                  <a:gd name="T7" fmla="*/ 0 h 49"/>
                  <a:gd name="T8" fmla="*/ 34 w 34"/>
                  <a:gd name="T9" fmla="*/ 24 h 49"/>
                  <a:gd name="T10" fmla="*/ 30 w 34"/>
                  <a:gd name="T11" fmla="*/ 42 h 49"/>
                  <a:gd name="T12" fmla="*/ 17 w 34"/>
                  <a:gd name="T13" fmla="*/ 49 h 49"/>
                  <a:gd name="T14" fmla="*/ 17 w 34"/>
                  <a:gd name="T15" fmla="*/ 8 h 49"/>
                  <a:gd name="T16" fmla="*/ 10 w 34"/>
                  <a:gd name="T17" fmla="*/ 25 h 49"/>
                  <a:gd name="T18" fmla="*/ 17 w 34"/>
                  <a:gd name="T19" fmla="*/ 41 h 49"/>
                  <a:gd name="T20" fmla="*/ 23 w 34"/>
                  <a:gd name="T21" fmla="*/ 24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6"/>
                    </a:cubicBezTo>
                    <a:cubicBezTo>
                      <a:pt x="7" y="2"/>
                      <a:pt x="12" y="0"/>
                      <a:pt x="18" y="0"/>
                    </a:cubicBezTo>
                    <a:cubicBezTo>
                      <a:pt x="29" y="0"/>
                      <a:pt x="34" y="8"/>
                      <a:pt x="34" y="24"/>
                    </a:cubicBezTo>
                    <a:cubicBezTo>
                      <a:pt x="34" y="32"/>
                      <a:pt x="33" y="38"/>
                      <a:pt x="30" y="42"/>
                    </a:cubicBezTo>
                    <a:cubicBezTo>
                      <a:pt x="27" y="47"/>
                      <a:pt x="22" y="49"/>
                      <a:pt x="17" y="49"/>
                    </a:cubicBezTo>
                    <a:close/>
                    <a:moveTo>
                      <a:pt x="17" y="8"/>
                    </a:moveTo>
                    <a:cubicBezTo>
                      <a:pt x="13" y="8"/>
                      <a:pt x="10" y="14"/>
                      <a:pt x="10" y="25"/>
                    </a:cubicBezTo>
                    <a:cubicBezTo>
                      <a:pt x="10" y="36"/>
                      <a:pt x="13" y="41"/>
                      <a:pt x="17" y="41"/>
                    </a:cubicBezTo>
                    <a:cubicBezTo>
                      <a:pt x="21" y="41"/>
                      <a:pt x="23" y="35"/>
                      <a:pt x="23" y="24"/>
                    </a:cubicBezTo>
                    <a:cubicBezTo>
                      <a:pt x="23" y="13"/>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8" name="Rectangle 295"/>
              <p:cNvSpPr>
                <a:spLocks noChangeArrowheads="1"/>
              </p:cNvSpPr>
              <p:nvPr/>
            </p:nvSpPr>
            <p:spPr bwMode="auto">
              <a:xfrm>
                <a:off x="1932" y="3226"/>
                <a:ext cx="218" cy="219"/>
              </a:xfrm>
              <a:prstGeom prst="rect">
                <a:avLst/>
              </a:prstGeom>
              <a:solidFill>
                <a:srgbClr val="009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9" name="Freeform 296"/>
              <p:cNvSpPr>
                <a:spLocks/>
              </p:cNvSpPr>
              <p:nvPr/>
            </p:nvSpPr>
            <p:spPr bwMode="auto">
              <a:xfrm>
                <a:off x="1971" y="3265"/>
                <a:ext cx="15" cy="36"/>
              </a:xfrm>
              <a:custGeom>
                <a:avLst/>
                <a:gdLst>
                  <a:gd name="T0" fmla="*/ 9 w 9"/>
                  <a:gd name="T1" fmla="*/ 0 h 21"/>
                  <a:gd name="T2" fmla="*/ 9 w 9"/>
                  <a:gd name="T3" fmla="*/ 21 h 21"/>
                  <a:gd name="T4" fmla="*/ 4 w 9"/>
                  <a:gd name="T5" fmla="*/ 21 h 21"/>
                  <a:gd name="T6" fmla="*/ 4 w 9"/>
                  <a:gd name="T7" fmla="*/ 5 h 21"/>
                  <a:gd name="T8" fmla="*/ 3 w 9"/>
                  <a:gd name="T9" fmla="*/ 6 h 21"/>
                  <a:gd name="T10" fmla="*/ 2 w 9"/>
                  <a:gd name="T11" fmla="*/ 6 h 21"/>
                  <a:gd name="T12" fmla="*/ 1 w 9"/>
                  <a:gd name="T13" fmla="*/ 7 h 21"/>
                  <a:gd name="T14" fmla="*/ 0 w 9"/>
                  <a:gd name="T15" fmla="*/ 7 h 21"/>
                  <a:gd name="T16" fmla="*/ 0 w 9"/>
                  <a:gd name="T17" fmla="*/ 3 h 21"/>
                  <a:gd name="T18" fmla="*/ 3 w 9"/>
                  <a:gd name="T19" fmla="*/ 2 h 21"/>
                  <a:gd name="T20" fmla="*/ 6 w 9"/>
                  <a:gd name="T21" fmla="*/ 0 h 21"/>
                  <a:gd name="T22" fmla="*/ 9 w 9"/>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1">
                    <a:moveTo>
                      <a:pt x="9" y="0"/>
                    </a:moveTo>
                    <a:cubicBezTo>
                      <a:pt x="9" y="21"/>
                      <a:pt x="9" y="21"/>
                      <a:pt x="9" y="21"/>
                    </a:cubicBezTo>
                    <a:cubicBezTo>
                      <a:pt x="4" y="21"/>
                      <a:pt x="4" y="21"/>
                      <a:pt x="4" y="21"/>
                    </a:cubicBezTo>
                    <a:cubicBezTo>
                      <a:pt x="4" y="5"/>
                      <a:pt x="4" y="5"/>
                      <a:pt x="4" y="5"/>
                    </a:cubicBezTo>
                    <a:cubicBezTo>
                      <a:pt x="4" y="5"/>
                      <a:pt x="4" y="6"/>
                      <a:pt x="3" y="6"/>
                    </a:cubicBezTo>
                    <a:cubicBezTo>
                      <a:pt x="3" y="6"/>
                      <a:pt x="3" y="6"/>
                      <a:pt x="2" y="6"/>
                    </a:cubicBezTo>
                    <a:cubicBezTo>
                      <a:pt x="2" y="6"/>
                      <a:pt x="1" y="7"/>
                      <a:pt x="1" y="7"/>
                    </a:cubicBezTo>
                    <a:cubicBezTo>
                      <a:pt x="1" y="7"/>
                      <a:pt x="0" y="7"/>
                      <a:pt x="0" y="7"/>
                    </a:cubicBezTo>
                    <a:cubicBezTo>
                      <a:pt x="0" y="3"/>
                      <a:pt x="0" y="3"/>
                      <a:pt x="0" y="3"/>
                    </a:cubicBezTo>
                    <a:cubicBezTo>
                      <a:pt x="1" y="3"/>
                      <a:pt x="2" y="2"/>
                      <a:pt x="3" y="2"/>
                    </a:cubicBezTo>
                    <a:cubicBezTo>
                      <a:pt x="4" y="1"/>
                      <a:pt x="5" y="1"/>
                      <a:pt x="6" y="0"/>
                    </a:cubicBezTo>
                    <a:lnTo>
                      <a:pt x="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0" name="Freeform 297"/>
              <p:cNvSpPr>
                <a:spLocks noEditPoints="1"/>
              </p:cNvSpPr>
              <p:nvPr/>
            </p:nvSpPr>
            <p:spPr bwMode="auto">
              <a:xfrm>
                <a:off x="1998" y="3265"/>
                <a:ext cx="26" cy="38"/>
              </a:xfrm>
              <a:custGeom>
                <a:avLst/>
                <a:gdLst>
                  <a:gd name="T0" fmla="*/ 8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8 w 15"/>
                  <a:gd name="T13" fmla="*/ 22 h 22"/>
                  <a:gd name="T14" fmla="*/ 8 w 15"/>
                  <a:gd name="T15" fmla="*/ 4 h 22"/>
                  <a:gd name="T16" fmla="*/ 5 w 15"/>
                  <a:gd name="T17" fmla="*/ 11 h 22"/>
                  <a:gd name="T18" fmla="*/ 8 w 15"/>
                  <a:gd name="T19" fmla="*/ 18 h 22"/>
                  <a:gd name="T20" fmla="*/ 11 w 15"/>
                  <a:gd name="T21" fmla="*/ 11 h 22"/>
                  <a:gd name="T22" fmla="*/ 8 w 15"/>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8" y="22"/>
                    </a:moveTo>
                    <a:cubicBezTo>
                      <a:pt x="3" y="22"/>
                      <a:pt x="0" y="18"/>
                      <a:pt x="0" y="11"/>
                    </a:cubicBezTo>
                    <a:cubicBezTo>
                      <a:pt x="0" y="8"/>
                      <a:pt x="1" y="5"/>
                      <a:pt x="2" y="3"/>
                    </a:cubicBezTo>
                    <a:cubicBezTo>
                      <a:pt x="4" y="1"/>
                      <a:pt x="6" y="0"/>
                      <a:pt x="8" y="0"/>
                    </a:cubicBezTo>
                    <a:cubicBezTo>
                      <a:pt x="13" y="0"/>
                      <a:pt x="15" y="4"/>
                      <a:pt x="15" y="11"/>
                    </a:cubicBezTo>
                    <a:cubicBezTo>
                      <a:pt x="15" y="14"/>
                      <a:pt x="15" y="17"/>
                      <a:pt x="13" y="19"/>
                    </a:cubicBezTo>
                    <a:cubicBezTo>
                      <a:pt x="12" y="21"/>
                      <a:pt x="10" y="22"/>
                      <a:pt x="8" y="22"/>
                    </a:cubicBezTo>
                    <a:close/>
                    <a:moveTo>
                      <a:pt x="8" y="4"/>
                    </a:moveTo>
                    <a:cubicBezTo>
                      <a:pt x="6" y="4"/>
                      <a:pt x="5" y="6"/>
                      <a:pt x="5" y="11"/>
                    </a:cubicBezTo>
                    <a:cubicBezTo>
                      <a:pt x="5" y="16"/>
                      <a:pt x="6" y="18"/>
                      <a:pt x="8" y="18"/>
                    </a:cubicBezTo>
                    <a:cubicBezTo>
                      <a:pt x="10" y="18"/>
                      <a:pt x="11" y="16"/>
                      <a:pt x="11" y="11"/>
                    </a:cubicBezTo>
                    <a:cubicBezTo>
                      <a:pt x="11" y="6"/>
                      <a:pt x="10" y="4"/>
                      <a:pt x="8"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1" name="Freeform 298"/>
              <p:cNvSpPr>
                <a:spLocks/>
              </p:cNvSpPr>
              <p:nvPr/>
            </p:nvSpPr>
            <p:spPr bwMode="auto">
              <a:xfrm>
                <a:off x="2032" y="3265"/>
                <a:ext cx="16" cy="36"/>
              </a:xfrm>
              <a:custGeom>
                <a:avLst/>
                <a:gdLst>
                  <a:gd name="T0" fmla="*/ 9 w 9"/>
                  <a:gd name="T1" fmla="*/ 0 h 21"/>
                  <a:gd name="T2" fmla="*/ 9 w 9"/>
                  <a:gd name="T3" fmla="*/ 21 h 21"/>
                  <a:gd name="T4" fmla="*/ 4 w 9"/>
                  <a:gd name="T5" fmla="*/ 21 h 21"/>
                  <a:gd name="T6" fmla="*/ 4 w 9"/>
                  <a:gd name="T7" fmla="*/ 5 h 21"/>
                  <a:gd name="T8" fmla="*/ 3 w 9"/>
                  <a:gd name="T9" fmla="*/ 6 h 21"/>
                  <a:gd name="T10" fmla="*/ 2 w 9"/>
                  <a:gd name="T11" fmla="*/ 6 h 21"/>
                  <a:gd name="T12" fmla="*/ 1 w 9"/>
                  <a:gd name="T13" fmla="*/ 7 h 21"/>
                  <a:gd name="T14" fmla="*/ 0 w 9"/>
                  <a:gd name="T15" fmla="*/ 7 h 21"/>
                  <a:gd name="T16" fmla="*/ 0 w 9"/>
                  <a:gd name="T17" fmla="*/ 3 h 21"/>
                  <a:gd name="T18" fmla="*/ 3 w 9"/>
                  <a:gd name="T19" fmla="*/ 2 h 21"/>
                  <a:gd name="T20" fmla="*/ 6 w 9"/>
                  <a:gd name="T21" fmla="*/ 0 h 21"/>
                  <a:gd name="T22" fmla="*/ 9 w 9"/>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1">
                    <a:moveTo>
                      <a:pt x="9" y="0"/>
                    </a:moveTo>
                    <a:cubicBezTo>
                      <a:pt x="9" y="21"/>
                      <a:pt x="9" y="21"/>
                      <a:pt x="9" y="21"/>
                    </a:cubicBezTo>
                    <a:cubicBezTo>
                      <a:pt x="4" y="21"/>
                      <a:pt x="4" y="21"/>
                      <a:pt x="4" y="21"/>
                    </a:cubicBezTo>
                    <a:cubicBezTo>
                      <a:pt x="4" y="5"/>
                      <a:pt x="4" y="5"/>
                      <a:pt x="4" y="5"/>
                    </a:cubicBezTo>
                    <a:cubicBezTo>
                      <a:pt x="4" y="5"/>
                      <a:pt x="4" y="6"/>
                      <a:pt x="3" y="6"/>
                    </a:cubicBezTo>
                    <a:cubicBezTo>
                      <a:pt x="3" y="6"/>
                      <a:pt x="2" y="6"/>
                      <a:pt x="2" y="6"/>
                    </a:cubicBezTo>
                    <a:cubicBezTo>
                      <a:pt x="2" y="6"/>
                      <a:pt x="1" y="7"/>
                      <a:pt x="1" y="7"/>
                    </a:cubicBezTo>
                    <a:cubicBezTo>
                      <a:pt x="0" y="7"/>
                      <a:pt x="0" y="7"/>
                      <a:pt x="0" y="7"/>
                    </a:cubicBezTo>
                    <a:cubicBezTo>
                      <a:pt x="0" y="3"/>
                      <a:pt x="0" y="3"/>
                      <a:pt x="0" y="3"/>
                    </a:cubicBezTo>
                    <a:cubicBezTo>
                      <a:pt x="1" y="3"/>
                      <a:pt x="2" y="2"/>
                      <a:pt x="3" y="2"/>
                    </a:cubicBezTo>
                    <a:cubicBezTo>
                      <a:pt x="4" y="1"/>
                      <a:pt x="5" y="1"/>
                      <a:pt x="6" y="0"/>
                    </a:cubicBezTo>
                    <a:lnTo>
                      <a:pt x="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2" name="Freeform 299"/>
              <p:cNvSpPr>
                <a:spLocks noEditPoints="1"/>
              </p:cNvSpPr>
              <p:nvPr/>
            </p:nvSpPr>
            <p:spPr bwMode="auto">
              <a:xfrm>
                <a:off x="1968" y="3317"/>
                <a:ext cx="25" cy="37"/>
              </a:xfrm>
              <a:custGeom>
                <a:avLst/>
                <a:gdLst>
                  <a:gd name="T0" fmla="*/ 7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7 w 15"/>
                  <a:gd name="T13" fmla="*/ 22 h 22"/>
                  <a:gd name="T14" fmla="*/ 7 w 15"/>
                  <a:gd name="T15" fmla="*/ 4 h 22"/>
                  <a:gd name="T16" fmla="*/ 4 w 15"/>
                  <a:gd name="T17" fmla="*/ 11 h 22"/>
                  <a:gd name="T18" fmla="*/ 7 w 15"/>
                  <a:gd name="T19" fmla="*/ 18 h 22"/>
                  <a:gd name="T20" fmla="*/ 10 w 15"/>
                  <a:gd name="T21" fmla="*/ 11 h 22"/>
                  <a:gd name="T22" fmla="*/ 7 w 15"/>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7" y="22"/>
                    </a:moveTo>
                    <a:cubicBezTo>
                      <a:pt x="2" y="22"/>
                      <a:pt x="0" y="18"/>
                      <a:pt x="0" y="11"/>
                    </a:cubicBezTo>
                    <a:cubicBezTo>
                      <a:pt x="0" y="8"/>
                      <a:pt x="0" y="5"/>
                      <a:pt x="2" y="3"/>
                    </a:cubicBezTo>
                    <a:cubicBezTo>
                      <a:pt x="3" y="1"/>
                      <a:pt x="5" y="0"/>
                      <a:pt x="8" y="0"/>
                    </a:cubicBezTo>
                    <a:cubicBezTo>
                      <a:pt x="12" y="0"/>
                      <a:pt x="15" y="4"/>
                      <a:pt x="15" y="11"/>
                    </a:cubicBezTo>
                    <a:cubicBezTo>
                      <a:pt x="15" y="14"/>
                      <a:pt x="14" y="17"/>
                      <a:pt x="13" y="19"/>
                    </a:cubicBezTo>
                    <a:cubicBezTo>
                      <a:pt x="12" y="21"/>
                      <a:pt x="10" y="22"/>
                      <a:pt x="7" y="22"/>
                    </a:cubicBezTo>
                    <a:close/>
                    <a:moveTo>
                      <a:pt x="7" y="4"/>
                    </a:moveTo>
                    <a:cubicBezTo>
                      <a:pt x="5" y="4"/>
                      <a:pt x="4" y="6"/>
                      <a:pt x="4" y="11"/>
                    </a:cubicBezTo>
                    <a:cubicBezTo>
                      <a:pt x="4" y="16"/>
                      <a:pt x="5" y="18"/>
                      <a:pt x="7" y="18"/>
                    </a:cubicBezTo>
                    <a:cubicBezTo>
                      <a:pt x="9" y="18"/>
                      <a:pt x="10" y="16"/>
                      <a:pt x="10" y="11"/>
                    </a:cubicBezTo>
                    <a:cubicBezTo>
                      <a:pt x="10" y="6"/>
                      <a:pt x="9" y="4"/>
                      <a:pt x="7"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3" name="Freeform 300"/>
              <p:cNvSpPr>
                <a:spLocks/>
              </p:cNvSpPr>
              <p:nvPr/>
            </p:nvSpPr>
            <p:spPr bwMode="auto">
              <a:xfrm>
                <a:off x="2002" y="3317"/>
                <a:ext cx="15" cy="37"/>
              </a:xfrm>
              <a:custGeom>
                <a:avLst/>
                <a:gdLst>
                  <a:gd name="T0" fmla="*/ 9 w 9"/>
                  <a:gd name="T1" fmla="*/ 0 h 22"/>
                  <a:gd name="T2" fmla="*/ 9 w 9"/>
                  <a:gd name="T3" fmla="*/ 22 h 22"/>
                  <a:gd name="T4" fmla="*/ 5 w 9"/>
                  <a:gd name="T5" fmla="*/ 22 h 22"/>
                  <a:gd name="T6" fmla="*/ 5 w 9"/>
                  <a:gd name="T7" fmla="*/ 5 h 22"/>
                  <a:gd name="T8" fmla="*/ 4 w 9"/>
                  <a:gd name="T9" fmla="*/ 6 h 22"/>
                  <a:gd name="T10" fmla="*/ 3 w 9"/>
                  <a:gd name="T11" fmla="*/ 6 h 22"/>
                  <a:gd name="T12" fmla="*/ 2 w 9"/>
                  <a:gd name="T13" fmla="*/ 7 h 22"/>
                  <a:gd name="T14" fmla="*/ 0 w 9"/>
                  <a:gd name="T15" fmla="*/ 7 h 22"/>
                  <a:gd name="T16" fmla="*/ 0 w 9"/>
                  <a:gd name="T17" fmla="*/ 3 h 22"/>
                  <a:gd name="T18" fmla="*/ 4 w 9"/>
                  <a:gd name="T19" fmla="*/ 2 h 22"/>
                  <a:gd name="T20" fmla="*/ 7 w 9"/>
                  <a:gd name="T21" fmla="*/ 0 h 22"/>
                  <a:gd name="T22" fmla="*/ 9 w 9"/>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2">
                    <a:moveTo>
                      <a:pt x="9" y="0"/>
                    </a:moveTo>
                    <a:cubicBezTo>
                      <a:pt x="9" y="22"/>
                      <a:pt x="9" y="22"/>
                      <a:pt x="9" y="22"/>
                    </a:cubicBezTo>
                    <a:cubicBezTo>
                      <a:pt x="5" y="22"/>
                      <a:pt x="5" y="22"/>
                      <a:pt x="5" y="22"/>
                    </a:cubicBezTo>
                    <a:cubicBezTo>
                      <a:pt x="5" y="5"/>
                      <a:pt x="5" y="5"/>
                      <a:pt x="5" y="5"/>
                    </a:cubicBezTo>
                    <a:cubicBezTo>
                      <a:pt x="5" y="5"/>
                      <a:pt x="4" y="6"/>
                      <a:pt x="4" y="6"/>
                    </a:cubicBezTo>
                    <a:cubicBezTo>
                      <a:pt x="4" y="6"/>
                      <a:pt x="3" y="6"/>
                      <a:pt x="3" y="6"/>
                    </a:cubicBezTo>
                    <a:cubicBezTo>
                      <a:pt x="2" y="7"/>
                      <a:pt x="2" y="7"/>
                      <a:pt x="2" y="7"/>
                    </a:cubicBezTo>
                    <a:cubicBezTo>
                      <a:pt x="1" y="7"/>
                      <a:pt x="1" y="7"/>
                      <a:pt x="0" y="7"/>
                    </a:cubicBezTo>
                    <a:cubicBezTo>
                      <a:pt x="0" y="3"/>
                      <a:pt x="0" y="3"/>
                      <a:pt x="0" y="3"/>
                    </a:cubicBezTo>
                    <a:cubicBezTo>
                      <a:pt x="2" y="3"/>
                      <a:pt x="3" y="2"/>
                      <a:pt x="4" y="2"/>
                    </a:cubicBezTo>
                    <a:cubicBezTo>
                      <a:pt x="5" y="1"/>
                      <a:pt x="6" y="1"/>
                      <a:pt x="7" y="0"/>
                    </a:cubicBezTo>
                    <a:lnTo>
                      <a:pt x="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4" name="Freeform 301"/>
              <p:cNvSpPr>
                <a:spLocks noEditPoints="1"/>
              </p:cNvSpPr>
              <p:nvPr/>
            </p:nvSpPr>
            <p:spPr bwMode="auto">
              <a:xfrm>
                <a:off x="2029" y="3317"/>
                <a:ext cx="26" cy="37"/>
              </a:xfrm>
              <a:custGeom>
                <a:avLst/>
                <a:gdLst>
                  <a:gd name="T0" fmla="*/ 7 w 15"/>
                  <a:gd name="T1" fmla="*/ 22 h 22"/>
                  <a:gd name="T2" fmla="*/ 0 w 15"/>
                  <a:gd name="T3" fmla="*/ 11 h 22"/>
                  <a:gd name="T4" fmla="*/ 2 w 15"/>
                  <a:gd name="T5" fmla="*/ 3 h 22"/>
                  <a:gd name="T6" fmla="*/ 7 w 15"/>
                  <a:gd name="T7" fmla="*/ 0 h 22"/>
                  <a:gd name="T8" fmla="*/ 15 w 15"/>
                  <a:gd name="T9" fmla="*/ 11 h 22"/>
                  <a:gd name="T10" fmla="*/ 13 w 15"/>
                  <a:gd name="T11" fmla="*/ 19 h 22"/>
                  <a:gd name="T12" fmla="*/ 7 w 15"/>
                  <a:gd name="T13" fmla="*/ 22 h 22"/>
                  <a:gd name="T14" fmla="*/ 7 w 15"/>
                  <a:gd name="T15" fmla="*/ 4 h 22"/>
                  <a:gd name="T16" fmla="*/ 4 w 15"/>
                  <a:gd name="T17" fmla="*/ 11 h 22"/>
                  <a:gd name="T18" fmla="*/ 7 w 15"/>
                  <a:gd name="T19" fmla="*/ 18 h 22"/>
                  <a:gd name="T20" fmla="*/ 10 w 15"/>
                  <a:gd name="T21" fmla="*/ 11 h 22"/>
                  <a:gd name="T22" fmla="*/ 7 w 15"/>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7" y="22"/>
                    </a:moveTo>
                    <a:cubicBezTo>
                      <a:pt x="2" y="22"/>
                      <a:pt x="0" y="18"/>
                      <a:pt x="0" y="11"/>
                    </a:cubicBezTo>
                    <a:cubicBezTo>
                      <a:pt x="0" y="8"/>
                      <a:pt x="0" y="5"/>
                      <a:pt x="2" y="3"/>
                    </a:cubicBezTo>
                    <a:cubicBezTo>
                      <a:pt x="3" y="1"/>
                      <a:pt x="5" y="0"/>
                      <a:pt x="7" y="0"/>
                    </a:cubicBezTo>
                    <a:cubicBezTo>
                      <a:pt x="12" y="0"/>
                      <a:pt x="15" y="4"/>
                      <a:pt x="15" y="11"/>
                    </a:cubicBezTo>
                    <a:cubicBezTo>
                      <a:pt x="15" y="14"/>
                      <a:pt x="14" y="17"/>
                      <a:pt x="13" y="19"/>
                    </a:cubicBezTo>
                    <a:cubicBezTo>
                      <a:pt x="11" y="21"/>
                      <a:pt x="10" y="22"/>
                      <a:pt x="7" y="22"/>
                    </a:cubicBezTo>
                    <a:close/>
                    <a:moveTo>
                      <a:pt x="7" y="4"/>
                    </a:moveTo>
                    <a:cubicBezTo>
                      <a:pt x="5" y="4"/>
                      <a:pt x="4" y="6"/>
                      <a:pt x="4" y="11"/>
                    </a:cubicBezTo>
                    <a:cubicBezTo>
                      <a:pt x="4" y="16"/>
                      <a:pt x="5" y="18"/>
                      <a:pt x="7" y="18"/>
                    </a:cubicBezTo>
                    <a:cubicBezTo>
                      <a:pt x="9" y="18"/>
                      <a:pt x="10" y="16"/>
                      <a:pt x="10" y="11"/>
                    </a:cubicBezTo>
                    <a:cubicBezTo>
                      <a:pt x="10" y="6"/>
                      <a:pt x="9" y="4"/>
                      <a:pt x="7"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5" name="Freeform 302"/>
              <p:cNvSpPr>
                <a:spLocks noEditPoints="1"/>
              </p:cNvSpPr>
              <p:nvPr/>
            </p:nvSpPr>
            <p:spPr bwMode="auto">
              <a:xfrm>
                <a:off x="1968" y="3368"/>
                <a:ext cx="25" cy="37"/>
              </a:xfrm>
              <a:custGeom>
                <a:avLst/>
                <a:gdLst>
                  <a:gd name="T0" fmla="*/ 7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7 w 15"/>
                  <a:gd name="T13" fmla="*/ 22 h 22"/>
                  <a:gd name="T14" fmla="*/ 7 w 15"/>
                  <a:gd name="T15" fmla="*/ 4 h 22"/>
                  <a:gd name="T16" fmla="*/ 4 w 15"/>
                  <a:gd name="T17" fmla="*/ 11 h 22"/>
                  <a:gd name="T18" fmla="*/ 7 w 15"/>
                  <a:gd name="T19" fmla="*/ 18 h 22"/>
                  <a:gd name="T20" fmla="*/ 10 w 15"/>
                  <a:gd name="T21" fmla="*/ 11 h 22"/>
                  <a:gd name="T22" fmla="*/ 7 w 15"/>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7" y="22"/>
                    </a:moveTo>
                    <a:cubicBezTo>
                      <a:pt x="2" y="22"/>
                      <a:pt x="0" y="18"/>
                      <a:pt x="0" y="11"/>
                    </a:cubicBezTo>
                    <a:cubicBezTo>
                      <a:pt x="0" y="8"/>
                      <a:pt x="0" y="5"/>
                      <a:pt x="2" y="3"/>
                    </a:cubicBezTo>
                    <a:cubicBezTo>
                      <a:pt x="3" y="1"/>
                      <a:pt x="5" y="0"/>
                      <a:pt x="8" y="0"/>
                    </a:cubicBezTo>
                    <a:cubicBezTo>
                      <a:pt x="12" y="0"/>
                      <a:pt x="15" y="4"/>
                      <a:pt x="15" y="11"/>
                    </a:cubicBezTo>
                    <a:cubicBezTo>
                      <a:pt x="15" y="14"/>
                      <a:pt x="14" y="17"/>
                      <a:pt x="13" y="19"/>
                    </a:cubicBezTo>
                    <a:cubicBezTo>
                      <a:pt x="12" y="21"/>
                      <a:pt x="10" y="22"/>
                      <a:pt x="7" y="22"/>
                    </a:cubicBezTo>
                    <a:close/>
                    <a:moveTo>
                      <a:pt x="7" y="4"/>
                    </a:moveTo>
                    <a:cubicBezTo>
                      <a:pt x="5" y="4"/>
                      <a:pt x="4" y="6"/>
                      <a:pt x="4" y="11"/>
                    </a:cubicBezTo>
                    <a:cubicBezTo>
                      <a:pt x="4" y="16"/>
                      <a:pt x="5" y="18"/>
                      <a:pt x="7" y="18"/>
                    </a:cubicBezTo>
                    <a:cubicBezTo>
                      <a:pt x="9" y="18"/>
                      <a:pt x="10" y="16"/>
                      <a:pt x="10" y="11"/>
                    </a:cubicBezTo>
                    <a:cubicBezTo>
                      <a:pt x="10" y="6"/>
                      <a:pt x="9" y="4"/>
                      <a:pt x="7"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6" name="Freeform 303"/>
              <p:cNvSpPr>
                <a:spLocks noEditPoints="1"/>
              </p:cNvSpPr>
              <p:nvPr/>
            </p:nvSpPr>
            <p:spPr bwMode="auto">
              <a:xfrm>
                <a:off x="1998" y="3368"/>
                <a:ext cx="26" cy="37"/>
              </a:xfrm>
              <a:custGeom>
                <a:avLst/>
                <a:gdLst>
                  <a:gd name="T0" fmla="*/ 8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8 w 15"/>
                  <a:gd name="T13" fmla="*/ 22 h 22"/>
                  <a:gd name="T14" fmla="*/ 8 w 15"/>
                  <a:gd name="T15" fmla="*/ 4 h 22"/>
                  <a:gd name="T16" fmla="*/ 5 w 15"/>
                  <a:gd name="T17" fmla="*/ 11 h 22"/>
                  <a:gd name="T18" fmla="*/ 8 w 15"/>
                  <a:gd name="T19" fmla="*/ 18 h 22"/>
                  <a:gd name="T20" fmla="*/ 11 w 15"/>
                  <a:gd name="T21" fmla="*/ 11 h 22"/>
                  <a:gd name="T22" fmla="*/ 8 w 15"/>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8" y="22"/>
                    </a:moveTo>
                    <a:cubicBezTo>
                      <a:pt x="3" y="22"/>
                      <a:pt x="0" y="18"/>
                      <a:pt x="0" y="11"/>
                    </a:cubicBezTo>
                    <a:cubicBezTo>
                      <a:pt x="0" y="8"/>
                      <a:pt x="1" y="5"/>
                      <a:pt x="2" y="3"/>
                    </a:cubicBezTo>
                    <a:cubicBezTo>
                      <a:pt x="4" y="1"/>
                      <a:pt x="6" y="0"/>
                      <a:pt x="8" y="0"/>
                    </a:cubicBezTo>
                    <a:cubicBezTo>
                      <a:pt x="13" y="0"/>
                      <a:pt x="15" y="4"/>
                      <a:pt x="15" y="11"/>
                    </a:cubicBezTo>
                    <a:cubicBezTo>
                      <a:pt x="15" y="14"/>
                      <a:pt x="15" y="17"/>
                      <a:pt x="13" y="19"/>
                    </a:cubicBezTo>
                    <a:cubicBezTo>
                      <a:pt x="12" y="21"/>
                      <a:pt x="10" y="22"/>
                      <a:pt x="8" y="22"/>
                    </a:cubicBezTo>
                    <a:close/>
                    <a:moveTo>
                      <a:pt x="8" y="4"/>
                    </a:moveTo>
                    <a:cubicBezTo>
                      <a:pt x="6" y="4"/>
                      <a:pt x="5" y="6"/>
                      <a:pt x="5" y="11"/>
                    </a:cubicBezTo>
                    <a:cubicBezTo>
                      <a:pt x="5" y="16"/>
                      <a:pt x="6" y="18"/>
                      <a:pt x="8" y="18"/>
                    </a:cubicBezTo>
                    <a:cubicBezTo>
                      <a:pt x="10" y="18"/>
                      <a:pt x="11" y="16"/>
                      <a:pt x="11" y="11"/>
                    </a:cubicBezTo>
                    <a:cubicBezTo>
                      <a:pt x="11" y="6"/>
                      <a:pt x="10" y="4"/>
                      <a:pt x="8"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7" name="Freeform 304"/>
              <p:cNvSpPr>
                <a:spLocks/>
              </p:cNvSpPr>
              <p:nvPr/>
            </p:nvSpPr>
            <p:spPr bwMode="auto">
              <a:xfrm>
                <a:off x="2032" y="3368"/>
                <a:ext cx="16" cy="37"/>
              </a:xfrm>
              <a:custGeom>
                <a:avLst/>
                <a:gdLst>
                  <a:gd name="T0" fmla="*/ 9 w 9"/>
                  <a:gd name="T1" fmla="*/ 0 h 22"/>
                  <a:gd name="T2" fmla="*/ 9 w 9"/>
                  <a:gd name="T3" fmla="*/ 22 h 22"/>
                  <a:gd name="T4" fmla="*/ 4 w 9"/>
                  <a:gd name="T5" fmla="*/ 22 h 22"/>
                  <a:gd name="T6" fmla="*/ 4 w 9"/>
                  <a:gd name="T7" fmla="*/ 5 h 22"/>
                  <a:gd name="T8" fmla="*/ 3 w 9"/>
                  <a:gd name="T9" fmla="*/ 6 h 22"/>
                  <a:gd name="T10" fmla="*/ 2 w 9"/>
                  <a:gd name="T11" fmla="*/ 6 h 22"/>
                  <a:gd name="T12" fmla="*/ 1 w 9"/>
                  <a:gd name="T13" fmla="*/ 7 h 22"/>
                  <a:gd name="T14" fmla="*/ 0 w 9"/>
                  <a:gd name="T15" fmla="*/ 7 h 22"/>
                  <a:gd name="T16" fmla="*/ 0 w 9"/>
                  <a:gd name="T17" fmla="*/ 3 h 22"/>
                  <a:gd name="T18" fmla="*/ 3 w 9"/>
                  <a:gd name="T19" fmla="*/ 2 h 22"/>
                  <a:gd name="T20" fmla="*/ 6 w 9"/>
                  <a:gd name="T21" fmla="*/ 0 h 22"/>
                  <a:gd name="T22" fmla="*/ 9 w 9"/>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2">
                    <a:moveTo>
                      <a:pt x="9" y="0"/>
                    </a:moveTo>
                    <a:cubicBezTo>
                      <a:pt x="9" y="22"/>
                      <a:pt x="9" y="22"/>
                      <a:pt x="9" y="22"/>
                    </a:cubicBezTo>
                    <a:cubicBezTo>
                      <a:pt x="4" y="22"/>
                      <a:pt x="4" y="22"/>
                      <a:pt x="4" y="22"/>
                    </a:cubicBezTo>
                    <a:cubicBezTo>
                      <a:pt x="4" y="5"/>
                      <a:pt x="4" y="5"/>
                      <a:pt x="4" y="5"/>
                    </a:cubicBezTo>
                    <a:cubicBezTo>
                      <a:pt x="4" y="6"/>
                      <a:pt x="4" y="6"/>
                      <a:pt x="3" y="6"/>
                    </a:cubicBezTo>
                    <a:cubicBezTo>
                      <a:pt x="3" y="6"/>
                      <a:pt x="2" y="6"/>
                      <a:pt x="2" y="6"/>
                    </a:cubicBezTo>
                    <a:cubicBezTo>
                      <a:pt x="2" y="7"/>
                      <a:pt x="1" y="7"/>
                      <a:pt x="1" y="7"/>
                    </a:cubicBezTo>
                    <a:cubicBezTo>
                      <a:pt x="0" y="7"/>
                      <a:pt x="0" y="7"/>
                      <a:pt x="0" y="7"/>
                    </a:cubicBezTo>
                    <a:cubicBezTo>
                      <a:pt x="0" y="3"/>
                      <a:pt x="0" y="3"/>
                      <a:pt x="0" y="3"/>
                    </a:cubicBezTo>
                    <a:cubicBezTo>
                      <a:pt x="1" y="3"/>
                      <a:pt x="2" y="2"/>
                      <a:pt x="3" y="2"/>
                    </a:cubicBezTo>
                    <a:cubicBezTo>
                      <a:pt x="4" y="1"/>
                      <a:pt x="5" y="1"/>
                      <a:pt x="6" y="0"/>
                    </a:cubicBezTo>
                    <a:lnTo>
                      <a:pt x="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8" name="Freeform 305"/>
              <p:cNvSpPr>
                <a:spLocks/>
              </p:cNvSpPr>
              <p:nvPr/>
            </p:nvSpPr>
            <p:spPr bwMode="auto">
              <a:xfrm>
                <a:off x="2094" y="3265"/>
                <a:ext cx="15" cy="36"/>
              </a:xfrm>
              <a:custGeom>
                <a:avLst/>
                <a:gdLst>
                  <a:gd name="T0" fmla="*/ 9 w 9"/>
                  <a:gd name="T1" fmla="*/ 0 h 21"/>
                  <a:gd name="T2" fmla="*/ 9 w 9"/>
                  <a:gd name="T3" fmla="*/ 21 h 21"/>
                  <a:gd name="T4" fmla="*/ 5 w 9"/>
                  <a:gd name="T5" fmla="*/ 21 h 21"/>
                  <a:gd name="T6" fmla="*/ 5 w 9"/>
                  <a:gd name="T7" fmla="*/ 5 h 21"/>
                  <a:gd name="T8" fmla="*/ 4 w 9"/>
                  <a:gd name="T9" fmla="*/ 6 h 21"/>
                  <a:gd name="T10" fmla="*/ 3 w 9"/>
                  <a:gd name="T11" fmla="*/ 6 h 21"/>
                  <a:gd name="T12" fmla="*/ 1 w 9"/>
                  <a:gd name="T13" fmla="*/ 7 h 21"/>
                  <a:gd name="T14" fmla="*/ 0 w 9"/>
                  <a:gd name="T15" fmla="*/ 7 h 21"/>
                  <a:gd name="T16" fmla="*/ 0 w 9"/>
                  <a:gd name="T17" fmla="*/ 3 h 21"/>
                  <a:gd name="T18" fmla="*/ 3 w 9"/>
                  <a:gd name="T19" fmla="*/ 2 h 21"/>
                  <a:gd name="T20" fmla="*/ 6 w 9"/>
                  <a:gd name="T21" fmla="*/ 0 h 21"/>
                  <a:gd name="T22" fmla="*/ 9 w 9"/>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1">
                    <a:moveTo>
                      <a:pt x="9" y="0"/>
                    </a:moveTo>
                    <a:cubicBezTo>
                      <a:pt x="9" y="21"/>
                      <a:pt x="9" y="21"/>
                      <a:pt x="9" y="21"/>
                    </a:cubicBezTo>
                    <a:cubicBezTo>
                      <a:pt x="5" y="21"/>
                      <a:pt x="5" y="21"/>
                      <a:pt x="5" y="21"/>
                    </a:cubicBezTo>
                    <a:cubicBezTo>
                      <a:pt x="5" y="5"/>
                      <a:pt x="5" y="5"/>
                      <a:pt x="5" y="5"/>
                    </a:cubicBezTo>
                    <a:cubicBezTo>
                      <a:pt x="4" y="5"/>
                      <a:pt x="4" y="6"/>
                      <a:pt x="4" y="6"/>
                    </a:cubicBezTo>
                    <a:cubicBezTo>
                      <a:pt x="3" y="6"/>
                      <a:pt x="3" y="6"/>
                      <a:pt x="3" y="6"/>
                    </a:cubicBezTo>
                    <a:cubicBezTo>
                      <a:pt x="2" y="6"/>
                      <a:pt x="2" y="7"/>
                      <a:pt x="1" y="7"/>
                    </a:cubicBezTo>
                    <a:cubicBezTo>
                      <a:pt x="1" y="7"/>
                      <a:pt x="0" y="7"/>
                      <a:pt x="0" y="7"/>
                    </a:cubicBezTo>
                    <a:cubicBezTo>
                      <a:pt x="0" y="3"/>
                      <a:pt x="0" y="3"/>
                      <a:pt x="0" y="3"/>
                    </a:cubicBezTo>
                    <a:cubicBezTo>
                      <a:pt x="1" y="3"/>
                      <a:pt x="2" y="2"/>
                      <a:pt x="3" y="2"/>
                    </a:cubicBezTo>
                    <a:cubicBezTo>
                      <a:pt x="5" y="1"/>
                      <a:pt x="6" y="1"/>
                      <a:pt x="6" y="0"/>
                    </a:cubicBezTo>
                    <a:lnTo>
                      <a:pt x="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9" name="Freeform 306"/>
              <p:cNvSpPr>
                <a:spLocks noEditPoints="1"/>
              </p:cNvSpPr>
              <p:nvPr/>
            </p:nvSpPr>
            <p:spPr bwMode="auto">
              <a:xfrm>
                <a:off x="2091" y="3317"/>
                <a:ext cx="25" cy="37"/>
              </a:xfrm>
              <a:custGeom>
                <a:avLst/>
                <a:gdLst>
                  <a:gd name="T0" fmla="*/ 7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7 w 15"/>
                  <a:gd name="T13" fmla="*/ 22 h 22"/>
                  <a:gd name="T14" fmla="*/ 8 w 15"/>
                  <a:gd name="T15" fmla="*/ 4 h 22"/>
                  <a:gd name="T16" fmla="*/ 5 w 15"/>
                  <a:gd name="T17" fmla="*/ 11 h 22"/>
                  <a:gd name="T18" fmla="*/ 8 w 15"/>
                  <a:gd name="T19" fmla="*/ 18 h 22"/>
                  <a:gd name="T20" fmla="*/ 11 w 15"/>
                  <a:gd name="T21" fmla="*/ 11 h 22"/>
                  <a:gd name="T22" fmla="*/ 8 w 15"/>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7" y="22"/>
                    </a:moveTo>
                    <a:cubicBezTo>
                      <a:pt x="2" y="22"/>
                      <a:pt x="0" y="18"/>
                      <a:pt x="0" y="11"/>
                    </a:cubicBezTo>
                    <a:cubicBezTo>
                      <a:pt x="0" y="8"/>
                      <a:pt x="1" y="5"/>
                      <a:pt x="2" y="3"/>
                    </a:cubicBezTo>
                    <a:cubicBezTo>
                      <a:pt x="3" y="1"/>
                      <a:pt x="5" y="0"/>
                      <a:pt x="8" y="0"/>
                    </a:cubicBezTo>
                    <a:cubicBezTo>
                      <a:pt x="13" y="0"/>
                      <a:pt x="15" y="4"/>
                      <a:pt x="15" y="11"/>
                    </a:cubicBezTo>
                    <a:cubicBezTo>
                      <a:pt x="15" y="14"/>
                      <a:pt x="15" y="17"/>
                      <a:pt x="13" y="19"/>
                    </a:cubicBezTo>
                    <a:cubicBezTo>
                      <a:pt x="12" y="21"/>
                      <a:pt x="10" y="22"/>
                      <a:pt x="7" y="22"/>
                    </a:cubicBezTo>
                    <a:close/>
                    <a:moveTo>
                      <a:pt x="8" y="4"/>
                    </a:moveTo>
                    <a:cubicBezTo>
                      <a:pt x="6" y="4"/>
                      <a:pt x="5" y="6"/>
                      <a:pt x="5" y="11"/>
                    </a:cubicBezTo>
                    <a:cubicBezTo>
                      <a:pt x="5" y="16"/>
                      <a:pt x="6" y="18"/>
                      <a:pt x="8" y="18"/>
                    </a:cubicBezTo>
                    <a:cubicBezTo>
                      <a:pt x="10" y="18"/>
                      <a:pt x="11" y="16"/>
                      <a:pt x="11" y="11"/>
                    </a:cubicBezTo>
                    <a:cubicBezTo>
                      <a:pt x="11" y="6"/>
                      <a:pt x="10" y="4"/>
                      <a:pt x="8"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0" name="Freeform 307"/>
              <p:cNvSpPr>
                <a:spLocks noEditPoints="1"/>
              </p:cNvSpPr>
              <p:nvPr/>
            </p:nvSpPr>
            <p:spPr bwMode="auto">
              <a:xfrm>
                <a:off x="2091" y="3368"/>
                <a:ext cx="25" cy="37"/>
              </a:xfrm>
              <a:custGeom>
                <a:avLst/>
                <a:gdLst>
                  <a:gd name="T0" fmla="*/ 7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7 w 15"/>
                  <a:gd name="T13" fmla="*/ 22 h 22"/>
                  <a:gd name="T14" fmla="*/ 8 w 15"/>
                  <a:gd name="T15" fmla="*/ 4 h 22"/>
                  <a:gd name="T16" fmla="*/ 5 w 15"/>
                  <a:gd name="T17" fmla="*/ 11 h 22"/>
                  <a:gd name="T18" fmla="*/ 8 w 15"/>
                  <a:gd name="T19" fmla="*/ 18 h 22"/>
                  <a:gd name="T20" fmla="*/ 11 w 15"/>
                  <a:gd name="T21" fmla="*/ 11 h 22"/>
                  <a:gd name="T22" fmla="*/ 8 w 15"/>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7" y="22"/>
                    </a:moveTo>
                    <a:cubicBezTo>
                      <a:pt x="2" y="22"/>
                      <a:pt x="0" y="18"/>
                      <a:pt x="0" y="11"/>
                    </a:cubicBezTo>
                    <a:cubicBezTo>
                      <a:pt x="0" y="8"/>
                      <a:pt x="1" y="5"/>
                      <a:pt x="2" y="3"/>
                    </a:cubicBezTo>
                    <a:cubicBezTo>
                      <a:pt x="3" y="1"/>
                      <a:pt x="5" y="0"/>
                      <a:pt x="8" y="0"/>
                    </a:cubicBezTo>
                    <a:cubicBezTo>
                      <a:pt x="13" y="0"/>
                      <a:pt x="15" y="4"/>
                      <a:pt x="15" y="11"/>
                    </a:cubicBezTo>
                    <a:cubicBezTo>
                      <a:pt x="15" y="14"/>
                      <a:pt x="15" y="17"/>
                      <a:pt x="13" y="19"/>
                    </a:cubicBezTo>
                    <a:cubicBezTo>
                      <a:pt x="12" y="21"/>
                      <a:pt x="10" y="22"/>
                      <a:pt x="7" y="22"/>
                    </a:cubicBezTo>
                    <a:close/>
                    <a:moveTo>
                      <a:pt x="8" y="4"/>
                    </a:moveTo>
                    <a:cubicBezTo>
                      <a:pt x="6" y="4"/>
                      <a:pt x="5" y="6"/>
                      <a:pt x="5" y="11"/>
                    </a:cubicBezTo>
                    <a:cubicBezTo>
                      <a:pt x="5" y="16"/>
                      <a:pt x="6" y="18"/>
                      <a:pt x="8" y="18"/>
                    </a:cubicBezTo>
                    <a:cubicBezTo>
                      <a:pt x="10" y="18"/>
                      <a:pt x="11" y="16"/>
                      <a:pt x="11" y="11"/>
                    </a:cubicBezTo>
                    <a:cubicBezTo>
                      <a:pt x="11" y="6"/>
                      <a:pt x="10" y="4"/>
                      <a:pt x="8"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1" name="Freeform 308"/>
              <p:cNvSpPr>
                <a:spLocks noEditPoints="1"/>
              </p:cNvSpPr>
              <p:nvPr/>
            </p:nvSpPr>
            <p:spPr bwMode="auto">
              <a:xfrm>
                <a:off x="2058" y="3265"/>
                <a:ext cx="27" cy="38"/>
              </a:xfrm>
              <a:custGeom>
                <a:avLst/>
                <a:gdLst>
                  <a:gd name="T0" fmla="*/ 8 w 16"/>
                  <a:gd name="T1" fmla="*/ 22 h 22"/>
                  <a:gd name="T2" fmla="*/ 0 w 16"/>
                  <a:gd name="T3" fmla="*/ 11 h 22"/>
                  <a:gd name="T4" fmla="*/ 2 w 16"/>
                  <a:gd name="T5" fmla="*/ 3 h 22"/>
                  <a:gd name="T6" fmla="*/ 8 w 16"/>
                  <a:gd name="T7" fmla="*/ 0 h 22"/>
                  <a:gd name="T8" fmla="*/ 16 w 16"/>
                  <a:gd name="T9" fmla="*/ 11 h 22"/>
                  <a:gd name="T10" fmla="*/ 14 w 16"/>
                  <a:gd name="T11" fmla="*/ 19 h 22"/>
                  <a:gd name="T12" fmla="*/ 8 w 16"/>
                  <a:gd name="T13" fmla="*/ 22 h 22"/>
                  <a:gd name="T14" fmla="*/ 8 w 16"/>
                  <a:gd name="T15" fmla="*/ 4 h 22"/>
                  <a:gd name="T16" fmla="*/ 5 w 16"/>
                  <a:gd name="T17" fmla="*/ 11 h 22"/>
                  <a:gd name="T18" fmla="*/ 8 w 16"/>
                  <a:gd name="T19" fmla="*/ 18 h 22"/>
                  <a:gd name="T20" fmla="*/ 11 w 16"/>
                  <a:gd name="T21" fmla="*/ 11 h 22"/>
                  <a:gd name="T22" fmla="*/ 8 w 16"/>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2">
                    <a:moveTo>
                      <a:pt x="8" y="22"/>
                    </a:moveTo>
                    <a:cubicBezTo>
                      <a:pt x="3" y="22"/>
                      <a:pt x="0" y="18"/>
                      <a:pt x="0" y="11"/>
                    </a:cubicBezTo>
                    <a:cubicBezTo>
                      <a:pt x="0" y="8"/>
                      <a:pt x="1" y="5"/>
                      <a:pt x="2" y="3"/>
                    </a:cubicBezTo>
                    <a:cubicBezTo>
                      <a:pt x="4" y="1"/>
                      <a:pt x="6" y="0"/>
                      <a:pt x="8" y="0"/>
                    </a:cubicBezTo>
                    <a:cubicBezTo>
                      <a:pt x="13" y="0"/>
                      <a:pt x="16" y="4"/>
                      <a:pt x="16" y="11"/>
                    </a:cubicBezTo>
                    <a:cubicBezTo>
                      <a:pt x="16" y="14"/>
                      <a:pt x="15" y="17"/>
                      <a:pt x="14" y="19"/>
                    </a:cubicBezTo>
                    <a:cubicBezTo>
                      <a:pt x="12" y="21"/>
                      <a:pt x="10" y="22"/>
                      <a:pt x="8" y="22"/>
                    </a:cubicBezTo>
                    <a:close/>
                    <a:moveTo>
                      <a:pt x="8" y="4"/>
                    </a:moveTo>
                    <a:cubicBezTo>
                      <a:pt x="6" y="4"/>
                      <a:pt x="5" y="6"/>
                      <a:pt x="5" y="11"/>
                    </a:cubicBezTo>
                    <a:cubicBezTo>
                      <a:pt x="5" y="16"/>
                      <a:pt x="6" y="18"/>
                      <a:pt x="8" y="18"/>
                    </a:cubicBezTo>
                    <a:cubicBezTo>
                      <a:pt x="10" y="18"/>
                      <a:pt x="11" y="16"/>
                      <a:pt x="11" y="11"/>
                    </a:cubicBezTo>
                    <a:cubicBezTo>
                      <a:pt x="11" y="6"/>
                      <a:pt x="10" y="4"/>
                      <a:pt x="8"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2" name="Freeform 309"/>
              <p:cNvSpPr>
                <a:spLocks/>
              </p:cNvSpPr>
              <p:nvPr/>
            </p:nvSpPr>
            <p:spPr bwMode="auto">
              <a:xfrm>
                <a:off x="2062" y="3317"/>
                <a:ext cx="17" cy="37"/>
              </a:xfrm>
              <a:custGeom>
                <a:avLst/>
                <a:gdLst>
                  <a:gd name="T0" fmla="*/ 10 w 10"/>
                  <a:gd name="T1" fmla="*/ 0 h 22"/>
                  <a:gd name="T2" fmla="*/ 10 w 10"/>
                  <a:gd name="T3" fmla="*/ 22 h 22"/>
                  <a:gd name="T4" fmla="*/ 5 w 10"/>
                  <a:gd name="T5" fmla="*/ 22 h 22"/>
                  <a:gd name="T6" fmla="*/ 5 w 10"/>
                  <a:gd name="T7" fmla="*/ 5 h 22"/>
                  <a:gd name="T8" fmla="*/ 4 w 10"/>
                  <a:gd name="T9" fmla="*/ 6 h 22"/>
                  <a:gd name="T10" fmla="*/ 3 w 10"/>
                  <a:gd name="T11" fmla="*/ 6 h 22"/>
                  <a:gd name="T12" fmla="*/ 2 w 10"/>
                  <a:gd name="T13" fmla="*/ 7 h 22"/>
                  <a:gd name="T14" fmla="*/ 0 w 10"/>
                  <a:gd name="T15" fmla="*/ 7 h 22"/>
                  <a:gd name="T16" fmla="*/ 0 w 10"/>
                  <a:gd name="T17" fmla="*/ 3 h 22"/>
                  <a:gd name="T18" fmla="*/ 4 w 10"/>
                  <a:gd name="T19" fmla="*/ 2 h 22"/>
                  <a:gd name="T20" fmla="*/ 7 w 10"/>
                  <a:gd name="T21" fmla="*/ 0 h 22"/>
                  <a:gd name="T22" fmla="*/ 10 w 10"/>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2">
                    <a:moveTo>
                      <a:pt x="10" y="0"/>
                    </a:moveTo>
                    <a:cubicBezTo>
                      <a:pt x="10" y="22"/>
                      <a:pt x="10" y="22"/>
                      <a:pt x="10" y="22"/>
                    </a:cubicBezTo>
                    <a:cubicBezTo>
                      <a:pt x="5" y="22"/>
                      <a:pt x="5" y="22"/>
                      <a:pt x="5" y="22"/>
                    </a:cubicBezTo>
                    <a:cubicBezTo>
                      <a:pt x="5" y="5"/>
                      <a:pt x="5" y="5"/>
                      <a:pt x="5" y="5"/>
                    </a:cubicBezTo>
                    <a:cubicBezTo>
                      <a:pt x="5" y="5"/>
                      <a:pt x="4" y="6"/>
                      <a:pt x="4" y="6"/>
                    </a:cubicBezTo>
                    <a:cubicBezTo>
                      <a:pt x="4" y="6"/>
                      <a:pt x="3" y="6"/>
                      <a:pt x="3" y="6"/>
                    </a:cubicBezTo>
                    <a:cubicBezTo>
                      <a:pt x="3" y="7"/>
                      <a:pt x="2" y="7"/>
                      <a:pt x="2" y="7"/>
                    </a:cubicBezTo>
                    <a:cubicBezTo>
                      <a:pt x="1" y="7"/>
                      <a:pt x="1" y="7"/>
                      <a:pt x="0" y="7"/>
                    </a:cubicBezTo>
                    <a:cubicBezTo>
                      <a:pt x="0" y="3"/>
                      <a:pt x="0" y="3"/>
                      <a:pt x="0" y="3"/>
                    </a:cubicBezTo>
                    <a:cubicBezTo>
                      <a:pt x="2" y="3"/>
                      <a:pt x="3" y="2"/>
                      <a:pt x="4" y="2"/>
                    </a:cubicBezTo>
                    <a:cubicBezTo>
                      <a:pt x="5" y="1"/>
                      <a:pt x="6" y="1"/>
                      <a:pt x="7" y="0"/>
                    </a:cubicBezTo>
                    <a:lnTo>
                      <a:pt x="10"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3" name="Freeform 310"/>
              <p:cNvSpPr>
                <a:spLocks noEditPoints="1"/>
              </p:cNvSpPr>
              <p:nvPr/>
            </p:nvSpPr>
            <p:spPr bwMode="auto">
              <a:xfrm>
                <a:off x="2058" y="3368"/>
                <a:ext cx="27" cy="37"/>
              </a:xfrm>
              <a:custGeom>
                <a:avLst/>
                <a:gdLst>
                  <a:gd name="T0" fmla="*/ 8 w 16"/>
                  <a:gd name="T1" fmla="*/ 22 h 22"/>
                  <a:gd name="T2" fmla="*/ 0 w 16"/>
                  <a:gd name="T3" fmla="*/ 11 h 22"/>
                  <a:gd name="T4" fmla="*/ 2 w 16"/>
                  <a:gd name="T5" fmla="*/ 3 h 22"/>
                  <a:gd name="T6" fmla="*/ 8 w 16"/>
                  <a:gd name="T7" fmla="*/ 0 h 22"/>
                  <a:gd name="T8" fmla="*/ 16 w 16"/>
                  <a:gd name="T9" fmla="*/ 11 h 22"/>
                  <a:gd name="T10" fmla="*/ 14 w 16"/>
                  <a:gd name="T11" fmla="*/ 19 h 22"/>
                  <a:gd name="T12" fmla="*/ 8 w 16"/>
                  <a:gd name="T13" fmla="*/ 22 h 22"/>
                  <a:gd name="T14" fmla="*/ 8 w 16"/>
                  <a:gd name="T15" fmla="*/ 4 h 22"/>
                  <a:gd name="T16" fmla="*/ 5 w 16"/>
                  <a:gd name="T17" fmla="*/ 11 h 22"/>
                  <a:gd name="T18" fmla="*/ 8 w 16"/>
                  <a:gd name="T19" fmla="*/ 18 h 22"/>
                  <a:gd name="T20" fmla="*/ 11 w 16"/>
                  <a:gd name="T21" fmla="*/ 11 h 22"/>
                  <a:gd name="T22" fmla="*/ 8 w 16"/>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2">
                    <a:moveTo>
                      <a:pt x="8" y="22"/>
                    </a:moveTo>
                    <a:cubicBezTo>
                      <a:pt x="3" y="22"/>
                      <a:pt x="0" y="18"/>
                      <a:pt x="0" y="11"/>
                    </a:cubicBezTo>
                    <a:cubicBezTo>
                      <a:pt x="0" y="8"/>
                      <a:pt x="1" y="5"/>
                      <a:pt x="2" y="3"/>
                    </a:cubicBezTo>
                    <a:cubicBezTo>
                      <a:pt x="4" y="1"/>
                      <a:pt x="6" y="0"/>
                      <a:pt x="8" y="0"/>
                    </a:cubicBezTo>
                    <a:cubicBezTo>
                      <a:pt x="13" y="0"/>
                      <a:pt x="16" y="4"/>
                      <a:pt x="16" y="11"/>
                    </a:cubicBezTo>
                    <a:cubicBezTo>
                      <a:pt x="16" y="14"/>
                      <a:pt x="15" y="17"/>
                      <a:pt x="14" y="19"/>
                    </a:cubicBezTo>
                    <a:cubicBezTo>
                      <a:pt x="12" y="21"/>
                      <a:pt x="10" y="22"/>
                      <a:pt x="8" y="22"/>
                    </a:cubicBezTo>
                    <a:close/>
                    <a:moveTo>
                      <a:pt x="8" y="4"/>
                    </a:moveTo>
                    <a:cubicBezTo>
                      <a:pt x="6" y="4"/>
                      <a:pt x="5" y="6"/>
                      <a:pt x="5" y="11"/>
                    </a:cubicBezTo>
                    <a:cubicBezTo>
                      <a:pt x="5" y="16"/>
                      <a:pt x="6" y="18"/>
                      <a:pt x="8" y="18"/>
                    </a:cubicBezTo>
                    <a:cubicBezTo>
                      <a:pt x="10" y="18"/>
                      <a:pt x="11" y="16"/>
                      <a:pt x="11" y="11"/>
                    </a:cubicBezTo>
                    <a:cubicBezTo>
                      <a:pt x="11" y="6"/>
                      <a:pt x="10" y="4"/>
                      <a:pt x="8"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4" name="Rectangle 311"/>
              <p:cNvSpPr>
                <a:spLocks noChangeArrowheads="1"/>
              </p:cNvSpPr>
              <p:nvPr/>
            </p:nvSpPr>
            <p:spPr bwMode="auto">
              <a:xfrm>
                <a:off x="1848" y="2613"/>
                <a:ext cx="319" cy="319"/>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5" name="Freeform 312"/>
              <p:cNvSpPr>
                <a:spLocks/>
              </p:cNvSpPr>
              <p:nvPr/>
            </p:nvSpPr>
            <p:spPr bwMode="auto">
              <a:xfrm>
                <a:off x="1904" y="2671"/>
                <a:ext cx="23" cy="53"/>
              </a:xfrm>
              <a:custGeom>
                <a:avLst/>
                <a:gdLst>
                  <a:gd name="T0" fmla="*/ 13 w 13"/>
                  <a:gd name="T1" fmla="*/ 0 h 31"/>
                  <a:gd name="T2" fmla="*/ 13 w 13"/>
                  <a:gd name="T3" fmla="*/ 31 h 31"/>
                  <a:gd name="T4" fmla="*/ 6 w 13"/>
                  <a:gd name="T5" fmla="*/ 31 h 31"/>
                  <a:gd name="T6" fmla="*/ 6 w 13"/>
                  <a:gd name="T7" fmla="*/ 7 h 31"/>
                  <a:gd name="T8" fmla="*/ 5 w 13"/>
                  <a:gd name="T9" fmla="*/ 8 h 31"/>
                  <a:gd name="T10" fmla="*/ 3 w 13"/>
                  <a:gd name="T11" fmla="*/ 9 h 31"/>
                  <a:gd name="T12" fmla="*/ 2 w 13"/>
                  <a:gd name="T13" fmla="*/ 10 h 31"/>
                  <a:gd name="T14" fmla="*/ 0 w 13"/>
                  <a:gd name="T15" fmla="*/ 10 h 31"/>
                  <a:gd name="T16" fmla="*/ 0 w 13"/>
                  <a:gd name="T17" fmla="*/ 4 h 31"/>
                  <a:gd name="T18" fmla="*/ 5 w 13"/>
                  <a:gd name="T19" fmla="*/ 2 h 31"/>
                  <a:gd name="T20" fmla="*/ 9 w 13"/>
                  <a:gd name="T21" fmla="*/ 0 h 31"/>
                  <a:gd name="T22" fmla="*/ 13 w 13"/>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1">
                    <a:moveTo>
                      <a:pt x="13" y="0"/>
                    </a:moveTo>
                    <a:cubicBezTo>
                      <a:pt x="13" y="31"/>
                      <a:pt x="13" y="31"/>
                      <a:pt x="13" y="31"/>
                    </a:cubicBezTo>
                    <a:cubicBezTo>
                      <a:pt x="6" y="31"/>
                      <a:pt x="6" y="31"/>
                      <a:pt x="6" y="31"/>
                    </a:cubicBezTo>
                    <a:cubicBezTo>
                      <a:pt x="6" y="7"/>
                      <a:pt x="6" y="7"/>
                      <a:pt x="6" y="7"/>
                    </a:cubicBezTo>
                    <a:cubicBezTo>
                      <a:pt x="6" y="8"/>
                      <a:pt x="6" y="8"/>
                      <a:pt x="5" y="8"/>
                    </a:cubicBezTo>
                    <a:cubicBezTo>
                      <a:pt x="5" y="8"/>
                      <a:pt x="4" y="9"/>
                      <a:pt x="3" y="9"/>
                    </a:cubicBezTo>
                    <a:cubicBezTo>
                      <a:pt x="3" y="9"/>
                      <a:pt x="2" y="9"/>
                      <a:pt x="2" y="10"/>
                    </a:cubicBezTo>
                    <a:cubicBezTo>
                      <a:pt x="1" y="10"/>
                      <a:pt x="0" y="10"/>
                      <a:pt x="0" y="10"/>
                    </a:cubicBezTo>
                    <a:cubicBezTo>
                      <a:pt x="0" y="4"/>
                      <a:pt x="0" y="4"/>
                      <a:pt x="0" y="4"/>
                    </a:cubicBezTo>
                    <a:cubicBezTo>
                      <a:pt x="2" y="4"/>
                      <a:pt x="3" y="3"/>
                      <a:pt x="5" y="2"/>
                    </a:cubicBezTo>
                    <a:cubicBezTo>
                      <a:pt x="6" y="1"/>
                      <a:pt x="8" y="1"/>
                      <a:pt x="9" y="0"/>
                    </a:cubicBezTo>
                    <a:lnTo>
                      <a:pt x="13"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6" name="Freeform 313"/>
              <p:cNvSpPr>
                <a:spLocks noEditPoints="1"/>
              </p:cNvSpPr>
              <p:nvPr/>
            </p:nvSpPr>
            <p:spPr bwMode="auto">
              <a:xfrm>
                <a:off x="1945" y="2671"/>
                <a:ext cx="38" cy="54"/>
              </a:xfrm>
              <a:custGeom>
                <a:avLst/>
                <a:gdLst>
                  <a:gd name="T0" fmla="*/ 11 w 22"/>
                  <a:gd name="T1" fmla="*/ 32 h 32"/>
                  <a:gd name="T2" fmla="*/ 0 w 22"/>
                  <a:gd name="T3" fmla="*/ 16 h 32"/>
                  <a:gd name="T4" fmla="*/ 3 w 22"/>
                  <a:gd name="T5" fmla="*/ 4 h 32"/>
                  <a:gd name="T6" fmla="*/ 11 w 22"/>
                  <a:gd name="T7" fmla="*/ 0 h 32"/>
                  <a:gd name="T8" fmla="*/ 22 w 22"/>
                  <a:gd name="T9" fmla="*/ 15 h 32"/>
                  <a:gd name="T10" fmla="*/ 19 w 22"/>
                  <a:gd name="T11" fmla="*/ 27 h 32"/>
                  <a:gd name="T12" fmla="*/ 11 w 22"/>
                  <a:gd name="T13" fmla="*/ 32 h 32"/>
                  <a:gd name="T14" fmla="*/ 11 w 22"/>
                  <a:gd name="T15" fmla="*/ 5 h 32"/>
                  <a:gd name="T16" fmla="*/ 7 w 22"/>
                  <a:gd name="T17" fmla="*/ 16 h 32"/>
                  <a:gd name="T18" fmla="*/ 11 w 22"/>
                  <a:gd name="T19" fmla="*/ 26 h 32"/>
                  <a:gd name="T20" fmla="*/ 15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6"/>
                      <a:pt x="0" y="16"/>
                    </a:cubicBezTo>
                    <a:cubicBezTo>
                      <a:pt x="0" y="11"/>
                      <a:pt x="1" y="7"/>
                      <a:pt x="3" y="4"/>
                    </a:cubicBezTo>
                    <a:cubicBezTo>
                      <a:pt x="5" y="1"/>
                      <a:pt x="8" y="0"/>
                      <a:pt x="11" y="0"/>
                    </a:cubicBezTo>
                    <a:cubicBezTo>
                      <a:pt x="19" y="0"/>
                      <a:pt x="22" y="5"/>
                      <a:pt x="22" y="15"/>
                    </a:cubicBezTo>
                    <a:cubicBezTo>
                      <a:pt x="22" y="21"/>
                      <a:pt x="21" y="25"/>
                      <a:pt x="19" y="27"/>
                    </a:cubicBezTo>
                    <a:cubicBezTo>
                      <a:pt x="17" y="30"/>
                      <a:pt x="14" y="32"/>
                      <a:pt x="11" y="32"/>
                    </a:cubicBezTo>
                    <a:close/>
                    <a:moveTo>
                      <a:pt x="11" y="5"/>
                    </a:moveTo>
                    <a:cubicBezTo>
                      <a:pt x="8" y="5"/>
                      <a:pt x="7" y="9"/>
                      <a:pt x="7" y="16"/>
                    </a:cubicBezTo>
                    <a:cubicBezTo>
                      <a:pt x="7" y="23"/>
                      <a:pt x="8" y="26"/>
                      <a:pt x="11" y="26"/>
                    </a:cubicBezTo>
                    <a:cubicBezTo>
                      <a:pt x="14" y="26"/>
                      <a:pt x="15" y="23"/>
                      <a:pt x="15" y="16"/>
                    </a:cubicBezTo>
                    <a:cubicBezTo>
                      <a:pt x="15" y="9"/>
                      <a:pt x="14" y="5"/>
                      <a:pt x="11"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7" name="Freeform 314"/>
              <p:cNvSpPr>
                <a:spLocks/>
              </p:cNvSpPr>
              <p:nvPr/>
            </p:nvSpPr>
            <p:spPr bwMode="auto">
              <a:xfrm>
                <a:off x="1993" y="2671"/>
                <a:ext cx="22" cy="53"/>
              </a:xfrm>
              <a:custGeom>
                <a:avLst/>
                <a:gdLst>
                  <a:gd name="T0" fmla="*/ 13 w 13"/>
                  <a:gd name="T1" fmla="*/ 0 h 31"/>
                  <a:gd name="T2" fmla="*/ 13 w 13"/>
                  <a:gd name="T3" fmla="*/ 31 h 31"/>
                  <a:gd name="T4" fmla="*/ 7 w 13"/>
                  <a:gd name="T5" fmla="*/ 31 h 31"/>
                  <a:gd name="T6" fmla="*/ 7 w 13"/>
                  <a:gd name="T7" fmla="*/ 7 h 31"/>
                  <a:gd name="T8" fmla="*/ 5 w 13"/>
                  <a:gd name="T9" fmla="*/ 8 h 31"/>
                  <a:gd name="T10" fmla="*/ 4 w 13"/>
                  <a:gd name="T11" fmla="*/ 9 h 31"/>
                  <a:gd name="T12" fmla="*/ 2 w 13"/>
                  <a:gd name="T13" fmla="*/ 10 h 31"/>
                  <a:gd name="T14" fmla="*/ 0 w 13"/>
                  <a:gd name="T15" fmla="*/ 10 h 31"/>
                  <a:gd name="T16" fmla="*/ 0 w 13"/>
                  <a:gd name="T17" fmla="*/ 4 h 31"/>
                  <a:gd name="T18" fmla="*/ 5 w 13"/>
                  <a:gd name="T19" fmla="*/ 2 h 31"/>
                  <a:gd name="T20" fmla="*/ 9 w 13"/>
                  <a:gd name="T21" fmla="*/ 0 h 31"/>
                  <a:gd name="T22" fmla="*/ 13 w 13"/>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1">
                    <a:moveTo>
                      <a:pt x="13" y="0"/>
                    </a:moveTo>
                    <a:cubicBezTo>
                      <a:pt x="13" y="31"/>
                      <a:pt x="13" y="31"/>
                      <a:pt x="13" y="31"/>
                    </a:cubicBezTo>
                    <a:cubicBezTo>
                      <a:pt x="7" y="31"/>
                      <a:pt x="7" y="31"/>
                      <a:pt x="7" y="31"/>
                    </a:cubicBezTo>
                    <a:cubicBezTo>
                      <a:pt x="7" y="7"/>
                      <a:pt x="7" y="7"/>
                      <a:pt x="7" y="7"/>
                    </a:cubicBezTo>
                    <a:cubicBezTo>
                      <a:pt x="6" y="8"/>
                      <a:pt x="6" y="8"/>
                      <a:pt x="5" y="8"/>
                    </a:cubicBezTo>
                    <a:cubicBezTo>
                      <a:pt x="5" y="8"/>
                      <a:pt x="4" y="9"/>
                      <a:pt x="4" y="9"/>
                    </a:cubicBezTo>
                    <a:cubicBezTo>
                      <a:pt x="3" y="9"/>
                      <a:pt x="3" y="9"/>
                      <a:pt x="2" y="10"/>
                    </a:cubicBezTo>
                    <a:cubicBezTo>
                      <a:pt x="1" y="10"/>
                      <a:pt x="1" y="10"/>
                      <a:pt x="0" y="10"/>
                    </a:cubicBezTo>
                    <a:cubicBezTo>
                      <a:pt x="0" y="4"/>
                      <a:pt x="0" y="4"/>
                      <a:pt x="0" y="4"/>
                    </a:cubicBezTo>
                    <a:cubicBezTo>
                      <a:pt x="2" y="4"/>
                      <a:pt x="4" y="3"/>
                      <a:pt x="5" y="2"/>
                    </a:cubicBezTo>
                    <a:cubicBezTo>
                      <a:pt x="7" y="1"/>
                      <a:pt x="8" y="1"/>
                      <a:pt x="9" y="0"/>
                    </a:cubicBezTo>
                    <a:lnTo>
                      <a:pt x="13"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8" name="Freeform 315"/>
              <p:cNvSpPr>
                <a:spLocks noEditPoints="1"/>
              </p:cNvSpPr>
              <p:nvPr/>
            </p:nvSpPr>
            <p:spPr bwMode="auto">
              <a:xfrm>
                <a:off x="1899" y="2746"/>
                <a:ext cx="38" cy="53"/>
              </a:xfrm>
              <a:custGeom>
                <a:avLst/>
                <a:gdLst>
                  <a:gd name="T0" fmla="*/ 11 w 22"/>
                  <a:gd name="T1" fmla="*/ 31 h 31"/>
                  <a:gd name="T2" fmla="*/ 0 w 22"/>
                  <a:gd name="T3" fmla="*/ 16 h 31"/>
                  <a:gd name="T4" fmla="*/ 3 w 22"/>
                  <a:gd name="T5" fmla="*/ 4 h 31"/>
                  <a:gd name="T6" fmla="*/ 11 w 22"/>
                  <a:gd name="T7" fmla="*/ 0 h 31"/>
                  <a:gd name="T8" fmla="*/ 22 w 22"/>
                  <a:gd name="T9" fmla="*/ 15 h 31"/>
                  <a:gd name="T10" fmla="*/ 19 w 22"/>
                  <a:gd name="T11" fmla="*/ 27 h 31"/>
                  <a:gd name="T12" fmla="*/ 11 w 22"/>
                  <a:gd name="T13" fmla="*/ 31 h 31"/>
                  <a:gd name="T14" fmla="*/ 11 w 22"/>
                  <a:gd name="T15" fmla="*/ 5 h 31"/>
                  <a:gd name="T16" fmla="*/ 7 w 22"/>
                  <a:gd name="T17" fmla="*/ 16 h 31"/>
                  <a:gd name="T18" fmla="*/ 11 w 22"/>
                  <a:gd name="T19" fmla="*/ 26 h 31"/>
                  <a:gd name="T20" fmla="*/ 15 w 22"/>
                  <a:gd name="T21" fmla="*/ 15 h 31"/>
                  <a:gd name="T22" fmla="*/ 11 w 22"/>
                  <a:gd name="T23"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1">
                    <a:moveTo>
                      <a:pt x="11" y="31"/>
                    </a:moveTo>
                    <a:cubicBezTo>
                      <a:pt x="3" y="31"/>
                      <a:pt x="0" y="26"/>
                      <a:pt x="0" y="16"/>
                    </a:cubicBezTo>
                    <a:cubicBezTo>
                      <a:pt x="0" y="11"/>
                      <a:pt x="1" y="7"/>
                      <a:pt x="3" y="4"/>
                    </a:cubicBezTo>
                    <a:cubicBezTo>
                      <a:pt x="5" y="1"/>
                      <a:pt x="8" y="0"/>
                      <a:pt x="11" y="0"/>
                    </a:cubicBezTo>
                    <a:cubicBezTo>
                      <a:pt x="18" y="0"/>
                      <a:pt x="22" y="5"/>
                      <a:pt x="22" y="15"/>
                    </a:cubicBezTo>
                    <a:cubicBezTo>
                      <a:pt x="22" y="20"/>
                      <a:pt x="21" y="24"/>
                      <a:pt x="19" y="27"/>
                    </a:cubicBezTo>
                    <a:cubicBezTo>
                      <a:pt x="17" y="30"/>
                      <a:pt x="14" y="31"/>
                      <a:pt x="11" y="31"/>
                    </a:cubicBezTo>
                    <a:close/>
                    <a:moveTo>
                      <a:pt x="11" y="5"/>
                    </a:moveTo>
                    <a:cubicBezTo>
                      <a:pt x="8" y="5"/>
                      <a:pt x="7" y="8"/>
                      <a:pt x="7" y="16"/>
                    </a:cubicBezTo>
                    <a:cubicBezTo>
                      <a:pt x="7" y="23"/>
                      <a:pt x="8" y="26"/>
                      <a:pt x="11" y="26"/>
                    </a:cubicBezTo>
                    <a:cubicBezTo>
                      <a:pt x="14" y="26"/>
                      <a:pt x="15" y="23"/>
                      <a:pt x="15" y="15"/>
                    </a:cubicBezTo>
                    <a:cubicBezTo>
                      <a:pt x="15" y="8"/>
                      <a:pt x="14" y="5"/>
                      <a:pt x="11"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9" name="Freeform 316"/>
              <p:cNvSpPr>
                <a:spLocks/>
              </p:cNvSpPr>
              <p:nvPr/>
            </p:nvSpPr>
            <p:spPr bwMode="auto">
              <a:xfrm>
                <a:off x="1950" y="2744"/>
                <a:ext cx="23" cy="55"/>
              </a:xfrm>
              <a:custGeom>
                <a:avLst/>
                <a:gdLst>
                  <a:gd name="T0" fmla="*/ 13 w 13"/>
                  <a:gd name="T1" fmla="*/ 0 h 32"/>
                  <a:gd name="T2" fmla="*/ 13 w 13"/>
                  <a:gd name="T3" fmla="*/ 32 h 32"/>
                  <a:gd name="T4" fmla="*/ 6 w 13"/>
                  <a:gd name="T5" fmla="*/ 32 h 32"/>
                  <a:gd name="T6" fmla="*/ 6 w 13"/>
                  <a:gd name="T7" fmla="*/ 8 h 32"/>
                  <a:gd name="T8" fmla="*/ 5 w 13"/>
                  <a:gd name="T9" fmla="*/ 9 h 32"/>
                  <a:gd name="T10" fmla="*/ 4 w 13"/>
                  <a:gd name="T11" fmla="*/ 10 h 32"/>
                  <a:gd name="T12" fmla="*/ 2 w 13"/>
                  <a:gd name="T13" fmla="*/ 10 h 32"/>
                  <a:gd name="T14" fmla="*/ 0 w 13"/>
                  <a:gd name="T15" fmla="*/ 11 h 32"/>
                  <a:gd name="T16" fmla="*/ 0 w 13"/>
                  <a:gd name="T17" fmla="*/ 5 h 32"/>
                  <a:gd name="T18" fmla="*/ 5 w 13"/>
                  <a:gd name="T19" fmla="*/ 3 h 32"/>
                  <a:gd name="T20" fmla="*/ 9 w 13"/>
                  <a:gd name="T21" fmla="*/ 0 h 32"/>
                  <a:gd name="T22" fmla="*/ 13 w 13"/>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2">
                    <a:moveTo>
                      <a:pt x="13" y="0"/>
                    </a:moveTo>
                    <a:cubicBezTo>
                      <a:pt x="13" y="32"/>
                      <a:pt x="13" y="32"/>
                      <a:pt x="13" y="32"/>
                    </a:cubicBezTo>
                    <a:cubicBezTo>
                      <a:pt x="6" y="32"/>
                      <a:pt x="6" y="32"/>
                      <a:pt x="6" y="32"/>
                    </a:cubicBezTo>
                    <a:cubicBezTo>
                      <a:pt x="6" y="8"/>
                      <a:pt x="6" y="8"/>
                      <a:pt x="6" y="8"/>
                    </a:cubicBezTo>
                    <a:cubicBezTo>
                      <a:pt x="6" y="8"/>
                      <a:pt x="6" y="9"/>
                      <a:pt x="5" y="9"/>
                    </a:cubicBezTo>
                    <a:cubicBezTo>
                      <a:pt x="5" y="9"/>
                      <a:pt x="4" y="10"/>
                      <a:pt x="4" y="10"/>
                    </a:cubicBezTo>
                    <a:cubicBezTo>
                      <a:pt x="3" y="10"/>
                      <a:pt x="2" y="10"/>
                      <a:pt x="2" y="10"/>
                    </a:cubicBezTo>
                    <a:cubicBezTo>
                      <a:pt x="1" y="11"/>
                      <a:pt x="1" y="11"/>
                      <a:pt x="0" y="11"/>
                    </a:cubicBezTo>
                    <a:cubicBezTo>
                      <a:pt x="0" y="5"/>
                      <a:pt x="0" y="5"/>
                      <a:pt x="0" y="5"/>
                    </a:cubicBezTo>
                    <a:cubicBezTo>
                      <a:pt x="2" y="5"/>
                      <a:pt x="3" y="4"/>
                      <a:pt x="5" y="3"/>
                    </a:cubicBezTo>
                    <a:cubicBezTo>
                      <a:pt x="6" y="2"/>
                      <a:pt x="8" y="1"/>
                      <a:pt x="9" y="0"/>
                    </a:cubicBezTo>
                    <a:lnTo>
                      <a:pt x="13"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0" name="Freeform 317"/>
              <p:cNvSpPr>
                <a:spLocks noEditPoints="1"/>
              </p:cNvSpPr>
              <p:nvPr/>
            </p:nvSpPr>
            <p:spPr bwMode="auto">
              <a:xfrm>
                <a:off x="1988" y="2746"/>
                <a:ext cx="38" cy="53"/>
              </a:xfrm>
              <a:custGeom>
                <a:avLst/>
                <a:gdLst>
                  <a:gd name="T0" fmla="*/ 11 w 22"/>
                  <a:gd name="T1" fmla="*/ 31 h 31"/>
                  <a:gd name="T2" fmla="*/ 0 w 22"/>
                  <a:gd name="T3" fmla="*/ 16 h 31"/>
                  <a:gd name="T4" fmla="*/ 3 w 22"/>
                  <a:gd name="T5" fmla="*/ 4 h 31"/>
                  <a:gd name="T6" fmla="*/ 12 w 22"/>
                  <a:gd name="T7" fmla="*/ 0 h 31"/>
                  <a:gd name="T8" fmla="*/ 22 w 22"/>
                  <a:gd name="T9" fmla="*/ 15 h 31"/>
                  <a:gd name="T10" fmla="*/ 19 w 22"/>
                  <a:gd name="T11" fmla="*/ 27 h 31"/>
                  <a:gd name="T12" fmla="*/ 11 w 22"/>
                  <a:gd name="T13" fmla="*/ 31 h 31"/>
                  <a:gd name="T14" fmla="*/ 11 w 22"/>
                  <a:gd name="T15" fmla="*/ 5 h 31"/>
                  <a:gd name="T16" fmla="*/ 7 w 22"/>
                  <a:gd name="T17" fmla="*/ 16 h 31"/>
                  <a:gd name="T18" fmla="*/ 11 w 22"/>
                  <a:gd name="T19" fmla="*/ 26 h 31"/>
                  <a:gd name="T20" fmla="*/ 15 w 22"/>
                  <a:gd name="T21" fmla="*/ 15 h 31"/>
                  <a:gd name="T22" fmla="*/ 11 w 22"/>
                  <a:gd name="T23"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1">
                    <a:moveTo>
                      <a:pt x="11" y="31"/>
                    </a:moveTo>
                    <a:cubicBezTo>
                      <a:pt x="4" y="31"/>
                      <a:pt x="0" y="26"/>
                      <a:pt x="0" y="16"/>
                    </a:cubicBezTo>
                    <a:cubicBezTo>
                      <a:pt x="0" y="11"/>
                      <a:pt x="1" y="7"/>
                      <a:pt x="3" y="4"/>
                    </a:cubicBezTo>
                    <a:cubicBezTo>
                      <a:pt x="5" y="1"/>
                      <a:pt x="8" y="0"/>
                      <a:pt x="12" y="0"/>
                    </a:cubicBezTo>
                    <a:cubicBezTo>
                      <a:pt x="19" y="0"/>
                      <a:pt x="22" y="5"/>
                      <a:pt x="22" y="15"/>
                    </a:cubicBezTo>
                    <a:cubicBezTo>
                      <a:pt x="22" y="20"/>
                      <a:pt x="21" y="24"/>
                      <a:pt x="19" y="27"/>
                    </a:cubicBezTo>
                    <a:cubicBezTo>
                      <a:pt x="17" y="30"/>
                      <a:pt x="15" y="31"/>
                      <a:pt x="11" y="31"/>
                    </a:cubicBezTo>
                    <a:close/>
                    <a:moveTo>
                      <a:pt x="11" y="5"/>
                    </a:moveTo>
                    <a:cubicBezTo>
                      <a:pt x="8" y="5"/>
                      <a:pt x="7" y="8"/>
                      <a:pt x="7" y="16"/>
                    </a:cubicBezTo>
                    <a:cubicBezTo>
                      <a:pt x="7" y="23"/>
                      <a:pt x="8" y="26"/>
                      <a:pt x="11" y="26"/>
                    </a:cubicBezTo>
                    <a:cubicBezTo>
                      <a:pt x="14" y="26"/>
                      <a:pt x="15" y="23"/>
                      <a:pt x="15" y="15"/>
                    </a:cubicBezTo>
                    <a:cubicBezTo>
                      <a:pt x="15" y="8"/>
                      <a:pt x="14" y="5"/>
                      <a:pt x="11"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1" name="Freeform 318"/>
              <p:cNvSpPr>
                <a:spLocks noEditPoints="1"/>
              </p:cNvSpPr>
              <p:nvPr/>
            </p:nvSpPr>
            <p:spPr bwMode="auto">
              <a:xfrm>
                <a:off x="1899" y="2819"/>
                <a:ext cx="38" cy="55"/>
              </a:xfrm>
              <a:custGeom>
                <a:avLst/>
                <a:gdLst>
                  <a:gd name="T0" fmla="*/ 11 w 22"/>
                  <a:gd name="T1" fmla="*/ 32 h 32"/>
                  <a:gd name="T2" fmla="*/ 0 w 22"/>
                  <a:gd name="T3" fmla="*/ 17 h 32"/>
                  <a:gd name="T4" fmla="*/ 3 w 22"/>
                  <a:gd name="T5" fmla="*/ 5 h 32"/>
                  <a:gd name="T6" fmla="*/ 11 w 22"/>
                  <a:gd name="T7" fmla="*/ 0 h 32"/>
                  <a:gd name="T8" fmla="*/ 22 w 22"/>
                  <a:gd name="T9" fmla="*/ 16 h 32"/>
                  <a:gd name="T10" fmla="*/ 19 w 22"/>
                  <a:gd name="T11" fmla="*/ 28 h 32"/>
                  <a:gd name="T12" fmla="*/ 11 w 22"/>
                  <a:gd name="T13" fmla="*/ 32 h 32"/>
                  <a:gd name="T14" fmla="*/ 11 w 22"/>
                  <a:gd name="T15" fmla="*/ 6 h 32"/>
                  <a:gd name="T16" fmla="*/ 7 w 22"/>
                  <a:gd name="T17" fmla="*/ 17 h 32"/>
                  <a:gd name="T18" fmla="*/ 11 w 22"/>
                  <a:gd name="T19" fmla="*/ 27 h 32"/>
                  <a:gd name="T20" fmla="*/ 15 w 22"/>
                  <a:gd name="T21" fmla="*/ 16 h 32"/>
                  <a:gd name="T22" fmla="*/ 11 w 22"/>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3" y="32"/>
                      <a:pt x="0" y="27"/>
                      <a:pt x="0" y="17"/>
                    </a:cubicBezTo>
                    <a:cubicBezTo>
                      <a:pt x="0" y="11"/>
                      <a:pt x="1" y="7"/>
                      <a:pt x="3" y="5"/>
                    </a:cubicBezTo>
                    <a:cubicBezTo>
                      <a:pt x="5" y="2"/>
                      <a:pt x="8" y="0"/>
                      <a:pt x="11" y="0"/>
                    </a:cubicBezTo>
                    <a:cubicBezTo>
                      <a:pt x="18" y="0"/>
                      <a:pt x="22" y="6"/>
                      <a:pt x="22" y="16"/>
                    </a:cubicBezTo>
                    <a:cubicBezTo>
                      <a:pt x="22" y="21"/>
                      <a:pt x="21" y="25"/>
                      <a:pt x="19" y="28"/>
                    </a:cubicBezTo>
                    <a:cubicBezTo>
                      <a:pt x="17" y="31"/>
                      <a:pt x="14" y="32"/>
                      <a:pt x="11" y="32"/>
                    </a:cubicBezTo>
                    <a:close/>
                    <a:moveTo>
                      <a:pt x="11" y="6"/>
                    </a:moveTo>
                    <a:cubicBezTo>
                      <a:pt x="8" y="6"/>
                      <a:pt x="7" y="9"/>
                      <a:pt x="7" y="17"/>
                    </a:cubicBezTo>
                    <a:cubicBezTo>
                      <a:pt x="7" y="24"/>
                      <a:pt x="8" y="27"/>
                      <a:pt x="11" y="27"/>
                    </a:cubicBezTo>
                    <a:cubicBezTo>
                      <a:pt x="14" y="27"/>
                      <a:pt x="15" y="23"/>
                      <a:pt x="15" y="16"/>
                    </a:cubicBezTo>
                    <a:cubicBezTo>
                      <a:pt x="15" y="9"/>
                      <a:pt x="14" y="6"/>
                      <a:pt x="11" y="6"/>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2" name="Freeform 319"/>
              <p:cNvSpPr>
                <a:spLocks noEditPoints="1"/>
              </p:cNvSpPr>
              <p:nvPr/>
            </p:nvSpPr>
            <p:spPr bwMode="auto">
              <a:xfrm>
                <a:off x="1945" y="2819"/>
                <a:ext cx="38" cy="55"/>
              </a:xfrm>
              <a:custGeom>
                <a:avLst/>
                <a:gdLst>
                  <a:gd name="T0" fmla="*/ 11 w 22"/>
                  <a:gd name="T1" fmla="*/ 32 h 32"/>
                  <a:gd name="T2" fmla="*/ 0 w 22"/>
                  <a:gd name="T3" fmla="*/ 17 h 32"/>
                  <a:gd name="T4" fmla="*/ 3 w 22"/>
                  <a:gd name="T5" fmla="*/ 5 h 32"/>
                  <a:gd name="T6" fmla="*/ 11 w 22"/>
                  <a:gd name="T7" fmla="*/ 0 h 32"/>
                  <a:gd name="T8" fmla="*/ 22 w 22"/>
                  <a:gd name="T9" fmla="*/ 16 h 32"/>
                  <a:gd name="T10" fmla="*/ 19 w 22"/>
                  <a:gd name="T11" fmla="*/ 28 h 32"/>
                  <a:gd name="T12" fmla="*/ 11 w 22"/>
                  <a:gd name="T13" fmla="*/ 32 h 32"/>
                  <a:gd name="T14" fmla="*/ 11 w 22"/>
                  <a:gd name="T15" fmla="*/ 6 h 32"/>
                  <a:gd name="T16" fmla="*/ 7 w 22"/>
                  <a:gd name="T17" fmla="*/ 17 h 32"/>
                  <a:gd name="T18" fmla="*/ 11 w 22"/>
                  <a:gd name="T19" fmla="*/ 27 h 32"/>
                  <a:gd name="T20" fmla="*/ 15 w 22"/>
                  <a:gd name="T21" fmla="*/ 16 h 32"/>
                  <a:gd name="T22" fmla="*/ 11 w 22"/>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7"/>
                    </a:cubicBezTo>
                    <a:cubicBezTo>
                      <a:pt x="0" y="11"/>
                      <a:pt x="1" y="7"/>
                      <a:pt x="3" y="5"/>
                    </a:cubicBezTo>
                    <a:cubicBezTo>
                      <a:pt x="5" y="2"/>
                      <a:pt x="8" y="0"/>
                      <a:pt x="11" y="0"/>
                    </a:cubicBezTo>
                    <a:cubicBezTo>
                      <a:pt x="19" y="0"/>
                      <a:pt x="22" y="6"/>
                      <a:pt x="22" y="16"/>
                    </a:cubicBezTo>
                    <a:cubicBezTo>
                      <a:pt x="22" y="21"/>
                      <a:pt x="21" y="25"/>
                      <a:pt x="19" y="28"/>
                    </a:cubicBezTo>
                    <a:cubicBezTo>
                      <a:pt x="17" y="31"/>
                      <a:pt x="14" y="32"/>
                      <a:pt x="11" y="32"/>
                    </a:cubicBezTo>
                    <a:close/>
                    <a:moveTo>
                      <a:pt x="11" y="6"/>
                    </a:moveTo>
                    <a:cubicBezTo>
                      <a:pt x="8" y="6"/>
                      <a:pt x="7" y="9"/>
                      <a:pt x="7" y="17"/>
                    </a:cubicBezTo>
                    <a:cubicBezTo>
                      <a:pt x="7" y="24"/>
                      <a:pt x="8" y="27"/>
                      <a:pt x="11" y="27"/>
                    </a:cubicBezTo>
                    <a:cubicBezTo>
                      <a:pt x="14" y="27"/>
                      <a:pt x="15" y="23"/>
                      <a:pt x="15" y="16"/>
                    </a:cubicBezTo>
                    <a:cubicBezTo>
                      <a:pt x="15" y="9"/>
                      <a:pt x="14" y="6"/>
                      <a:pt x="11" y="6"/>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3" name="Freeform 320"/>
              <p:cNvSpPr>
                <a:spLocks/>
              </p:cNvSpPr>
              <p:nvPr/>
            </p:nvSpPr>
            <p:spPr bwMode="auto">
              <a:xfrm>
                <a:off x="1993" y="2819"/>
                <a:ext cx="22" cy="55"/>
              </a:xfrm>
              <a:custGeom>
                <a:avLst/>
                <a:gdLst>
                  <a:gd name="T0" fmla="*/ 13 w 13"/>
                  <a:gd name="T1" fmla="*/ 0 h 32"/>
                  <a:gd name="T2" fmla="*/ 13 w 13"/>
                  <a:gd name="T3" fmla="*/ 32 h 32"/>
                  <a:gd name="T4" fmla="*/ 7 w 13"/>
                  <a:gd name="T5" fmla="*/ 32 h 32"/>
                  <a:gd name="T6" fmla="*/ 7 w 13"/>
                  <a:gd name="T7" fmla="*/ 8 h 32"/>
                  <a:gd name="T8" fmla="*/ 5 w 13"/>
                  <a:gd name="T9" fmla="*/ 9 h 32"/>
                  <a:gd name="T10" fmla="*/ 4 w 13"/>
                  <a:gd name="T11" fmla="*/ 10 h 32"/>
                  <a:gd name="T12" fmla="*/ 2 w 13"/>
                  <a:gd name="T13" fmla="*/ 10 h 32"/>
                  <a:gd name="T14" fmla="*/ 0 w 13"/>
                  <a:gd name="T15" fmla="*/ 11 h 32"/>
                  <a:gd name="T16" fmla="*/ 0 w 13"/>
                  <a:gd name="T17" fmla="*/ 5 h 32"/>
                  <a:gd name="T18" fmla="*/ 5 w 13"/>
                  <a:gd name="T19" fmla="*/ 3 h 32"/>
                  <a:gd name="T20" fmla="*/ 9 w 13"/>
                  <a:gd name="T21" fmla="*/ 0 h 32"/>
                  <a:gd name="T22" fmla="*/ 13 w 13"/>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2">
                    <a:moveTo>
                      <a:pt x="13" y="0"/>
                    </a:moveTo>
                    <a:cubicBezTo>
                      <a:pt x="13" y="32"/>
                      <a:pt x="13" y="32"/>
                      <a:pt x="13" y="32"/>
                    </a:cubicBezTo>
                    <a:cubicBezTo>
                      <a:pt x="7" y="32"/>
                      <a:pt x="7" y="32"/>
                      <a:pt x="7" y="32"/>
                    </a:cubicBezTo>
                    <a:cubicBezTo>
                      <a:pt x="7" y="8"/>
                      <a:pt x="7" y="8"/>
                      <a:pt x="7" y="8"/>
                    </a:cubicBezTo>
                    <a:cubicBezTo>
                      <a:pt x="6" y="8"/>
                      <a:pt x="6" y="9"/>
                      <a:pt x="5" y="9"/>
                    </a:cubicBezTo>
                    <a:cubicBezTo>
                      <a:pt x="5" y="9"/>
                      <a:pt x="4" y="9"/>
                      <a:pt x="4" y="10"/>
                    </a:cubicBezTo>
                    <a:cubicBezTo>
                      <a:pt x="3" y="10"/>
                      <a:pt x="3" y="10"/>
                      <a:pt x="2" y="10"/>
                    </a:cubicBezTo>
                    <a:cubicBezTo>
                      <a:pt x="1" y="10"/>
                      <a:pt x="1" y="11"/>
                      <a:pt x="0" y="11"/>
                    </a:cubicBezTo>
                    <a:cubicBezTo>
                      <a:pt x="0" y="5"/>
                      <a:pt x="0" y="5"/>
                      <a:pt x="0" y="5"/>
                    </a:cubicBezTo>
                    <a:cubicBezTo>
                      <a:pt x="2" y="4"/>
                      <a:pt x="4" y="4"/>
                      <a:pt x="5" y="3"/>
                    </a:cubicBezTo>
                    <a:cubicBezTo>
                      <a:pt x="7" y="2"/>
                      <a:pt x="8" y="1"/>
                      <a:pt x="9" y="0"/>
                    </a:cubicBezTo>
                    <a:lnTo>
                      <a:pt x="13"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4" name="Freeform 321"/>
              <p:cNvSpPr>
                <a:spLocks/>
              </p:cNvSpPr>
              <p:nvPr/>
            </p:nvSpPr>
            <p:spPr bwMode="auto">
              <a:xfrm>
                <a:off x="2084" y="2671"/>
                <a:ext cx="24" cy="53"/>
              </a:xfrm>
              <a:custGeom>
                <a:avLst/>
                <a:gdLst>
                  <a:gd name="T0" fmla="*/ 14 w 14"/>
                  <a:gd name="T1" fmla="*/ 0 h 31"/>
                  <a:gd name="T2" fmla="*/ 14 w 14"/>
                  <a:gd name="T3" fmla="*/ 31 h 31"/>
                  <a:gd name="T4" fmla="*/ 7 w 14"/>
                  <a:gd name="T5" fmla="*/ 31 h 31"/>
                  <a:gd name="T6" fmla="*/ 7 w 14"/>
                  <a:gd name="T7" fmla="*/ 7 h 31"/>
                  <a:gd name="T8" fmla="*/ 5 w 14"/>
                  <a:gd name="T9" fmla="*/ 8 h 31"/>
                  <a:gd name="T10" fmla="*/ 4 w 14"/>
                  <a:gd name="T11" fmla="*/ 9 h 31"/>
                  <a:gd name="T12" fmla="*/ 2 w 14"/>
                  <a:gd name="T13" fmla="*/ 10 h 31"/>
                  <a:gd name="T14" fmla="*/ 0 w 14"/>
                  <a:gd name="T15" fmla="*/ 10 h 31"/>
                  <a:gd name="T16" fmla="*/ 0 w 14"/>
                  <a:gd name="T17" fmla="*/ 4 h 31"/>
                  <a:gd name="T18" fmla="*/ 5 w 14"/>
                  <a:gd name="T19" fmla="*/ 2 h 31"/>
                  <a:gd name="T20" fmla="*/ 9 w 14"/>
                  <a:gd name="T21" fmla="*/ 0 h 31"/>
                  <a:gd name="T22" fmla="*/ 14 w 14"/>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1">
                    <a:moveTo>
                      <a:pt x="14" y="0"/>
                    </a:moveTo>
                    <a:cubicBezTo>
                      <a:pt x="14" y="31"/>
                      <a:pt x="14" y="31"/>
                      <a:pt x="14" y="31"/>
                    </a:cubicBezTo>
                    <a:cubicBezTo>
                      <a:pt x="7" y="31"/>
                      <a:pt x="7" y="31"/>
                      <a:pt x="7" y="31"/>
                    </a:cubicBezTo>
                    <a:cubicBezTo>
                      <a:pt x="7" y="7"/>
                      <a:pt x="7" y="7"/>
                      <a:pt x="7" y="7"/>
                    </a:cubicBezTo>
                    <a:cubicBezTo>
                      <a:pt x="6" y="8"/>
                      <a:pt x="6" y="8"/>
                      <a:pt x="5" y="8"/>
                    </a:cubicBezTo>
                    <a:cubicBezTo>
                      <a:pt x="5" y="8"/>
                      <a:pt x="4" y="9"/>
                      <a:pt x="4" y="9"/>
                    </a:cubicBezTo>
                    <a:cubicBezTo>
                      <a:pt x="3" y="9"/>
                      <a:pt x="3" y="9"/>
                      <a:pt x="2" y="10"/>
                    </a:cubicBezTo>
                    <a:cubicBezTo>
                      <a:pt x="1" y="10"/>
                      <a:pt x="1" y="10"/>
                      <a:pt x="0" y="10"/>
                    </a:cubicBezTo>
                    <a:cubicBezTo>
                      <a:pt x="0" y="4"/>
                      <a:pt x="0" y="4"/>
                      <a:pt x="0" y="4"/>
                    </a:cubicBezTo>
                    <a:cubicBezTo>
                      <a:pt x="2" y="4"/>
                      <a:pt x="4" y="3"/>
                      <a:pt x="5" y="2"/>
                    </a:cubicBezTo>
                    <a:cubicBezTo>
                      <a:pt x="7" y="1"/>
                      <a:pt x="8" y="1"/>
                      <a:pt x="9" y="0"/>
                    </a:cubicBezTo>
                    <a:lnTo>
                      <a:pt x="14"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5" name="Freeform 322"/>
              <p:cNvSpPr>
                <a:spLocks noEditPoints="1"/>
              </p:cNvSpPr>
              <p:nvPr/>
            </p:nvSpPr>
            <p:spPr bwMode="auto">
              <a:xfrm>
                <a:off x="2079" y="2746"/>
                <a:ext cx="37" cy="53"/>
              </a:xfrm>
              <a:custGeom>
                <a:avLst/>
                <a:gdLst>
                  <a:gd name="T0" fmla="*/ 11 w 22"/>
                  <a:gd name="T1" fmla="*/ 31 h 31"/>
                  <a:gd name="T2" fmla="*/ 0 w 22"/>
                  <a:gd name="T3" fmla="*/ 16 h 31"/>
                  <a:gd name="T4" fmla="*/ 3 w 22"/>
                  <a:gd name="T5" fmla="*/ 4 h 31"/>
                  <a:gd name="T6" fmla="*/ 12 w 22"/>
                  <a:gd name="T7" fmla="*/ 0 h 31"/>
                  <a:gd name="T8" fmla="*/ 22 w 22"/>
                  <a:gd name="T9" fmla="*/ 15 h 31"/>
                  <a:gd name="T10" fmla="*/ 20 w 22"/>
                  <a:gd name="T11" fmla="*/ 27 h 31"/>
                  <a:gd name="T12" fmla="*/ 11 w 22"/>
                  <a:gd name="T13" fmla="*/ 31 h 31"/>
                  <a:gd name="T14" fmla="*/ 11 w 22"/>
                  <a:gd name="T15" fmla="*/ 5 h 31"/>
                  <a:gd name="T16" fmla="*/ 7 w 22"/>
                  <a:gd name="T17" fmla="*/ 16 h 31"/>
                  <a:gd name="T18" fmla="*/ 11 w 22"/>
                  <a:gd name="T19" fmla="*/ 26 h 31"/>
                  <a:gd name="T20" fmla="*/ 16 w 22"/>
                  <a:gd name="T21" fmla="*/ 15 h 31"/>
                  <a:gd name="T22" fmla="*/ 11 w 22"/>
                  <a:gd name="T23"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1">
                    <a:moveTo>
                      <a:pt x="11" y="31"/>
                    </a:moveTo>
                    <a:cubicBezTo>
                      <a:pt x="4" y="31"/>
                      <a:pt x="0" y="26"/>
                      <a:pt x="0" y="16"/>
                    </a:cubicBezTo>
                    <a:cubicBezTo>
                      <a:pt x="0" y="11"/>
                      <a:pt x="1" y="7"/>
                      <a:pt x="3" y="4"/>
                    </a:cubicBezTo>
                    <a:cubicBezTo>
                      <a:pt x="5" y="1"/>
                      <a:pt x="8" y="0"/>
                      <a:pt x="12" y="0"/>
                    </a:cubicBezTo>
                    <a:cubicBezTo>
                      <a:pt x="19" y="0"/>
                      <a:pt x="22" y="5"/>
                      <a:pt x="22" y="15"/>
                    </a:cubicBezTo>
                    <a:cubicBezTo>
                      <a:pt x="22" y="20"/>
                      <a:pt x="22" y="24"/>
                      <a:pt x="20" y="27"/>
                    </a:cubicBezTo>
                    <a:cubicBezTo>
                      <a:pt x="18" y="30"/>
                      <a:pt x="15" y="31"/>
                      <a:pt x="11" y="31"/>
                    </a:cubicBezTo>
                    <a:close/>
                    <a:moveTo>
                      <a:pt x="11" y="5"/>
                    </a:moveTo>
                    <a:cubicBezTo>
                      <a:pt x="9" y="5"/>
                      <a:pt x="7" y="8"/>
                      <a:pt x="7" y="16"/>
                    </a:cubicBezTo>
                    <a:cubicBezTo>
                      <a:pt x="7" y="23"/>
                      <a:pt x="9" y="26"/>
                      <a:pt x="11" y="26"/>
                    </a:cubicBezTo>
                    <a:cubicBezTo>
                      <a:pt x="14" y="26"/>
                      <a:pt x="16" y="23"/>
                      <a:pt x="16" y="15"/>
                    </a:cubicBezTo>
                    <a:cubicBezTo>
                      <a:pt x="16" y="8"/>
                      <a:pt x="14" y="5"/>
                      <a:pt x="11"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6" name="Freeform 323"/>
              <p:cNvSpPr>
                <a:spLocks noEditPoints="1"/>
              </p:cNvSpPr>
              <p:nvPr/>
            </p:nvSpPr>
            <p:spPr bwMode="auto">
              <a:xfrm>
                <a:off x="2079" y="2819"/>
                <a:ext cx="37" cy="55"/>
              </a:xfrm>
              <a:custGeom>
                <a:avLst/>
                <a:gdLst>
                  <a:gd name="T0" fmla="*/ 11 w 22"/>
                  <a:gd name="T1" fmla="*/ 32 h 32"/>
                  <a:gd name="T2" fmla="*/ 0 w 22"/>
                  <a:gd name="T3" fmla="*/ 17 h 32"/>
                  <a:gd name="T4" fmla="*/ 3 w 22"/>
                  <a:gd name="T5" fmla="*/ 5 h 32"/>
                  <a:gd name="T6" fmla="*/ 12 w 22"/>
                  <a:gd name="T7" fmla="*/ 0 h 32"/>
                  <a:gd name="T8" fmla="*/ 22 w 22"/>
                  <a:gd name="T9" fmla="*/ 16 h 32"/>
                  <a:gd name="T10" fmla="*/ 20 w 22"/>
                  <a:gd name="T11" fmla="*/ 28 h 32"/>
                  <a:gd name="T12" fmla="*/ 11 w 22"/>
                  <a:gd name="T13" fmla="*/ 32 h 32"/>
                  <a:gd name="T14" fmla="*/ 11 w 22"/>
                  <a:gd name="T15" fmla="*/ 6 h 32"/>
                  <a:gd name="T16" fmla="*/ 7 w 22"/>
                  <a:gd name="T17" fmla="*/ 17 h 32"/>
                  <a:gd name="T18" fmla="*/ 11 w 22"/>
                  <a:gd name="T19" fmla="*/ 27 h 32"/>
                  <a:gd name="T20" fmla="*/ 16 w 22"/>
                  <a:gd name="T21" fmla="*/ 16 h 32"/>
                  <a:gd name="T22" fmla="*/ 11 w 22"/>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7"/>
                    </a:cubicBezTo>
                    <a:cubicBezTo>
                      <a:pt x="0" y="11"/>
                      <a:pt x="1" y="7"/>
                      <a:pt x="3" y="5"/>
                    </a:cubicBezTo>
                    <a:cubicBezTo>
                      <a:pt x="5" y="2"/>
                      <a:pt x="8" y="0"/>
                      <a:pt x="12" y="0"/>
                    </a:cubicBezTo>
                    <a:cubicBezTo>
                      <a:pt x="19" y="0"/>
                      <a:pt x="22" y="6"/>
                      <a:pt x="22" y="16"/>
                    </a:cubicBezTo>
                    <a:cubicBezTo>
                      <a:pt x="22" y="21"/>
                      <a:pt x="22" y="25"/>
                      <a:pt x="20" y="28"/>
                    </a:cubicBezTo>
                    <a:cubicBezTo>
                      <a:pt x="18" y="31"/>
                      <a:pt x="15" y="32"/>
                      <a:pt x="11" y="32"/>
                    </a:cubicBezTo>
                    <a:close/>
                    <a:moveTo>
                      <a:pt x="11" y="6"/>
                    </a:moveTo>
                    <a:cubicBezTo>
                      <a:pt x="9" y="6"/>
                      <a:pt x="7" y="9"/>
                      <a:pt x="7" y="17"/>
                    </a:cubicBezTo>
                    <a:cubicBezTo>
                      <a:pt x="7" y="24"/>
                      <a:pt x="9" y="27"/>
                      <a:pt x="11" y="27"/>
                    </a:cubicBezTo>
                    <a:cubicBezTo>
                      <a:pt x="14" y="27"/>
                      <a:pt x="16" y="23"/>
                      <a:pt x="16" y="16"/>
                    </a:cubicBezTo>
                    <a:cubicBezTo>
                      <a:pt x="16" y="9"/>
                      <a:pt x="14" y="6"/>
                      <a:pt x="11" y="6"/>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7" name="Freeform 324"/>
              <p:cNvSpPr>
                <a:spLocks noEditPoints="1"/>
              </p:cNvSpPr>
              <p:nvPr/>
            </p:nvSpPr>
            <p:spPr bwMode="auto">
              <a:xfrm>
                <a:off x="2032" y="2671"/>
                <a:ext cx="38" cy="54"/>
              </a:xfrm>
              <a:custGeom>
                <a:avLst/>
                <a:gdLst>
                  <a:gd name="T0" fmla="*/ 11 w 22"/>
                  <a:gd name="T1" fmla="*/ 32 h 32"/>
                  <a:gd name="T2" fmla="*/ 0 w 22"/>
                  <a:gd name="T3" fmla="*/ 16 h 32"/>
                  <a:gd name="T4" fmla="*/ 3 w 22"/>
                  <a:gd name="T5" fmla="*/ 4 h 32"/>
                  <a:gd name="T6" fmla="*/ 12 w 22"/>
                  <a:gd name="T7" fmla="*/ 0 h 32"/>
                  <a:gd name="T8" fmla="*/ 22 w 22"/>
                  <a:gd name="T9" fmla="*/ 15 h 32"/>
                  <a:gd name="T10" fmla="*/ 19 w 22"/>
                  <a:gd name="T11" fmla="*/ 27 h 32"/>
                  <a:gd name="T12" fmla="*/ 11 w 22"/>
                  <a:gd name="T13" fmla="*/ 32 h 32"/>
                  <a:gd name="T14" fmla="*/ 11 w 22"/>
                  <a:gd name="T15" fmla="*/ 5 h 32"/>
                  <a:gd name="T16" fmla="*/ 7 w 22"/>
                  <a:gd name="T17" fmla="*/ 16 h 32"/>
                  <a:gd name="T18" fmla="*/ 11 w 22"/>
                  <a:gd name="T19" fmla="*/ 26 h 32"/>
                  <a:gd name="T20" fmla="*/ 15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6"/>
                      <a:pt x="0" y="16"/>
                    </a:cubicBezTo>
                    <a:cubicBezTo>
                      <a:pt x="0" y="11"/>
                      <a:pt x="1" y="7"/>
                      <a:pt x="3" y="4"/>
                    </a:cubicBezTo>
                    <a:cubicBezTo>
                      <a:pt x="5" y="1"/>
                      <a:pt x="8" y="0"/>
                      <a:pt x="12" y="0"/>
                    </a:cubicBezTo>
                    <a:cubicBezTo>
                      <a:pt x="19" y="0"/>
                      <a:pt x="22" y="5"/>
                      <a:pt x="22" y="15"/>
                    </a:cubicBezTo>
                    <a:cubicBezTo>
                      <a:pt x="22" y="21"/>
                      <a:pt x="21" y="25"/>
                      <a:pt x="19" y="27"/>
                    </a:cubicBezTo>
                    <a:cubicBezTo>
                      <a:pt x="18" y="30"/>
                      <a:pt x="15" y="32"/>
                      <a:pt x="11" y="32"/>
                    </a:cubicBezTo>
                    <a:close/>
                    <a:moveTo>
                      <a:pt x="11" y="5"/>
                    </a:moveTo>
                    <a:cubicBezTo>
                      <a:pt x="8" y="5"/>
                      <a:pt x="7" y="9"/>
                      <a:pt x="7" y="16"/>
                    </a:cubicBezTo>
                    <a:cubicBezTo>
                      <a:pt x="7" y="23"/>
                      <a:pt x="8" y="26"/>
                      <a:pt x="11" y="26"/>
                    </a:cubicBezTo>
                    <a:cubicBezTo>
                      <a:pt x="14" y="26"/>
                      <a:pt x="15" y="23"/>
                      <a:pt x="15" y="16"/>
                    </a:cubicBezTo>
                    <a:cubicBezTo>
                      <a:pt x="15" y="9"/>
                      <a:pt x="14" y="5"/>
                      <a:pt x="11"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8" name="Freeform 325"/>
              <p:cNvSpPr>
                <a:spLocks/>
              </p:cNvSpPr>
              <p:nvPr/>
            </p:nvSpPr>
            <p:spPr bwMode="auto">
              <a:xfrm>
                <a:off x="2038" y="2744"/>
                <a:ext cx="22" cy="55"/>
              </a:xfrm>
              <a:custGeom>
                <a:avLst/>
                <a:gdLst>
                  <a:gd name="T0" fmla="*/ 13 w 13"/>
                  <a:gd name="T1" fmla="*/ 0 h 32"/>
                  <a:gd name="T2" fmla="*/ 13 w 13"/>
                  <a:gd name="T3" fmla="*/ 32 h 32"/>
                  <a:gd name="T4" fmla="*/ 7 w 13"/>
                  <a:gd name="T5" fmla="*/ 32 h 32"/>
                  <a:gd name="T6" fmla="*/ 7 w 13"/>
                  <a:gd name="T7" fmla="*/ 8 h 32"/>
                  <a:gd name="T8" fmla="*/ 5 w 13"/>
                  <a:gd name="T9" fmla="*/ 9 h 32"/>
                  <a:gd name="T10" fmla="*/ 4 w 13"/>
                  <a:gd name="T11" fmla="*/ 10 h 32"/>
                  <a:gd name="T12" fmla="*/ 2 w 13"/>
                  <a:gd name="T13" fmla="*/ 10 h 32"/>
                  <a:gd name="T14" fmla="*/ 0 w 13"/>
                  <a:gd name="T15" fmla="*/ 11 h 32"/>
                  <a:gd name="T16" fmla="*/ 0 w 13"/>
                  <a:gd name="T17" fmla="*/ 5 h 32"/>
                  <a:gd name="T18" fmla="*/ 5 w 13"/>
                  <a:gd name="T19" fmla="*/ 3 h 32"/>
                  <a:gd name="T20" fmla="*/ 9 w 13"/>
                  <a:gd name="T21" fmla="*/ 0 h 32"/>
                  <a:gd name="T22" fmla="*/ 13 w 13"/>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2">
                    <a:moveTo>
                      <a:pt x="13" y="0"/>
                    </a:moveTo>
                    <a:cubicBezTo>
                      <a:pt x="13" y="32"/>
                      <a:pt x="13" y="32"/>
                      <a:pt x="13" y="32"/>
                    </a:cubicBezTo>
                    <a:cubicBezTo>
                      <a:pt x="7" y="32"/>
                      <a:pt x="7" y="32"/>
                      <a:pt x="7" y="32"/>
                    </a:cubicBezTo>
                    <a:cubicBezTo>
                      <a:pt x="7" y="8"/>
                      <a:pt x="7" y="8"/>
                      <a:pt x="7" y="8"/>
                    </a:cubicBezTo>
                    <a:cubicBezTo>
                      <a:pt x="6" y="8"/>
                      <a:pt x="6" y="9"/>
                      <a:pt x="5" y="9"/>
                    </a:cubicBezTo>
                    <a:cubicBezTo>
                      <a:pt x="5" y="9"/>
                      <a:pt x="4" y="10"/>
                      <a:pt x="4" y="10"/>
                    </a:cubicBezTo>
                    <a:cubicBezTo>
                      <a:pt x="3" y="10"/>
                      <a:pt x="3" y="10"/>
                      <a:pt x="2" y="10"/>
                    </a:cubicBezTo>
                    <a:cubicBezTo>
                      <a:pt x="1" y="11"/>
                      <a:pt x="1" y="11"/>
                      <a:pt x="0" y="11"/>
                    </a:cubicBezTo>
                    <a:cubicBezTo>
                      <a:pt x="0" y="5"/>
                      <a:pt x="0" y="5"/>
                      <a:pt x="0" y="5"/>
                    </a:cubicBezTo>
                    <a:cubicBezTo>
                      <a:pt x="2" y="5"/>
                      <a:pt x="4" y="4"/>
                      <a:pt x="5" y="3"/>
                    </a:cubicBezTo>
                    <a:cubicBezTo>
                      <a:pt x="7" y="2"/>
                      <a:pt x="8" y="1"/>
                      <a:pt x="9" y="0"/>
                    </a:cubicBezTo>
                    <a:lnTo>
                      <a:pt x="13"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9" name="Freeform 326"/>
              <p:cNvSpPr>
                <a:spLocks noEditPoints="1"/>
              </p:cNvSpPr>
              <p:nvPr/>
            </p:nvSpPr>
            <p:spPr bwMode="auto">
              <a:xfrm>
                <a:off x="2032" y="2819"/>
                <a:ext cx="38" cy="55"/>
              </a:xfrm>
              <a:custGeom>
                <a:avLst/>
                <a:gdLst>
                  <a:gd name="T0" fmla="*/ 11 w 22"/>
                  <a:gd name="T1" fmla="*/ 32 h 32"/>
                  <a:gd name="T2" fmla="*/ 0 w 22"/>
                  <a:gd name="T3" fmla="*/ 17 h 32"/>
                  <a:gd name="T4" fmla="*/ 3 w 22"/>
                  <a:gd name="T5" fmla="*/ 5 h 32"/>
                  <a:gd name="T6" fmla="*/ 12 w 22"/>
                  <a:gd name="T7" fmla="*/ 0 h 32"/>
                  <a:gd name="T8" fmla="*/ 22 w 22"/>
                  <a:gd name="T9" fmla="*/ 16 h 32"/>
                  <a:gd name="T10" fmla="*/ 19 w 22"/>
                  <a:gd name="T11" fmla="*/ 28 h 32"/>
                  <a:gd name="T12" fmla="*/ 11 w 22"/>
                  <a:gd name="T13" fmla="*/ 32 h 32"/>
                  <a:gd name="T14" fmla="*/ 11 w 22"/>
                  <a:gd name="T15" fmla="*/ 6 h 32"/>
                  <a:gd name="T16" fmla="*/ 7 w 22"/>
                  <a:gd name="T17" fmla="*/ 17 h 32"/>
                  <a:gd name="T18" fmla="*/ 11 w 22"/>
                  <a:gd name="T19" fmla="*/ 27 h 32"/>
                  <a:gd name="T20" fmla="*/ 15 w 22"/>
                  <a:gd name="T21" fmla="*/ 16 h 32"/>
                  <a:gd name="T22" fmla="*/ 11 w 22"/>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7"/>
                    </a:cubicBezTo>
                    <a:cubicBezTo>
                      <a:pt x="0" y="11"/>
                      <a:pt x="1" y="7"/>
                      <a:pt x="3" y="5"/>
                    </a:cubicBezTo>
                    <a:cubicBezTo>
                      <a:pt x="5" y="2"/>
                      <a:pt x="8" y="0"/>
                      <a:pt x="12" y="0"/>
                    </a:cubicBezTo>
                    <a:cubicBezTo>
                      <a:pt x="19" y="0"/>
                      <a:pt x="22" y="6"/>
                      <a:pt x="22" y="16"/>
                    </a:cubicBezTo>
                    <a:cubicBezTo>
                      <a:pt x="22" y="21"/>
                      <a:pt x="21" y="25"/>
                      <a:pt x="19" y="28"/>
                    </a:cubicBezTo>
                    <a:cubicBezTo>
                      <a:pt x="18" y="31"/>
                      <a:pt x="15" y="32"/>
                      <a:pt x="11" y="32"/>
                    </a:cubicBezTo>
                    <a:close/>
                    <a:moveTo>
                      <a:pt x="11" y="6"/>
                    </a:moveTo>
                    <a:cubicBezTo>
                      <a:pt x="8" y="6"/>
                      <a:pt x="7" y="9"/>
                      <a:pt x="7" y="17"/>
                    </a:cubicBezTo>
                    <a:cubicBezTo>
                      <a:pt x="7" y="24"/>
                      <a:pt x="8" y="27"/>
                      <a:pt x="11" y="27"/>
                    </a:cubicBezTo>
                    <a:cubicBezTo>
                      <a:pt x="14" y="27"/>
                      <a:pt x="15" y="23"/>
                      <a:pt x="15" y="16"/>
                    </a:cubicBezTo>
                    <a:cubicBezTo>
                      <a:pt x="15" y="9"/>
                      <a:pt x="14" y="6"/>
                      <a:pt x="11" y="6"/>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0" name="Rectangle 327"/>
              <p:cNvSpPr>
                <a:spLocks noChangeArrowheads="1"/>
              </p:cNvSpPr>
              <p:nvPr/>
            </p:nvSpPr>
            <p:spPr bwMode="auto">
              <a:xfrm>
                <a:off x="1848" y="3595"/>
                <a:ext cx="319" cy="318"/>
              </a:xfrm>
              <a:prstGeom prst="rect">
                <a:avLst/>
              </a:prstGeom>
              <a:solidFill>
                <a:srgbClr val="00B2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1" name="Freeform 328"/>
              <p:cNvSpPr>
                <a:spLocks/>
              </p:cNvSpPr>
              <p:nvPr/>
            </p:nvSpPr>
            <p:spPr bwMode="auto">
              <a:xfrm>
                <a:off x="1904" y="3652"/>
                <a:ext cx="23" cy="54"/>
              </a:xfrm>
              <a:custGeom>
                <a:avLst/>
                <a:gdLst>
                  <a:gd name="T0" fmla="*/ 13 w 13"/>
                  <a:gd name="T1" fmla="*/ 0 h 32"/>
                  <a:gd name="T2" fmla="*/ 13 w 13"/>
                  <a:gd name="T3" fmla="*/ 32 h 32"/>
                  <a:gd name="T4" fmla="*/ 6 w 13"/>
                  <a:gd name="T5" fmla="*/ 32 h 32"/>
                  <a:gd name="T6" fmla="*/ 6 w 13"/>
                  <a:gd name="T7" fmla="*/ 8 h 32"/>
                  <a:gd name="T8" fmla="*/ 5 w 13"/>
                  <a:gd name="T9" fmla="*/ 9 h 32"/>
                  <a:gd name="T10" fmla="*/ 3 w 13"/>
                  <a:gd name="T11" fmla="*/ 10 h 32"/>
                  <a:gd name="T12" fmla="*/ 2 w 13"/>
                  <a:gd name="T13" fmla="*/ 10 h 32"/>
                  <a:gd name="T14" fmla="*/ 0 w 13"/>
                  <a:gd name="T15" fmla="*/ 10 h 32"/>
                  <a:gd name="T16" fmla="*/ 0 w 13"/>
                  <a:gd name="T17" fmla="*/ 5 h 32"/>
                  <a:gd name="T18" fmla="*/ 5 w 13"/>
                  <a:gd name="T19" fmla="*/ 3 h 32"/>
                  <a:gd name="T20" fmla="*/ 9 w 13"/>
                  <a:gd name="T21" fmla="*/ 0 h 32"/>
                  <a:gd name="T22" fmla="*/ 13 w 13"/>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2">
                    <a:moveTo>
                      <a:pt x="13" y="0"/>
                    </a:moveTo>
                    <a:cubicBezTo>
                      <a:pt x="13" y="32"/>
                      <a:pt x="13" y="32"/>
                      <a:pt x="13" y="32"/>
                    </a:cubicBezTo>
                    <a:cubicBezTo>
                      <a:pt x="6" y="32"/>
                      <a:pt x="6" y="32"/>
                      <a:pt x="6" y="32"/>
                    </a:cubicBezTo>
                    <a:cubicBezTo>
                      <a:pt x="6" y="8"/>
                      <a:pt x="6" y="8"/>
                      <a:pt x="6" y="8"/>
                    </a:cubicBezTo>
                    <a:cubicBezTo>
                      <a:pt x="6" y="8"/>
                      <a:pt x="6" y="8"/>
                      <a:pt x="5" y="9"/>
                    </a:cubicBezTo>
                    <a:cubicBezTo>
                      <a:pt x="5" y="9"/>
                      <a:pt x="4" y="9"/>
                      <a:pt x="3" y="10"/>
                    </a:cubicBezTo>
                    <a:cubicBezTo>
                      <a:pt x="3" y="10"/>
                      <a:pt x="2" y="10"/>
                      <a:pt x="2" y="10"/>
                    </a:cubicBezTo>
                    <a:cubicBezTo>
                      <a:pt x="1" y="10"/>
                      <a:pt x="0" y="10"/>
                      <a:pt x="0" y="10"/>
                    </a:cubicBezTo>
                    <a:cubicBezTo>
                      <a:pt x="0" y="5"/>
                      <a:pt x="0" y="5"/>
                      <a:pt x="0" y="5"/>
                    </a:cubicBezTo>
                    <a:cubicBezTo>
                      <a:pt x="2" y="4"/>
                      <a:pt x="3" y="4"/>
                      <a:pt x="5" y="3"/>
                    </a:cubicBezTo>
                    <a:cubicBezTo>
                      <a:pt x="6" y="2"/>
                      <a:pt x="8" y="1"/>
                      <a:pt x="9" y="0"/>
                    </a:cubicBezTo>
                    <a:lnTo>
                      <a:pt x="13"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2" name="Freeform 329"/>
              <p:cNvSpPr>
                <a:spLocks noEditPoints="1"/>
              </p:cNvSpPr>
              <p:nvPr/>
            </p:nvSpPr>
            <p:spPr bwMode="auto">
              <a:xfrm>
                <a:off x="1945" y="3652"/>
                <a:ext cx="38" cy="54"/>
              </a:xfrm>
              <a:custGeom>
                <a:avLst/>
                <a:gdLst>
                  <a:gd name="T0" fmla="*/ 11 w 22"/>
                  <a:gd name="T1" fmla="*/ 32 h 32"/>
                  <a:gd name="T2" fmla="*/ 0 w 22"/>
                  <a:gd name="T3" fmla="*/ 17 h 32"/>
                  <a:gd name="T4" fmla="*/ 3 w 22"/>
                  <a:gd name="T5" fmla="*/ 5 h 32"/>
                  <a:gd name="T6" fmla="*/ 11 w 22"/>
                  <a:gd name="T7" fmla="*/ 0 h 32"/>
                  <a:gd name="T8" fmla="*/ 22 w 22"/>
                  <a:gd name="T9" fmla="*/ 16 h 32"/>
                  <a:gd name="T10" fmla="*/ 19 w 22"/>
                  <a:gd name="T11" fmla="*/ 28 h 32"/>
                  <a:gd name="T12" fmla="*/ 11 w 22"/>
                  <a:gd name="T13" fmla="*/ 32 h 32"/>
                  <a:gd name="T14" fmla="*/ 11 w 22"/>
                  <a:gd name="T15" fmla="*/ 6 h 32"/>
                  <a:gd name="T16" fmla="*/ 7 w 22"/>
                  <a:gd name="T17" fmla="*/ 17 h 32"/>
                  <a:gd name="T18" fmla="*/ 11 w 22"/>
                  <a:gd name="T19" fmla="*/ 27 h 32"/>
                  <a:gd name="T20" fmla="*/ 15 w 22"/>
                  <a:gd name="T21" fmla="*/ 16 h 32"/>
                  <a:gd name="T22" fmla="*/ 11 w 22"/>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7"/>
                    </a:cubicBezTo>
                    <a:cubicBezTo>
                      <a:pt x="0" y="11"/>
                      <a:pt x="1" y="7"/>
                      <a:pt x="3" y="5"/>
                    </a:cubicBezTo>
                    <a:cubicBezTo>
                      <a:pt x="5" y="2"/>
                      <a:pt x="8" y="0"/>
                      <a:pt x="11" y="0"/>
                    </a:cubicBezTo>
                    <a:cubicBezTo>
                      <a:pt x="19" y="0"/>
                      <a:pt x="22" y="6"/>
                      <a:pt x="22" y="16"/>
                    </a:cubicBezTo>
                    <a:cubicBezTo>
                      <a:pt x="22" y="21"/>
                      <a:pt x="21" y="25"/>
                      <a:pt x="19" y="28"/>
                    </a:cubicBezTo>
                    <a:cubicBezTo>
                      <a:pt x="17" y="31"/>
                      <a:pt x="14" y="32"/>
                      <a:pt x="11" y="32"/>
                    </a:cubicBezTo>
                    <a:close/>
                    <a:moveTo>
                      <a:pt x="11" y="6"/>
                    </a:moveTo>
                    <a:cubicBezTo>
                      <a:pt x="8" y="6"/>
                      <a:pt x="7" y="9"/>
                      <a:pt x="7" y="17"/>
                    </a:cubicBezTo>
                    <a:cubicBezTo>
                      <a:pt x="7" y="23"/>
                      <a:pt x="8" y="27"/>
                      <a:pt x="11" y="27"/>
                    </a:cubicBezTo>
                    <a:cubicBezTo>
                      <a:pt x="14" y="27"/>
                      <a:pt x="15" y="23"/>
                      <a:pt x="15" y="16"/>
                    </a:cubicBezTo>
                    <a:cubicBezTo>
                      <a:pt x="15" y="9"/>
                      <a:pt x="14" y="6"/>
                      <a:pt x="11" y="6"/>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3" name="Freeform 330"/>
              <p:cNvSpPr>
                <a:spLocks/>
              </p:cNvSpPr>
              <p:nvPr/>
            </p:nvSpPr>
            <p:spPr bwMode="auto">
              <a:xfrm>
                <a:off x="1993" y="3652"/>
                <a:ext cx="22" cy="54"/>
              </a:xfrm>
              <a:custGeom>
                <a:avLst/>
                <a:gdLst>
                  <a:gd name="T0" fmla="*/ 13 w 13"/>
                  <a:gd name="T1" fmla="*/ 0 h 32"/>
                  <a:gd name="T2" fmla="*/ 13 w 13"/>
                  <a:gd name="T3" fmla="*/ 32 h 32"/>
                  <a:gd name="T4" fmla="*/ 7 w 13"/>
                  <a:gd name="T5" fmla="*/ 32 h 32"/>
                  <a:gd name="T6" fmla="*/ 7 w 13"/>
                  <a:gd name="T7" fmla="*/ 8 h 32"/>
                  <a:gd name="T8" fmla="*/ 5 w 13"/>
                  <a:gd name="T9" fmla="*/ 9 h 32"/>
                  <a:gd name="T10" fmla="*/ 4 w 13"/>
                  <a:gd name="T11" fmla="*/ 10 h 32"/>
                  <a:gd name="T12" fmla="*/ 2 w 13"/>
                  <a:gd name="T13" fmla="*/ 10 h 32"/>
                  <a:gd name="T14" fmla="*/ 0 w 13"/>
                  <a:gd name="T15" fmla="*/ 10 h 32"/>
                  <a:gd name="T16" fmla="*/ 0 w 13"/>
                  <a:gd name="T17" fmla="*/ 5 h 32"/>
                  <a:gd name="T18" fmla="*/ 5 w 13"/>
                  <a:gd name="T19" fmla="*/ 3 h 32"/>
                  <a:gd name="T20" fmla="*/ 9 w 13"/>
                  <a:gd name="T21" fmla="*/ 0 h 32"/>
                  <a:gd name="T22" fmla="*/ 13 w 13"/>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2">
                    <a:moveTo>
                      <a:pt x="13" y="0"/>
                    </a:moveTo>
                    <a:cubicBezTo>
                      <a:pt x="13" y="32"/>
                      <a:pt x="13" y="32"/>
                      <a:pt x="13" y="32"/>
                    </a:cubicBezTo>
                    <a:cubicBezTo>
                      <a:pt x="7" y="32"/>
                      <a:pt x="7" y="32"/>
                      <a:pt x="7" y="32"/>
                    </a:cubicBezTo>
                    <a:cubicBezTo>
                      <a:pt x="7" y="8"/>
                      <a:pt x="7" y="8"/>
                      <a:pt x="7" y="8"/>
                    </a:cubicBezTo>
                    <a:cubicBezTo>
                      <a:pt x="6" y="8"/>
                      <a:pt x="6" y="8"/>
                      <a:pt x="5" y="9"/>
                    </a:cubicBezTo>
                    <a:cubicBezTo>
                      <a:pt x="5" y="9"/>
                      <a:pt x="4" y="9"/>
                      <a:pt x="4" y="10"/>
                    </a:cubicBezTo>
                    <a:cubicBezTo>
                      <a:pt x="3" y="10"/>
                      <a:pt x="3" y="10"/>
                      <a:pt x="2" y="10"/>
                    </a:cubicBezTo>
                    <a:cubicBezTo>
                      <a:pt x="1" y="10"/>
                      <a:pt x="1" y="10"/>
                      <a:pt x="0" y="10"/>
                    </a:cubicBezTo>
                    <a:cubicBezTo>
                      <a:pt x="0" y="5"/>
                      <a:pt x="0" y="5"/>
                      <a:pt x="0" y="5"/>
                    </a:cubicBezTo>
                    <a:cubicBezTo>
                      <a:pt x="2" y="4"/>
                      <a:pt x="4" y="4"/>
                      <a:pt x="5" y="3"/>
                    </a:cubicBezTo>
                    <a:cubicBezTo>
                      <a:pt x="7" y="2"/>
                      <a:pt x="8" y="1"/>
                      <a:pt x="9" y="0"/>
                    </a:cubicBezTo>
                    <a:lnTo>
                      <a:pt x="13"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4" name="Freeform 331"/>
              <p:cNvSpPr>
                <a:spLocks noEditPoints="1"/>
              </p:cNvSpPr>
              <p:nvPr/>
            </p:nvSpPr>
            <p:spPr bwMode="auto">
              <a:xfrm>
                <a:off x="1899" y="3727"/>
                <a:ext cx="38" cy="54"/>
              </a:xfrm>
              <a:custGeom>
                <a:avLst/>
                <a:gdLst>
                  <a:gd name="T0" fmla="*/ 11 w 22"/>
                  <a:gd name="T1" fmla="*/ 32 h 32"/>
                  <a:gd name="T2" fmla="*/ 0 w 22"/>
                  <a:gd name="T3" fmla="*/ 17 h 32"/>
                  <a:gd name="T4" fmla="*/ 3 w 22"/>
                  <a:gd name="T5" fmla="*/ 4 h 32"/>
                  <a:gd name="T6" fmla="*/ 11 w 22"/>
                  <a:gd name="T7" fmla="*/ 0 h 32"/>
                  <a:gd name="T8" fmla="*/ 22 w 22"/>
                  <a:gd name="T9" fmla="*/ 16 h 32"/>
                  <a:gd name="T10" fmla="*/ 19 w 22"/>
                  <a:gd name="T11" fmla="*/ 28 h 32"/>
                  <a:gd name="T12" fmla="*/ 11 w 22"/>
                  <a:gd name="T13" fmla="*/ 32 h 32"/>
                  <a:gd name="T14" fmla="*/ 11 w 22"/>
                  <a:gd name="T15" fmla="*/ 5 h 32"/>
                  <a:gd name="T16" fmla="*/ 7 w 22"/>
                  <a:gd name="T17" fmla="*/ 16 h 32"/>
                  <a:gd name="T18" fmla="*/ 11 w 22"/>
                  <a:gd name="T19" fmla="*/ 27 h 32"/>
                  <a:gd name="T20" fmla="*/ 15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3" y="32"/>
                      <a:pt x="0" y="27"/>
                      <a:pt x="0" y="17"/>
                    </a:cubicBezTo>
                    <a:cubicBezTo>
                      <a:pt x="0" y="11"/>
                      <a:pt x="1" y="7"/>
                      <a:pt x="3" y="4"/>
                    </a:cubicBezTo>
                    <a:cubicBezTo>
                      <a:pt x="5" y="2"/>
                      <a:pt x="8" y="0"/>
                      <a:pt x="11" y="0"/>
                    </a:cubicBezTo>
                    <a:cubicBezTo>
                      <a:pt x="18" y="0"/>
                      <a:pt x="22" y="5"/>
                      <a:pt x="22" y="16"/>
                    </a:cubicBezTo>
                    <a:cubicBezTo>
                      <a:pt x="22" y="21"/>
                      <a:pt x="21" y="25"/>
                      <a:pt x="19" y="28"/>
                    </a:cubicBezTo>
                    <a:cubicBezTo>
                      <a:pt x="17" y="31"/>
                      <a:pt x="14" y="32"/>
                      <a:pt x="11" y="32"/>
                    </a:cubicBezTo>
                    <a:close/>
                    <a:moveTo>
                      <a:pt x="11" y="5"/>
                    </a:moveTo>
                    <a:cubicBezTo>
                      <a:pt x="8" y="5"/>
                      <a:pt x="7" y="9"/>
                      <a:pt x="7" y="16"/>
                    </a:cubicBezTo>
                    <a:cubicBezTo>
                      <a:pt x="7" y="23"/>
                      <a:pt x="8" y="27"/>
                      <a:pt x="11" y="27"/>
                    </a:cubicBezTo>
                    <a:cubicBezTo>
                      <a:pt x="14" y="27"/>
                      <a:pt x="15" y="23"/>
                      <a:pt x="15" y="16"/>
                    </a:cubicBezTo>
                    <a:cubicBezTo>
                      <a:pt x="15" y="9"/>
                      <a:pt x="14" y="5"/>
                      <a:pt x="11"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5" name="Freeform 332"/>
              <p:cNvSpPr>
                <a:spLocks/>
              </p:cNvSpPr>
              <p:nvPr/>
            </p:nvSpPr>
            <p:spPr bwMode="auto">
              <a:xfrm>
                <a:off x="1950" y="3727"/>
                <a:ext cx="23" cy="53"/>
              </a:xfrm>
              <a:custGeom>
                <a:avLst/>
                <a:gdLst>
                  <a:gd name="T0" fmla="*/ 13 w 13"/>
                  <a:gd name="T1" fmla="*/ 0 h 31"/>
                  <a:gd name="T2" fmla="*/ 13 w 13"/>
                  <a:gd name="T3" fmla="*/ 31 h 31"/>
                  <a:gd name="T4" fmla="*/ 6 w 13"/>
                  <a:gd name="T5" fmla="*/ 31 h 31"/>
                  <a:gd name="T6" fmla="*/ 6 w 13"/>
                  <a:gd name="T7" fmla="*/ 8 h 31"/>
                  <a:gd name="T8" fmla="*/ 5 w 13"/>
                  <a:gd name="T9" fmla="*/ 9 h 31"/>
                  <a:gd name="T10" fmla="*/ 4 w 13"/>
                  <a:gd name="T11" fmla="*/ 9 h 31"/>
                  <a:gd name="T12" fmla="*/ 2 w 13"/>
                  <a:gd name="T13" fmla="*/ 10 h 31"/>
                  <a:gd name="T14" fmla="*/ 0 w 13"/>
                  <a:gd name="T15" fmla="*/ 10 h 31"/>
                  <a:gd name="T16" fmla="*/ 0 w 13"/>
                  <a:gd name="T17" fmla="*/ 5 h 31"/>
                  <a:gd name="T18" fmla="*/ 5 w 13"/>
                  <a:gd name="T19" fmla="*/ 3 h 31"/>
                  <a:gd name="T20" fmla="*/ 9 w 13"/>
                  <a:gd name="T21" fmla="*/ 0 h 31"/>
                  <a:gd name="T22" fmla="*/ 13 w 13"/>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1">
                    <a:moveTo>
                      <a:pt x="13" y="0"/>
                    </a:moveTo>
                    <a:cubicBezTo>
                      <a:pt x="13" y="31"/>
                      <a:pt x="13" y="31"/>
                      <a:pt x="13" y="31"/>
                    </a:cubicBezTo>
                    <a:cubicBezTo>
                      <a:pt x="6" y="31"/>
                      <a:pt x="6" y="31"/>
                      <a:pt x="6" y="31"/>
                    </a:cubicBezTo>
                    <a:cubicBezTo>
                      <a:pt x="6" y="8"/>
                      <a:pt x="6" y="8"/>
                      <a:pt x="6" y="8"/>
                    </a:cubicBezTo>
                    <a:cubicBezTo>
                      <a:pt x="6" y="8"/>
                      <a:pt x="6" y="8"/>
                      <a:pt x="5" y="9"/>
                    </a:cubicBezTo>
                    <a:cubicBezTo>
                      <a:pt x="5" y="9"/>
                      <a:pt x="4" y="9"/>
                      <a:pt x="4" y="9"/>
                    </a:cubicBezTo>
                    <a:cubicBezTo>
                      <a:pt x="3" y="10"/>
                      <a:pt x="2" y="10"/>
                      <a:pt x="2" y="10"/>
                    </a:cubicBezTo>
                    <a:cubicBezTo>
                      <a:pt x="1" y="10"/>
                      <a:pt x="1" y="10"/>
                      <a:pt x="0" y="10"/>
                    </a:cubicBezTo>
                    <a:cubicBezTo>
                      <a:pt x="0" y="5"/>
                      <a:pt x="0" y="5"/>
                      <a:pt x="0" y="5"/>
                    </a:cubicBezTo>
                    <a:cubicBezTo>
                      <a:pt x="2" y="4"/>
                      <a:pt x="3" y="3"/>
                      <a:pt x="5" y="3"/>
                    </a:cubicBezTo>
                    <a:cubicBezTo>
                      <a:pt x="6" y="2"/>
                      <a:pt x="8" y="1"/>
                      <a:pt x="9" y="0"/>
                    </a:cubicBezTo>
                    <a:lnTo>
                      <a:pt x="13"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6" name="Freeform 333"/>
              <p:cNvSpPr>
                <a:spLocks noEditPoints="1"/>
              </p:cNvSpPr>
              <p:nvPr/>
            </p:nvSpPr>
            <p:spPr bwMode="auto">
              <a:xfrm>
                <a:off x="1988" y="3727"/>
                <a:ext cx="38" cy="54"/>
              </a:xfrm>
              <a:custGeom>
                <a:avLst/>
                <a:gdLst>
                  <a:gd name="T0" fmla="*/ 11 w 22"/>
                  <a:gd name="T1" fmla="*/ 32 h 32"/>
                  <a:gd name="T2" fmla="*/ 0 w 22"/>
                  <a:gd name="T3" fmla="*/ 17 h 32"/>
                  <a:gd name="T4" fmla="*/ 3 w 22"/>
                  <a:gd name="T5" fmla="*/ 4 h 32"/>
                  <a:gd name="T6" fmla="*/ 12 w 22"/>
                  <a:gd name="T7" fmla="*/ 0 h 32"/>
                  <a:gd name="T8" fmla="*/ 22 w 22"/>
                  <a:gd name="T9" fmla="*/ 16 h 32"/>
                  <a:gd name="T10" fmla="*/ 19 w 22"/>
                  <a:gd name="T11" fmla="*/ 28 h 32"/>
                  <a:gd name="T12" fmla="*/ 11 w 22"/>
                  <a:gd name="T13" fmla="*/ 32 h 32"/>
                  <a:gd name="T14" fmla="*/ 11 w 22"/>
                  <a:gd name="T15" fmla="*/ 5 h 32"/>
                  <a:gd name="T16" fmla="*/ 7 w 22"/>
                  <a:gd name="T17" fmla="*/ 16 h 32"/>
                  <a:gd name="T18" fmla="*/ 11 w 22"/>
                  <a:gd name="T19" fmla="*/ 27 h 32"/>
                  <a:gd name="T20" fmla="*/ 15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7"/>
                    </a:cubicBezTo>
                    <a:cubicBezTo>
                      <a:pt x="0" y="11"/>
                      <a:pt x="1" y="7"/>
                      <a:pt x="3" y="4"/>
                    </a:cubicBezTo>
                    <a:cubicBezTo>
                      <a:pt x="5" y="2"/>
                      <a:pt x="8" y="0"/>
                      <a:pt x="12" y="0"/>
                    </a:cubicBezTo>
                    <a:cubicBezTo>
                      <a:pt x="19" y="0"/>
                      <a:pt x="22" y="5"/>
                      <a:pt x="22" y="16"/>
                    </a:cubicBezTo>
                    <a:cubicBezTo>
                      <a:pt x="22" y="21"/>
                      <a:pt x="21" y="25"/>
                      <a:pt x="19" y="28"/>
                    </a:cubicBezTo>
                    <a:cubicBezTo>
                      <a:pt x="17" y="31"/>
                      <a:pt x="15" y="32"/>
                      <a:pt x="11" y="32"/>
                    </a:cubicBezTo>
                    <a:close/>
                    <a:moveTo>
                      <a:pt x="11" y="5"/>
                    </a:moveTo>
                    <a:cubicBezTo>
                      <a:pt x="8" y="5"/>
                      <a:pt x="7" y="9"/>
                      <a:pt x="7" y="16"/>
                    </a:cubicBezTo>
                    <a:cubicBezTo>
                      <a:pt x="7" y="23"/>
                      <a:pt x="8" y="27"/>
                      <a:pt x="11" y="27"/>
                    </a:cubicBezTo>
                    <a:cubicBezTo>
                      <a:pt x="14" y="27"/>
                      <a:pt x="15" y="23"/>
                      <a:pt x="15" y="16"/>
                    </a:cubicBezTo>
                    <a:cubicBezTo>
                      <a:pt x="15" y="9"/>
                      <a:pt x="14" y="5"/>
                      <a:pt x="11"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7" name="Freeform 334"/>
              <p:cNvSpPr>
                <a:spLocks noEditPoints="1"/>
              </p:cNvSpPr>
              <p:nvPr/>
            </p:nvSpPr>
            <p:spPr bwMode="auto">
              <a:xfrm>
                <a:off x="1899" y="3802"/>
                <a:ext cx="38" cy="55"/>
              </a:xfrm>
              <a:custGeom>
                <a:avLst/>
                <a:gdLst>
                  <a:gd name="T0" fmla="*/ 11 w 22"/>
                  <a:gd name="T1" fmla="*/ 32 h 32"/>
                  <a:gd name="T2" fmla="*/ 0 w 22"/>
                  <a:gd name="T3" fmla="*/ 16 h 32"/>
                  <a:gd name="T4" fmla="*/ 3 w 22"/>
                  <a:gd name="T5" fmla="*/ 4 h 32"/>
                  <a:gd name="T6" fmla="*/ 11 w 22"/>
                  <a:gd name="T7" fmla="*/ 0 h 32"/>
                  <a:gd name="T8" fmla="*/ 22 w 22"/>
                  <a:gd name="T9" fmla="*/ 16 h 32"/>
                  <a:gd name="T10" fmla="*/ 19 w 22"/>
                  <a:gd name="T11" fmla="*/ 28 h 32"/>
                  <a:gd name="T12" fmla="*/ 11 w 22"/>
                  <a:gd name="T13" fmla="*/ 32 h 32"/>
                  <a:gd name="T14" fmla="*/ 11 w 22"/>
                  <a:gd name="T15" fmla="*/ 5 h 32"/>
                  <a:gd name="T16" fmla="*/ 7 w 22"/>
                  <a:gd name="T17" fmla="*/ 16 h 32"/>
                  <a:gd name="T18" fmla="*/ 11 w 22"/>
                  <a:gd name="T19" fmla="*/ 27 h 32"/>
                  <a:gd name="T20" fmla="*/ 15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3" y="32"/>
                      <a:pt x="0" y="27"/>
                      <a:pt x="0" y="16"/>
                    </a:cubicBezTo>
                    <a:cubicBezTo>
                      <a:pt x="0" y="11"/>
                      <a:pt x="1" y="7"/>
                      <a:pt x="3" y="4"/>
                    </a:cubicBezTo>
                    <a:cubicBezTo>
                      <a:pt x="5" y="1"/>
                      <a:pt x="8" y="0"/>
                      <a:pt x="11" y="0"/>
                    </a:cubicBezTo>
                    <a:cubicBezTo>
                      <a:pt x="18" y="0"/>
                      <a:pt x="22" y="5"/>
                      <a:pt x="22" y="16"/>
                    </a:cubicBezTo>
                    <a:cubicBezTo>
                      <a:pt x="22" y="21"/>
                      <a:pt x="21" y="25"/>
                      <a:pt x="19" y="28"/>
                    </a:cubicBezTo>
                    <a:cubicBezTo>
                      <a:pt x="17" y="30"/>
                      <a:pt x="14" y="32"/>
                      <a:pt x="11" y="32"/>
                    </a:cubicBezTo>
                    <a:close/>
                    <a:moveTo>
                      <a:pt x="11" y="5"/>
                    </a:moveTo>
                    <a:cubicBezTo>
                      <a:pt x="8" y="5"/>
                      <a:pt x="7" y="9"/>
                      <a:pt x="7" y="16"/>
                    </a:cubicBezTo>
                    <a:cubicBezTo>
                      <a:pt x="7" y="23"/>
                      <a:pt x="8" y="27"/>
                      <a:pt x="11" y="27"/>
                    </a:cubicBezTo>
                    <a:cubicBezTo>
                      <a:pt x="14" y="27"/>
                      <a:pt x="15" y="23"/>
                      <a:pt x="15" y="16"/>
                    </a:cubicBezTo>
                    <a:cubicBezTo>
                      <a:pt x="15" y="9"/>
                      <a:pt x="14" y="5"/>
                      <a:pt x="11"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8" name="Freeform 335"/>
              <p:cNvSpPr>
                <a:spLocks noEditPoints="1"/>
              </p:cNvSpPr>
              <p:nvPr/>
            </p:nvSpPr>
            <p:spPr bwMode="auto">
              <a:xfrm>
                <a:off x="1945" y="3802"/>
                <a:ext cx="38" cy="55"/>
              </a:xfrm>
              <a:custGeom>
                <a:avLst/>
                <a:gdLst>
                  <a:gd name="T0" fmla="*/ 11 w 22"/>
                  <a:gd name="T1" fmla="*/ 32 h 32"/>
                  <a:gd name="T2" fmla="*/ 0 w 22"/>
                  <a:gd name="T3" fmla="*/ 16 h 32"/>
                  <a:gd name="T4" fmla="*/ 3 w 22"/>
                  <a:gd name="T5" fmla="*/ 4 h 32"/>
                  <a:gd name="T6" fmla="*/ 11 w 22"/>
                  <a:gd name="T7" fmla="*/ 0 h 32"/>
                  <a:gd name="T8" fmla="*/ 22 w 22"/>
                  <a:gd name="T9" fmla="*/ 16 h 32"/>
                  <a:gd name="T10" fmla="*/ 19 w 22"/>
                  <a:gd name="T11" fmla="*/ 28 h 32"/>
                  <a:gd name="T12" fmla="*/ 11 w 22"/>
                  <a:gd name="T13" fmla="*/ 32 h 32"/>
                  <a:gd name="T14" fmla="*/ 11 w 22"/>
                  <a:gd name="T15" fmla="*/ 5 h 32"/>
                  <a:gd name="T16" fmla="*/ 7 w 22"/>
                  <a:gd name="T17" fmla="*/ 16 h 32"/>
                  <a:gd name="T18" fmla="*/ 11 w 22"/>
                  <a:gd name="T19" fmla="*/ 27 h 32"/>
                  <a:gd name="T20" fmla="*/ 15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6"/>
                    </a:cubicBezTo>
                    <a:cubicBezTo>
                      <a:pt x="0" y="11"/>
                      <a:pt x="1" y="7"/>
                      <a:pt x="3" y="4"/>
                    </a:cubicBezTo>
                    <a:cubicBezTo>
                      <a:pt x="5" y="1"/>
                      <a:pt x="8" y="0"/>
                      <a:pt x="11" y="0"/>
                    </a:cubicBezTo>
                    <a:cubicBezTo>
                      <a:pt x="19" y="0"/>
                      <a:pt x="22" y="5"/>
                      <a:pt x="22" y="16"/>
                    </a:cubicBezTo>
                    <a:cubicBezTo>
                      <a:pt x="22" y="21"/>
                      <a:pt x="21" y="25"/>
                      <a:pt x="19" y="28"/>
                    </a:cubicBezTo>
                    <a:cubicBezTo>
                      <a:pt x="17" y="30"/>
                      <a:pt x="14" y="32"/>
                      <a:pt x="11" y="32"/>
                    </a:cubicBezTo>
                    <a:close/>
                    <a:moveTo>
                      <a:pt x="11" y="5"/>
                    </a:moveTo>
                    <a:cubicBezTo>
                      <a:pt x="8" y="5"/>
                      <a:pt x="7" y="9"/>
                      <a:pt x="7" y="16"/>
                    </a:cubicBezTo>
                    <a:cubicBezTo>
                      <a:pt x="7" y="23"/>
                      <a:pt x="8" y="27"/>
                      <a:pt x="11" y="27"/>
                    </a:cubicBezTo>
                    <a:cubicBezTo>
                      <a:pt x="14" y="27"/>
                      <a:pt x="15" y="23"/>
                      <a:pt x="15" y="16"/>
                    </a:cubicBezTo>
                    <a:cubicBezTo>
                      <a:pt x="15" y="9"/>
                      <a:pt x="14" y="5"/>
                      <a:pt x="11"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9" name="Freeform 336"/>
              <p:cNvSpPr>
                <a:spLocks/>
              </p:cNvSpPr>
              <p:nvPr/>
            </p:nvSpPr>
            <p:spPr bwMode="auto">
              <a:xfrm>
                <a:off x="1993" y="3802"/>
                <a:ext cx="22" cy="53"/>
              </a:xfrm>
              <a:custGeom>
                <a:avLst/>
                <a:gdLst>
                  <a:gd name="T0" fmla="*/ 13 w 13"/>
                  <a:gd name="T1" fmla="*/ 0 h 31"/>
                  <a:gd name="T2" fmla="*/ 13 w 13"/>
                  <a:gd name="T3" fmla="*/ 31 h 31"/>
                  <a:gd name="T4" fmla="*/ 7 w 13"/>
                  <a:gd name="T5" fmla="*/ 31 h 31"/>
                  <a:gd name="T6" fmla="*/ 7 w 13"/>
                  <a:gd name="T7" fmla="*/ 7 h 31"/>
                  <a:gd name="T8" fmla="*/ 5 w 13"/>
                  <a:gd name="T9" fmla="*/ 8 h 31"/>
                  <a:gd name="T10" fmla="*/ 4 w 13"/>
                  <a:gd name="T11" fmla="*/ 9 h 31"/>
                  <a:gd name="T12" fmla="*/ 2 w 13"/>
                  <a:gd name="T13" fmla="*/ 10 h 31"/>
                  <a:gd name="T14" fmla="*/ 0 w 13"/>
                  <a:gd name="T15" fmla="*/ 10 h 31"/>
                  <a:gd name="T16" fmla="*/ 0 w 13"/>
                  <a:gd name="T17" fmla="*/ 4 h 31"/>
                  <a:gd name="T18" fmla="*/ 5 w 13"/>
                  <a:gd name="T19" fmla="*/ 2 h 31"/>
                  <a:gd name="T20" fmla="*/ 9 w 13"/>
                  <a:gd name="T21" fmla="*/ 0 h 31"/>
                  <a:gd name="T22" fmla="*/ 13 w 13"/>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1">
                    <a:moveTo>
                      <a:pt x="13" y="0"/>
                    </a:moveTo>
                    <a:cubicBezTo>
                      <a:pt x="13" y="31"/>
                      <a:pt x="13" y="31"/>
                      <a:pt x="13" y="31"/>
                    </a:cubicBezTo>
                    <a:cubicBezTo>
                      <a:pt x="7" y="31"/>
                      <a:pt x="7" y="31"/>
                      <a:pt x="7" y="31"/>
                    </a:cubicBezTo>
                    <a:cubicBezTo>
                      <a:pt x="7" y="7"/>
                      <a:pt x="7" y="7"/>
                      <a:pt x="7" y="7"/>
                    </a:cubicBezTo>
                    <a:cubicBezTo>
                      <a:pt x="6" y="8"/>
                      <a:pt x="6" y="8"/>
                      <a:pt x="5" y="8"/>
                    </a:cubicBezTo>
                    <a:cubicBezTo>
                      <a:pt x="5" y="9"/>
                      <a:pt x="4" y="9"/>
                      <a:pt x="4" y="9"/>
                    </a:cubicBezTo>
                    <a:cubicBezTo>
                      <a:pt x="3" y="9"/>
                      <a:pt x="3" y="10"/>
                      <a:pt x="2" y="10"/>
                    </a:cubicBezTo>
                    <a:cubicBezTo>
                      <a:pt x="1" y="10"/>
                      <a:pt x="1" y="10"/>
                      <a:pt x="0" y="10"/>
                    </a:cubicBezTo>
                    <a:cubicBezTo>
                      <a:pt x="0" y="4"/>
                      <a:pt x="0" y="4"/>
                      <a:pt x="0" y="4"/>
                    </a:cubicBezTo>
                    <a:cubicBezTo>
                      <a:pt x="2" y="4"/>
                      <a:pt x="4" y="3"/>
                      <a:pt x="5" y="2"/>
                    </a:cubicBezTo>
                    <a:cubicBezTo>
                      <a:pt x="7" y="2"/>
                      <a:pt x="8" y="1"/>
                      <a:pt x="9" y="0"/>
                    </a:cubicBezTo>
                    <a:lnTo>
                      <a:pt x="13"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0" name="Freeform 337"/>
              <p:cNvSpPr>
                <a:spLocks/>
              </p:cNvSpPr>
              <p:nvPr/>
            </p:nvSpPr>
            <p:spPr bwMode="auto">
              <a:xfrm>
                <a:off x="2084" y="3652"/>
                <a:ext cx="24" cy="54"/>
              </a:xfrm>
              <a:custGeom>
                <a:avLst/>
                <a:gdLst>
                  <a:gd name="T0" fmla="*/ 14 w 14"/>
                  <a:gd name="T1" fmla="*/ 0 h 32"/>
                  <a:gd name="T2" fmla="*/ 14 w 14"/>
                  <a:gd name="T3" fmla="*/ 32 h 32"/>
                  <a:gd name="T4" fmla="*/ 7 w 14"/>
                  <a:gd name="T5" fmla="*/ 32 h 32"/>
                  <a:gd name="T6" fmla="*/ 7 w 14"/>
                  <a:gd name="T7" fmla="*/ 8 h 32"/>
                  <a:gd name="T8" fmla="*/ 5 w 14"/>
                  <a:gd name="T9" fmla="*/ 9 h 32"/>
                  <a:gd name="T10" fmla="*/ 4 w 14"/>
                  <a:gd name="T11" fmla="*/ 10 h 32"/>
                  <a:gd name="T12" fmla="*/ 2 w 14"/>
                  <a:gd name="T13" fmla="*/ 10 h 32"/>
                  <a:gd name="T14" fmla="*/ 0 w 14"/>
                  <a:gd name="T15" fmla="*/ 10 h 32"/>
                  <a:gd name="T16" fmla="*/ 0 w 14"/>
                  <a:gd name="T17" fmla="*/ 5 h 32"/>
                  <a:gd name="T18" fmla="*/ 5 w 14"/>
                  <a:gd name="T19" fmla="*/ 3 h 32"/>
                  <a:gd name="T20" fmla="*/ 9 w 14"/>
                  <a:gd name="T21" fmla="*/ 0 h 32"/>
                  <a:gd name="T22" fmla="*/ 14 w 14"/>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2">
                    <a:moveTo>
                      <a:pt x="14" y="0"/>
                    </a:moveTo>
                    <a:cubicBezTo>
                      <a:pt x="14" y="32"/>
                      <a:pt x="14" y="32"/>
                      <a:pt x="14" y="32"/>
                    </a:cubicBezTo>
                    <a:cubicBezTo>
                      <a:pt x="7" y="32"/>
                      <a:pt x="7" y="32"/>
                      <a:pt x="7" y="32"/>
                    </a:cubicBezTo>
                    <a:cubicBezTo>
                      <a:pt x="7" y="8"/>
                      <a:pt x="7" y="8"/>
                      <a:pt x="7" y="8"/>
                    </a:cubicBezTo>
                    <a:cubicBezTo>
                      <a:pt x="6" y="8"/>
                      <a:pt x="6" y="8"/>
                      <a:pt x="5" y="9"/>
                    </a:cubicBezTo>
                    <a:cubicBezTo>
                      <a:pt x="5" y="9"/>
                      <a:pt x="4" y="9"/>
                      <a:pt x="4" y="10"/>
                    </a:cubicBezTo>
                    <a:cubicBezTo>
                      <a:pt x="3" y="10"/>
                      <a:pt x="3" y="10"/>
                      <a:pt x="2" y="10"/>
                    </a:cubicBezTo>
                    <a:cubicBezTo>
                      <a:pt x="1" y="10"/>
                      <a:pt x="1" y="10"/>
                      <a:pt x="0" y="10"/>
                    </a:cubicBezTo>
                    <a:cubicBezTo>
                      <a:pt x="0" y="5"/>
                      <a:pt x="0" y="5"/>
                      <a:pt x="0" y="5"/>
                    </a:cubicBezTo>
                    <a:cubicBezTo>
                      <a:pt x="2" y="4"/>
                      <a:pt x="4" y="4"/>
                      <a:pt x="5" y="3"/>
                    </a:cubicBezTo>
                    <a:cubicBezTo>
                      <a:pt x="7" y="2"/>
                      <a:pt x="8" y="1"/>
                      <a:pt x="9" y="0"/>
                    </a:cubicBezTo>
                    <a:lnTo>
                      <a:pt x="14"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1" name="Freeform 338"/>
              <p:cNvSpPr>
                <a:spLocks noEditPoints="1"/>
              </p:cNvSpPr>
              <p:nvPr/>
            </p:nvSpPr>
            <p:spPr bwMode="auto">
              <a:xfrm>
                <a:off x="2079" y="3727"/>
                <a:ext cx="37" cy="54"/>
              </a:xfrm>
              <a:custGeom>
                <a:avLst/>
                <a:gdLst>
                  <a:gd name="T0" fmla="*/ 11 w 22"/>
                  <a:gd name="T1" fmla="*/ 32 h 32"/>
                  <a:gd name="T2" fmla="*/ 0 w 22"/>
                  <a:gd name="T3" fmla="*/ 17 h 32"/>
                  <a:gd name="T4" fmla="*/ 3 w 22"/>
                  <a:gd name="T5" fmla="*/ 4 h 32"/>
                  <a:gd name="T6" fmla="*/ 12 w 22"/>
                  <a:gd name="T7" fmla="*/ 0 h 32"/>
                  <a:gd name="T8" fmla="*/ 22 w 22"/>
                  <a:gd name="T9" fmla="*/ 16 h 32"/>
                  <a:gd name="T10" fmla="*/ 20 w 22"/>
                  <a:gd name="T11" fmla="*/ 28 h 32"/>
                  <a:gd name="T12" fmla="*/ 11 w 22"/>
                  <a:gd name="T13" fmla="*/ 32 h 32"/>
                  <a:gd name="T14" fmla="*/ 11 w 22"/>
                  <a:gd name="T15" fmla="*/ 5 h 32"/>
                  <a:gd name="T16" fmla="*/ 7 w 22"/>
                  <a:gd name="T17" fmla="*/ 16 h 32"/>
                  <a:gd name="T18" fmla="*/ 11 w 22"/>
                  <a:gd name="T19" fmla="*/ 27 h 32"/>
                  <a:gd name="T20" fmla="*/ 16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7"/>
                    </a:cubicBezTo>
                    <a:cubicBezTo>
                      <a:pt x="0" y="11"/>
                      <a:pt x="1" y="7"/>
                      <a:pt x="3" y="4"/>
                    </a:cubicBezTo>
                    <a:cubicBezTo>
                      <a:pt x="5" y="2"/>
                      <a:pt x="8" y="0"/>
                      <a:pt x="12" y="0"/>
                    </a:cubicBezTo>
                    <a:cubicBezTo>
                      <a:pt x="19" y="0"/>
                      <a:pt x="22" y="5"/>
                      <a:pt x="22" y="16"/>
                    </a:cubicBezTo>
                    <a:cubicBezTo>
                      <a:pt x="22" y="21"/>
                      <a:pt x="22" y="25"/>
                      <a:pt x="20" y="28"/>
                    </a:cubicBezTo>
                    <a:cubicBezTo>
                      <a:pt x="18" y="31"/>
                      <a:pt x="15" y="32"/>
                      <a:pt x="11" y="32"/>
                    </a:cubicBezTo>
                    <a:close/>
                    <a:moveTo>
                      <a:pt x="11" y="5"/>
                    </a:moveTo>
                    <a:cubicBezTo>
                      <a:pt x="9" y="5"/>
                      <a:pt x="7" y="9"/>
                      <a:pt x="7" y="16"/>
                    </a:cubicBezTo>
                    <a:cubicBezTo>
                      <a:pt x="7" y="23"/>
                      <a:pt x="9" y="27"/>
                      <a:pt x="11" y="27"/>
                    </a:cubicBezTo>
                    <a:cubicBezTo>
                      <a:pt x="14" y="27"/>
                      <a:pt x="16" y="23"/>
                      <a:pt x="16" y="16"/>
                    </a:cubicBezTo>
                    <a:cubicBezTo>
                      <a:pt x="16" y="9"/>
                      <a:pt x="14" y="5"/>
                      <a:pt x="11"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2" name="Freeform 339"/>
              <p:cNvSpPr>
                <a:spLocks noEditPoints="1"/>
              </p:cNvSpPr>
              <p:nvPr/>
            </p:nvSpPr>
            <p:spPr bwMode="auto">
              <a:xfrm>
                <a:off x="2079" y="3802"/>
                <a:ext cx="37" cy="55"/>
              </a:xfrm>
              <a:custGeom>
                <a:avLst/>
                <a:gdLst>
                  <a:gd name="T0" fmla="*/ 11 w 22"/>
                  <a:gd name="T1" fmla="*/ 32 h 32"/>
                  <a:gd name="T2" fmla="*/ 0 w 22"/>
                  <a:gd name="T3" fmla="*/ 16 h 32"/>
                  <a:gd name="T4" fmla="*/ 3 w 22"/>
                  <a:gd name="T5" fmla="*/ 4 h 32"/>
                  <a:gd name="T6" fmla="*/ 12 w 22"/>
                  <a:gd name="T7" fmla="*/ 0 h 32"/>
                  <a:gd name="T8" fmla="*/ 22 w 22"/>
                  <a:gd name="T9" fmla="*/ 16 h 32"/>
                  <a:gd name="T10" fmla="*/ 20 w 22"/>
                  <a:gd name="T11" fmla="*/ 28 h 32"/>
                  <a:gd name="T12" fmla="*/ 11 w 22"/>
                  <a:gd name="T13" fmla="*/ 32 h 32"/>
                  <a:gd name="T14" fmla="*/ 11 w 22"/>
                  <a:gd name="T15" fmla="*/ 5 h 32"/>
                  <a:gd name="T16" fmla="*/ 7 w 22"/>
                  <a:gd name="T17" fmla="*/ 16 h 32"/>
                  <a:gd name="T18" fmla="*/ 11 w 22"/>
                  <a:gd name="T19" fmla="*/ 27 h 32"/>
                  <a:gd name="T20" fmla="*/ 16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6"/>
                    </a:cubicBezTo>
                    <a:cubicBezTo>
                      <a:pt x="0" y="11"/>
                      <a:pt x="1" y="7"/>
                      <a:pt x="3" y="4"/>
                    </a:cubicBezTo>
                    <a:cubicBezTo>
                      <a:pt x="5" y="1"/>
                      <a:pt x="8" y="0"/>
                      <a:pt x="12" y="0"/>
                    </a:cubicBezTo>
                    <a:cubicBezTo>
                      <a:pt x="19" y="0"/>
                      <a:pt x="22" y="5"/>
                      <a:pt x="22" y="16"/>
                    </a:cubicBezTo>
                    <a:cubicBezTo>
                      <a:pt x="22" y="21"/>
                      <a:pt x="22" y="25"/>
                      <a:pt x="20" y="28"/>
                    </a:cubicBezTo>
                    <a:cubicBezTo>
                      <a:pt x="18" y="30"/>
                      <a:pt x="15" y="32"/>
                      <a:pt x="11" y="32"/>
                    </a:cubicBezTo>
                    <a:close/>
                    <a:moveTo>
                      <a:pt x="11" y="5"/>
                    </a:moveTo>
                    <a:cubicBezTo>
                      <a:pt x="9" y="5"/>
                      <a:pt x="7" y="9"/>
                      <a:pt x="7" y="16"/>
                    </a:cubicBezTo>
                    <a:cubicBezTo>
                      <a:pt x="7" y="23"/>
                      <a:pt x="9" y="27"/>
                      <a:pt x="11" y="27"/>
                    </a:cubicBezTo>
                    <a:cubicBezTo>
                      <a:pt x="14" y="27"/>
                      <a:pt x="16" y="23"/>
                      <a:pt x="16" y="16"/>
                    </a:cubicBezTo>
                    <a:cubicBezTo>
                      <a:pt x="16" y="9"/>
                      <a:pt x="14" y="5"/>
                      <a:pt x="11"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3" name="Freeform 340"/>
              <p:cNvSpPr>
                <a:spLocks noEditPoints="1"/>
              </p:cNvSpPr>
              <p:nvPr/>
            </p:nvSpPr>
            <p:spPr bwMode="auto">
              <a:xfrm>
                <a:off x="2032" y="3652"/>
                <a:ext cx="38" cy="54"/>
              </a:xfrm>
              <a:custGeom>
                <a:avLst/>
                <a:gdLst>
                  <a:gd name="T0" fmla="*/ 11 w 22"/>
                  <a:gd name="T1" fmla="*/ 32 h 32"/>
                  <a:gd name="T2" fmla="*/ 0 w 22"/>
                  <a:gd name="T3" fmla="*/ 17 h 32"/>
                  <a:gd name="T4" fmla="*/ 3 w 22"/>
                  <a:gd name="T5" fmla="*/ 5 h 32"/>
                  <a:gd name="T6" fmla="*/ 12 w 22"/>
                  <a:gd name="T7" fmla="*/ 0 h 32"/>
                  <a:gd name="T8" fmla="*/ 22 w 22"/>
                  <a:gd name="T9" fmla="*/ 16 h 32"/>
                  <a:gd name="T10" fmla="*/ 19 w 22"/>
                  <a:gd name="T11" fmla="*/ 28 h 32"/>
                  <a:gd name="T12" fmla="*/ 11 w 22"/>
                  <a:gd name="T13" fmla="*/ 32 h 32"/>
                  <a:gd name="T14" fmla="*/ 11 w 22"/>
                  <a:gd name="T15" fmla="*/ 6 h 32"/>
                  <a:gd name="T16" fmla="*/ 7 w 22"/>
                  <a:gd name="T17" fmla="*/ 17 h 32"/>
                  <a:gd name="T18" fmla="*/ 11 w 22"/>
                  <a:gd name="T19" fmla="*/ 27 h 32"/>
                  <a:gd name="T20" fmla="*/ 15 w 22"/>
                  <a:gd name="T21" fmla="*/ 16 h 32"/>
                  <a:gd name="T22" fmla="*/ 11 w 22"/>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7"/>
                    </a:cubicBezTo>
                    <a:cubicBezTo>
                      <a:pt x="0" y="11"/>
                      <a:pt x="1" y="7"/>
                      <a:pt x="3" y="5"/>
                    </a:cubicBezTo>
                    <a:cubicBezTo>
                      <a:pt x="5" y="2"/>
                      <a:pt x="8" y="0"/>
                      <a:pt x="12" y="0"/>
                    </a:cubicBezTo>
                    <a:cubicBezTo>
                      <a:pt x="19" y="0"/>
                      <a:pt x="22" y="6"/>
                      <a:pt x="22" y="16"/>
                    </a:cubicBezTo>
                    <a:cubicBezTo>
                      <a:pt x="22" y="21"/>
                      <a:pt x="21" y="25"/>
                      <a:pt x="19" y="28"/>
                    </a:cubicBezTo>
                    <a:cubicBezTo>
                      <a:pt x="18" y="31"/>
                      <a:pt x="15" y="32"/>
                      <a:pt x="11" y="32"/>
                    </a:cubicBezTo>
                    <a:close/>
                    <a:moveTo>
                      <a:pt x="11" y="6"/>
                    </a:moveTo>
                    <a:cubicBezTo>
                      <a:pt x="8" y="6"/>
                      <a:pt x="7" y="9"/>
                      <a:pt x="7" y="17"/>
                    </a:cubicBezTo>
                    <a:cubicBezTo>
                      <a:pt x="7" y="23"/>
                      <a:pt x="8" y="27"/>
                      <a:pt x="11" y="27"/>
                    </a:cubicBezTo>
                    <a:cubicBezTo>
                      <a:pt x="14" y="27"/>
                      <a:pt x="15" y="23"/>
                      <a:pt x="15" y="16"/>
                    </a:cubicBezTo>
                    <a:cubicBezTo>
                      <a:pt x="15" y="9"/>
                      <a:pt x="14" y="6"/>
                      <a:pt x="11" y="6"/>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4" name="Freeform 341"/>
              <p:cNvSpPr>
                <a:spLocks/>
              </p:cNvSpPr>
              <p:nvPr/>
            </p:nvSpPr>
            <p:spPr bwMode="auto">
              <a:xfrm>
                <a:off x="2038" y="3727"/>
                <a:ext cx="22" cy="53"/>
              </a:xfrm>
              <a:custGeom>
                <a:avLst/>
                <a:gdLst>
                  <a:gd name="T0" fmla="*/ 13 w 13"/>
                  <a:gd name="T1" fmla="*/ 0 h 31"/>
                  <a:gd name="T2" fmla="*/ 13 w 13"/>
                  <a:gd name="T3" fmla="*/ 31 h 31"/>
                  <a:gd name="T4" fmla="*/ 7 w 13"/>
                  <a:gd name="T5" fmla="*/ 31 h 31"/>
                  <a:gd name="T6" fmla="*/ 7 w 13"/>
                  <a:gd name="T7" fmla="*/ 8 h 31"/>
                  <a:gd name="T8" fmla="*/ 5 w 13"/>
                  <a:gd name="T9" fmla="*/ 9 h 31"/>
                  <a:gd name="T10" fmla="*/ 4 w 13"/>
                  <a:gd name="T11" fmla="*/ 9 h 31"/>
                  <a:gd name="T12" fmla="*/ 2 w 13"/>
                  <a:gd name="T13" fmla="*/ 10 h 31"/>
                  <a:gd name="T14" fmla="*/ 0 w 13"/>
                  <a:gd name="T15" fmla="*/ 10 h 31"/>
                  <a:gd name="T16" fmla="*/ 0 w 13"/>
                  <a:gd name="T17" fmla="*/ 5 h 31"/>
                  <a:gd name="T18" fmla="*/ 5 w 13"/>
                  <a:gd name="T19" fmla="*/ 3 h 31"/>
                  <a:gd name="T20" fmla="*/ 9 w 13"/>
                  <a:gd name="T21" fmla="*/ 0 h 31"/>
                  <a:gd name="T22" fmla="*/ 13 w 13"/>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1">
                    <a:moveTo>
                      <a:pt x="13" y="0"/>
                    </a:moveTo>
                    <a:cubicBezTo>
                      <a:pt x="13" y="31"/>
                      <a:pt x="13" y="31"/>
                      <a:pt x="13" y="31"/>
                    </a:cubicBezTo>
                    <a:cubicBezTo>
                      <a:pt x="7" y="31"/>
                      <a:pt x="7" y="31"/>
                      <a:pt x="7" y="31"/>
                    </a:cubicBezTo>
                    <a:cubicBezTo>
                      <a:pt x="7" y="8"/>
                      <a:pt x="7" y="8"/>
                      <a:pt x="7" y="8"/>
                    </a:cubicBezTo>
                    <a:cubicBezTo>
                      <a:pt x="6" y="8"/>
                      <a:pt x="6" y="8"/>
                      <a:pt x="5" y="9"/>
                    </a:cubicBezTo>
                    <a:cubicBezTo>
                      <a:pt x="5" y="9"/>
                      <a:pt x="4" y="9"/>
                      <a:pt x="4" y="9"/>
                    </a:cubicBezTo>
                    <a:cubicBezTo>
                      <a:pt x="3" y="10"/>
                      <a:pt x="3" y="10"/>
                      <a:pt x="2" y="10"/>
                    </a:cubicBezTo>
                    <a:cubicBezTo>
                      <a:pt x="1" y="10"/>
                      <a:pt x="1" y="10"/>
                      <a:pt x="0" y="10"/>
                    </a:cubicBezTo>
                    <a:cubicBezTo>
                      <a:pt x="0" y="5"/>
                      <a:pt x="0" y="5"/>
                      <a:pt x="0" y="5"/>
                    </a:cubicBezTo>
                    <a:cubicBezTo>
                      <a:pt x="2" y="4"/>
                      <a:pt x="4" y="3"/>
                      <a:pt x="5" y="3"/>
                    </a:cubicBezTo>
                    <a:cubicBezTo>
                      <a:pt x="7" y="2"/>
                      <a:pt x="8" y="1"/>
                      <a:pt x="9" y="0"/>
                    </a:cubicBezTo>
                    <a:lnTo>
                      <a:pt x="13"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5" name="Freeform 342"/>
              <p:cNvSpPr>
                <a:spLocks noEditPoints="1"/>
              </p:cNvSpPr>
              <p:nvPr/>
            </p:nvSpPr>
            <p:spPr bwMode="auto">
              <a:xfrm>
                <a:off x="2032" y="3802"/>
                <a:ext cx="38" cy="55"/>
              </a:xfrm>
              <a:custGeom>
                <a:avLst/>
                <a:gdLst>
                  <a:gd name="T0" fmla="*/ 11 w 22"/>
                  <a:gd name="T1" fmla="*/ 32 h 32"/>
                  <a:gd name="T2" fmla="*/ 0 w 22"/>
                  <a:gd name="T3" fmla="*/ 16 h 32"/>
                  <a:gd name="T4" fmla="*/ 3 w 22"/>
                  <a:gd name="T5" fmla="*/ 4 h 32"/>
                  <a:gd name="T6" fmla="*/ 12 w 22"/>
                  <a:gd name="T7" fmla="*/ 0 h 32"/>
                  <a:gd name="T8" fmla="*/ 22 w 22"/>
                  <a:gd name="T9" fmla="*/ 16 h 32"/>
                  <a:gd name="T10" fmla="*/ 19 w 22"/>
                  <a:gd name="T11" fmla="*/ 28 h 32"/>
                  <a:gd name="T12" fmla="*/ 11 w 22"/>
                  <a:gd name="T13" fmla="*/ 32 h 32"/>
                  <a:gd name="T14" fmla="*/ 11 w 22"/>
                  <a:gd name="T15" fmla="*/ 5 h 32"/>
                  <a:gd name="T16" fmla="*/ 7 w 22"/>
                  <a:gd name="T17" fmla="*/ 16 h 32"/>
                  <a:gd name="T18" fmla="*/ 11 w 22"/>
                  <a:gd name="T19" fmla="*/ 27 h 32"/>
                  <a:gd name="T20" fmla="*/ 15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6"/>
                    </a:cubicBezTo>
                    <a:cubicBezTo>
                      <a:pt x="0" y="11"/>
                      <a:pt x="1" y="7"/>
                      <a:pt x="3" y="4"/>
                    </a:cubicBezTo>
                    <a:cubicBezTo>
                      <a:pt x="5" y="1"/>
                      <a:pt x="8" y="0"/>
                      <a:pt x="12" y="0"/>
                    </a:cubicBezTo>
                    <a:cubicBezTo>
                      <a:pt x="19" y="0"/>
                      <a:pt x="22" y="5"/>
                      <a:pt x="22" y="16"/>
                    </a:cubicBezTo>
                    <a:cubicBezTo>
                      <a:pt x="22" y="21"/>
                      <a:pt x="21" y="25"/>
                      <a:pt x="19" y="28"/>
                    </a:cubicBezTo>
                    <a:cubicBezTo>
                      <a:pt x="18" y="30"/>
                      <a:pt x="15" y="32"/>
                      <a:pt x="11" y="32"/>
                    </a:cubicBezTo>
                    <a:close/>
                    <a:moveTo>
                      <a:pt x="11" y="5"/>
                    </a:moveTo>
                    <a:cubicBezTo>
                      <a:pt x="8" y="5"/>
                      <a:pt x="7" y="9"/>
                      <a:pt x="7" y="16"/>
                    </a:cubicBezTo>
                    <a:cubicBezTo>
                      <a:pt x="7" y="23"/>
                      <a:pt x="8" y="27"/>
                      <a:pt x="11" y="27"/>
                    </a:cubicBezTo>
                    <a:cubicBezTo>
                      <a:pt x="14" y="27"/>
                      <a:pt x="15" y="23"/>
                      <a:pt x="15" y="16"/>
                    </a:cubicBezTo>
                    <a:cubicBezTo>
                      <a:pt x="15" y="9"/>
                      <a:pt x="14" y="5"/>
                      <a:pt x="11"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6" name="Rectangle 343"/>
              <p:cNvSpPr>
                <a:spLocks noChangeArrowheads="1"/>
              </p:cNvSpPr>
              <p:nvPr/>
            </p:nvSpPr>
            <p:spPr bwMode="auto">
              <a:xfrm>
                <a:off x="1985" y="1982"/>
                <a:ext cx="218" cy="219"/>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7" name="Freeform 344"/>
              <p:cNvSpPr>
                <a:spLocks/>
              </p:cNvSpPr>
              <p:nvPr/>
            </p:nvSpPr>
            <p:spPr bwMode="auto">
              <a:xfrm>
                <a:off x="2022" y="2021"/>
                <a:ext cx="17" cy="36"/>
              </a:xfrm>
              <a:custGeom>
                <a:avLst/>
                <a:gdLst>
                  <a:gd name="T0" fmla="*/ 10 w 10"/>
                  <a:gd name="T1" fmla="*/ 0 h 21"/>
                  <a:gd name="T2" fmla="*/ 10 w 10"/>
                  <a:gd name="T3" fmla="*/ 21 h 21"/>
                  <a:gd name="T4" fmla="*/ 5 w 10"/>
                  <a:gd name="T5" fmla="*/ 21 h 21"/>
                  <a:gd name="T6" fmla="*/ 5 w 10"/>
                  <a:gd name="T7" fmla="*/ 5 h 21"/>
                  <a:gd name="T8" fmla="*/ 4 w 10"/>
                  <a:gd name="T9" fmla="*/ 5 h 21"/>
                  <a:gd name="T10" fmla="*/ 3 w 10"/>
                  <a:gd name="T11" fmla="*/ 6 h 21"/>
                  <a:gd name="T12" fmla="*/ 2 w 10"/>
                  <a:gd name="T13" fmla="*/ 6 h 21"/>
                  <a:gd name="T14" fmla="*/ 0 w 10"/>
                  <a:gd name="T15" fmla="*/ 7 h 21"/>
                  <a:gd name="T16" fmla="*/ 0 w 10"/>
                  <a:gd name="T17" fmla="*/ 3 h 21"/>
                  <a:gd name="T18" fmla="*/ 4 w 10"/>
                  <a:gd name="T19" fmla="*/ 1 h 21"/>
                  <a:gd name="T20" fmla="*/ 7 w 10"/>
                  <a:gd name="T21" fmla="*/ 0 h 21"/>
                  <a:gd name="T22" fmla="*/ 10 w 10"/>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1">
                    <a:moveTo>
                      <a:pt x="10" y="0"/>
                    </a:moveTo>
                    <a:cubicBezTo>
                      <a:pt x="10" y="21"/>
                      <a:pt x="10" y="21"/>
                      <a:pt x="10" y="21"/>
                    </a:cubicBezTo>
                    <a:cubicBezTo>
                      <a:pt x="5" y="21"/>
                      <a:pt x="5" y="21"/>
                      <a:pt x="5" y="21"/>
                    </a:cubicBezTo>
                    <a:cubicBezTo>
                      <a:pt x="5" y="5"/>
                      <a:pt x="5" y="5"/>
                      <a:pt x="5" y="5"/>
                    </a:cubicBezTo>
                    <a:cubicBezTo>
                      <a:pt x="5" y="5"/>
                      <a:pt x="4" y="5"/>
                      <a:pt x="4" y="5"/>
                    </a:cubicBezTo>
                    <a:cubicBezTo>
                      <a:pt x="4" y="6"/>
                      <a:pt x="3" y="6"/>
                      <a:pt x="3" y="6"/>
                    </a:cubicBezTo>
                    <a:cubicBezTo>
                      <a:pt x="2" y="6"/>
                      <a:pt x="2" y="6"/>
                      <a:pt x="2" y="6"/>
                    </a:cubicBezTo>
                    <a:cubicBezTo>
                      <a:pt x="1" y="6"/>
                      <a:pt x="1" y="7"/>
                      <a:pt x="0" y="7"/>
                    </a:cubicBezTo>
                    <a:cubicBezTo>
                      <a:pt x="0" y="3"/>
                      <a:pt x="0" y="3"/>
                      <a:pt x="0" y="3"/>
                    </a:cubicBezTo>
                    <a:cubicBezTo>
                      <a:pt x="2" y="2"/>
                      <a:pt x="3" y="2"/>
                      <a:pt x="4" y="1"/>
                    </a:cubicBezTo>
                    <a:cubicBezTo>
                      <a:pt x="5" y="1"/>
                      <a:pt x="6" y="0"/>
                      <a:pt x="7"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8" name="Freeform 345"/>
              <p:cNvSpPr>
                <a:spLocks noEditPoints="1"/>
              </p:cNvSpPr>
              <p:nvPr/>
            </p:nvSpPr>
            <p:spPr bwMode="auto">
              <a:xfrm>
                <a:off x="2051" y="2021"/>
                <a:ext cx="26" cy="36"/>
              </a:xfrm>
              <a:custGeom>
                <a:avLst/>
                <a:gdLst>
                  <a:gd name="T0" fmla="*/ 7 w 15"/>
                  <a:gd name="T1" fmla="*/ 21 h 21"/>
                  <a:gd name="T2" fmla="*/ 0 w 15"/>
                  <a:gd name="T3" fmla="*/ 11 h 21"/>
                  <a:gd name="T4" fmla="*/ 2 w 15"/>
                  <a:gd name="T5" fmla="*/ 3 h 21"/>
                  <a:gd name="T6" fmla="*/ 8 w 15"/>
                  <a:gd name="T7" fmla="*/ 0 h 21"/>
                  <a:gd name="T8" fmla="*/ 15 w 15"/>
                  <a:gd name="T9" fmla="*/ 10 h 21"/>
                  <a:gd name="T10" fmla="*/ 13 w 15"/>
                  <a:gd name="T11" fmla="*/ 19 h 21"/>
                  <a:gd name="T12" fmla="*/ 7 w 15"/>
                  <a:gd name="T13" fmla="*/ 21 h 21"/>
                  <a:gd name="T14" fmla="*/ 8 w 15"/>
                  <a:gd name="T15" fmla="*/ 3 h 21"/>
                  <a:gd name="T16" fmla="*/ 5 w 15"/>
                  <a:gd name="T17" fmla="*/ 11 h 21"/>
                  <a:gd name="T18" fmla="*/ 8 w 15"/>
                  <a:gd name="T19" fmla="*/ 18 h 21"/>
                  <a:gd name="T20" fmla="*/ 10 w 15"/>
                  <a:gd name="T21" fmla="*/ 11 h 21"/>
                  <a:gd name="T22" fmla="*/ 8 w 15"/>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1">
                    <a:moveTo>
                      <a:pt x="7" y="21"/>
                    </a:moveTo>
                    <a:cubicBezTo>
                      <a:pt x="2" y="21"/>
                      <a:pt x="0" y="18"/>
                      <a:pt x="0" y="11"/>
                    </a:cubicBezTo>
                    <a:cubicBezTo>
                      <a:pt x="0" y="7"/>
                      <a:pt x="1" y="4"/>
                      <a:pt x="2" y="3"/>
                    </a:cubicBezTo>
                    <a:cubicBezTo>
                      <a:pt x="3" y="1"/>
                      <a:pt x="5" y="0"/>
                      <a:pt x="8" y="0"/>
                    </a:cubicBezTo>
                    <a:cubicBezTo>
                      <a:pt x="13" y="0"/>
                      <a:pt x="15" y="3"/>
                      <a:pt x="15" y="10"/>
                    </a:cubicBezTo>
                    <a:cubicBezTo>
                      <a:pt x="15" y="14"/>
                      <a:pt x="15" y="17"/>
                      <a:pt x="13" y="19"/>
                    </a:cubicBezTo>
                    <a:cubicBezTo>
                      <a:pt x="12" y="20"/>
                      <a:pt x="10" y="21"/>
                      <a:pt x="7" y="21"/>
                    </a:cubicBezTo>
                    <a:close/>
                    <a:moveTo>
                      <a:pt x="8" y="3"/>
                    </a:moveTo>
                    <a:cubicBezTo>
                      <a:pt x="6" y="3"/>
                      <a:pt x="5" y="6"/>
                      <a:pt x="5" y="11"/>
                    </a:cubicBezTo>
                    <a:cubicBezTo>
                      <a:pt x="5" y="15"/>
                      <a:pt x="6" y="18"/>
                      <a:pt x="8" y="18"/>
                    </a:cubicBezTo>
                    <a:cubicBezTo>
                      <a:pt x="10" y="18"/>
                      <a:pt x="10" y="15"/>
                      <a:pt x="10" y="11"/>
                    </a:cubicBezTo>
                    <a:cubicBezTo>
                      <a:pt x="10" y="6"/>
                      <a:pt x="10" y="3"/>
                      <a:pt x="8"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9" name="Freeform 346"/>
              <p:cNvSpPr>
                <a:spLocks/>
              </p:cNvSpPr>
              <p:nvPr/>
            </p:nvSpPr>
            <p:spPr bwMode="auto">
              <a:xfrm>
                <a:off x="2084" y="2021"/>
                <a:ext cx="15" cy="36"/>
              </a:xfrm>
              <a:custGeom>
                <a:avLst/>
                <a:gdLst>
                  <a:gd name="T0" fmla="*/ 9 w 9"/>
                  <a:gd name="T1" fmla="*/ 0 h 21"/>
                  <a:gd name="T2" fmla="*/ 9 w 9"/>
                  <a:gd name="T3" fmla="*/ 21 h 21"/>
                  <a:gd name="T4" fmla="*/ 5 w 9"/>
                  <a:gd name="T5" fmla="*/ 21 h 21"/>
                  <a:gd name="T6" fmla="*/ 5 w 9"/>
                  <a:gd name="T7" fmla="*/ 5 h 21"/>
                  <a:gd name="T8" fmla="*/ 4 w 9"/>
                  <a:gd name="T9" fmla="*/ 5 h 21"/>
                  <a:gd name="T10" fmla="*/ 3 w 9"/>
                  <a:gd name="T11" fmla="*/ 6 h 21"/>
                  <a:gd name="T12" fmla="*/ 2 w 9"/>
                  <a:gd name="T13" fmla="*/ 6 h 21"/>
                  <a:gd name="T14" fmla="*/ 0 w 9"/>
                  <a:gd name="T15" fmla="*/ 7 h 21"/>
                  <a:gd name="T16" fmla="*/ 0 w 9"/>
                  <a:gd name="T17" fmla="*/ 3 h 21"/>
                  <a:gd name="T18" fmla="*/ 4 w 9"/>
                  <a:gd name="T19" fmla="*/ 1 h 21"/>
                  <a:gd name="T20" fmla="*/ 7 w 9"/>
                  <a:gd name="T21" fmla="*/ 0 h 21"/>
                  <a:gd name="T22" fmla="*/ 9 w 9"/>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1">
                    <a:moveTo>
                      <a:pt x="9" y="0"/>
                    </a:moveTo>
                    <a:cubicBezTo>
                      <a:pt x="9" y="21"/>
                      <a:pt x="9" y="21"/>
                      <a:pt x="9" y="21"/>
                    </a:cubicBezTo>
                    <a:cubicBezTo>
                      <a:pt x="5" y="21"/>
                      <a:pt x="5" y="21"/>
                      <a:pt x="5" y="21"/>
                    </a:cubicBezTo>
                    <a:cubicBezTo>
                      <a:pt x="5" y="5"/>
                      <a:pt x="5" y="5"/>
                      <a:pt x="5" y="5"/>
                    </a:cubicBezTo>
                    <a:cubicBezTo>
                      <a:pt x="5" y="5"/>
                      <a:pt x="4" y="5"/>
                      <a:pt x="4" y="5"/>
                    </a:cubicBezTo>
                    <a:cubicBezTo>
                      <a:pt x="4" y="6"/>
                      <a:pt x="3" y="6"/>
                      <a:pt x="3" y="6"/>
                    </a:cubicBezTo>
                    <a:cubicBezTo>
                      <a:pt x="2" y="6"/>
                      <a:pt x="2" y="6"/>
                      <a:pt x="2" y="6"/>
                    </a:cubicBezTo>
                    <a:cubicBezTo>
                      <a:pt x="1" y="6"/>
                      <a:pt x="1" y="7"/>
                      <a:pt x="0" y="7"/>
                    </a:cubicBezTo>
                    <a:cubicBezTo>
                      <a:pt x="0" y="3"/>
                      <a:pt x="0" y="3"/>
                      <a:pt x="0" y="3"/>
                    </a:cubicBezTo>
                    <a:cubicBezTo>
                      <a:pt x="2" y="2"/>
                      <a:pt x="3" y="2"/>
                      <a:pt x="4" y="1"/>
                    </a:cubicBezTo>
                    <a:cubicBezTo>
                      <a:pt x="5" y="1"/>
                      <a:pt x="6" y="0"/>
                      <a:pt x="7"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0" name="Freeform 347"/>
              <p:cNvSpPr>
                <a:spLocks noEditPoints="1"/>
              </p:cNvSpPr>
              <p:nvPr/>
            </p:nvSpPr>
            <p:spPr bwMode="auto">
              <a:xfrm>
                <a:off x="2019" y="2073"/>
                <a:ext cx="27" cy="37"/>
              </a:xfrm>
              <a:custGeom>
                <a:avLst/>
                <a:gdLst>
                  <a:gd name="T0" fmla="*/ 8 w 16"/>
                  <a:gd name="T1" fmla="*/ 22 h 22"/>
                  <a:gd name="T2" fmla="*/ 0 w 16"/>
                  <a:gd name="T3" fmla="*/ 11 h 22"/>
                  <a:gd name="T4" fmla="*/ 2 w 16"/>
                  <a:gd name="T5" fmla="*/ 3 h 22"/>
                  <a:gd name="T6" fmla="*/ 8 w 16"/>
                  <a:gd name="T7" fmla="*/ 0 h 22"/>
                  <a:gd name="T8" fmla="*/ 16 w 16"/>
                  <a:gd name="T9" fmla="*/ 10 h 22"/>
                  <a:gd name="T10" fmla="*/ 14 w 16"/>
                  <a:gd name="T11" fmla="*/ 19 h 22"/>
                  <a:gd name="T12" fmla="*/ 8 w 16"/>
                  <a:gd name="T13" fmla="*/ 22 h 22"/>
                  <a:gd name="T14" fmla="*/ 8 w 16"/>
                  <a:gd name="T15" fmla="*/ 3 h 22"/>
                  <a:gd name="T16" fmla="*/ 5 w 16"/>
                  <a:gd name="T17" fmla="*/ 11 h 22"/>
                  <a:gd name="T18" fmla="*/ 8 w 16"/>
                  <a:gd name="T19" fmla="*/ 18 h 22"/>
                  <a:gd name="T20" fmla="*/ 11 w 16"/>
                  <a:gd name="T21" fmla="*/ 11 h 22"/>
                  <a:gd name="T22" fmla="*/ 8 w 16"/>
                  <a:gd name="T2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2">
                    <a:moveTo>
                      <a:pt x="8" y="22"/>
                    </a:moveTo>
                    <a:cubicBezTo>
                      <a:pt x="3" y="22"/>
                      <a:pt x="0" y="18"/>
                      <a:pt x="0" y="11"/>
                    </a:cubicBezTo>
                    <a:cubicBezTo>
                      <a:pt x="0" y="7"/>
                      <a:pt x="1" y="5"/>
                      <a:pt x="2" y="3"/>
                    </a:cubicBezTo>
                    <a:cubicBezTo>
                      <a:pt x="4" y="1"/>
                      <a:pt x="6" y="0"/>
                      <a:pt x="8" y="0"/>
                    </a:cubicBezTo>
                    <a:cubicBezTo>
                      <a:pt x="13" y="0"/>
                      <a:pt x="16" y="3"/>
                      <a:pt x="16" y="10"/>
                    </a:cubicBezTo>
                    <a:cubicBezTo>
                      <a:pt x="16" y="14"/>
                      <a:pt x="15" y="17"/>
                      <a:pt x="14" y="19"/>
                    </a:cubicBezTo>
                    <a:cubicBezTo>
                      <a:pt x="12" y="21"/>
                      <a:pt x="10" y="22"/>
                      <a:pt x="8" y="22"/>
                    </a:cubicBezTo>
                    <a:close/>
                    <a:moveTo>
                      <a:pt x="8" y="3"/>
                    </a:moveTo>
                    <a:cubicBezTo>
                      <a:pt x="6" y="3"/>
                      <a:pt x="5" y="6"/>
                      <a:pt x="5" y="11"/>
                    </a:cubicBezTo>
                    <a:cubicBezTo>
                      <a:pt x="5" y="16"/>
                      <a:pt x="6" y="18"/>
                      <a:pt x="8" y="18"/>
                    </a:cubicBezTo>
                    <a:cubicBezTo>
                      <a:pt x="10" y="18"/>
                      <a:pt x="11" y="16"/>
                      <a:pt x="11" y="11"/>
                    </a:cubicBezTo>
                    <a:cubicBezTo>
                      <a:pt x="11" y="6"/>
                      <a:pt x="10" y="3"/>
                      <a:pt x="8"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1" name="Freeform 348"/>
              <p:cNvSpPr>
                <a:spLocks/>
              </p:cNvSpPr>
              <p:nvPr/>
            </p:nvSpPr>
            <p:spPr bwMode="auto">
              <a:xfrm>
                <a:off x="2055" y="2073"/>
                <a:ext cx="15" cy="36"/>
              </a:xfrm>
              <a:custGeom>
                <a:avLst/>
                <a:gdLst>
                  <a:gd name="T0" fmla="*/ 9 w 9"/>
                  <a:gd name="T1" fmla="*/ 0 h 21"/>
                  <a:gd name="T2" fmla="*/ 9 w 9"/>
                  <a:gd name="T3" fmla="*/ 21 h 21"/>
                  <a:gd name="T4" fmla="*/ 4 w 9"/>
                  <a:gd name="T5" fmla="*/ 21 h 21"/>
                  <a:gd name="T6" fmla="*/ 4 w 9"/>
                  <a:gd name="T7" fmla="*/ 5 h 21"/>
                  <a:gd name="T8" fmla="*/ 4 w 9"/>
                  <a:gd name="T9" fmla="*/ 5 h 21"/>
                  <a:gd name="T10" fmla="*/ 2 w 9"/>
                  <a:gd name="T11" fmla="*/ 6 h 21"/>
                  <a:gd name="T12" fmla="*/ 1 w 9"/>
                  <a:gd name="T13" fmla="*/ 6 h 21"/>
                  <a:gd name="T14" fmla="*/ 0 w 9"/>
                  <a:gd name="T15" fmla="*/ 7 h 21"/>
                  <a:gd name="T16" fmla="*/ 0 w 9"/>
                  <a:gd name="T17" fmla="*/ 3 h 21"/>
                  <a:gd name="T18" fmla="*/ 3 w 9"/>
                  <a:gd name="T19" fmla="*/ 1 h 21"/>
                  <a:gd name="T20" fmla="*/ 6 w 9"/>
                  <a:gd name="T21" fmla="*/ 0 h 21"/>
                  <a:gd name="T22" fmla="*/ 9 w 9"/>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1">
                    <a:moveTo>
                      <a:pt x="9" y="0"/>
                    </a:moveTo>
                    <a:cubicBezTo>
                      <a:pt x="9" y="21"/>
                      <a:pt x="9" y="21"/>
                      <a:pt x="9" y="21"/>
                    </a:cubicBezTo>
                    <a:cubicBezTo>
                      <a:pt x="4" y="21"/>
                      <a:pt x="4" y="21"/>
                      <a:pt x="4" y="21"/>
                    </a:cubicBezTo>
                    <a:cubicBezTo>
                      <a:pt x="4" y="5"/>
                      <a:pt x="4" y="5"/>
                      <a:pt x="4" y="5"/>
                    </a:cubicBezTo>
                    <a:cubicBezTo>
                      <a:pt x="4" y="5"/>
                      <a:pt x="4" y="5"/>
                      <a:pt x="4" y="5"/>
                    </a:cubicBezTo>
                    <a:cubicBezTo>
                      <a:pt x="3" y="6"/>
                      <a:pt x="3" y="6"/>
                      <a:pt x="2" y="6"/>
                    </a:cubicBezTo>
                    <a:cubicBezTo>
                      <a:pt x="2" y="6"/>
                      <a:pt x="2" y="6"/>
                      <a:pt x="1" y="6"/>
                    </a:cubicBezTo>
                    <a:cubicBezTo>
                      <a:pt x="1" y="7"/>
                      <a:pt x="0" y="7"/>
                      <a:pt x="0" y="7"/>
                    </a:cubicBezTo>
                    <a:cubicBezTo>
                      <a:pt x="0" y="3"/>
                      <a:pt x="0" y="3"/>
                      <a:pt x="0" y="3"/>
                    </a:cubicBezTo>
                    <a:cubicBezTo>
                      <a:pt x="1" y="2"/>
                      <a:pt x="2" y="2"/>
                      <a:pt x="3" y="1"/>
                    </a:cubicBezTo>
                    <a:cubicBezTo>
                      <a:pt x="4" y="1"/>
                      <a:pt x="5" y="0"/>
                      <a:pt x="6"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2" name="Freeform 349"/>
              <p:cNvSpPr>
                <a:spLocks noEditPoints="1"/>
              </p:cNvSpPr>
              <p:nvPr/>
            </p:nvSpPr>
            <p:spPr bwMode="auto">
              <a:xfrm>
                <a:off x="2080" y="2073"/>
                <a:ext cx="26" cy="37"/>
              </a:xfrm>
              <a:custGeom>
                <a:avLst/>
                <a:gdLst>
                  <a:gd name="T0" fmla="*/ 8 w 15"/>
                  <a:gd name="T1" fmla="*/ 22 h 22"/>
                  <a:gd name="T2" fmla="*/ 0 w 15"/>
                  <a:gd name="T3" fmla="*/ 11 h 22"/>
                  <a:gd name="T4" fmla="*/ 2 w 15"/>
                  <a:gd name="T5" fmla="*/ 3 h 22"/>
                  <a:gd name="T6" fmla="*/ 8 w 15"/>
                  <a:gd name="T7" fmla="*/ 0 h 22"/>
                  <a:gd name="T8" fmla="*/ 15 w 15"/>
                  <a:gd name="T9" fmla="*/ 10 h 22"/>
                  <a:gd name="T10" fmla="*/ 13 w 15"/>
                  <a:gd name="T11" fmla="*/ 19 h 22"/>
                  <a:gd name="T12" fmla="*/ 8 w 15"/>
                  <a:gd name="T13" fmla="*/ 22 h 22"/>
                  <a:gd name="T14" fmla="*/ 8 w 15"/>
                  <a:gd name="T15" fmla="*/ 3 h 22"/>
                  <a:gd name="T16" fmla="*/ 5 w 15"/>
                  <a:gd name="T17" fmla="*/ 11 h 22"/>
                  <a:gd name="T18" fmla="*/ 8 w 15"/>
                  <a:gd name="T19" fmla="*/ 18 h 22"/>
                  <a:gd name="T20" fmla="*/ 11 w 15"/>
                  <a:gd name="T21" fmla="*/ 11 h 22"/>
                  <a:gd name="T22" fmla="*/ 8 w 15"/>
                  <a:gd name="T2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8" y="22"/>
                    </a:moveTo>
                    <a:cubicBezTo>
                      <a:pt x="3" y="22"/>
                      <a:pt x="0" y="18"/>
                      <a:pt x="0" y="11"/>
                    </a:cubicBezTo>
                    <a:cubicBezTo>
                      <a:pt x="0" y="7"/>
                      <a:pt x="1" y="5"/>
                      <a:pt x="2" y="3"/>
                    </a:cubicBezTo>
                    <a:cubicBezTo>
                      <a:pt x="4" y="1"/>
                      <a:pt x="6" y="0"/>
                      <a:pt x="8" y="0"/>
                    </a:cubicBezTo>
                    <a:cubicBezTo>
                      <a:pt x="13" y="0"/>
                      <a:pt x="15" y="3"/>
                      <a:pt x="15" y="10"/>
                    </a:cubicBezTo>
                    <a:cubicBezTo>
                      <a:pt x="15" y="14"/>
                      <a:pt x="15" y="17"/>
                      <a:pt x="13" y="19"/>
                    </a:cubicBezTo>
                    <a:cubicBezTo>
                      <a:pt x="12" y="21"/>
                      <a:pt x="10" y="22"/>
                      <a:pt x="8" y="22"/>
                    </a:cubicBezTo>
                    <a:close/>
                    <a:moveTo>
                      <a:pt x="8" y="3"/>
                    </a:moveTo>
                    <a:cubicBezTo>
                      <a:pt x="6" y="3"/>
                      <a:pt x="5" y="6"/>
                      <a:pt x="5" y="11"/>
                    </a:cubicBezTo>
                    <a:cubicBezTo>
                      <a:pt x="5" y="16"/>
                      <a:pt x="6" y="18"/>
                      <a:pt x="8" y="18"/>
                    </a:cubicBezTo>
                    <a:cubicBezTo>
                      <a:pt x="10" y="18"/>
                      <a:pt x="11" y="16"/>
                      <a:pt x="11" y="11"/>
                    </a:cubicBezTo>
                    <a:cubicBezTo>
                      <a:pt x="11" y="6"/>
                      <a:pt x="10" y="3"/>
                      <a:pt x="8"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3" name="Freeform 350"/>
              <p:cNvSpPr>
                <a:spLocks noEditPoints="1"/>
              </p:cNvSpPr>
              <p:nvPr/>
            </p:nvSpPr>
            <p:spPr bwMode="auto">
              <a:xfrm>
                <a:off x="2019" y="2124"/>
                <a:ext cx="27" cy="37"/>
              </a:xfrm>
              <a:custGeom>
                <a:avLst/>
                <a:gdLst>
                  <a:gd name="T0" fmla="*/ 8 w 16"/>
                  <a:gd name="T1" fmla="*/ 22 h 22"/>
                  <a:gd name="T2" fmla="*/ 0 w 16"/>
                  <a:gd name="T3" fmla="*/ 11 h 22"/>
                  <a:gd name="T4" fmla="*/ 2 w 16"/>
                  <a:gd name="T5" fmla="*/ 3 h 22"/>
                  <a:gd name="T6" fmla="*/ 8 w 16"/>
                  <a:gd name="T7" fmla="*/ 0 h 22"/>
                  <a:gd name="T8" fmla="*/ 16 w 16"/>
                  <a:gd name="T9" fmla="*/ 11 h 22"/>
                  <a:gd name="T10" fmla="*/ 14 w 16"/>
                  <a:gd name="T11" fmla="*/ 19 h 22"/>
                  <a:gd name="T12" fmla="*/ 8 w 16"/>
                  <a:gd name="T13" fmla="*/ 22 h 22"/>
                  <a:gd name="T14" fmla="*/ 8 w 16"/>
                  <a:gd name="T15" fmla="*/ 3 h 22"/>
                  <a:gd name="T16" fmla="*/ 5 w 16"/>
                  <a:gd name="T17" fmla="*/ 11 h 22"/>
                  <a:gd name="T18" fmla="*/ 8 w 16"/>
                  <a:gd name="T19" fmla="*/ 18 h 22"/>
                  <a:gd name="T20" fmla="*/ 11 w 16"/>
                  <a:gd name="T21" fmla="*/ 11 h 22"/>
                  <a:gd name="T22" fmla="*/ 8 w 16"/>
                  <a:gd name="T2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2">
                    <a:moveTo>
                      <a:pt x="8" y="22"/>
                    </a:moveTo>
                    <a:cubicBezTo>
                      <a:pt x="3" y="22"/>
                      <a:pt x="0" y="18"/>
                      <a:pt x="0" y="11"/>
                    </a:cubicBezTo>
                    <a:cubicBezTo>
                      <a:pt x="0" y="7"/>
                      <a:pt x="1" y="5"/>
                      <a:pt x="2" y="3"/>
                    </a:cubicBezTo>
                    <a:cubicBezTo>
                      <a:pt x="4" y="1"/>
                      <a:pt x="6" y="0"/>
                      <a:pt x="8" y="0"/>
                    </a:cubicBezTo>
                    <a:cubicBezTo>
                      <a:pt x="13" y="0"/>
                      <a:pt x="16" y="3"/>
                      <a:pt x="16" y="11"/>
                    </a:cubicBezTo>
                    <a:cubicBezTo>
                      <a:pt x="16" y="14"/>
                      <a:pt x="15" y="17"/>
                      <a:pt x="14" y="19"/>
                    </a:cubicBezTo>
                    <a:cubicBezTo>
                      <a:pt x="12" y="21"/>
                      <a:pt x="10" y="22"/>
                      <a:pt x="8" y="22"/>
                    </a:cubicBezTo>
                    <a:close/>
                    <a:moveTo>
                      <a:pt x="8" y="3"/>
                    </a:moveTo>
                    <a:cubicBezTo>
                      <a:pt x="6" y="3"/>
                      <a:pt x="5" y="6"/>
                      <a:pt x="5" y="11"/>
                    </a:cubicBezTo>
                    <a:cubicBezTo>
                      <a:pt x="5" y="16"/>
                      <a:pt x="6" y="18"/>
                      <a:pt x="8" y="18"/>
                    </a:cubicBezTo>
                    <a:cubicBezTo>
                      <a:pt x="10" y="18"/>
                      <a:pt x="11" y="16"/>
                      <a:pt x="11" y="11"/>
                    </a:cubicBezTo>
                    <a:cubicBezTo>
                      <a:pt x="11" y="6"/>
                      <a:pt x="10" y="3"/>
                      <a:pt x="8"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4" name="Freeform 351"/>
              <p:cNvSpPr>
                <a:spLocks noEditPoints="1"/>
              </p:cNvSpPr>
              <p:nvPr/>
            </p:nvSpPr>
            <p:spPr bwMode="auto">
              <a:xfrm>
                <a:off x="2051" y="2124"/>
                <a:ext cx="26" cy="37"/>
              </a:xfrm>
              <a:custGeom>
                <a:avLst/>
                <a:gdLst>
                  <a:gd name="T0" fmla="*/ 7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7 w 15"/>
                  <a:gd name="T13" fmla="*/ 22 h 22"/>
                  <a:gd name="T14" fmla="*/ 8 w 15"/>
                  <a:gd name="T15" fmla="*/ 3 h 22"/>
                  <a:gd name="T16" fmla="*/ 5 w 15"/>
                  <a:gd name="T17" fmla="*/ 11 h 22"/>
                  <a:gd name="T18" fmla="*/ 8 w 15"/>
                  <a:gd name="T19" fmla="*/ 18 h 22"/>
                  <a:gd name="T20" fmla="*/ 10 w 15"/>
                  <a:gd name="T21" fmla="*/ 11 h 22"/>
                  <a:gd name="T22" fmla="*/ 8 w 15"/>
                  <a:gd name="T2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7" y="22"/>
                    </a:moveTo>
                    <a:cubicBezTo>
                      <a:pt x="2" y="22"/>
                      <a:pt x="0" y="18"/>
                      <a:pt x="0" y="11"/>
                    </a:cubicBezTo>
                    <a:cubicBezTo>
                      <a:pt x="0" y="7"/>
                      <a:pt x="1" y="5"/>
                      <a:pt x="2" y="3"/>
                    </a:cubicBezTo>
                    <a:cubicBezTo>
                      <a:pt x="3" y="1"/>
                      <a:pt x="5" y="0"/>
                      <a:pt x="8" y="0"/>
                    </a:cubicBezTo>
                    <a:cubicBezTo>
                      <a:pt x="13" y="0"/>
                      <a:pt x="15" y="3"/>
                      <a:pt x="15" y="11"/>
                    </a:cubicBezTo>
                    <a:cubicBezTo>
                      <a:pt x="15" y="14"/>
                      <a:pt x="15" y="17"/>
                      <a:pt x="13" y="19"/>
                    </a:cubicBezTo>
                    <a:cubicBezTo>
                      <a:pt x="12" y="21"/>
                      <a:pt x="10" y="22"/>
                      <a:pt x="7" y="22"/>
                    </a:cubicBezTo>
                    <a:close/>
                    <a:moveTo>
                      <a:pt x="8" y="3"/>
                    </a:moveTo>
                    <a:cubicBezTo>
                      <a:pt x="6" y="3"/>
                      <a:pt x="5" y="6"/>
                      <a:pt x="5" y="11"/>
                    </a:cubicBezTo>
                    <a:cubicBezTo>
                      <a:pt x="5" y="16"/>
                      <a:pt x="6" y="18"/>
                      <a:pt x="8" y="18"/>
                    </a:cubicBezTo>
                    <a:cubicBezTo>
                      <a:pt x="10" y="18"/>
                      <a:pt x="10" y="16"/>
                      <a:pt x="10" y="11"/>
                    </a:cubicBezTo>
                    <a:cubicBezTo>
                      <a:pt x="10" y="6"/>
                      <a:pt x="10" y="3"/>
                      <a:pt x="8"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5" name="Freeform 352"/>
              <p:cNvSpPr>
                <a:spLocks/>
              </p:cNvSpPr>
              <p:nvPr/>
            </p:nvSpPr>
            <p:spPr bwMode="auto">
              <a:xfrm>
                <a:off x="2084" y="2124"/>
                <a:ext cx="15" cy="36"/>
              </a:xfrm>
              <a:custGeom>
                <a:avLst/>
                <a:gdLst>
                  <a:gd name="T0" fmla="*/ 9 w 9"/>
                  <a:gd name="T1" fmla="*/ 0 h 21"/>
                  <a:gd name="T2" fmla="*/ 9 w 9"/>
                  <a:gd name="T3" fmla="*/ 21 h 21"/>
                  <a:gd name="T4" fmla="*/ 5 w 9"/>
                  <a:gd name="T5" fmla="*/ 21 h 21"/>
                  <a:gd name="T6" fmla="*/ 5 w 9"/>
                  <a:gd name="T7" fmla="*/ 5 h 21"/>
                  <a:gd name="T8" fmla="*/ 4 w 9"/>
                  <a:gd name="T9" fmla="*/ 6 h 21"/>
                  <a:gd name="T10" fmla="*/ 3 w 9"/>
                  <a:gd name="T11" fmla="*/ 6 h 21"/>
                  <a:gd name="T12" fmla="*/ 2 w 9"/>
                  <a:gd name="T13" fmla="*/ 7 h 21"/>
                  <a:gd name="T14" fmla="*/ 0 w 9"/>
                  <a:gd name="T15" fmla="*/ 7 h 21"/>
                  <a:gd name="T16" fmla="*/ 0 w 9"/>
                  <a:gd name="T17" fmla="*/ 3 h 21"/>
                  <a:gd name="T18" fmla="*/ 4 w 9"/>
                  <a:gd name="T19" fmla="*/ 1 h 21"/>
                  <a:gd name="T20" fmla="*/ 7 w 9"/>
                  <a:gd name="T21" fmla="*/ 0 h 21"/>
                  <a:gd name="T22" fmla="*/ 9 w 9"/>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1">
                    <a:moveTo>
                      <a:pt x="9" y="0"/>
                    </a:moveTo>
                    <a:cubicBezTo>
                      <a:pt x="9" y="21"/>
                      <a:pt x="9" y="21"/>
                      <a:pt x="9" y="21"/>
                    </a:cubicBezTo>
                    <a:cubicBezTo>
                      <a:pt x="5" y="21"/>
                      <a:pt x="5" y="21"/>
                      <a:pt x="5" y="21"/>
                    </a:cubicBezTo>
                    <a:cubicBezTo>
                      <a:pt x="5" y="5"/>
                      <a:pt x="5" y="5"/>
                      <a:pt x="5" y="5"/>
                    </a:cubicBezTo>
                    <a:cubicBezTo>
                      <a:pt x="5" y="5"/>
                      <a:pt x="4" y="5"/>
                      <a:pt x="4" y="6"/>
                    </a:cubicBezTo>
                    <a:cubicBezTo>
                      <a:pt x="4" y="6"/>
                      <a:pt x="3" y="6"/>
                      <a:pt x="3" y="6"/>
                    </a:cubicBezTo>
                    <a:cubicBezTo>
                      <a:pt x="2" y="6"/>
                      <a:pt x="2" y="6"/>
                      <a:pt x="2" y="7"/>
                    </a:cubicBezTo>
                    <a:cubicBezTo>
                      <a:pt x="1" y="7"/>
                      <a:pt x="1" y="7"/>
                      <a:pt x="0" y="7"/>
                    </a:cubicBezTo>
                    <a:cubicBezTo>
                      <a:pt x="0" y="3"/>
                      <a:pt x="0" y="3"/>
                      <a:pt x="0" y="3"/>
                    </a:cubicBezTo>
                    <a:cubicBezTo>
                      <a:pt x="2" y="2"/>
                      <a:pt x="3" y="2"/>
                      <a:pt x="4" y="1"/>
                    </a:cubicBezTo>
                    <a:cubicBezTo>
                      <a:pt x="5" y="1"/>
                      <a:pt x="6" y="0"/>
                      <a:pt x="7"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6" name="Freeform 353"/>
              <p:cNvSpPr>
                <a:spLocks/>
              </p:cNvSpPr>
              <p:nvPr/>
            </p:nvSpPr>
            <p:spPr bwMode="auto">
              <a:xfrm>
                <a:off x="2147" y="2021"/>
                <a:ext cx="15" cy="36"/>
              </a:xfrm>
              <a:custGeom>
                <a:avLst/>
                <a:gdLst>
                  <a:gd name="T0" fmla="*/ 9 w 9"/>
                  <a:gd name="T1" fmla="*/ 0 h 21"/>
                  <a:gd name="T2" fmla="*/ 9 w 9"/>
                  <a:gd name="T3" fmla="*/ 21 h 21"/>
                  <a:gd name="T4" fmla="*/ 4 w 9"/>
                  <a:gd name="T5" fmla="*/ 21 h 21"/>
                  <a:gd name="T6" fmla="*/ 4 w 9"/>
                  <a:gd name="T7" fmla="*/ 5 h 21"/>
                  <a:gd name="T8" fmla="*/ 3 w 9"/>
                  <a:gd name="T9" fmla="*/ 5 h 21"/>
                  <a:gd name="T10" fmla="*/ 2 w 9"/>
                  <a:gd name="T11" fmla="*/ 6 h 21"/>
                  <a:gd name="T12" fmla="*/ 1 w 9"/>
                  <a:gd name="T13" fmla="*/ 6 h 21"/>
                  <a:gd name="T14" fmla="*/ 0 w 9"/>
                  <a:gd name="T15" fmla="*/ 7 h 21"/>
                  <a:gd name="T16" fmla="*/ 0 w 9"/>
                  <a:gd name="T17" fmla="*/ 3 h 21"/>
                  <a:gd name="T18" fmla="*/ 3 w 9"/>
                  <a:gd name="T19" fmla="*/ 1 h 21"/>
                  <a:gd name="T20" fmla="*/ 6 w 9"/>
                  <a:gd name="T21" fmla="*/ 0 h 21"/>
                  <a:gd name="T22" fmla="*/ 9 w 9"/>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1">
                    <a:moveTo>
                      <a:pt x="9" y="0"/>
                    </a:moveTo>
                    <a:cubicBezTo>
                      <a:pt x="9" y="21"/>
                      <a:pt x="9" y="21"/>
                      <a:pt x="9" y="21"/>
                    </a:cubicBezTo>
                    <a:cubicBezTo>
                      <a:pt x="4" y="21"/>
                      <a:pt x="4" y="21"/>
                      <a:pt x="4" y="21"/>
                    </a:cubicBezTo>
                    <a:cubicBezTo>
                      <a:pt x="4" y="5"/>
                      <a:pt x="4" y="5"/>
                      <a:pt x="4" y="5"/>
                    </a:cubicBezTo>
                    <a:cubicBezTo>
                      <a:pt x="4" y="5"/>
                      <a:pt x="4" y="5"/>
                      <a:pt x="3" y="5"/>
                    </a:cubicBezTo>
                    <a:cubicBezTo>
                      <a:pt x="3" y="6"/>
                      <a:pt x="3" y="6"/>
                      <a:pt x="2" y="6"/>
                    </a:cubicBezTo>
                    <a:cubicBezTo>
                      <a:pt x="2" y="6"/>
                      <a:pt x="1" y="6"/>
                      <a:pt x="1" y="6"/>
                    </a:cubicBezTo>
                    <a:cubicBezTo>
                      <a:pt x="1" y="6"/>
                      <a:pt x="0" y="7"/>
                      <a:pt x="0" y="7"/>
                    </a:cubicBezTo>
                    <a:cubicBezTo>
                      <a:pt x="0" y="3"/>
                      <a:pt x="0" y="3"/>
                      <a:pt x="0" y="3"/>
                    </a:cubicBezTo>
                    <a:cubicBezTo>
                      <a:pt x="1" y="2"/>
                      <a:pt x="2" y="2"/>
                      <a:pt x="3" y="1"/>
                    </a:cubicBezTo>
                    <a:cubicBezTo>
                      <a:pt x="4" y="1"/>
                      <a:pt x="5" y="0"/>
                      <a:pt x="6"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7" name="Freeform 354"/>
              <p:cNvSpPr>
                <a:spLocks noEditPoints="1"/>
              </p:cNvSpPr>
              <p:nvPr/>
            </p:nvSpPr>
            <p:spPr bwMode="auto">
              <a:xfrm>
                <a:off x="2144" y="2073"/>
                <a:ext cx="25" cy="37"/>
              </a:xfrm>
              <a:custGeom>
                <a:avLst/>
                <a:gdLst>
                  <a:gd name="T0" fmla="*/ 7 w 15"/>
                  <a:gd name="T1" fmla="*/ 22 h 22"/>
                  <a:gd name="T2" fmla="*/ 0 w 15"/>
                  <a:gd name="T3" fmla="*/ 11 h 22"/>
                  <a:gd name="T4" fmla="*/ 2 w 15"/>
                  <a:gd name="T5" fmla="*/ 3 h 22"/>
                  <a:gd name="T6" fmla="*/ 8 w 15"/>
                  <a:gd name="T7" fmla="*/ 0 h 22"/>
                  <a:gd name="T8" fmla="*/ 15 w 15"/>
                  <a:gd name="T9" fmla="*/ 10 h 22"/>
                  <a:gd name="T10" fmla="*/ 13 w 15"/>
                  <a:gd name="T11" fmla="*/ 19 h 22"/>
                  <a:gd name="T12" fmla="*/ 7 w 15"/>
                  <a:gd name="T13" fmla="*/ 22 h 22"/>
                  <a:gd name="T14" fmla="*/ 7 w 15"/>
                  <a:gd name="T15" fmla="*/ 3 h 22"/>
                  <a:gd name="T16" fmla="*/ 4 w 15"/>
                  <a:gd name="T17" fmla="*/ 11 h 22"/>
                  <a:gd name="T18" fmla="*/ 7 w 15"/>
                  <a:gd name="T19" fmla="*/ 18 h 22"/>
                  <a:gd name="T20" fmla="*/ 10 w 15"/>
                  <a:gd name="T21" fmla="*/ 11 h 22"/>
                  <a:gd name="T22" fmla="*/ 7 w 15"/>
                  <a:gd name="T2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7" y="22"/>
                    </a:moveTo>
                    <a:cubicBezTo>
                      <a:pt x="2" y="22"/>
                      <a:pt x="0" y="18"/>
                      <a:pt x="0" y="11"/>
                    </a:cubicBezTo>
                    <a:cubicBezTo>
                      <a:pt x="0" y="7"/>
                      <a:pt x="0" y="5"/>
                      <a:pt x="2" y="3"/>
                    </a:cubicBezTo>
                    <a:cubicBezTo>
                      <a:pt x="3" y="1"/>
                      <a:pt x="5" y="0"/>
                      <a:pt x="8" y="0"/>
                    </a:cubicBezTo>
                    <a:cubicBezTo>
                      <a:pt x="13" y="0"/>
                      <a:pt x="15" y="3"/>
                      <a:pt x="15" y="10"/>
                    </a:cubicBezTo>
                    <a:cubicBezTo>
                      <a:pt x="15" y="14"/>
                      <a:pt x="14" y="17"/>
                      <a:pt x="13" y="19"/>
                    </a:cubicBezTo>
                    <a:cubicBezTo>
                      <a:pt x="12" y="21"/>
                      <a:pt x="10" y="22"/>
                      <a:pt x="7" y="22"/>
                    </a:cubicBezTo>
                    <a:close/>
                    <a:moveTo>
                      <a:pt x="7" y="3"/>
                    </a:moveTo>
                    <a:cubicBezTo>
                      <a:pt x="5" y="3"/>
                      <a:pt x="4" y="6"/>
                      <a:pt x="4" y="11"/>
                    </a:cubicBezTo>
                    <a:cubicBezTo>
                      <a:pt x="4" y="16"/>
                      <a:pt x="5" y="18"/>
                      <a:pt x="7" y="18"/>
                    </a:cubicBezTo>
                    <a:cubicBezTo>
                      <a:pt x="9" y="18"/>
                      <a:pt x="10" y="16"/>
                      <a:pt x="10" y="11"/>
                    </a:cubicBezTo>
                    <a:cubicBezTo>
                      <a:pt x="10" y="6"/>
                      <a:pt x="9" y="3"/>
                      <a:pt x="7"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8" name="Freeform 355"/>
              <p:cNvSpPr>
                <a:spLocks noEditPoints="1"/>
              </p:cNvSpPr>
              <p:nvPr/>
            </p:nvSpPr>
            <p:spPr bwMode="auto">
              <a:xfrm>
                <a:off x="2144" y="2124"/>
                <a:ext cx="25" cy="37"/>
              </a:xfrm>
              <a:custGeom>
                <a:avLst/>
                <a:gdLst>
                  <a:gd name="T0" fmla="*/ 7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7 w 15"/>
                  <a:gd name="T13" fmla="*/ 22 h 22"/>
                  <a:gd name="T14" fmla="*/ 7 w 15"/>
                  <a:gd name="T15" fmla="*/ 3 h 22"/>
                  <a:gd name="T16" fmla="*/ 4 w 15"/>
                  <a:gd name="T17" fmla="*/ 11 h 22"/>
                  <a:gd name="T18" fmla="*/ 7 w 15"/>
                  <a:gd name="T19" fmla="*/ 18 h 22"/>
                  <a:gd name="T20" fmla="*/ 10 w 15"/>
                  <a:gd name="T21" fmla="*/ 11 h 22"/>
                  <a:gd name="T22" fmla="*/ 7 w 15"/>
                  <a:gd name="T2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7" y="22"/>
                    </a:moveTo>
                    <a:cubicBezTo>
                      <a:pt x="2" y="22"/>
                      <a:pt x="0" y="18"/>
                      <a:pt x="0" y="11"/>
                    </a:cubicBezTo>
                    <a:cubicBezTo>
                      <a:pt x="0" y="7"/>
                      <a:pt x="0" y="5"/>
                      <a:pt x="2" y="3"/>
                    </a:cubicBezTo>
                    <a:cubicBezTo>
                      <a:pt x="3" y="1"/>
                      <a:pt x="5" y="0"/>
                      <a:pt x="8" y="0"/>
                    </a:cubicBezTo>
                    <a:cubicBezTo>
                      <a:pt x="13" y="0"/>
                      <a:pt x="15" y="3"/>
                      <a:pt x="15" y="11"/>
                    </a:cubicBezTo>
                    <a:cubicBezTo>
                      <a:pt x="15" y="14"/>
                      <a:pt x="14" y="17"/>
                      <a:pt x="13" y="19"/>
                    </a:cubicBezTo>
                    <a:cubicBezTo>
                      <a:pt x="12" y="21"/>
                      <a:pt x="10" y="22"/>
                      <a:pt x="7" y="22"/>
                    </a:cubicBezTo>
                    <a:close/>
                    <a:moveTo>
                      <a:pt x="7" y="3"/>
                    </a:moveTo>
                    <a:cubicBezTo>
                      <a:pt x="5" y="3"/>
                      <a:pt x="4" y="6"/>
                      <a:pt x="4" y="11"/>
                    </a:cubicBezTo>
                    <a:cubicBezTo>
                      <a:pt x="4" y="16"/>
                      <a:pt x="5" y="18"/>
                      <a:pt x="7" y="18"/>
                    </a:cubicBezTo>
                    <a:cubicBezTo>
                      <a:pt x="9" y="18"/>
                      <a:pt x="10" y="16"/>
                      <a:pt x="10" y="11"/>
                    </a:cubicBezTo>
                    <a:cubicBezTo>
                      <a:pt x="10" y="6"/>
                      <a:pt x="9" y="3"/>
                      <a:pt x="7"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9" name="Freeform 356"/>
              <p:cNvSpPr>
                <a:spLocks noEditPoints="1"/>
              </p:cNvSpPr>
              <p:nvPr/>
            </p:nvSpPr>
            <p:spPr bwMode="auto">
              <a:xfrm>
                <a:off x="2111" y="2021"/>
                <a:ext cx="26" cy="36"/>
              </a:xfrm>
              <a:custGeom>
                <a:avLst/>
                <a:gdLst>
                  <a:gd name="T0" fmla="*/ 8 w 15"/>
                  <a:gd name="T1" fmla="*/ 21 h 21"/>
                  <a:gd name="T2" fmla="*/ 0 w 15"/>
                  <a:gd name="T3" fmla="*/ 11 h 21"/>
                  <a:gd name="T4" fmla="*/ 2 w 15"/>
                  <a:gd name="T5" fmla="*/ 3 h 21"/>
                  <a:gd name="T6" fmla="*/ 8 w 15"/>
                  <a:gd name="T7" fmla="*/ 0 h 21"/>
                  <a:gd name="T8" fmla="*/ 15 w 15"/>
                  <a:gd name="T9" fmla="*/ 10 h 21"/>
                  <a:gd name="T10" fmla="*/ 13 w 15"/>
                  <a:gd name="T11" fmla="*/ 19 h 21"/>
                  <a:gd name="T12" fmla="*/ 8 w 15"/>
                  <a:gd name="T13" fmla="*/ 21 h 21"/>
                  <a:gd name="T14" fmla="*/ 8 w 15"/>
                  <a:gd name="T15" fmla="*/ 3 h 21"/>
                  <a:gd name="T16" fmla="*/ 5 w 15"/>
                  <a:gd name="T17" fmla="*/ 11 h 21"/>
                  <a:gd name="T18" fmla="*/ 8 w 15"/>
                  <a:gd name="T19" fmla="*/ 18 h 21"/>
                  <a:gd name="T20" fmla="*/ 11 w 15"/>
                  <a:gd name="T21" fmla="*/ 11 h 21"/>
                  <a:gd name="T22" fmla="*/ 8 w 15"/>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1">
                    <a:moveTo>
                      <a:pt x="8" y="21"/>
                    </a:moveTo>
                    <a:cubicBezTo>
                      <a:pt x="3" y="21"/>
                      <a:pt x="0" y="18"/>
                      <a:pt x="0" y="11"/>
                    </a:cubicBezTo>
                    <a:cubicBezTo>
                      <a:pt x="0" y="7"/>
                      <a:pt x="1" y="4"/>
                      <a:pt x="2" y="3"/>
                    </a:cubicBezTo>
                    <a:cubicBezTo>
                      <a:pt x="3" y="1"/>
                      <a:pt x="5" y="0"/>
                      <a:pt x="8" y="0"/>
                    </a:cubicBezTo>
                    <a:cubicBezTo>
                      <a:pt x="13" y="0"/>
                      <a:pt x="15" y="3"/>
                      <a:pt x="15" y="10"/>
                    </a:cubicBezTo>
                    <a:cubicBezTo>
                      <a:pt x="15" y="14"/>
                      <a:pt x="15" y="17"/>
                      <a:pt x="13" y="19"/>
                    </a:cubicBezTo>
                    <a:cubicBezTo>
                      <a:pt x="12" y="20"/>
                      <a:pt x="10" y="21"/>
                      <a:pt x="8" y="21"/>
                    </a:cubicBezTo>
                    <a:close/>
                    <a:moveTo>
                      <a:pt x="8" y="3"/>
                    </a:moveTo>
                    <a:cubicBezTo>
                      <a:pt x="6" y="3"/>
                      <a:pt x="5" y="6"/>
                      <a:pt x="5" y="11"/>
                    </a:cubicBezTo>
                    <a:cubicBezTo>
                      <a:pt x="5" y="15"/>
                      <a:pt x="6" y="18"/>
                      <a:pt x="8" y="18"/>
                    </a:cubicBezTo>
                    <a:cubicBezTo>
                      <a:pt x="10" y="18"/>
                      <a:pt x="11" y="15"/>
                      <a:pt x="11" y="11"/>
                    </a:cubicBezTo>
                    <a:cubicBezTo>
                      <a:pt x="11" y="6"/>
                      <a:pt x="10" y="3"/>
                      <a:pt x="8"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0" name="Freeform 357"/>
              <p:cNvSpPr>
                <a:spLocks/>
              </p:cNvSpPr>
              <p:nvPr/>
            </p:nvSpPr>
            <p:spPr bwMode="auto">
              <a:xfrm>
                <a:off x="2115" y="2073"/>
                <a:ext cx="15" cy="36"/>
              </a:xfrm>
              <a:custGeom>
                <a:avLst/>
                <a:gdLst>
                  <a:gd name="T0" fmla="*/ 9 w 9"/>
                  <a:gd name="T1" fmla="*/ 0 h 21"/>
                  <a:gd name="T2" fmla="*/ 9 w 9"/>
                  <a:gd name="T3" fmla="*/ 21 h 21"/>
                  <a:gd name="T4" fmla="*/ 5 w 9"/>
                  <a:gd name="T5" fmla="*/ 21 h 21"/>
                  <a:gd name="T6" fmla="*/ 5 w 9"/>
                  <a:gd name="T7" fmla="*/ 5 h 21"/>
                  <a:gd name="T8" fmla="*/ 4 w 9"/>
                  <a:gd name="T9" fmla="*/ 5 h 21"/>
                  <a:gd name="T10" fmla="*/ 3 w 9"/>
                  <a:gd name="T11" fmla="*/ 6 h 21"/>
                  <a:gd name="T12" fmla="*/ 1 w 9"/>
                  <a:gd name="T13" fmla="*/ 6 h 21"/>
                  <a:gd name="T14" fmla="*/ 0 w 9"/>
                  <a:gd name="T15" fmla="*/ 7 h 21"/>
                  <a:gd name="T16" fmla="*/ 0 w 9"/>
                  <a:gd name="T17" fmla="*/ 3 h 21"/>
                  <a:gd name="T18" fmla="*/ 4 w 9"/>
                  <a:gd name="T19" fmla="*/ 1 h 21"/>
                  <a:gd name="T20" fmla="*/ 6 w 9"/>
                  <a:gd name="T21" fmla="*/ 0 h 21"/>
                  <a:gd name="T22" fmla="*/ 9 w 9"/>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1">
                    <a:moveTo>
                      <a:pt x="9" y="0"/>
                    </a:moveTo>
                    <a:cubicBezTo>
                      <a:pt x="9" y="21"/>
                      <a:pt x="9" y="21"/>
                      <a:pt x="9" y="21"/>
                    </a:cubicBezTo>
                    <a:cubicBezTo>
                      <a:pt x="5" y="21"/>
                      <a:pt x="5" y="21"/>
                      <a:pt x="5" y="21"/>
                    </a:cubicBezTo>
                    <a:cubicBezTo>
                      <a:pt x="5" y="5"/>
                      <a:pt x="5" y="5"/>
                      <a:pt x="5" y="5"/>
                    </a:cubicBezTo>
                    <a:cubicBezTo>
                      <a:pt x="4" y="5"/>
                      <a:pt x="4" y="5"/>
                      <a:pt x="4" y="5"/>
                    </a:cubicBezTo>
                    <a:cubicBezTo>
                      <a:pt x="3" y="6"/>
                      <a:pt x="3" y="6"/>
                      <a:pt x="3" y="6"/>
                    </a:cubicBezTo>
                    <a:cubicBezTo>
                      <a:pt x="2" y="6"/>
                      <a:pt x="2" y="6"/>
                      <a:pt x="1" y="6"/>
                    </a:cubicBezTo>
                    <a:cubicBezTo>
                      <a:pt x="1" y="7"/>
                      <a:pt x="1" y="7"/>
                      <a:pt x="0" y="7"/>
                    </a:cubicBezTo>
                    <a:cubicBezTo>
                      <a:pt x="0" y="3"/>
                      <a:pt x="0" y="3"/>
                      <a:pt x="0" y="3"/>
                    </a:cubicBezTo>
                    <a:cubicBezTo>
                      <a:pt x="1" y="2"/>
                      <a:pt x="3" y="2"/>
                      <a:pt x="4" y="1"/>
                    </a:cubicBezTo>
                    <a:cubicBezTo>
                      <a:pt x="5" y="1"/>
                      <a:pt x="6" y="0"/>
                      <a:pt x="6"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1" name="Freeform 358"/>
              <p:cNvSpPr>
                <a:spLocks noEditPoints="1"/>
              </p:cNvSpPr>
              <p:nvPr/>
            </p:nvSpPr>
            <p:spPr bwMode="auto">
              <a:xfrm>
                <a:off x="2111" y="2124"/>
                <a:ext cx="26" cy="37"/>
              </a:xfrm>
              <a:custGeom>
                <a:avLst/>
                <a:gdLst>
                  <a:gd name="T0" fmla="*/ 8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8 w 15"/>
                  <a:gd name="T13" fmla="*/ 22 h 22"/>
                  <a:gd name="T14" fmla="*/ 8 w 15"/>
                  <a:gd name="T15" fmla="*/ 3 h 22"/>
                  <a:gd name="T16" fmla="*/ 5 w 15"/>
                  <a:gd name="T17" fmla="*/ 11 h 22"/>
                  <a:gd name="T18" fmla="*/ 8 w 15"/>
                  <a:gd name="T19" fmla="*/ 18 h 22"/>
                  <a:gd name="T20" fmla="*/ 11 w 15"/>
                  <a:gd name="T21" fmla="*/ 11 h 22"/>
                  <a:gd name="T22" fmla="*/ 8 w 15"/>
                  <a:gd name="T2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8" y="22"/>
                    </a:moveTo>
                    <a:cubicBezTo>
                      <a:pt x="3" y="22"/>
                      <a:pt x="0" y="18"/>
                      <a:pt x="0" y="11"/>
                    </a:cubicBezTo>
                    <a:cubicBezTo>
                      <a:pt x="0" y="7"/>
                      <a:pt x="1" y="5"/>
                      <a:pt x="2" y="3"/>
                    </a:cubicBezTo>
                    <a:cubicBezTo>
                      <a:pt x="3" y="1"/>
                      <a:pt x="5" y="0"/>
                      <a:pt x="8" y="0"/>
                    </a:cubicBezTo>
                    <a:cubicBezTo>
                      <a:pt x="13" y="0"/>
                      <a:pt x="15" y="3"/>
                      <a:pt x="15" y="11"/>
                    </a:cubicBezTo>
                    <a:cubicBezTo>
                      <a:pt x="15" y="14"/>
                      <a:pt x="15" y="17"/>
                      <a:pt x="13" y="19"/>
                    </a:cubicBezTo>
                    <a:cubicBezTo>
                      <a:pt x="12" y="21"/>
                      <a:pt x="10" y="22"/>
                      <a:pt x="8" y="22"/>
                    </a:cubicBezTo>
                    <a:close/>
                    <a:moveTo>
                      <a:pt x="8" y="3"/>
                    </a:moveTo>
                    <a:cubicBezTo>
                      <a:pt x="6" y="3"/>
                      <a:pt x="5" y="6"/>
                      <a:pt x="5" y="11"/>
                    </a:cubicBezTo>
                    <a:cubicBezTo>
                      <a:pt x="5" y="16"/>
                      <a:pt x="6" y="18"/>
                      <a:pt x="8" y="18"/>
                    </a:cubicBezTo>
                    <a:cubicBezTo>
                      <a:pt x="10" y="18"/>
                      <a:pt x="11" y="16"/>
                      <a:pt x="11" y="11"/>
                    </a:cubicBezTo>
                    <a:cubicBezTo>
                      <a:pt x="11" y="6"/>
                      <a:pt x="10" y="3"/>
                      <a:pt x="8"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51" name="Group 750"/>
          <p:cNvGrpSpPr/>
          <p:nvPr/>
        </p:nvGrpSpPr>
        <p:grpSpPr>
          <a:xfrm>
            <a:off x="274639" y="1220800"/>
            <a:ext cx="1828800" cy="5002200"/>
            <a:chOff x="274639" y="1220800"/>
            <a:chExt cx="1828800" cy="5002200"/>
          </a:xfrm>
        </p:grpSpPr>
        <p:sp>
          <p:nvSpPr>
            <p:cNvPr id="25" name="TextBox 24"/>
            <p:cNvSpPr txBox="1"/>
            <p:nvPr/>
          </p:nvSpPr>
          <p:spPr>
            <a:xfrm>
              <a:off x="274639" y="1220800"/>
              <a:ext cx="1828800" cy="904863"/>
            </a:xfrm>
            <a:prstGeom prst="rect">
              <a:avLst/>
            </a:prstGeom>
            <a:noFill/>
          </p:spPr>
          <p:txBody>
            <a:bodyPr wrap="square" lIns="91440" tIns="146304" rIns="182880" bIns="146304" rtlCol="0">
              <a:spAutoFit/>
            </a:bodyPr>
            <a:lstStyle/>
            <a:p>
              <a:pPr>
                <a:lnSpc>
                  <a:spcPct val="90000"/>
                </a:lnSpc>
                <a:spcAft>
                  <a:spcPts val="1200"/>
                </a:spcAft>
              </a:pPr>
              <a:r>
                <a:rPr lang="en-US" sz="2200" dirty="0">
                  <a:solidFill>
                    <a:schemeClr val="tx2"/>
                  </a:solidFill>
                  <a:latin typeface="+mj-lt"/>
                  <a:cs typeface="Segoe UI"/>
                </a:rPr>
                <a:t>Real-time </a:t>
              </a:r>
              <a:br>
                <a:rPr lang="en-US" sz="2200" dirty="0">
                  <a:solidFill>
                    <a:schemeClr val="tx2"/>
                  </a:solidFill>
                  <a:latin typeface="+mj-lt"/>
                  <a:cs typeface="Segoe UI"/>
                </a:rPr>
              </a:br>
              <a:r>
                <a:rPr lang="en-US" sz="2200" dirty="0">
                  <a:solidFill>
                    <a:schemeClr val="tx2"/>
                  </a:solidFill>
                  <a:latin typeface="+mj-lt"/>
                  <a:cs typeface="Segoe UI"/>
                </a:rPr>
                <a:t>data creation</a:t>
              </a:r>
            </a:p>
          </p:txBody>
        </p:sp>
        <p:grpSp>
          <p:nvGrpSpPr>
            <p:cNvPr id="2372" name="Group 361"/>
            <p:cNvGrpSpPr>
              <a:grpSpLocks noChangeAspect="1"/>
            </p:cNvGrpSpPr>
            <p:nvPr/>
          </p:nvGrpSpPr>
          <p:grpSpPr bwMode="auto">
            <a:xfrm>
              <a:off x="474663" y="2859088"/>
              <a:ext cx="1177925" cy="3363912"/>
              <a:chOff x="378" y="1801"/>
              <a:chExt cx="742" cy="2119"/>
            </a:xfrm>
          </p:grpSpPr>
          <p:sp>
            <p:nvSpPr>
              <p:cNvPr id="2373" name="AutoShape 360"/>
              <p:cNvSpPr>
                <a:spLocks noChangeAspect="1" noChangeArrowheads="1" noTextEdit="1"/>
              </p:cNvSpPr>
              <p:nvPr/>
            </p:nvSpPr>
            <p:spPr bwMode="auto">
              <a:xfrm>
                <a:off x="378" y="1801"/>
                <a:ext cx="742" cy="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4" name="Rectangle 362"/>
              <p:cNvSpPr>
                <a:spLocks noChangeArrowheads="1"/>
              </p:cNvSpPr>
              <p:nvPr/>
            </p:nvSpPr>
            <p:spPr bwMode="auto">
              <a:xfrm>
                <a:off x="853" y="2040"/>
                <a:ext cx="225" cy="20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5" name="Rectangle 363"/>
              <p:cNvSpPr>
                <a:spLocks noChangeArrowheads="1"/>
              </p:cNvSpPr>
              <p:nvPr/>
            </p:nvSpPr>
            <p:spPr bwMode="auto">
              <a:xfrm>
                <a:off x="380" y="2242"/>
                <a:ext cx="740" cy="3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6" name="Rectangle 364"/>
              <p:cNvSpPr>
                <a:spLocks noChangeArrowheads="1"/>
              </p:cNvSpPr>
              <p:nvPr/>
            </p:nvSpPr>
            <p:spPr bwMode="auto">
              <a:xfrm>
                <a:off x="422" y="2276"/>
                <a:ext cx="65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7" name="Rectangle 365"/>
              <p:cNvSpPr>
                <a:spLocks noChangeArrowheads="1"/>
              </p:cNvSpPr>
              <p:nvPr/>
            </p:nvSpPr>
            <p:spPr bwMode="auto">
              <a:xfrm>
                <a:off x="380" y="2605"/>
                <a:ext cx="740" cy="3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8" name="Rectangle 366"/>
              <p:cNvSpPr>
                <a:spLocks noChangeArrowheads="1"/>
              </p:cNvSpPr>
              <p:nvPr/>
            </p:nvSpPr>
            <p:spPr bwMode="auto">
              <a:xfrm>
                <a:off x="422" y="2637"/>
                <a:ext cx="65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9" name="Rectangle 367"/>
              <p:cNvSpPr>
                <a:spLocks noChangeArrowheads="1"/>
              </p:cNvSpPr>
              <p:nvPr/>
            </p:nvSpPr>
            <p:spPr bwMode="auto">
              <a:xfrm>
                <a:off x="502" y="2968"/>
                <a:ext cx="496" cy="3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0" name="Rectangle 368"/>
              <p:cNvSpPr>
                <a:spLocks noChangeArrowheads="1"/>
              </p:cNvSpPr>
              <p:nvPr/>
            </p:nvSpPr>
            <p:spPr bwMode="auto">
              <a:xfrm>
                <a:off x="544" y="3000"/>
                <a:ext cx="413" cy="5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1" name="Rectangle 369"/>
              <p:cNvSpPr>
                <a:spLocks noChangeArrowheads="1"/>
              </p:cNvSpPr>
              <p:nvPr/>
            </p:nvSpPr>
            <p:spPr bwMode="auto">
              <a:xfrm>
                <a:off x="594" y="2312"/>
                <a:ext cx="484" cy="29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2" name="Freeform 370"/>
              <p:cNvSpPr>
                <a:spLocks/>
              </p:cNvSpPr>
              <p:nvPr/>
            </p:nvSpPr>
            <p:spPr bwMode="auto">
              <a:xfrm>
                <a:off x="594" y="2673"/>
                <a:ext cx="484" cy="295"/>
              </a:xfrm>
              <a:custGeom>
                <a:avLst/>
                <a:gdLst>
                  <a:gd name="T0" fmla="*/ 363 w 484"/>
                  <a:gd name="T1" fmla="*/ 295 h 295"/>
                  <a:gd name="T2" fmla="*/ 484 w 484"/>
                  <a:gd name="T3" fmla="*/ 0 h 295"/>
                  <a:gd name="T4" fmla="*/ 0 w 484"/>
                  <a:gd name="T5" fmla="*/ 0 h 295"/>
                  <a:gd name="T6" fmla="*/ 0 w 484"/>
                  <a:gd name="T7" fmla="*/ 295 h 295"/>
                  <a:gd name="T8" fmla="*/ 363 w 484"/>
                  <a:gd name="T9" fmla="*/ 295 h 295"/>
                </a:gdLst>
                <a:ahLst/>
                <a:cxnLst>
                  <a:cxn ang="0">
                    <a:pos x="T0" y="T1"/>
                  </a:cxn>
                  <a:cxn ang="0">
                    <a:pos x="T2" y="T3"/>
                  </a:cxn>
                  <a:cxn ang="0">
                    <a:pos x="T4" y="T5"/>
                  </a:cxn>
                  <a:cxn ang="0">
                    <a:pos x="T6" y="T7"/>
                  </a:cxn>
                  <a:cxn ang="0">
                    <a:pos x="T8" y="T9"/>
                  </a:cxn>
                </a:cxnLst>
                <a:rect l="0" t="0" r="r" b="b"/>
                <a:pathLst>
                  <a:path w="484" h="295">
                    <a:moveTo>
                      <a:pt x="363" y="295"/>
                    </a:moveTo>
                    <a:lnTo>
                      <a:pt x="484" y="0"/>
                    </a:lnTo>
                    <a:lnTo>
                      <a:pt x="0" y="0"/>
                    </a:lnTo>
                    <a:lnTo>
                      <a:pt x="0" y="295"/>
                    </a:lnTo>
                    <a:lnTo>
                      <a:pt x="363" y="295"/>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3" name="Rectangle 371"/>
              <p:cNvSpPr>
                <a:spLocks noChangeArrowheads="1"/>
              </p:cNvSpPr>
              <p:nvPr/>
            </p:nvSpPr>
            <p:spPr bwMode="auto">
              <a:xfrm>
                <a:off x="422" y="2312"/>
                <a:ext cx="172" cy="29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4" name="Rectangle 372"/>
              <p:cNvSpPr>
                <a:spLocks noChangeArrowheads="1"/>
              </p:cNvSpPr>
              <p:nvPr/>
            </p:nvSpPr>
            <p:spPr bwMode="auto">
              <a:xfrm>
                <a:off x="651" y="2424"/>
                <a:ext cx="172" cy="71"/>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5" name="Freeform 373"/>
              <p:cNvSpPr>
                <a:spLocks/>
              </p:cNvSpPr>
              <p:nvPr/>
            </p:nvSpPr>
            <p:spPr bwMode="auto">
              <a:xfrm>
                <a:off x="422" y="2673"/>
                <a:ext cx="172" cy="295"/>
              </a:xfrm>
              <a:custGeom>
                <a:avLst/>
                <a:gdLst>
                  <a:gd name="T0" fmla="*/ 122 w 172"/>
                  <a:gd name="T1" fmla="*/ 295 h 295"/>
                  <a:gd name="T2" fmla="*/ 172 w 172"/>
                  <a:gd name="T3" fmla="*/ 295 h 295"/>
                  <a:gd name="T4" fmla="*/ 172 w 172"/>
                  <a:gd name="T5" fmla="*/ 0 h 295"/>
                  <a:gd name="T6" fmla="*/ 0 w 172"/>
                  <a:gd name="T7" fmla="*/ 0 h 295"/>
                  <a:gd name="T8" fmla="*/ 122 w 172"/>
                  <a:gd name="T9" fmla="*/ 295 h 295"/>
                </a:gdLst>
                <a:ahLst/>
                <a:cxnLst>
                  <a:cxn ang="0">
                    <a:pos x="T0" y="T1"/>
                  </a:cxn>
                  <a:cxn ang="0">
                    <a:pos x="T2" y="T3"/>
                  </a:cxn>
                  <a:cxn ang="0">
                    <a:pos x="T4" y="T5"/>
                  </a:cxn>
                  <a:cxn ang="0">
                    <a:pos x="T6" y="T7"/>
                  </a:cxn>
                  <a:cxn ang="0">
                    <a:pos x="T8" y="T9"/>
                  </a:cxn>
                </a:cxnLst>
                <a:rect l="0" t="0" r="r" b="b"/>
                <a:pathLst>
                  <a:path w="172" h="295">
                    <a:moveTo>
                      <a:pt x="122" y="295"/>
                    </a:moveTo>
                    <a:lnTo>
                      <a:pt x="172" y="295"/>
                    </a:lnTo>
                    <a:lnTo>
                      <a:pt x="172" y="0"/>
                    </a:lnTo>
                    <a:lnTo>
                      <a:pt x="0" y="0"/>
                    </a:lnTo>
                    <a:lnTo>
                      <a:pt x="122" y="295"/>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6" name="Freeform 374"/>
              <p:cNvSpPr>
                <a:spLocks/>
              </p:cNvSpPr>
              <p:nvPr/>
            </p:nvSpPr>
            <p:spPr bwMode="auto">
              <a:xfrm>
                <a:off x="578" y="3096"/>
                <a:ext cx="35" cy="88"/>
              </a:xfrm>
              <a:custGeom>
                <a:avLst/>
                <a:gdLst>
                  <a:gd name="T0" fmla="*/ 18 w 18"/>
                  <a:gd name="T1" fmla="*/ 0 h 44"/>
                  <a:gd name="T2" fmla="*/ 18 w 18"/>
                  <a:gd name="T3" fmla="*/ 44 h 44"/>
                  <a:gd name="T4" fmla="*/ 9 w 18"/>
                  <a:gd name="T5" fmla="*/ 44 h 44"/>
                  <a:gd name="T6" fmla="*/ 9 w 18"/>
                  <a:gd name="T7" fmla="*/ 10 h 44"/>
                  <a:gd name="T8" fmla="*/ 7 w 18"/>
                  <a:gd name="T9" fmla="*/ 12 h 44"/>
                  <a:gd name="T10" fmla="*/ 5 w 18"/>
                  <a:gd name="T11" fmla="*/ 13 h 44"/>
                  <a:gd name="T12" fmla="*/ 2 w 18"/>
                  <a:gd name="T13" fmla="*/ 14 h 44"/>
                  <a:gd name="T14" fmla="*/ 0 w 18"/>
                  <a:gd name="T15" fmla="*/ 14 h 44"/>
                  <a:gd name="T16" fmla="*/ 0 w 18"/>
                  <a:gd name="T17" fmla="*/ 6 h 44"/>
                  <a:gd name="T18" fmla="*/ 7 w 18"/>
                  <a:gd name="T19" fmla="*/ 3 h 44"/>
                  <a:gd name="T20" fmla="*/ 13 w 18"/>
                  <a:gd name="T21" fmla="*/ 0 h 44"/>
                  <a:gd name="T22" fmla="*/ 18 w 18"/>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44">
                    <a:moveTo>
                      <a:pt x="18" y="0"/>
                    </a:moveTo>
                    <a:cubicBezTo>
                      <a:pt x="18" y="44"/>
                      <a:pt x="18" y="44"/>
                      <a:pt x="18" y="44"/>
                    </a:cubicBezTo>
                    <a:cubicBezTo>
                      <a:pt x="9" y="44"/>
                      <a:pt x="9" y="44"/>
                      <a:pt x="9" y="44"/>
                    </a:cubicBezTo>
                    <a:cubicBezTo>
                      <a:pt x="9" y="10"/>
                      <a:pt x="9" y="10"/>
                      <a:pt x="9" y="10"/>
                    </a:cubicBezTo>
                    <a:cubicBezTo>
                      <a:pt x="8" y="11"/>
                      <a:pt x="8" y="11"/>
                      <a:pt x="7" y="12"/>
                    </a:cubicBezTo>
                    <a:cubicBezTo>
                      <a:pt x="6" y="12"/>
                      <a:pt x="6" y="13"/>
                      <a:pt x="5" y="13"/>
                    </a:cubicBezTo>
                    <a:cubicBezTo>
                      <a:pt x="4" y="13"/>
                      <a:pt x="3" y="13"/>
                      <a:pt x="2" y="14"/>
                    </a:cubicBezTo>
                    <a:cubicBezTo>
                      <a:pt x="1" y="14"/>
                      <a:pt x="0" y="14"/>
                      <a:pt x="0" y="14"/>
                    </a:cubicBezTo>
                    <a:cubicBezTo>
                      <a:pt x="0" y="6"/>
                      <a:pt x="0" y="6"/>
                      <a:pt x="0" y="6"/>
                    </a:cubicBezTo>
                    <a:cubicBezTo>
                      <a:pt x="2" y="5"/>
                      <a:pt x="4" y="5"/>
                      <a:pt x="7" y="3"/>
                    </a:cubicBezTo>
                    <a:cubicBezTo>
                      <a:pt x="9" y="2"/>
                      <a:pt x="11" y="1"/>
                      <a:pt x="13" y="0"/>
                    </a:cubicBezTo>
                    <a:lnTo>
                      <a:pt x="18"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7" name="Freeform 375"/>
              <p:cNvSpPr>
                <a:spLocks noEditPoints="1"/>
              </p:cNvSpPr>
              <p:nvPr/>
            </p:nvSpPr>
            <p:spPr bwMode="auto">
              <a:xfrm>
                <a:off x="645" y="3096"/>
                <a:ext cx="62" cy="90"/>
              </a:xfrm>
              <a:custGeom>
                <a:avLst/>
                <a:gdLst>
                  <a:gd name="T0" fmla="*/ 15 w 31"/>
                  <a:gd name="T1" fmla="*/ 45 h 45"/>
                  <a:gd name="T2" fmla="*/ 0 w 31"/>
                  <a:gd name="T3" fmla="*/ 23 h 45"/>
                  <a:gd name="T4" fmla="*/ 4 w 31"/>
                  <a:gd name="T5" fmla="*/ 6 h 45"/>
                  <a:gd name="T6" fmla="*/ 16 w 31"/>
                  <a:gd name="T7" fmla="*/ 0 h 45"/>
                  <a:gd name="T8" fmla="*/ 31 w 31"/>
                  <a:gd name="T9" fmla="*/ 22 h 45"/>
                  <a:gd name="T10" fmla="*/ 27 w 31"/>
                  <a:gd name="T11" fmla="*/ 39 h 45"/>
                  <a:gd name="T12" fmla="*/ 15 w 31"/>
                  <a:gd name="T13" fmla="*/ 45 h 45"/>
                  <a:gd name="T14" fmla="*/ 16 w 31"/>
                  <a:gd name="T15" fmla="*/ 7 h 45"/>
                  <a:gd name="T16" fmla="*/ 9 w 31"/>
                  <a:gd name="T17" fmla="*/ 23 h 45"/>
                  <a:gd name="T18" fmla="*/ 15 w 31"/>
                  <a:gd name="T19" fmla="*/ 37 h 45"/>
                  <a:gd name="T20" fmla="*/ 21 w 31"/>
                  <a:gd name="T21" fmla="*/ 22 h 45"/>
                  <a:gd name="T22" fmla="*/ 16 w 31"/>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5">
                    <a:moveTo>
                      <a:pt x="15" y="45"/>
                    </a:moveTo>
                    <a:cubicBezTo>
                      <a:pt x="5" y="45"/>
                      <a:pt x="0" y="38"/>
                      <a:pt x="0" y="23"/>
                    </a:cubicBezTo>
                    <a:cubicBezTo>
                      <a:pt x="0" y="16"/>
                      <a:pt x="1" y="10"/>
                      <a:pt x="4" y="6"/>
                    </a:cubicBezTo>
                    <a:cubicBezTo>
                      <a:pt x="7" y="2"/>
                      <a:pt x="11" y="0"/>
                      <a:pt x="16" y="0"/>
                    </a:cubicBezTo>
                    <a:cubicBezTo>
                      <a:pt x="26" y="0"/>
                      <a:pt x="31" y="7"/>
                      <a:pt x="31" y="22"/>
                    </a:cubicBezTo>
                    <a:cubicBezTo>
                      <a:pt x="31" y="29"/>
                      <a:pt x="30" y="35"/>
                      <a:pt x="27" y="39"/>
                    </a:cubicBezTo>
                    <a:cubicBezTo>
                      <a:pt x="24" y="43"/>
                      <a:pt x="20" y="45"/>
                      <a:pt x="15" y="45"/>
                    </a:cubicBezTo>
                    <a:close/>
                    <a:moveTo>
                      <a:pt x="16" y="7"/>
                    </a:moveTo>
                    <a:cubicBezTo>
                      <a:pt x="11" y="7"/>
                      <a:pt x="9" y="12"/>
                      <a:pt x="9" y="23"/>
                    </a:cubicBezTo>
                    <a:cubicBezTo>
                      <a:pt x="9" y="33"/>
                      <a:pt x="11" y="37"/>
                      <a:pt x="15" y="37"/>
                    </a:cubicBezTo>
                    <a:cubicBezTo>
                      <a:pt x="19" y="37"/>
                      <a:pt x="21" y="32"/>
                      <a:pt x="21" y="22"/>
                    </a:cubicBezTo>
                    <a:cubicBezTo>
                      <a:pt x="21" y="12"/>
                      <a:pt x="19" y="7"/>
                      <a:pt x="16" y="7"/>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8" name="Freeform 376"/>
              <p:cNvSpPr>
                <a:spLocks/>
              </p:cNvSpPr>
              <p:nvPr/>
            </p:nvSpPr>
            <p:spPr bwMode="auto">
              <a:xfrm>
                <a:off x="725" y="3096"/>
                <a:ext cx="36" cy="88"/>
              </a:xfrm>
              <a:custGeom>
                <a:avLst/>
                <a:gdLst>
                  <a:gd name="T0" fmla="*/ 18 w 18"/>
                  <a:gd name="T1" fmla="*/ 0 h 44"/>
                  <a:gd name="T2" fmla="*/ 18 w 18"/>
                  <a:gd name="T3" fmla="*/ 44 h 44"/>
                  <a:gd name="T4" fmla="*/ 9 w 18"/>
                  <a:gd name="T5" fmla="*/ 44 h 44"/>
                  <a:gd name="T6" fmla="*/ 9 w 18"/>
                  <a:gd name="T7" fmla="*/ 10 h 44"/>
                  <a:gd name="T8" fmla="*/ 7 w 18"/>
                  <a:gd name="T9" fmla="*/ 12 h 44"/>
                  <a:gd name="T10" fmla="*/ 5 w 18"/>
                  <a:gd name="T11" fmla="*/ 13 h 44"/>
                  <a:gd name="T12" fmla="*/ 2 w 18"/>
                  <a:gd name="T13" fmla="*/ 14 h 44"/>
                  <a:gd name="T14" fmla="*/ 0 w 18"/>
                  <a:gd name="T15" fmla="*/ 14 h 44"/>
                  <a:gd name="T16" fmla="*/ 0 w 18"/>
                  <a:gd name="T17" fmla="*/ 6 h 44"/>
                  <a:gd name="T18" fmla="*/ 7 w 18"/>
                  <a:gd name="T19" fmla="*/ 3 h 44"/>
                  <a:gd name="T20" fmla="*/ 13 w 18"/>
                  <a:gd name="T21" fmla="*/ 0 h 44"/>
                  <a:gd name="T22" fmla="*/ 18 w 18"/>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44">
                    <a:moveTo>
                      <a:pt x="18" y="0"/>
                    </a:moveTo>
                    <a:cubicBezTo>
                      <a:pt x="18" y="44"/>
                      <a:pt x="18" y="44"/>
                      <a:pt x="18" y="44"/>
                    </a:cubicBezTo>
                    <a:cubicBezTo>
                      <a:pt x="9" y="44"/>
                      <a:pt x="9" y="44"/>
                      <a:pt x="9" y="44"/>
                    </a:cubicBezTo>
                    <a:cubicBezTo>
                      <a:pt x="9" y="10"/>
                      <a:pt x="9" y="10"/>
                      <a:pt x="9" y="10"/>
                    </a:cubicBezTo>
                    <a:cubicBezTo>
                      <a:pt x="8" y="11"/>
                      <a:pt x="8" y="11"/>
                      <a:pt x="7" y="12"/>
                    </a:cubicBezTo>
                    <a:cubicBezTo>
                      <a:pt x="6" y="12"/>
                      <a:pt x="6" y="13"/>
                      <a:pt x="5" y="13"/>
                    </a:cubicBezTo>
                    <a:cubicBezTo>
                      <a:pt x="4" y="13"/>
                      <a:pt x="3" y="13"/>
                      <a:pt x="2" y="14"/>
                    </a:cubicBezTo>
                    <a:cubicBezTo>
                      <a:pt x="1" y="14"/>
                      <a:pt x="0" y="14"/>
                      <a:pt x="0" y="14"/>
                    </a:cubicBezTo>
                    <a:cubicBezTo>
                      <a:pt x="0" y="6"/>
                      <a:pt x="0" y="6"/>
                      <a:pt x="0" y="6"/>
                    </a:cubicBezTo>
                    <a:cubicBezTo>
                      <a:pt x="2" y="5"/>
                      <a:pt x="4" y="5"/>
                      <a:pt x="7" y="3"/>
                    </a:cubicBezTo>
                    <a:cubicBezTo>
                      <a:pt x="9" y="2"/>
                      <a:pt x="11" y="1"/>
                      <a:pt x="13" y="0"/>
                    </a:cubicBezTo>
                    <a:lnTo>
                      <a:pt x="18"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9" name="Freeform 377"/>
              <p:cNvSpPr>
                <a:spLocks noEditPoints="1"/>
              </p:cNvSpPr>
              <p:nvPr/>
            </p:nvSpPr>
            <p:spPr bwMode="auto">
              <a:xfrm>
                <a:off x="568" y="3220"/>
                <a:ext cx="63" cy="89"/>
              </a:xfrm>
              <a:custGeom>
                <a:avLst/>
                <a:gdLst>
                  <a:gd name="T0" fmla="*/ 16 w 32"/>
                  <a:gd name="T1" fmla="*/ 45 h 45"/>
                  <a:gd name="T2" fmla="*/ 0 w 32"/>
                  <a:gd name="T3" fmla="*/ 23 h 45"/>
                  <a:gd name="T4" fmla="*/ 4 w 32"/>
                  <a:gd name="T5" fmla="*/ 6 h 45"/>
                  <a:gd name="T6" fmla="*/ 17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8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4" y="6"/>
                    </a:cubicBezTo>
                    <a:cubicBezTo>
                      <a:pt x="7" y="2"/>
                      <a:pt x="11" y="0"/>
                      <a:pt x="17" y="0"/>
                    </a:cubicBezTo>
                    <a:cubicBezTo>
                      <a:pt x="27" y="0"/>
                      <a:pt x="32" y="7"/>
                      <a:pt x="32" y="22"/>
                    </a:cubicBezTo>
                    <a:cubicBezTo>
                      <a:pt x="32" y="29"/>
                      <a:pt x="30" y="35"/>
                      <a:pt x="28" y="39"/>
                    </a:cubicBezTo>
                    <a:cubicBezTo>
                      <a:pt x="25" y="43"/>
                      <a:pt x="21" y="45"/>
                      <a:pt x="16" y="45"/>
                    </a:cubicBezTo>
                    <a:close/>
                    <a:moveTo>
                      <a:pt x="16" y="7"/>
                    </a:moveTo>
                    <a:cubicBezTo>
                      <a:pt x="12" y="7"/>
                      <a:pt x="10" y="12"/>
                      <a:pt x="10" y="23"/>
                    </a:cubicBezTo>
                    <a:cubicBezTo>
                      <a:pt x="10" y="33"/>
                      <a:pt x="12" y="38"/>
                      <a:pt x="16" y="38"/>
                    </a:cubicBezTo>
                    <a:cubicBezTo>
                      <a:pt x="20" y="38"/>
                      <a:pt x="22" y="32"/>
                      <a:pt x="22" y="22"/>
                    </a:cubicBezTo>
                    <a:cubicBezTo>
                      <a:pt x="22" y="12"/>
                      <a:pt x="20" y="7"/>
                      <a:pt x="16" y="7"/>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0" name="Freeform 378"/>
              <p:cNvSpPr>
                <a:spLocks/>
              </p:cNvSpPr>
              <p:nvPr/>
            </p:nvSpPr>
            <p:spPr bwMode="auto">
              <a:xfrm>
                <a:off x="653" y="3220"/>
                <a:ext cx="38" cy="87"/>
              </a:xfrm>
              <a:custGeom>
                <a:avLst/>
                <a:gdLst>
                  <a:gd name="T0" fmla="*/ 19 w 19"/>
                  <a:gd name="T1" fmla="*/ 0 h 44"/>
                  <a:gd name="T2" fmla="*/ 19 w 19"/>
                  <a:gd name="T3" fmla="*/ 44 h 44"/>
                  <a:gd name="T4" fmla="*/ 9 w 19"/>
                  <a:gd name="T5" fmla="*/ 44 h 44"/>
                  <a:gd name="T6" fmla="*/ 9 w 19"/>
                  <a:gd name="T7" fmla="*/ 10 h 44"/>
                  <a:gd name="T8" fmla="*/ 7 w 19"/>
                  <a:gd name="T9" fmla="*/ 12 h 44"/>
                  <a:gd name="T10" fmla="*/ 5 w 19"/>
                  <a:gd name="T11" fmla="*/ 13 h 44"/>
                  <a:gd name="T12" fmla="*/ 3 w 19"/>
                  <a:gd name="T13" fmla="*/ 14 h 44"/>
                  <a:gd name="T14" fmla="*/ 0 w 19"/>
                  <a:gd name="T15" fmla="*/ 14 h 44"/>
                  <a:gd name="T16" fmla="*/ 0 w 19"/>
                  <a:gd name="T17" fmla="*/ 6 h 44"/>
                  <a:gd name="T18" fmla="*/ 7 w 19"/>
                  <a:gd name="T19" fmla="*/ 3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9" y="44"/>
                      <a:pt x="9" y="44"/>
                      <a:pt x="9" y="44"/>
                    </a:cubicBezTo>
                    <a:cubicBezTo>
                      <a:pt x="9" y="10"/>
                      <a:pt x="9" y="10"/>
                      <a:pt x="9" y="10"/>
                    </a:cubicBezTo>
                    <a:cubicBezTo>
                      <a:pt x="9" y="11"/>
                      <a:pt x="8" y="11"/>
                      <a:pt x="7" y="12"/>
                    </a:cubicBezTo>
                    <a:cubicBezTo>
                      <a:pt x="7" y="12"/>
                      <a:pt x="6" y="13"/>
                      <a:pt x="5" y="13"/>
                    </a:cubicBezTo>
                    <a:cubicBezTo>
                      <a:pt x="4" y="13"/>
                      <a:pt x="3" y="14"/>
                      <a:pt x="3" y="14"/>
                    </a:cubicBezTo>
                    <a:cubicBezTo>
                      <a:pt x="2" y="14"/>
                      <a:pt x="1" y="14"/>
                      <a:pt x="0" y="14"/>
                    </a:cubicBezTo>
                    <a:cubicBezTo>
                      <a:pt x="0" y="6"/>
                      <a:pt x="0" y="6"/>
                      <a:pt x="0" y="6"/>
                    </a:cubicBezTo>
                    <a:cubicBezTo>
                      <a:pt x="2" y="5"/>
                      <a:pt x="5" y="5"/>
                      <a:pt x="7" y="3"/>
                    </a:cubicBezTo>
                    <a:cubicBezTo>
                      <a:pt x="9" y="2"/>
                      <a:pt x="11" y="1"/>
                      <a:pt x="13" y="0"/>
                    </a:cubicBezTo>
                    <a:lnTo>
                      <a:pt x="19"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1" name="Freeform 379"/>
              <p:cNvSpPr>
                <a:spLocks noEditPoints="1"/>
              </p:cNvSpPr>
              <p:nvPr/>
            </p:nvSpPr>
            <p:spPr bwMode="auto">
              <a:xfrm>
                <a:off x="715" y="3220"/>
                <a:ext cx="64" cy="89"/>
              </a:xfrm>
              <a:custGeom>
                <a:avLst/>
                <a:gdLst>
                  <a:gd name="T0" fmla="*/ 16 w 32"/>
                  <a:gd name="T1" fmla="*/ 45 h 45"/>
                  <a:gd name="T2" fmla="*/ 0 w 32"/>
                  <a:gd name="T3" fmla="*/ 23 h 45"/>
                  <a:gd name="T4" fmla="*/ 5 w 32"/>
                  <a:gd name="T5" fmla="*/ 6 h 45"/>
                  <a:gd name="T6" fmla="*/ 17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8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5" y="6"/>
                    </a:cubicBezTo>
                    <a:cubicBezTo>
                      <a:pt x="7" y="2"/>
                      <a:pt x="11" y="0"/>
                      <a:pt x="17" y="0"/>
                    </a:cubicBezTo>
                    <a:cubicBezTo>
                      <a:pt x="27" y="0"/>
                      <a:pt x="32" y="7"/>
                      <a:pt x="32" y="22"/>
                    </a:cubicBezTo>
                    <a:cubicBezTo>
                      <a:pt x="32" y="29"/>
                      <a:pt x="30" y="35"/>
                      <a:pt x="28" y="39"/>
                    </a:cubicBezTo>
                    <a:cubicBezTo>
                      <a:pt x="25" y="43"/>
                      <a:pt x="21" y="45"/>
                      <a:pt x="16" y="45"/>
                    </a:cubicBezTo>
                    <a:close/>
                    <a:moveTo>
                      <a:pt x="16" y="7"/>
                    </a:moveTo>
                    <a:cubicBezTo>
                      <a:pt x="12" y="7"/>
                      <a:pt x="10" y="12"/>
                      <a:pt x="10" y="23"/>
                    </a:cubicBezTo>
                    <a:cubicBezTo>
                      <a:pt x="10" y="33"/>
                      <a:pt x="12" y="38"/>
                      <a:pt x="16" y="38"/>
                    </a:cubicBezTo>
                    <a:cubicBezTo>
                      <a:pt x="20" y="38"/>
                      <a:pt x="22" y="32"/>
                      <a:pt x="22" y="22"/>
                    </a:cubicBezTo>
                    <a:cubicBezTo>
                      <a:pt x="22" y="12"/>
                      <a:pt x="20" y="7"/>
                      <a:pt x="16" y="7"/>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2" name="Freeform 380"/>
              <p:cNvSpPr>
                <a:spLocks noEditPoints="1"/>
              </p:cNvSpPr>
              <p:nvPr/>
            </p:nvSpPr>
            <p:spPr bwMode="auto">
              <a:xfrm>
                <a:off x="568" y="3589"/>
                <a:ext cx="63" cy="90"/>
              </a:xfrm>
              <a:custGeom>
                <a:avLst/>
                <a:gdLst>
                  <a:gd name="T0" fmla="*/ 16 w 32"/>
                  <a:gd name="T1" fmla="*/ 45 h 45"/>
                  <a:gd name="T2" fmla="*/ 0 w 32"/>
                  <a:gd name="T3" fmla="*/ 23 h 45"/>
                  <a:gd name="T4" fmla="*/ 4 w 32"/>
                  <a:gd name="T5" fmla="*/ 6 h 45"/>
                  <a:gd name="T6" fmla="*/ 17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7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5"/>
                      <a:pt x="2" y="10"/>
                      <a:pt x="4" y="6"/>
                    </a:cubicBezTo>
                    <a:cubicBezTo>
                      <a:pt x="7" y="2"/>
                      <a:pt x="11" y="0"/>
                      <a:pt x="17" y="0"/>
                    </a:cubicBezTo>
                    <a:cubicBezTo>
                      <a:pt x="27" y="0"/>
                      <a:pt x="32" y="7"/>
                      <a:pt x="32" y="22"/>
                    </a:cubicBezTo>
                    <a:cubicBezTo>
                      <a:pt x="32" y="29"/>
                      <a:pt x="30" y="35"/>
                      <a:pt x="28" y="39"/>
                    </a:cubicBezTo>
                    <a:cubicBezTo>
                      <a:pt x="25" y="43"/>
                      <a:pt x="21" y="45"/>
                      <a:pt x="16" y="45"/>
                    </a:cubicBezTo>
                    <a:close/>
                    <a:moveTo>
                      <a:pt x="16" y="7"/>
                    </a:moveTo>
                    <a:cubicBezTo>
                      <a:pt x="12" y="7"/>
                      <a:pt x="10" y="12"/>
                      <a:pt x="10" y="23"/>
                    </a:cubicBezTo>
                    <a:cubicBezTo>
                      <a:pt x="10" y="33"/>
                      <a:pt x="12" y="37"/>
                      <a:pt x="16" y="37"/>
                    </a:cubicBezTo>
                    <a:cubicBezTo>
                      <a:pt x="20" y="37"/>
                      <a:pt x="22" y="32"/>
                      <a:pt x="22" y="22"/>
                    </a:cubicBezTo>
                    <a:cubicBezTo>
                      <a:pt x="22" y="12"/>
                      <a:pt x="20" y="7"/>
                      <a:pt x="16" y="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3" name="Freeform 381"/>
              <p:cNvSpPr>
                <a:spLocks/>
              </p:cNvSpPr>
              <p:nvPr/>
            </p:nvSpPr>
            <p:spPr bwMode="auto">
              <a:xfrm>
                <a:off x="653" y="3589"/>
                <a:ext cx="38" cy="88"/>
              </a:xfrm>
              <a:custGeom>
                <a:avLst/>
                <a:gdLst>
                  <a:gd name="T0" fmla="*/ 19 w 19"/>
                  <a:gd name="T1" fmla="*/ 0 h 44"/>
                  <a:gd name="T2" fmla="*/ 19 w 19"/>
                  <a:gd name="T3" fmla="*/ 44 h 44"/>
                  <a:gd name="T4" fmla="*/ 9 w 19"/>
                  <a:gd name="T5" fmla="*/ 44 h 44"/>
                  <a:gd name="T6" fmla="*/ 9 w 19"/>
                  <a:gd name="T7" fmla="*/ 10 h 44"/>
                  <a:gd name="T8" fmla="*/ 7 w 19"/>
                  <a:gd name="T9" fmla="*/ 12 h 44"/>
                  <a:gd name="T10" fmla="*/ 5 w 19"/>
                  <a:gd name="T11" fmla="*/ 13 h 44"/>
                  <a:gd name="T12" fmla="*/ 3 w 19"/>
                  <a:gd name="T13" fmla="*/ 14 h 44"/>
                  <a:gd name="T14" fmla="*/ 0 w 19"/>
                  <a:gd name="T15" fmla="*/ 14 h 44"/>
                  <a:gd name="T16" fmla="*/ 0 w 19"/>
                  <a:gd name="T17" fmla="*/ 6 h 44"/>
                  <a:gd name="T18" fmla="*/ 7 w 19"/>
                  <a:gd name="T19" fmla="*/ 3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9" y="44"/>
                      <a:pt x="9" y="44"/>
                      <a:pt x="9" y="44"/>
                    </a:cubicBezTo>
                    <a:cubicBezTo>
                      <a:pt x="9" y="10"/>
                      <a:pt x="9" y="10"/>
                      <a:pt x="9" y="10"/>
                    </a:cubicBezTo>
                    <a:cubicBezTo>
                      <a:pt x="9" y="11"/>
                      <a:pt x="8" y="11"/>
                      <a:pt x="7" y="12"/>
                    </a:cubicBezTo>
                    <a:cubicBezTo>
                      <a:pt x="7" y="12"/>
                      <a:pt x="6" y="13"/>
                      <a:pt x="5" y="13"/>
                    </a:cubicBezTo>
                    <a:cubicBezTo>
                      <a:pt x="4" y="13"/>
                      <a:pt x="3" y="13"/>
                      <a:pt x="3" y="14"/>
                    </a:cubicBezTo>
                    <a:cubicBezTo>
                      <a:pt x="2" y="14"/>
                      <a:pt x="1" y="14"/>
                      <a:pt x="0" y="14"/>
                    </a:cubicBezTo>
                    <a:cubicBezTo>
                      <a:pt x="0" y="6"/>
                      <a:pt x="0" y="6"/>
                      <a:pt x="0" y="6"/>
                    </a:cubicBezTo>
                    <a:cubicBezTo>
                      <a:pt x="2" y="5"/>
                      <a:pt x="5" y="4"/>
                      <a:pt x="7" y="3"/>
                    </a:cubicBezTo>
                    <a:cubicBezTo>
                      <a:pt x="9" y="2"/>
                      <a:pt x="11" y="1"/>
                      <a:pt x="13" y="0"/>
                    </a:cubicBezTo>
                    <a:lnTo>
                      <a:pt x="19"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4" name="Freeform 382"/>
              <p:cNvSpPr>
                <a:spLocks noEditPoints="1"/>
              </p:cNvSpPr>
              <p:nvPr/>
            </p:nvSpPr>
            <p:spPr bwMode="auto">
              <a:xfrm>
                <a:off x="715" y="3589"/>
                <a:ext cx="64" cy="90"/>
              </a:xfrm>
              <a:custGeom>
                <a:avLst/>
                <a:gdLst>
                  <a:gd name="T0" fmla="*/ 16 w 32"/>
                  <a:gd name="T1" fmla="*/ 45 h 45"/>
                  <a:gd name="T2" fmla="*/ 0 w 32"/>
                  <a:gd name="T3" fmla="*/ 23 h 45"/>
                  <a:gd name="T4" fmla="*/ 5 w 32"/>
                  <a:gd name="T5" fmla="*/ 6 h 45"/>
                  <a:gd name="T6" fmla="*/ 17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7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5"/>
                      <a:pt x="2" y="10"/>
                      <a:pt x="5" y="6"/>
                    </a:cubicBezTo>
                    <a:cubicBezTo>
                      <a:pt x="7" y="2"/>
                      <a:pt x="11" y="0"/>
                      <a:pt x="17" y="0"/>
                    </a:cubicBezTo>
                    <a:cubicBezTo>
                      <a:pt x="27" y="0"/>
                      <a:pt x="32" y="7"/>
                      <a:pt x="32" y="22"/>
                    </a:cubicBezTo>
                    <a:cubicBezTo>
                      <a:pt x="32" y="29"/>
                      <a:pt x="30" y="35"/>
                      <a:pt x="28" y="39"/>
                    </a:cubicBezTo>
                    <a:cubicBezTo>
                      <a:pt x="25" y="43"/>
                      <a:pt x="21" y="45"/>
                      <a:pt x="16" y="45"/>
                    </a:cubicBezTo>
                    <a:close/>
                    <a:moveTo>
                      <a:pt x="16" y="7"/>
                    </a:moveTo>
                    <a:cubicBezTo>
                      <a:pt x="12" y="7"/>
                      <a:pt x="10" y="12"/>
                      <a:pt x="10" y="23"/>
                    </a:cubicBezTo>
                    <a:cubicBezTo>
                      <a:pt x="10" y="33"/>
                      <a:pt x="12" y="37"/>
                      <a:pt x="16" y="37"/>
                    </a:cubicBezTo>
                    <a:cubicBezTo>
                      <a:pt x="20" y="37"/>
                      <a:pt x="22" y="32"/>
                      <a:pt x="22" y="22"/>
                    </a:cubicBezTo>
                    <a:cubicBezTo>
                      <a:pt x="22" y="12"/>
                      <a:pt x="20" y="7"/>
                      <a:pt x="16" y="7"/>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5" name="Freeform 383"/>
              <p:cNvSpPr>
                <a:spLocks noEditPoints="1"/>
              </p:cNvSpPr>
              <p:nvPr/>
            </p:nvSpPr>
            <p:spPr bwMode="auto">
              <a:xfrm>
                <a:off x="568" y="3343"/>
                <a:ext cx="63" cy="90"/>
              </a:xfrm>
              <a:custGeom>
                <a:avLst/>
                <a:gdLst>
                  <a:gd name="T0" fmla="*/ 16 w 32"/>
                  <a:gd name="T1" fmla="*/ 45 h 45"/>
                  <a:gd name="T2" fmla="*/ 0 w 32"/>
                  <a:gd name="T3" fmla="*/ 23 h 45"/>
                  <a:gd name="T4" fmla="*/ 4 w 32"/>
                  <a:gd name="T5" fmla="*/ 6 h 45"/>
                  <a:gd name="T6" fmla="*/ 17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8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4" y="6"/>
                    </a:cubicBezTo>
                    <a:cubicBezTo>
                      <a:pt x="7" y="2"/>
                      <a:pt x="11" y="0"/>
                      <a:pt x="17" y="0"/>
                    </a:cubicBezTo>
                    <a:cubicBezTo>
                      <a:pt x="27" y="0"/>
                      <a:pt x="32" y="7"/>
                      <a:pt x="32" y="22"/>
                    </a:cubicBezTo>
                    <a:cubicBezTo>
                      <a:pt x="32" y="29"/>
                      <a:pt x="30" y="35"/>
                      <a:pt x="28" y="39"/>
                    </a:cubicBezTo>
                    <a:cubicBezTo>
                      <a:pt x="25" y="43"/>
                      <a:pt x="21" y="45"/>
                      <a:pt x="16" y="45"/>
                    </a:cubicBezTo>
                    <a:close/>
                    <a:moveTo>
                      <a:pt x="16" y="7"/>
                    </a:moveTo>
                    <a:cubicBezTo>
                      <a:pt x="12" y="7"/>
                      <a:pt x="10" y="12"/>
                      <a:pt x="10" y="23"/>
                    </a:cubicBezTo>
                    <a:cubicBezTo>
                      <a:pt x="10" y="33"/>
                      <a:pt x="12" y="38"/>
                      <a:pt x="16" y="38"/>
                    </a:cubicBezTo>
                    <a:cubicBezTo>
                      <a:pt x="20" y="38"/>
                      <a:pt x="22" y="33"/>
                      <a:pt x="22" y="22"/>
                    </a:cubicBezTo>
                    <a:cubicBezTo>
                      <a:pt x="22" y="12"/>
                      <a:pt x="20" y="7"/>
                      <a:pt x="16" y="7"/>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6" name="Freeform 384"/>
              <p:cNvSpPr>
                <a:spLocks noEditPoints="1"/>
              </p:cNvSpPr>
              <p:nvPr/>
            </p:nvSpPr>
            <p:spPr bwMode="auto">
              <a:xfrm>
                <a:off x="645" y="3343"/>
                <a:ext cx="62" cy="90"/>
              </a:xfrm>
              <a:custGeom>
                <a:avLst/>
                <a:gdLst>
                  <a:gd name="T0" fmla="*/ 15 w 31"/>
                  <a:gd name="T1" fmla="*/ 45 h 45"/>
                  <a:gd name="T2" fmla="*/ 0 w 31"/>
                  <a:gd name="T3" fmla="*/ 23 h 45"/>
                  <a:gd name="T4" fmla="*/ 4 w 31"/>
                  <a:gd name="T5" fmla="*/ 6 h 45"/>
                  <a:gd name="T6" fmla="*/ 16 w 31"/>
                  <a:gd name="T7" fmla="*/ 0 h 45"/>
                  <a:gd name="T8" fmla="*/ 31 w 31"/>
                  <a:gd name="T9" fmla="*/ 22 h 45"/>
                  <a:gd name="T10" fmla="*/ 27 w 31"/>
                  <a:gd name="T11" fmla="*/ 39 h 45"/>
                  <a:gd name="T12" fmla="*/ 15 w 31"/>
                  <a:gd name="T13" fmla="*/ 45 h 45"/>
                  <a:gd name="T14" fmla="*/ 16 w 31"/>
                  <a:gd name="T15" fmla="*/ 7 h 45"/>
                  <a:gd name="T16" fmla="*/ 9 w 31"/>
                  <a:gd name="T17" fmla="*/ 23 h 45"/>
                  <a:gd name="T18" fmla="*/ 15 w 31"/>
                  <a:gd name="T19" fmla="*/ 38 h 45"/>
                  <a:gd name="T20" fmla="*/ 21 w 31"/>
                  <a:gd name="T21" fmla="*/ 22 h 45"/>
                  <a:gd name="T22" fmla="*/ 16 w 31"/>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5">
                    <a:moveTo>
                      <a:pt x="15" y="45"/>
                    </a:moveTo>
                    <a:cubicBezTo>
                      <a:pt x="5" y="45"/>
                      <a:pt x="0" y="38"/>
                      <a:pt x="0" y="23"/>
                    </a:cubicBezTo>
                    <a:cubicBezTo>
                      <a:pt x="0" y="16"/>
                      <a:pt x="1" y="10"/>
                      <a:pt x="4" y="6"/>
                    </a:cubicBezTo>
                    <a:cubicBezTo>
                      <a:pt x="7" y="2"/>
                      <a:pt x="11" y="0"/>
                      <a:pt x="16" y="0"/>
                    </a:cubicBezTo>
                    <a:cubicBezTo>
                      <a:pt x="26" y="0"/>
                      <a:pt x="31" y="7"/>
                      <a:pt x="31" y="22"/>
                    </a:cubicBezTo>
                    <a:cubicBezTo>
                      <a:pt x="31" y="29"/>
                      <a:pt x="30" y="35"/>
                      <a:pt x="27" y="39"/>
                    </a:cubicBezTo>
                    <a:cubicBezTo>
                      <a:pt x="24" y="43"/>
                      <a:pt x="20" y="45"/>
                      <a:pt x="15" y="45"/>
                    </a:cubicBezTo>
                    <a:close/>
                    <a:moveTo>
                      <a:pt x="16" y="7"/>
                    </a:moveTo>
                    <a:cubicBezTo>
                      <a:pt x="11" y="7"/>
                      <a:pt x="9" y="12"/>
                      <a:pt x="9" y="23"/>
                    </a:cubicBezTo>
                    <a:cubicBezTo>
                      <a:pt x="9" y="33"/>
                      <a:pt x="11" y="38"/>
                      <a:pt x="15" y="38"/>
                    </a:cubicBezTo>
                    <a:cubicBezTo>
                      <a:pt x="19" y="38"/>
                      <a:pt x="21" y="33"/>
                      <a:pt x="21" y="22"/>
                    </a:cubicBezTo>
                    <a:cubicBezTo>
                      <a:pt x="21" y="12"/>
                      <a:pt x="19" y="7"/>
                      <a:pt x="16" y="7"/>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7" name="Freeform 385"/>
              <p:cNvSpPr>
                <a:spLocks/>
              </p:cNvSpPr>
              <p:nvPr/>
            </p:nvSpPr>
            <p:spPr bwMode="auto">
              <a:xfrm>
                <a:off x="725" y="3343"/>
                <a:ext cx="36" cy="88"/>
              </a:xfrm>
              <a:custGeom>
                <a:avLst/>
                <a:gdLst>
                  <a:gd name="T0" fmla="*/ 18 w 18"/>
                  <a:gd name="T1" fmla="*/ 0 h 44"/>
                  <a:gd name="T2" fmla="*/ 18 w 18"/>
                  <a:gd name="T3" fmla="*/ 44 h 44"/>
                  <a:gd name="T4" fmla="*/ 9 w 18"/>
                  <a:gd name="T5" fmla="*/ 44 h 44"/>
                  <a:gd name="T6" fmla="*/ 9 w 18"/>
                  <a:gd name="T7" fmla="*/ 11 h 44"/>
                  <a:gd name="T8" fmla="*/ 7 w 18"/>
                  <a:gd name="T9" fmla="*/ 12 h 44"/>
                  <a:gd name="T10" fmla="*/ 5 w 18"/>
                  <a:gd name="T11" fmla="*/ 13 h 44"/>
                  <a:gd name="T12" fmla="*/ 2 w 18"/>
                  <a:gd name="T13" fmla="*/ 14 h 44"/>
                  <a:gd name="T14" fmla="*/ 0 w 18"/>
                  <a:gd name="T15" fmla="*/ 14 h 44"/>
                  <a:gd name="T16" fmla="*/ 0 w 18"/>
                  <a:gd name="T17" fmla="*/ 6 h 44"/>
                  <a:gd name="T18" fmla="*/ 7 w 18"/>
                  <a:gd name="T19" fmla="*/ 3 h 44"/>
                  <a:gd name="T20" fmla="*/ 13 w 18"/>
                  <a:gd name="T21" fmla="*/ 0 h 44"/>
                  <a:gd name="T22" fmla="*/ 18 w 18"/>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44">
                    <a:moveTo>
                      <a:pt x="18" y="0"/>
                    </a:moveTo>
                    <a:cubicBezTo>
                      <a:pt x="18" y="44"/>
                      <a:pt x="18" y="44"/>
                      <a:pt x="18" y="44"/>
                    </a:cubicBezTo>
                    <a:cubicBezTo>
                      <a:pt x="9" y="44"/>
                      <a:pt x="9" y="44"/>
                      <a:pt x="9" y="44"/>
                    </a:cubicBezTo>
                    <a:cubicBezTo>
                      <a:pt x="9" y="11"/>
                      <a:pt x="9" y="11"/>
                      <a:pt x="9" y="11"/>
                    </a:cubicBezTo>
                    <a:cubicBezTo>
                      <a:pt x="8" y="11"/>
                      <a:pt x="8" y="11"/>
                      <a:pt x="7" y="12"/>
                    </a:cubicBezTo>
                    <a:cubicBezTo>
                      <a:pt x="6" y="12"/>
                      <a:pt x="6" y="13"/>
                      <a:pt x="5" y="13"/>
                    </a:cubicBezTo>
                    <a:cubicBezTo>
                      <a:pt x="4" y="13"/>
                      <a:pt x="3" y="14"/>
                      <a:pt x="2" y="14"/>
                    </a:cubicBezTo>
                    <a:cubicBezTo>
                      <a:pt x="1" y="14"/>
                      <a:pt x="0" y="14"/>
                      <a:pt x="0" y="14"/>
                    </a:cubicBezTo>
                    <a:cubicBezTo>
                      <a:pt x="0" y="6"/>
                      <a:pt x="0" y="6"/>
                      <a:pt x="0" y="6"/>
                    </a:cubicBezTo>
                    <a:cubicBezTo>
                      <a:pt x="2" y="6"/>
                      <a:pt x="4" y="5"/>
                      <a:pt x="7" y="3"/>
                    </a:cubicBezTo>
                    <a:cubicBezTo>
                      <a:pt x="9" y="2"/>
                      <a:pt x="11" y="1"/>
                      <a:pt x="13" y="0"/>
                    </a:cubicBezTo>
                    <a:lnTo>
                      <a:pt x="18"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8" name="Freeform 386"/>
              <p:cNvSpPr>
                <a:spLocks/>
              </p:cNvSpPr>
              <p:nvPr/>
            </p:nvSpPr>
            <p:spPr bwMode="auto">
              <a:xfrm>
                <a:off x="578" y="3467"/>
                <a:ext cx="35" cy="88"/>
              </a:xfrm>
              <a:custGeom>
                <a:avLst/>
                <a:gdLst>
                  <a:gd name="T0" fmla="*/ 18 w 18"/>
                  <a:gd name="T1" fmla="*/ 0 h 44"/>
                  <a:gd name="T2" fmla="*/ 18 w 18"/>
                  <a:gd name="T3" fmla="*/ 44 h 44"/>
                  <a:gd name="T4" fmla="*/ 9 w 18"/>
                  <a:gd name="T5" fmla="*/ 44 h 44"/>
                  <a:gd name="T6" fmla="*/ 9 w 18"/>
                  <a:gd name="T7" fmla="*/ 11 h 44"/>
                  <a:gd name="T8" fmla="*/ 7 w 18"/>
                  <a:gd name="T9" fmla="*/ 12 h 44"/>
                  <a:gd name="T10" fmla="*/ 5 w 18"/>
                  <a:gd name="T11" fmla="*/ 13 h 44"/>
                  <a:gd name="T12" fmla="*/ 2 w 18"/>
                  <a:gd name="T13" fmla="*/ 14 h 44"/>
                  <a:gd name="T14" fmla="*/ 0 w 18"/>
                  <a:gd name="T15" fmla="*/ 14 h 44"/>
                  <a:gd name="T16" fmla="*/ 0 w 18"/>
                  <a:gd name="T17" fmla="*/ 6 h 44"/>
                  <a:gd name="T18" fmla="*/ 7 w 18"/>
                  <a:gd name="T19" fmla="*/ 3 h 44"/>
                  <a:gd name="T20" fmla="*/ 13 w 18"/>
                  <a:gd name="T21" fmla="*/ 0 h 44"/>
                  <a:gd name="T22" fmla="*/ 18 w 18"/>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44">
                    <a:moveTo>
                      <a:pt x="18" y="0"/>
                    </a:moveTo>
                    <a:cubicBezTo>
                      <a:pt x="18" y="44"/>
                      <a:pt x="18" y="44"/>
                      <a:pt x="18" y="44"/>
                    </a:cubicBezTo>
                    <a:cubicBezTo>
                      <a:pt x="9" y="44"/>
                      <a:pt x="9" y="44"/>
                      <a:pt x="9" y="44"/>
                    </a:cubicBezTo>
                    <a:cubicBezTo>
                      <a:pt x="9" y="11"/>
                      <a:pt x="9" y="11"/>
                      <a:pt x="9" y="11"/>
                    </a:cubicBezTo>
                    <a:cubicBezTo>
                      <a:pt x="8" y="11"/>
                      <a:pt x="8" y="11"/>
                      <a:pt x="7" y="12"/>
                    </a:cubicBezTo>
                    <a:cubicBezTo>
                      <a:pt x="6" y="12"/>
                      <a:pt x="6" y="13"/>
                      <a:pt x="5" y="13"/>
                    </a:cubicBezTo>
                    <a:cubicBezTo>
                      <a:pt x="4" y="13"/>
                      <a:pt x="3" y="14"/>
                      <a:pt x="2" y="14"/>
                    </a:cubicBezTo>
                    <a:cubicBezTo>
                      <a:pt x="1" y="14"/>
                      <a:pt x="0" y="14"/>
                      <a:pt x="0" y="14"/>
                    </a:cubicBezTo>
                    <a:cubicBezTo>
                      <a:pt x="0" y="6"/>
                      <a:pt x="0" y="6"/>
                      <a:pt x="0" y="6"/>
                    </a:cubicBezTo>
                    <a:cubicBezTo>
                      <a:pt x="2" y="6"/>
                      <a:pt x="4" y="5"/>
                      <a:pt x="7" y="3"/>
                    </a:cubicBezTo>
                    <a:cubicBezTo>
                      <a:pt x="9" y="2"/>
                      <a:pt x="11" y="1"/>
                      <a:pt x="13" y="0"/>
                    </a:cubicBezTo>
                    <a:lnTo>
                      <a:pt x="18"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9" name="Freeform 387"/>
              <p:cNvSpPr>
                <a:spLocks/>
              </p:cNvSpPr>
              <p:nvPr/>
            </p:nvSpPr>
            <p:spPr bwMode="auto">
              <a:xfrm>
                <a:off x="875" y="3096"/>
                <a:ext cx="38" cy="88"/>
              </a:xfrm>
              <a:custGeom>
                <a:avLst/>
                <a:gdLst>
                  <a:gd name="T0" fmla="*/ 19 w 19"/>
                  <a:gd name="T1" fmla="*/ 0 h 44"/>
                  <a:gd name="T2" fmla="*/ 19 w 19"/>
                  <a:gd name="T3" fmla="*/ 44 h 44"/>
                  <a:gd name="T4" fmla="*/ 9 w 19"/>
                  <a:gd name="T5" fmla="*/ 44 h 44"/>
                  <a:gd name="T6" fmla="*/ 9 w 19"/>
                  <a:gd name="T7" fmla="*/ 10 h 44"/>
                  <a:gd name="T8" fmla="*/ 7 w 19"/>
                  <a:gd name="T9" fmla="*/ 12 h 44"/>
                  <a:gd name="T10" fmla="*/ 5 w 19"/>
                  <a:gd name="T11" fmla="*/ 13 h 44"/>
                  <a:gd name="T12" fmla="*/ 2 w 19"/>
                  <a:gd name="T13" fmla="*/ 14 h 44"/>
                  <a:gd name="T14" fmla="*/ 0 w 19"/>
                  <a:gd name="T15" fmla="*/ 14 h 44"/>
                  <a:gd name="T16" fmla="*/ 0 w 19"/>
                  <a:gd name="T17" fmla="*/ 6 h 44"/>
                  <a:gd name="T18" fmla="*/ 7 w 19"/>
                  <a:gd name="T19" fmla="*/ 3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9" y="44"/>
                      <a:pt x="9" y="44"/>
                      <a:pt x="9" y="44"/>
                    </a:cubicBezTo>
                    <a:cubicBezTo>
                      <a:pt x="9" y="10"/>
                      <a:pt x="9" y="10"/>
                      <a:pt x="9" y="10"/>
                    </a:cubicBezTo>
                    <a:cubicBezTo>
                      <a:pt x="9" y="11"/>
                      <a:pt x="8" y="11"/>
                      <a:pt x="7" y="12"/>
                    </a:cubicBezTo>
                    <a:cubicBezTo>
                      <a:pt x="6" y="12"/>
                      <a:pt x="6" y="13"/>
                      <a:pt x="5" y="13"/>
                    </a:cubicBezTo>
                    <a:cubicBezTo>
                      <a:pt x="4" y="13"/>
                      <a:pt x="3" y="13"/>
                      <a:pt x="2" y="14"/>
                    </a:cubicBezTo>
                    <a:cubicBezTo>
                      <a:pt x="2" y="14"/>
                      <a:pt x="1" y="14"/>
                      <a:pt x="0" y="14"/>
                    </a:cubicBezTo>
                    <a:cubicBezTo>
                      <a:pt x="0" y="6"/>
                      <a:pt x="0" y="6"/>
                      <a:pt x="0" y="6"/>
                    </a:cubicBezTo>
                    <a:cubicBezTo>
                      <a:pt x="2" y="5"/>
                      <a:pt x="5" y="5"/>
                      <a:pt x="7" y="3"/>
                    </a:cubicBezTo>
                    <a:cubicBezTo>
                      <a:pt x="9" y="2"/>
                      <a:pt x="11" y="1"/>
                      <a:pt x="13" y="0"/>
                    </a:cubicBezTo>
                    <a:lnTo>
                      <a:pt x="19"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0" name="Freeform 388"/>
              <p:cNvSpPr>
                <a:spLocks noEditPoints="1"/>
              </p:cNvSpPr>
              <p:nvPr/>
            </p:nvSpPr>
            <p:spPr bwMode="auto">
              <a:xfrm>
                <a:off x="865" y="3220"/>
                <a:ext cx="64" cy="89"/>
              </a:xfrm>
              <a:custGeom>
                <a:avLst/>
                <a:gdLst>
                  <a:gd name="T0" fmla="*/ 16 w 32"/>
                  <a:gd name="T1" fmla="*/ 45 h 45"/>
                  <a:gd name="T2" fmla="*/ 0 w 32"/>
                  <a:gd name="T3" fmla="*/ 23 h 45"/>
                  <a:gd name="T4" fmla="*/ 5 w 32"/>
                  <a:gd name="T5" fmla="*/ 6 h 45"/>
                  <a:gd name="T6" fmla="*/ 17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8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6" y="45"/>
                      <a:pt x="0" y="38"/>
                      <a:pt x="0" y="23"/>
                    </a:cubicBezTo>
                    <a:cubicBezTo>
                      <a:pt x="0" y="16"/>
                      <a:pt x="2" y="10"/>
                      <a:pt x="5" y="6"/>
                    </a:cubicBezTo>
                    <a:cubicBezTo>
                      <a:pt x="7" y="2"/>
                      <a:pt x="12" y="0"/>
                      <a:pt x="17" y="0"/>
                    </a:cubicBezTo>
                    <a:cubicBezTo>
                      <a:pt x="27" y="0"/>
                      <a:pt x="32" y="7"/>
                      <a:pt x="32" y="22"/>
                    </a:cubicBezTo>
                    <a:cubicBezTo>
                      <a:pt x="32" y="29"/>
                      <a:pt x="31" y="35"/>
                      <a:pt x="28" y="39"/>
                    </a:cubicBezTo>
                    <a:cubicBezTo>
                      <a:pt x="25" y="43"/>
                      <a:pt x="21" y="45"/>
                      <a:pt x="16" y="45"/>
                    </a:cubicBezTo>
                    <a:close/>
                    <a:moveTo>
                      <a:pt x="16" y="7"/>
                    </a:moveTo>
                    <a:cubicBezTo>
                      <a:pt x="12" y="7"/>
                      <a:pt x="10" y="12"/>
                      <a:pt x="10" y="23"/>
                    </a:cubicBezTo>
                    <a:cubicBezTo>
                      <a:pt x="10" y="33"/>
                      <a:pt x="12" y="38"/>
                      <a:pt x="16" y="38"/>
                    </a:cubicBezTo>
                    <a:cubicBezTo>
                      <a:pt x="20" y="38"/>
                      <a:pt x="22" y="32"/>
                      <a:pt x="22" y="22"/>
                    </a:cubicBezTo>
                    <a:cubicBezTo>
                      <a:pt x="22" y="12"/>
                      <a:pt x="20" y="7"/>
                      <a:pt x="16" y="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1" name="Freeform 389"/>
              <p:cNvSpPr>
                <a:spLocks noEditPoints="1"/>
              </p:cNvSpPr>
              <p:nvPr/>
            </p:nvSpPr>
            <p:spPr bwMode="auto">
              <a:xfrm>
                <a:off x="865" y="3343"/>
                <a:ext cx="64" cy="90"/>
              </a:xfrm>
              <a:custGeom>
                <a:avLst/>
                <a:gdLst>
                  <a:gd name="T0" fmla="*/ 16 w 32"/>
                  <a:gd name="T1" fmla="*/ 45 h 45"/>
                  <a:gd name="T2" fmla="*/ 0 w 32"/>
                  <a:gd name="T3" fmla="*/ 23 h 45"/>
                  <a:gd name="T4" fmla="*/ 5 w 32"/>
                  <a:gd name="T5" fmla="*/ 6 h 45"/>
                  <a:gd name="T6" fmla="*/ 17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8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6" y="45"/>
                      <a:pt x="0" y="38"/>
                      <a:pt x="0" y="23"/>
                    </a:cubicBezTo>
                    <a:cubicBezTo>
                      <a:pt x="0" y="16"/>
                      <a:pt x="2" y="10"/>
                      <a:pt x="5" y="6"/>
                    </a:cubicBezTo>
                    <a:cubicBezTo>
                      <a:pt x="7" y="2"/>
                      <a:pt x="12" y="0"/>
                      <a:pt x="17" y="0"/>
                    </a:cubicBezTo>
                    <a:cubicBezTo>
                      <a:pt x="27" y="0"/>
                      <a:pt x="32" y="7"/>
                      <a:pt x="32" y="22"/>
                    </a:cubicBezTo>
                    <a:cubicBezTo>
                      <a:pt x="32" y="29"/>
                      <a:pt x="31" y="35"/>
                      <a:pt x="28" y="39"/>
                    </a:cubicBezTo>
                    <a:cubicBezTo>
                      <a:pt x="25" y="43"/>
                      <a:pt x="21" y="45"/>
                      <a:pt x="16" y="45"/>
                    </a:cubicBezTo>
                    <a:close/>
                    <a:moveTo>
                      <a:pt x="16" y="7"/>
                    </a:moveTo>
                    <a:cubicBezTo>
                      <a:pt x="12" y="7"/>
                      <a:pt x="10" y="12"/>
                      <a:pt x="10" y="23"/>
                    </a:cubicBezTo>
                    <a:cubicBezTo>
                      <a:pt x="10" y="33"/>
                      <a:pt x="12" y="38"/>
                      <a:pt x="16" y="38"/>
                    </a:cubicBezTo>
                    <a:cubicBezTo>
                      <a:pt x="20" y="38"/>
                      <a:pt x="22" y="33"/>
                      <a:pt x="22" y="22"/>
                    </a:cubicBezTo>
                    <a:cubicBezTo>
                      <a:pt x="22" y="12"/>
                      <a:pt x="20" y="7"/>
                      <a:pt x="16" y="7"/>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2" name="Freeform 390"/>
              <p:cNvSpPr>
                <a:spLocks/>
              </p:cNvSpPr>
              <p:nvPr/>
            </p:nvSpPr>
            <p:spPr bwMode="auto">
              <a:xfrm>
                <a:off x="875" y="3467"/>
                <a:ext cx="38" cy="88"/>
              </a:xfrm>
              <a:custGeom>
                <a:avLst/>
                <a:gdLst>
                  <a:gd name="T0" fmla="*/ 19 w 19"/>
                  <a:gd name="T1" fmla="*/ 0 h 44"/>
                  <a:gd name="T2" fmla="*/ 19 w 19"/>
                  <a:gd name="T3" fmla="*/ 44 h 44"/>
                  <a:gd name="T4" fmla="*/ 9 w 19"/>
                  <a:gd name="T5" fmla="*/ 44 h 44"/>
                  <a:gd name="T6" fmla="*/ 9 w 19"/>
                  <a:gd name="T7" fmla="*/ 11 h 44"/>
                  <a:gd name="T8" fmla="*/ 7 w 19"/>
                  <a:gd name="T9" fmla="*/ 12 h 44"/>
                  <a:gd name="T10" fmla="*/ 5 w 19"/>
                  <a:gd name="T11" fmla="*/ 13 h 44"/>
                  <a:gd name="T12" fmla="*/ 2 w 19"/>
                  <a:gd name="T13" fmla="*/ 14 h 44"/>
                  <a:gd name="T14" fmla="*/ 0 w 19"/>
                  <a:gd name="T15" fmla="*/ 14 h 44"/>
                  <a:gd name="T16" fmla="*/ 0 w 19"/>
                  <a:gd name="T17" fmla="*/ 6 h 44"/>
                  <a:gd name="T18" fmla="*/ 7 w 19"/>
                  <a:gd name="T19" fmla="*/ 3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9" y="44"/>
                      <a:pt x="9" y="44"/>
                      <a:pt x="9" y="44"/>
                    </a:cubicBezTo>
                    <a:cubicBezTo>
                      <a:pt x="9" y="11"/>
                      <a:pt x="9" y="11"/>
                      <a:pt x="9" y="11"/>
                    </a:cubicBezTo>
                    <a:cubicBezTo>
                      <a:pt x="9" y="11"/>
                      <a:pt x="8" y="11"/>
                      <a:pt x="7" y="12"/>
                    </a:cubicBezTo>
                    <a:cubicBezTo>
                      <a:pt x="6" y="12"/>
                      <a:pt x="6" y="13"/>
                      <a:pt x="5" y="13"/>
                    </a:cubicBezTo>
                    <a:cubicBezTo>
                      <a:pt x="4" y="13"/>
                      <a:pt x="3" y="14"/>
                      <a:pt x="2" y="14"/>
                    </a:cubicBezTo>
                    <a:cubicBezTo>
                      <a:pt x="2" y="14"/>
                      <a:pt x="1" y="14"/>
                      <a:pt x="0" y="14"/>
                    </a:cubicBezTo>
                    <a:cubicBezTo>
                      <a:pt x="0" y="6"/>
                      <a:pt x="0" y="6"/>
                      <a:pt x="0" y="6"/>
                    </a:cubicBezTo>
                    <a:cubicBezTo>
                      <a:pt x="2" y="6"/>
                      <a:pt x="5" y="5"/>
                      <a:pt x="7" y="3"/>
                    </a:cubicBezTo>
                    <a:cubicBezTo>
                      <a:pt x="9" y="2"/>
                      <a:pt x="11" y="1"/>
                      <a:pt x="13" y="0"/>
                    </a:cubicBezTo>
                    <a:lnTo>
                      <a:pt x="19"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3" name="Freeform 391"/>
              <p:cNvSpPr>
                <a:spLocks/>
              </p:cNvSpPr>
              <p:nvPr/>
            </p:nvSpPr>
            <p:spPr bwMode="auto">
              <a:xfrm>
                <a:off x="653" y="3467"/>
                <a:ext cx="38" cy="88"/>
              </a:xfrm>
              <a:custGeom>
                <a:avLst/>
                <a:gdLst>
                  <a:gd name="T0" fmla="*/ 19 w 19"/>
                  <a:gd name="T1" fmla="*/ 0 h 44"/>
                  <a:gd name="T2" fmla="*/ 19 w 19"/>
                  <a:gd name="T3" fmla="*/ 44 h 44"/>
                  <a:gd name="T4" fmla="*/ 9 w 19"/>
                  <a:gd name="T5" fmla="*/ 44 h 44"/>
                  <a:gd name="T6" fmla="*/ 9 w 19"/>
                  <a:gd name="T7" fmla="*/ 11 h 44"/>
                  <a:gd name="T8" fmla="*/ 7 w 19"/>
                  <a:gd name="T9" fmla="*/ 12 h 44"/>
                  <a:gd name="T10" fmla="*/ 5 w 19"/>
                  <a:gd name="T11" fmla="*/ 13 h 44"/>
                  <a:gd name="T12" fmla="*/ 3 w 19"/>
                  <a:gd name="T13" fmla="*/ 14 h 44"/>
                  <a:gd name="T14" fmla="*/ 0 w 19"/>
                  <a:gd name="T15" fmla="*/ 14 h 44"/>
                  <a:gd name="T16" fmla="*/ 0 w 19"/>
                  <a:gd name="T17" fmla="*/ 6 h 44"/>
                  <a:gd name="T18" fmla="*/ 7 w 19"/>
                  <a:gd name="T19" fmla="*/ 3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9" y="44"/>
                      <a:pt x="9" y="44"/>
                      <a:pt x="9" y="44"/>
                    </a:cubicBezTo>
                    <a:cubicBezTo>
                      <a:pt x="9" y="11"/>
                      <a:pt x="9" y="11"/>
                      <a:pt x="9" y="11"/>
                    </a:cubicBezTo>
                    <a:cubicBezTo>
                      <a:pt x="9" y="11"/>
                      <a:pt x="8" y="11"/>
                      <a:pt x="7" y="12"/>
                    </a:cubicBezTo>
                    <a:cubicBezTo>
                      <a:pt x="7" y="12"/>
                      <a:pt x="6" y="13"/>
                      <a:pt x="5" y="13"/>
                    </a:cubicBezTo>
                    <a:cubicBezTo>
                      <a:pt x="4" y="13"/>
                      <a:pt x="3" y="14"/>
                      <a:pt x="3" y="14"/>
                    </a:cubicBezTo>
                    <a:cubicBezTo>
                      <a:pt x="2" y="14"/>
                      <a:pt x="1" y="14"/>
                      <a:pt x="0" y="14"/>
                    </a:cubicBezTo>
                    <a:cubicBezTo>
                      <a:pt x="0" y="6"/>
                      <a:pt x="0" y="6"/>
                      <a:pt x="0" y="6"/>
                    </a:cubicBezTo>
                    <a:cubicBezTo>
                      <a:pt x="2" y="6"/>
                      <a:pt x="5" y="5"/>
                      <a:pt x="7" y="3"/>
                    </a:cubicBezTo>
                    <a:cubicBezTo>
                      <a:pt x="9" y="2"/>
                      <a:pt x="11" y="1"/>
                      <a:pt x="13" y="0"/>
                    </a:cubicBezTo>
                    <a:lnTo>
                      <a:pt x="19"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4" name="Freeform 392"/>
              <p:cNvSpPr>
                <a:spLocks noEditPoints="1"/>
              </p:cNvSpPr>
              <p:nvPr/>
            </p:nvSpPr>
            <p:spPr bwMode="auto">
              <a:xfrm>
                <a:off x="789" y="3096"/>
                <a:ext cx="64" cy="90"/>
              </a:xfrm>
              <a:custGeom>
                <a:avLst/>
                <a:gdLst>
                  <a:gd name="T0" fmla="*/ 16 w 32"/>
                  <a:gd name="T1" fmla="*/ 45 h 45"/>
                  <a:gd name="T2" fmla="*/ 0 w 32"/>
                  <a:gd name="T3" fmla="*/ 23 h 45"/>
                  <a:gd name="T4" fmla="*/ 4 w 32"/>
                  <a:gd name="T5" fmla="*/ 6 h 45"/>
                  <a:gd name="T6" fmla="*/ 16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7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4" y="6"/>
                    </a:cubicBezTo>
                    <a:cubicBezTo>
                      <a:pt x="7" y="2"/>
                      <a:pt x="11" y="0"/>
                      <a:pt x="16" y="0"/>
                    </a:cubicBezTo>
                    <a:cubicBezTo>
                      <a:pt x="27" y="0"/>
                      <a:pt x="32" y="7"/>
                      <a:pt x="32" y="22"/>
                    </a:cubicBezTo>
                    <a:cubicBezTo>
                      <a:pt x="32" y="29"/>
                      <a:pt x="30" y="35"/>
                      <a:pt x="28" y="39"/>
                    </a:cubicBezTo>
                    <a:cubicBezTo>
                      <a:pt x="25" y="43"/>
                      <a:pt x="21" y="45"/>
                      <a:pt x="16" y="45"/>
                    </a:cubicBezTo>
                    <a:close/>
                    <a:moveTo>
                      <a:pt x="16" y="7"/>
                    </a:moveTo>
                    <a:cubicBezTo>
                      <a:pt x="12" y="7"/>
                      <a:pt x="10" y="12"/>
                      <a:pt x="10" y="23"/>
                    </a:cubicBezTo>
                    <a:cubicBezTo>
                      <a:pt x="10" y="33"/>
                      <a:pt x="12" y="37"/>
                      <a:pt x="16" y="37"/>
                    </a:cubicBezTo>
                    <a:cubicBezTo>
                      <a:pt x="20" y="37"/>
                      <a:pt x="22" y="32"/>
                      <a:pt x="22" y="22"/>
                    </a:cubicBezTo>
                    <a:cubicBezTo>
                      <a:pt x="22" y="12"/>
                      <a:pt x="20" y="7"/>
                      <a:pt x="16" y="7"/>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5" name="Freeform 393"/>
              <p:cNvSpPr>
                <a:spLocks/>
              </p:cNvSpPr>
              <p:nvPr/>
            </p:nvSpPr>
            <p:spPr bwMode="auto">
              <a:xfrm>
                <a:off x="797" y="3220"/>
                <a:ext cx="38" cy="87"/>
              </a:xfrm>
              <a:custGeom>
                <a:avLst/>
                <a:gdLst>
                  <a:gd name="T0" fmla="*/ 19 w 19"/>
                  <a:gd name="T1" fmla="*/ 0 h 44"/>
                  <a:gd name="T2" fmla="*/ 19 w 19"/>
                  <a:gd name="T3" fmla="*/ 44 h 44"/>
                  <a:gd name="T4" fmla="*/ 10 w 19"/>
                  <a:gd name="T5" fmla="*/ 44 h 44"/>
                  <a:gd name="T6" fmla="*/ 10 w 19"/>
                  <a:gd name="T7" fmla="*/ 10 h 44"/>
                  <a:gd name="T8" fmla="*/ 8 w 19"/>
                  <a:gd name="T9" fmla="*/ 12 h 44"/>
                  <a:gd name="T10" fmla="*/ 6 w 19"/>
                  <a:gd name="T11" fmla="*/ 13 h 44"/>
                  <a:gd name="T12" fmla="*/ 3 w 19"/>
                  <a:gd name="T13" fmla="*/ 14 h 44"/>
                  <a:gd name="T14" fmla="*/ 0 w 19"/>
                  <a:gd name="T15" fmla="*/ 14 h 44"/>
                  <a:gd name="T16" fmla="*/ 0 w 19"/>
                  <a:gd name="T17" fmla="*/ 6 h 44"/>
                  <a:gd name="T18" fmla="*/ 8 w 19"/>
                  <a:gd name="T19" fmla="*/ 3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10" y="44"/>
                      <a:pt x="10" y="44"/>
                      <a:pt x="10" y="44"/>
                    </a:cubicBezTo>
                    <a:cubicBezTo>
                      <a:pt x="10" y="10"/>
                      <a:pt x="10" y="10"/>
                      <a:pt x="10" y="10"/>
                    </a:cubicBezTo>
                    <a:cubicBezTo>
                      <a:pt x="9" y="11"/>
                      <a:pt x="9" y="11"/>
                      <a:pt x="8" y="12"/>
                    </a:cubicBezTo>
                    <a:cubicBezTo>
                      <a:pt x="7" y="12"/>
                      <a:pt x="6" y="13"/>
                      <a:pt x="6" y="13"/>
                    </a:cubicBezTo>
                    <a:cubicBezTo>
                      <a:pt x="5" y="13"/>
                      <a:pt x="4" y="14"/>
                      <a:pt x="3" y="14"/>
                    </a:cubicBezTo>
                    <a:cubicBezTo>
                      <a:pt x="2" y="14"/>
                      <a:pt x="1" y="14"/>
                      <a:pt x="0" y="14"/>
                    </a:cubicBezTo>
                    <a:cubicBezTo>
                      <a:pt x="0" y="6"/>
                      <a:pt x="0" y="6"/>
                      <a:pt x="0" y="6"/>
                    </a:cubicBezTo>
                    <a:cubicBezTo>
                      <a:pt x="3" y="5"/>
                      <a:pt x="5" y="5"/>
                      <a:pt x="8" y="3"/>
                    </a:cubicBezTo>
                    <a:cubicBezTo>
                      <a:pt x="10" y="2"/>
                      <a:pt x="12" y="1"/>
                      <a:pt x="13" y="0"/>
                    </a:cubicBezTo>
                    <a:lnTo>
                      <a:pt x="19"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6" name="Freeform 394"/>
              <p:cNvSpPr>
                <a:spLocks/>
              </p:cNvSpPr>
              <p:nvPr/>
            </p:nvSpPr>
            <p:spPr bwMode="auto">
              <a:xfrm>
                <a:off x="797" y="3589"/>
                <a:ext cx="38" cy="88"/>
              </a:xfrm>
              <a:custGeom>
                <a:avLst/>
                <a:gdLst>
                  <a:gd name="T0" fmla="*/ 19 w 19"/>
                  <a:gd name="T1" fmla="*/ 0 h 44"/>
                  <a:gd name="T2" fmla="*/ 19 w 19"/>
                  <a:gd name="T3" fmla="*/ 44 h 44"/>
                  <a:gd name="T4" fmla="*/ 10 w 19"/>
                  <a:gd name="T5" fmla="*/ 44 h 44"/>
                  <a:gd name="T6" fmla="*/ 10 w 19"/>
                  <a:gd name="T7" fmla="*/ 10 h 44"/>
                  <a:gd name="T8" fmla="*/ 8 w 19"/>
                  <a:gd name="T9" fmla="*/ 12 h 44"/>
                  <a:gd name="T10" fmla="*/ 6 w 19"/>
                  <a:gd name="T11" fmla="*/ 13 h 44"/>
                  <a:gd name="T12" fmla="*/ 3 w 19"/>
                  <a:gd name="T13" fmla="*/ 14 h 44"/>
                  <a:gd name="T14" fmla="*/ 0 w 19"/>
                  <a:gd name="T15" fmla="*/ 14 h 44"/>
                  <a:gd name="T16" fmla="*/ 0 w 19"/>
                  <a:gd name="T17" fmla="*/ 6 h 44"/>
                  <a:gd name="T18" fmla="*/ 8 w 19"/>
                  <a:gd name="T19" fmla="*/ 3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10" y="44"/>
                      <a:pt x="10" y="44"/>
                      <a:pt x="10" y="44"/>
                    </a:cubicBezTo>
                    <a:cubicBezTo>
                      <a:pt x="10" y="10"/>
                      <a:pt x="10" y="10"/>
                      <a:pt x="10" y="10"/>
                    </a:cubicBezTo>
                    <a:cubicBezTo>
                      <a:pt x="9" y="11"/>
                      <a:pt x="9" y="11"/>
                      <a:pt x="8" y="12"/>
                    </a:cubicBezTo>
                    <a:cubicBezTo>
                      <a:pt x="7" y="12"/>
                      <a:pt x="6" y="13"/>
                      <a:pt x="6" y="13"/>
                    </a:cubicBezTo>
                    <a:cubicBezTo>
                      <a:pt x="5" y="13"/>
                      <a:pt x="4" y="13"/>
                      <a:pt x="3" y="14"/>
                    </a:cubicBezTo>
                    <a:cubicBezTo>
                      <a:pt x="2" y="14"/>
                      <a:pt x="1" y="14"/>
                      <a:pt x="0" y="14"/>
                    </a:cubicBezTo>
                    <a:cubicBezTo>
                      <a:pt x="0" y="6"/>
                      <a:pt x="0" y="6"/>
                      <a:pt x="0" y="6"/>
                    </a:cubicBezTo>
                    <a:cubicBezTo>
                      <a:pt x="3" y="5"/>
                      <a:pt x="5" y="4"/>
                      <a:pt x="8" y="3"/>
                    </a:cubicBezTo>
                    <a:cubicBezTo>
                      <a:pt x="10" y="2"/>
                      <a:pt x="12" y="1"/>
                      <a:pt x="13" y="0"/>
                    </a:cubicBezTo>
                    <a:lnTo>
                      <a:pt x="19"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7" name="Freeform 395"/>
              <p:cNvSpPr>
                <a:spLocks noEditPoints="1"/>
              </p:cNvSpPr>
              <p:nvPr/>
            </p:nvSpPr>
            <p:spPr bwMode="auto">
              <a:xfrm>
                <a:off x="789" y="3343"/>
                <a:ext cx="64" cy="90"/>
              </a:xfrm>
              <a:custGeom>
                <a:avLst/>
                <a:gdLst>
                  <a:gd name="T0" fmla="*/ 16 w 32"/>
                  <a:gd name="T1" fmla="*/ 45 h 45"/>
                  <a:gd name="T2" fmla="*/ 0 w 32"/>
                  <a:gd name="T3" fmla="*/ 23 h 45"/>
                  <a:gd name="T4" fmla="*/ 4 w 32"/>
                  <a:gd name="T5" fmla="*/ 6 h 45"/>
                  <a:gd name="T6" fmla="*/ 16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8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4" y="6"/>
                    </a:cubicBezTo>
                    <a:cubicBezTo>
                      <a:pt x="7" y="2"/>
                      <a:pt x="11" y="0"/>
                      <a:pt x="16" y="0"/>
                    </a:cubicBezTo>
                    <a:cubicBezTo>
                      <a:pt x="27" y="0"/>
                      <a:pt x="32" y="7"/>
                      <a:pt x="32" y="22"/>
                    </a:cubicBezTo>
                    <a:cubicBezTo>
                      <a:pt x="32" y="29"/>
                      <a:pt x="30" y="35"/>
                      <a:pt x="28" y="39"/>
                    </a:cubicBezTo>
                    <a:cubicBezTo>
                      <a:pt x="25" y="43"/>
                      <a:pt x="21" y="45"/>
                      <a:pt x="16" y="45"/>
                    </a:cubicBezTo>
                    <a:close/>
                    <a:moveTo>
                      <a:pt x="16" y="7"/>
                    </a:moveTo>
                    <a:cubicBezTo>
                      <a:pt x="12" y="7"/>
                      <a:pt x="10" y="12"/>
                      <a:pt x="10" y="23"/>
                    </a:cubicBezTo>
                    <a:cubicBezTo>
                      <a:pt x="10" y="33"/>
                      <a:pt x="12" y="38"/>
                      <a:pt x="16" y="38"/>
                    </a:cubicBezTo>
                    <a:cubicBezTo>
                      <a:pt x="20" y="38"/>
                      <a:pt x="22" y="33"/>
                      <a:pt x="22" y="22"/>
                    </a:cubicBezTo>
                    <a:cubicBezTo>
                      <a:pt x="22" y="12"/>
                      <a:pt x="20" y="7"/>
                      <a:pt x="16" y="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8" name="Freeform 396"/>
              <p:cNvSpPr>
                <a:spLocks noEditPoints="1"/>
              </p:cNvSpPr>
              <p:nvPr/>
            </p:nvSpPr>
            <p:spPr bwMode="auto">
              <a:xfrm>
                <a:off x="568" y="3704"/>
                <a:ext cx="63" cy="90"/>
              </a:xfrm>
              <a:custGeom>
                <a:avLst/>
                <a:gdLst>
                  <a:gd name="T0" fmla="*/ 16 w 32"/>
                  <a:gd name="T1" fmla="*/ 45 h 45"/>
                  <a:gd name="T2" fmla="*/ 0 w 32"/>
                  <a:gd name="T3" fmla="*/ 23 h 45"/>
                  <a:gd name="T4" fmla="*/ 4 w 32"/>
                  <a:gd name="T5" fmla="*/ 6 h 45"/>
                  <a:gd name="T6" fmla="*/ 17 w 32"/>
                  <a:gd name="T7" fmla="*/ 0 h 45"/>
                  <a:gd name="T8" fmla="*/ 32 w 32"/>
                  <a:gd name="T9" fmla="*/ 22 h 45"/>
                  <a:gd name="T10" fmla="*/ 28 w 32"/>
                  <a:gd name="T11" fmla="*/ 39 h 45"/>
                  <a:gd name="T12" fmla="*/ 16 w 32"/>
                  <a:gd name="T13" fmla="*/ 45 h 45"/>
                  <a:gd name="T14" fmla="*/ 16 w 32"/>
                  <a:gd name="T15" fmla="*/ 8 h 45"/>
                  <a:gd name="T16" fmla="*/ 10 w 32"/>
                  <a:gd name="T17" fmla="*/ 23 h 45"/>
                  <a:gd name="T18" fmla="*/ 16 w 32"/>
                  <a:gd name="T19" fmla="*/ 38 h 45"/>
                  <a:gd name="T20" fmla="*/ 22 w 32"/>
                  <a:gd name="T21" fmla="*/ 23 h 45"/>
                  <a:gd name="T22" fmla="*/ 16 w 32"/>
                  <a:gd name="T23"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4" y="6"/>
                    </a:cubicBezTo>
                    <a:cubicBezTo>
                      <a:pt x="7" y="2"/>
                      <a:pt x="11" y="0"/>
                      <a:pt x="17" y="0"/>
                    </a:cubicBezTo>
                    <a:cubicBezTo>
                      <a:pt x="27" y="0"/>
                      <a:pt x="32" y="8"/>
                      <a:pt x="32" y="22"/>
                    </a:cubicBezTo>
                    <a:cubicBezTo>
                      <a:pt x="32" y="30"/>
                      <a:pt x="30" y="35"/>
                      <a:pt x="28" y="39"/>
                    </a:cubicBezTo>
                    <a:cubicBezTo>
                      <a:pt x="25" y="43"/>
                      <a:pt x="21" y="45"/>
                      <a:pt x="16" y="45"/>
                    </a:cubicBezTo>
                    <a:close/>
                    <a:moveTo>
                      <a:pt x="16" y="8"/>
                    </a:moveTo>
                    <a:cubicBezTo>
                      <a:pt x="12" y="8"/>
                      <a:pt x="10" y="13"/>
                      <a:pt x="10" y="23"/>
                    </a:cubicBezTo>
                    <a:cubicBezTo>
                      <a:pt x="10" y="33"/>
                      <a:pt x="12" y="38"/>
                      <a:pt x="16" y="38"/>
                    </a:cubicBezTo>
                    <a:cubicBezTo>
                      <a:pt x="20" y="38"/>
                      <a:pt x="22" y="33"/>
                      <a:pt x="22" y="23"/>
                    </a:cubicBezTo>
                    <a:cubicBezTo>
                      <a:pt x="22" y="13"/>
                      <a:pt x="20" y="8"/>
                      <a:pt x="16" y="8"/>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9" name="Freeform 397"/>
              <p:cNvSpPr>
                <a:spLocks/>
              </p:cNvSpPr>
              <p:nvPr/>
            </p:nvSpPr>
            <p:spPr bwMode="auto">
              <a:xfrm>
                <a:off x="653" y="3704"/>
                <a:ext cx="38" cy="88"/>
              </a:xfrm>
              <a:custGeom>
                <a:avLst/>
                <a:gdLst>
                  <a:gd name="T0" fmla="*/ 19 w 19"/>
                  <a:gd name="T1" fmla="*/ 0 h 44"/>
                  <a:gd name="T2" fmla="*/ 19 w 19"/>
                  <a:gd name="T3" fmla="*/ 44 h 44"/>
                  <a:gd name="T4" fmla="*/ 9 w 19"/>
                  <a:gd name="T5" fmla="*/ 44 h 44"/>
                  <a:gd name="T6" fmla="*/ 9 w 19"/>
                  <a:gd name="T7" fmla="*/ 11 h 44"/>
                  <a:gd name="T8" fmla="*/ 7 w 19"/>
                  <a:gd name="T9" fmla="*/ 12 h 44"/>
                  <a:gd name="T10" fmla="*/ 5 w 19"/>
                  <a:gd name="T11" fmla="*/ 13 h 44"/>
                  <a:gd name="T12" fmla="*/ 3 w 19"/>
                  <a:gd name="T13" fmla="*/ 14 h 44"/>
                  <a:gd name="T14" fmla="*/ 0 w 19"/>
                  <a:gd name="T15" fmla="*/ 15 h 44"/>
                  <a:gd name="T16" fmla="*/ 0 w 19"/>
                  <a:gd name="T17" fmla="*/ 7 h 44"/>
                  <a:gd name="T18" fmla="*/ 7 w 19"/>
                  <a:gd name="T19" fmla="*/ 4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9" y="44"/>
                      <a:pt x="9" y="44"/>
                      <a:pt x="9" y="44"/>
                    </a:cubicBezTo>
                    <a:cubicBezTo>
                      <a:pt x="9" y="11"/>
                      <a:pt x="9" y="11"/>
                      <a:pt x="9" y="11"/>
                    </a:cubicBezTo>
                    <a:cubicBezTo>
                      <a:pt x="9" y="11"/>
                      <a:pt x="8" y="12"/>
                      <a:pt x="7" y="12"/>
                    </a:cubicBezTo>
                    <a:cubicBezTo>
                      <a:pt x="7" y="13"/>
                      <a:pt x="6" y="13"/>
                      <a:pt x="5" y="13"/>
                    </a:cubicBezTo>
                    <a:cubicBezTo>
                      <a:pt x="4" y="14"/>
                      <a:pt x="3" y="14"/>
                      <a:pt x="3" y="14"/>
                    </a:cubicBezTo>
                    <a:cubicBezTo>
                      <a:pt x="2" y="14"/>
                      <a:pt x="1" y="15"/>
                      <a:pt x="0" y="15"/>
                    </a:cubicBezTo>
                    <a:cubicBezTo>
                      <a:pt x="0" y="7"/>
                      <a:pt x="0" y="7"/>
                      <a:pt x="0" y="7"/>
                    </a:cubicBezTo>
                    <a:cubicBezTo>
                      <a:pt x="2" y="6"/>
                      <a:pt x="5" y="5"/>
                      <a:pt x="7" y="4"/>
                    </a:cubicBezTo>
                    <a:cubicBezTo>
                      <a:pt x="9" y="3"/>
                      <a:pt x="11" y="1"/>
                      <a:pt x="13" y="0"/>
                    </a:cubicBezTo>
                    <a:lnTo>
                      <a:pt x="19"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0" name="Freeform 398"/>
              <p:cNvSpPr>
                <a:spLocks noEditPoints="1"/>
              </p:cNvSpPr>
              <p:nvPr/>
            </p:nvSpPr>
            <p:spPr bwMode="auto">
              <a:xfrm>
                <a:off x="715" y="3704"/>
                <a:ext cx="64" cy="90"/>
              </a:xfrm>
              <a:custGeom>
                <a:avLst/>
                <a:gdLst>
                  <a:gd name="T0" fmla="*/ 16 w 32"/>
                  <a:gd name="T1" fmla="*/ 45 h 45"/>
                  <a:gd name="T2" fmla="*/ 0 w 32"/>
                  <a:gd name="T3" fmla="*/ 23 h 45"/>
                  <a:gd name="T4" fmla="*/ 5 w 32"/>
                  <a:gd name="T5" fmla="*/ 6 h 45"/>
                  <a:gd name="T6" fmla="*/ 17 w 32"/>
                  <a:gd name="T7" fmla="*/ 0 h 45"/>
                  <a:gd name="T8" fmla="*/ 32 w 32"/>
                  <a:gd name="T9" fmla="*/ 22 h 45"/>
                  <a:gd name="T10" fmla="*/ 28 w 32"/>
                  <a:gd name="T11" fmla="*/ 39 h 45"/>
                  <a:gd name="T12" fmla="*/ 16 w 32"/>
                  <a:gd name="T13" fmla="*/ 45 h 45"/>
                  <a:gd name="T14" fmla="*/ 16 w 32"/>
                  <a:gd name="T15" fmla="*/ 8 h 45"/>
                  <a:gd name="T16" fmla="*/ 10 w 32"/>
                  <a:gd name="T17" fmla="*/ 23 h 45"/>
                  <a:gd name="T18" fmla="*/ 16 w 32"/>
                  <a:gd name="T19" fmla="*/ 38 h 45"/>
                  <a:gd name="T20" fmla="*/ 22 w 32"/>
                  <a:gd name="T21" fmla="*/ 23 h 45"/>
                  <a:gd name="T22" fmla="*/ 16 w 32"/>
                  <a:gd name="T23"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5" y="6"/>
                    </a:cubicBezTo>
                    <a:cubicBezTo>
                      <a:pt x="7" y="2"/>
                      <a:pt x="11" y="0"/>
                      <a:pt x="17" y="0"/>
                    </a:cubicBezTo>
                    <a:cubicBezTo>
                      <a:pt x="27" y="0"/>
                      <a:pt x="32" y="8"/>
                      <a:pt x="32" y="22"/>
                    </a:cubicBezTo>
                    <a:cubicBezTo>
                      <a:pt x="32" y="30"/>
                      <a:pt x="30" y="35"/>
                      <a:pt x="28" y="39"/>
                    </a:cubicBezTo>
                    <a:cubicBezTo>
                      <a:pt x="25" y="43"/>
                      <a:pt x="21" y="45"/>
                      <a:pt x="16" y="45"/>
                    </a:cubicBezTo>
                    <a:close/>
                    <a:moveTo>
                      <a:pt x="16" y="8"/>
                    </a:moveTo>
                    <a:cubicBezTo>
                      <a:pt x="12" y="8"/>
                      <a:pt x="10" y="13"/>
                      <a:pt x="10" y="23"/>
                    </a:cubicBezTo>
                    <a:cubicBezTo>
                      <a:pt x="10" y="33"/>
                      <a:pt x="12" y="38"/>
                      <a:pt x="16" y="38"/>
                    </a:cubicBezTo>
                    <a:cubicBezTo>
                      <a:pt x="20" y="38"/>
                      <a:pt x="22" y="33"/>
                      <a:pt x="22" y="23"/>
                    </a:cubicBezTo>
                    <a:cubicBezTo>
                      <a:pt x="22" y="13"/>
                      <a:pt x="20" y="8"/>
                      <a:pt x="16" y="8"/>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1" name="Freeform 399"/>
              <p:cNvSpPr>
                <a:spLocks noEditPoints="1"/>
              </p:cNvSpPr>
              <p:nvPr/>
            </p:nvSpPr>
            <p:spPr bwMode="auto">
              <a:xfrm>
                <a:off x="568" y="3828"/>
                <a:ext cx="63" cy="90"/>
              </a:xfrm>
              <a:custGeom>
                <a:avLst/>
                <a:gdLst>
                  <a:gd name="T0" fmla="*/ 16 w 32"/>
                  <a:gd name="T1" fmla="*/ 45 h 45"/>
                  <a:gd name="T2" fmla="*/ 0 w 32"/>
                  <a:gd name="T3" fmla="*/ 23 h 45"/>
                  <a:gd name="T4" fmla="*/ 4 w 32"/>
                  <a:gd name="T5" fmla="*/ 6 h 45"/>
                  <a:gd name="T6" fmla="*/ 17 w 32"/>
                  <a:gd name="T7" fmla="*/ 0 h 45"/>
                  <a:gd name="T8" fmla="*/ 32 w 32"/>
                  <a:gd name="T9" fmla="*/ 22 h 45"/>
                  <a:gd name="T10" fmla="*/ 28 w 32"/>
                  <a:gd name="T11" fmla="*/ 39 h 45"/>
                  <a:gd name="T12" fmla="*/ 16 w 32"/>
                  <a:gd name="T13" fmla="*/ 45 h 45"/>
                  <a:gd name="T14" fmla="*/ 16 w 32"/>
                  <a:gd name="T15" fmla="*/ 8 h 45"/>
                  <a:gd name="T16" fmla="*/ 10 w 32"/>
                  <a:gd name="T17" fmla="*/ 23 h 45"/>
                  <a:gd name="T18" fmla="*/ 16 w 32"/>
                  <a:gd name="T19" fmla="*/ 38 h 45"/>
                  <a:gd name="T20" fmla="*/ 22 w 32"/>
                  <a:gd name="T21" fmla="*/ 23 h 45"/>
                  <a:gd name="T22" fmla="*/ 16 w 32"/>
                  <a:gd name="T23"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4" y="6"/>
                    </a:cubicBezTo>
                    <a:cubicBezTo>
                      <a:pt x="7" y="2"/>
                      <a:pt x="11" y="0"/>
                      <a:pt x="17" y="0"/>
                    </a:cubicBezTo>
                    <a:cubicBezTo>
                      <a:pt x="27" y="0"/>
                      <a:pt x="32" y="8"/>
                      <a:pt x="32" y="22"/>
                    </a:cubicBezTo>
                    <a:cubicBezTo>
                      <a:pt x="32" y="30"/>
                      <a:pt x="30" y="35"/>
                      <a:pt x="28" y="39"/>
                    </a:cubicBezTo>
                    <a:cubicBezTo>
                      <a:pt x="25" y="43"/>
                      <a:pt x="21" y="45"/>
                      <a:pt x="16" y="45"/>
                    </a:cubicBezTo>
                    <a:close/>
                    <a:moveTo>
                      <a:pt x="16" y="8"/>
                    </a:moveTo>
                    <a:cubicBezTo>
                      <a:pt x="12" y="8"/>
                      <a:pt x="10" y="13"/>
                      <a:pt x="10" y="23"/>
                    </a:cubicBezTo>
                    <a:cubicBezTo>
                      <a:pt x="10" y="33"/>
                      <a:pt x="12" y="38"/>
                      <a:pt x="16" y="38"/>
                    </a:cubicBezTo>
                    <a:cubicBezTo>
                      <a:pt x="20" y="38"/>
                      <a:pt x="22" y="33"/>
                      <a:pt x="22" y="23"/>
                    </a:cubicBezTo>
                    <a:cubicBezTo>
                      <a:pt x="22" y="13"/>
                      <a:pt x="20" y="8"/>
                      <a:pt x="16" y="8"/>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2" name="Freeform 400"/>
              <p:cNvSpPr>
                <a:spLocks noEditPoints="1"/>
              </p:cNvSpPr>
              <p:nvPr/>
            </p:nvSpPr>
            <p:spPr bwMode="auto">
              <a:xfrm>
                <a:off x="645" y="3828"/>
                <a:ext cx="62" cy="90"/>
              </a:xfrm>
              <a:custGeom>
                <a:avLst/>
                <a:gdLst>
                  <a:gd name="T0" fmla="*/ 15 w 31"/>
                  <a:gd name="T1" fmla="*/ 45 h 45"/>
                  <a:gd name="T2" fmla="*/ 0 w 31"/>
                  <a:gd name="T3" fmla="*/ 23 h 45"/>
                  <a:gd name="T4" fmla="*/ 4 w 31"/>
                  <a:gd name="T5" fmla="*/ 6 h 45"/>
                  <a:gd name="T6" fmla="*/ 16 w 31"/>
                  <a:gd name="T7" fmla="*/ 0 h 45"/>
                  <a:gd name="T8" fmla="*/ 31 w 31"/>
                  <a:gd name="T9" fmla="*/ 22 h 45"/>
                  <a:gd name="T10" fmla="*/ 27 w 31"/>
                  <a:gd name="T11" fmla="*/ 39 h 45"/>
                  <a:gd name="T12" fmla="*/ 15 w 31"/>
                  <a:gd name="T13" fmla="*/ 45 h 45"/>
                  <a:gd name="T14" fmla="*/ 16 w 31"/>
                  <a:gd name="T15" fmla="*/ 8 h 45"/>
                  <a:gd name="T16" fmla="*/ 9 w 31"/>
                  <a:gd name="T17" fmla="*/ 23 h 45"/>
                  <a:gd name="T18" fmla="*/ 15 w 31"/>
                  <a:gd name="T19" fmla="*/ 38 h 45"/>
                  <a:gd name="T20" fmla="*/ 21 w 31"/>
                  <a:gd name="T21" fmla="*/ 23 h 45"/>
                  <a:gd name="T22" fmla="*/ 16 w 31"/>
                  <a:gd name="T23"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5">
                    <a:moveTo>
                      <a:pt x="15" y="45"/>
                    </a:moveTo>
                    <a:cubicBezTo>
                      <a:pt x="5" y="45"/>
                      <a:pt x="0" y="38"/>
                      <a:pt x="0" y="23"/>
                    </a:cubicBezTo>
                    <a:cubicBezTo>
                      <a:pt x="0" y="16"/>
                      <a:pt x="1" y="10"/>
                      <a:pt x="4" y="6"/>
                    </a:cubicBezTo>
                    <a:cubicBezTo>
                      <a:pt x="7" y="2"/>
                      <a:pt x="11" y="0"/>
                      <a:pt x="16" y="0"/>
                    </a:cubicBezTo>
                    <a:cubicBezTo>
                      <a:pt x="26" y="0"/>
                      <a:pt x="31" y="8"/>
                      <a:pt x="31" y="22"/>
                    </a:cubicBezTo>
                    <a:cubicBezTo>
                      <a:pt x="31" y="30"/>
                      <a:pt x="30" y="35"/>
                      <a:pt x="27" y="39"/>
                    </a:cubicBezTo>
                    <a:cubicBezTo>
                      <a:pt x="24" y="43"/>
                      <a:pt x="20" y="45"/>
                      <a:pt x="15" y="45"/>
                    </a:cubicBezTo>
                    <a:close/>
                    <a:moveTo>
                      <a:pt x="16" y="8"/>
                    </a:moveTo>
                    <a:cubicBezTo>
                      <a:pt x="11" y="8"/>
                      <a:pt x="9" y="13"/>
                      <a:pt x="9" y="23"/>
                    </a:cubicBezTo>
                    <a:cubicBezTo>
                      <a:pt x="9" y="33"/>
                      <a:pt x="11" y="38"/>
                      <a:pt x="15" y="38"/>
                    </a:cubicBezTo>
                    <a:cubicBezTo>
                      <a:pt x="19" y="38"/>
                      <a:pt x="21" y="33"/>
                      <a:pt x="21" y="23"/>
                    </a:cubicBezTo>
                    <a:cubicBezTo>
                      <a:pt x="21" y="13"/>
                      <a:pt x="19" y="8"/>
                      <a:pt x="16" y="8"/>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3" name="Freeform 401"/>
              <p:cNvSpPr>
                <a:spLocks/>
              </p:cNvSpPr>
              <p:nvPr/>
            </p:nvSpPr>
            <p:spPr bwMode="auto">
              <a:xfrm>
                <a:off x="797" y="3467"/>
                <a:ext cx="38" cy="88"/>
              </a:xfrm>
              <a:custGeom>
                <a:avLst/>
                <a:gdLst>
                  <a:gd name="T0" fmla="*/ 19 w 19"/>
                  <a:gd name="T1" fmla="*/ 0 h 44"/>
                  <a:gd name="T2" fmla="*/ 19 w 19"/>
                  <a:gd name="T3" fmla="*/ 44 h 44"/>
                  <a:gd name="T4" fmla="*/ 10 w 19"/>
                  <a:gd name="T5" fmla="*/ 44 h 44"/>
                  <a:gd name="T6" fmla="*/ 10 w 19"/>
                  <a:gd name="T7" fmla="*/ 11 h 44"/>
                  <a:gd name="T8" fmla="*/ 8 w 19"/>
                  <a:gd name="T9" fmla="*/ 12 h 44"/>
                  <a:gd name="T10" fmla="*/ 6 w 19"/>
                  <a:gd name="T11" fmla="*/ 13 h 44"/>
                  <a:gd name="T12" fmla="*/ 3 w 19"/>
                  <a:gd name="T13" fmla="*/ 14 h 44"/>
                  <a:gd name="T14" fmla="*/ 0 w 19"/>
                  <a:gd name="T15" fmla="*/ 14 h 44"/>
                  <a:gd name="T16" fmla="*/ 0 w 19"/>
                  <a:gd name="T17" fmla="*/ 6 h 44"/>
                  <a:gd name="T18" fmla="*/ 8 w 19"/>
                  <a:gd name="T19" fmla="*/ 3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10" y="44"/>
                      <a:pt x="10" y="44"/>
                      <a:pt x="10" y="44"/>
                    </a:cubicBezTo>
                    <a:cubicBezTo>
                      <a:pt x="10" y="11"/>
                      <a:pt x="10" y="11"/>
                      <a:pt x="10" y="11"/>
                    </a:cubicBezTo>
                    <a:cubicBezTo>
                      <a:pt x="9" y="11"/>
                      <a:pt x="9" y="11"/>
                      <a:pt x="8" y="12"/>
                    </a:cubicBezTo>
                    <a:cubicBezTo>
                      <a:pt x="7" y="12"/>
                      <a:pt x="6" y="13"/>
                      <a:pt x="6" y="13"/>
                    </a:cubicBezTo>
                    <a:cubicBezTo>
                      <a:pt x="5" y="13"/>
                      <a:pt x="4" y="14"/>
                      <a:pt x="3" y="14"/>
                    </a:cubicBezTo>
                    <a:cubicBezTo>
                      <a:pt x="2" y="14"/>
                      <a:pt x="1" y="14"/>
                      <a:pt x="0" y="14"/>
                    </a:cubicBezTo>
                    <a:cubicBezTo>
                      <a:pt x="0" y="6"/>
                      <a:pt x="0" y="6"/>
                      <a:pt x="0" y="6"/>
                    </a:cubicBezTo>
                    <a:cubicBezTo>
                      <a:pt x="3" y="6"/>
                      <a:pt x="5" y="5"/>
                      <a:pt x="8" y="3"/>
                    </a:cubicBezTo>
                    <a:cubicBezTo>
                      <a:pt x="10" y="2"/>
                      <a:pt x="12" y="1"/>
                      <a:pt x="13" y="0"/>
                    </a:cubicBezTo>
                    <a:lnTo>
                      <a:pt x="19"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4" name="Freeform 402"/>
              <p:cNvSpPr>
                <a:spLocks noEditPoints="1"/>
              </p:cNvSpPr>
              <p:nvPr/>
            </p:nvSpPr>
            <p:spPr bwMode="auto">
              <a:xfrm>
                <a:off x="715" y="3467"/>
                <a:ext cx="64" cy="90"/>
              </a:xfrm>
              <a:custGeom>
                <a:avLst/>
                <a:gdLst>
                  <a:gd name="T0" fmla="*/ 16 w 32"/>
                  <a:gd name="T1" fmla="*/ 45 h 45"/>
                  <a:gd name="T2" fmla="*/ 0 w 32"/>
                  <a:gd name="T3" fmla="*/ 23 h 45"/>
                  <a:gd name="T4" fmla="*/ 5 w 32"/>
                  <a:gd name="T5" fmla="*/ 6 h 45"/>
                  <a:gd name="T6" fmla="*/ 17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8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5" y="6"/>
                    </a:cubicBezTo>
                    <a:cubicBezTo>
                      <a:pt x="7" y="2"/>
                      <a:pt x="11" y="0"/>
                      <a:pt x="17" y="0"/>
                    </a:cubicBezTo>
                    <a:cubicBezTo>
                      <a:pt x="27" y="0"/>
                      <a:pt x="32" y="7"/>
                      <a:pt x="32" y="22"/>
                    </a:cubicBezTo>
                    <a:cubicBezTo>
                      <a:pt x="32" y="29"/>
                      <a:pt x="30" y="35"/>
                      <a:pt x="28" y="39"/>
                    </a:cubicBezTo>
                    <a:cubicBezTo>
                      <a:pt x="25" y="43"/>
                      <a:pt x="21" y="45"/>
                      <a:pt x="16" y="45"/>
                    </a:cubicBezTo>
                    <a:close/>
                    <a:moveTo>
                      <a:pt x="16" y="7"/>
                    </a:moveTo>
                    <a:cubicBezTo>
                      <a:pt x="12" y="7"/>
                      <a:pt x="10" y="13"/>
                      <a:pt x="10" y="23"/>
                    </a:cubicBezTo>
                    <a:cubicBezTo>
                      <a:pt x="10" y="33"/>
                      <a:pt x="12" y="38"/>
                      <a:pt x="16" y="38"/>
                    </a:cubicBezTo>
                    <a:cubicBezTo>
                      <a:pt x="20" y="38"/>
                      <a:pt x="22" y="33"/>
                      <a:pt x="22" y="22"/>
                    </a:cubicBezTo>
                    <a:cubicBezTo>
                      <a:pt x="22" y="12"/>
                      <a:pt x="20" y="7"/>
                      <a:pt x="16" y="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5" name="Rectangle 403"/>
              <p:cNvSpPr>
                <a:spLocks noChangeArrowheads="1"/>
              </p:cNvSpPr>
              <p:nvPr/>
            </p:nvSpPr>
            <p:spPr bwMode="auto">
              <a:xfrm>
                <a:off x="422" y="1905"/>
                <a:ext cx="174" cy="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6" name="Rectangle 404"/>
              <p:cNvSpPr>
                <a:spLocks noChangeArrowheads="1"/>
              </p:cNvSpPr>
              <p:nvPr/>
            </p:nvSpPr>
            <p:spPr bwMode="auto">
              <a:xfrm>
                <a:off x="765" y="1979"/>
                <a:ext cx="148" cy="26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7" name="Rectangle 405"/>
              <p:cNvSpPr>
                <a:spLocks noChangeArrowheads="1"/>
              </p:cNvSpPr>
              <p:nvPr/>
            </p:nvSpPr>
            <p:spPr bwMode="auto">
              <a:xfrm>
                <a:off x="765" y="1849"/>
                <a:ext cx="32" cy="261"/>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8" name="Rectangle 406"/>
              <p:cNvSpPr>
                <a:spLocks noChangeArrowheads="1"/>
              </p:cNvSpPr>
              <p:nvPr/>
            </p:nvSpPr>
            <p:spPr bwMode="auto">
              <a:xfrm>
                <a:off x="528" y="1837"/>
                <a:ext cx="177" cy="40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9" name="Rectangle 407"/>
              <p:cNvSpPr>
                <a:spLocks noChangeArrowheads="1"/>
              </p:cNvSpPr>
              <p:nvPr/>
            </p:nvSpPr>
            <p:spPr bwMode="auto">
              <a:xfrm>
                <a:off x="653" y="1803"/>
                <a:ext cx="112" cy="439"/>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0" name="Rectangle 408"/>
              <p:cNvSpPr>
                <a:spLocks noChangeArrowheads="1"/>
              </p:cNvSpPr>
              <p:nvPr/>
            </p:nvSpPr>
            <p:spPr bwMode="auto">
              <a:xfrm>
                <a:off x="596" y="1945"/>
                <a:ext cx="97" cy="29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54" name="Group 753"/>
          <p:cNvGrpSpPr/>
          <p:nvPr/>
        </p:nvGrpSpPr>
        <p:grpSpPr>
          <a:xfrm>
            <a:off x="5761039" y="1220800"/>
            <a:ext cx="1828800" cy="4273192"/>
            <a:chOff x="5761039" y="1220800"/>
            <a:chExt cx="1828800" cy="4273192"/>
          </a:xfrm>
        </p:grpSpPr>
        <p:sp>
          <p:nvSpPr>
            <p:cNvPr id="28" name="TextBox 27"/>
            <p:cNvSpPr txBox="1"/>
            <p:nvPr/>
          </p:nvSpPr>
          <p:spPr>
            <a:xfrm>
              <a:off x="5761039" y="1220800"/>
              <a:ext cx="1828800" cy="904863"/>
            </a:xfrm>
            <a:prstGeom prst="rect">
              <a:avLst/>
            </a:prstGeom>
            <a:noFill/>
          </p:spPr>
          <p:txBody>
            <a:bodyPr wrap="square" lIns="91440" tIns="146304" rIns="182880" bIns="146304" rtlCol="0">
              <a:spAutoFit/>
            </a:bodyPr>
            <a:lstStyle/>
            <a:p>
              <a:pPr>
                <a:lnSpc>
                  <a:spcPct val="90000"/>
                </a:lnSpc>
                <a:spcAft>
                  <a:spcPts val="1200"/>
                </a:spcAft>
              </a:pPr>
              <a:r>
                <a:rPr lang="en-US" sz="2200" dirty="0">
                  <a:solidFill>
                    <a:schemeClr val="tx2"/>
                  </a:solidFill>
                  <a:latin typeface="+mj-lt"/>
                  <a:cs typeface="Segoe UI"/>
                </a:rPr>
                <a:t>User </a:t>
              </a:r>
              <a:br>
                <a:rPr lang="en-US" sz="2200" dirty="0">
                  <a:solidFill>
                    <a:schemeClr val="tx2"/>
                  </a:solidFill>
                  <a:latin typeface="+mj-lt"/>
                  <a:cs typeface="Segoe UI"/>
                </a:rPr>
              </a:br>
              <a:r>
                <a:rPr lang="en-US" sz="2200" dirty="0">
                  <a:solidFill>
                    <a:schemeClr val="tx2"/>
                  </a:solidFill>
                  <a:latin typeface="+mj-lt"/>
                  <a:cs typeface="Segoe UI"/>
                </a:rPr>
                <a:t>expectations</a:t>
              </a:r>
            </a:p>
          </p:txBody>
        </p:sp>
        <p:grpSp>
          <p:nvGrpSpPr>
            <p:cNvPr id="6218" name="Group 123"/>
            <p:cNvGrpSpPr>
              <a:grpSpLocks noChangeAspect="1"/>
            </p:cNvGrpSpPr>
            <p:nvPr/>
          </p:nvGrpSpPr>
          <p:grpSpPr bwMode="auto">
            <a:xfrm>
              <a:off x="5933394" y="3536138"/>
              <a:ext cx="1371596" cy="1957854"/>
              <a:chOff x="3418" y="1489"/>
              <a:chExt cx="999" cy="1426"/>
            </a:xfrm>
          </p:grpSpPr>
          <p:sp>
            <p:nvSpPr>
              <p:cNvPr id="6219" name="AutoShape 122"/>
              <p:cNvSpPr>
                <a:spLocks noChangeAspect="1" noChangeArrowheads="1" noTextEdit="1"/>
              </p:cNvSpPr>
              <p:nvPr/>
            </p:nvSpPr>
            <p:spPr bwMode="auto">
              <a:xfrm>
                <a:off x="3418" y="1491"/>
                <a:ext cx="999" cy="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0" name="Freeform 124"/>
              <p:cNvSpPr>
                <a:spLocks/>
              </p:cNvSpPr>
              <p:nvPr/>
            </p:nvSpPr>
            <p:spPr bwMode="auto">
              <a:xfrm>
                <a:off x="3418" y="1489"/>
                <a:ext cx="999" cy="1426"/>
              </a:xfrm>
              <a:custGeom>
                <a:avLst/>
                <a:gdLst>
                  <a:gd name="T0" fmla="*/ 0 w 423"/>
                  <a:gd name="T1" fmla="*/ 590 h 604"/>
                  <a:gd name="T2" fmla="*/ 14 w 423"/>
                  <a:gd name="T3" fmla="*/ 604 h 604"/>
                  <a:gd name="T4" fmla="*/ 409 w 423"/>
                  <a:gd name="T5" fmla="*/ 604 h 604"/>
                  <a:gd name="T6" fmla="*/ 423 w 423"/>
                  <a:gd name="T7" fmla="*/ 590 h 604"/>
                  <a:gd name="T8" fmla="*/ 423 w 423"/>
                  <a:gd name="T9" fmla="*/ 14 h 604"/>
                  <a:gd name="T10" fmla="*/ 409 w 423"/>
                  <a:gd name="T11" fmla="*/ 0 h 604"/>
                  <a:gd name="T12" fmla="*/ 14 w 423"/>
                  <a:gd name="T13" fmla="*/ 0 h 604"/>
                  <a:gd name="T14" fmla="*/ 0 w 423"/>
                  <a:gd name="T15" fmla="*/ 14 h 604"/>
                  <a:gd name="T16" fmla="*/ 0 w 423"/>
                  <a:gd name="T17" fmla="*/ 59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604">
                    <a:moveTo>
                      <a:pt x="0" y="590"/>
                    </a:moveTo>
                    <a:cubicBezTo>
                      <a:pt x="0" y="598"/>
                      <a:pt x="6" y="604"/>
                      <a:pt x="14" y="604"/>
                    </a:cubicBezTo>
                    <a:cubicBezTo>
                      <a:pt x="409" y="604"/>
                      <a:pt x="409" y="604"/>
                      <a:pt x="409" y="604"/>
                    </a:cubicBezTo>
                    <a:cubicBezTo>
                      <a:pt x="417" y="604"/>
                      <a:pt x="423" y="598"/>
                      <a:pt x="423" y="590"/>
                    </a:cubicBezTo>
                    <a:cubicBezTo>
                      <a:pt x="423" y="14"/>
                      <a:pt x="423" y="14"/>
                      <a:pt x="423" y="14"/>
                    </a:cubicBezTo>
                    <a:cubicBezTo>
                      <a:pt x="423" y="6"/>
                      <a:pt x="417" y="0"/>
                      <a:pt x="409" y="0"/>
                    </a:cubicBezTo>
                    <a:cubicBezTo>
                      <a:pt x="14" y="0"/>
                      <a:pt x="14" y="0"/>
                      <a:pt x="14" y="0"/>
                    </a:cubicBezTo>
                    <a:cubicBezTo>
                      <a:pt x="6" y="0"/>
                      <a:pt x="0" y="6"/>
                      <a:pt x="0" y="14"/>
                    </a:cubicBezTo>
                    <a:lnTo>
                      <a:pt x="0" y="59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1" name="Rectangle 125"/>
              <p:cNvSpPr>
                <a:spLocks noChangeArrowheads="1"/>
              </p:cNvSpPr>
              <p:nvPr/>
            </p:nvSpPr>
            <p:spPr bwMode="auto">
              <a:xfrm>
                <a:off x="3472" y="1545"/>
                <a:ext cx="888" cy="131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2" name="Freeform 126"/>
              <p:cNvSpPr>
                <a:spLocks/>
              </p:cNvSpPr>
              <p:nvPr/>
            </p:nvSpPr>
            <p:spPr bwMode="auto">
              <a:xfrm>
                <a:off x="3472" y="2754"/>
                <a:ext cx="447" cy="104"/>
              </a:xfrm>
              <a:custGeom>
                <a:avLst/>
                <a:gdLst>
                  <a:gd name="T0" fmla="*/ 117 w 189"/>
                  <a:gd name="T1" fmla="*/ 7 h 44"/>
                  <a:gd name="T2" fmla="*/ 0 w 189"/>
                  <a:gd name="T3" fmla="*/ 44 h 44"/>
                  <a:gd name="T4" fmla="*/ 67 w 189"/>
                  <a:gd name="T5" fmla="*/ 44 h 44"/>
                  <a:gd name="T6" fmla="*/ 189 w 189"/>
                  <a:gd name="T7" fmla="*/ 44 h 44"/>
                  <a:gd name="T8" fmla="*/ 117 w 189"/>
                  <a:gd name="T9" fmla="*/ 7 h 44"/>
                </a:gdLst>
                <a:ahLst/>
                <a:cxnLst>
                  <a:cxn ang="0">
                    <a:pos x="T0" y="T1"/>
                  </a:cxn>
                  <a:cxn ang="0">
                    <a:pos x="T2" y="T3"/>
                  </a:cxn>
                  <a:cxn ang="0">
                    <a:pos x="T4" y="T5"/>
                  </a:cxn>
                  <a:cxn ang="0">
                    <a:pos x="T6" y="T7"/>
                  </a:cxn>
                  <a:cxn ang="0">
                    <a:pos x="T8" y="T9"/>
                  </a:cxn>
                </a:cxnLst>
                <a:rect l="0" t="0" r="r" b="b"/>
                <a:pathLst>
                  <a:path w="189" h="44">
                    <a:moveTo>
                      <a:pt x="117" y="7"/>
                    </a:moveTo>
                    <a:cubicBezTo>
                      <a:pt x="76" y="0"/>
                      <a:pt x="32" y="13"/>
                      <a:pt x="0" y="44"/>
                    </a:cubicBezTo>
                    <a:cubicBezTo>
                      <a:pt x="67" y="44"/>
                      <a:pt x="67" y="44"/>
                      <a:pt x="67" y="44"/>
                    </a:cubicBezTo>
                    <a:cubicBezTo>
                      <a:pt x="189" y="44"/>
                      <a:pt x="189" y="44"/>
                      <a:pt x="189" y="44"/>
                    </a:cubicBezTo>
                    <a:cubicBezTo>
                      <a:pt x="168" y="24"/>
                      <a:pt x="143" y="12"/>
                      <a:pt x="117" y="7"/>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3" name="Freeform 127"/>
              <p:cNvSpPr>
                <a:spLocks/>
              </p:cNvSpPr>
              <p:nvPr/>
            </p:nvSpPr>
            <p:spPr bwMode="auto">
              <a:xfrm>
                <a:off x="3678" y="2660"/>
                <a:ext cx="682" cy="198"/>
              </a:xfrm>
              <a:custGeom>
                <a:avLst/>
                <a:gdLst>
                  <a:gd name="T0" fmla="*/ 0 w 289"/>
                  <a:gd name="T1" fmla="*/ 84 h 84"/>
                  <a:gd name="T2" fmla="*/ 289 w 289"/>
                  <a:gd name="T3" fmla="*/ 84 h 84"/>
                  <a:gd name="T4" fmla="*/ 289 w 289"/>
                  <a:gd name="T5" fmla="*/ 68 h 84"/>
                  <a:gd name="T6" fmla="*/ 0 w 289"/>
                  <a:gd name="T7" fmla="*/ 84 h 84"/>
                </a:gdLst>
                <a:ahLst/>
                <a:cxnLst>
                  <a:cxn ang="0">
                    <a:pos x="T0" y="T1"/>
                  </a:cxn>
                  <a:cxn ang="0">
                    <a:pos x="T2" y="T3"/>
                  </a:cxn>
                  <a:cxn ang="0">
                    <a:pos x="T4" y="T5"/>
                  </a:cxn>
                  <a:cxn ang="0">
                    <a:pos x="T6" y="T7"/>
                  </a:cxn>
                </a:cxnLst>
                <a:rect l="0" t="0" r="r" b="b"/>
                <a:pathLst>
                  <a:path w="289" h="84">
                    <a:moveTo>
                      <a:pt x="0" y="84"/>
                    </a:moveTo>
                    <a:cubicBezTo>
                      <a:pt x="289" y="84"/>
                      <a:pt x="289" y="84"/>
                      <a:pt x="289" y="84"/>
                    </a:cubicBezTo>
                    <a:cubicBezTo>
                      <a:pt x="289" y="68"/>
                      <a:pt x="289" y="68"/>
                      <a:pt x="289" y="68"/>
                    </a:cubicBezTo>
                    <a:cubicBezTo>
                      <a:pt x="204" y="0"/>
                      <a:pt x="79" y="5"/>
                      <a:pt x="0" y="84"/>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4" name="Freeform 128"/>
              <p:cNvSpPr>
                <a:spLocks/>
              </p:cNvSpPr>
              <p:nvPr/>
            </p:nvSpPr>
            <p:spPr bwMode="auto">
              <a:xfrm>
                <a:off x="3938" y="2771"/>
                <a:ext cx="375" cy="87"/>
              </a:xfrm>
              <a:custGeom>
                <a:avLst/>
                <a:gdLst>
                  <a:gd name="T0" fmla="*/ 98 w 159"/>
                  <a:gd name="T1" fmla="*/ 6 h 37"/>
                  <a:gd name="T2" fmla="*/ 0 w 159"/>
                  <a:gd name="T3" fmla="*/ 37 h 37"/>
                  <a:gd name="T4" fmla="*/ 57 w 159"/>
                  <a:gd name="T5" fmla="*/ 37 h 37"/>
                  <a:gd name="T6" fmla="*/ 159 w 159"/>
                  <a:gd name="T7" fmla="*/ 37 h 37"/>
                  <a:gd name="T8" fmla="*/ 98 w 159"/>
                  <a:gd name="T9" fmla="*/ 6 h 37"/>
                </a:gdLst>
                <a:ahLst/>
                <a:cxnLst>
                  <a:cxn ang="0">
                    <a:pos x="T0" y="T1"/>
                  </a:cxn>
                  <a:cxn ang="0">
                    <a:pos x="T2" y="T3"/>
                  </a:cxn>
                  <a:cxn ang="0">
                    <a:pos x="T4" y="T5"/>
                  </a:cxn>
                  <a:cxn ang="0">
                    <a:pos x="T6" y="T7"/>
                  </a:cxn>
                  <a:cxn ang="0">
                    <a:pos x="T8" y="T9"/>
                  </a:cxn>
                </a:cxnLst>
                <a:rect l="0" t="0" r="r" b="b"/>
                <a:pathLst>
                  <a:path w="159" h="37">
                    <a:moveTo>
                      <a:pt x="98" y="6"/>
                    </a:moveTo>
                    <a:cubicBezTo>
                      <a:pt x="64" y="0"/>
                      <a:pt x="27" y="11"/>
                      <a:pt x="0" y="37"/>
                    </a:cubicBezTo>
                    <a:cubicBezTo>
                      <a:pt x="57" y="37"/>
                      <a:pt x="57" y="37"/>
                      <a:pt x="57" y="37"/>
                    </a:cubicBezTo>
                    <a:cubicBezTo>
                      <a:pt x="159" y="37"/>
                      <a:pt x="159" y="37"/>
                      <a:pt x="159" y="37"/>
                    </a:cubicBezTo>
                    <a:cubicBezTo>
                      <a:pt x="142" y="20"/>
                      <a:pt x="121" y="10"/>
                      <a:pt x="98" y="6"/>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5" name="Rectangle 129"/>
              <p:cNvSpPr>
                <a:spLocks noChangeArrowheads="1"/>
              </p:cNvSpPr>
              <p:nvPr/>
            </p:nvSpPr>
            <p:spPr bwMode="auto">
              <a:xfrm>
                <a:off x="3543" y="2162"/>
                <a:ext cx="182" cy="184"/>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6" name="Rectangle 130"/>
              <p:cNvSpPr>
                <a:spLocks noChangeArrowheads="1"/>
              </p:cNvSpPr>
              <p:nvPr/>
            </p:nvSpPr>
            <p:spPr bwMode="auto">
              <a:xfrm>
                <a:off x="3725" y="2162"/>
                <a:ext cx="553" cy="18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7" name="Freeform 131"/>
              <p:cNvSpPr>
                <a:spLocks noEditPoints="1"/>
              </p:cNvSpPr>
              <p:nvPr/>
            </p:nvSpPr>
            <p:spPr bwMode="auto">
              <a:xfrm>
                <a:off x="3581" y="2199"/>
                <a:ext cx="106" cy="109"/>
              </a:xfrm>
              <a:custGeom>
                <a:avLst/>
                <a:gdLst>
                  <a:gd name="T0" fmla="*/ 22 w 45"/>
                  <a:gd name="T1" fmla="*/ 4 h 46"/>
                  <a:gd name="T2" fmla="*/ 3 w 45"/>
                  <a:gd name="T3" fmla="*/ 23 h 46"/>
                  <a:gd name="T4" fmla="*/ 22 w 45"/>
                  <a:gd name="T5" fmla="*/ 43 h 46"/>
                  <a:gd name="T6" fmla="*/ 42 w 45"/>
                  <a:gd name="T7" fmla="*/ 23 h 46"/>
                  <a:gd name="T8" fmla="*/ 22 w 45"/>
                  <a:gd name="T9" fmla="*/ 4 h 46"/>
                  <a:gd name="T10" fmla="*/ 22 w 45"/>
                  <a:gd name="T11" fmla="*/ 0 h 46"/>
                  <a:gd name="T12" fmla="*/ 45 w 45"/>
                  <a:gd name="T13" fmla="*/ 23 h 46"/>
                  <a:gd name="T14" fmla="*/ 22 w 45"/>
                  <a:gd name="T15" fmla="*/ 46 h 46"/>
                  <a:gd name="T16" fmla="*/ 0 w 45"/>
                  <a:gd name="T17" fmla="*/ 23 h 46"/>
                  <a:gd name="T18" fmla="*/ 22 w 45"/>
                  <a:gd name="T19" fmla="*/ 0 h 46"/>
                  <a:gd name="T20" fmla="*/ 32 w 45"/>
                  <a:gd name="T21" fmla="*/ 17 h 46"/>
                  <a:gd name="T22" fmla="*/ 27 w 45"/>
                  <a:gd name="T23" fmla="*/ 14 h 46"/>
                  <a:gd name="T24" fmla="*/ 25 w 45"/>
                  <a:gd name="T25" fmla="*/ 13 h 46"/>
                  <a:gd name="T26" fmla="*/ 18 w 45"/>
                  <a:gd name="T27" fmla="*/ 19 h 46"/>
                  <a:gd name="T28" fmla="*/ 19 w 45"/>
                  <a:gd name="T29" fmla="*/ 25 h 46"/>
                  <a:gd name="T30" fmla="*/ 13 w 45"/>
                  <a:gd name="T31" fmla="*/ 30 h 46"/>
                  <a:gd name="T32" fmla="*/ 13 w 45"/>
                  <a:gd name="T33" fmla="*/ 33 h 46"/>
                  <a:gd name="T34" fmla="*/ 14 w 45"/>
                  <a:gd name="T35" fmla="*/ 34 h 46"/>
                  <a:gd name="T36" fmla="*/ 16 w 45"/>
                  <a:gd name="T37" fmla="*/ 33 h 46"/>
                  <a:gd name="T38" fmla="*/ 21 w 45"/>
                  <a:gd name="T39" fmla="*/ 27 h 46"/>
                  <a:gd name="T40" fmla="*/ 24 w 45"/>
                  <a:gd name="T41" fmla="*/ 28 h 46"/>
                  <a:gd name="T42" fmla="*/ 25 w 45"/>
                  <a:gd name="T43" fmla="*/ 29 h 46"/>
                  <a:gd name="T44" fmla="*/ 33 w 45"/>
                  <a:gd name="T45" fmla="*/ 23 h 46"/>
                  <a:gd name="T46" fmla="*/ 32 w 45"/>
                  <a:gd name="T47" fmla="*/ 17 h 46"/>
                  <a:gd name="T48" fmla="*/ 31 w 45"/>
                  <a:gd name="T49" fmla="*/ 22 h 46"/>
                  <a:gd name="T50" fmla="*/ 25 w 45"/>
                  <a:gd name="T51" fmla="*/ 26 h 46"/>
                  <a:gd name="T52" fmla="*/ 24 w 45"/>
                  <a:gd name="T53" fmla="*/ 26 h 46"/>
                  <a:gd name="T54" fmla="*/ 20 w 45"/>
                  <a:gd name="T55" fmla="*/ 20 h 46"/>
                  <a:gd name="T56" fmla="*/ 25 w 45"/>
                  <a:gd name="T57" fmla="*/ 16 h 46"/>
                  <a:gd name="T58" fmla="*/ 27 w 45"/>
                  <a:gd name="T59" fmla="*/ 16 h 46"/>
                  <a:gd name="T60" fmla="*/ 30 w 45"/>
                  <a:gd name="T61" fmla="*/ 18 h 46"/>
                  <a:gd name="T62" fmla="*/ 31 w 45"/>
                  <a:gd name="T63"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46">
                    <a:moveTo>
                      <a:pt x="22" y="4"/>
                    </a:moveTo>
                    <a:cubicBezTo>
                      <a:pt x="12" y="4"/>
                      <a:pt x="3" y="12"/>
                      <a:pt x="3" y="23"/>
                    </a:cubicBezTo>
                    <a:cubicBezTo>
                      <a:pt x="3" y="34"/>
                      <a:pt x="12" y="43"/>
                      <a:pt x="22" y="43"/>
                    </a:cubicBezTo>
                    <a:cubicBezTo>
                      <a:pt x="33" y="43"/>
                      <a:pt x="42" y="34"/>
                      <a:pt x="42" y="23"/>
                    </a:cubicBezTo>
                    <a:cubicBezTo>
                      <a:pt x="42" y="12"/>
                      <a:pt x="33" y="4"/>
                      <a:pt x="22" y="4"/>
                    </a:cubicBezTo>
                    <a:moveTo>
                      <a:pt x="22" y="0"/>
                    </a:moveTo>
                    <a:cubicBezTo>
                      <a:pt x="35" y="0"/>
                      <a:pt x="45" y="11"/>
                      <a:pt x="45" y="23"/>
                    </a:cubicBezTo>
                    <a:cubicBezTo>
                      <a:pt x="45" y="36"/>
                      <a:pt x="35" y="46"/>
                      <a:pt x="22" y="46"/>
                    </a:cubicBezTo>
                    <a:cubicBezTo>
                      <a:pt x="10" y="46"/>
                      <a:pt x="0" y="36"/>
                      <a:pt x="0" y="23"/>
                    </a:cubicBezTo>
                    <a:cubicBezTo>
                      <a:pt x="0" y="11"/>
                      <a:pt x="10" y="0"/>
                      <a:pt x="22" y="0"/>
                    </a:cubicBezTo>
                    <a:moveTo>
                      <a:pt x="32" y="17"/>
                    </a:moveTo>
                    <a:cubicBezTo>
                      <a:pt x="31" y="15"/>
                      <a:pt x="29" y="14"/>
                      <a:pt x="27" y="14"/>
                    </a:cubicBezTo>
                    <a:cubicBezTo>
                      <a:pt x="27" y="13"/>
                      <a:pt x="26" y="13"/>
                      <a:pt x="25" y="13"/>
                    </a:cubicBezTo>
                    <a:cubicBezTo>
                      <a:pt x="22" y="13"/>
                      <a:pt x="19" y="16"/>
                      <a:pt x="18" y="19"/>
                    </a:cubicBezTo>
                    <a:cubicBezTo>
                      <a:pt x="18" y="21"/>
                      <a:pt x="18" y="23"/>
                      <a:pt x="19" y="25"/>
                    </a:cubicBezTo>
                    <a:cubicBezTo>
                      <a:pt x="13" y="30"/>
                      <a:pt x="13" y="30"/>
                      <a:pt x="13" y="30"/>
                    </a:cubicBezTo>
                    <a:cubicBezTo>
                      <a:pt x="13" y="31"/>
                      <a:pt x="13" y="32"/>
                      <a:pt x="13" y="33"/>
                    </a:cubicBezTo>
                    <a:cubicBezTo>
                      <a:pt x="14" y="34"/>
                      <a:pt x="14" y="34"/>
                      <a:pt x="14" y="34"/>
                    </a:cubicBezTo>
                    <a:cubicBezTo>
                      <a:pt x="15" y="34"/>
                      <a:pt x="16" y="34"/>
                      <a:pt x="16" y="33"/>
                    </a:cubicBezTo>
                    <a:cubicBezTo>
                      <a:pt x="21" y="27"/>
                      <a:pt x="21" y="27"/>
                      <a:pt x="21" y="27"/>
                    </a:cubicBezTo>
                    <a:cubicBezTo>
                      <a:pt x="22" y="28"/>
                      <a:pt x="23" y="28"/>
                      <a:pt x="24" y="28"/>
                    </a:cubicBezTo>
                    <a:cubicBezTo>
                      <a:pt x="24" y="28"/>
                      <a:pt x="25" y="29"/>
                      <a:pt x="25" y="29"/>
                    </a:cubicBezTo>
                    <a:cubicBezTo>
                      <a:pt x="29" y="29"/>
                      <a:pt x="32" y="26"/>
                      <a:pt x="33" y="23"/>
                    </a:cubicBezTo>
                    <a:cubicBezTo>
                      <a:pt x="33" y="21"/>
                      <a:pt x="33" y="19"/>
                      <a:pt x="32" y="17"/>
                    </a:cubicBezTo>
                    <a:close/>
                    <a:moveTo>
                      <a:pt x="31" y="22"/>
                    </a:moveTo>
                    <a:cubicBezTo>
                      <a:pt x="30" y="25"/>
                      <a:pt x="28" y="26"/>
                      <a:pt x="25" y="26"/>
                    </a:cubicBezTo>
                    <a:cubicBezTo>
                      <a:pt x="25" y="26"/>
                      <a:pt x="25" y="26"/>
                      <a:pt x="24" y="26"/>
                    </a:cubicBezTo>
                    <a:cubicBezTo>
                      <a:pt x="21" y="25"/>
                      <a:pt x="20" y="23"/>
                      <a:pt x="20" y="20"/>
                    </a:cubicBezTo>
                    <a:cubicBezTo>
                      <a:pt x="21" y="17"/>
                      <a:pt x="23" y="16"/>
                      <a:pt x="25" y="16"/>
                    </a:cubicBezTo>
                    <a:cubicBezTo>
                      <a:pt x="26" y="16"/>
                      <a:pt x="26" y="16"/>
                      <a:pt x="27" y="16"/>
                    </a:cubicBezTo>
                    <a:cubicBezTo>
                      <a:pt x="28" y="16"/>
                      <a:pt x="29" y="17"/>
                      <a:pt x="30" y="18"/>
                    </a:cubicBezTo>
                    <a:cubicBezTo>
                      <a:pt x="31" y="19"/>
                      <a:pt x="31" y="21"/>
                      <a:pt x="31" y="22"/>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1" name="Freeform 135"/>
              <p:cNvSpPr>
                <a:spLocks/>
              </p:cNvSpPr>
              <p:nvPr/>
            </p:nvSpPr>
            <p:spPr bwMode="auto">
              <a:xfrm>
                <a:off x="3574" y="1831"/>
                <a:ext cx="333" cy="220"/>
              </a:xfrm>
              <a:custGeom>
                <a:avLst/>
                <a:gdLst>
                  <a:gd name="T0" fmla="*/ 119 w 141"/>
                  <a:gd name="T1" fmla="*/ 41 h 93"/>
                  <a:gd name="T2" fmla="*/ 119 w 141"/>
                  <a:gd name="T3" fmla="*/ 39 h 93"/>
                  <a:gd name="T4" fmla="*/ 80 w 141"/>
                  <a:gd name="T5" fmla="*/ 0 h 93"/>
                  <a:gd name="T6" fmla="*/ 47 w 141"/>
                  <a:gd name="T7" fmla="*/ 17 h 93"/>
                  <a:gd name="T8" fmla="*/ 36 w 141"/>
                  <a:gd name="T9" fmla="*/ 14 h 93"/>
                  <a:gd name="T10" fmla="*/ 24 w 141"/>
                  <a:gd name="T11" fmla="*/ 18 h 93"/>
                  <a:gd name="T12" fmla="*/ 14 w 141"/>
                  <a:gd name="T13" fmla="*/ 36 h 93"/>
                  <a:gd name="T14" fmla="*/ 0 w 141"/>
                  <a:gd name="T15" fmla="*/ 62 h 93"/>
                  <a:gd name="T16" fmla="*/ 27 w 141"/>
                  <a:gd name="T17" fmla="*/ 93 h 93"/>
                  <a:gd name="T18" fmla="*/ 30 w 141"/>
                  <a:gd name="T19" fmla="*/ 93 h 93"/>
                  <a:gd name="T20" fmla="*/ 33 w 141"/>
                  <a:gd name="T21" fmla="*/ 93 h 93"/>
                  <a:gd name="T22" fmla="*/ 97 w 141"/>
                  <a:gd name="T23" fmla="*/ 93 h 93"/>
                  <a:gd name="T24" fmla="*/ 98 w 141"/>
                  <a:gd name="T25" fmla="*/ 93 h 93"/>
                  <a:gd name="T26" fmla="*/ 100 w 141"/>
                  <a:gd name="T27" fmla="*/ 93 h 93"/>
                  <a:gd name="T28" fmla="*/ 105 w 141"/>
                  <a:gd name="T29" fmla="*/ 93 h 93"/>
                  <a:gd name="T30" fmla="*/ 115 w 141"/>
                  <a:gd name="T31" fmla="*/ 93 h 93"/>
                  <a:gd name="T32" fmla="*/ 141 w 141"/>
                  <a:gd name="T33" fmla="*/ 67 h 93"/>
                  <a:gd name="T34" fmla="*/ 119 w 141"/>
                  <a:gd name="T35" fmla="*/ 4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93">
                    <a:moveTo>
                      <a:pt x="119" y="41"/>
                    </a:moveTo>
                    <a:cubicBezTo>
                      <a:pt x="119" y="40"/>
                      <a:pt x="119" y="39"/>
                      <a:pt x="119" y="39"/>
                    </a:cubicBezTo>
                    <a:cubicBezTo>
                      <a:pt x="119" y="17"/>
                      <a:pt x="101" y="0"/>
                      <a:pt x="80" y="0"/>
                    </a:cubicBezTo>
                    <a:cubicBezTo>
                      <a:pt x="66" y="0"/>
                      <a:pt x="54" y="7"/>
                      <a:pt x="47" y="17"/>
                    </a:cubicBezTo>
                    <a:cubicBezTo>
                      <a:pt x="44" y="15"/>
                      <a:pt x="40" y="14"/>
                      <a:pt x="36" y="14"/>
                    </a:cubicBezTo>
                    <a:cubicBezTo>
                      <a:pt x="32" y="14"/>
                      <a:pt x="27" y="16"/>
                      <a:pt x="24" y="18"/>
                    </a:cubicBezTo>
                    <a:cubicBezTo>
                      <a:pt x="18" y="22"/>
                      <a:pt x="14" y="29"/>
                      <a:pt x="14" y="36"/>
                    </a:cubicBezTo>
                    <a:cubicBezTo>
                      <a:pt x="5" y="42"/>
                      <a:pt x="0" y="52"/>
                      <a:pt x="0" y="62"/>
                    </a:cubicBezTo>
                    <a:cubicBezTo>
                      <a:pt x="0" y="78"/>
                      <a:pt x="12" y="91"/>
                      <a:pt x="27" y="93"/>
                    </a:cubicBezTo>
                    <a:cubicBezTo>
                      <a:pt x="28" y="93"/>
                      <a:pt x="29" y="93"/>
                      <a:pt x="30" y="93"/>
                    </a:cubicBezTo>
                    <a:cubicBezTo>
                      <a:pt x="31" y="93"/>
                      <a:pt x="32" y="93"/>
                      <a:pt x="33" y="93"/>
                    </a:cubicBezTo>
                    <a:cubicBezTo>
                      <a:pt x="48" y="93"/>
                      <a:pt x="81" y="93"/>
                      <a:pt x="97" y="93"/>
                    </a:cubicBezTo>
                    <a:cubicBezTo>
                      <a:pt x="98" y="93"/>
                      <a:pt x="98" y="93"/>
                      <a:pt x="98" y="93"/>
                    </a:cubicBezTo>
                    <a:cubicBezTo>
                      <a:pt x="100" y="93"/>
                      <a:pt x="100" y="93"/>
                      <a:pt x="100" y="93"/>
                    </a:cubicBezTo>
                    <a:cubicBezTo>
                      <a:pt x="101" y="93"/>
                      <a:pt x="103" y="93"/>
                      <a:pt x="105" y="93"/>
                    </a:cubicBezTo>
                    <a:cubicBezTo>
                      <a:pt x="115" y="93"/>
                      <a:pt x="115" y="93"/>
                      <a:pt x="115" y="93"/>
                    </a:cubicBezTo>
                    <a:cubicBezTo>
                      <a:pt x="129" y="93"/>
                      <a:pt x="141" y="81"/>
                      <a:pt x="141" y="67"/>
                    </a:cubicBezTo>
                    <a:cubicBezTo>
                      <a:pt x="141" y="53"/>
                      <a:pt x="131" y="42"/>
                      <a:pt x="119"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2" name="Freeform 136"/>
              <p:cNvSpPr>
                <a:spLocks/>
              </p:cNvSpPr>
              <p:nvPr/>
            </p:nvSpPr>
            <p:spPr bwMode="auto">
              <a:xfrm>
                <a:off x="3961" y="1786"/>
                <a:ext cx="234" cy="154"/>
              </a:xfrm>
              <a:custGeom>
                <a:avLst/>
                <a:gdLst>
                  <a:gd name="T0" fmla="*/ 83 w 99"/>
                  <a:gd name="T1" fmla="*/ 29 h 65"/>
                  <a:gd name="T2" fmla="*/ 83 w 99"/>
                  <a:gd name="T3" fmla="*/ 28 h 65"/>
                  <a:gd name="T4" fmla="*/ 56 w 99"/>
                  <a:gd name="T5" fmla="*/ 0 h 65"/>
                  <a:gd name="T6" fmla="*/ 33 w 99"/>
                  <a:gd name="T7" fmla="*/ 13 h 65"/>
                  <a:gd name="T8" fmla="*/ 26 w 99"/>
                  <a:gd name="T9" fmla="*/ 11 h 65"/>
                  <a:gd name="T10" fmla="*/ 17 w 99"/>
                  <a:gd name="T11" fmla="*/ 13 h 65"/>
                  <a:gd name="T12" fmla="*/ 10 w 99"/>
                  <a:gd name="T13" fmla="*/ 26 h 65"/>
                  <a:gd name="T14" fmla="*/ 0 w 99"/>
                  <a:gd name="T15" fmla="*/ 44 h 65"/>
                  <a:gd name="T16" fmla="*/ 19 w 99"/>
                  <a:gd name="T17" fmla="*/ 65 h 65"/>
                  <a:gd name="T18" fmla="*/ 22 w 99"/>
                  <a:gd name="T19" fmla="*/ 65 h 65"/>
                  <a:gd name="T20" fmla="*/ 24 w 99"/>
                  <a:gd name="T21" fmla="*/ 65 h 65"/>
                  <a:gd name="T22" fmla="*/ 68 w 99"/>
                  <a:gd name="T23" fmla="*/ 65 h 65"/>
                  <a:gd name="T24" fmla="*/ 69 w 99"/>
                  <a:gd name="T25" fmla="*/ 65 h 65"/>
                  <a:gd name="T26" fmla="*/ 70 w 99"/>
                  <a:gd name="T27" fmla="*/ 65 h 65"/>
                  <a:gd name="T28" fmla="*/ 74 w 99"/>
                  <a:gd name="T29" fmla="*/ 65 h 65"/>
                  <a:gd name="T30" fmla="*/ 81 w 99"/>
                  <a:gd name="T31" fmla="*/ 65 h 65"/>
                  <a:gd name="T32" fmla="*/ 99 w 99"/>
                  <a:gd name="T33" fmla="*/ 47 h 65"/>
                  <a:gd name="T34" fmla="*/ 83 w 99"/>
                  <a:gd name="T35"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65">
                    <a:moveTo>
                      <a:pt x="83" y="29"/>
                    </a:moveTo>
                    <a:cubicBezTo>
                      <a:pt x="83" y="29"/>
                      <a:pt x="83" y="28"/>
                      <a:pt x="83" y="28"/>
                    </a:cubicBezTo>
                    <a:cubicBezTo>
                      <a:pt x="83" y="13"/>
                      <a:pt x="71" y="0"/>
                      <a:pt x="56" y="0"/>
                    </a:cubicBezTo>
                    <a:cubicBezTo>
                      <a:pt x="47" y="0"/>
                      <a:pt x="38" y="5"/>
                      <a:pt x="33" y="13"/>
                    </a:cubicBezTo>
                    <a:cubicBezTo>
                      <a:pt x="31" y="11"/>
                      <a:pt x="29" y="11"/>
                      <a:pt x="26" y="11"/>
                    </a:cubicBezTo>
                    <a:cubicBezTo>
                      <a:pt x="23" y="11"/>
                      <a:pt x="20" y="12"/>
                      <a:pt x="17" y="13"/>
                    </a:cubicBezTo>
                    <a:cubicBezTo>
                      <a:pt x="13" y="16"/>
                      <a:pt x="10" y="21"/>
                      <a:pt x="10" y="26"/>
                    </a:cubicBezTo>
                    <a:cubicBezTo>
                      <a:pt x="4" y="30"/>
                      <a:pt x="0" y="37"/>
                      <a:pt x="0" y="44"/>
                    </a:cubicBezTo>
                    <a:cubicBezTo>
                      <a:pt x="0" y="55"/>
                      <a:pt x="9" y="64"/>
                      <a:pt x="19" y="65"/>
                    </a:cubicBezTo>
                    <a:cubicBezTo>
                      <a:pt x="20" y="65"/>
                      <a:pt x="21" y="65"/>
                      <a:pt x="22" y="65"/>
                    </a:cubicBezTo>
                    <a:cubicBezTo>
                      <a:pt x="22" y="65"/>
                      <a:pt x="23" y="65"/>
                      <a:pt x="24" y="65"/>
                    </a:cubicBezTo>
                    <a:cubicBezTo>
                      <a:pt x="34" y="65"/>
                      <a:pt x="57" y="65"/>
                      <a:pt x="68" y="65"/>
                    </a:cubicBezTo>
                    <a:cubicBezTo>
                      <a:pt x="69" y="65"/>
                      <a:pt x="69" y="65"/>
                      <a:pt x="69" y="65"/>
                    </a:cubicBezTo>
                    <a:cubicBezTo>
                      <a:pt x="70" y="65"/>
                      <a:pt x="70" y="65"/>
                      <a:pt x="70" y="65"/>
                    </a:cubicBezTo>
                    <a:cubicBezTo>
                      <a:pt x="71" y="65"/>
                      <a:pt x="72" y="65"/>
                      <a:pt x="74" y="65"/>
                    </a:cubicBezTo>
                    <a:cubicBezTo>
                      <a:pt x="81" y="65"/>
                      <a:pt x="81" y="65"/>
                      <a:pt x="81" y="65"/>
                    </a:cubicBezTo>
                    <a:cubicBezTo>
                      <a:pt x="91" y="65"/>
                      <a:pt x="99" y="57"/>
                      <a:pt x="99" y="47"/>
                    </a:cubicBezTo>
                    <a:cubicBezTo>
                      <a:pt x="99" y="38"/>
                      <a:pt x="92" y="30"/>
                      <a:pt x="83"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3" name="Freeform 137"/>
              <p:cNvSpPr>
                <a:spLocks/>
              </p:cNvSpPr>
              <p:nvPr/>
            </p:nvSpPr>
            <p:spPr bwMode="auto">
              <a:xfrm>
                <a:off x="4141" y="1970"/>
                <a:ext cx="108" cy="71"/>
              </a:xfrm>
              <a:custGeom>
                <a:avLst/>
                <a:gdLst>
                  <a:gd name="T0" fmla="*/ 39 w 46"/>
                  <a:gd name="T1" fmla="*/ 14 h 30"/>
                  <a:gd name="T2" fmla="*/ 39 w 46"/>
                  <a:gd name="T3" fmla="*/ 13 h 30"/>
                  <a:gd name="T4" fmla="*/ 26 w 46"/>
                  <a:gd name="T5" fmla="*/ 0 h 30"/>
                  <a:gd name="T6" fmla="*/ 15 w 46"/>
                  <a:gd name="T7" fmla="*/ 6 h 30"/>
                  <a:gd name="T8" fmla="*/ 12 w 46"/>
                  <a:gd name="T9" fmla="*/ 5 h 30"/>
                  <a:gd name="T10" fmla="*/ 8 w 46"/>
                  <a:gd name="T11" fmla="*/ 6 h 30"/>
                  <a:gd name="T12" fmla="*/ 5 w 46"/>
                  <a:gd name="T13" fmla="*/ 12 h 30"/>
                  <a:gd name="T14" fmla="*/ 0 w 46"/>
                  <a:gd name="T15" fmla="*/ 21 h 30"/>
                  <a:gd name="T16" fmla="*/ 9 w 46"/>
                  <a:gd name="T17" fmla="*/ 30 h 30"/>
                  <a:gd name="T18" fmla="*/ 10 w 46"/>
                  <a:gd name="T19" fmla="*/ 30 h 30"/>
                  <a:gd name="T20" fmla="*/ 11 w 46"/>
                  <a:gd name="T21" fmla="*/ 30 h 30"/>
                  <a:gd name="T22" fmla="*/ 32 w 46"/>
                  <a:gd name="T23" fmla="*/ 30 h 30"/>
                  <a:gd name="T24" fmla="*/ 32 w 46"/>
                  <a:gd name="T25" fmla="*/ 30 h 30"/>
                  <a:gd name="T26" fmla="*/ 33 w 46"/>
                  <a:gd name="T27" fmla="*/ 30 h 30"/>
                  <a:gd name="T28" fmla="*/ 34 w 46"/>
                  <a:gd name="T29" fmla="*/ 30 h 30"/>
                  <a:gd name="T30" fmla="*/ 37 w 46"/>
                  <a:gd name="T31" fmla="*/ 30 h 30"/>
                  <a:gd name="T32" fmla="*/ 46 w 46"/>
                  <a:gd name="T33" fmla="*/ 22 h 30"/>
                  <a:gd name="T34" fmla="*/ 39 w 46"/>
                  <a:gd name="T35"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0">
                    <a:moveTo>
                      <a:pt x="39" y="14"/>
                    </a:moveTo>
                    <a:cubicBezTo>
                      <a:pt x="39" y="13"/>
                      <a:pt x="39" y="13"/>
                      <a:pt x="39" y="13"/>
                    </a:cubicBezTo>
                    <a:cubicBezTo>
                      <a:pt x="39" y="6"/>
                      <a:pt x="33" y="0"/>
                      <a:pt x="26" y="0"/>
                    </a:cubicBezTo>
                    <a:cubicBezTo>
                      <a:pt x="21" y="0"/>
                      <a:pt x="18" y="3"/>
                      <a:pt x="15" y="6"/>
                    </a:cubicBezTo>
                    <a:cubicBezTo>
                      <a:pt x="14" y="5"/>
                      <a:pt x="13" y="5"/>
                      <a:pt x="12" y="5"/>
                    </a:cubicBezTo>
                    <a:cubicBezTo>
                      <a:pt x="10" y="5"/>
                      <a:pt x="9" y="5"/>
                      <a:pt x="8" y="6"/>
                    </a:cubicBezTo>
                    <a:cubicBezTo>
                      <a:pt x="6" y="8"/>
                      <a:pt x="5" y="10"/>
                      <a:pt x="5" y="12"/>
                    </a:cubicBezTo>
                    <a:cubicBezTo>
                      <a:pt x="2" y="14"/>
                      <a:pt x="0" y="17"/>
                      <a:pt x="0" y="21"/>
                    </a:cubicBezTo>
                    <a:cubicBezTo>
                      <a:pt x="0" y="26"/>
                      <a:pt x="4" y="30"/>
                      <a:pt x="9" y="30"/>
                    </a:cubicBezTo>
                    <a:cubicBezTo>
                      <a:pt x="9" y="30"/>
                      <a:pt x="10" y="30"/>
                      <a:pt x="10" y="30"/>
                    </a:cubicBezTo>
                    <a:cubicBezTo>
                      <a:pt x="10" y="30"/>
                      <a:pt x="11" y="30"/>
                      <a:pt x="11" y="30"/>
                    </a:cubicBezTo>
                    <a:cubicBezTo>
                      <a:pt x="16" y="30"/>
                      <a:pt x="26" y="30"/>
                      <a:pt x="32" y="30"/>
                    </a:cubicBezTo>
                    <a:cubicBezTo>
                      <a:pt x="32" y="30"/>
                      <a:pt x="32" y="30"/>
                      <a:pt x="32" y="30"/>
                    </a:cubicBezTo>
                    <a:cubicBezTo>
                      <a:pt x="33" y="30"/>
                      <a:pt x="33" y="30"/>
                      <a:pt x="33" y="30"/>
                    </a:cubicBezTo>
                    <a:cubicBezTo>
                      <a:pt x="33" y="30"/>
                      <a:pt x="34" y="30"/>
                      <a:pt x="34" y="30"/>
                    </a:cubicBezTo>
                    <a:cubicBezTo>
                      <a:pt x="37" y="30"/>
                      <a:pt x="37" y="30"/>
                      <a:pt x="37" y="30"/>
                    </a:cubicBezTo>
                    <a:cubicBezTo>
                      <a:pt x="42" y="30"/>
                      <a:pt x="46" y="27"/>
                      <a:pt x="46" y="22"/>
                    </a:cubicBezTo>
                    <a:cubicBezTo>
                      <a:pt x="46" y="18"/>
                      <a:pt x="43" y="14"/>
                      <a:pt x="39"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3" name="Rectangle 22"/>
          <p:cNvSpPr/>
          <p:nvPr/>
        </p:nvSpPr>
        <p:spPr bwMode="auto">
          <a:xfrm>
            <a:off x="7589838" y="6388894"/>
            <a:ext cx="1828800" cy="29260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756" name="Group 755"/>
          <p:cNvGrpSpPr/>
          <p:nvPr/>
        </p:nvGrpSpPr>
        <p:grpSpPr>
          <a:xfrm>
            <a:off x="9418638" y="1220800"/>
            <a:ext cx="1828800" cy="4993918"/>
            <a:chOff x="9418638" y="1220800"/>
            <a:chExt cx="1828800" cy="4993918"/>
          </a:xfrm>
        </p:grpSpPr>
        <p:sp>
          <p:nvSpPr>
            <p:cNvPr id="30" name="TextBox 29"/>
            <p:cNvSpPr txBox="1"/>
            <p:nvPr/>
          </p:nvSpPr>
          <p:spPr>
            <a:xfrm>
              <a:off x="9418638" y="1220800"/>
              <a:ext cx="1828800" cy="600164"/>
            </a:xfrm>
            <a:prstGeom prst="rect">
              <a:avLst/>
            </a:prstGeom>
            <a:noFill/>
          </p:spPr>
          <p:txBody>
            <a:bodyPr wrap="square" lIns="91440" tIns="146304" rIns="182880" bIns="146304" rtlCol="0">
              <a:spAutoFit/>
            </a:bodyPr>
            <a:lstStyle/>
            <a:p>
              <a:pPr>
                <a:lnSpc>
                  <a:spcPct val="90000"/>
                </a:lnSpc>
                <a:spcAft>
                  <a:spcPts val="1200"/>
                </a:spcAft>
              </a:pPr>
              <a:r>
                <a:rPr lang="en-US" sz="2200" dirty="0">
                  <a:solidFill>
                    <a:schemeClr val="tx2"/>
                  </a:solidFill>
                  <a:latin typeface="+mj-lt"/>
                  <a:cs typeface="Segoe UI"/>
                </a:rPr>
                <a:t>Mobility</a:t>
              </a:r>
            </a:p>
          </p:txBody>
        </p:sp>
        <p:grpSp>
          <p:nvGrpSpPr>
            <p:cNvPr id="6235" name="Group 142"/>
            <p:cNvGrpSpPr>
              <a:grpSpLocks noChangeAspect="1"/>
            </p:cNvGrpSpPr>
            <p:nvPr/>
          </p:nvGrpSpPr>
          <p:grpSpPr bwMode="auto">
            <a:xfrm>
              <a:off x="9529590" y="3285204"/>
              <a:ext cx="1634908" cy="2929514"/>
              <a:chOff x="2911" y="400"/>
              <a:chExt cx="2013" cy="3607"/>
            </a:xfrm>
          </p:grpSpPr>
          <p:sp>
            <p:nvSpPr>
              <p:cNvPr id="6236" name="AutoShape 141"/>
              <p:cNvSpPr>
                <a:spLocks noChangeAspect="1" noChangeArrowheads="1" noTextEdit="1"/>
              </p:cNvSpPr>
              <p:nvPr/>
            </p:nvSpPr>
            <p:spPr bwMode="auto">
              <a:xfrm>
                <a:off x="2911" y="400"/>
                <a:ext cx="2013" cy="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7" name="Freeform 143"/>
              <p:cNvSpPr>
                <a:spLocks/>
              </p:cNvSpPr>
              <p:nvPr/>
            </p:nvSpPr>
            <p:spPr bwMode="auto">
              <a:xfrm>
                <a:off x="2913" y="2344"/>
                <a:ext cx="2009" cy="1512"/>
              </a:xfrm>
              <a:custGeom>
                <a:avLst/>
                <a:gdLst>
                  <a:gd name="T0" fmla="*/ 850 w 850"/>
                  <a:gd name="T1" fmla="*/ 17 h 640"/>
                  <a:gd name="T2" fmla="*/ 834 w 850"/>
                  <a:gd name="T3" fmla="*/ 0 h 640"/>
                  <a:gd name="T4" fmla="*/ 17 w 850"/>
                  <a:gd name="T5" fmla="*/ 0 h 640"/>
                  <a:gd name="T6" fmla="*/ 0 w 850"/>
                  <a:gd name="T7" fmla="*/ 17 h 640"/>
                  <a:gd name="T8" fmla="*/ 0 w 850"/>
                  <a:gd name="T9" fmla="*/ 573 h 640"/>
                  <a:gd name="T10" fmla="*/ 17 w 850"/>
                  <a:gd name="T11" fmla="*/ 590 h 640"/>
                  <a:gd name="T12" fmla="*/ 395 w 850"/>
                  <a:gd name="T13" fmla="*/ 590 h 640"/>
                  <a:gd name="T14" fmla="*/ 382 w 850"/>
                  <a:gd name="T15" fmla="*/ 627 h 640"/>
                  <a:gd name="T16" fmla="*/ 307 w 850"/>
                  <a:gd name="T17" fmla="*/ 627 h 640"/>
                  <a:gd name="T18" fmla="*/ 307 w 850"/>
                  <a:gd name="T19" fmla="*/ 640 h 640"/>
                  <a:gd name="T20" fmla="*/ 539 w 850"/>
                  <a:gd name="T21" fmla="*/ 640 h 640"/>
                  <a:gd name="T22" fmla="*/ 539 w 850"/>
                  <a:gd name="T23" fmla="*/ 627 h 640"/>
                  <a:gd name="T24" fmla="*/ 478 w 850"/>
                  <a:gd name="T25" fmla="*/ 627 h 640"/>
                  <a:gd name="T26" fmla="*/ 466 w 850"/>
                  <a:gd name="T27" fmla="*/ 590 h 640"/>
                  <a:gd name="T28" fmla="*/ 834 w 850"/>
                  <a:gd name="T29" fmla="*/ 590 h 640"/>
                  <a:gd name="T30" fmla="*/ 850 w 850"/>
                  <a:gd name="T31" fmla="*/ 573 h 640"/>
                  <a:gd name="T32" fmla="*/ 850 w 850"/>
                  <a:gd name="T33" fmla="*/ 17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0" h="640">
                    <a:moveTo>
                      <a:pt x="850" y="17"/>
                    </a:moveTo>
                    <a:cubicBezTo>
                      <a:pt x="850" y="8"/>
                      <a:pt x="843" y="0"/>
                      <a:pt x="834" y="0"/>
                    </a:cubicBezTo>
                    <a:cubicBezTo>
                      <a:pt x="17" y="0"/>
                      <a:pt x="17" y="0"/>
                      <a:pt x="17" y="0"/>
                    </a:cubicBezTo>
                    <a:cubicBezTo>
                      <a:pt x="7" y="0"/>
                      <a:pt x="0" y="8"/>
                      <a:pt x="0" y="17"/>
                    </a:cubicBezTo>
                    <a:cubicBezTo>
                      <a:pt x="0" y="573"/>
                      <a:pt x="0" y="573"/>
                      <a:pt x="0" y="573"/>
                    </a:cubicBezTo>
                    <a:cubicBezTo>
                      <a:pt x="0" y="582"/>
                      <a:pt x="7" y="590"/>
                      <a:pt x="17" y="590"/>
                    </a:cubicBezTo>
                    <a:cubicBezTo>
                      <a:pt x="395" y="590"/>
                      <a:pt x="395" y="590"/>
                      <a:pt x="395" y="590"/>
                    </a:cubicBezTo>
                    <a:cubicBezTo>
                      <a:pt x="382" y="627"/>
                      <a:pt x="382" y="627"/>
                      <a:pt x="382" y="627"/>
                    </a:cubicBezTo>
                    <a:cubicBezTo>
                      <a:pt x="307" y="627"/>
                      <a:pt x="307" y="627"/>
                      <a:pt x="307" y="627"/>
                    </a:cubicBezTo>
                    <a:cubicBezTo>
                      <a:pt x="307" y="640"/>
                      <a:pt x="307" y="640"/>
                      <a:pt x="307" y="640"/>
                    </a:cubicBezTo>
                    <a:cubicBezTo>
                      <a:pt x="539" y="640"/>
                      <a:pt x="539" y="640"/>
                      <a:pt x="539" y="640"/>
                    </a:cubicBezTo>
                    <a:cubicBezTo>
                      <a:pt x="539" y="627"/>
                      <a:pt x="539" y="627"/>
                      <a:pt x="539" y="627"/>
                    </a:cubicBezTo>
                    <a:cubicBezTo>
                      <a:pt x="478" y="627"/>
                      <a:pt x="478" y="627"/>
                      <a:pt x="478" y="627"/>
                    </a:cubicBezTo>
                    <a:cubicBezTo>
                      <a:pt x="466" y="590"/>
                      <a:pt x="466" y="590"/>
                      <a:pt x="466" y="590"/>
                    </a:cubicBezTo>
                    <a:cubicBezTo>
                      <a:pt x="834" y="590"/>
                      <a:pt x="834" y="590"/>
                      <a:pt x="834" y="590"/>
                    </a:cubicBezTo>
                    <a:cubicBezTo>
                      <a:pt x="843" y="590"/>
                      <a:pt x="850" y="582"/>
                      <a:pt x="850" y="573"/>
                    </a:cubicBezTo>
                    <a:lnTo>
                      <a:pt x="850" y="1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8" name="Rectangle 144"/>
              <p:cNvSpPr>
                <a:spLocks noChangeArrowheads="1"/>
              </p:cNvSpPr>
              <p:nvPr/>
            </p:nvSpPr>
            <p:spPr bwMode="auto">
              <a:xfrm>
                <a:off x="2963" y="2394"/>
                <a:ext cx="1911" cy="10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9" name="Freeform 145"/>
              <p:cNvSpPr>
                <a:spLocks/>
              </p:cNvSpPr>
              <p:nvPr/>
            </p:nvSpPr>
            <p:spPr bwMode="auto">
              <a:xfrm>
                <a:off x="4596" y="3903"/>
                <a:ext cx="208" cy="104"/>
              </a:xfrm>
              <a:custGeom>
                <a:avLst/>
                <a:gdLst>
                  <a:gd name="T0" fmla="*/ 44 w 88"/>
                  <a:gd name="T1" fmla="*/ 0 h 44"/>
                  <a:gd name="T2" fmla="*/ 0 w 88"/>
                  <a:gd name="T3" fmla="*/ 44 h 44"/>
                  <a:gd name="T4" fmla="*/ 88 w 88"/>
                  <a:gd name="T5" fmla="*/ 44 h 44"/>
                  <a:gd name="T6" fmla="*/ 44 w 88"/>
                  <a:gd name="T7" fmla="*/ 0 h 44"/>
                </a:gdLst>
                <a:ahLst/>
                <a:cxnLst>
                  <a:cxn ang="0">
                    <a:pos x="T0" y="T1"/>
                  </a:cxn>
                  <a:cxn ang="0">
                    <a:pos x="T2" y="T3"/>
                  </a:cxn>
                  <a:cxn ang="0">
                    <a:pos x="T4" y="T5"/>
                  </a:cxn>
                  <a:cxn ang="0">
                    <a:pos x="T6" y="T7"/>
                  </a:cxn>
                </a:cxnLst>
                <a:rect l="0" t="0" r="r" b="b"/>
                <a:pathLst>
                  <a:path w="88" h="44">
                    <a:moveTo>
                      <a:pt x="44" y="0"/>
                    </a:moveTo>
                    <a:cubicBezTo>
                      <a:pt x="19" y="0"/>
                      <a:pt x="0" y="20"/>
                      <a:pt x="0" y="44"/>
                    </a:cubicBezTo>
                    <a:cubicBezTo>
                      <a:pt x="88" y="44"/>
                      <a:pt x="88" y="44"/>
                      <a:pt x="88" y="44"/>
                    </a:cubicBezTo>
                    <a:cubicBezTo>
                      <a:pt x="88" y="20"/>
                      <a:pt x="68" y="0"/>
                      <a:pt x="44"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Freeform 146"/>
              <p:cNvSpPr>
                <a:spLocks/>
              </p:cNvSpPr>
              <p:nvPr/>
            </p:nvSpPr>
            <p:spPr bwMode="auto">
              <a:xfrm>
                <a:off x="2963" y="3896"/>
                <a:ext cx="1559" cy="109"/>
              </a:xfrm>
              <a:custGeom>
                <a:avLst/>
                <a:gdLst>
                  <a:gd name="T0" fmla="*/ 1559 w 1559"/>
                  <a:gd name="T1" fmla="*/ 109 h 109"/>
                  <a:gd name="T2" fmla="*/ 0 w 1559"/>
                  <a:gd name="T3" fmla="*/ 109 h 109"/>
                  <a:gd name="T4" fmla="*/ 0 w 1559"/>
                  <a:gd name="T5" fmla="*/ 64 h 109"/>
                  <a:gd name="T6" fmla="*/ 158 w 1559"/>
                  <a:gd name="T7" fmla="*/ 0 h 109"/>
                  <a:gd name="T8" fmla="*/ 1401 w 1559"/>
                  <a:gd name="T9" fmla="*/ 0 h 109"/>
                  <a:gd name="T10" fmla="*/ 1559 w 1559"/>
                  <a:gd name="T11" fmla="*/ 64 h 109"/>
                  <a:gd name="T12" fmla="*/ 1559 w 1559"/>
                  <a:gd name="T13" fmla="*/ 109 h 109"/>
                </a:gdLst>
                <a:ahLst/>
                <a:cxnLst>
                  <a:cxn ang="0">
                    <a:pos x="T0" y="T1"/>
                  </a:cxn>
                  <a:cxn ang="0">
                    <a:pos x="T2" y="T3"/>
                  </a:cxn>
                  <a:cxn ang="0">
                    <a:pos x="T4" y="T5"/>
                  </a:cxn>
                  <a:cxn ang="0">
                    <a:pos x="T6" y="T7"/>
                  </a:cxn>
                  <a:cxn ang="0">
                    <a:pos x="T8" y="T9"/>
                  </a:cxn>
                  <a:cxn ang="0">
                    <a:pos x="T10" y="T11"/>
                  </a:cxn>
                  <a:cxn ang="0">
                    <a:pos x="T12" y="T13"/>
                  </a:cxn>
                </a:cxnLst>
                <a:rect l="0" t="0" r="r" b="b"/>
                <a:pathLst>
                  <a:path w="1559" h="109">
                    <a:moveTo>
                      <a:pt x="1559" y="109"/>
                    </a:moveTo>
                    <a:lnTo>
                      <a:pt x="0" y="109"/>
                    </a:lnTo>
                    <a:lnTo>
                      <a:pt x="0" y="64"/>
                    </a:lnTo>
                    <a:lnTo>
                      <a:pt x="158" y="0"/>
                    </a:lnTo>
                    <a:lnTo>
                      <a:pt x="1401" y="0"/>
                    </a:lnTo>
                    <a:lnTo>
                      <a:pt x="1559" y="64"/>
                    </a:lnTo>
                    <a:lnTo>
                      <a:pt x="1559" y="109"/>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5" name="Freeform 147"/>
              <p:cNvSpPr>
                <a:spLocks/>
              </p:cNvSpPr>
              <p:nvPr/>
            </p:nvSpPr>
            <p:spPr bwMode="auto">
              <a:xfrm>
                <a:off x="4180" y="3832"/>
                <a:ext cx="522" cy="154"/>
              </a:xfrm>
              <a:custGeom>
                <a:avLst/>
                <a:gdLst>
                  <a:gd name="T0" fmla="*/ 218 w 221"/>
                  <a:gd name="T1" fmla="*/ 65 h 65"/>
                  <a:gd name="T2" fmla="*/ 0 w 221"/>
                  <a:gd name="T3" fmla="*/ 7 h 65"/>
                  <a:gd name="T4" fmla="*/ 0 w 221"/>
                  <a:gd name="T5" fmla="*/ 0 h 65"/>
                  <a:gd name="T6" fmla="*/ 221 w 221"/>
                  <a:gd name="T7" fmla="*/ 59 h 65"/>
                  <a:gd name="T8" fmla="*/ 218 w 221"/>
                  <a:gd name="T9" fmla="*/ 65 h 65"/>
                </a:gdLst>
                <a:ahLst/>
                <a:cxnLst>
                  <a:cxn ang="0">
                    <a:pos x="T0" y="T1"/>
                  </a:cxn>
                  <a:cxn ang="0">
                    <a:pos x="T2" y="T3"/>
                  </a:cxn>
                  <a:cxn ang="0">
                    <a:pos x="T4" y="T5"/>
                  </a:cxn>
                  <a:cxn ang="0">
                    <a:pos x="T6" y="T7"/>
                  </a:cxn>
                  <a:cxn ang="0">
                    <a:pos x="T8" y="T9"/>
                  </a:cxn>
                </a:cxnLst>
                <a:rect l="0" t="0" r="r" b="b"/>
                <a:pathLst>
                  <a:path w="221" h="65">
                    <a:moveTo>
                      <a:pt x="218" y="65"/>
                    </a:moveTo>
                    <a:cubicBezTo>
                      <a:pt x="152" y="27"/>
                      <a:pt x="76" y="7"/>
                      <a:pt x="0" y="7"/>
                    </a:cubicBezTo>
                    <a:cubicBezTo>
                      <a:pt x="0" y="0"/>
                      <a:pt x="0" y="0"/>
                      <a:pt x="0" y="0"/>
                    </a:cubicBezTo>
                    <a:cubicBezTo>
                      <a:pt x="77" y="0"/>
                      <a:pt x="154" y="21"/>
                      <a:pt x="221" y="59"/>
                    </a:cubicBezTo>
                    <a:lnTo>
                      <a:pt x="218" y="65"/>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Freeform 148"/>
              <p:cNvSpPr>
                <a:spLocks/>
              </p:cNvSpPr>
              <p:nvPr/>
            </p:nvSpPr>
            <p:spPr bwMode="auto">
              <a:xfrm>
                <a:off x="3953" y="402"/>
                <a:ext cx="484" cy="829"/>
              </a:xfrm>
              <a:custGeom>
                <a:avLst/>
                <a:gdLst>
                  <a:gd name="T0" fmla="*/ 205 w 205"/>
                  <a:gd name="T1" fmla="*/ 116 h 351"/>
                  <a:gd name="T2" fmla="*/ 205 w 205"/>
                  <a:gd name="T3" fmla="*/ 13 h 351"/>
                  <a:gd name="T4" fmla="*/ 191 w 205"/>
                  <a:gd name="T5" fmla="*/ 0 h 351"/>
                  <a:gd name="T6" fmla="*/ 13 w 205"/>
                  <a:gd name="T7" fmla="*/ 0 h 351"/>
                  <a:gd name="T8" fmla="*/ 0 w 205"/>
                  <a:gd name="T9" fmla="*/ 13 h 351"/>
                  <a:gd name="T10" fmla="*/ 0 w 205"/>
                  <a:gd name="T11" fmla="*/ 338 h 351"/>
                  <a:gd name="T12" fmla="*/ 13 w 205"/>
                  <a:gd name="T13" fmla="*/ 351 h 351"/>
                  <a:gd name="T14" fmla="*/ 191 w 205"/>
                  <a:gd name="T15" fmla="*/ 351 h 351"/>
                  <a:gd name="T16" fmla="*/ 205 w 205"/>
                  <a:gd name="T17" fmla="*/ 338 h 351"/>
                  <a:gd name="T18" fmla="*/ 205 w 205"/>
                  <a:gd name="T19" fmla="*/ 187 h 351"/>
                  <a:gd name="T20" fmla="*/ 205 w 205"/>
                  <a:gd name="T21" fmla="*/ 11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351">
                    <a:moveTo>
                      <a:pt x="205" y="116"/>
                    </a:moveTo>
                    <a:cubicBezTo>
                      <a:pt x="205" y="13"/>
                      <a:pt x="205" y="13"/>
                      <a:pt x="205" y="13"/>
                    </a:cubicBezTo>
                    <a:cubicBezTo>
                      <a:pt x="205" y="6"/>
                      <a:pt x="199" y="0"/>
                      <a:pt x="191" y="0"/>
                    </a:cubicBezTo>
                    <a:cubicBezTo>
                      <a:pt x="13" y="0"/>
                      <a:pt x="13" y="0"/>
                      <a:pt x="13" y="0"/>
                    </a:cubicBezTo>
                    <a:cubicBezTo>
                      <a:pt x="6" y="0"/>
                      <a:pt x="0" y="6"/>
                      <a:pt x="0" y="13"/>
                    </a:cubicBezTo>
                    <a:cubicBezTo>
                      <a:pt x="0" y="338"/>
                      <a:pt x="0" y="338"/>
                      <a:pt x="0" y="338"/>
                    </a:cubicBezTo>
                    <a:cubicBezTo>
                      <a:pt x="0" y="345"/>
                      <a:pt x="6" y="351"/>
                      <a:pt x="13" y="351"/>
                    </a:cubicBezTo>
                    <a:cubicBezTo>
                      <a:pt x="191" y="351"/>
                      <a:pt x="191" y="351"/>
                      <a:pt x="191" y="351"/>
                    </a:cubicBezTo>
                    <a:cubicBezTo>
                      <a:pt x="199" y="351"/>
                      <a:pt x="205" y="345"/>
                      <a:pt x="205" y="338"/>
                    </a:cubicBezTo>
                    <a:cubicBezTo>
                      <a:pt x="205" y="187"/>
                      <a:pt x="205" y="187"/>
                      <a:pt x="205" y="187"/>
                    </a:cubicBezTo>
                    <a:lnTo>
                      <a:pt x="205" y="116"/>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7" name="Freeform 149"/>
              <p:cNvSpPr>
                <a:spLocks/>
              </p:cNvSpPr>
              <p:nvPr/>
            </p:nvSpPr>
            <p:spPr bwMode="auto">
              <a:xfrm>
                <a:off x="3017" y="976"/>
                <a:ext cx="889" cy="1295"/>
              </a:xfrm>
              <a:custGeom>
                <a:avLst/>
                <a:gdLst>
                  <a:gd name="T0" fmla="*/ 0 w 376"/>
                  <a:gd name="T1" fmla="*/ 253 h 548"/>
                  <a:gd name="T2" fmla="*/ 0 w 376"/>
                  <a:gd name="T3" fmla="*/ 524 h 548"/>
                  <a:gd name="T4" fmla="*/ 25 w 376"/>
                  <a:gd name="T5" fmla="*/ 548 h 548"/>
                  <a:gd name="T6" fmla="*/ 351 w 376"/>
                  <a:gd name="T7" fmla="*/ 548 h 548"/>
                  <a:gd name="T8" fmla="*/ 376 w 376"/>
                  <a:gd name="T9" fmla="*/ 524 h 548"/>
                  <a:gd name="T10" fmla="*/ 376 w 376"/>
                  <a:gd name="T11" fmla="*/ 25 h 548"/>
                  <a:gd name="T12" fmla="*/ 351 w 376"/>
                  <a:gd name="T13" fmla="*/ 0 h 548"/>
                  <a:gd name="T14" fmla="*/ 25 w 376"/>
                  <a:gd name="T15" fmla="*/ 0 h 548"/>
                  <a:gd name="T16" fmla="*/ 0 w 376"/>
                  <a:gd name="T17" fmla="*/ 25 h 548"/>
                  <a:gd name="T18" fmla="*/ 0 w 376"/>
                  <a:gd name="T19" fmla="*/ 173 h 548"/>
                  <a:gd name="T20" fmla="*/ 0 w 376"/>
                  <a:gd name="T21" fmla="*/ 25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6" h="548">
                    <a:moveTo>
                      <a:pt x="0" y="253"/>
                    </a:moveTo>
                    <a:cubicBezTo>
                      <a:pt x="0" y="524"/>
                      <a:pt x="0" y="524"/>
                      <a:pt x="0" y="524"/>
                    </a:cubicBezTo>
                    <a:cubicBezTo>
                      <a:pt x="0" y="537"/>
                      <a:pt x="11" y="548"/>
                      <a:pt x="25" y="548"/>
                    </a:cubicBezTo>
                    <a:cubicBezTo>
                      <a:pt x="351" y="548"/>
                      <a:pt x="351" y="548"/>
                      <a:pt x="351" y="548"/>
                    </a:cubicBezTo>
                    <a:cubicBezTo>
                      <a:pt x="365" y="548"/>
                      <a:pt x="376" y="537"/>
                      <a:pt x="376" y="524"/>
                    </a:cubicBezTo>
                    <a:cubicBezTo>
                      <a:pt x="376" y="25"/>
                      <a:pt x="376" y="25"/>
                      <a:pt x="376" y="25"/>
                    </a:cubicBezTo>
                    <a:cubicBezTo>
                      <a:pt x="376" y="11"/>
                      <a:pt x="365" y="0"/>
                      <a:pt x="351" y="0"/>
                    </a:cubicBezTo>
                    <a:cubicBezTo>
                      <a:pt x="25" y="0"/>
                      <a:pt x="25" y="0"/>
                      <a:pt x="25" y="0"/>
                    </a:cubicBezTo>
                    <a:cubicBezTo>
                      <a:pt x="11" y="0"/>
                      <a:pt x="0" y="11"/>
                      <a:pt x="0" y="25"/>
                    </a:cubicBezTo>
                    <a:cubicBezTo>
                      <a:pt x="0" y="173"/>
                      <a:pt x="0" y="173"/>
                      <a:pt x="0" y="173"/>
                    </a:cubicBezTo>
                    <a:lnTo>
                      <a:pt x="0" y="2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Rectangle 150"/>
              <p:cNvSpPr>
                <a:spLocks noChangeArrowheads="1"/>
              </p:cNvSpPr>
              <p:nvPr/>
            </p:nvSpPr>
            <p:spPr bwMode="auto">
              <a:xfrm>
                <a:off x="3102" y="1061"/>
                <a:ext cx="719" cy="1127"/>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9" name="Rectangle 151"/>
              <p:cNvSpPr>
                <a:spLocks noChangeArrowheads="1"/>
              </p:cNvSpPr>
              <p:nvPr/>
            </p:nvSpPr>
            <p:spPr bwMode="auto">
              <a:xfrm>
                <a:off x="3176" y="1206"/>
                <a:ext cx="368" cy="368"/>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0" name="Rectangle 152"/>
              <p:cNvSpPr>
                <a:spLocks noChangeArrowheads="1"/>
              </p:cNvSpPr>
              <p:nvPr/>
            </p:nvSpPr>
            <p:spPr bwMode="auto">
              <a:xfrm>
                <a:off x="3582" y="1206"/>
                <a:ext cx="165" cy="165"/>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1" name="Rectangle 153"/>
              <p:cNvSpPr>
                <a:spLocks noChangeArrowheads="1"/>
              </p:cNvSpPr>
              <p:nvPr/>
            </p:nvSpPr>
            <p:spPr bwMode="auto">
              <a:xfrm>
                <a:off x="3176" y="1614"/>
                <a:ext cx="163" cy="166"/>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Rectangle 154"/>
              <p:cNvSpPr>
                <a:spLocks noChangeArrowheads="1"/>
              </p:cNvSpPr>
              <p:nvPr/>
            </p:nvSpPr>
            <p:spPr bwMode="auto">
              <a:xfrm>
                <a:off x="3379" y="1614"/>
                <a:ext cx="165" cy="166"/>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3" name="Rectangle 155"/>
              <p:cNvSpPr>
                <a:spLocks noChangeArrowheads="1"/>
              </p:cNvSpPr>
              <p:nvPr/>
            </p:nvSpPr>
            <p:spPr bwMode="auto">
              <a:xfrm>
                <a:off x="3582" y="1614"/>
                <a:ext cx="165" cy="166"/>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4" name="Rectangle 156"/>
              <p:cNvSpPr>
                <a:spLocks noChangeArrowheads="1"/>
              </p:cNvSpPr>
              <p:nvPr/>
            </p:nvSpPr>
            <p:spPr bwMode="auto">
              <a:xfrm>
                <a:off x="3176" y="1817"/>
                <a:ext cx="163" cy="166"/>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5" name="Rectangle 157"/>
              <p:cNvSpPr>
                <a:spLocks noChangeArrowheads="1"/>
              </p:cNvSpPr>
              <p:nvPr/>
            </p:nvSpPr>
            <p:spPr bwMode="auto">
              <a:xfrm>
                <a:off x="3379" y="1817"/>
                <a:ext cx="165" cy="166"/>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 name="Rectangle 158"/>
              <p:cNvSpPr>
                <a:spLocks noChangeArrowheads="1"/>
              </p:cNvSpPr>
              <p:nvPr/>
            </p:nvSpPr>
            <p:spPr bwMode="auto">
              <a:xfrm>
                <a:off x="3582" y="1817"/>
                <a:ext cx="165" cy="166"/>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 name="Rectangle 159"/>
              <p:cNvSpPr>
                <a:spLocks noChangeArrowheads="1"/>
              </p:cNvSpPr>
              <p:nvPr/>
            </p:nvSpPr>
            <p:spPr bwMode="auto">
              <a:xfrm>
                <a:off x="3176" y="2023"/>
                <a:ext cx="571" cy="165"/>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 name="Rectangle 160"/>
              <p:cNvSpPr>
                <a:spLocks noChangeArrowheads="1"/>
              </p:cNvSpPr>
              <p:nvPr/>
            </p:nvSpPr>
            <p:spPr bwMode="auto">
              <a:xfrm>
                <a:off x="3582" y="1409"/>
                <a:ext cx="165" cy="165"/>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 name="Freeform 161"/>
              <p:cNvSpPr>
                <a:spLocks/>
              </p:cNvSpPr>
              <p:nvPr/>
            </p:nvSpPr>
            <p:spPr bwMode="auto">
              <a:xfrm>
                <a:off x="3941" y="1288"/>
                <a:ext cx="574" cy="983"/>
              </a:xfrm>
              <a:custGeom>
                <a:avLst/>
                <a:gdLst>
                  <a:gd name="T0" fmla="*/ 243 w 243"/>
                  <a:gd name="T1" fmla="*/ 400 h 416"/>
                  <a:gd name="T2" fmla="*/ 227 w 243"/>
                  <a:gd name="T3" fmla="*/ 416 h 416"/>
                  <a:gd name="T4" fmla="*/ 15 w 243"/>
                  <a:gd name="T5" fmla="*/ 416 h 416"/>
                  <a:gd name="T6" fmla="*/ 0 w 243"/>
                  <a:gd name="T7" fmla="*/ 400 h 416"/>
                  <a:gd name="T8" fmla="*/ 0 w 243"/>
                  <a:gd name="T9" fmla="*/ 15 h 416"/>
                  <a:gd name="T10" fmla="*/ 15 w 243"/>
                  <a:gd name="T11" fmla="*/ 0 h 416"/>
                  <a:gd name="T12" fmla="*/ 227 w 243"/>
                  <a:gd name="T13" fmla="*/ 0 h 416"/>
                  <a:gd name="T14" fmla="*/ 243 w 243"/>
                  <a:gd name="T15" fmla="*/ 15 h 416"/>
                  <a:gd name="T16" fmla="*/ 243 w 243"/>
                  <a:gd name="T17" fmla="*/ 40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416">
                    <a:moveTo>
                      <a:pt x="243" y="400"/>
                    </a:moveTo>
                    <a:cubicBezTo>
                      <a:pt x="243" y="409"/>
                      <a:pt x="236" y="416"/>
                      <a:pt x="227" y="416"/>
                    </a:cubicBezTo>
                    <a:cubicBezTo>
                      <a:pt x="15" y="416"/>
                      <a:pt x="15" y="416"/>
                      <a:pt x="15" y="416"/>
                    </a:cubicBezTo>
                    <a:cubicBezTo>
                      <a:pt x="7" y="416"/>
                      <a:pt x="0" y="409"/>
                      <a:pt x="0" y="400"/>
                    </a:cubicBezTo>
                    <a:cubicBezTo>
                      <a:pt x="0" y="15"/>
                      <a:pt x="0" y="15"/>
                      <a:pt x="0" y="15"/>
                    </a:cubicBezTo>
                    <a:cubicBezTo>
                      <a:pt x="0" y="7"/>
                      <a:pt x="7" y="0"/>
                      <a:pt x="15" y="0"/>
                    </a:cubicBezTo>
                    <a:cubicBezTo>
                      <a:pt x="227" y="0"/>
                      <a:pt x="227" y="0"/>
                      <a:pt x="227" y="0"/>
                    </a:cubicBezTo>
                    <a:cubicBezTo>
                      <a:pt x="236" y="0"/>
                      <a:pt x="243" y="7"/>
                      <a:pt x="243" y="15"/>
                    </a:cubicBezTo>
                    <a:lnTo>
                      <a:pt x="243" y="40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 name="Rectangle 162"/>
              <p:cNvSpPr>
                <a:spLocks noChangeArrowheads="1"/>
              </p:cNvSpPr>
              <p:nvPr/>
            </p:nvSpPr>
            <p:spPr bwMode="auto">
              <a:xfrm>
                <a:off x="3996" y="1343"/>
                <a:ext cx="463" cy="7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 name="Rectangle 163"/>
              <p:cNvSpPr>
                <a:spLocks noChangeArrowheads="1"/>
              </p:cNvSpPr>
              <p:nvPr/>
            </p:nvSpPr>
            <p:spPr bwMode="auto">
              <a:xfrm>
                <a:off x="4043" y="1435"/>
                <a:ext cx="371" cy="371"/>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 name="Rectangle 164"/>
              <p:cNvSpPr>
                <a:spLocks noChangeArrowheads="1"/>
              </p:cNvSpPr>
              <p:nvPr/>
            </p:nvSpPr>
            <p:spPr bwMode="auto">
              <a:xfrm>
                <a:off x="4043" y="1831"/>
                <a:ext cx="106" cy="10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 name="Rectangle 165"/>
              <p:cNvSpPr>
                <a:spLocks noChangeArrowheads="1"/>
              </p:cNvSpPr>
              <p:nvPr/>
            </p:nvSpPr>
            <p:spPr bwMode="auto">
              <a:xfrm>
                <a:off x="4175" y="1831"/>
                <a:ext cx="106" cy="10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 name="Rectangle 166"/>
              <p:cNvSpPr>
                <a:spLocks noChangeArrowheads="1"/>
              </p:cNvSpPr>
              <p:nvPr/>
            </p:nvSpPr>
            <p:spPr bwMode="auto">
              <a:xfrm>
                <a:off x="4307" y="1831"/>
                <a:ext cx="107" cy="10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 name="Rectangle 167"/>
              <p:cNvSpPr>
                <a:spLocks noChangeArrowheads="1"/>
              </p:cNvSpPr>
              <p:nvPr/>
            </p:nvSpPr>
            <p:spPr bwMode="auto">
              <a:xfrm>
                <a:off x="4043" y="1964"/>
                <a:ext cx="371" cy="106"/>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 name="Rectangle 168"/>
              <p:cNvSpPr>
                <a:spLocks noChangeArrowheads="1"/>
              </p:cNvSpPr>
              <p:nvPr/>
            </p:nvSpPr>
            <p:spPr bwMode="auto">
              <a:xfrm>
                <a:off x="3998" y="450"/>
                <a:ext cx="392" cy="65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 name="Rectangle 169"/>
              <p:cNvSpPr>
                <a:spLocks noChangeArrowheads="1"/>
              </p:cNvSpPr>
              <p:nvPr/>
            </p:nvSpPr>
            <p:spPr bwMode="auto">
              <a:xfrm>
                <a:off x="4038" y="528"/>
                <a:ext cx="201" cy="20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 name="Rectangle 170"/>
              <p:cNvSpPr>
                <a:spLocks noChangeArrowheads="1"/>
              </p:cNvSpPr>
              <p:nvPr/>
            </p:nvSpPr>
            <p:spPr bwMode="auto">
              <a:xfrm>
                <a:off x="4260" y="639"/>
                <a:ext cx="90" cy="8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 name="Rectangle 171"/>
              <p:cNvSpPr>
                <a:spLocks noChangeArrowheads="1"/>
              </p:cNvSpPr>
              <p:nvPr/>
            </p:nvSpPr>
            <p:spPr bwMode="auto">
              <a:xfrm>
                <a:off x="4260" y="528"/>
                <a:ext cx="90" cy="8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 name="Rectangle 172"/>
              <p:cNvSpPr>
                <a:spLocks noChangeArrowheads="1"/>
              </p:cNvSpPr>
              <p:nvPr/>
            </p:nvSpPr>
            <p:spPr bwMode="auto">
              <a:xfrm>
                <a:off x="4260" y="861"/>
                <a:ext cx="90" cy="92"/>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 name="Rectangle 173"/>
              <p:cNvSpPr>
                <a:spLocks noChangeArrowheads="1"/>
              </p:cNvSpPr>
              <p:nvPr/>
            </p:nvSpPr>
            <p:spPr bwMode="auto">
              <a:xfrm>
                <a:off x="4149" y="861"/>
                <a:ext cx="90" cy="92"/>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 name="Rectangle 174"/>
              <p:cNvSpPr>
                <a:spLocks noChangeArrowheads="1"/>
              </p:cNvSpPr>
              <p:nvPr/>
            </p:nvSpPr>
            <p:spPr bwMode="auto">
              <a:xfrm>
                <a:off x="4038" y="861"/>
                <a:ext cx="90" cy="92"/>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 name="Rectangle 175"/>
              <p:cNvSpPr>
                <a:spLocks noChangeArrowheads="1"/>
              </p:cNvSpPr>
              <p:nvPr/>
            </p:nvSpPr>
            <p:spPr bwMode="auto">
              <a:xfrm>
                <a:off x="4038" y="750"/>
                <a:ext cx="90" cy="8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 name="Rectangle 176"/>
              <p:cNvSpPr>
                <a:spLocks noChangeArrowheads="1"/>
              </p:cNvSpPr>
              <p:nvPr/>
            </p:nvSpPr>
            <p:spPr bwMode="auto">
              <a:xfrm>
                <a:off x="4149" y="750"/>
                <a:ext cx="90" cy="8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 name="Rectangle 177"/>
              <p:cNvSpPr>
                <a:spLocks noChangeArrowheads="1"/>
              </p:cNvSpPr>
              <p:nvPr/>
            </p:nvSpPr>
            <p:spPr bwMode="auto">
              <a:xfrm>
                <a:off x="4260" y="750"/>
                <a:ext cx="90" cy="8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 name="Rectangle 178"/>
              <p:cNvSpPr>
                <a:spLocks noChangeArrowheads="1"/>
              </p:cNvSpPr>
              <p:nvPr/>
            </p:nvSpPr>
            <p:spPr bwMode="auto">
              <a:xfrm>
                <a:off x="4260" y="974"/>
                <a:ext cx="90" cy="9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 name="Rectangle 179"/>
              <p:cNvSpPr>
                <a:spLocks noChangeArrowheads="1"/>
              </p:cNvSpPr>
              <p:nvPr/>
            </p:nvSpPr>
            <p:spPr bwMode="auto">
              <a:xfrm>
                <a:off x="4149" y="974"/>
                <a:ext cx="90" cy="9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 name="Rectangle 180"/>
              <p:cNvSpPr>
                <a:spLocks noChangeArrowheads="1"/>
              </p:cNvSpPr>
              <p:nvPr/>
            </p:nvSpPr>
            <p:spPr bwMode="auto">
              <a:xfrm>
                <a:off x="4038" y="974"/>
                <a:ext cx="90" cy="9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 name="Rectangle 181"/>
              <p:cNvSpPr>
                <a:spLocks noChangeArrowheads="1"/>
              </p:cNvSpPr>
              <p:nvPr/>
            </p:nvSpPr>
            <p:spPr bwMode="auto">
              <a:xfrm>
                <a:off x="4411" y="2533"/>
                <a:ext cx="395" cy="3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 name="Rectangle 182"/>
              <p:cNvSpPr>
                <a:spLocks noChangeArrowheads="1"/>
              </p:cNvSpPr>
              <p:nvPr/>
            </p:nvSpPr>
            <p:spPr bwMode="auto">
              <a:xfrm>
                <a:off x="3981" y="2533"/>
                <a:ext cx="397" cy="3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 name="Rectangle 183"/>
              <p:cNvSpPr>
                <a:spLocks noChangeArrowheads="1"/>
              </p:cNvSpPr>
              <p:nvPr/>
            </p:nvSpPr>
            <p:spPr bwMode="auto">
              <a:xfrm>
                <a:off x="3554" y="2533"/>
                <a:ext cx="394" cy="3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6" name="Rectangle 184"/>
              <p:cNvSpPr>
                <a:spLocks noChangeArrowheads="1"/>
              </p:cNvSpPr>
              <p:nvPr/>
            </p:nvSpPr>
            <p:spPr bwMode="auto">
              <a:xfrm>
                <a:off x="4411" y="2961"/>
                <a:ext cx="395" cy="396"/>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 name="Rectangle 185"/>
              <p:cNvSpPr>
                <a:spLocks noChangeArrowheads="1"/>
              </p:cNvSpPr>
              <p:nvPr/>
            </p:nvSpPr>
            <p:spPr bwMode="auto">
              <a:xfrm>
                <a:off x="3981" y="2961"/>
                <a:ext cx="397" cy="396"/>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8" name="Rectangle 186"/>
              <p:cNvSpPr>
                <a:spLocks noChangeArrowheads="1"/>
              </p:cNvSpPr>
              <p:nvPr/>
            </p:nvSpPr>
            <p:spPr bwMode="auto">
              <a:xfrm>
                <a:off x="3554" y="2961"/>
                <a:ext cx="394" cy="396"/>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9" name="Rectangle 187"/>
              <p:cNvSpPr>
                <a:spLocks noChangeArrowheads="1"/>
              </p:cNvSpPr>
              <p:nvPr/>
            </p:nvSpPr>
            <p:spPr bwMode="auto">
              <a:xfrm>
                <a:off x="3126" y="2533"/>
                <a:ext cx="395" cy="3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0" name="Rectangle 188"/>
              <p:cNvSpPr>
                <a:spLocks noChangeArrowheads="1"/>
              </p:cNvSpPr>
              <p:nvPr/>
            </p:nvSpPr>
            <p:spPr bwMode="auto">
              <a:xfrm>
                <a:off x="3126" y="2961"/>
                <a:ext cx="395" cy="396"/>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294" name="Group 6293"/>
          <p:cNvGrpSpPr/>
          <p:nvPr/>
        </p:nvGrpSpPr>
        <p:grpSpPr>
          <a:xfrm>
            <a:off x="7589838" y="1220800"/>
            <a:ext cx="1828800" cy="4994279"/>
            <a:chOff x="7589838" y="1220800"/>
            <a:chExt cx="1828800" cy="4994279"/>
          </a:xfrm>
        </p:grpSpPr>
        <p:sp>
          <p:nvSpPr>
            <p:cNvPr id="29" name="TextBox 28"/>
            <p:cNvSpPr txBox="1"/>
            <p:nvPr/>
          </p:nvSpPr>
          <p:spPr>
            <a:xfrm>
              <a:off x="7589838" y="1220800"/>
              <a:ext cx="1828800" cy="1209562"/>
            </a:xfrm>
            <a:prstGeom prst="rect">
              <a:avLst/>
            </a:prstGeom>
            <a:noFill/>
          </p:spPr>
          <p:txBody>
            <a:bodyPr wrap="square" lIns="91440" tIns="146304" rIns="182880" bIns="146304" rtlCol="0">
              <a:spAutoFit/>
            </a:bodyPr>
            <a:lstStyle/>
            <a:p>
              <a:pPr>
                <a:lnSpc>
                  <a:spcPct val="90000"/>
                </a:lnSpc>
                <a:spcAft>
                  <a:spcPts val="1200"/>
                </a:spcAft>
              </a:pPr>
              <a:r>
                <a:rPr lang="en-US" sz="2200" dirty="0">
                  <a:solidFill>
                    <a:schemeClr val="tx2"/>
                  </a:solidFill>
                  <a:latin typeface="+mj-lt"/>
                  <a:cs typeface="Segoe UI"/>
                </a:rPr>
                <a:t>Hardware and storage economics</a:t>
              </a:r>
            </a:p>
          </p:txBody>
        </p:sp>
        <p:grpSp>
          <p:nvGrpSpPr>
            <p:cNvPr id="6293" name="Group 6292"/>
            <p:cNvGrpSpPr/>
            <p:nvPr/>
          </p:nvGrpSpPr>
          <p:grpSpPr>
            <a:xfrm>
              <a:off x="7597807" y="2865438"/>
              <a:ext cx="1681170" cy="3349641"/>
              <a:chOff x="7597807" y="2865438"/>
              <a:chExt cx="1681170" cy="3349641"/>
            </a:xfrm>
          </p:grpSpPr>
          <p:sp>
            <p:nvSpPr>
              <p:cNvPr id="6234" name="Rectangle 6233"/>
              <p:cNvSpPr/>
              <p:nvPr/>
            </p:nvSpPr>
            <p:spPr bwMode="auto">
              <a:xfrm>
                <a:off x="7860959" y="4031457"/>
                <a:ext cx="571279" cy="112712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34" name="Rectangle 733"/>
              <p:cNvSpPr/>
              <p:nvPr/>
            </p:nvSpPr>
            <p:spPr bwMode="auto">
              <a:xfrm>
                <a:off x="8614408" y="4044982"/>
                <a:ext cx="364340" cy="112712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35" name="Rectangle 734"/>
              <p:cNvSpPr/>
              <p:nvPr/>
            </p:nvSpPr>
            <p:spPr bwMode="auto">
              <a:xfrm>
                <a:off x="8868579" y="3394478"/>
                <a:ext cx="364340" cy="1726797"/>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36" name="Rectangle 735"/>
              <p:cNvSpPr/>
              <p:nvPr/>
            </p:nvSpPr>
            <p:spPr bwMode="auto">
              <a:xfrm>
                <a:off x="8277986" y="3494089"/>
                <a:ext cx="364340" cy="112712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37" name="Rectangle 736"/>
              <p:cNvSpPr/>
              <p:nvPr/>
            </p:nvSpPr>
            <p:spPr bwMode="auto">
              <a:xfrm>
                <a:off x="8432238" y="2865438"/>
                <a:ext cx="364340" cy="161924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6292" name="Group 6291"/>
              <p:cNvGrpSpPr/>
              <p:nvPr/>
            </p:nvGrpSpPr>
            <p:grpSpPr>
              <a:xfrm>
                <a:off x="7597807" y="4343411"/>
                <a:ext cx="1681170" cy="1871668"/>
                <a:chOff x="7597807" y="4343411"/>
                <a:chExt cx="1681170" cy="1871668"/>
              </a:xfrm>
            </p:grpSpPr>
            <p:grpSp>
              <p:nvGrpSpPr>
                <p:cNvPr id="4" name="Group 4"/>
                <p:cNvGrpSpPr>
                  <a:grpSpLocks noChangeAspect="1"/>
                </p:cNvGrpSpPr>
                <p:nvPr/>
              </p:nvGrpSpPr>
              <p:grpSpPr bwMode="auto">
                <a:xfrm>
                  <a:off x="7597807" y="4343411"/>
                  <a:ext cx="1681170" cy="1871668"/>
                  <a:chOff x="4786" y="2736"/>
                  <a:chExt cx="1059" cy="1179"/>
                </a:xfrm>
              </p:grpSpPr>
              <p:sp>
                <p:nvSpPr>
                  <p:cNvPr id="5" name="AutoShape 3"/>
                  <p:cNvSpPr>
                    <a:spLocks noChangeAspect="1" noChangeArrowheads="1" noTextEdit="1"/>
                  </p:cNvSpPr>
                  <p:nvPr/>
                </p:nvSpPr>
                <p:spPr bwMode="auto">
                  <a:xfrm>
                    <a:off x="4788" y="2736"/>
                    <a:ext cx="1057"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a:spLocks noChangeArrowheads="1"/>
                  </p:cNvSpPr>
                  <p:nvPr/>
                </p:nvSpPr>
                <p:spPr bwMode="auto">
                  <a:xfrm>
                    <a:off x="4862" y="3210"/>
                    <a:ext cx="902" cy="65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a:spLocks noChangeArrowheads="1"/>
                  </p:cNvSpPr>
                  <p:nvPr/>
                </p:nvSpPr>
                <p:spPr bwMode="auto">
                  <a:xfrm>
                    <a:off x="4862" y="3210"/>
                    <a:ext cx="902"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a:spLocks noChangeArrowheads="1"/>
                  </p:cNvSpPr>
                  <p:nvPr/>
                </p:nvSpPr>
                <p:spPr bwMode="auto">
                  <a:xfrm>
                    <a:off x="4862" y="3210"/>
                    <a:ext cx="902" cy="9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5100" y="2837"/>
                    <a:ext cx="426" cy="12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5100" y="2837"/>
                    <a:ext cx="426" cy="9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5022" y="3388"/>
                    <a:ext cx="248" cy="47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5022" y="3388"/>
                    <a:ext cx="248"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5022" y="3388"/>
                    <a:ext cx="27" cy="47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5022" y="3388"/>
                    <a:ext cx="27"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4902" y="3388"/>
                    <a:ext cx="83" cy="28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4902" y="3388"/>
                    <a:ext cx="8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4827" y="3214"/>
                    <a:ext cx="120" cy="60"/>
                  </a:xfrm>
                  <a:custGeom>
                    <a:avLst/>
                    <a:gdLst>
                      <a:gd name="T0" fmla="*/ 31 w 62"/>
                      <a:gd name="T1" fmla="*/ 31 h 31"/>
                      <a:gd name="T2" fmla="*/ 62 w 62"/>
                      <a:gd name="T3" fmla="*/ 0 h 31"/>
                      <a:gd name="T4" fmla="*/ 0 w 62"/>
                      <a:gd name="T5" fmla="*/ 0 h 31"/>
                      <a:gd name="T6" fmla="*/ 31 w 62"/>
                      <a:gd name="T7" fmla="*/ 31 h 31"/>
                    </a:gdLst>
                    <a:ahLst/>
                    <a:cxnLst>
                      <a:cxn ang="0">
                        <a:pos x="T0" y="T1"/>
                      </a:cxn>
                      <a:cxn ang="0">
                        <a:pos x="T2" y="T3"/>
                      </a:cxn>
                      <a:cxn ang="0">
                        <a:pos x="T4" y="T5"/>
                      </a:cxn>
                      <a:cxn ang="0">
                        <a:pos x="T6" y="T7"/>
                      </a:cxn>
                    </a:cxnLst>
                    <a:rect l="0" t="0" r="r" b="b"/>
                    <a:pathLst>
                      <a:path w="62" h="31">
                        <a:moveTo>
                          <a:pt x="31" y="31"/>
                        </a:moveTo>
                        <a:cubicBezTo>
                          <a:pt x="48" y="31"/>
                          <a:pt x="62" y="17"/>
                          <a:pt x="62" y="0"/>
                        </a:cubicBezTo>
                        <a:cubicBezTo>
                          <a:pt x="0" y="0"/>
                          <a:pt x="0" y="0"/>
                          <a:pt x="0" y="0"/>
                        </a:cubicBezTo>
                        <a:cubicBezTo>
                          <a:pt x="0" y="17"/>
                          <a:pt x="14" y="31"/>
                          <a:pt x="31" y="3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4947" y="3214"/>
                    <a:ext cx="122" cy="60"/>
                  </a:xfrm>
                  <a:custGeom>
                    <a:avLst/>
                    <a:gdLst>
                      <a:gd name="T0" fmla="*/ 32 w 63"/>
                      <a:gd name="T1" fmla="*/ 31 h 31"/>
                      <a:gd name="T2" fmla="*/ 63 w 63"/>
                      <a:gd name="T3" fmla="*/ 0 h 31"/>
                      <a:gd name="T4" fmla="*/ 0 w 63"/>
                      <a:gd name="T5" fmla="*/ 0 h 31"/>
                      <a:gd name="T6" fmla="*/ 32 w 63"/>
                      <a:gd name="T7" fmla="*/ 31 h 31"/>
                    </a:gdLst>
                    <a:ahLst/>
                    <a:cxnLst>
                      <a:cxn ang="0">
                        <a:pos x="T0" y="T1"/>
                      </a:cxn>
                      <a:cxn ang="0">
                        <a:pos x="T2" y="T3"/>
                      </a:cxn>
                      <a:cxn ang="0">
                        <a:pos x="T4" y="T5"/>
                      </a:cxn>
                      <a:cxn ang="0">
                        <a:pos x="T6" y="T7"/>
                      </a:cxn>
                    </a:cxnLst>
                    <a:rect l="0" t="0" r="r" b="b"/>
                    <a:pathLst>
                      <a:path w="63" h="31">
                        <a:moveTo>
                          <a:pt x="32" y="31"/>
                        </a:moveTo>
                        <a:cubicBezTo>
                          <a:pt x="49" y="31"/>
                          <a:pt x="63" y="17"/>
                          <a:pt x="63" y="0"/>
                        </a:cubicBezTo>
                        <a:cubicBezTo>
                          <a:pt x="0" y="0"/>
                          <a:pt x="0" y="0"/>
                          <a:pt x="0" y="0"/>
                        </a:cubicBezTo>
                        <a:cubicBezTo>
                          <a:pt x="0" y="17"/>
                          <a:pt x="14" y="31"/>
                          <a:pt x="32" y="31"/>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
                  <p:cNvSpPr>
                    <a:spLocks/>
                  </p:cNvSpPr>
                  <p:nvPr/>
                </p:nvSpPr>
                <p:spPr bwMode="auto">
                  <a:xfrm>
                    <a:off x="5069" y="3214"/>
                    <a:ext cx="122" cy="60"/>
                  </a:xfrm>
                  <a:custGeom>
                    <a:avLst/>
                    <a:gdLst>
                      <a:gd name="T0" fmla="*/ 31 w 63"/>
                      <a:gd name="T1" fmla="*/ 31 h 31"/>
                      <a:gd name="T2" fmla="*/ 63 w 63"/>
                      <a:gd name="T3" fmla="*/ 0 h 31"/>
                      <a:gd name="T4" fmla="*/ 0 w 63"/>
                      <a:gd name="T5" fmla="*/ 0 h 31"/>
                      <a:gd name="T6" fmla="*/ 31 w 63"/>
                      <a:gd name="T7" fmla="*/ 31 h 31"/>
                    </a:gdLst>
                    <a:ahLst/>
                    <a:cxnLst>
                      <a:cxn ang="0">
                        <a:pos x="T0" y="T1"/>
                      </a:cxn>
                      <a:cxn ang="0">
                        <a:pos x="T2" y="T3"/>
                      </a:cxn>
                      <a:cxn ang="0">
                        <a:pos x="T4" y="T5"/>
                      </a:cxn>
                      <a:cxn ang="0">
                        <a:pos x="T6" y="T7"/>
                      </a:cxn>
                    </a:cxnLst>
                    <a:rect l="0" t="0" r="r" b="b"/>
                    <a:pathLst>
                      <a:path w="63" h="31">
                        <a:moveTo>
                          <a:pt x="31" y="31"/>
                        </a:moveTo>
                        <a:cubicBezTo>
                          <a:pt x="49" y="31"/>
                          <a:pt x="63" y="17"/>
                          <a:pt x="63" y="0"/>
                        </a:cubicBezTo>
                        <a:cubicBezTo>
                          <a:pt x="0" y="0"/>
                          <a:pt x="0" y="0"/>
                          <a:pt x="0" y="0"/>
                        </a:cubicBezTo>
                        <a:cubicBezTo>
                          <a:pt x="0" y="17"/>
                          <a:pt x="14" y="31"/>
                          <a:pt x="31" y="3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6" name="Freeform 19"/>
                  <p:cNvSpPr>
                    <a:spLocks/>
                  </p:cNvSpPr>
                  <p:nvPr/>
                </p:nvSpPr>
                <p:spPr bwMode="auto">
                  <a:xfrm>
                    <a:off x="5191" y="3214"/>
                    <a:ext cx="120" cy="60"/>
                  </a:xfrm>
                  <a:custGeom>
                    <a:avLst/>
                    <a:gdLst>
                      <a:gd name="T0" fmla="*/ 31 w 62"/>
                      <a:gd name="T1" fmla="*/ 31 h 31"/>
                      <a:gd name="T2" fmla="*/ 62 w 62"/>
                      <a:gd name="T3" fmla="*/ 0 h 31"/>
                      <a:gd name="T4" fmla="*/ 0 w 62"/>
                      <a:gd name="T5" fmla="*/ 0 h 31"/>
                      <a:gd name="T6" fmla="*/ 31 w 62"/>
                      <a:gd name="T7" fmla="*/ 31 h 31"/>
                    </a:gdLst>
                    <a:ahLst/>
                    <a:cxnLst>
                      <a:cxn ang="0">
                        <a:pos x="T0" y="T1"/>
                      </a:cxn>
                      <a:cxn ang="0">
                        <a:pos x="T2" y="T3"/>
                      </a:cxn>
                      <a:cxn ang="0">
                        <a:pos x="T4" y="T5"/>
                      </a:cxn>
                      <a:cxn ang="0">
                        <a:pos x="T6" y="T7"/>
                      </a:cxn>
                    </a:cxnLst>
                    <a:rect l="0" t="0" r="r" b="b"/>
                    <a:pathLst>
                      <a:path w="62" h="31">
                        <a:moveTo>
                          <a:pt x="31" y="31"/>
                        </a:moveTo>
                        <a:cubicBezTo>
                          <a:pt x="48" y="31"/>
                          <a:pt x="62" y="17"/>
                          <a:pt x="62" y="0"/>
                        </a:cubicBezTo>
                        <a:cubicBezTo>
                          <a:pt x="0" y="0"/>
                          <a:pt x="0" y="0"/>
                          <a:pt x="0" y="0"/>
                        </a:cubicBezTo>
                        <a:cubicBezTo>
                          <a:pt x="0" y="17"/>
                          <a:pt x="14" y="31"/>
                          <a:pt x="31" y="31"/>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7" name="Freeform 20"/>
                  <p:cNvSpPr>
                    <a:spLocks/>
                  </p:cNvSpPr>
                  <p:nvPr/>
                </p:nvSpPr>
                <p:spPr bwMode="auto">
                  <a:xfrm>
                    <a:off x="5311" y="3214"/>
                    <a:ext cx="122" cy="60"/>
                  </a:xfrm>
                  <a:custGeom>
                    <a:avLst/>
                    <a:gdLst>
                      <a:gd name="T0" fmla="*/ 32 w 63"/>
                      <a:gd name="T1" fmla="*/ 31 h 31"/>
                      <a:gd name="T2" fmla="*/ 63 w 63"/>
                      <a:gd name="T3" fmla="*/ 0 h 31"/>
                      <a:gd name="T4" fmla="*/ 0 w 63"/>
                      <a:gd name="T5" fmla="*/ 0 h 31"/>
                      <a:gd name="T6" fmla="*/ 32 w 63"/>
                      <a:gd name="T7" fmla="*/ 31 h 31"/>
                    </a:gdLst>
                    <a:ahLst/>
                    <a:cxnLst>
                      <a:cxn ang="0">
                        <a:pos x="T0" y="T1"/>
                      </a:cxn>
                      <a:cxn ang="0">
                        <a:pos x="T2" y="T3"/>
                      </a:cxn>
                      <a:cxn ang="0">
                        <a:pos x="T4" y="T5"/>
                      </a:cxn>
                      <a:cxn ang="0">
                        <a:pos x="T6" y="T7"/>
                      </a:cxn>
                    </a:cxnLst>
                    <a:rect l="0" t="0" r="r" b="b"/>
                    <a:pathLst>
                      <a:path w="63" h="31">
                        <a:moveTo>
                          <a:pt x="32" y="31"/>
                        </a:moveTo>
                        <a:cubicBezTo>
                          <a:pt x="49" y="31"/>
                          <a:pt x="63" y="17"/>
                          <a:pt x="63" y="0"/>
                        </a:cubicBezTo>
                        <a:cubicBezTo>
                          <a:pt x="0" y="0"/>
                          <a:pt x="0" y="0"/>
                          <a:pt x="0" y="0"/>
                        </a:cubicBezTo>
                        <a:cubicBezTo>
                          <a:pt x="0" y="17"/>
                          <a:pt x="15" y="31"/>
                          <a:pt x="32" y="3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8" name="Freeform 21"/>
                  <p:cNvSpPr>
                    <a:spLocks/>
                  </p:cNvSpPr>
                  <p:nvPr/>
                </p:nvSpPr>
                <p:spPr bwMode="auto">
                  <a:xfrm>
                    <a:off x="5433" y="3214"/>
                    <a:ext cx="122" cy="60"/>
                  </a:xfrm>
                  <a:custGeom>
                    <a:avLst/>
                    <a:gdLst>
                      <a:gd name="T0" fmla="*/ 32 w 63"/>
                      <a:gd name="T1" fmla="*/ 31 h 31"/>
                      <a:gd name="T2" fmla="*/ 63 w 63"/>
                      <a:gd name="T3" fmla="*/ 0 h 31"/>
                      <a:gd name="T4" fmla="*/ 0 w 63"/>
                      <a:gd name="T5" fmla="*/ 0 h 31"/>
                      <a:gd name="T6" fmla="*/ 32 w 63"/>
                      <a:gd name="T7" fmla="*/ 31 h 31"/>
                    </a:gdLst>
                    <a:ahLst/>
                    <a:cxnLst>
                      <a:cxn ang="0">
                        <a:pos x="T0" y="T1"/>
                      </a:cxn>
                      <a:cxn ang="0">
                        <a:pos x="T2" y="T3"/>
                      </a:cxn>
                      <a:cxn ang="0">
                        <a:pos x="T4" y="T5"/>
                      </a:cxn>
                      <a:cxn ang="0">
                        <a:pos x="T6" y="T7"/>
                      </a:cxn>
                    </a:cxnLst>
                    <a:rect l="0" t="0" r="r" b="b"/>
                    <a:pathLst>
                      <a:path w="63" h="31">
                        <a:moveTo>
                          <a:pt x="32" y="31"/>
                        </a:moveTo>
                        <a:cubicBezTo>
                          <a:pt x="49" y="31"/>
                          <a:pt x="63" y="17"/>
                          <a:pt x="63" y="0"/>
                        </a:cubicBezTo>
                        <a:cubicBezTo>
                          <a:pt x="0" y="0"/>
                          <a:pt x="0" y="0"/>
                          <a:pt x="0" y="0"/>
                        </a:cubicBezTo>
                        <a:cubicBezTo>
                          <a:pt x="0" y="17"/>
                          <a:pt x="14" y="31"/>
                          <a:pt x="32" y="31"/>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9" name="Freeform 22"/>
                  <p:cNvSpPr>
                    <a:spLocks/>
                  </p:cNvSpPr>
                  <p:nvPr/>
                </p:nvSpPr>
                <p:spPr bwMode="auto">
                  <a:xfrm>
                    <a:off x="5555" y="3214"/>
                    <a:ext cx="122" cy="60"/>
                  </a:xfrm>
                  <a:custGeom>
                    <a:avLst/>
                    <a:gdLst>
                      <a:gd name="T0" fmla="*/ 31 w 63"/>
                      <a:gd name="T1" fmla="*/ 31 h 31"/>
                      <a:gd name="T2" fmla="*/ 63 w 63"/>
                      <a:gd name="T3" fmla="*/ 0 h 31"/>
                      <a:gd name="T4" fmla="*/ 0 w 63"/>
                      <a:gd name="T5" fmla="*/ 0 h 31"/>
                      <a:gd name="T6" fmla="*/ 31 w 63"/>
                      <a:gd name="T7" fmla="*/ 31 h 31"/>
                    </a:gdLst>
                    <a:ahLst/>
                    <a:cxnLst>
                      <a:cxn ang="0">
                        <a:pos x="T0" y="T1"/>
                      </a:cxn>
                      <a:cxn ang="0">
                        <a:pos x="T2" y="T3"/>
                      </a:cxn>
                      <a:cxn ang="0">
                        <a:pos x="T4" y="T5"/>
                      </a:cxn>
                      <a:cxn ang="0">
                        <a:pos x="T6" y="T7"/>
                      </a:cxn>
                    </a:cxnLst>
                    <a:rect l="0" t="0" r="r" b="b"/>
                    <a:pathLst>
                      <a:path w="63" h="31">
                        <a:moveTo>
                          <a:pt x="31" y="31"/>
                        </a:moveTo>
                        <a:cubicBezTo>
                          <a:pt x="49" y="31"/>
                          <a:pt x="63" y="17"/>
                          <a:pt x="63" y="0"/>
                        </a:cubicBezTo>
                        <a:cubicBezTo>
                          <a:pt x="0" y="0"/>
                          <a:pt x="0" y="0"/>
                          <a:pt x="0" y="0"/>
                        </a:cubicBezTo>
                        <a:cubicBezTo>
                          <a:pt x="0" y="17"/>
                          <a:pt x="14" y="31"/>
                          <a:pt x="31" y="3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0" name="Freeform 23"/>
                  <p:cNvSpPr>
                    <a:spLocks/>
                  </p:cNvSpPr>
                  <p:nvPr/>
                </p:nvSpPr>
                <p:spPr bwMode="auto">
                  <a:xfrm>
                    <a:off x="5677" y="3214"/>
                    <a:ext cx="120" cy="60"/>
                  </a:xfrm>
                  <a:custGeom>
                    <a:avLst/>
                    <a:gdLst>
                      <a:gd name="T0" fmla="*/ 31 w 62"/>
                      <a:gd name="T1" fmla="*/ 31 h 31"/>
                      <a:gd name="T2" fmla="*/ 62 w 62"/>
                      <a:gd name="T3" fmla="*/ 0 h 31"/>
                      <a:gd name="T4" fmla="*/ 0 w 62"/>
                      <a:gd name="T5" fmla="*/ 0 h 31"/>
                      <a:gd name="T6" fmla="*/ 31 w 62"/>
                      <a:gd name="T7" fmla="*/ 31 h 31"/>
                    </a:gdLst>
                    <a:ahLst/>
                    <a:cxnLst>
                      <a:cxn ang="0">
                        <a:pos x="T0" y="T1"/>
                      </a:cxn>
                      <a:cxn ang="0">
                        <a:pos x="T2" y="T3"/>
                      </a:cxn>
                      <a:cxn ang="0">
                        <a:pos x="T4" y="T5"/>
                      </a:cxn>
                      <a:cxn ang="0">
                        <a:pos x="T6" y="T7"/>
                      </a:cxn>
                    </a:cxnLst>
                    <a:rect l="0" t="0" r="r" b="b"/>
                    <a:pathLst>
                      <a:path w="62" h="31">
                        <a:moveTo>
                          <a:pt x="31" y="31"/>
                        </a:moveTo>
                        <a:cubicBezTo>
                          <a:pt x="48" y="31"/>
                          <a:pt x="62" y="17"/>
                          <a:pt x="62" y="0"/>
                        </a:cubicBezTo>
                        <a:cubicBezTo>
                          <a:pt x="0" y="0"/>
                          <a:pt x="0" y="0"/>
                          <a:pt x="0" y="0"/>
                        </a:cubicBezTo>
                        <a:cubicBezTo>
                          <a:pt x="0" y="17"/>
                          <a:pt x="14" y="31"/>
                          <a:pt x="31" y="31"/>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1" name="Freeform 24"/>
                  <p:cNvSpPr>
                    <a:spLocks/>
                  </p:cNvSpPr>
                  <p:nvPr/>
                </p:nvSpPr>
                <p:spPr bwMode="auto">
                  <a:xfrm>
                    <a:off x="4827" y="2963"/>
                    <a:ext cx="157" cy="251"/>
                  </a:xfrm>
                  <a:custGeom>
                    <a:avLst/>
                    <a:gdLst>
                      <a:gd name="T0" fmla="*/ 20 w 81"/>
                      <a:gd name="T1" fmla="*/ 0 h 130"/>
                      <a:gd name="T2" fmla="*/ 81 w 81"/>
                      <a:gd name="T3" fmla="*/ 0 h 130"/>
                      <a:gd name="T4" fmla="*/ 62 w 81"/>
                      <a:gd name="T5" fmla="*/ 130 h 130"/>
                      <a:gd name="T6" fmla="*/ 0 w 81"/>
                      <a:gd name="T7" fmla="*/ 130 h 130"/>
                      <a:gd name="T8" fmla="*/ 20 w 81"/>
                      <a:gd name="T9" fmla="*/ 0 h 130"/>
                    </a:gdLst>
                    <a:ahLst/>
                    <a:cxnLst>
                      <a:cxn ang="0">
                        <a:pos x="T0" y="T1"/>
                      </a:cxn>
                      <a:cxn ang="0">
                        <a:pos x="T2" y="T3"/>
                      </a:cxn>
                      <a:cxn ang="0">
                        <a:pos x="T4" y="T5"/>
                      </a:cxn>
                      <a:cxn ang="0">
                        <a:pos x="T6" y="T7"/>
                      </a:cxn>
                      <a:cxn ang="0">
                        <a:pos x="T8" y="T9"/>
                      </a:cxn>
                    </a:cxnLst>
                    <a:rect l="0" t="0" r="r" b="b"/>
                    <a:pathLst>
                      <a:path w="81" h="130">
                        <a:moveTo>
                          <a:pt x="20" y="0"/>
                        </a:moveTo>
                        <a:cubicBezTo>
                          <a:pt x="45" y="0"/>
                          <a:pt x="57" y="0"/>
                          <a:pt x="81" y="0"/>
                        </a:cubicBezTo>
                        <a:cubicBezTo>
                          <a:pt x="74" y="49"/>
                          <a:pt x="68" y="81"/>
                          <a:pt x="62" y="130"/>
                        </a:cubicBezTo>
                        <a:cubicBezTo>
                          <a:pt x="37" y="130"/>
                          <a:pt x="25" y="130"/>
                          <a:pt x="0" y="130"/>
                        </a:cubicBezTo>
                        <a:cubicBezTo>
                          <a:pt x="6" y="81"/>
                          <a:pt x="13" y="49"/>
                          <a:pt x="20"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2" name="Freeform 25"/>
                  <p:cNvSpPr>
                    <a:spLocks/>
                  </p:cNvSpPr>
                  <p:nvPr/>
                </p:nvSpPr>
                <p:spPr bwMode="auto">
                  <a:xfrm>
                    <a:off x="4947" y="2963"/>
                    <a:ext cx="149" cy="251"/>
                  </a:xfrm>
                  <a:custGeom>
                    <a:avLst/>
                    <a:gdLst>
                      <a:gd name="T0" fmla="*/ 19 w 77"/>
                      <a:gd name="T1" fmla="*/ 0 h 130"/>
                      <a:gd name="T2" fmla="*/ 77 w 77"/>
                      <a:gd name="T3" fmla="*/ 0 h 130"/>
                      <a:gd name="T4" fmla="*/ 63 w 77"/>
                      <a:gd name="T5" fmla="*/ 130 h 130"/>
                      <a:gd name="T6" fmla="*/ 0 w 77"/>
                      <a:gd name="T7" fmla="*/ 130 h 130"/>
                      <a:gd name="T8" fmla="*/ 19 w 77"/>
                      <a:gd name="T9" fmla="*/ 0 h 130"/>
                    </a:gdLst>
                    <a:ahLst/>
                    <a:cxnLst>
                      <a:cxn ang="0">
                        <a:pos x="T0" y="T1"/>
                      </a:cxn>
                      <a:cxn ang="0">
                        <a:pos x="T2" y="T3"/>
                      </a:cxn>
                      <a:cxn ang="0">
                        <a:pos x="T4" y="T5"/>
                      </a:cxn>
                      <a:cxn ang="0">
                        <a:pos x="T6" y="T7"/>
                      </a:cxn>
                      <a:cxn ang="0">
                        <a:pos x="T8" y="T9"/>
                      </a:cxn>
                    </a:cxnLst>
                    <a:rect l="0" t="0" r="r" b="b"/>
                    <a:pathLst>
                      <a:path w="77" h="130">
                        <a:moveTo>
                          <a:pt x="19" y="0"/>
                        </a:moveTo>
                        <a:cubicBezTo>
                          <a:pt x="42" y="0"/>
                          <a:pt x="54" y="0"/>
                          <a:pt x="77" y="0"/>
                        </a:cubicBezTo>
                        <a:cubicBezTo>
                          <a:pt x="72" y="49"/>
                          <a:pt x="67" y="81"/>
                          <a:pt x="63" y="130"/>
                        </a:cubicBezTo>
                        <a:cubicBezTo>
                          <a:pt x="38" y="130"/>
                          <a:pt x="25" y="130"/>
                          <a:pt x="0" y="130"/>
                        </a:cubicBezTo>
                        <a:cubicBezTo>
                          <a:pt x="6" y="81"/>
                          <a:pt x="12" y="49"/>
                          <a:pt x="19" y="0"/>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1" name="Freeform 26"/>
                  <p:cNvSpPr>
                    <a:spLocks/>
                  </p:cNvSpPr>
                  <p:nvPr/>
                </p:nvSpPr>
                <p:spPr bwMode="auto">
                  <a:xfrm>
                    <a:off x="5069" y="2963"/>
                    <a:ext cx="135" cy="251"/>
                  </a:xfrm>
                  <a:custGeom>
                    <a:avLst/>
                    <a:gdLst>
                      <a:gd name="T0" fmla="*/ 14 w 70"/>
                      <a:gd name="T1" fmla="*/ 0 h 130"/>
                      <a:gd name="T2" fmla="*/ 70 w 70"/>
                      <a:gd name="T3" fmla="*/ 0 h 130"/>
                      <a:gd name="T4" fmla="*/ 63 w 70"/>
                      <a:gd name="T5" fmla="*/ 130 h 130"/>
                      <a:gd name="T6" fmla="*/ 0 w 70"/>
                      <a:gd name="T7" fmla="*/ 130 h 130"/>
                      <a:gd name="T8" fmla="*/ 14 w 70"/>
                      <a:gd name="T9" fmla="*/ 0 h 130"/>
                    </a:gdLst>
                    <a:ahLst/>
                    <a:cxnLst>
                      <a:cxn ang="0">
                        <a:pos x="T0" y="T1"/>
                      </a:cxn>
                      <a:cxn ang="0">
                        <a:pos x="T2" y="T3"/>
                      </a:cxn>
                      <a:cxn ang="0">
                        <a:pos x="T4" y="T5"/>
                      </a:cxn>
                      <a:cxn ang="0">
                        <a:pos x="T6" y="T7"/>
                      </a:cxn>
                      <a:cxn ang="0">
                        <a:pos x="T8" y="T9"/>
                      </a:cxn>
                    </a:cxnLst>
                    <a:rect l="0" t="0" r="r" b="b"/>
                    <a:pathLst>
                      <a:path w="70" h="130">
                        <a:moveTo>
                          <a:pt x="14" y="0"/>
                        </a:moveTo>
                        <a:cubicBezTo>
                          <a:pt x="37" y="0"/>
                          <a:pt x="48" y="0"/>
                          <a:pt x="70" y="0"/>
                        </a:cubicBezTo>
                        <a:cubicBezTo>
                          <a:pt x="68" y="49"/>
                          <a:pt x="65" y="81"/>
                          <a:pt x="63" y="130"/>
                        </a:cubicBezTo>
                        <a:cubicBezTo>
                          <a:pt x="38" y="130"/>
                          <a:pt x="25" y="130"/>
                          <a:pt x="0" y="130"/>
                        </a:cubicBezTo>
                        <a:cubicBezTo>
                          <a:pt x="4" y="81"/>
                          <a:pt x="9" y="49"/>
                          <a:pt x="14"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2" name="Freeform 27"/>
                  <p:cNvSpPr>
                    <a:spLocks/>
                  </p:cNvSpPr>
                  <p:nvPr/>
                </p:nvSpPr>
                <p:spPr bwMode="auto">
                  <a:xfrm>
                    <a:off x="5191" y="2963"/>
                    <a:ext cx="122" cy="251"/>
                  </a:xfrm>
                  <a:custGeom>
                    <a:avLst/>
                    <a:gdLst>
                      <a:gd name="T0" fmla="*/ 7 w 63"/>
                      <a:gd name="T1" fmla="*/ 0 h 130"/>
                      <a:gd name="T2" fmla="*/ 62 w 63"/>
                      <a:gd name="T3" fmla="*/ 0 h 130"/>
                      <a:gd name="T4" fmla="*/ 62 w 63"/>
                      <a:gd name="T5" fmla="*/ 130 h 130"/>
                      <a:gd name="T6" fmla="*/ 0 w 63"/>
                      <a:gd name="T7" fmla="*/ 130 h 130"/>
                      <a:gd name="T8" fmla="*/ 7 w 63"/>
                      <a:gd name="T9" fmla="*/ 0 h 130"/>
                    </a:gdLst>
                    <a:ahLst/>
                    <a:cxnLst>
                      <a:cxn ang="0">
                        <a:pos x="T0" y="T1"/>
                      </a:cxn>
                      <a:cxn ang="0">
                        <a:pos x="T2" y="T3"/>
                      </a:cxn>
                      <a:cxn ang="0">
                        <a:pos x="T4" y="T5"/>
                      </a:cxn>
                      <a:cxn ang="0">
                        <a:pos x="T6" y="T7"/>
                      </a:cxn>
                      <a:cxn ang="0">
                        <a:pos x="T8" y="T9"/>
                      </a:cxn>
                    </a:cxnLst>
                    <a:rect l="0" t="0" r="r" b="b"/>
                    <a:pathLst>
                      <a:path w="63" h="130">
                        <a:moveTo>
                          <a:pt x="7" y="0"/>
                        </a:moveTo>
                        <a:cubicBezTo>
                          <a:pt x="29" y="0"/>
                          <a:pt x="40" y="0"/>
                          <a:pt x="62" y="0"/>
                        </a:cubicBezTo>
                        <a:cubicBezTo>
                          <a:pt x="62" y="49"/>
                          <a:pt x="63" y="81"/>
                          <a:pt x="62" y="130"/>
                        </a:cubicBezTo>
                        <a:cubicBezTo>
                          <a:pt x="37" y="130"/>
                          <a:pt x="25" y="130"/>
                          <a:pt x="0" y="130"/>
                        </a:cubicBezTo>
                        <a:cubicBezTo>
                          <a:pt x="2" y="81"/>
                          <a:pt x="5" y="49"/>
                          <a:pt x="7" y="0"/>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3" name="Freeform 28"/>
                  <p:cNvSpPr>
                    <a:spLocks/>
                  </p:cNvSpPr>
                  <p:nvPr/>
                </p:nvSpPr>
                <p:spPr bwMode="auto">
                  <a:xfrm>
                    <a:off x="5311" y="2963"/>
                    <a:ext cx="122" cy="251"/>
                  </a:xfrm>
                  <a:custGeom>
                    <a:avLst/>
                    <a:gdLst>
                      <a:gd name="T0" fmla="*/ 0 w 63"/>
                      <a:gd name="T1" fmla="*/ 0 h 130"/>
                      <a:gd name="T2" fmla="*/ 56 w 63"/>
                      <a:gd name="T3" fmla="*/ 0 h 130"/>
                      <a:gd name="T4" fmla="*/ 63 w 63"/>
                      <a:gd name="T5" fmla="*/ 130 h 130"/>
                      <a:gd name="T6" fmla="*/ 0 w 63"/>
                      <a:gd name="T7" fmla="*/ 130 h 130"/>
                      <a:gd name="T8" fmla="*/ 0 w 63"/>
                      <a:gd name="T9" fmla="*/ 0 h 130"/>
                    </a:gdLst>
                    <a:ahLst/>
                    <a:cxnLst>
                      <a:cxn ang="0">
                        <a:pos x="T0" y="T1"/>
                      </a:cxn>
                      <a:cxn ang="0">
                        <a:pos x="T2" y="T3"/>
                      </a:cxn>
                      <a:cxn ang="0">
                        <a:pos x="T4" y="T5"/>
                      </a:cxn>
                      <a:cxn ang="0">
                        <a:pos x="T6" y="T7"/>
                      </a:cxn>
                      <a:cxn ang="0">
                        <a:pos x="T8" y="T9"/>
                      </a:cxn>
                    </a:cxnLst>
                    <a:rect l="0" t="0" r="r" b="b"/>
                    <a:pathLst>
                      <a:path w="63" h="130">
                        <a:moveTo>
                          <a:pt x="0" y="0"/>
                        </a:moveTo>
                        <a:cubicBezTo>
                          <a:pt x="23" y="0"/>
                          <a:pt x="34" y="0"/>
                          <a:pt x="56" y="0"/>
                        </a:cubicBezTo>
                        <a:cubicBezTo>
                          <a:pt x="58" y="49"/>
                          <a:pt x="61" y="81"/>
                          <a:pt x="63" y="130"/>
                        </a:cubicBezTo>
                        <a:cubicBezTo>
                          <a:pt x="38" y="130"/>
                          <a:pt x="26" y="130"/>
                          <a:pt x="0" y="130"/>
                        </a:cubicBezTo>
                        <a:cubicBezTo>
                          <a:pt x="1" y="81"/>
                          <a:pt x="0" y="49"/>
                          <a:pt x="0"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4" name="Freeform 29"/>
                  <p:cNvSpPr>
                    <a:spLocks/>
                  </p:cNvSpPr>
                  <p:nvPr/>
                </p:nvSpPr>
                <p:spPr bwMode="auto">
                  <a:xfrm>
                    <a:off x="5419" y="2963"/>
                    <a:ext cx="136" cy="251"/>
                  </a:xfrm>
                  <a:custGeom>
                    <a:avLst/>
                    <a:gdLst>
                      <a:gd name="T0" fmla="*/ 0 w 70"/>
                      <a:gd name="T1" fmla="*/ 0 h 130"/>
                      <a:gd name="T2" fmla="*/ 56 w 70"/>
                      <a:gd name="T3" fmla="*/ 0 h 130"/>
                      <a:gd name="T4" fmla="*/ 70 w 70"/>
                      <a:gd name="T5" fmla="*/ 130 h 130"/>
                      <a:gd name="T6" fmla="*/ 7 w 70"/>
                      <a:gd name="T7" fmla="*/ 130 h 130"/>
                      <a:gd name="T8" fmla="*/ 0 w 70"/>
                      <a:gd name="T9" fmla="*/ 0 h 130"/>
                    </a:gdLst>
                    <a:ahLst/>
                    <a:cxnLst>
                      <a:cxn ang="0">
                        <a:pos x="T0" y="T1"/>
                      </a:cxn>
                      <a:cxn ang="0">
                        <a:pos x="T2" y="T3"/>
                      </a:cxn>
                      <a:cxn ang="0">
                        <a:pos x="T4" y="T5"/>
                      </a:cxn>
                      <a:cxn ang="0">
                        <a:pos x="T6" y="T7"/>
                      </a:cxn>
                      <a:cxn ang="0">
                        <a:pos x="T8" y="T9"/>
                      </a:cxn>
                    </a:cxnLst>
                    <a:rect l="0" t="0" r="r" b="b"/>
                    <a:pathLst>
                      <a:path w="70" h="130">
                        <a:moveTo>
                          <a:pt x="0" y="0"/>
                        </a:moveTo>
                        <a:cubicBezTo>
                          <a:pt x="22" y="0"/>
                          <a:pt x="33" y="0"/>
                          <a:pt x="56" y="0"/>
                        </a:cubicBezTo>
                        <a:cubicBezTo>
                          <a:pt x="61" y="49"/>
                          <a:pt x="66" y="81"/>
                          <a:pt x="70" y="130"/>
                        </a:cubicBezTo>
                        <a:cubicBezTo>
                          <a:pt x="45" y="130"/>
                          <a:pt x="32" y="130"/>
                          <a:pt x="7" y="130"/>
                        </a:cubicBezTo>
                        <a:cubicBezTo>
                          <a:pt x="5" y="81"/>
                          <a:pt x="2" y="49"/>
                          <a:pt x="0" y="0"/>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5" name="Freeform 30"/>
                  <p:cNvSpPr>
                    <a:spLocks/>
                  </p:cNvSpPr>
                  <p:nvPr/>
                </p:nvSpPr>
                <p:spPr bwMode="auto">
                  <a:xfrm>
                    <a:off x="5528" y="2963"/>
                    <a:ext cx="149" cy="251"/>
                  </a:xfrm>
                  <a:custGeom>
                    <a:avLst/>
                    <a:gdLst>
                      <a:gd name="T0" fmla="*/ 0 w 77"/>
                      <a:gd name="T1" fmla="*/ 0 h 130"/>
                      <a:gd name="T2" fmla="*/ 58 w 77"/>
                      <a:gd name="T3" fmla="*/ 0 h 130"/>
                      <a:gd name="T4" fmla="*/ 77 w 77"/>
                      <a:gd name="T5" fmla="*/ 130 h 130"/>
                      <a:gd name="T6" fmla="*/ 14 w 77"/>
                      <a:gd name="T7" fmla="*/ 130 h 130"/>
                      <a:gd name="T8" fmla="*/ 0 w 77"/>
                      <a:gd name="T9" fmla="*/ 0 h 130"/>
                    </a:gdLst>
                    <a:ahLst/>
                    <a:cxnLst>
                      <a:cxn ang="0">
                        <a:pos x="T0" y="T1"/>
                      </a:cxn>
                      <a:cxn ang="0">
                        <a:pos x="T2" y="T3"/>
                      </a:cxn>
                      <a:cxn ang="0">
                        <a:pos x="T4" y="T5"/>
                      </a:cxn>
                      <a:cxn ang="0">
                        <a:pos x="T6" y="T7"/>
                      </a:cxn>
                      <a:cxn ang="0">
                        <a:pos x="T8" y="T9"/>
                      </a:cxn>
                    </a:cxnLst>
                    <a:rect l="0" t="0" r="r" b="b"/>
                    <a:pathLst>
                      <a:path w="77" h="130">
                        <a:moveTo>
                          <a:pt x="0" y="0"/>
                        </a:moveTo>
                        <a:cubicBezTo>
                          <a:pt x="23" y="0"/>
                          <a:pt x="35" y="0"/>
                          <a:pt x="58" y="0"/>
                        </a:cubicBezTo>
                        <a:cubicBezTo>
                          <a:pt x="64" y="49"/>
                          <a:pt x="71" y="81"/>
                          <a:pt x="77" y="130"/>
                        </a:cubicBezTo>
                        <a:cubicBezTo>
                          <a:pt x="52" y="130"/>
                          <a:pt x="39" y="130"/>
                          <a:pt x="14" y="130"/>
                        </a:cubicBezTo>
                        <a:cubicBezTo>
                          <a:pt x="10" y="81"/>
                          <a:pt x="5" y="49"/>
                          <a:pt x="0"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6" name="Freeform 31"/>
                  <p:cNvSpPr>
                    <a:spLocks/>
                  </p:cNvSpPr>
                  <p:nvPr/>
                </p:nvSpPr>
                <p:spPr bwMode="auto">
                  <a:xfrm>
                    <a:off x="5640" y="2963"/>
                    <a:ext cx="157" cy="251"/>
                  </a:xfrm>
                  <a:custGeom>
                    <a:avLst/>
                    <a:gdLst>
                      <a:gd name="T0" fmla="*/ 0 w 81"/>
                      <a:gd name="T1" fmla="*/ 0 h 130"/>
                      <a:gd name="T2" fmla="*/ 61 w 81"/>
                      <a:gd name="T3" fmla="*/ 0 h 130"/>
                      <a:gd name="T4" fmla="*/ 81 w 81"/>
                      <a:gd name="T5" fmla="*/ 130 h 130"/>
                      <a:gd name="T6" fmla="*/ 19 w 81"/>
                      <a:gd name="T7" fmla="*/ 130 h 130"/>
                      <a:gd name="T8" fmla="*/ 0 w 81"/>
                      <a:gd name="T9" fmla="*/ 0 h 130"/>
                    </a:gdLst>
                    <a:ahLst/>
                    <a:cxnLst>
                      <a:cxn ang="0">
                        <a:pos x="T0" y="T1"/>
                      </a:cxn>
                      <a:cxn ang="0">
                        <a:pos x="T2" y="T3"/>
                      </a:cxn>
                      <a:cxn ang="0">
                        <a:pos x="T4" y="T5"/>
                      </a:cxn>
                      <a:cxn ang="0">
                        <a:pos x="T6" y="T7"/>
                      </a:cxn>
                      <a:cxn ang="0">
                        <a:pos x="T8" y="T9"/>
                      </a:cxn>
                    </a:cxnLst>
                    <a:rect l="0" t="0" r="r" b="b"/>
                    <a:pathLst>
                      <a:path w="81" h="130">
                        <a:moveTo>
                          <a:pt x="0" y="0"/>
                        </a:moveTo>
                        <a:cubicBezTo>
                          <a:pt x="24" y="0"/>
                          <a:pt x="36" y="0"/>
                          <a:pt x="61" y="0"/>
                        </a:cubicBezTo>
                        <a:cubicBezTo>
                          <a:pt x="68" y="49"/>
                          <a:pt x="75" y="81"/>
                          <a:pt x="81" y="130"/>
                        </a:cubicBezTo>
                        <a:cubicBezTo>
                          <a:pt x="56" y="130"/>
                          <a:pt x="44" y="130"/>
                          <a:pt x="19" y="130"/>
                        </a:cubicBezTo>
                        <a:cubicBezTo>
                          <a:pt x="13" y="81"/>
                          <a:pt x="6" y="49"/>
                          <a:pt x="0" y="0"/>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7" name="Freeform 32"/>
                  <p:cNvSpPr>
                    <a:spLocks/>
                  </p:cNvSpPr>
                  <p:nvPr/>
                </p:nvSpPr>
                <p:spPr bwMode="auto">
                  <a:xfrm>
                    <a:off x="5069" y="2879"/>
                    <a:ext cx="60" cy="31"/>
                  </a:xfrm>
                  <a:custGeom>
                    <a:avLst/>
                    <a:gdLst>
                      <a:gd name="T0" fmla="*/ 15 w 31"/>
                      <a:gd name="T1" fmla="*/ 16 h 16"/>
                      <a:gd name="T2" fmla="*/ 31 w 31"/>
                      <a:gd name="T3" fmla="*/ 0 h 16"/>
                      <a:gd name="T4" fmla="*/ 0 w 31"/>
                      <a:gd name="T5" fmla="*/ 0 h 16"/>
                      <a:gd name="T6" fmla="*/ 15 w 31"/>
                      <a:gd name="T7" fmla="*/ 16 h 16"/>
                    </a:gdLst>
                    <a:ahLst/>
                    <a:cxnLst>
                      <a:cxn ang="0">
                        <a:pos x="T0" y="T1"/>
                      </a:cxn>
                      <a:cxn ang="0">
                        <a:pos x="T2" y="T3"/>
                      </a:cxn>
                      <a:cxn ang="0">
                        <a:pos x="T4" y="T5"/>
                      </a:cxn>
                      <a:cxn ang="0">
                        <a:pos x="T6" y="T7"/>
                      </a:cxn>
                    </a:cxnLst>
                    <a:rect l="0" t="0" r="r" b="b"/>
                    <a:pathLst>
                      <a:path w="31" h="16">
                        <a:moveTo>
                          <a:pt x="15" y="16"/>
                        </a:moveTo>
                        <a:cubicBezTo>
                          <a:pt x="24" y="16"/>
                          <a:pt x="31" y="9"/>
                          <a:pt x="31" y="0"/>
                        </a:cubicBezTo>
                        <a:cubicBezTo>
                          <a:pt x="0" y="0"/>
                          <a:pt x="0" y="0"/>
                          <a:pt x="0" y="0"/>
                        </a:cubicBezTo>
                        <a:cubicBezTo>
                          <a:pt x="0" y="9"/>
                          <a:pt x="7" y="16"/>
                          <a:pt x="15" y="1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8" name="Freeform 33"/>
                  <p:cNvSpPr>
                    <a:spLocks/>
                  </p:cNvSpPr>
                  <p:nvPr/>
                </p:nvSpPr>
                <p:spPr bwMode="auto">
                  <a:xfrm>
                    <a:off x="5129" y="2879"/>
                    <a:ext cx="62" cy="31"/>
                  </a:xfrm>
                  <a:custGeom>
                    <a:avLst/>
                    <a:gdLst>
                      <a:gd name="T0" fmla="*/ 16 w 32"/>
                      <a:gd name="T1" fmla="*/ 16 h 16"/>
                      <a:gd name="T2" fmla="*/ 32 w 32"/>
                      <a:gd name="T3" fmla="*/ 0 h 16"/>
                      <a:gd name="T4" fmla="*/ 0 w 32"/>
                      <a:gd name="T5" fmla="*/ 0 h 16"/>
                      <a:gd name="T6" fmla="*/ 16 w 32"/>
                      <a:gd name="T7" fmla="*/ 16 h 16"/>
                    </a:gdLst>
                    <a:ahLst/>
                    <a:cxnLst>
                      <a:cxn ang="0">
                        <a:pos x="T0" y="T1"/>
                      </a:cxn>
                      <a:cxn ang="0">
                        <a:pos x="T2" y="T3"/>
                      </a:cxn>
                      <a:cxn ang="0">
                        <a:pos x="T4" y="T5"/>
                      </a:cxn>
                      <a:cxn ang="0">
                        <a:pos x="T6" y="T7"/>
                      </a:cxn>
                    </a:cxnLst>
                    <a:rect l="0" t="0" r="r" b="b"/>
                    <a:pathLst>
                      <a:path w="32" h="16">
                        <a:moveTo>
                          <a:pt x="16" y="16"/>
                        </a:moveTo>
                        <a:cubicBezTo>
                          <a:pt x="25" y="16"/>
                          <a:pt x="32" y="9"/>
                          <a:pt x="32" y="0"/>
                        </a:cubicBezTo>
                        <a:cubicBezTo>
                          <a:pt x="0" y="0"/>
                          <a:pt x="0" y="0"/>
                          <a:pt x="0" y="0"/>
                        </a:cubicBezTo>
                        <a:cubicBezTo>
                          <a:pt x="0" y="9"/>
                          <a:pt x="7" y="16"/>
                          <a:pt x="16" y="1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9" name="Freeform 34"/>
                  <p:cNvSpPr>
                    <a:spLocks/>
                  </p:cNvSpPr>
                  <p:nvPr/>
                </p:nvSpPr>
                <p:spPr bwMode="auto">
                  <a:xfrm>
                    <a:off x="5191" y="2879"/>
                    <a:ext cx="60" cy="31"/>
                  </a:xfrm>
                  <a:custGeom>
                    <a:avLst/>
                    <a:gdLst>
                      <a:gd name="T0" fmla="*/ 15 w 31"/>
                      <a:gd name="T1" fmla="*/ 16 h 16"/>
                      <a:gd name="T2" fmla="*/ 31 w 31"/>
                      <a:gd name="T3" fmla="*/ 0 h 16"/>
                      <a:gd name="T4" fmla="*/ 0 w 31"/>
                      <a:gd name="T5" fmla="*/ 0 h 16"/>
                      <a:gd name="T6" fmla="*/ 15 w 31"/>
                      <a:gd name="T7" fmla="*/ 16 h 16"/>
                    </a:gdLst>
                    <a:ahLst/>
                    <a:cxnLst>
                      <a:cxn ang="0">
                        <a:pos x="T0" y="T1"/>
                      </a:cxn>
                      <a:cxn ang="0">
                        <a:pos x="T2" y="T3"/>
                      </a:cxn>
                      <a:cxn ang="0">
                        <a:pos x="T4" y="T5"/>
                      </a:cxn>
                      <a:cxn ang="0">
                        <a:pos x="T6" y="T7"/>
                      </a:cxn>
                    </a:cxnLst>
                    <a:rect l="0" t="0" r="r" b="b"/>
                    <a:pathLst>
                      <a:path w="31" h="16">
                        <a:moveTo>
                          <a:pt x="15" y="16"/>
                        </a:moveTo>
                        <a:cubicBezTo>
                          <a:pt x="24" y="16"/>
                          <a:pt x="31" y="9"/>
                          <a:pt x="31" y="0"/>
                        </a:cubicBezTo>
                        <a:cubicBezTo>
                          <a:pt x="0" y="0"/>
                          <a:pt x="0" y="0"/>
                          <a:pt x="0" y="0"/>
                        </a:cubicBezTo>
                        <a:cubicBezTo>
                          <a:pt x="0" y="9"/>
                          <a:pt x="7" y="16"/>
                          <a:pt x="15" y="1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0" name="Freeform 35"/>
                  <p:cNvSpPr>
                    <a:spLocks/>
                  </p:cNvSpPr>
                  <p:nvPr/>
                </p:nvSpPr>
                <p:spPr bwMode="auto">
                  <a:xfrm>
                    <a:off x="5251" y="2879"/>
                    <a:ext cx="60" cy="31"/>
                  </a:xfrm>
                  <a:custGeom>
                    <a:avLst/>
                    <a:gdLst>
                      <a:gd name="T0" fmla="*/ 16 w 31"/>
                      <a:gd name="T1" fmla="*/ 16 h 16"/>
                      <a:gd name="T2" fmla="*/ 31 w 31"/>
                      <a:gd name="T3" fmla="*/ 0 h 16"/>
                      <a:gd name="T4" fmla="*/ 0 w 31"/>
                      <a:gd name="T5" fmla="*/ 0 h 16"/>
                      <a:gd name="T6" fmla="*/ 16 w 31"/>
                      <a:gd name="T7" fmla="*/ 16 h 16"/>
                    </a:gdLst>
                    <a:ahLst/>
                    <a:cxnLst>
                      <a:cxn ang="0">
                        <a:pos x="T0" y="T1"/>
                      </a:cxn>
                      <a:cxn ang="0">
                        <a:pos x="T2" y="T3"/>
                      </a:cxn>
                      <a:cxn ang="0">
                        <a:pos x="T4" y="T5"/>
                      </a:cxn>
                      <a:cxn ang="0">
                        <a:pos x="T6" y="T7"/>
                      </a:cxn>
                    </a:cxnLst>
                    <a:rect l="0" t="0" r="r" b="b"/>
                    <a:pathLst>
                      <a:path w="31" h="16">
                        <a:moveTo>
                          <a:pt x="16" y="16"/>
                        </a:moveTo>
                        <a:cubicBezTo>
                          <a:pt x="24" y="16"/>
                          <a:pt x="31" y="9"/>
                          <a:pt x="31" y="0"/>
                        </a:cubicBezTo>
                        <a:cubicBezTo>
                          <a:pt x="0" y="0"/>
                          <a:pt x="0" y="0"/>
                          <a:pt x="0" y="0"/>
                        </a:cubicBezTo>
                        <a:cubicBezTo>
                          <a:pt x="0" y="9"/>
                          <a:pt x="7" y="16"/>
                          <a:pt x="16" y="1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1" name="Freeform 36"/>
                  <p:cNvSpPr>
                    <a:spLocks/>
                  </p:cNvSpPr>
                  <p:nvPr/>
                </p:nvSpPr>
                <p:spPr bwMode="auto">
                  <a:xfrm>
                    <a:off x="5311" y="2879"/>
                    <a:ext cx="62" cy="31"/>
                  </a:xfrm>
                  <a:custGeom>
                    <a:avLst/>
                    <a:gdLst>
                      <a:gd name="T0" fmla="*/ 16 w 32"/>
                      <a:gd name="T1" fmla="*/ 16 h 16"/>
                      <a:gd name="T2" fmla="*/ 32 w 32"/>
                      <a:gd name="T3" fmla="*/ 0 h 16"/>
                      <a:gd name="T4" fmla="*/ 0 w 32"/>
                      <a:gd name="T5" fmla="*/ 0 h 16"/>
                      <a:gd name="T6" fmla="*/ 16 w 32"/>
                      <a:gd name="T7" fmla="*/ 16 h 16"/>
                    </a:gdLst>
                    <a:ahLst/>
                    <a:cxnLst>
                      <a:cxn ang="0">
                        <a:pos x="T0" y="T1"/>
                      </a:cxn>
                      <a:cxn ang="0">
                        <a:pos x="T2" y="T3"/>
                      </a:cxn>
                      <a:cxn ang="0">
                        <a:pos x="T4" y="T5"/>
                      </a:cxn>
                      <a:cxn ang="0">
                        <a:pos x="T6" y="T7"/>
                      </a:cxn>
                    </a:cxnLst>
                    <a:rect l="0" t="0" r="r" b="b"/>
                    <a:pathLst>
                      <a:path w="32" h="16">
                        <a:moveTo>
                          <a:pt x="16" y="16"/>
                        </a:moveTo>
                        <a:cubicBezTo>
                          <a:pt x="25" y="16"/>
                          <a:pt x="32" y="9"/>
                          <a:pt x="32" y="0"/>
                        </a:cubicBezTo>
                        <a:cubicBezTo>
                          <a:pt x="0" y="0"/>
                          <a:pt x="0" y="0"/>
                          <a:pt x="0" y="0"/>
                        </a:cubicBezTo>
                        <a:cubicBezTo>
                          <a:pt x="0" y="9"/>
                          <a:pt x="8" y="16"/>
                          <a:pt x="16" y="1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8" name="Freeform 37"/>
                  <p:cNvSpPr>
                    <a:spLocks/>
                  </p:cNvSpPr>
                  <p:nvPr/>
                </p:nvSpPr>
                <p:spPr bwMode="auto">
                  <a:xfrm>
                    <a:off x="5373" y="2879"/>
                    <a:ext cx="60" cy="31"/>
                  </a:xfrm>
                  <a:custGeom>
                    <a:avLst/>
                    <a:gdLst>
                      <a:gd name="T0" fmla="*/ 16 w 31"/>
                      <a:gd name="T1" fmla="*/ 16 h 16"/>
                      <a:gd name="T2" fmla="*/ 31 w 31"/>
                      <a:gd name="T3" fmla="*/ 0 h 16"/>
                      <a:gd name="T4" fmla="*/ 0 w 31"/>
                      <a:gd name="T5" fmla="*/ 0 h 16"/>
                      <a:gd name="T6" fmla="*/ 16 w 31"/>
                      <a:gd name="T7" fmla="*/ 16 h 16"/>
                    </a:gdLst>
                    <a:ahLst/>
                    <a:cxnLst>
                      <a:cxn ang="0">
                        <a:pos x="T0" y="T1"/>
                      </a:cxn>
                      <a:cxn ang="0">
                        <a:pos x="T2" y="T3"/>
                      </a:cxn>
                      <a:cxn ang="0">
                        <a:pos x="T4" y="T5"/>
                      </a:cxn>
                      <a:cxn ang="0">
                        <a:pos x="T6" y="T7"/>
                      </a:cxn>
                    </a:cxnLst>
                    <a:rect l="0" t="0" r="r" b="b"/>
                    <a:pathLst>
                      <a:path w="31" h="16">
                        <a:moveTo>
                          <a:pt x="16" y="16"/>
                        </a:moveTo>
                        <a:cubicBezTo>
                          <a:pt x="24" y="16"/>
                          <a:pt x="31" y="9"/>
                          <a:pt x="31" y="0"/>
                        </a:cubicBezTo>
                        <a:cubicBezTo>
                          <a:pt x="0" y="0"/>
                          <a:pt x="0" y="0"/>
                          <a:pt x="0" y="0"/>
                        </a:cubicBezTo>
                        <a:cubicBezTo>
                          <a:pt x="0" y="9"/>
                          <a:pt x="7" y="16"/>
                          <a:pt x="16" y="1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9" name="Freeform 38"/>
                  <p:cNvSpPr>
                    <a:spLocks/>
                  </p:cNvSpPr>
                  <p:nvPr/>
                </p:nvSpPr>
                <p:spPr bwMode="auto">
                  <a:xfrm>
                    <a:off x="5433" y="2879"/>
                    <a:ext cx="62" cy="31"/>
                  </a:xfrm>
                  <a:custGeom>
                    <a:avLst/>
                    <a:gdLst>
                      <a:gd name="T0" fmla="*/ 16 w 32"/>
                      <a:gd name="T1" fmla="*/ 16 h 16"/>
                      <a:gd name="T2" fmla="*/ 32 w 32"/>
                      <a:gd name="T3" fmla="*/ 0 h 16"/>
                      <a:gd name="T4" fmla="*/ 0 w 32"/>
                      <a:gd name="T5" fmla="*/ 0 h 16"/>
                      <a:gd name="T6" fmla="*/ 16 w 32"/>
                      <a:gd name="T7" fmla="*/ 16 h 16"/>
                    </a:gdLst>
                    <a:ahLst/>
                    <a:cxnLst>
                      <a:cxn ang="0">
                        <a:pos x="T0" y="T1"/>
                      </a:cxn>
                      <a:cxn ang="0">
                        <a:pos x="T2" y="T3"/>
                      </a:cxn>
                      <a:cxn ang="0">
                        <a:pos x="T4" y="T5"/>
                      </a:cxn>
                      <a:cxn ang="0">
                        <a:pos x="T6" y="T7"/>
                      </a:cxn>
                    </a:cxnLst>
                    <a:rect l="0" t="0" r="r" b="b"/>
                    <a:pathLst>
                      <a:path w="32" h="16">
                        <a:moveTo>
                          <a:pt x="16" y="16"/>
                        </a:moveTo>
                        <a:cubicBezTo>
                          <a:pt x="25" y="16"/>
                          <a:pt x="32" y="9"/>
                          <a:pt x="32" y="0"/>
                        </a:cubicBezTo>
                        <a:cubicBezTo>
                          <a:pt x="0" y="0"/>
                          <a:pt x="0" y="0"/>
                          <a:pt x="0" y="0"/>
                        </a:cubicBezTo>
                        <a:cubicBezTo>
                          <a:pt x="0" y="9"/>
                          <a:pt x="7" y="16"/>
                          <a:pt x="16" y="1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0" name="Freeform 39"/>
                  <p:cNvSpPr>
                    <a:spLocks/>
                  </p:cNvSpPr>
                  <p:nvPr/>
                </p:nvSpPr>
                <p:spPr bwMode="auto">
                  <a:xfrm>
                    <a:off x="5495" y="2879"/>
                    <a:ext cx="60" cy="31"/>
                  </a:xfrm>
                  <a:custGeom>
                    <a:avLst/>
                    <a:gdLst>
                      <a:gd name="T0" fmla="*/ 16 w 31"/>
                      <a:gd name="T1" fmla="*/ 16 h 16"/>
                      <a:gd name="T2" fmla="*/ 31 w 31"/>
                      <a:gd name="T3" fmla="*/ 0 h 16"/>
                      <a:gd name="T4" fmla="*/ 0 w 31"/>
                      <a:gd name="T5" fmla="*/ 0 h 16"/>
                      <a:gd name="T6" fmla="*/ 16 w 31"/>
                      <a:gd name="T7" fmla="*/ 16 h 16"/>
                    </a:gdLst>
                    <a:ahLst/>
                    <a:cxnLst>
                      <a:cxn ang="0">
                        <a:pos x="T0" y="T1"/>
                      </a:cxn>
                      <a:cxn ang="0">
                        <a:pos x="T2" y="T3"/>
                      </a:cxn>
                      <a:cxn ang="0">
                        <a:pos x="T4" y="T5"/>
                      </a:cxn>
                      <a:cxn ang="0">
                        <a:pos x="T6" y="T7"/>
                      </a:cxn>
                    </a:cxnLst>
                    <a:rect l="0" t="0" r="r" b="b"/>
                    <a:pathLst>
                      <a:path w="31" h="16">
                        <a:moveTo>
                          <a:pt x="16" y="16"/>
                        </a:moveTo>
                        <a:cubicBezTo>
                          <a:pt x="24" y="16"/>
                          <a:pt x="31" y="9"/>
                          <a:pt x="31" y="0"/>
                        </a:cubicBezTo>
                        <a:cubicBezTo>
                          <a:pt x="0" y="0"/>
                          <a:pt x="0" y="0"/>
                          <a:pt x="0" y="0"/>
                        </a:cubicBezTo>
                        <a:cubicBezTo>
                          <a:pt x="0" y="9"/>
                          <a:pt x="7" y="16"/>
                          <a:pt x="16" y="1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1" name="Freeform 40"/>
                  <p:cNvSpPr>
                    <a:spLocks/>
                  </p:cNvSpPr>
                  <p:nvPr/>
                </p:nvSpPr>
                <p:spPr bwMode="auto">
                  <a:xfrm>
                    <a:off x="5069" y="2738"/>
                    <a:ext cx="77" cy="141"/>
                  </a:xfrm>
                  <a:custGeom>
                    <a:avLst/>
                    <a:gdLst>
                      <a:gd name="T0" fmla="*/ 10 w 40"/>
                      <a:gd name="T1" fmla="*/ 0 h 73"/>
                      <a:gd name="T2" fmla="*/ 40 w 40"/>
                      <a:gd name="T3" fmla="*/ 0 h 73"/>
                      <a:gd name="T4" fmla="*/ 31 w 40"/>
                      <a:gd name="T5" fmla="*/ 73 h 73"/>
                      <a:gd name="T6" fmla="*/ 0 w 40"/>
                      <a:gd name="T7" fmla="*/ 73 h 73"/>
                      <a:gd name="T8" fmla="*/ 10 w 40"/>
                      <a:gd name="T9" fmla="*/ 0 h 73"/>
                    </a:gdLst>
                    <a:ahLst/>
                    <a:cxnLst>
                      <a:cxn ang="0">
                        <a:pos x="T0" y="T1"/>
                      </a:cxn>
                      <a:cxn ang="0">
                        <a:pos x="T2" y="T3"/>
                      </a:cxn>
                      <a:cxn ang="0">
                        <a:pos x="T4" y="T5"/>
                      </a:cxn>
                      <a:cxn ang="0">
                        <a:pos x="T6" y="T7"/>
                      </a:cxn>
                      <a:cxn ang="0">
                        <a:pos x="T8" y="T9"/>
                      </a:cxn>
                    </a:cxnLst>
                    <a:rect l="0" t="0" r="r" b="b"/>
                    <a:pathLst>
                      <a:path w="40" h="73">
                        <a:moveTo>
                          <a:pt x="10" y="0"/>
                        </a:moveTo>
                        <a:cubicBezTo>
                          <a:pt x="22" y="0"/>
                          <a:pt x="28" y="0"/>
                          <a:pt x="40" y="0"/>
                        </a:cubicBezTo>
                        <a:cubicBezTo>
                          <a:pt x="37" y="25"/>
                          <a:pt x="34" y="49"/>
                          <a:pt x="31" y="73"/>
                        </a:cubicBezTo>
                        <a:cubicBezTo>
                          <a:pt x="19" y="73"/>
                          <a:pt x="12" y="73"/>
                          <a:pt x="0" y="73"/>
                        </a:cubicBezTo>
                        <a:cubicBezTo>
                          <a:pt x="3" y="49"/>
                          <a:pt x="6" y="25"/>
                          <a:pt x="10"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2" name="Freeform 41"/>
                  <p:cNvSpPr>
                    <a:spLocks/>
                  </p:cNvSpPr>
                  <p:nvPr/>
                </p:nvSpPr>
                <p:spPr bwMode="auto">
                  <a:xfrm>
                    <a:off x="5129" y="2738"/>
                    <a:ext cx="73" cy="141"/>
                  </a:xfrm>
                  <a:custGeom>
                    <a:avLst/>
                    <a:gdLst>
                      <a:gd name="T0" fmla="*/ 9 w 38"/>
                      <a:gd name="T1" fmla="*/ 0 h 73"/>
                      <a:gd name="T2" fmla="*/ 38 w 38"/>
                      <a:gd name="T3" fmla="*/ 0 h 73"/>
                      <a:gd name="T4" fmla="*/ 32 w 38"/>
                      <a:gd name="T5" fmla="*/ 73 h 73"/>
                      <a:gd name="T6" fmla="*/ 0 w 38"/>
                      <a:gd name="T7" fmla="*/ 73 h 73"/>
                      <a:gd name="T8" fmla="*/ 9 w 38"/>
                      <a:gd name="T9" fmla="*/ 0 h 73"/>
                    </a:gdLst>
                    <a:ahLst/>
                    <a:cxnLst>
                      <a:cxn ang="0">
                        <a:pos x="T0" y="T1"/>
                      </a:cxn>
                      <a:cxn ang="0">
                        <a:pos x="T2" y="T3"/>
                      </a:cxn>
                      <a:cxn ang="0">
                        <a:pos x="T4" y="T5"/>
                      </a:cxn>
                      <a:cxn ang="0">
                        <a:pos x="T6" y="T7"/>
                      </a:cxn>
                      <a:cxn ang="0">
                        <a:pos x="T8" y="T9"/>
                      </a:cxn>
                    </a:cxnLst>
                    <a:rect l="0" t="0" r="r" b="b"/>
                    <a:pathLst>
                      <a:path w="38" h="73">
                        <a:moveTo>
                          <a:pt x="9" y="0"/>
                        </a:moveTo>
                        <a:cubicBezTo>
                          <a:pt x="21" y="0"/>
                          <a:pt x="27" y="0"/>
                          <a:pt x="38" y="0"/>
                        </a:cubicBezTo>
                        <a:cubicBezTo>
                          <a:pt x="36" y="25"/>
                          <a:pt x="34" y="49"/>
                          <a:pt x="32" y="73"/>
                        </a:cubicBezTo>
                        <a:cubicBezTo>
                          <a:pt x="19" y="73"/>
                          <a:pt x="13" y="73"/>
                          <a:pt x="0" y="73"/>
                        </a:cubicBezTo>
                        <a:cubicBezTo>
                          <a:pt x="3" y="49"/>
                          <a:pt x="6" y="25"/>
                          <a:pt x="9" y="0"/>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3" name="Freeform 42"/>
                  <p:cNvSpPr>
                    <a:spLocks/>
                  </p:cNvSpPr>
                  <p:nvPr/>
                </p:nvSpPr>
                <p:spPr bwMode="auto">
                  <a:xfrm>
                    <a:off x="5191" y="2738"/>
                    <a:ext cx="67" cy="141"/>
                  </a:xfrm>
                  <a:custGeom>
                    <a:avLst/>
                    <a:gdLst>
                      <a:gd name="T0" fmla="*/ 6 w 35"/>
                      <a:gd name="T1" fmla="*/ 0 h 73"/>
                      <a:gd name="T2" fmla="*/ 35 w 35"/>
                      <a:gd name="T3" fmla="*/ 0 h 73"/>
                      <a:gd name="T4" fmla="*/ 31 w 35"/>
                      <a:gd name="T5" fmla="*/ 73 h 73"/>
                      <a:gd name="T6" fmla="*/ 0 w 35"/>
                      <a:gd name="T7" fmla="*/ 73 h 73"/>
                      <a:gd name="T8" fmla="*/ 6 w 35"/>
                      <a:gd name="T9" fmla="*/ 0 h 73"/>
                    </a:gdLst>
                    <a:ahLst/>
                    <a:cxnLst>
                      <a:cxn ang="0">
                        <a:pos x="T0" y="T1"/>
                      </a:cxn>
                      <a:cxn ang="0">
                        <a:pos x="T2" y="T3"/>
                      </a:cxn>
                      <a:cxn ang="0">
                        <a:pos x="T4" y="T5"/>
                      </a:cxn>
                      <a:cxn ang="0">
                        <a:pos x="T6" y="T7"/>
                      </a:cxn>
                      <a:cxn ang="0">
                        <a:pos x="T8" y="T9"/>
                      </a:cxn>
                    </a:cxnLst>
                    <a:rect l="0" t="0" r="r" b="b"/>
                    <a:pathLst>
                      <a:path w="35" h="73">
                        <a:moveTo>
                          <a:pt x="6" y="0"/>
                        </a:moveTo>
                        <a:cubicBezTo>
                          <a:pt x="18" y="0"/>
                          <a:pt x="24" y="0"/>
                          <a:pt x="35" y="0"/>
                        </a:cubicBezTo>
                        <a:cubicBezTo>
                          <a:pt x="33" y="25"/>
                          <a:pt x="32" y="49"/>
                          <a:pt x="31" y="73"/>
                        </a:cubicBezTo>
                        <a:cubicBezTo>
                          <a:pt x="18" y="73"/>
                          <a:pt x="12" y="73"/>
                          <a:pt x="0" y="73"/>
                        </a:cubicBezTo>
                        <a:cubicBezTo>
                          <a:pt x="2" y="49"/>
                          <a:pt x="4" y="25"/>
                          <a:pt x="6"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4" name="Freeform 43"/>
                  <p:cNvSpPr>
                    <a:spLocks/>
                  </p:cNvSpPr>
                  <p:nvPr/>
                </p:nvSpPr>
                <p:spPr bwMode="auto">
                  <a:xfrm>
                    <a:off x="5251" y="2738"/>
                    <a:ext cx="62" cy="141"/>
                  </a:xfrm>
                  <a:custGeom>
                    <a:avLst/>
                    <a:gdLst>
                      <a:gd name="T0" fmla="*/ 4 w 32"/>
                      <a:gd name="T1" fmla="*/ 0 h 73"/>
                      <a:gd name="T2" fmla="*/ 31 w 32"/>
                      <a:gd name="T3" fmla="*/ 0 h 73"/>
                      <a:gd name="T4" fmla="*/ 31 w 32"/>
                      <a:gd name="T5" fmla="*/ 73 h 73"/>
                      <a:gd name="T6" fmla="*/ 0 w 32"/>
                      <a:gd name="T7" fmla="*/ 73 h 73"/>
                      <a:gd name="T8" fmla="*/ 4 w 32"/>
                      <a:gd name="T9" fmla="*/ 0 h 73"/>
                    </a:gdLst>
                    <a:ahLst/>
                    <a:cxnLst>
                      <a:cxn ang="0">
                        <a:pos x="T0" y="T1"/>
                      </a:cxn>
                      <a:cxn ang="0">
                        <a:pos x="T2" y="T3"/>
                      </a:cxn>
                      <a:cxn ang="0">
                        <a:pos x="T4" y="T5"/>
                      </a:cxn>
                      <a:cxn ang="0">
                        <a:pos x="T6" y="T7"/>
                      </a:cxn>
                      <a:cxn ang="0">
                        <a:pos x="T8" y="T9"/>
                      </a:cxn>
                    </a:cxnLst>
                    <a:rect l="0" t="0" r="r" b="b"/>
                    <a:pathLst>
                      <a:path w="32" h="73">
                        <a:moveTo>
                          <a:pt x="4" y="0"/>
                        </a:moveTo>
                        <a:cubicBezTo>
                          <a:pt x="15" y="0"/>
                          <a:pt x="20" y="0"/>
                          <a:pt x="31" y="0"/>
                        </a:cubicBezTo>
                        <a:cubicBezTo>
                          <a:pt x="31" y="25"/>
                          <a:pt x="32" y="49"/>
                          <a:pt x="31" y="73"/>
                        </a:cubicBezTo>
                        <a:cubicBezTo>
                          <a:pt x="19" y="73"/>
                          <a:pt x="13" y="73"/>
                          <a:pt x="0" y="73"/>
                        </a:cubicBezTo>
                        <a:cubicBezTo>
                          <a:pt x="1" y="49"/>
                          <a:pt x="2" y="25"/>
                          <a:pt x="4" y="0"/>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5" name="Freeform 44"/>
                  <p:cNvSpPr>
                    <a:spLocks/>
                  </p:cNvSpPr>
                  <p:nvPr/>
                </p:nvSpPr>
                <p:spPr bwMode="auto">
                  <a:xfrm>
                    <a:off x="5311" y="2738"/>
                    <a:ext cx="62" cy="141"/>
                  </a:xfrm>
                  <a:custGeom>
                    <a:avLst/>
                    <a:gdLst>
                      <a:gd name="T0" fmla="*/ 0 w 32"/>
                      <a:gd name="T1" fmla="*/ 0 h 73"/>
                      <a:gd name="T2" fmla="*/ 28 w 32"/>
                      <a:gd name="T3" fmla="*/ 0 h 73"/>
                      <a:gd name="T4" fmla="*/ 32 w 32"/>
                      <a:gd name="T5" fmla="*/ 73 h 73"/>
                      <a:gd name="T6" fmla="*/ 0 w 32"/>
                      <a:gd name="T7" fmla="*/ 73 h 73"/>
                      <a:gd name="T8" fmla="*/ 0 w 32"/>
                      <a:gd name="T9" fmla="*/ 0 h 73"/>
                    </a:gdLst>
                    <a:ahLst/>
                    <a:cxnLst>
                      <a:cxn ang="0">
                        <a:pos x="T0" y="T1"/>
                      </a:cxn>
                      <a:cxn ang="0">
                        <a:pos x="T2" y="T3"/>
                      </a:cxn>
                      <a:cxn ang="0">
                        <a:pos x="T4" y="T5"/>
                      </a:cxn>
                      <a:cxn ang="0">
                        <a:pos x="T6" y="T7"/>
                      </a:cxn>
                      <a:cxn ang="0">
                        <a:pos x="T8" y="T9"/>
                      </a:cxn>
                    </a:cxnLst>
                    <a:rect l="0" t="0" r="r" b="b"/>
                    <a:pathLst>
                      <a:path w="32" h="73">
                        <a:moveTo>
                          <a:pt x="0" y="0"/>
                        </a:moveTo>
                        <a:cubicBezTo>
                          <a:pt x="12" y="0"/>
                          <a:pt x="17" y="0"/>
                          <a:pt x="28" y="0"/>
                        </a:cubicBezTo>
                        <a:cubicBezTo>
                          <a:pt x="29" y="25"/>
                          <a:pt x="31" y="49"/>
                          <a:pt x="32" y="73"/>
                        </a:cubicBezTo>
                        <a:cubicBezTo>
                          <a:pt x="19" y="73"/>
                          <a:pt x="13" y="73"/>
                          <a:pt x="0" y="73"/>
                        </a:cubicBezTo>
                        <a:cubicBezTo>
                          <a:pt x="1" y="49"/>
                          <a:pt x="0" y="25"/>
                          <a:pt x="0"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6" name="Freeform 45"/>
                  <p:cNvSpPr>
                    <a:spLocks/>
                  </p:cNvSpPr>
                  <p:nvPr/>
                </p:nvSpPr>
                <p:spPr bwMode="auto">
                  <a:xfrm>
                    <a:off x="5365" y="2738"/>
                    <a:ext cx="68" cy="141"/>
                  </a:xfrm>
                  <a:custGeom>
                    <a:avLst/>
                    <a:gdLst>
                      <a:gd name="T0" fmla="*/ 0 w 35"/>
                      <a:gd name="T1" fmla="*/ 0 h 73"/>
                      <a:gd name="T2" fmla="*/ 29 w 35"/>
                      <a:gd name="T3" fmla="*/ 0 h 73"/>
                      <a:gd name="T4" fmla="*/ 35 w 35"/>
                      <a:gd name="T5" fmla="*/ 73 h 73"/>
                      <a:gd name="T6" fmla="*/ 4 w 35"/>
                      <a:gd name="T7" fmla="*/ 73 h 73"/>
                      <a:gd name="T8" fmla="*/ 0 w 35"/>
                      <a:gd name="T9" fmla="*/ 0 h 73"/>
                    </a:gdLst>
                    <a:ahLst/>
                    <a:cxnLst>
                      <a:cxn ang="0">
                        <a:pos x="T0" y="T1"/>
                      </a:cxn>
                      <a:cxn ang="0">
                        <a:pos x="T2" y="T3"/>
                      </a:cxn>
                      <a:cxn ang="0">
                        <a:pos x="T4" y="T5"/>
                      </a:cxn>
                      <a:cxn ang="0">
                        <a:pos x="T6" y="T7"/>
                      </a:cxn>
                      <a:cxn ang="0">
                        <a:pos x="T8" y="T9"/>
                      </a:cxn>
                    </a:cxnLst>
                    <a:rect l="0" t="0" r="r" b="b"/>
                    <a:pathLst>
                      <a:path w="35" h="73">
                        <a:moveTo>
                          <a:pt x="0" y="0"/>
                        </a:moveTo>
                        <a:cubicBezTo>
                          <a:pt x="11" y="0"/>
                          <a:pt x="17" y="0"/>
                          <a:pt x="29" y="0"/>
                        </a:cubicBezTo>
                        <a:cubicBezTo>
                          <a:pt x="31" y="25"/>
                          <a:pt x="33" y="49"/>
                          <a:pt x="35" y="73"/>
                        </a:cubicBezTo>
                        <a:cubicBezTo>
                          <a:pt x="23" y="73"/>
                          <a:pt x="17" y="73"/>
                          <a:pt x="4" y="73"/>
                        </a:cubicBezTo>
                        <a:cubicBezTo>
                          <a:pt x="3" y="49"/>
                          <a:pt x="1" y="25"/>
                          <a:pt x="0" y="0"/>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7" name="Freeform 46"/>
                  <p:cNvSpPr>
                    <a:spLocks/>
                  </p:cNvSpPr>
                  <p:nvPr/>
                </p:nvSpPr>
                <p:spPr bwMode="auto">
                  <a:xfrm>
                    <a:off x="5421" y="2738"/>
                    <a:ext cx="74" cy="141"/>
                  </a:xfrm>
                  <a:custGeom>
                    <a:avLst/>
                    <a:gdLst>
                      <a:gd name="T0" fmla="*/ 0 w 38"/>
                      <a:gd name="T1" fmla="*/ 0 h 73"/>
                      <a:gd name="T2" fmla="*/ 29 w 38"/>
                      <a:gd name="T3" fmla="*/ 0 h 73"/>
                      <a:gd name="T4" fmla="*/ 38 w 38"/>
                      <a:gd name="T5" fmla="*/ 73 h 73"/>
                      <a:gd name="T6" fmla="*/ 6 w 38"/>
                      <a:gd name="T7" fmla="*/ 73 h 73"/>
                      <a:gd name="T8" fmla="*/ 0 w 38"/>
                      <a:gd name="T9" fmla="*/ 0 h 73"/>
                    </a:gdLst>
                    <a:ahLst/>
                    <a:cxnLst>
                      <a:cxn ang="0">
                        <a:pos x="T0" y="T1"/>
                      </a:cxn>
                      <a:cxn ang="0">
                        <a:pos x="T2" y="T3"/>
                      </a:cxn>
                      <a:cxn ang="0">
                        <a:pos x="T4" y="T5"/>
                      </a:cxn>
                      <a:cxn ang="0">
                        <a:pos x="T6" y="T7"/>
                      </a:cxn>
                      <a:cxn ang="0">
                        <a:pos x="T8" y="T9"/>
                      </a:cxn>
                    </a:cxnLst>
                    <a:rect l="0" t="0" r="r" b="b"/>
                    <a:pathLst>
                      <a:path w="38" h="73">
                        <a:moveTo>
                          <a:pt x="0" y="0"/>
                        </a:moveTo>
                        <a:cubicBezTo>
                          <a:pt x="11" y="0"/>
                          <a:pt x="17" y="0"/>
                          <a:pt x="29" y="0"/>
                        </a:cubicBezTo>
                        <a:cubicBezTo>
                          <a:pt x="32" y="25"/>
                          <a:pt x="35" y="49"/>
                          <a:pt x="38" y="73"/>
                        </a:cubicBezTo>
                        <a:cubicBezTo>
                          <a:pt x="25" y="73"/>
                          <a:pt x="19" y="73"/>
                          <a:pt x="6" y="73"/>
                        </a:cubicBezTo>
                        <a:cubicBezTo>
                          <a:pt x="4" y="49"/>
                          <a:pt x="2" y="25"/>
                          <a:pt x="0"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8" name="Freeform 47"/>
                  <p:cNvSpPr>
                    <a:spLocks/>
                  </p:cNvSpPr>
                  <p:nvPr/>
                </p:nvSpPr>
                <p:spPr bwMode="auto">
                  <a:xfrm>
                    <a:off x="5477" y="2738"/>
                    <a:ext cx="78" cy="141"/>
                  </a:xfrm>
                  <a:custGeom>
                    <a:avLst/>
                    <a:gdLst>
                      <a:gd name="T0" fmla="*/ 0 w 40"/>
                      <a:gd name="T1" fmla="*/ 0 h 73"/>
                      <a:gd name="T2" fmla="*/ 30 w 40"/>
                      <a:gd name="T3" fmla="*/ 0 h 73"/>
                      <a:gd name="T4" fmla="*/ 40 w 40"/>
                      <a:gd name="T5" fmla="*/ 73 h 73"/>
                      <a:gd name="T6" fmla="*/ 9 w 40"/>
                      <a:gd name="T7" fmla="*/ 73 h 73"/>
                      <a:gd name="T8" fmla="*/ 0 w 40"/>
                      <a:gd name="T9" fmla="*/ 0 h 73"/>
                    </a:gdLst>
                    <a:ahLst/>
                    <a:cxnLst>
                      <a:cxn ang="0">
                        <a:pos x="T0" y="T1"/>
                      </a:cxn>
                      <a:cxn ang="0">
                        <a:pos x="T2" y="T3"/>
                      </a:cxn>
                      <a:cxn ang="0">
                        <a:pos x="T4" y="T5"/>
                      </a:cxn>
                      <a:cxn ang="0">
                        <a:pos x="T6" y="T7"/>
                      </a:cxn>
                      <a:cxn ang="0">
                        <a:pos x="T8" y="T9"/>
                      </a:cxn>
                    </a:cxnLst>
                    <a:rect l="0" t="0" r="r" b="b"/>
                    <a:pathLst>
                      <a:path w="40" h="73">
                        <a:moveTo>
                          <a:pt x="0" y="0"/>
                        </a:moveTo>
                        <a:cubicBezTo>
                          <a:pt x="12" y="0"/>
                          <a:pt x="18" y="0"/>
                          <a:pt x="30" y="0"/>
                        </a:cubicBezTo>
                        <a:cubicBezTo>
                          <a:pt x="34" y="25"/>
                          <a:pt x="37" y="49"/>
                          <a:pt x="40" y="73"/>
                        </a:cubicBezTo>
                        <a:cubicBezTo>
                          <a:pt x="28" y="73"/>
                          <a:pt x="21" y="73"/>
                          <a:pt x="9" y="73"/>
                        </a:cubicBezTo>
                        <a:cubicBezTo>
                          <a:pt x="6" y="49"/>
                          <a:pt x="3" y="25"/>
                          <a:pt x="0" y="0"/>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9" name="Rectangle 48"/>
                  <p:cNvSpPr>
                    <a:spLocks noChangeArrowheads="1"/>
                  </p:cNvSpPr>
                  <p:nvPr/>
                </p:nvSpPr>
                <p:spPr bwMode="auto">
                  <a:xfrm>
                    <a:off x="4902" y="3388"/>
                    <a:ext cx="27" cy="28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0" name="Rectangle 49"/>
                  <p:cNvSpPr>
                    <a:spLocks noChangeArrowheads="1"/>
                  </p:cNvSpPr>
                  <p:nvPr/>
                </p:nvSpPr>
                <p:spPr bwMode="auto">
                  <a:xfrm>
                    <a:off x="4902" y="3388"/>
                    <a:ext cx="27"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0" name="Freeform 50"/>
                  <p:cNvSpPr>
                    <a:spLocks/>
                  </p:cNvSpPr>
                  <p:nvPr/>
                </p:nvSpPr>
                <p:spPr bwMode="auto">
                  <a:xfrm>
                    <a:off x="5301" y="3388"/>
                    <a:ext cx="316" cy="364"/>
                  </a:xfrm>
                  <a:custGeom>
                    <a:avLst/>
                    <a:gdLst>
                      <a:gd name="T0" fmla="*/ 0 w 316"/>
                      <a:gd name="T1" fmla="*/ 0 h 364"/>
                      <a:gd name="T2" fmla="*/ 0 w 316"/>
                      <a:gd name="T3" fmla="*/ 364 h 364"/>
                      <a:gd name="T4" fmla="*/ 184 w 316"/>
                      <a:gd name="T5" fmla="*/ 364 h 364"/>
                      <a:gd name="T6" fmla="*/ 316 w 316"/>
                      <a:gd name="T7" fmla="*/ 0 h 364"/>
                      <a:gd name="T8" fmla="*/ 0 w 316"/>
                      <a:gd name="T9" fmla="*/ 0 h 364"/>
                    </a:gdLst>
                    <a:ahLst/>
                    <a:cxnLst>
                      <a:cxn ang="0">
                        <a:pos x="T0" y="T1"/>
                      </a:cxn>
                      <a:cxn ang="0">
                        <a:pos x="T2" y="T3"/>
                      </a:cxn>
                      <a:cxn ang="0">
                        <a:pos x="T4" y="T5"/>
                      </a:cxn>
                      <a:cxn ang="0">
                        <a:pos x="T6" y="T7"/>
                      </a:cxn>
                      <a:cxn ang="0">
                        <a:pos x="T8" y="T9"/>
                      </a:cxn>
                    </a:cxnLst>
                    <a:rect l="0" t="0" r="r" b="b"/>
                    <a:pathLst>
                      <a:path w="316" h="364">
                        <a:moveTo>
                          <a:pt x="0" y="0"/>
                        </a:moveTo>
                        <a:lnTo>
                          <a:pt x="0" y="364"/>
                        </a:lnTo>
                        <a:lnTo>
                          <a:pt x="184" y="364"/>
                        </a:lnTo>
                        <a:lnTo>
                          <a:pt x="316" y="0"/>
                        </a:ln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1" name="Freeform 51"/>
                  <p:cNvSpPr>
                    <a:spLocks/>
                  </p:cNvSpPr>
                  <p:nvPr/>
                </p:nvSpPr>
                <p:spPr bwMode="auto">
                  <a:xfrm>
                    <a:off x="5301" y="3388"/>
                    <a:ext cx="316" cy="364"/>
                  </a:xfrm>
                  <a:custGeom>
                    <a:avLst/>
                    <a:gdLst>
                      <a:gd name="T0" fmla="*/ 0 w 316"/>
                      <a:gd name="T1" fmla="*/ 0 h 364"/>
                      <a:gd name="T2" fmla="*/ 0 w 316"/>
                      <a:gd name="T3" fmla="*/ 364 h 364"/>
                      <a:gd name="T4" fmla="*/ 184 w 316"/>
                      <a:gd name="T5" fmla="*/ 364 h 364"/>
                      <a:gd name="T6" fmla="*/ 316 w 316"/>
                      <a:gd name="T7" fmla="*/ 0 h 364"/>
                      <a:gd name="T8" fmla="*/ 0 w 316"/>
                      <a:gd name="T9" fmla="*/ 0 h 364"/>
                    </a:gdLst>
                    <a:ahLst/>
                    <a:cxnLst>
                      <a:cxn ang="0">
                        <a:pos x="T0" y="T1"/>
                      </a:cxn>
                      <a:cxn ang="0">
                        <a:pos x="T2" y="T3"/>
                      </a:cxn>
                      <a:cxn ang="0">
                        <a:pos x="T4" y="T5"/>
                      </a:cxn>
                      <a:cxn ang="0">
                        <a:pos x="T6" y="T7"/>
                      </a:cxn>
                      <a:cxn ang="0">
                        <a:pos x="T8" y="T9"/>
                      </a:cxn>
                    </a:cxnLst>
                    <a:rect l="0" t="0" r="r" b="b"/>
                    <a:pathLst>
                      <a:path w="316" h="364">
                        <a:moveTo>
                          <a:pt x="0" y="0"/>
                        </a:moveTo>
                        <a:lnTo>
                          <a:pt x="0" y="364"/>
                        </a:lnTo>
                        <a:lnTo>
                          <a:pt x="184" y="364"/>
                        </a:lnTo>
                        <a:lnTo>
                          <a:pt x="31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2" name="Freeform 52"/>
                  <p:cNvSpPr>
                    <a:spLocks/>
                  </p:cNvSpPr>
                  <p:nvPr/>
                </p:nvSpPr>
                <p:spPr bwMode="auto">
                  <a:xfrm>
                    <a:off x="5485" y="3388"/>
                    <a:ext cx="236" cy="364"/>
                  </a:xfrm>
                  <a:custGeom>
                    <a:avLst/>
                    <a:gdLst>
                      <a:gd name="T0" fmla="*/ 236 w 236"/>
                      <a:gd name="T1" fmla="*/ 0 h 364"/>
                      <a:gd name="T2" fmla="*/ 132 w 236"/>
                      <a:gd name="T3" fmla="*/ 0 h 364"/>
                      <a:gd name="T4" fmla="*/ 0 w 236"/>
                      <a:gd name="T5" fmla="*/ 364 h 364"/>
                      <a:gd name="T6" fmla="*/ 236 w 236"/>
                      <a:gd name="T7" fmla="*/ 364 h 364"/>
                      <a:gd name="T8" fmla="*/ 236 w 236"/>
                      <a:gd name="T9" fmla="*/ 0 h 364"/>
                    </a:gdLst>
                    <a:ahLst/>
                    <a:cxnLst>
                      <a:cxn ang="0">
                        <a:pos x="T0" y="T1"/>
                      </a:cxn>
                      <a:cxn ang="0">
                        <a:pos x="T2" y="T3"/>
                      </a:cxn>
                      <a:cxn ang="0">
                        <a:pos x="T4" y="T5"/>
                      </a:cxn>
                      <a:cxn ang="0">
                        <a:pos x="T6" y="T7"/>
                      </a:cxn>
                      <a:cxn ang="0">
                        <a:pos x="T8" y="T9"/>
                      </a:cxn>
                    </a:cxnLst>
                    <a:rect l="0" t="0" r="r" b="b"/>
                    <a:pathLst>
                      <a:path w="236" h="364">
                        <a:moveTo>
                          <a:pt x="236" y="0"/>
                        </a:moveTo>
                        <a:lnTo>
                          <a:pt x="132" y="0"/>
                        </a:lnTo>
                        <a:lnTo>
                          <a:pt x="0" y="364"/>
                        </a:lnTo>
                        <a:lnTo>
                          <a:pt x="236" y="364"/>
                        </a:lnTo>
                        <a:lnTo>
                          <a:pt x="236"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3" name="Freeform 53"/>
                  <p:cNvSpPr>
                    <a:spLocks/>
                  </p:cNvSpPr>
                  <p:nvPr/>
                </p:nvSpPr>
                <p:spPr bwMode="auto">
                  <a:xfrm>
                    <a:off x="5485" y="3388"/>
                    <a:ext cx="236" cy="364"/>
                  </a:xfrm>
                  <a:custGeom>
                    <a:avLst/>
                    <a:gdLst>
                      <a:gd name="T0" fmla="*/ 236 w 236"/>
                      <a:gd name="T1" fmla="*/ 0 h 364"/>
                      <a:gd name="T2" fmla="*/ 132 w 236"/>
                      <a:gd name="T3" fmla="*/ 0 h 364"/>
                      <a:gd name="T4" fmla="*/ 0 w 236"/>
                      <a:gd name="T5" fmla="*/ 364 h 364"/>
                      <a:gd name="T6" fmla="*/ 236 w 236"/>
                      <a:gd name="T7" fmla="*/ 364 h 364"/>
                      <a:gd name="T8" fmla="*/ 236 w 236"/>
                      <a:gd name="T9" fmla="*/ 0 h 364"/>
                    </a:gdLst>
                    <a:ahLst/>
                    <a:cxnLst>
                      <a:cxn ang="0">
                        <a:pos x="T0" y="T1"/>
                      </a:cxn>
                      <a:cxn ang="0">
                        <a:pos x="T2" y="T3"/>
                      </a:cxn>
                      <a:cxn ang="0">
                        <a:pos x="T4" y="T5"/>
                      </a:cxn>
                      <a:cxn ang="0">
                        <a:pos x="T6" y="T7"/>
                      </a:cxn>
                      <a:cxn ang="0">
                        <a:pos x="T8" y="T9"/>
                      </a:cxn>
                    </a:cxnLst>
                    <a:rect l="0" t="0" r="r" b="b"/>
                    <a:pathLst>
                      <a:path w="236" h="364">
                        <a:moveTo>
                          <a:pt x="236" y="0"/>
                        </a:moveTo>
                        <a:lnTo>
                          <a:pt x="132" y="0"/>
                        </a:lnTo>
                        <a:lnTo>
                          <a:pt x="0" y="364"/>
                        </a:lnTo>
                        <a:lnTo>
                          <a:pt x="236" y="364"/>
                        </a:lnTo>
                        <a:lnTo>
                          <a:pt x="2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4" name="Rectangle 54"/>
                  <p:cNvSpPr>
                    <a:spLocks noChangeArrowheads="1"/>
                  </p:cNvSpPr>
                  <p:nvPr/>
                </p:nvSpPr>
                <p:spPr bwMode="auto">
                  <a:xfrm>
                    <a:off x="4902" y="3667"/>
                    <a:ext cx="83" cy="8"/>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5" name="Rectangle 55"/>
                  <p:cNvSpPr>
                    <a:spLocks noChangeArrowheads="1"/>
                  </p:cNvSpPr>
                  <p:nvPr/>
                </p:nvSpPr>
                <p:spPr bwMode="auto">
                  <a:xfrm>
                    <a:off x="4902" y="3667"/>
                    <a:ext cx="83"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6" name="Rectangle 56"/>
                  <p:cNvSpPr>
                    <a:spLocks noChangeArrowheads="1"/>
                  </p:cNvSpPr>
                  <p:nvPr/>
                </p:nvSpPr>
                <p:spPr bwMode="auto">
                  <a:xfrm>
                    <a:off x="5301" y="3745"/>
                    <a:ext cx="420" cy="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7" name="Rectangle 57"/>
                  <p:cNvSpPr>
                    <a:spLocks noChangeArrowheads="1"/>
                  </p:cNvSpPr>
                  <p:nvPr/>
                </p:nvSpPr>
                <p:spPr bwMode="auto">
                  <a:xfrm>
                    <a:off x="5301" y="3745"/>
                    <a:ext cx="420"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8" name="Rectangle 58"/>
                  <p:cNvSpPr>
                    <a:spLocks noChangeArrowheads="1"/>
                  </p:cNvSpPr>
                  <p:nvPr/>
                </p:nvSpPr>
                <p:spPr bwMode="auto">
                  <a:xfrm>
                    <a:off x="5022" y="3853"/>
                    <a:ext cx="248" cy="8"/>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9" name="Rectangle 59"/>
                  <p:cNvSpPr>
                    <a:spLocks noChangeArrowheads="1"/>
                  </p:cNvSpPr>
                  <p:nvPr/>
                </p:nvSpPr>
                <p:spPr bwMode="auto">
                  <a:xfrm>
                    <a:off x="5301" y="3388"/>
                    <a:ext cx="27" cy="364"/>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0" name="Rectangle 60"/>
                  <p:cNvSpPr>
                    <a:spLocks noChangeArrowheads="1"/>
                  </p:cNvSpPr>
                  <p:nvPr/>
                </p:nvSpPr>
                <p:spPr bwMode="auto">
                  <a:xfrm>
                    <a:off x="5301" y="3388"/>
                    <a:ext cx="27"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1" name="Freeform 61"/>
                  <p:cNvSpPr>
                    <a:spLocks/>
                  </p:cNvSpPr>
                  <p:nvPr/>
                </p:nvSpPr>
                <p:spPr bwMode="auto">
                  <a:xfrm>
                    <a:off x="5328" y="3388"/>
                    <a:ext cx="289" cy="357"/>
                  </a:xfrm>
                  <a:custGeom>
                    <a:avLst/>
                    <a:gdLst>
                      <a:gd name="T0" fmla="*/ 289 w 289"/>
                      <a:gd name="T1" fmla="*/ 0 h 357"/>
                      <a:gd name="T2" fmla="*/ 0 w 289"/>
                      <a:gd name="T3" fmla="*/ 0 h 357"/>
                      <a:gd name="T4" fmla="*/ 0 w 289"/>
                      <a:gd name="T5" fmla="*/ 357 h 357"/>
                      <a:gd name="T6" fmla="*/ 159 w 289"/>
                      <a:gd name="T7" fmla="*/ 357 h 357"/>
                      <a:gd name="T8" fmla="*/ 0 w 289"/>
                      <a:gd name="T9" fmla="*/ 357 h 357"/>
                      <a:gd name="T10" fmla="*/ 0 w 289"/>
                      <a:gd name="T11" fmla="*/ 300 h 357"/>
                      <a:gd name="T12" fmla="*/ 0 w 289"/>
                      <a:gd name="T13" fmla="*/ 271 h 357"/>
                      <a:gd name="T14" fmla="*/ 0 w 289"/>
                      <a:gd name="T15" fmla="*/ 194 h 357"/>
                      <a:gd name="T16" fmla="*/ 72 w 289"/>
                      <a:gd name="T17" fmla="*/ 194 h 357"/>
                      <a:gd name="T18" fmla="*/ 72 w 289"/>
                      <a:gd name="T19" fmla="*/ 237 h 357"/>
                      <a:gd name="T20" fmla="*/ 149 w 289"/>
                      <a:gd name="T21" fmla="*/ 237 h 357"/>
                      <a:gd name="T22" fmla="*/ 149 w 289"/>
                      <a:gd name="T23" fmla="*/ 194 h 357"/>
                      <a:gd name="T24" fmla="*/ 217 w 289"/>
                      <a:gd name="T25" fmla="*/ 194 h 357"/>
                      <a:gd name="T26" fmla="*/ 289 w 289"/>
                      <a:gd name="T2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9" h="357">
                        <a:moveTo>
                          <a:pt x="289" y="0"/>
                        </a:moveTo>
                        <a:lnTo>
                          <a:pt x="0" y="0"/>
                        </a:lnTo>
                        <a:lnTo>
                          <a:pt x="0" y="357"/>
                        </a:lnTo>
                        <a:lnTo>
                          <a:pt x="159" y="357"/>
                        </a:lnTo>
                        <a:lnTo>
                          <a:pt x="0" y="357"/>
                        </a:lnTo>
                        <a:lnTo>
                          <a:pt x="0" y="300"/>
                        </a:lnTo>
                        <a:lnTo>
                          <a:pt x="0" y="271"/>
                        </a:lnTo>
                        <a:lnTo>
                          <a:pt x="0" y="194"/>
                        </a:lnTo>
                        <a:lnTo>
                          <a:pt x="72" y="194"/>
                        </a:lnTo>
                        <a:lnTo>
                          <a:pt x="72" y="237"/>
                        </a:lnTo>
                        <a:lnTo>
                          <a:pt x="149" y="237"/>
                        </a:lnTo>
                        <a:lnTo>
                          <a:pt x="149" y="194"/>
                        </a:lnTo>
                        <a:lnTo>
                          <a:pt x="217" y="194"/>
                        </a:lnTo>
                        <a:lnTo>
                          <a:pt x="289" y="0"/>
                        </a:lnTo>
                        <a:close/>
                      </a:path>
                    </a:pathLst>
                  </a:custGeom>
                  <a:solidFill>
                    <a:srgbClr val="40CD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2" name="Freeform 62"/>
                  <p:cNvSpPr>
                    <a:spLocks/>
                  </p:cNvSpPr>
                  <p:nvPr/>
                </p:nvSpPr>
                <p:spPr bwMode="auto">
                  <a:xfrm>
                    <a:off x="5328" y="3388"/>
                    <a:ext cx="289" cy="357"/>
                  </a:xfrm>
                  <a:custGeom>
                    <a:avLst/>
                    <a:gdLst>
                      <a:gd name="T0" fmla="*/ 289 w 289"/>
                      <a:gd name="T1" fmla="*/ 0 h 357"/>
                      <a:gd name="T2" fmla="*/ 0 w 289"/>
                      <a:gd name="T3" fmla="*/ 0 h 357"/>
                      <a:gd name="T4" fmla="*/ 0 w 289"/>
                      <a:gd name="T5" fmla="*/ 357 h 357"/>
                      <a:gd name="T6" fmla="*/ 159 w 289"/>
                      <a:gd name="T7" fmla="*/ 357 h 357"/>
                      <a:gd name="T8" fmla="*/ 0 w 289"/>
                      <a:gd name="T9" fmla="*/ 357 h 357"/>
                      <a:gd name="T10" fmla="*/ 0 w 289"/>
                      <a:gd name="T11" fmla="*/ 300 h 357"/>
                      <a:gd name="T12" fmla="*/ 0 w 289"/>
                      <a:gd name="T13" fmla="*/ 271 h 357"/>
                      <a:gd name="T14" fmla="*/ 0 w 289"/>
                      <a:gd name="T15" fmla="*/ 194 h 357"/>
                      <a:gd name="T16" fmla="*/ 72 w 289"/>
                      <a:gd name="T17" fmla="*/ 194 h 357"/>
                      <a:gd name="T18" fmla="*/ 72 w 289"/>
                      <a:gd name="T19" fmla="*/ 237 h 357"/>
                      <a:gd name="T20" fmla="*/ 149 w 289"/>
                      <a:gd name="T21" fmla="*/ 237 h 357"/>
                      <a:gd name="T22" fmla="*/ 149 w 289"/>
                      <a:gd name="T23" fmla="*/ 194 h 357"/>
                      <a:gd name="T24" fmla="*/ 217 w 289"/>
                      <a:gd name="T25" fmla="*/ 194 h 357"/>
                      <a:gd name="T26" fmla="*/ 289 w 289"/>
                      <a:gd name="T2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9" h="357">
                        <a:moveTo>
                          <a:pt x="289" y="0"/>
                        </a:moveTo>
                        <a:lnTo>
                          <a:pt x="0" y="0"/>
                        </a:lnTo>
                        <a:lnTo>
                          <a:pt x="0" y="357"/>
                        </a:lnTo>
                        <a:lnTo>
                          <a:pt x="159" y="357"/>
                        </a:lnTo>
                        <a:lnTo>
                          <a:pt x="0" y="357"/>
                        </a:lnTo>
                        <a:lnTo>
                          <a:pt x="0" y="300"/>
                        </a:lnTo>
                        <a:lnTo>
                          <a:pt x="0" y="271"/>
                        </a:lnTo>
                        <a:lnTo>
                          <a:pt x="0" y="194"/>
                        </a:lnTo>
                        <a:lnTo>
                          <a:pt x="72" y="194"/>
                        </a:lnTo>
                        <a:lnTo>
                          <a:pt x="72" y="237"/>
                        </a:lnTo>
                        <a:lnTo>
                          <a:pt x="149" y="237"/>
                        </a:lnTo>
                        <a:lnTo>
                          <a:pt x="149" y="194"/>
                        </a:lnTo>
                        <a:lnTo>
                          <a:pt x="217" y="194"/>
                        </a:lnTo>
                        <a:lnTo>
                          <a:pt x="2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3" name="Freeform 63"/>
                  <p:cNvSpPr>
                    <a:spLocks/>
                  </p:cNvSpPr>
                  <p:nvPr/>
                </p:nvSpPr>
                <p:spPr bwMode="auto">
                  <a:xfrm>
                    <a:off x="5328" y="3745"/>
                    <a:ext cx="159" cy="7"/>
                  </a:xfrm>
                  <a:custGeom>
                    <a:avLst/>
                    <a:gdLst>
                      <a:gd name="T0" fmla="*/ 159 w 159"/>
                      <a:gd name="T1" fmla="*/ 0 h 7"/>
                      <a:gd name="T2" fmla="*/ 0 w 159"/>
                      <a:gd name="T3" fmla="*/ 0 h 7"/>
                      <a:gd name="T4" fmla="*/ 0 w 159"/>
                      <a:gd name="T5" fmla="*/ 7 h 7"/>
                      <a:gd name="T6" fmla="*/ 157 w 159"/>
                      <a:gd name="T7" fmla="*/ 7 h 7"/>
                      <a:gd name="T8" fmla="*/ 159 w 159"/>
                      <a:gd name="T9" fmla="*/ 0 h 7"/>
                    </a:gdLst>
                    <a:ahLst/>
                    <a:cxnLst>
                      <a:cxn ang="0">
                        <a:pos x="T0" y="T1"/>
                      </a:cxn>
                      <a:cxn ang="0">
                        <a:pos x="T2" y="T3"/>
                      </a:cxn>
                      <a:cxn ang="0">
                        <a:pos x="T4" y="T5"/>
                      </a:cxn>
                      <a:cxn ang="0">
                        <a:pos x="T6" y="T7"/>
                      </a:cxn>
                      <a:cxn ang="0">
                        <a:pos x="T8" y="T9"/>
                      </a:cxn>
                    </a:cxnLst>
                    <a:rect l="0" t="0" r="r" b="b"/>
                    <a:pathLst>
                      <a:path w="159" h="7">
                        <a:moveTo>
                          <a:pt x="159" y="0"/>
                        </a:moveTo>
                        <a:lnTo>
                          <a:pt x="0" y="0"/>
                        </a:lnTo>
                        <a:lnTo>
                          <a:pt x="0" y="7"/>
                        </a:lnTo>
                        <a:lnTo>
                          <a:pt x="157" y="7"/>
                        </a:lnTo>
                        <a:lnTo>
                          <a:pt x="159" y="0"/>
                        </a:lnTo>
                        <a:close/>
                      </a:path>
                    </a:pathLst>
                  </a:custGeom>
                  <a:solidFill>
                    <a:srgbClr val="409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4" name="Freeform 64"/>
                  <p:cNvSpPr>
                    <a:spLocks/>
                  </p:cNvSpPr>
                  <p:nvPr/>
                </p:nvSpPr>
                <p:spPr bwMode="auto">
                  <a:xfrm>
                    <a:off x="5328" y="3745"/>
                    <a:ext cx="159" cy="7"/>
                  </a:xfrm>
                  <a:custGeom>
                    <a:avLst/>
                    <a:gdLst>
                      <a:gd name="T0" fmla="*/ 159 w 159"/>
                      <a:gd name="T1" fmla="*/ 0 h 7"/>
                      <a:gd name="T2" fmla="*/ 0 w 159"/>
                      <a:gd name="T3" fmla="*/ 0 h 7"/>
                      <a:gd name="T4" fmla="*/ 0 w 159"/>
                      <a:gd name="T5" fmla="*/ 7 h 7"/>
                      <a:gd name="T6" fmla="*/ 157 w 159"/>
                      <a:gd name="T7" fmla="*/ 7 h 7"/>
                      <a:gd name="T8" fmla="*/ 159 w 159"/>
                      <a:gd name="T9" fmla="*/ 0 h 7"/>
                    </a:gdLst>
                    <a:ahLst/>
                    <a:cxnLst>
                      <a:cxn ang="0">
                        <a:pos x="T0" y="T1"/>
                      </a:cxn>
                      <a:cxn ang="0">
                        <a:pos x="T2" y="T3"/>
                      </a:cxn>
                      <a:cxn ang="0">
                        <a:pos x="T4" y="T5"/>
                      </a:cxn>
                      <a:cxn ang="0">
                        <a:pos x="T6" y="T7"/>
                      </a:cxn>
                      <a:cxn ang="0">
                        <a:pos x="T8" y="T9"/>
                      </a:cxn>
                    </a:cxnLst>
                    <a:rect l="0" t="0" r="r" b="b"/>
                    <a:pathLst>
                      <a:path w="159" h="7">
                        <a:moveTo>
                          <a:pt x="159" y="0"/>
                        </a:moveTo>
                        <a:lnTo>
                          <a:pt x="0" y="0"/>
                        </a:lnTo>
                        <a:lnTo>
                          <a:pt x="0" y="7"/>
                        </a:lnTo>
                        <a:lnTo>
                          <a:pt x="157" y="7"/>
                        </a:lnTo>
                        <a:lnTo>
                          <a:pt x="1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5" name="Freeform 65"/>
                  <p:cNvSpPr>
                    <a:spLocks/>
                  </p:cNvSpPr>
                  <p:nvPr/>
                </p:nvSpPr>
                <p:spPr bwMode="auto">
                  <a:xfrm>
                    <a:off x="5301" y="3388"/>
                    <a:ext cx="27" cy="364"/>
                  </a:xfrm>
                  <a:custGeom>
                    <a:avLst/>
                    <a:gdLst>
                      <a:gd name="T0" fmla="*/ 27 w 27"/>
                      <a:gd name="T1" fmla="*/ 0 h 364"/>
                      <a:gd name="T2" fmla="*/ 0 w 27"/>
                      <a:gd name="T3" fmla="*/ 0 h 364"/>
                      <a:gd name="T4" fmla="*/ 0 w 27"/>
                      <a:gd name="T5" fmla="*/ 364 h 364"/>
                      <a:gd name="T6" fmla="*/ 27 w 27"/>
                      <a:gd name="T7" fmla="*/ 364 h 364"/>
                      <a:gd name="T8" fmla="*/ 27 w 27"/>
                      <a:gd name="T9" fmla="*/ 357 h 364"/>
                      <a:gd name="T10" fmla="*/ 27 w 27"/>
                      <a:gd name="T11" fmla="*/ 0 h 364"/>
                    </a:gdLst>
                    <a:ahLst/>
                    <a:cxnLst>
                      <a:cxn ang="0">
                        <a:pos x="T0" y="T1"/>
                      </a:cxn>
                      <a:cxn ang="0">
                        <a:pos x="T2" y="T3"/>
                      </a:cxn>
                      <a:cxn ang="0">
                        <a:pos x="T4" y="T5"/>
                      </a:cxn>
                      <a:cxn ang="0">
                        <a:pos x="T6" y="T7"/>
                      </a:cxn>
                      <a:cxn ang="0">
                        <a:pos x="T8" y="T9"/>
                      </a:cxn>
                      <a:cxn ang="0">
                        <a:pos x="T10" y="T11"/>
                      </a:cxn>
                    </a:cxnLst>
                    <a:rect l="0" t="0" r="r" b="b"/>
                    <a:pathLst>
                      <a:path w="27" h="364">
                        <a:moveTo>
                          <a:pt x="27" y="0"/>
                        </a:moveTo>
                        <a:lnTo>
                          <a:pt x="0" y="0"/>
                        </a:lnTo>
                        <a:lnTo>
                          <a:pt x="0" y="364"/>
                        </a:lnTo>
                        <a:lnTo>
                          <a:pt x="27" y="364"/>
                        </a:lnTo>
                        <a:lnTo>
                          <a:pt x="27" y="357"/>
                        </a:lnTo>
                        <a:lnTo>
                          <a:pt x="27" y="0"/>
                        </a:lnTo>
                        <a:close/>
                      </a:path>
                    </a:pathLst>
                  </a:custGeom>
                  <a:solidFill>
                    <a:srgbClr val="409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6" name="Freeform 66"/>
                  <p:cNvSpPr>
                    <a:spLocks/>
                  </p:cNvSpPr>
                  <p:nvPr/>
                </p:nvSpPr>
                <p:spPr bwMode="auto">
                  <a:xfrm>
                    <a:off x="5301" y="3388"/>
                    <a:ext cx="27" cy="364"/>
                  </a:xfrm>
                  <a:custGeom>
                    <a:avLst/>
                    <a:gdLst>
                      <a:gd name="T0" fmla="*/ 27 w 27"/>
                      <a:gd name="T1" fmla="*/ 0 h 364"/>
                      <a:gd name="T2" fmla="*/ 0 w 27"/>
                      <a:gd name="T3" fmla="*/ 0 h 364"/>
                      <a:gd name="T4" fmla="*/ 0 w 27"/>
                      <a:gd name="T5" fmla="*/ 364 h 364"/>
                      <a:gd name="T6" fmla="*/ 27 w 27"/>
                      <a:gd name="T7" fmla="*/ 364 h 364"/>
                      <a:gd name="T8" fmla="*/ 27 w 27"/>
                      <a:gd name="T9" fmla="*/ 357 h 364"/>
                      <a:gd name="T10" fmla="*/ 27 w 27"/>
                      <a:gd name="T11" fmla="*/ 0 h 364"/>
                    </a:gdLst>
                    <a:ahLst/>
                    <a:cxnLst>
                      <a:cxn ang="0">
                        <a:pos x="T0" y="T1"/>
                      </a:cxn>
                      <a:cxn ang="0">
                        <a:pos x="T2" y="T3"/>
                      </a:cxn>
                      <a:cxn ang="0">
                        <a:pos x="T4" y="T5"/>
                      </a:cxn>
                      <a:cxn ang="0">
                        <a:pos x="T6" y="T7"/>
                      </a:cxn>
                      <a:cxn ang="0">
                        <a:pos x="T8" y="T9"/>
                      </a:cxn>
                      <a:cxn ang="0">
                        <a:pos x="T10" y="T11"/>
                      </a:cxn>
                    </a:cxnLst>
                    <a:rect l="0" t="0" r="r" b="b"/>
                    <a:pathLst>
                      <a:path w="27" h="364">
                        <a:moveTo>
                          <a:pt x="27" y="0"/>
                        </a:moveTo>
                        <a:lnTo>
                          <a:pt x="0" y="0"/>
                        </a:lnTo>
                        <a:lnTo>
                          <a:pt x="0" y="364"/>
                        </a:lnTo>
                        <a:lnTo>
                          <a:pt x="27" y="364"/>
                        </a:lnTo>
                        <a:lnTo>
                          <a:pt x="27" y="357"/>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7" name="Freeform 67"/>
                  <p:cNvSpPr>
                    <a:spLocks/>
                  </p:cNvSpPr>
                  <p:nvPr/>
                </p:nvSpPr>
                <p:spPr bwMode="auto">
                  <a:xfrm>
                    <a:off x="5049" y="3388"/>
                    <a:ext cx="144" cy="376"/>
                  </a:xfrm>
                  <a:custGeom>
                    <a:avLst/>
                    <a:gdLst>
                      <a:gd name="T0" fmla="*/ 144 w 144"/>
                      <a:gd name="T1" fmla="*/ 0 h 376"/>
                      <a:gd name="T2" fmla="*/ 0 w 144"/>
                      <a:gd name="T3" fmla="*/ 0 h 376"/>
                      <a:gd name="T4" fmla="*/ 0 w 144"/>
                      <a:gd name="T5" fmla="*/ 376 h 376"/>
                      <a:gd name="T6" fmla="*/ 0 w 144"/>
                      <a:gd name="T7" fmla="*/ 225 h 376"/>
                      <a:gd name="T8" fmla="*/ 0 w 144"/>
                      <a:gd name="T9" fmla="*/ 198 h 376"/>
                      <a:gd name="T10" fmla="*/ 0 w 144"/>
                      <a:gd name="T11" fmla="*/ 118 h 376"/>
                      <a:gd name="T12" fmla="*/ 20 w 144"/>
                      <a:gd name="T13" fmla="*/ 118 h 376"/>
                      <a:gd name="T14" fmla="*/ 20 w 144"/>
                      <a:gd name="T15" fmla="*/ 161 h 376"/>
                      <a:gd name="T16" fmla="*/ 31 w 144"/>
                      <a:gd name="T17" fmla="*/ 161 h 376"/>
                      <a:gd name="T18" fmla="*/ 31 w 144"/>
                      <a:gd name="T19" fmla="*/ 118 h 376"/>
                      <a:gd name="T20" fmla="*/ 97 w 144"/>
                      <a:gd name="T21" fmla="*/ 118 h 376"/>
                      <a:gd name="T22" fmla="*/ 144 w 144"/>
                      <a:gd name="T23"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376">
                        <a:moveTo>
                          <a:pt x="144" y="0"/>
                        </a:moveTo>
                        <a:lnTo>
                          <a:pt x="0" y="0"/>
                        </a:lnTo>
                        <a:lnTo>
                          <a:pt x="0" y="376"/>
                        </a:lnTo>
                        <a:lnTo>
                          <a:pt x="0" y="225"/>
                        </a:lnTo>
                        <a:lnTo>
                          <a:pt x="0" y="198"/>
                        </a:lnTo>
                        <a:lnTo>
                          <a:pt x="0" y="118"/>
                        </a:lnTo>
                        <a:lnTo>
                          <a:pt x="20" y="118"/>
                        </a:lnTo>
                        <a:lnTo>
                          <a:pt x="20" y="161"/>
                        </a:lnTo>
                        <a:lnTo>
                          <a:pt x="31" y="161"/>
                        </a:lnTo>
                        <a:lnTo>
                          <a:pt x="31" y="118"/>
                        </a:lnTo>
                        <a:lnTo>
                          <a:pt x="97" y="118"/>
                        </a:lnTo>
                        <a:lnTo>
                          <a:pt x="144" y="0"/>
                        </a:lnTo>
                        <a:close/>
                      </a:path>
                    </a:pathLst>
                  </a:custGeom>
                  <a:solidFill>
                    <a:srgbClr val="40CD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8" name="Freeform 68"/>
                  <p:cNvSpPr>
                    <a:spLocks/>
                  </p:cNvSpPr>
                  <p:nvPr/>
                </p:nvSpPr>
                <p:spPr bwMode="auto">
                  <a:xfrm>
                    <a:off x="5049" y="3388"/>
                    <a:ext cx="144" cy="376"/>
                  </a:xfrm>
                  <a:custGeom>
                    <a:avLst/>
                    <a:gdLst>
                      <a:gd name="T0" fmla="*/ 144 w 144"/>
                      <a:gd name="T1" fmla="*/ 0 h 376"/>
                      <a:gd name="T2" fmla="*/ 0 w 144"/>
                      <a:gd name="T3" fmla="*/ 0 h 376"/>
                      <a:gd name="T4" fmla="*/ 0 w 144"/>
                      <a:gd name="T5" fmla="*/ 376 h 376"/>
                      <a:gd name="T6" fmla="*/ 0 w 144"/>
                      <a:gd name="T7" fmla="*/ 225 h 376"/>
                      <a:gd name="T8" fmla="*/ 0 w 144"/>
                      <a:gd name="T9" fmla="*/ 198 h 376"/>
                      <a:gd name="T10" fmla="*/ 0 w 144"/>
                      <a:gd name="T11" fmla="*/ 118 h 376"/>
                      <a:gd name="T12" fmla="*/ 20 w 144"/>
                      <a:gd name="T13" fmla="*/ 118 h 376"/>
                      <a:gd name="T14" fmla="*/ 20 w 144"/>
                      <a:gd name="T15" fmla="*/ 161 h 376"/>
                      <a:gd name="T16" fmla="*/ 31 w 144"/>
                      <a:gd name="T17" fmla="*/ 161 h 376"/>
                      <a:gd name="T18" fmla="*/ 31 w 144"/>
                      <a:gd name="T19" fmla="*/ 118 h 376"/>
                      <a:gd name="T20" fmla="*/ 97 w 144"/>
                      <a:gd name="T21" fmla="*/ 118 h 376"/>
                      <a:gd name="T22" fmla="*/ 144 w 144"/>
                      <a:gd name="T23"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376">
                        <a:moveTo>
                          <a:pt x="144" y="0"/>
                        </a:moveTo>
                        <a:lnTo>
                          <a:pt x="0" y="0"/>
                        </a:lnTo>
                        <a:lnTo>
                          <a:pt x="0" y="376"/>
                        </a:lnTo>
                        <a:lnTo>
                          <a:pt x="0" y="225"/>
                        </a:lnTo>
                        <a:lnTo>
                          <a:pt x="0" y="198"/>
                        </a:lnTo>
                        <a:lnTo>
                          <a:pt x="0" y="118"/>
                        </a:lnTo>
                        <a:lnTo>
                          <a:pt x="20" y="118"/>
                        </a:lnTo>
                        <a:lnTo>
                          <a:pt x="20" y="161"/>
                        </a:lnTo>
                        <a:lnTo>
                          <a:pt x="31" y="161"/>
                        </a:lnTo>
                        <a:lnTo>
                          <a:pt x="31" y="118"/>
                        </a:lnTo>
                        <a:lnTo>
                          <a:pt x="97" y="118"/>
                        </a:lnTo>
                        <a:lnTo>
                          <a:pt x="1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9" name="Freeform 69"/>
                  <p:cNvSpPr>
                    <a:spLocks/>
                  </p:cNvSpPr>
                  <p:nvPr/>
                </p:nvSpPr>
                <p:spPr bwMode="auto">
                  <a:xfrm>
                    <a:off x="5022" y="3388"/>
                    <a:ext cx="27" cy="446"/>
                  </a:xfrm>
                  <a:custGeom>
                    <a:avLst/>
                    <a:gdLst>
                      <a:gd name="T0" fmla="*/ 27 w 27"/>
                      <a:gd name="T1" fmla="*/ 0 h 446"/>
                      <a:gd name="T2" fmla="*/ 0 w 27"/>
                      <a:gd name="T3" fmla="*/ 0 h 446"/>
                      <a:gd name="T4" fmla="*/ 0 w 27"/>
                      <a:gd name="T5" fmla="*/ 446 h 446"/>
                      <a:gd name="T6" fmla="*/ 27 w 27"/>
                      <a:gd name="T7" fmla="*/ 376 h 446"/>
                      <a:gd name="T8" fmla="*/ 27 w 27"/>
                      <a:gd name="T9" fmla="*/ 0 h 446"/>
                    </a:gdLst>
                    <a:ahLst/>
                    <a:cxnLst>
                      <a:cxn ang="0">
                        <a:pos x="T0" y="T1"/>
                      </a:cxn>
                      <a:cxn ang="0">
                        <a:pos x="T2" y="T3"/>
                      </a:cxn>
                      <a:cxn ang="0">
                        <a:pos x="T4" y="T5"/>
                      </a:cxn>
                      <a:cxn ang="0">
                        <a:pos x="T6" y="T7"/>
                      </a:cxn>
                      <a:cxn ang="0">
                        <a:pos x="T8" y="T9"/>
                      </a:cxn>
                    </a:cxnLst>
                    <a:rect l="0" t="0" r="r" b="b"/>
                    <a:pathLst>
                      <a:path w="27" h="446">
                        <a:moveTo>
                          <a:pt x="27" y="0"/>
                        </a:moveTo>
                        <a:lnTo>
                          <a:pt x="0" y="0"/>
                        </a:lnTo>
                        <a:lnTo>
                          <a:pt x="0" y="446"/>
                        </a:lnTo>
                        <a:lnTo>
                          <a:pt x="27" y="376"/>
                        </a:lnTo>
                        <a:lnTo>
                          <a:pt x="27" y="0"/>
                        </a:lnTo>
                        <a:close/>
                      </a:path>
                    </a:pathLst>
                  </a:custGeom>
                  <a:solidFill>
                    <a:srgbClr val="409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0" name="Freeform 70"/>
                  <p:cNvSpPr>
                    <a:spLocks/>
                  </p:cNvSpPr>
                  <p:nvPr/>
                </p:nvSpPr>
                <p:spPr bwMode="auto">
                  <a:xfrm>
                    <a:off x="5022" y="3388"/>
                    <a:ext cx="27" cy="446"/>
                  </a:xfrm>
                  <a:custGeom>
                    <a:avLst/>
                    <a:gdLst>
                      <a:gd name="T0" fmla="*/ 27 w 27"/>
                      <a:gd name="T1" fmla="*/ 0 h 446"/>
                      <a:gd name="T2" fmla="*/ 0 w 27"/>
                      <a:gd name="T3" fmla="*/ 0 h 446"/>
                      <a:gd name="T4" fmla="*/ 0 w 27"/>
                      <a:gd name="T5" fmla="*/ 446 h 446"/>
                      <a:gd name="T6" fmla="*/ 27 w 27"/>
                      <a:gd name="T7" fmla="*/ 376 h 446"/>
                      <a:gd name="T8" fmla="*/ 27 w 27"/>
                      <a:gd name="T9" fmla="*/ 0 h 446"/>
                    </a:gdLst>
                    <a:ahLst/>
                    <a:cxnLst>
                      <a:cxn ang="0">
                        <a:pos x="T0" y="T1"/>
                      </a:cxn>
                      <a:cxn ang="0">
                        <a:pos x="T2" y="T3"/>
                      </a:cxn>
                      <a:cxn ang="0">
                        <a:pos x="T4" y="T5"/>
                      </a:cxn>
                      <a:cxn ang="0">
                        <a:pos x="T6" y="T7"/>
                      </a:cxn>
                      <a:cxn ang="0">
                        <a:pos x="T8" y="T9"/>
                      </a:cxn>
                    </a:cxnLst>
                    <a:rect l="0" t="0" r="r" b="b"/>
                    <a:pathLst>
                      <a:path w="27" h="446">
                        <a:moveTo>
                          <a:pt x="27" y="0"/>
                        </a:moveTo>
                        <a:lnTo>
                          <a:pt x="0" y="0"/>
                        </a:lnTo>
                        <a:lnTo>
                          <a:pt x="0" y="446"/>
                        </a:lnTo>
                        <a:lnTo>
                          <a:pt x="27" y="376"/>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1" name="Freeform 71"/>
                  <p:cNvSpPr>
                    <a:spLocks/>
                  </p:cNvSpPr>
                  <p:nvPr/>
                </p:nvSpPr>
                <p:spPr bwMode="auto">
                  <a:xfrm>
                    <a:off x="5049" y="3506"/>
                    <a:ext cx="221" cy="347"/>
                  </a:xfrm>
                  <a:custGeom>
                    <a:avLst/>
                    <a:gdLst>
                      <a:gd name="T0" fmla="*/ 109 w 221"/>
                      <a:gd name="T1" fmla="*/ 0 h 347"/>
                      <a:gd name="T2" fmla="*/ 97 w 221"/>
                      <a:gd name="T3" fmla="*/ 0 h 347"/>
                      <a:gd name="T4" fmla="*/ 0 w 221"/>
                      <a:gd name="T5" fmla="*/ 258 h 347"/>
                      <a:gd name="T6" fmla="*/ 0 w 221"/>
                      <a:gd name="T7" fmla="*/ 347 h 347"/>
                      <a:gd name="T8" fmla="*/ 221 w 221"/>
                      <a:gd name="T9" fmla="*/ 347 h 347"/>
                      <a:gd name="T10" fmla="*/ 221 w 221"/>
                      <a:gd name="T11" fmla="*/ 80 h 347"/>
                      <a:gd name="T12" fmla="*/ 171 w 221"/>
                      <a:gd name="T13" fmla="*/ 80 h 347"/>
                      <a:gd name="T14" fmla="*/ 171 w 221"/>
                      <a:gd name="T15" fmla="*/ 49 h 347"/>
                      <a:gd name="T16" fmla="*/ 109 w 221"/>
                      <a:gd name="T17" fmla="*/ 49 h 347"/>
                      <a:gd name="T18" fmla="*/ 109 w 221"/>
                      <a:gd name="T1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347">
                        <a:moveTo>
                          <a:pt x="109" y="0"/>
                        </a:moveTo>
                        <a:lnTo>
                          <a:pt x="97" y="0"/>
                        </a:lnTo>
                        <a:lnTo>
                          <a:pt x="0" y="258"/>
                        </a:lnTo>
                        <a:lnTo>
                          <a:pt x="0" y="347"/>
                        </a:lnTo>
                        <a:lnTo>
                          <a:pt x="221" y="347"/>
                        </a:lnTo>
                        <a:lnTo>
                          <a:pt x="221" y="80"/>
                        </a:lnTo>
                        <a:lnTo>
                          <a:pt x="171" y="80"/>
                        </a:lnTo>
                        <a:lnTo>
                          <a:pt x="171" y="49"/>
                        </a:lnTo>
                        <a:lnTo>
                          <a:pt x="109" y="49"/>
                        </a:lnTo>
                        <a:lnTo>
                          <a:pt x="109" y="0"/>
                        </a:lnTo>
                        <a:close/>
                      </a:path>
                    </a:pathLst>
                  </a:custGeom>
                  <a:solidFill>
                    <a:srgbClr val="00AD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3" name="Freeform 72"/>
                  <p:cNvSpPr>
                    <a:spLocks/>
                  </p:cNvSpPr>
                  <p:nvPr/>
                </p:nvSpPr>
                <p:spPr bwMode="auto">
                  <a:xfrm>
                    <a:off x="5049" y="3506"/>
                    <a:ext cx="221" cy="347"/>
                  </a:xfrm>
                  <a:custGeom>
                    <a:avLst/>
                    <a:gdLst>
                      <a:gd name="T0" fmla="*/ 109 w 221"/>
                      <a:gd name="T1" fmla="*/ 0 h 347"/>
                      <a:gd name="T2" fmla="*/ 97 w 221"/>
                      <a:gd name="T3" fmla="*/ 0 h 347"/>
                      <a:gd name="T4" fmla="*/ 0 w 221"/>
                      <a:gd name="T5" fmla="*/ 258 h 347"/>
                      <a:gd name="T6" fmla="*/ 0 w 221"/>
                      <a:gd name="T7" fmla="*/ 347 h 347"/>
                      <a:gd name="T8" fmla="*/ 221 w 221"/>
                      <a:gd name="T9" fmla="*/ 347 h 347"/>
                      <a:gd name="T10" fmla="*/ 221 w 221"/>
                      <a:gd name="T11" fmla="*/ 80 h 347"/>
                      <a:gd name="T12" fmla="*/ 171 w 221"/>
                      <a:gd name="T13" fmla="*/ 80 h 347"/>
                      <a:gd name="T14" fmla="*/ 171 w 221"/>
                      <a:gd name="T15" fmla="*/ 49 h 347"/>
                      <a:gd name="T16" fmla="*/ 109 w 221"/>
                      <a:gd name="T17" fmla="*/ 49 h 347"/>
                      <a:gd name="T18" fmla="*/ 109 w 221"/>
                      <a:gd name="T1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347">
                        <a:moveTo>
                          <a:pt x="109" y="0"/>
                        </a:moveTo>
                        <a:lnTo>
                          <a:pt x="97" y="0"/>
                        </a:lnTo>
                        <a:lnTo>
                          <a:pt x="0" y="258"/>
                        </a:lnTo>
                        <a:lnTo>
                          <a:pt x="0" y="347"/>
                        </a:lnTo>
                        <a:lnTo>
                          <a:pt x="221" y="347"/>
                        </a:lnTo>
                        <a:lnTo>
                          <a:pt x="221" y="80"/>
                        </a:lnTo>
                        <a:lnTo>
                          <a:pt x="171" y="80"/>
                        </a:lnTo>
                        <a:lnTo>
                          <a:pt x="171" y="49"/>
                        </a:lnTo>
                        <a:lnTo>
                          <a:pt x="109" y="49"/>
                        </a:lnTo>
                        <a:lnTo>
                          <a:pt x="1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4" name="Freeform 73"/>
                  <p:cNvSpPr>
                    <a:spLocks/>
                  </p:cNvSpPr>
                  <p:nvPr/>
                </p:nvSpPr>
                <p:spPr bwMode="auto">
                  <a:xfrm>
                    <a:off x="5049" y="3506"/>
                    <a:ext cx="97" cy="258"/>
                  </a:xfrm>
                  <a:custGeom>
                    <a:avLst/>
                    <a:gdLst>
                      <a:gd name="T0" fmla="*/ 97 w 97"/>
                      <a:gd name="T1" fmla="*/ 0 h 258"/>
                      <a:gd name="T2" fmla="*/ 31 w 97"/>
                      <a:gd name="T3" fmla="*/ 0 h 258"/>
                      <a:gd name="T4" fmla="*/ 31 w 97"/>
                      <a:gd name="T5" fmla="*/ 43 h 258"/>
                      <a:gd name="T6" fmla="*/ 20 w 97"/>
                      <a:gd name="T7" fmla="*/ 43 h 258"/>
                      <a:gd name="T8" fmla="*/ 20 w 97"/>
                      <a:gd name="T9" fmla="*/ 0 h 258"/>
                      <a:gd name="T10" fmla="*/ 0 w 97"/>
                      <a:gd name="T11" fmla="*/ 0 h 258"/>
                      <a:gd name="T12" fmla="*/ 0 w 97"/>
                      <a:gd name="T13" fmla="*/ 80 h 258"/>
                      <a:gd name="T14" fmla="*/ 0 w 97"/>
                      <a:gd name="T15" fmla="*/ 107 h 258"/>
                      <a:gd name="T16" fmla="*/ 0 w 97"/>
                      <a:gd name="T17" fmla="*/ 258 h 258"/>
                      <a:gd name="T18" fmla="*/ 97 w 97"/>
                      <a:gd name="T1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258">
                        <a:moveTo>
                          <a:pt x="97" y="0"/>
                        </a:moveTo>
                        <a:lnTo>
                          <a:pt x="31" y="0"/>
                        </a:lnTo>
                        <a:lnTo>
                          <a:pt x="31" y="43"/>
                        </a:lnTo>
                        <a:lnTo>
                          <a:pt x="20" y="43"/>
                        </a:lnTo>
                        <a:lnTo>
                          <a:pt x="20" y="0"/>
                        </a:lnTo>
                        <a:lnTo>
                          <a:pt x="0" y="0"/>
                        </a:lnTo>
                        <a:lnTo>
                          <a:pt x="0" y="80"/>
                        </a:lnTo>
                        <a:lnTo>
                          <a:pt x="0" y="107"/>
                        </a:lnTo>
                        <a:lnTo>
                          <a:pt x="0" y="258"/>
                        </a:lnTo>
                        <a:lnTo>
                          <a:pt x="97" y="0"/>
                        </a:lnTo>
                        <a:close/>
                      </a:path>
                    </a:pathLst>
                  </a:custGeom>
                  <a:solidFill>
                    <a:srgbClr val="33BB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5" name="Freeform 74"/>
                  <p:cNvSpPr>
                    <a:spLocks/>
                  </p:cNvSpPr>
                  <p:nvPr/>
                </p:nvSpPr>
                <p:spPr bwMode="auto">
                  <a:xfrm>
                    <a:off x="5049" y="3506"/>
                    <a:ext cx="97" cy="258"/>
                  </a:xfrm>
                  <a:custGeom>
                    <a:avLst/>
                    <a:gdLst>
                      <a:gd name="T0" fmla="*/ 97 w 97"/>
                      <a:gd name="T1" fmla="*/ 0 h 258"/>
                      <a:gd name="T2" fmla="*/ 31 w 97"/>
                      <a:gd name="T3" fmla="*/ 0 h 258"/>
                      <a:gd name="T4" fmla="*/ 31 w 97"/>
                      <a:gd name="T5" fmla="*/ 43 h 258"/>
                      <a:gd name="T6" fmla="*/ 20 w 97"/>
                      <a:gd name="T7" fmla="*/ 43 h 258"/>
                      <a:gd name="T8" fmla="*/ 20 w 97"/>
                      <a:gd name="T9" fmla="*/ 0 h 258"/>
                      <a:gd name="T10" fmla="*/ 0 w 97"/>
                      <a:gd name="T11" fmla="*/ 0 h 258"/>
                      <a:gd name="T12" fmla="*/ 0 w 97"/>
                      <a:gd name="T13" fmla="*/ 80 h 258"/>
                      <a:gd name="T14" fmla="*/ 0 w 97"/>
                      <a:gd name="T15" fmla="*/ 107 h 258"/>
                      <a:gd name="T16" fmla="*/ 0 w 97"/>
                      <a:gd name="T17" fmla="*/ 258 h 258"/>
                      <a:gd name="T18" fmla="*/ 97 w 97"/>
                      <a:gd name="T1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258">
                        <a:moveTo>
                          <a:pt x="97" y="0"/>
                        </a:moveTo>
                        <a:lnTo>
                          <a:pt x="31" y="0"/>
                        </a:lnTo>
                        <a:lnTo>
                          <a:pt x="31" y="43"/>
                        </a:lnTo>
                        <a:lnTo>
                          <a:pt x="20" y="43"/>
                        </a:lnTo>
                        <a:lnTo>
                          <a:pt x="20" y="0"/>
                        </a:lnTo>
                        <a:lnTo>
                          <a:pt x="0" y="0"/>
                        </a:lnTo>
                        <a:lnTo>
                          <a:pt x="0" y="80"/>
                        </a:lnTo>
                        <a:lnTo>
                          <a:pt x="0" y="107"/>
                        </a:lnTo>
                        <a:lnTo>
                          <a:pt x="0" y="258"/>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6" name="Freeform 75"/>
                  <p:cNvSpPr>
                    <a:spLocks/>
                  </p:cNvSpPr>
                  <p:nvPr/>
                </p:nvSpPr>
                <p:spPr bwMode="auto">
                  <a:xfrm>
                    <a:off x="4786" y="3863"/>
                    <a:ext cx="1057" cy="52"/>
                  </a:xfrm>
                  <a:custGeom>
                    <a:avLst/>
                    <a:gdLst>
                      <a:gd name="T0" fmla="*/ 1057 w 1057"/>
                      <a:gd name="T1" fmla="*/ 52 h 52"/>
                      <a:gd name="T2" fmla="*/ 0 w 1057"/>
                      <a:gd name="T3" fmla="*/ 52 h 52"/>
                      <a:gd name="T4" fmla="*/ 0 w 1057"/>
                      <a:gd name="T5" fmla="*/ 31 h 52"/>
                      <a:gd name="T6" fmla="*/ 77 w 1057"/>
                      <a:gd name="T7" fmla="*/ 0 h 52"/>
                      <a:gd name="T8" fmla="*/ 978 w 1057"/>
                      <a:gd name="T9" fmla="*/ 0 h 52"/>
                      <a:gd name="T10" fmla="*/ 1057 w 1057"/>
                      <a:gd name="T11" fmla="*/ 31 h 52"/>
                      <a:gd name="T12" fmla="*/ 1057 w 1057"/>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1057" h="52">
                        <a:moveTo>
                          <a:pt x="1057" y="52"/>
                        </a:moveTo>
                        <a:lnTo>
                          <a:pt x="0" y="52"/>
                        </a:lnTo>
                        <a:lnTo>
                          <a:pt x="0" y="31"/>
                        </a:lnTo>
                        <a:lnTo>
                          <a:pt x="77" y="0"/>
                        </a:lnTo>
                        <a:lnTo>
                          <a:pt x="978" y="0"/>
                        </a:lnTo>
                        <a:lnTo>
                          <a:pt x="1057" y="31"/>
                        </a:lnTo>
                        <a:lnTo>
                          <a:pt x="1057" y="5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7" name="Line 76"/>
                  <p:cNvSpPr>
                    <a:spLocks noChangeShapeType="1"/>
                  </p:cNvSpPr>
                  <p:nvPr/>
                </p:nvSpPr>
                <p:spPr bwMode="auto">
                  <a:xfrm flipH="1" flipV="1">
                    <a:off x="5166" y="3549"/>
                    <a:ext cx="42" cy="50"/>
                  </a:xfrm>
                  <a:prstGeom prst="line">
                    <a:avLst/>
                  </a:prstGeom>
                  <a:noFill/>
                  <a:ln w="4763" cap="rnd">
                    <a:solidFill>
                      <a:srgbClr val="505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68" name="Line 77"/>
                  <p:cNvSpPr>
                    <a:spLocks noChangeShapeType="1"/>
                  </p:cNvSpPr>
                  <p:nvPr/>
                </p:nvSpPr>
                <p:spPr bwMode="auto">
                  <a:xfrm flipV="1">
                    <a:off x="5127" y="3549"/>
                    <a:ext cx="39" cy="43"/>
                  </a:xfrm>
                  <a:prstGeom prst="line">
                    <a:avLst/>
                  </a:prstGeom>
                  <a:noFill/>
                  <a:ln w="4763" cap="rnd">
                    <a:solidFill>
                      <a:srgbClr val="505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69" name="Freeform 78"/>
                  <p:cNvSpPr>
                    <a:spLocks/>
                  </p:cNvSpPr>
                  <p:nvPr/>
                </p:nvSpPr>
                <p:spPr bwMode="auto">
                  <a:xfrm>
                    <a:off x="5107" y="3582"/>
                    <a:ext cx="117" cy="77"/>
                  </a:xfrm>
                  <a:custGeom>
                    <a:avLst/>
                    <a:gdLst>
                      <a:gd name="T0" fmla="*/ 109 w 117"/>
                      <a:gd name="T1" fmla="*/ 77 h 77"/>
                      <a:gd name="T2" fmla="*/ 0 w 117"/>
                      <a:gd name="T3" fmla="*/ 66 h 77"/>
                      <a:gd name="T4" fmla="*/ 8 w 117"/>
                      <a:gd name="T5" fmla="*/ 0 h 77"/>
                      <a:gd name="T6" fmla="*/ 117 w 117"/>
                      <a:gd name="T7" fmla="*/ 12 h 77"/>
                      <a:gd name="T8" fmla="*/ 109 w 117"/>
                      <a:gd name="T9" fmla="*/ 77 h 77"/>
                    </a:gdLst>
                    <a:ahLst/>
                    <a:cxnLst>
                      <a:cxn ang="0">
                        <a:pos x="T0" y="T1"/>
                      </a:cxn>
                      <a:cxn ang="0">
                        <a:pos x="T2" y="T3"/>
                      </a:cxn>
                      <a:cxn ang="0">
                        <a:pos x="T4" y="T5"/>
                      </a:cxn>
                      <a:cxn ang="0">
                        <a:pos x="T6" y="T7"/>
                      </a:cxn>
                      <a:cxn ang="0">
                        <a:pos x="T8" y="T9"/>
                      </a:cxn>
                    </a:cxnLst>
                    <a:rect l="0" t="0" r="r" b="b"/>
                    <a:pathLst>
                      <a:path w="117" h="77">
                        <a:moveTo>
                          <a:pt x="109" y="77"/>
                        </a:moveTo>
                        <a:lnTo>
                          <a:pt x="0" y="66"/>
                        </a:lnTo>
                        <a:lnTo>
                          <a:pt x="8" y="0"/>
                        </a:lnTo>
                        <a:lnTo>
                          <a:pt x="117" y="12"/>
                        </a:lnTo>
                        <a:lnTo>
                          <a:pt x="109" y="77"/>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0" name="Freeform 79"/>
                  <p:cNvSpPr>
                    <a:spLocks/>
                  </p:cNvSpPr>
                  <p:nvPr/>
                </p:nvSpPr>
                <p:spPr bwMode="auto">
                  <a:xfrm>
                    <a:off x="5115" y="3590"/>
                    <a:ext cx="101" cy="62"/>
                  </a:xfrm>
                  <a:custGeom>
                    <a:avLst/>
                    <a:gdLst>
                      <a:gd name="T0" fmla="*/ 95 w 101"/>
                      <a:gd name="T1" fmla="*/ 62 h 62"/>
                      <a:gd name="T2" fmla="*/ 0 w 101"/>
                      <a:gd name="T3" fmla="*/ 50 h 62"/>
                      <a:gd name="T4" fmla="*/ 6 w 101"/>
                      <a:gd name="T5" fmla="*/ 0 h 62"/>
                      <a:gd name="T6" fmla="*/ 101 w 101"/>
                      <a:gd name="T7" fmla="*/ 11 h 62"/>
                      <a:gd name="T8" fmla="*/ 95 w 101"/>
                      <a:gd name="T9" fmla="*/ 62 h 62"/>
                    </a:gdLst>
                    <a:ahLst/>
                    <a:cxnLst>
                      <a:cxn ang="0">
                        <a:pos x="T0" y="T1"/>
                      </a:cxn>
                      <a:cxn ang="0">
                        <a:pos x="T2" y="T3"/>
                      </a:cxn>
                      <a:cxn ang="0">
                        <a:pos x="T4" y="T5"/>
                      </a:cxn>
                      <a:cxn ang="0">
                        <a:pos x="T6" y="T7"/>
                      </a:cxn>
                      <a:cxn ang="0">
                        <a:pos x="T8" y="T9"/>
                      </a:cxn>
                    </a:cxnLst>
                    <a:rect l="0" t="0" r="r" b="b"/>
                    <a:pathLst>
                      <a:path w="101" h="62">
                        <a:moveTo>
                          <a:pt x="95" y="62"/>
                        </a:moveTo>
                        <a:lnTo>
                          <a:pt x="0" y="50"/>
                        </a:lnTo>
                        <a:lnTo>
                          <a:pt x="6" y="0"/>
                        </a:lnTo>
                        <a:lnTo>
                          <a:pt x="101" y="11"/>
                        </a:lnTo>
                        <a:lnTo>
                          <a:pt x="95" y="62"/>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1" name="Freeform 80"/>
                  <p:cNvSpPr>
                    <a:spLocks noEditPoints="1"/>
                  </p:cNvSpPr>
                  <p:nvPr/>
                </p:nvSpPr>
                <p:spPr bwMode="auto">
                  <a:xfrm>
                    <a:off x="5113" y="3588"/>
                    <a:ext cx="105" cy="66"/>
                  </a:xfrm>
                  <a:custGeom>
                    <a:avLst/>
                    <a:gdLst>
                      <a:gd name="T0" fmla="*/ 97 w 105"/>
                      <a:gd name="T1" fmla="*/ 66 h 66"/>
                      <a:gd name="T2" fmla="*/ 0 w 105"/>
                      <a:gd name="T3" fmla="*/ 54 h 66"/>
                      <a:gd name="T4" fmla="*/ 6 w 105"/>
                      <a:gd name="T5" fmla="*/ 0 h 66"/>
                      <a:gd name="T6" fmla="*/ 105 w 105"/>
                      <a:gd name="T7" fmla="*/ 11 h 66"/>
                      <a:gd name="T8" fmla="*/ 97 w 105"/>
                      <a:gd name="T9" fmla="*/ 66 h 66"/>
                      <a:gd name="T10" fmla="*/ 4 w 105"/>
                      <a:gd name="T11" fmla="*/ 52 h 66"/>
                      <a:gd name="T12" fmla="*/ 95 w 105"/>
                      <a:gd name="T13" fmla="*/ 62 h 66"/>
                      <a:gd name="T14" fmla="*/ 99 w 105"/>
                      <a:gd name="T15" fmla="*/ 15 h 66"/>
                      <a:gd name="T16" fmla="*/ 10 w 105"/>
                      <a:gd name="T17" fmla="*/ 4 h 66"/>
                      <a:gd name="T18" fmla="*/ 4 w 105"/>
                      <a:gd name="T19"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6">
                        <a:moveTo>
                          <a:pt x="97" y="66"/>
                        </a:moveTo>
                        <a:lnTo>
                          <a:pt x="0" y="54"/>
                        </a:lnTo>
                        <a:lnTo>
                          <a:pt x="6" y="0"/>
                        </a:lnTo>
                        <a:lnTo>
                          <a:pt x="105" y="11"/>
                        </a:lnTo>
                        <a:lnTo>
                          <a:pt x="97" y="66"/>
                        </a:lnTo>
                        <a:close/>
                        <a:moveTo>
                          <a:pt x="4" y="52"/>
                        </a:moveTo>
                        <a:lnTo>
                          <a:pt x="95" y="62"/>
                        </a:lnTo>
                        <a:lnTo>
                          <a:pt x="99" y="15"/>
                        </a:lnTo>
                        <a:lnTo>
                          <a:pt x="10" y="4"/>
                        </a:lnTo>
                        <a:lnTo>
                          <a:pt x="4" y="52"/>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5" name="Freeform 81"/>
                  <p:cNvSpPr>
                    <a:spLocks noEditPoints="1"/>
                  </p:cNvSpPr>
                  <p:nvPr/>
                </p:nvSpPr>
                <p:spPr bwMode="auto">
                  <a:xfrm>
                    <a:off x="5127" y="3607"/>
                    <a:ext cx="21" cy="21"/>
                  </a:xfrm>
                  <a:custGeom>
                    <a:avLst/>
                    <a:gdLst>
                      <a:gd name="T0" fmla="*/ 5 w 11"/>
                      <a:gd name="T1" fmla="*/ 11 h 11"/>
                      <a:gd name="T2" fmla="*/ 1 w 11"/>
                      <a:gd name="T3" fmla="*/ 9 h 11"/>
                      <a:gd name="T4" fmla="*/ 0 w 11"/>
                      <a:gd name="T5" fmla="*/ 5 h 11"/>
                      <a:gd name="T6" fmla="*/ 2 w 11"/>
                      <a:gd name="T7" fmla="*/ 1 h 11"/>
                      <a:gd name="T8" fmla="*/ 6 w 11"/>
                      <a:gd name="T9" fmla="*/ 0 h 11"/>
                      <a:gd name="T10" fmla="*/ 9 w 11"/>
                      <a:gd name="T11" fmla="*/ 2 h 11"/>
                      <a:gd name="T12" fmla="*/ 10 w 11"/>
                      <a:gd name="T13" fmla="*/ 6 h 11"/>
                      <a:gd name="T14" fmla="*/ 8 w 11"/>
                      <a:gd name="T15" fmla="*/ 10 h 11"/>
                      <a:gd name="T16" fmla="*/ 5 w 11"/>
                      <a:gd name="T17" fmla="*/ 11 h 11"/>
                      <a:gd name="T18" fmla="*/ 6 w 11"/>
                      <a:gd name="T19" fmla="*/ 2 h 11"/>
                      <a:gd name="T20" fmla="*/ 4 w 11"/>
                      <a:gd name="T21" fmla="*/ 3 h 11"/>
                      <a:gd name="T22" fmla="*/ 3 w 11"/>
                      <a:gd name="T23" fmla="*/ 5 h 11"/>
                      <a:gd name="T24" fmla="*/ 3 w 11"/>
                      <a:gd name="T25" fmla="*/ 8 h 11"/>
                      <a:gd name="T26" fmla="*/ 5 w 11"/>
                      <a:gd name="T27" fmla="*/ 9 h 11"/>
                      <a:gd name="T28" fmla="*/ 7 w 11"/>
                      <a:gd name="T29" fmla="*/ 8 h 11"/>
                      <a:gd name="T30" fmla="*/ 8 w 11"/>
                      <a:gd name="T31" fmla="*/ 6 h 11"/>
                      <a:gd name="T32" fmla="*/ 7 w 11"/>
                      <a:gd name="T33" fmla="*/ 3 h 11"/>
                      <a:gd name="T34" fmla="*/ 6 w 11"/>
                      <a:gd name="T3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1">
                        <a:moveTo>
                          <a:pt x="5" y="11"/>
                        </a:moveTo>
                        <a:cubicBezTo>
                          <a:pt x="3" y="11"/>
                          <a:pt x="2" y="10"/>
                          <a:pt x="1" y="9"/>
                        </a:cubicBezTo>
                        <a:cubicBezTo>
                          <a:pt x="0" y="8"/>
                          <a:pt x="0" y="7"/>
                          <a:pt x="0" y="5"/>
                        </a:cubicBezTo>
                        <a:cubicBezTo>
                          <a:pt x="0" y="3"/>
                          <a:pt x="1" y="2"/>
                          <a:pt x="2" y="1"/>
                        </a:cubicBezTo>
                        <a:cubicBezTo>
                          <a:pt x="3" y="0"/>
                          <a:pt x="4" y="0"/>
                          <a:pt x="6" y="0"/>
                        </a:cubicBezTo>
                        <a:cubicBezTo>
                          <a:pt x="7" y="0"/>
                          <a:pt x="9" y="1"/>
                          <a:pt x="9" y="2"/>
                        </a:cubicBezTo>
                        <a:cubicBezTo>
                          <a:pt x="10" y="3"/>
                          <a:pt x="11" y="4"/>
                          <a:pt x="10" y="6"/>
                        </a:cubicBezTo>
                        <a:cubicBezTo>
                          <a:pt x="10" y="8"/>
                          <a:pt x="10" y="9"/>
                          <a:pt x="8" y="10"/>
                        </a:cubicBezTo>
                        <a:cubicBezTo>
                          <a:pt x="7" y="11"/>
                          <a:pt x="6" y="11"/>
                          <a:pt x="5" y="11"/>
                        </a:cubicBezTo>
                        <a:close/>
                        <a:moveTo>
                          <a:pt x="6" y="2"/>
                        </a:moveTo>
                        <a:cubicBezTo>
                          <a:pt x="5" y="2"/>
                          <a:pt x="4" y="2"/>
                          <a:pt x="4" y="3"/>
                        </a:cubicBezTo>
                        <a:cubicBezTo>
                          <a:pt x="3" y="3"/>
                          <a:pt x="3" y="4"/>
                          <a:pt x="3" y="5"/>
                        </a:cubicBezTo>
                        <a:cubicBezTo>
                          <a:pt x="2" y="6"/>
                          <a:pt x="3" y="7"/>
                          <a:pt x="3" y="8"/>
                        </a:cubicBezTo>
                        <a:cubicBezTo>
                          <a:pt x="3" y="8"/>
                          <a:pt x="4" y="9"/>
                          <a:pt x="5" y="9"/>
                        </a:cubicBezTo>
                        <a:cubicBezTo>
                          <a:pt x="6" y="9"/>
                          <a:pt x="6" y="9"/>
                          <a:pt x="7" y="8"/>
                        </a:cubicBezTo>
                        <a:cubicBezTo>
                          <a:pt x="7" y="8"/>
                          <a:pt x="8" y="7"/>
                          <a:pt x="8" y="6"/>
                        </a:cubicBezTo>
                        <a:cubicBezTo>
                          <a:pt x="8" y="5"/>
                          <a:pt x="8" y="4"/>
                          <a:pt x="7" y="3"/>
                        </a:cubicBezTo>
                        <a:cubicBezTo>
                          <a:pt x="7" y="2"/>
                          <a:pt x="6" y="2"/>
                          <a:pt x="6" y="2"/>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8" name="Freeform 82"/>
                  <p:cNvSpPr>
                    <a:spLocks noEditPoints="1"/>
                  </p:cNvSpPr>
                  <p:nvPr/>
                </p:nvSpPr>
                <p:spPr bwMode="auto">
                  <a:xfrm>
                    <a:off x="5150" y="3609"/>
                    <a:ext cx="16" cy="21"/>
                  </a:xfrm>
                  <a:custGeom>
                    <a:avLst/>
                    <a:gdLst>
                      <a:gd name="T0" fmla="*/ 2 w 8"/>
                      <a:gd name="T1" fmla="*/ 7 h 11"/>
                      <a:gd name="T2" fmla="*/ 2 w 8"/>
                      <a:gd name="T3" fmla="*/ 11 h 11"/>
                      <a:gd name="T4" fmla="*/ 0 w 8"/>
                      <a:gd name="T5" fmla="*/ 10 h 11"/>
                      <a:gd name="T6" fmla="*/ 1 w 8"/>
                      <a:gd name="T7" fmla="*/ 0 h 11"/>
                      <a:gd name="T8" fmla="*/ 4 w 8"/>
                      <a:gd name="T9" fmla="*/ 0 h 11"/>
                      <a:gd name="T10" fmla="*/ 8 w 8"/>
                      <a:gd name="T11" fmla="*/ 4 h 11"/>
                      <a:gd name="T12" fmla="*/ 7 w 8"/>
                      <a:gd name="T13" fmla="*/ 7 h 11"/>
                      <a:gd name="T14" fmla="*/ 3 w 8"/>
                      <a:gd name="T15" fmla="*/ 7 h 11"/>
                      <a:gd name="T16" fmla="*/ 2 w 8"/>
                      <a:gd name="T17" fmla="*/ 7 h 11"/>
                      <a:gd name="T18" fmla="*/ 3 w 8"/>
                      <a:gd name="T19" fmla="*/ 2 h 11"/>
                      <a:gd name="T20" fmla="*/ 3 w 8"/>
                      <a:gd name="T21" fmla="*/ 5 h 11"/>
                      <a:gd name="T22" fmla="*/ 3 w 8"/>
                      <a:gd name="T23" fmla="*/ 5 h 11"/>
                      <a:gd name="T24" fmla="*/ 6 w 8"/>
                      <a:gd name="T25" fmla="*/ 4 h 11"/>
                      <a:gd name="T26" fmla="*/ 4 w 8"/>
                      <a:gd name="T27" fmla="*/ 2 h 11"/>
                      <a:gd name="T28" fmla="*/ 3 w 8"/>
                      <a:gd name="T2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1">
                        <a:moveTo>
                          <a:pt x="2" y="7"/>
                        </a:moveTo>
                        <a:cubicBezTo>
                          <a:pt x="2" y="11"/>
                          <a:pt x="2" y="11"/>
                          <a:pt x="2" y="11"/>
                        </a:cubicBezTo>
                        <a:cubicBezTo>
                          <a:pt x="0" y="10"/>
                          <a:pt x="0" y="10"/>
                          <a:pt x="0" y="10"/>
                        </a:cubicBezTo>
                        <a:cubicBezTo>
                          <a:pt x="1" y="0"/>
                          <a:pt x="1" y="0"/>
                          <a:pt x="1" y="0"/>
                        </a:cubicBezTo>
                        <a:cubicBezTo>
                          <a:pt x="4" y="0"/>
                          <a:pt x="4" y="0"/>
                          <a:pt x="4" y="0"/>
                        </a:cubicBezTo>
                        <a:cubicBezTo>
                          <a:pt x="7" y="1"/>
                          <a:pt x="8" y="2"/>
                          <a:pt x="8" y="4"/>
                        </a:cubicBezTo>
                        <a:cubicBezTo>
                          <a:pt x="8" y="5"/>
                          <a:pt x="7" y="6"/>
                          <a:pt x="7" y="7"/>
                        </a:cubicBezTo>
                        <a:cubicBezTo>
                          <a:pt x="6" y="7"/>
                          <a:pt x="5" y="7"/>
                          <a:pt x="3" y="7"/>
                        </a:cubicBezTo>
                        <a:lnTo>
                          <a:pt x="2" y="7"/>
                        </a:lnTo>
                        <a:close/>
                        <a:moveTo>
                          <a:pt x="3" y="2"/>
                        </a:moveTo>
                        <a:cubicBezTo>
                          <a:pt x="3" y="5"/>
                          <a:pt x="3" y="5"/>
                          <a:pt x="3" y="5"/>
                        </a:cubicBezTo>
                        <a:cubicBezTo>
                          <a:pt x="3" y="5"/>
                          <a:pt x="3" y="5"/>
                          <a:pt x="3" y="5"/>
                        </a:cubicBezTo>
                        <a:cubicBezTo>
                          <a:pt x="5" y="6"/>
                          <a:pt x="5" y="5"/>
                          <a:pt x="6" y="4"/>
                        </a:cubicBezTo>
                        <a:cubicBezTo>
                          <a:pt x="6" y="3"/>
                          <a:pt x="5" y="2"/>
                          <a:pt x="4" y="2"/>
                        </a:cubicBezTo>
                        <a:lnTo>
                          <a:pt x="3" y="2"/>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 name="Freeform 83"/>
                  <p:cNvSpPr>
                    <a:spLocks/>
                  </p:cNvSpPr>
                  <p:nvPr/>
                </p:nvSpPr>
                <p:spPr bwMode="auto">
                  <a:xfrm>
                    <a:off x="5167" y="3611"/>
                    <a:ext cx="14" cy="21"/>
                  </a:xfrm>
                  <a:custGeom>
                    <a:avLst/>
                    <a:gdLst>
                      <a:gd name="T0" fmla="*/ 12 w 14"/>
                      <a:gd name="T1" fmla="*/ 21 h 21"/>
                      <a:gd name="T2" fmla="*/ 0 w 14"/>
                      <a:gd name="T3" fmla="*/ 21 h 21"/>
                      <a:gd name="T4" fmla="*/ 2 w 14"/>
                      <a:gd name="T5" fmla="*/ 0 h 21"/>
                      <a:gd name="T6" fmla="*/ 14 w 14"/>
                      <a:gd name="T7" fmla="*/ 2 h 21"/>
                      <a:gd name="T8" fmla="*/ 14 w 14"/>
                      <a:gd name="T9" fmla="*/ 6 h 21"/>
                      <a:gd name="T10" fmla="*/ 6 w 14"/>
                      <a:gd name="T11" fmla="*/ 4 h 21"/>
                      <a:gd name="T12" fmla="*/ 6 w 14"/>
                      <a:gd name="T13" fmla="*/ 10 h 21"/>
                      <a:gd name="T14" fmla="*/ 12 w 14"/>
                      <a:gd name="T15" fmla="*/ 10 h 21"/>
                      <a:gd name="T16" fmla="*/ 12 w 14"/>
                      <a:gd name="T17" fmla="*/ 14 h 21"/>
                      <a:gd name="T18" fmla="*/ 6 w 14"/>
                      <a:gd name="T19" fmla="*/ 12 h 21"/>
                      <a:gd name="T20" fmla="*/ 4 w 14"/>
                      <a:gd name="T21" fmla="*/ 17 h 21"/>
                      <a:gd name="T22" fmla="*/ 12 w 14"/>
                      <a:gd name="T23" fmla="*/ 17 h 21"/>
                      <a:gd name="T24" fmla="*/ 12 w 14"/>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12" y="21"/>
                        </a:moveTo>
                        <a:lnTo>
                          <a:pt x="0" y="21"/>
                        </a:lnTo>
                        <a:lnTo>
                          <a:pt x="2" y="0"/>
                        </a:lnTo>
                        <a:lnTo>
                          <a:pt x="14" y="2"/>
                        </a:lnTo>
                        <a:lnTo>
                          <a:pt x="14" y="6"/>
                        </a:lnTo>
                        <a:lnTo>
                          <a:pt x="6" y="4"/>
                        </a:lnTo>
                        <a:lnTo>
                          <a:pt x="6" y="10"/>
                        </a:lnTo>
                        <a:lnTo>
                          <a:pt x="12" y="10"/>
                        </a:lnTo>
                        <a:lnTo>
                          <a:pt x="12" y="14"/>
                        </a:lnTo>
                        <a:lnTo>
                          <a:pt x="6" y="12"/>
                        </a:lnTo>
                        <a:lnTo>
                          <a:pt x="4" y="17"/>
                        </a:lnTo>
                        <a:lnTo>
                          <a:pt x="12" y="17"/>
                        </a:lnTo>
                        <a:lnTo>
                          <a:pt x="12" y="21"/>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0" name="Freeform 84"/>
                  <p:cNvSpPr>
                    <a:spLocks/>
                  </p:cNvSpPr>
                  <p:nvPr/>
                </p:nvSpPr>
                <p:spPr bwMode="auto">
                  <a:xfrm>
                    <a:off x="5183" y="3613"/>
                    <a:ext cx="21" cy="23"/>
                  </a:xfrm>
                  <a:custGeom>
                    <a:avLst/>
                    <a:gdLst>
                      <a:gd name="T0" fmla="*/ 9 w 11"/>
                      <a:gd name="T1" fmla="*/ 12 h 12"/>
                      <a:gd name="T2" fmla="*/ 7 w 11"/>
                      <a:gd name="T3" fmla="*/ 11 h 12"/>
                      <a:gd name="T4" fmla="*/ 3 w 11"/>
                      <a:gd name="T5" fmla="*/ 4 h 12"/>
                      <a:gd name="T6" fmla="*/ 3 w 11"/>
                      <a:gd name="T7" fmla="*/ 3 h 12"/>
                      <a:gd name="T8" fmla="*/ 3 w 11"/>
                      <a:gd name="T9" fmla="*/ 3 h 12"/>
                      <a:gd name="T10" fmla="*/ 3 w 11"/>
                      <a:gd name="T11" fmla="*/ 5 h 12"/>
                      <a:gd name="T12" fmla="*/ 2 w 11"/>
                      <a:gd name="T13" fmla="*/ 11 h 12"/>
                      <a:gd name="T14" fmla="*/ 0 w 11"/>
                      <a:gd name="T15" fmla="*/ 10 h 12"/>
                      <a:gd name="T16" fmla="*/ 1 w 11"/>
                      <a:gd name="T17" fmla="*/ 0 h 12"/>
                      <a:gd name="T18" fmla="*/ 4 w 11"/>
                      <a:gd name="T19" fmla="*/ 0 h 12"/>
                      <a:gd name="T20" fmla="*/ 7 w 11"/>
                      <a:gd name="T21" fmla="*/ 7 h 12"/>
                      <a:gd name="T22" fmla="*/ 8 w 11"/>
                      <a:gd name="T23" fmla="*/ 8 h 12"/>
                      <a:gd name="T24" fmla="*/ 8 w 11"/>
                      <a:gd name="T25" fmla="*/ 8 h 12"/>
                      <a:gd name="T26" fmla="*/ 8 w 11"/>
                      <a:gd name="T27" fmla="*/ 7 h 12"/>
                      <a:gd name="T28" fmla="*/ 8 w 11"/>
                      <a:gd name="T29" fmla="*/ 1 h 12"/>
                      <a:gd name="T30" fmla="*/ 11 w 11"/>
                      <a:gd name="T31" fmla="*/ 1 h 12"/>
                      <a:gd name="T32" fmla="*/ 9 w 11"/>
                      <a:gd name="T3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9" y="12"/>
                        </a:moveTo>
                        <a:cubicBezTo>
                          <a:pt x="7" y="11"/>
                          <a:pt x="7" y="11"/>
                          <a:pt x="7" y="11"/>
                        </a:cubicBezTo>
                        <a:cubicBezTo>
                          <a:pt x="3" y="4"/>
                          <a:pt x="3" y="4"/>
                          <a:pt x="3" y="4"/>
                        </a:cubicBezTo>
                        <a:cubicBezTo>
                          <a:pt x="3" y="4"/>
                          <a:pt x="3" y="3"/>
                          <a:pt x="3" y="3"/>
                        </a:cubicBezTo>
                        <a:cubicBezTo>
                          <a:pt x="3" y="3"/>
                          <a:pt x="3" y="3"/>
                          <a:pt x="3" y="3"/>
                        </a:cubicBezTo>
                        <a:cubicBezTo>
                          <a:pt x="3" y="4"/>
                          <a:pt x="3" y="4"/>
                          <a:pt x="3" y="5"/>
                        </a:cubicBezTo>
                        <a:cubicBezTo>
                          <a:pt x="2" y="11"/>
                          <a:pt x="2" y="11"/>
                          <a:pt x="2" y="11"/>
                        </a:cubicBezTo>
                        <a:cubicBezTo>
                          <a:pt x="0" y="10"/>
                          <a:pt x="0" y="10"/>
                          <a:pt x="0" y="10"/>
                        </a:cubicBezTo>
                        <a:cubicBezTo>
                          <a:pt x="1" y="0"/>
                          <a:pt x="1" y="0"/>
                          <a:pt x="1" y="0"/>
                        </a:cubicBezTo>
                        <a:cubicBezTo>
                          <a:pt x="4" y="0"/>
                          <a:pt x="4" y="0"/>
                          <a:pt x="4" y="0"/>
                        </a:cubicBezTo>
                        <a:cubicBezTo>
                          <a:pt x="7" y="7"/>
                          <a:pt x="7" y="7"/>
                          <a:pt x="7" y="7"/>
                        </a:cubicBezTo>
                        <a:cubicBezTo>
                          <a:pt x="8" y="8"/>
                          <a:pt x="8" y="8"/>
                          <a:pt x="8" y="8"/>
                        </a:cubicBezTo>
                        <a:cubicBezTo>
                          <a:pt x="8" y="8"/>
                          <a:pt x="8" y="8"/>
                          <a:pt x="8" y="8"/>
                        </a:cubicBezTo>
                        <a:cubicBezTo>
                          <a:pt x="8" y="8"/>
                          <a:pt x="8" y="7"/>
                          <a:pt x="8" y="7"/>
                        </a:cubicBezTo>
                        <a:cubicBezTo>
                          <a:pt x="8" y="1"/>
                          <a:pt x="8" y="1"/>
                          <a:pt x="8" y="1"/>
                        </a:cubicBezTo>
                        <a:cubicBezTo>
                          <a:pt x="11" y="1"/>
                          <a:pt x="11" y="1"/>
                          <a:pt x="11" y="1"/>
                        </a:cubicBezTo>
                        <a:lnTo>
                          <a:pt x="9" y="12"/>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 name="Freeform 85"/>
                  <p:cNvSpPr>
                    <a:spLocks/>
                  </p:cNvSpPr>
                  <p:nvPr/>
                </p:nvSpPr>
                <p:spPr bwMode="auto">
                  <a:xfrm>
                    <a:off x="5487" y="3582"/>
                    <a:ext cx="234" cy="163"/>
                  </a:xfrm>
                  <a:custGeom>
                    <a:avLst/>
                    <a:gdLst>
                      <a:gd name="T0" fmla="*/ 68 w 234"/>
                      <a:gd name="T1" fmla="*/ 0 h 163"/>
                      <a:gd name="T2" fmla="*/ 58 w 234"/>
                      <a:gd name="T3" fmla="*/ 0 h 163"/>
                      <a:gd name="T4" fmla="*/ 0 w 234"/>
                      <a:gd name="T5" fmla="*/ 163 h 163"/>
                      <a:gd name="T6" fmla="*/ 234 w 234"/>
                      <a:gd name="T7" fmla="*/ 163 h 163"/>
                      <a:gd name="T8" fmla="*/ 234 w 234"/>
                      <a:gd name="T9" fmla="*/ 77 h 163"/>
                      <a:gd name="T10" fmla="*/ 232 w 234"/>
                      <a:gd name="T11" fmla="*/ 77 h 163"/>
                      <a:gd name="T12" fmla="*/ 232 w 234"/>
                      <a:gd name="T13" fmla="*/ 46 h 163"/>
                      <a:gd name="T14" fmla="*/ 153 w 234"/>
                      <a:gd name="T15" fmla="*/ 46 h 163"/>
                      <a:gd name="T16" fmla="*/ 153 w 234"/>
                      <a:gd name="T17" fmla="*/ 77 h 163"/>
                      <a:gd name="T18" fmla="*/ 130 w 234"/>
                      <a:gd name="T19" fmla="*/ 77 h 163"/>
                      <a:gd name="T20" fmla="*/ 130 w 234"/>
                      <a:gd name="T21" fmla="*/ 48 h 163"/>
                      <a:gd name="T22" fmla="*/ 68 w 234"/>
                      <a:gd name="T23" fmla="*/ 48 h 163"/>
                      <a:gd name="T24" fmla="*/ 68 w 234"/>
                      <a:gd name="T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 h="163">
                        <a:moveTo>
                          <a:pt x="68" y="0"/>
                        </a:moveTo>
                        <a:lnTo>
                          <a:pt x="58" y="0"/>
                        </a:lnTo>
                        <a:lnTo>
                          <a:pt x="0" y="163"/>
                        </a:lnTo>
                        <a:lnTo>
                          <a:pt x="234" y="163"/>
                        </a:lnTo>
                        <a:lnTo>
                          <a:pt x="234" y="77"/>
                        </a:lnTo>
                        <a:lnTo>
                          <a:pt x="232" y="77"/>
                        </a:lnTo>
                        <a:lnTo>
                          <a:pt x="232" y="46"/>
                        </a:lnTo>
                        <a:lnTo>
                          <a:pt x="153" y="46"/>
                        </a:lnTo>
                        <a:lnTo>
                          <a:pt x="153" y="77"/>
                        </a:lnTo>
                        <a:lnTo>
                          <a:pt x="130" y="77"/>
                        </a:lnTo>
                        <a:lnTo>
                          <a:pt x="130" y="48"/>
                        </a:lnTo>
                        <a:lnTo>
                          <a:pt x="68" y="48"/>
                        </a:lnTo>
                        <a:lnTo>
                          <a:pt x="68" y="0"/>
                        </a:lnTo>
                        <a:close/>
                      </a:path>
                    </a:pathLst>
                  </a:custGeom>
                  <a:solidFill>
                    <a:srgbClr val="00AD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 name="Freeform 86"/>
                  <p:cNvSpPr>
                    <a:spLocks/>
                  </p:cNvSpPr>
                  <p:nvPr/>
                </p:nvSpPr>
                <p:spPr bwMode="auto">
                  <a:xfrm>
                    <a:off x="5487" y="3582"/>
                    <a:ext cx="234" cy="163"/>
                  </a:xfrm>
                  <a:custGeom>
                    <a:avLst/>
                    <a:gdLst>
                      <a:gd name="T0" fmla="*/ 68 w 234"/>
                      <a:gd name="T1" fmla="*/ 0 h 163"/>
                      <a:gd name="T2" fmla="*/ 58 w 234"/>
                      <a:gd name="T3" fmla="*/ 0 h 163"/>
                      <a:gd name="T4" fmla="*/ 0 w 234"/>
                      <a:gd name="T5" fmla="*/ 163 h 163"/>
                      <a:gd name="T6" fmla="*/ 234 w 234"/>
                      <a:gd name="T7" fmla="*/ 163 h 163"/>
                      <a:gd name="T8" fmla="*/ 234 w 234"/>
                      <a:gd name="T9" fmla="*/ 77 h 163"/>
                      <a:gd name="T10" fmla="*/ 232 w 234"/>
                      <a:gd name="T11" fmla="*/ 77 h 163"/>
                      <a:gd name="T12" fmla="*/ 232 w 234"/>
                      <a:gd name="T13" fmla="*/ 46 h 163"/>
                      <a:gd name="T14" fmla="*/ 153 w 234"/>
                      <a:gd name="T15" fmla="*/ 46 h 163"/>
                      <a:gd name="T16" fmla="*/ 153 w 234"/>
                      <a:gd name="T17" fmla="*/ 77 h 163"/>
                      <a:gd name="T18" fmla="*/ 130 w 234"/>
                      <a:gd name="T19" fmla="*/ 77 h 163"/>
                      <a:gd name="T20" fmla="*/ 130 w 234"/>
                      <a:gd name="T21" fmla="*/ 48 h 163"/>
                      <a:gd name="T22" fmla="*/ 68 w 234"/>
                      <a:gd name="T23" fmla="*/ 48 h 163"/>
                      <a:gd name="T24" fmla="*/ 68 w 234"/>
                      <a:gd name="T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 h="163">
                        <a:moveTo>
                          <a:pt x="68" y="0"/>
                        </a:moveTo>
                        <a:lnTo>
                          <a:pt x="58" y="0"/>
                        </a:lnTo>
                        <a:lnTo>
                          <a:pt x="0" y="163"/>
                        </a:lnTo>
                        <a:lnTo>
                          <a:pt x="234" y="163"/>
                        </a:lnTo>
                        <a:lnTo>
                          <a:pt x="234" y="77"/>
                        </a:lnTo>
                        <a:lnTo>
                          <a:pt x="232" y="77"/>
                        </a:lnTo>
                        <a:lnTo>
                          <a:pt x="232" y="46"/>
                        </a:lnTo>
                        <a:lnTo>
                          <a:pt x="153" y="46"/>
                        </a:lnTo>
                        <a:lnTo>
                          <a:pt x="153" y="77"/>
                        </a:lnTo>
                        <a:lnTo>
                          <a:pt x="130" y="77"/>
                        </a:lnTo>
                        <a:lnTo>
                          <a:pt x="130" y="48"/>
                        </a:lnTo>
                        <a:lnTo>
                          <a:pt x="68" y="48"/>
                        </a:lnTo>
                        <a:lnTo>
                          <a:pt x="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 name="Freeform 87"/>
                  <p:cNvSpPr>
                    <a:spLocks/>
                  </p:cNvSpPr>
                  <p:nvPr/>
                </p:nvSpPr>
                <p:spPr bwMode="auto">
                  <a:xfrm>
                    <a:off x="5328" y="3582"/>
                    <a:ext cx="217" cy="163"/>
                  </a:xfrm>
                  <a:custGeom>
                    <a:avLst/>
                    <a:gdLst>
                      <a:gd name="T0" fmla="*/ 217 w 217"/>
                      <a:gd name="T1" fmla="*/ 0 h 163"/>
                      <a:gd name="T2" fmla="*/ 149 w 217"/>
                      <a:gd name="T3" fmla="*/ 0 h 163"/>
                      <a:gd name="T4" fmla="*/ 149 w 217"/>
                      <a:gd name="T5" fmla="*/ 43 h 163"/>
                      <a:gd name="T6" fmla="*/ 72 w 217"/>
                      <a:gd name="T7" fmla="*/ 43 h 163"/>
                      <a:gd name="T8" fmla="*/ 72 w 217"/>
                      <a:gd name="T9" fmla="*/ 0 h 163"/>
                      <a:gd name="T10" fmla="*/ 0 w 217"/>
                      <a:gd name="T11" fmla="*/ 0 h 163"/>
                      <a:gd name="T12" fmla="*/ 0 w 217"/>
                      <a:gd name="T13" fmla="*/ 77 h 163"/>
                      <a:gd name="T14" fmla="*/ 0 w 217"/>
                      <a:gd name="T15" fmla="*/ 106 h 163"/>
                      <a:gd name="T16" fmla="*/ 0 w 217"/>
                      <a:gd name="T17" fmla="*/ 163 h 163"/>
                      <a:gd name="T18" fmla="*/ 159 w 217"/>
                      <a:gd name="T19" fmla="*/ 163 h 163"/>
                      <a:gd name="T20" fmla="*/ 217 w 217"/>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163">
                        <a:moveTo>
                          <a:pt x="217" y="0"/>
                        </a:moveTo>
                        <a:lnTo>
                          <a:pt x="149" y="0"/>
                        </a:lnTo>
                        <a:lnTo>
                          <a:pt x="149" y="43"/>
                        </a:lnTo>
                        <a:lnTo>
                          <a:pt x="72" y="43"/>
                        </a:lnTo>
                        <a:lnTo>
                          <a:pt x="72" y="0"/>
                        </a:lnTo>
                        <a:lnTo>
                          <a:pt x="0" y="0"/>
                        </a:lnTo>
                        <a:lnTo>
                          <a:pt x="0" y="77"/>
                        </a:lnTo>
                        <a:lnTo>
                          <a:pt x="0" y="106"/>
                        </a:lnTo>
                        <a:lnTo>
                          <a:pt x="0" y="163"/>
                        </a:lnTo>
                        <a:lnTo>
                          <a:pt x="159" y="163"/>
                        </a:lnTo>
                        <a:lnTo>
                          <a:pt x="217" y="0"/>
                        </a:lnTo>
                        <a:close/>
                      </a:path>
                    </a:pathLst>
                  </a:custGeom>
                  <a:solidFill>
                    <a:srgbClr val="33BB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 name="Freeform 88"/>
                  <p:cNvSpPr>
                    <a:spLocks/>
                  </p:cNvSpPr>
                  <p:nvPr/>
                </p:nvSpPr>
                <p:spPr bwMode="auto">
                  <a:xfrm>
                    <a:off x="5328" y="3582"/>
                    <a:ext cx="217" cy="163"/>
                  </a:xfrm>
                  <a:custGeom>
                    <a:avLst/>
                    <a:gdLst>
                      <a:gd name="T0" fmla="*/ 217 w 217"/>
                      <a:gd name="T1" fmla="*/ 0 h 163"/>
                      <a:gd name="T2" fmla="*/ 149 w 217"/>
                      <a:gd name="T3" fmla="*/ 0 h 163"/>
                      <a:gd name="T4" fmla="*/ 149 w 217"/>
                      <a:gd name="T5" fmla="*/ 43 h 163"/>
                      <a:gd name="T6" fmla="*/ 72 w 217"/>
                      <a:gd name="T7" fmla="*/ 43 h 163"/>
                      <a:gd name="T8" fmla="*/ 72 w 217"/>
                      <a:gd name="T9" fmla="*/ 0 h 163"/>
                      <a:gd name="T10" fmla="*/ 0 w 217"/>
                      <a:gd name="T11" fmla="*/ 0 h 163"/>
                      <a:gd name="T12" fmla="*/ 0 w 217"/>
                      <a:gd name="T13" fmla="*/ 77 h 163"/>
                      <a:gd name="T14" fmla="*/ 0 w 217"/>
                      <a:gd name="T15" fmla="*/ 106 h 163"/>
                      <a:gd name="T16" fmla="*/ 0 w 217"/>
                      <a:gd name="T17" fmla="*/ 163 h 163"/>
                      <a:gd name="T18" fmla="*/ 159 w 217"/>
                      <a:gd name="T19" fmla="*/ 163 h 163"/>
                      <a:gd name="T20" fmla="*/ 217 w 217"/>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163">
                        <a:moveTo>
                          <a:pt x="217" y="0"/>
                        </a:moveTo>
                        <a:lnTo>
                          <a:pt x="149" y="0"/>
                        </a:lnTo>
                        <a:lnTo>
                          <a:pt x="149" y="43"/>
                        </a:lnTo>
                        <a:lnTo>
                          <a:pt x="72" y="43"/>
                        </a:lnTo>
                        <a:lnTo>
                          <a:pt x="72" y="0"/>
                        </a:lnTo>
                        <a:lnTo>
                          <a:pt x="0" y="0"/>
                        </a:lnTo>
                        <a:lnTo>
                          <a:pt x="0" y="77"/>
                        </a:lnTo>
                        <a:lnTo>
                          <a:pt x="0" y="106"/>
                        </a:lnTo>
                        <a:lnTo>
                          <a:pt x="0" y="163"/>
                        </a:lnTo>
                        <a:lnTo>
                          <a:pt x="159" y="163"/>
                        </a:lnTo>
                        <a:lnTo>
                          <a:pt x="2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 name="Freeform 89"/>
                  <p:cNvSpPr>
                    <a:spLocks noEditPoints="1"/>
                  </p:cNvSpPr>
                  <p:nvPr/>
                </p:nvSpPr>
                <p:spPr bwMode="auto">
                  <a:xfrm>
                    <a:off x="5361" y="3481"/>
                    <a:ext cx="35" cy="47"/>
                  </a:xfrm>
                  <a:custGeom>
                    <a:avLst/>
                    <a:gdLst>
                      <a:gd name="T0" fmla="*/ 15 w 18"/>
                      <a:gd name="T1" fmla="*/ 14 h 24"/>
                      <a:gd name="T2" fmla="*/ 16 w 18"/>
                      <a:gd name="T3" fmla="*/ 16 h 24"/>
                      <a:gd name="T4" fmla="*/ 16 w 18"/>
                      <a:gd name="T5" fmla="*/ 18 h 24"/>
                      <a:gd name="T6" fmla="*/ 14 w 18"/>
                      <a:gd name="T7" fmla="*/ 20 h 24"/>
                      <a:gd name="T8" fmla="*/ 13 w 18"/>
                      <a:gd name="T9" fmla="*/ 21 h 24"/>
                      <a:gd name="T10" fmla="*/ 11 w 18"/>
                      <a:gd name="T11" fmla="*/ 22 h 24"/>
                      <a:gd name="T12" fmla="*/ 9 w 18"/>
                      <a:gd name="T13" fmla="*/ 23 h 24"/>
                      <a:gd name="T14" fmla="*/ 7 w 18"/>
                      <a:gd name="T15" fmla="*/ 24 h 24"/>
                      <a:gd name="T16" fmla="*/ 6 w 18"/>
                      <a:gd name="T17" fmla="*/ 24 h 24"/>
                      <a:gd name="T18" fmla="*/ 5 w 18"/>
                      <a:gd name="T19" fmla="*/ 24 h 24"/>
                      <a:gd name="T20" fmla="*/ 5 w 18"/>
                      <a:gd name="T21" fmla="*/ 24 h 24"/>
                      <a:gd name="T22" fmla="*/ 4 w 18"/>
                      <a:gd name="T23" fmla="*/ 24 h 24"/>
                      <a:gd name="T24" fmla="*/ 3 w 18"/>
                      <a:gd name="T25" fmla="*/ 23 h 24"/>
                      <a:gd name="T26" fmla="*/ 1 w 18"/>
                      <a:gd name="T27" fmla="*/ 22 h 24"/>
                      <a:gd name="T28" fmla="*/ 1 w 18"/>
                      <a:gd name="T29" fmla="*/ 22 h 24"/>
                      <a:gd name="T30" fmla="*/ 0 w 18"/>
                      <a:gd name="T31" fmla="*/ 21 h 24"/>
                      <a:gd name="T32" fmla="*/ 0 w 18"/>
                      <a:gd name="T33" fmla="*/ 21 h 24"/>
                      <a:gd name="T34" fmla="*/ 0 w 18"/>
                      <a:gd name="T35" fmla="*/ 20 h 24"/>
                      <a:gd name="T36" fmla="*/ 0 w 18"/>
                      <a:gd name="T37" fmla="*/ 16 h 24"/>
                      <a:gd name="T38" fmla="*/ 0 w 18"/>
                      <a:gd name="T39" fmla="*/ 12 h 24"/>
                      <a:gd name="T40" fmla="*/ 0 w 18"/>
                      <a:gd name="T41" fmla="*/ 8 h 24"/>
                      <a:gd name="T42" fmla="*/ 0 w 18"/>
                      <a:gd name="T43" fmla="*/ 3 h 24"/>
                      <a:gd name="T44" fmla="*/ 2 w 18"/>
                      <a:gd name="T45" fmla="*/ 2 h 24"/>
                      <a:gd name="T46" fmla="*/ 5 w 18"/>
                      <a:gd name="T47" fmla="*/ 1 h 24"/>
                      <a:gd name="T48" fmla="*/ 8 w 18"/>
                      <a:gd name="T49" fmla="*/ 0 h 24"/>
                      <a:gd name="T50" fmla="*/ 10 w 18"/>
                      <a:gd name="T51" fmla="*/ 0 h 24"/>
                      <a:gd name="T52" fmla="*/ 13 w 18"/>
                      <a:gd name="T53" fmla="*/ 0 h 24"/>
                      <a:gd name="T54" fmla="*/ 15 w 18"/>
                      <a:gd name="T55" fmla="*/ 1 h 24"/>
                      <a:gd name="T56" fmla="*/ 16 w 18"/>
                      <a:gd name="T57" fmla="*/ 3 h 24"/>
                      <a:gd name="T58" fmla="*/ 17 w 18"/>
                      <a:gd name="T59" fmla="*/ 5 h 24"/>
                      <a:gd name="T60" fmla="*/ 18 w 18"/>
                      <a:gd name="T61" fmla="*/ 7 h 24"/>
                      <a:gd name="T62" fmla="*/ 17 w 18"/>
                      <a:gd name="T63" fmla="*/ 8 h 24"/>
                      <a:gd name="T64" fmla="*/ 17 w 18"/>
                      <a:gd name="T65" fmla="*/ 9 h 24"/>
                      <a:gd name="T66" fmla="*/ 16 w 18"/>
                      <a:gd name="T67" fmla="*/ 11 h 24"/>
                      <a:gd name="T68" fmla="*/ 14 w 18"/>
                      <a:gd name="T69" fmla="*/ 12 h 24"/>
                      <a:gd name="T70" fmla="*/ 13 w 18"/>
                      <a:gd name="T71" fmla="*/ 13 h 24"/>
                      <a:gd name="T72" fmla="*/ 15 w 18"/>
                      <a:gd name="T73" fmla="*/ 14 h 24"/>
                      <a:gd name="T74" fmla="*/ 5 w 18"/>
                      <a:gd name="T75" fmla="*/ 18 h 24"/>
                      <a:gd name="T76" fmla="*/ 5 w 18"/>
                      <a:gd name="T77" fmla="*/ 20 h 24"/>
                      <a:gd name="T78" fmla="*/ 7 w 18"/>
                      <a:gd name="T79" fmla="*/ 19 h 24"/>
                      <a:gd name="T80" fmla="*/ 9 w 18"/>
                      <a:gd name="T81" fmla="*/ 18 h 24"/>
                      <a:gd name="T82" fmla="*/ 10 w 18"/>
                      <a:gd name="T83" fmla="*/ 17 h 24"/>
                      <a:gd name="T84" fmla="*/ 10 w 18"/>
                      <a:gd name="T85" fmla="*/ 16 h 24"/>
                      <a:gd name="T86" fmla="*/ 10 w 18"/>
                      <a:gd name="T87" fmla="*/ 15 h 24"/>
                      <a:gd name="T88" fmla="*/ 9 w 18"/>
                      <a:gd name="T89" fmla="*/ 15 h 24"/>
                      <a:gd name="T90" fmla="*/ 7 w 18"/>
                      <a:gd name="T91" fmla="*/ 15 h 24"/>
                      <a:gd name="T92" fmla="*/ 5 w 18"/>
                      <a:gd name="T93" fmla="*/ 16 h 24"/>
                      <a:gd name="T94" fmla="*/ 5 w 18"/>
                      <a:gd name="T95" fmla="*/ 18 h 24"/>
                      <a:gd name="T96" fmla="*/ 9 w 18"/>
                      <a:gd name="T97" fmla="*/ 10 h 24"/>
                      <a:gd name="T98" fmla="*/ 11 w 18"/>
                      <a:gd name="T99" fmla="*/ 8 h 24"/>
                      <a:gd name="T100" fmla="*/ 12 w 18"/>
                      <a:gd name="T101" fmla="*/ 7 h 24"/>
                      <a:gd name="T102" fmla="*/ 12 w 18"/>
                      <a:gd name="T103" fmla="*/ 5 h 24"/>
                      <a:gd name="T104" fmla="*/ 12 w 18"/>
                      <a:gd name="T105" fmla="*/ 5 h 24"/>
                      <a:gd name="T106" fmla="*/ 10 w 18"/>
                      <a:gd name="T107" fmla="*/ 5 h 24"/>
                      <a:gd name="T108" fmla="*/ 9 w 18"/>
                      <a:gd name="T109" fmla="*/ 5 h 24"/>
                      <a:gd name="T110" fmla="*/ 7 w 18"/>
                      <a:gd name="T111" fmla="*/ 6 h 24"/>
                      <a:gd name="T112" fmla="*/ 6 w 18"/>
                      <a:gd name="T113" fmla="*/ 9 h 24"/>
                      <a:gd name="T114" fmla="*/ 6 w 18"/>
                      <a:gd name="T115" fmla="*/ 11 h 24"/>
                      <a:gd name="T116" fmla="*/ 9 w 18"/>
                      <a:gd name="T11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 h="24">
                        <a:moveTo>
                          <a:pt x="15" y="14"/>
                        </a:moveTo>
                        <a:cubicBezTo>
                          <a:pt x="15" y="15"/>
                          <a:pt x="16" y="15"/>
                          <a:pt x="16" y="16"/>
                        </a:cubicBezTo>
                        <a:cubicBezTo>
                          <a:pt x="16" y="17"/>
                          <a:pt x="16" y="17"/>
                          <a:pt x="16" y="18"/>
                        </a:cubicBezTo>
                        <a:cubicBezTo>
                          <a:pt x="15" y="18"/>
                          <a:pt x="15" y="19"/>
                          <a:pt x="14" y="20"/>
                        </a:cubicBezTo>
                        <a:cubicBezTo>
                          <a:pt x="14" y="20"/>
                          <a:pt x="13" y="20"/>
                          <a:pt x="13" y="21"/>
                        </a:cubicBezTo>
                        <a:cubicBezTo>
                          <a:pt x="12" y="21"/>
                          <a:pt x="12" y="22"/>
                          <a:pt x="11" y="22"/>
                        </a:cubicBezTo>
                        <a:cubicBezTo>
                          <a:pt x="10" y="22"/>
                          <a:pt x="10" y="23"/>
                          <a:pt x="9" y="23"/>
                        </a:cubicBezTo>
                        <a:cubicBezTo>
                          <a:pt x="8" y="23"/>
                          <a:pt x="8" y="24"/>
                          <a:pt x="7" y="24"/>
                        </a:cubicBezTo>
                        <a:cubicBezTo>
                          <a:pt x="6" y="24"/>
                          <a:pt x="6" y="24"/>
                          <a:pt x="6" y="24"/>
                        </a:cubicBezTo>
                        <a:cubicBezTo>
                          <a:pt x="5" y="24"/>
                          <a:pt x="5" y="24"/>
                          <a:pt x="5" y="24"/>
                        </a:cubicBezTo>
                        <a:cubicBezTo>
                          <a:pt x="5" y="24"/>
                          <a:pt x="5" y="24"/>
                          <a:pt x="5" y="24"/>
                        </a:cubicBezTo>
                        <a:cubicBezTo>
                          <a:pt x="4" y="24"/>
                          <a:pt x="4" y="24"/>
                          <a:pt x="4" y="24"/>
                        </a:cubicBezTo>
                        <a:cubicBezTo>
                          <a:pt x="4" y="24"/>
                          <a:pt x="3" y="23"/>
                          <a:pt x="3" y="23"/>
                        </a:cubicBezTo>
                        <a:cubicBezTo>
                          <a:pt x="2" y="23"/>
                          <a:pt x="2" y="23"/>
                          <a:pt x="1" y="22"/>
                        </a:cubicBezTo>
                        <a:cubicBezTo>
                          <a:pt x="1" y="22"/>
                          <a:pt x="1" y="22"/>
                          <a:pt x="1" y="22"/>
                        </a:cubicBezTo>
                        <a:cubicBezTo>
                          <a:pt x="0" y="21"/>
                          <a:pt x="0" y="21"/>
                          <a:pt x="0" y="21"/>
                        </a:cubicBezTo>
                        <a:cubicBezTo>
                          <a:pt x="0" y="21"/>
                          <a:pt x="0" y="21"/>
                          <a:pt x="0" y="21"/>
                        </a:cubicBezTo>
                        <a:cubicBezTo>
                          <a:pt x="0" y="20"/>
                          <a:pt x="0" y="20"/>
                          <a:pt x="0" y="20"/>
                        </a:cubicBezTo>
                        <a:cubicBezTo>
                          <a:pt x="0" y="19"/>
                          <a:pt x="0" y="18"/>
                          <a:pt x="0" y="16"/>
                        </a:cubicBezTo>
                        <a:cubicBezTo>
                          <a:pt x="0" y="15"/>
                          <a:pt x="0" y="14"/>
                          <a:pt x="0" y="12"/>
                        </a:cubicBezTo>
                        <a:cubicBezTo>
                          <a:pt x="0" y="11"/>
                          <a:pt x="0" y="9"/>
                          <a:pt x="0" y="8"/>
                        </a:cubicBezTo>
                        <a:cubicBezTo>
                          <a:pt x="0" y="6"/>
                          <a:pt x="0" y="5"/>
                          <a:pt x="0" y="3"/>
                        </a:cubicBezTo>
                        <a:cubicBezTo>
                          <a:pt x="0" y="3"/>
                          <a:pt x="1" y="3"/>
                          <a:pt x="2" y="2"/>
                        </a:cubicBezTo>
                        <a:cubicBezTo>
                          <a:pt x="3" y="2"/>
                          <a:pt x="4" y="1"/>
                          <a:pt x="5" y="1"/>
                        </a:cubicBezTo>
                        <a:cubicBezTo>
                          <a:pt x="6" y="1"/>
                          <a:pt x="7" y="1"/>
                          <a:pt x="8" y="0"/>
                        </a:cubicBezTo>
                        <a:cubicBezTo>
                          <a:pt x="9" y="0"/>
                          <a:pt x="9" y="0"/>
                          <a:pt x="10" y="0"/>
                        </a:cubicBezTo>
                        <a:cubicBezTo>
                          <a:pt x="11" y="0"/>
                          <a:pt x="12" y="0"/>
                          <a:pt x="13" y="0"/>
                        </a:cubicBezTo>
                        <a:cubicBezTo>
                          <a:pt x="14" y="0"/>
                          <a:pt x="14" y="1"/>
                          <a:pt x="15" y="1"/>
                        </a:cubicBezTo>
                        <a:cubicBezTo>
                          <a:pt x="15" y="2"/>
                          <a:pt x="16" y="2"/>
                          <a:pt x="16" y="3"/>
                        </a:cubicBezTo>
                        <a:cubicBezTo>
                          <a:pt x="17" y="4"/>
                          <a:pt x="17" y="4"/>
                          <a:pt x="17" y="5"/>
                        </a:cubicBezTo>
                        <a:cubicBezTo>
                          <a:pt x="18" y="6"/>
                          <a:pt x="18" y="6"/>
                          <a:pt x="18" y="7"/>
                        </a:cubicBezTo>
                        <a:cubicBezTo>
                          <a:pt x="18" y="7"/>
                          <a:pt x="17" y="8"/>
                          <a:pt x="17" y="8"/>
                        </a:cubicBezTo>
                        <a:cubicBezTo>
                          <a:pt x="17" y="9"/>
                          <a:pt x="17" y="9"/>
                          <a:pt x="17" y="9"/>
                        </a:cubicBezTo>
                        <a:cubicBezTo>
                          <a:pt x="16" y="10"/>
                          <a:pt x="16" y="10"/>
                          <a:pt x="16" y="11"/>
                        </a:cubicBezTo>
                        <a:cubicBezTo>
                          <a:pt x="15" y="11"/>
                          <a:pt x="15" y="11"/>
                          <a:pt x="14" y="12"/>
                        </a:cubicBezTo>
                        <a:cubicBezTo>
                          <a:pt x="14" y="12"/>
                          <a:pt x="13" y="12"/>
                          <a:pt x="13" y="13"/>
                        </a:cubicBezTo>
                        <a:cubicBezTo>
                          <a:pt x="14" y="13"/>
                          <a:pt x="14" y="13"/>
                          <a:pt x="15" y="14"/>
                        </a:cubicBezTo>
                        <a:close/>
                        <a:moveTo>
                          <a:pt x="5" y="18"/>
                        </a:moveTo>
                        <a:cubicBezTo>
                          <a:pt x="5" y="19"/>
                          <a:pt x="5" y="19"/>
                          <a:pt x="5" y="20"/>
                        </a:cubicBezTo>
                        <a:cubicBezTo>
                          <a:pt x="6" y="20"/>
                          <a:pt x="6" y="19"/>
                          <a:pt x="7" y="19"/>
                        </a:cubicBezTo>
                        <a:cubicBezTo>
                          <a:pt x="8" y="19"/>
                          <a:pt x="9" y="18"/>
                          <a:pt x="9" y="18"/>
                        </a:cubicBezTo>
                        <a:cubicBezTo>
                          <a:pt x="9" y="17"/>
                          <a:pt x="10" y="17"/>
                          <a:pt x="10" y="17"/>
                        </a:cubicBezTo>
                        <a:cubicBezTo>
                          <a:pt x="10" y="16"/>
                          <a:pt x="10" y="16"/>
                          <a:pt x="10" y="16"/>
                        </a:cubicBezTo>
                        <a:cubicBezTo>
                          <a:pt x="10" y="15"/>
                          <a:pt x="10" y="15"/>
                          <a:pt x="10" y="15"/>
                        </a:cubicBezTo>
                        <a:cubicBezTo>
                          <a:pt x="9" y="15"/>
                          <a:pt x="9" y="15"/>
                          <a:pt x="9" y="15"/>
                        </a:cubicBezTo>
                        <a:cubicBezTo>
                          <a:pt x="8" y="15"/>
                          <a:pt x="8" y="15"/>
                          <a:pt x="7" y="15"/>
                        </a:cubicBezTo>
                        <a:cubicBezTo>
                          <a:pt x="7" y="15"/>
                          <a:pt x="6" y="16"/>
                          <a:pt x="5" y="16"/>
                        </a:cubicBezTo>
                        <a:cubicBezTo>
                          <a:pt x="5" y="17"/>
                          <a:pt x="5" y="17"/>
                          <a:pt x="5" y="18"/>
                        </a:cubicBezTo>
                        <a:close/>
                        <a:moveTo>
                          <a:pt x="9" y="10"/>
                        </a:moveTo>
                        <a:cubicBezTo>
                          <a:pt x="10" y="9"/>
                          <a:pt x="10" y="9"/>
                          <a:pt x="11" y="8"/>
                        </a:cubicBezTo>
                        <a:cubicBezTo>
                          <a:pt x="11" y="8"/>
                          <a:pt x="12" y="7"/>
                          <a:pt x="12" y="7"/>
                        </a:cubicBezTo>
                        <a:cubicBezTo>
                          <a:pt x="12" y="6"/>
                          <a:pt x="12" y="6"/>
                          <a:pt x="12" y="5"/>
                        </a:cubicBezTo>
                        <a:cubicBezTo>
                          <a:pt x="12" y="5"/>
                          <a:pt x="12" y="5"/>
                          <a:pt x="12" y="5"/>
                        </a:cubicBezTo>
                        <a:cubicBezTo>
                          <a:pt x="11" y="5"/>
                          <a:pt x="11" y="5"/>
                          <a:pt x="10" y="5"/>
                        </a:cubicBezTo>
                        <a:cubicBezTo>
                          <a:pt x="10" y="5"/>
                          <a:pt x="9" y="5"/>
                          <a:pt x="9" y="5"/>
                        </a:cubicBezTo>
                        <a:cubicBezTo>
                          <a:pt x="8" y="6"/>
                          <a:pt x="7" y="6"/>
                          <a:pt x="7" y="6"/>
                        </a:cubicBezTo>
                        <a:cubicBezTo>
                          <a:pt x="6" y="7"/>
                          <a:pt x="6" y="8"/>
                          <a:pt x="6" y="9"/>
                        </a:cubicBezTo>
                        <a:cubicBezTo>
                          <a:pt x="6" y="10"/>
                          <a:pt x="6" y="11"/>
                          <a:pt x="6" y="11"/>
                        </a:cubicBezTo>
                        <a:cubicBezTo>
                          <a:pt x="7" y="11"/>
                          <a:pt x="8" y="10"/>
                          <a:pt x="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 name="Freeform 90"/>
                  <p:cNvSpPr>
                    <a:spLocks/>
                  </p:cNvSpPr>
                  <p:nvPr/>
                </p:nvSpPr>
                <p:spPr bwMode="auto">
                  <a:xfrm>
                    <a:off x="5394" y="3479"/>
                    <a:ext cx="35" cy="45"/>
                  </a:xfrm>
                  <a:custGeom>
                    <a:avLst/>
                    <a:gdLst>
                      <a:gd name="T0" fmla="*/ 1 w 18"/>
                      <a:gd name="T1" fmla="*/ 18 h 23"/>
                      <a:gd name="T2" fmla="*/ 1 w 18"/>
                      <a:gd name="T3" fmla="*/ 16 h 23"/>
                      <a:gd name="T4" fmla="*/ 0 w 18"/>
                      <a:gd name="T5" fmla="*/ 12 h 23"/>
                      <a:gd name="T6" fmla="*/ 1 w 18"/>
                      <a:gd name="T7" fmla="*/ 9 h 23"/>
                      <a:gd name="T8" fmla="*/ 1 w 18"/>
                      <a:gd name="T9" fmla="*/ 5 h 23"/>
                      <a:gd name="T10" fmla="*/ 2 w 18"/>
                      <a:gd name="T11" fmla="*/ 2 h 23"/>
                      <a:gd name="T12" fmla="*/ 2 w 18"/>
                      <a:gd name="T13" fmla="*/ 1 h 23"/>
                      <a:gd name="T14" fmla="*/ 4 w 18"/>
                      <a:gd name="T15" fmla="*/ 1 h 23"/>
                      <a:gd name="T16" fmla="*/ 5 w 18"/>
                      <a:gd name="T17" fmla="*/ 1 h 23"/>
                      <a:gd name="T18" fmla="*/ 7 w 18"/>
                      <a:gd name="T19" fmla="*/ 2 h 23"/>
                      <a:gd name="T20" fmla="*/ 8 w 18"/>
                      <a:gd name="T21" fmla="*/ 5 h 23"/>
                      <a:gd name="T22" fmla="*/ 7 w 18"/>
                      <a:gd name="T23" fmla="*/ 8 h 23"/>
                      <a:gd name="T24" fmla="*/ 7 w 18"/>
                      <a:gd name="T25" fmla="*/ 11 h 23"/>
                      <a:gd name="T26" fmla="*/ 6 w 18"/>
                      <a:gd name="T27" fmla="*/ 14 h 23"/>
                      <a:gd name="T28" fmla="*/ 6 w 18"/>
                      <a:gd name="T29" fmla="*/ 17 h 23"/>
                      <a:gd name="T30" fmla="*/ 6 w 18"/>
                      <a:gd name="T31" fmla="*/ 19 h 23"/>
                      <a:gd name="T32" fmla="*/ 7 w 18"/>
                      <a:gd name="T33" fmla="*/ 20 h 23"/>
                      <a:gd name="T34" fmla="*/ 9 w 18"/>
                      <a:gd name="T35" fmla="*/ 19 h 23"/>
                      <a:gd name="T36" fmla="*/ 10 w 18"/>
                      <a:gd name="T37" fmla="*/ 17 h 23"/>
                      <a:gd name="T38" fmla="*/ 11 w 18"/>
                      <a:gd name="T39" fmla="*/ 13 h 23"/>
                      <a:gd name="T40" fmla="*/ 11 w 18"/>
                      <a:gd name="T41" fmla="*/ 9 h 23"/>
                      <a:gd name="T42" fmla="*/ 12 w 18"/>
                      <a:gd name="T43" fmla="*/ 4 h 23"/>
                      <a:gd name="T44" fmla="*/ 12 w 18"/>
                      <a:gd name="T45" fmla="*/ 1 h 23"/>
                      <a:gd name="T46" fmla="*/ 13 w 18"/>
                      <a:gd name="T47" fmla="*/ 0 h 23"/>
                      <a:gd name="T48" fmla="*/ 14 w 18"/>
                      <a:gd name="T49" fmla="*/ 0 h 23"/>
                      <a:gd name="T50" fmla="*/ 15 w 18"/>
                      <a:gd name="T51" fmla="*/ 0 h 23"/>
                      <a:gd name="T52" fmla="*/ 17 w 18"/>
                      <a:gd name="T53" fmla="*/ 1 h 23"/>
                      <a:gd name="T54" fmla="*/ 18 w 18"/>
                      <a:gd name="T55" fmla="*/ 1 h 23"/>
                      <a:gd name="T56" fmla="*/ 18 w 18"/>
                      <a:gd name="T57" fmla="*/ 2 h 23"/>
                      <a:gd name="T58" fmla="*/ 18 w 18"/>
                      <a:gd name="T59" fmla="*/ 2 h 23"/>
                      <a:gd name="T60" fmla="*/ 18 w 18"/>
                      <a:gd name="T61" fmla="*/ 3 h 23"/>
                      <a:gd name="T62" fmla="*/ 17 w 18"/>
                      <a:gd name="T63" fmla="*/ 10 h 23"/>
                      <a:gd name="T64" fmla="*/ 16 w 18"/>
                      <a:gd name="T65" fmla="*/ 15 h 23"/>
                      <a:gd name="T66" fmla="*/ 14 w 18"/>
                      <a:gd name="T67" fmla="*/ 19 h 23"/>
                      <a:gd name="T68" fmla="*/ 12 w 18"/>
                      <a:gd name="T69" fmla="*/ 22 h 23"/>
                      <a:gd name="T70" fmla="*/ 10 w 18"/>
                      <a:gd name="T71" fmla="*/ 23 h 23"/>
                      <a:gd name="T72" fmla="*/ 8 w 18"/>
                      <a:gd name="T73" fmla="*/ 23 h 23"/>
                      <a:gd name="T74" fmla="*/ 4 w 18"/>
                      <a:gd name="T75" fmla="*/ 22 h 23"/>
                      <a:gd name="T76" fmla="*/ 3 w 18"/>
                      <a:gd name="T77" fmla="*/ 22 h 23"/>
                      <a:gd name="T78" fmla="*/ 2 w 18"/>
                      <a:gd name="T79" fmla="*/ 21 h 23"/>
                      <a:gd name="T80" fmla="*/ 1 w 18"/>
                      <a:gd name="T8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 h="23">
                        <a:moveTo>
                          <a:pt x="1" y="18"/>
                        </a:moveTo>
                        <a:cubicBezTo>
                          <a:pt x="1" y="18"/>
                          <a:pt x="1" y="17"/>
                          <a:pt x="1" y="16"/>
                        </a:cubicBezTo>
                        <a:cubicBezTo>
                          <a:pt x="0" y="15"/>
                          <a:pt x="0" y="14"/>
                          <a:pt x="0" y="12"/>
                        </a:cubicBezTo>
                        <a:cubicBezTo>
                          <a:pt x="0" y="11"/>
                          <a:pt x="1" y="10"/>
                          <a:pt x="1" y="9"/>
                        </a:cubicBezTo>
                        <a:cubicBezTo>
                          <a:pt x="1" y="8"/>
                          <a:pt x="1" y="7"/>
                          <a:pt x="1" y="5"/>
                        </a:cubicBezTo>
                        <a:cubicBezTo>
                          <a:pt x="1" y="4"/>
                          <a:pt x="2" y="3"/>
                          <a:pt x="2" y="2"/>
                        </a:cubicBezTo>
                        <a:cubicBezTo>
                          <a:pt x="2" y="1"/>
                          <a:pt x="2" y="1"/>
                          <a:pt x="2" y="1"/>
                        </a:cubicBezTo>
                        <a:cubicBezTo>
                          <a:pt x="3" y="1"/>
                          <a:pt x="3" y="1"/>
                          <a:pt x="4" y="1"/>
                        </a:cubicBezTo>
                        <a:cubicBezTo>
                          <a:pt x="4" y="1"/>
                          <a:pt x="5" y="1"/>
                          <a:pt x="5" y="1"/>
                        </a:cubicBezTo>
                        <a:cubicBezTo>
                          <a:pt x="6" y="2"/>
                          <a:pt x="6" y="2"/>
                          <a:pt x="7" y="2"/>
                        </a:cubicBezTo>
                        <a:cubicBezTo>
                          <a:pt x="8" y="3"/>
                          <a:pt x="8" y="4"/>
                          <a:pt x="8" y="5"/>
                        </a:cubicBezTo>
                        <a:cubicBezTo>
                          <a:pt x="8" y="6"/>
                          <a:pt x="7" y="7"/>
                          <a:pt x="7" y="8"/>
                        </a:cubicBezTo>
                        <a:cubicBezTo>
                          <a:pt x="7" y="9"/>
                          <a:pt x="7" y="10"/>
                          <a:pt x="7" y="11"/>
                        </a:cubicBezTo>
                        <a:cubicBezTo>
                          <a:pt x="6" y="12"/>
                          <a:pt x="6" y="13"/>
                          <a:pt x="6" y="14"/>
                        </a:cubicBezTo>
                        <a:cubicBezTo>
                          <a:pt x="6" y="15"/>
                          <a:pt x="6" y="16"/>
                          <a:pt x="6" y="17"/>
                        </a:cubicBezTo>
                        <a:cubicBezTo>
                          <a:pt x="6" y="18"/>
                          <a:pt x="6" y="18"/>
                          <a:pt x="6" y="19"/>
                        </a:cubicBezTo>
                        <a:cubicBezTo>
                          <a:pt x="7" y="19"/>
                          <a:pt x="7" y="20"/>
                          <a:pt x="7" y="20"/>
                        </a:cubicBezTo>
                        <a:cubicBezTo>
                          <a:pt x="8" y="20"/>
                          <a:pt x="8" y="20"/>
                          <a:pt x="9" y="19"/>
                        </a:cubicBezTo>
                        <a:cubicBezTo>
                          <a:pt x="9" y="18"/>
                          <a:pt x="9" y="18"/>
                          <a:pt x="10" y="17"/>
                        </a:cubicBezTo>
                        <a:cubicBezTo>
                          <a:pt x="10" y="15"/>
                          <a:pt x="10" y="14"/>
                          <a:pt x="11" y="13"/>
                        </a:cubicBezTo>
                        <a:cubicBezTo>
                          <a:pt x="11" y="12"/>
                          <a:pt x="11" y="10"/>
                          <a:pt x="11" y="9"/>
                        </a:cubicBezTo>
                        <a:cubicBezTo>
                          <a:pt x="11" y="7"/>
                          <a:pt x="12" y="6"/>
                          <a:pt x="12" y="4"/>
                        </a:cubicBezTo>
                        <a:cubicBezTo>
                          <a:pt x="12" y="3"/>
                          <a:pt x="12" y="2"/>
                          <a:pt x="12" y="1"/>
                        </a:cubicBezTo>
                        <a:cubicBezTo>
                          <a:pt x="12" y="0"/>
                          <a:pt x="12" y="0"/>
                          <a:pt x="13" y="0"/>
                        </a:cubicBezTo>
                        <a:cubicBezTo>
                          <a:pt x="13" y="0"/>
                          <a:pt x="13" y="0"/>
                          <a:pt x="14" y="0"/>
                        </a:cubicBezTo>
                        <a:cubicBezTo>
                          <a:pt x="14" y="0"/>
                          <a:pt x="15" y="0"/>
                          <a:pt x="15" y="0"/>
                        </a:cubicBezTo>
                        <a:cubicBezTo>
                          <a:pt x="16" y="0"/>
                          <a:pt x="17" y="1"/>
                          <a:pt x="17" y="1"/>
                        </a:cubicBezTo>
                        <a:cubicBezTo>
                          <a:pt x="18" y="1"/>
                          <a:pt x="18" y="1"/>
                          <a:pt x="18" y="1"/>
                        </a:cubicBezTo>
                        <a:cubicBezTo>
                          <a:pt x="18" y="2"/>
                          <a:pt x="18" y="2"/>
                          <a:pt x="18" y="2"/>
                        </a:cubicBezTo>
                        <a:cubicBezTo>
                          <a:pt x="18" y="2"/>
                          <a:pt x="18" y="2"/>
                          <a:pt x="18" y="2"/>
                        </a:cubicBezTo>
                        <a:cubicBezTo>
                          <a:pt x="18" y="3"/>
                          <a:pt x="18" y="3"/>
                          <a:pt x="18" y="3"/>
                        </a:cubicBezTo>
                        <a:cubicBezTo>
                          <a:pt x="18" y="5"/>
                          <a:pt x="17" y="7"/>
                          <a:pt x="17" y="10"/>
                        </a:cubicBezTo>
                        <a:cubicBezTo>
                          <a:pt x="17" y="12"/>
                          <a:pt x="16" y="14"/>
                          <a:pt x="16" y="15"/>
                        </a:cubicBezTo>
                        <a:cubicBezTo>
                          <a:pt x="15" y="17"/>
                          <a:pt x="15" y="18"/>
                          <a:pt x="14" y="19"/>
                        </a:cubicBezTo>
                        <a:cubicBezTo>
                          <a:pt x="14" y="21"/>
                          <a:pt x="13" y="21"/>
                          <a:pt x="12" y="22"/>
                        </a:cubicBezTo>
                        <a:cubicBezTo>
                          <a:pt x="12" y="22"/>
                          <a:pt x="11" y="23"/>
                          <a:pt x="10" y="23"/>
                        </a:cubicBezTo>
                        <a:cubicBezTo>
                          <a:pt x="10" y="23"/>
                          <a:pt x="9" y="23"/>
                          <a:pt x="8" y="23"/>
                        </a:cubicBezTo>
                        <a:cubicBezTo>
                          <a:pt x="7" y="23"/>
                          <a:pt x="5" y="23"/>
                          <a:pt x="4" y="22"/>
                        </a:cubicBezTo>
                        <a:cubicBezTo>
                          <a:pt x="4" y="22"/>
                          <a:pt x="4" y="22"/>
                          <a:pt x="3" y="22"/>
                        </a:cubicBezTo>
                        <a:cubicBezTo>
                          <a:pt x="3" y="21"/>
                          <a:pt x="2" y="21"/>
                          <a:pt x="2" y="21"/>
                        </a:cubicBezTo>
                        <a:cubicBezTo>
                          <a:pt x="2" y="20"/>
                          <a:pt x="1" y="19"/>
                          <a:pt x="1"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 name="Freeform 91"/>
                  <p:cNvSpPr>
                    <a:spLocks/>
                  </p:cNvSpPr>
                  <p:nvPr/>
                </p:nvSpPr>
                <p:spPr bwMode="auto">
                  <a:xfrm>
                    <a:off x="5427" y="3474"/>
                    <a:ext cx="35" cy="48"/>
                  </a:xfrm>
                  <a:custGeom>
                    <a:avLst/>
                    <a:gdLst>
                      <a:gd name="T0" fmla="*/ 17 w 18"/>
                      <a:gd name="T1" fmla="*/ 7 h 25"/>
                      <a:gd name="T2" fmla="*/ 15 w 18"/>
                      <a:gd name="T3" fmla="*/ 10 h 25"/>
                      <a:gd name="T4" fmla="*/ 13 w 18"/>
                      <a:gd name="T5" fmla="*/ 14 h 25"/>
                      <a:gd name="T6" fmla="*/ 11 w 18"/>
                      <a:gd name="T7" fmla="*/ 18 h 25"/>
                      <a:gd name="T8" fmla="*/ 11 w 18"/>
                      <a:gd name="T9" fmla="*/ 21 h 25"/>
                      <a:gd name="T10" fmla="*/ 10 w 18"/>
                      <a:gd name="T11" fmla="*/ 24 h 25"/>
                      <a:gd name="T12" fmla="*/ 10 w 18"/>
                      <a:gd name="T13" fmla="*/ 25 h 25"/>
                      <a:gd name="T14" fmla="*/ 9 w 18"/>
                      <a:gd name="T15" fmla="*/ 25 h 25"/>
                      <a:gd name="T16" fmla="*/ 8 w 18"/>
                      <a:gd name="T17" fmla="*/ 24 h 25"/>
                      <a:gd name="T18" fmla="*/ 7 w 18"/>
                      <a:gd name="T19" fmla="*/ 24 h 25"/>
                      <a:gd name="T20" fmla="*/ 6 w 18"/>
                      <a:gd name="T21" fmla="*/ 23 h 25"/>
                      <a:gd name="T22" fmla="*/ 6 w 18"/>
                      <a:gd name="T23" fmla="*/ 22 h 25"/>
                      <a:gd name="T24" fmla="*/ 6 w 18"/>
                      <a:gd name="T25" fmla="*/ 20 h 25"/>
                      <a:gd name="T26" fmla="*/ 6 w 18"/>
                      <a:gd name="T27" fmla="*/ 16 h 25"/>
                      <a:gd name="T28" fmla="*/ 4 w 18"/>
                      <a:gd name="T29" fmla="*/ 13 h 25"/>
                      <a:gd name="T30" fmla="*/ 3 w 18"/>
                      <a:gd name="T31" fmla="*/ 10 h 25"/>
                      <a:gd name="T32" fmla="*/ 1 w 18"/>
                      <a:gd name="T33" fmla="*/ 7 h 25"/>
                      <a:gd name="T34" fmla="*/ 0 w 18"/>
                      <a:gd name="T35" fmla="*/ 3 h 25"/>
                      <a:gd name="T36" fmla="*/ 0 w 18"/>
                      <a:gd name="T37" fmla="*/ 3 h 25"/>
                      <a:gd name="T38" fmla="*/ 1 w 18"/>
                      <a:gd name="T39" fmla="*/ 2 h 25"/>
                      <a:gd name="T40" fmla="*/ 2 w 18"/>
                      <a:gd name="T41" fmla="*/ 2 h 25"/>
                      <a:gd name="T42" fmla="*/ 4 w 18"/>
                      <a:gd name="T43" fmla="*/ 2 h 25"/>
                      <a:gd name="T44" fmla="*/ 5 w 18"/>
                      <a:gd name="T45" fmla="*/ 2 h 25"/>
                      <a:gd name="T46" fmla="*/ 6 w 18"/>
                      <a:gd name="T47" fmla="*/ 4 h 25"/>
                      <a:gd name="T48" fmla="*/ 7 w 18"/>
                      <a:gd name="T49" fmla="*/ 7 h 25"/>
                      <a:gd name="T50" fmla="*/ 9 w 18"/>
                      <a:gd name="T51" fmla="*/ 11 h 25"/>
                      <a:gd name="T52" fmla="*/ 11 w 18"/>
                      <a:gd name="T53" fmla="*/ 6 h 25"/>
                      <a:gd name="T54" fmla="*/ 14 w 18"/>
                      <a:gd name="T55" fmla="*/ 1 h 25"/>
                      <a:gd name="T56" fmla="*/ 14 w 18"/>
                      <a:gd name="T57" fmla="*/ 0 h 25"/>
                      <a:gd name="T58" fmla="*/ 15 w 18"/>
                      <a:gd name="T59" fmla="*/ 1 h 25"/>
                      <a:gd name="T60" fmla="*/ 17 w 18"/>
                      <a:gd name="T61" fmla="*/ 1 h 25"/>
                      <a:gd name="T62" fmla="*/ 18 w 18"/>
                      <a:gd name="T63" fmla="*/ 2 h 25"/>
                      <a:gd name="T64" fmla="*/ 18 w 18"/>
                      <a:gd name="T65" fmla="*/ 3 h 25"/>
                      <a:gd name="T66" fmla="*/ 18 w 18"/>
                      <a:gd name="T67" fmla="*/ 3 h 25"/>
                      <a:gd name="T68" fmla="*/ 18 w 18"/>
                      <a:gd name="T69" fmla="*/ 4 h 25"/>
                      <a:gd name="T70" fmla="*/ 18 w 18"/>
                      <a:gd name="T71" fmla="*/ 4 h 25"/>
                      <a:gd name="T72" fmla="*/ 17 w 18"/>
                      <a:gd name="T73"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 h="25">
                        <a:moveTo>
                          <a:pt x="17" y="7"/>
                        </a:moveTo>
                        <a:cubicBezTo>
                          <a:pt x="17" y="8"/>
                          <a:pt x="16" y="9"/>
                          <a:pt x="15" y="10"/>
                        </a:cubicBezTo>
                        <a:cubicBezTo>
                          <a:pt x="15" y="12"/>
                          <a:pt x="14" y="13"/>
                          <a:pt x="13" y="14"/>
                        </a:cubicBezTo>
                        <a:cubicBezTo>
                          <a:pt x="13" y="15"/>
                          <a:pt x="12" y="17"/>
                          <a:pt x="11" y="18"/>
                        </a:cubicBezTo>
                        <a:cubicBezTo>
                          <a:pt x="11" y="19"/>
                          <a:pt x="11" y="20"/>
                          <a:pt x="11" y="21"/>
                        </a:cubicBezTo>
                        <a:cubicBezTo>
                          <a:pt x="11" y="22"/>
                          <a:pt x="11" y="23"/>
                          <a:pt x="10" y="24"/>
                        </a:cubicBezTo>
                        <a:cubicBezTo>
                          <a:pt x="10" y="25"/>
                          <a:pt x="10" y="25"/>
                          <a:pt x="10" y="25"/>
                        </a:cubicBezTo>
                        <a:cubicBezTo>
                          <a:pt x="10" y="25"/>
                          <a:pt x="10" y="25"/>
                          <a:pt x="9" y="25"/>
                        </a:cubicBezTo>
                        <a:cubicBezTo>
                          <a:pt x="9" y="25"/>
                          <a:pt x="8" y="25"/>
                          <a:pt x="8" y="24"/>
                        </a:cubicBezTo>
                        <a:cubicBezTo>
                          <a:pt x="7" y="24"/>
                          <a:pt x="7" y="24"/>
                          <a:pt x="7" y="24"/>
                        </a:cubicBezTo>
                        <a:cubicBezTo>
                          <a:pt x="6" y="24"/>
                          <a:pt x="6" y="24"/>
                          <a:pt x="6" y="23"/>
                        </a:cubicBezTo>
                        <a:cubicBezTo>
                          <a:pt x="6" y="23"/>
                          <a:pt x="6" y="23"/>
                          <a:pt x="6" y="22"/>
                        </a:cubicBezTo>
                        <a:cubicBezTo>
                          <a:pt x="6" y="22"/>
                          <a:pt x="6" y="21"/>
                          <a:pt x="6" y="20"/>
                        </a:cubicBezTo>
                        <a:cubicBezTo>
                          <a:pt x="6" y="19"/>
                          <a:pt x="6" y="18"/>
                          <a:pt x="6" y="16"/>
                        </a:cubicBezTo>
                        <a:cubicBezTo>
                          <a:pt x="5" y="15"/>
                          <a:pt x="5" y="14"/>
                          <a:pt x="4" y="13"/>
                        </a:cubicBezTo>
                        <a:cubicBezTo>
                          <a:pt x="4" y="12"/>
                          <a:pt x="3" y="11"/>
                          <a:pt x="3" y="10"/>
                        </a:cubicBezTo>
                        <a:cubicBezTo>
                          <a:pt x="2" y="9"/>
                          <a:pt x="2" y="8"/>
                          <a:pt x="1" y="7"/>
                        </a:cubicBezTo>
                        <a:cubicBezTo>
                          <a:pt x="1" y="5"/>
                          <a:pt x="0" y="4"/>
                          <a:pt x="0" y="3"/>
                        </a:cubicBezTo>
                        <a:cubicBezTo>
                          <a:pt x="0" y="3"/>
                          <a:pt x="0" y="3"/>
                          <a:pt x="0" y="3"/>
                        </a:cubicBezTo>
                        <a:cubicBezTo>
                          <a:pt x="0" y="2"/>
                          <a:pt x="0" y="2"/>
                          <a:pt x="1" y="2"/>
                        </a:cubicBezTo>
                        <a:cubicBezTo>
                          <a:pt x="1" y="2"/>
                          <a:pt x="2" y="2"/>
                          <a:pt x="2" y="2"/>
                        </a:cubicBezTo>
                        <a:cubicBezTo>
                          <a:pt x="3" y="2"/>
                          <a:pt x="3" y="2"/>
                          <a:pt x="4" y="2"/>
                        </a:cubicBezTo>
                        <a:cubicBezTo>
                          <a:pt x="4" y="2"/>
                          <a:pt x="5" y="2"/>
                          <a:pt x="5" y="2"/>
                        </a:cubicBezTo>
                        <a:cubicBezTo>
                          <a:pt x="5" y="3"/>
                          <a:pt x="5" y="3"/>
                          <a:pt x="6" y="4"/>
                        </a:cubicBezTo>
                        <a:cubicBezTo>
                          <a:pt x="6" y="5"/>
                          <a:pt x="7" y="6"/>
                          <a:pt x="7" y="7"/>
                        </a:cubicBezTo>
                        <a:cubicBezTo>
                          <a:pt x="8" y="8"/>
                          <a:pt x="8" y="10"/>
                          <a:pt x="9" y="11"/>
                        </a:cubicBezTo>
                        <a:cubicBezTo>
                          <a:pt x="10" y="10"/>
                          <a:pt x="11" y="8"/>
                          <a:pt x="11" y="6"/>
                        </a:cubicBezTo>
                        <a:cubicBezTo>
                          <a:pt x="12" y="5"/>
                          <a:pt x="13" y="3"/>
                          <a:pt x="14" y="1"/>
                        </a:cubicBezTo>
                        <a:cubicBezTo>
                          <a:pt x="14" y="1"/>
                          <a:pt x="14" y="1"/>
                          <a:pt x="14" y="0"/>
                        </a:cubicBezTo>
                        <a:cubicBezTo>
                          <a:pt x="15" y="0"/>
                          <a:pt x="15" y="0"/>
                          <a:pt x="15" y="1"/>
                        </a:cubicBezTo>
                        <a:cubicBezTo>
                          <a:pt x="16" y="1"/>
                          <a:pt x="16" y="1"/>
                          <a:pt x="17" y="1"/>
                        </a:cubicBezTo>
                        <a:cubicBezTo>
                          <a:pt x="17" y="2"/>
                          <a:pt x="17" y="2"/>
                          <a:pt x="18" y="2"/>
                        </a:cubicBezTo>
                        <a:cubicBezTo>
                          <a:pt x="18" y="3"/>
                          <a:pt x="18" y="3"/>
                          <a:pt x="18" y="3"/>
                        </a:cubicBezTo>
                        <a:cubicBezTo>
                          <a:pt x="18" y="3"/>
                          <a:pt x="18" y="3"/>
                          <a:pt x="18" y="3"/>
                        </a:cubicBezTo>
                        <a:cubicBezTo>
                          <a:pt x="18" y="4"/>
                          <a:pt x="18" y="4"/>
                          <a:pt x="18" y="4"/>
                        </a:cubicBezTo>
                        <a:cubicBezTo>
                          <a:pt x="18" y="4"/>
                          <a:pt x="18" y="4"/>
                          <a:pt x="18" y="4"/>
                        </a:cubicBezTo>
                        <a:cubicBezTo>
                          <a:pt x="18" y="5"/>
                          <a:pt x="18" y="6"/>
                          <a:pt x="17"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2" name="Freeform 92"/>
                  <p:cNvSpPr>
                    <a:spLocks noEditPoints="1"/>
                  </p:cNvSpPr>
                  <p:nvPr/>
                </p:nvSpPr>
                <p:spPr bwMode="auto">
                  <a:xfrm>
                    <a:off x="5479" y="3472"/>
                    <a:ext cx="35" cy="44"/>
                  </a:xfrm>
                  <a:custGeom>
                    <a:avLst/>
                    <a:gdLst>
                      <a:gd name="T0" fmla="*/ 16 w 18"/>
                      <a:gd name="T1" fmla="*/ 3 h 23"/>
                      <a:gd name="T2" fmla="*/ 17 w 18"/>
                      <a:gd name="T3" fmla="*/ 5 h 23"/>
                      <a:gd name="T4" fmla="*/ 18 w 18"/>
                      <a:gd name="T5" fmla="*/ 9 h 23"/>
                      <a:gd name="T6" fmla="*/ 17 w 18"/>
                      <a:gd name="T7" fmla="*/ 14 h 23"/>
                      <a:gd name="T8" fmla="*/ 16 w 18"/>
                      <a:gd name="T9" fmla="*/ 18 h 23"/>
                      <a:gd name="T10" fmla="*/ 14 w 18"/>
                      <a:gd name="T11" fmla="*/ 21 h 23"/>
                      <a:gd name="T12" fmla="*/ 12 w 18"/>
                      <a:gd name="T13" fmla="*/ 23 h 23"/>
                      <a:gd name="T14" fmla="*/ 9 w 18"/>
                      <a:gd name="T15" fmla="*/ 23 h 23"/>
                      <a:gd name="T16" fmla="*/ 7 w 18"/>
                      <a:gd name="T17" fmla="*/ 23 h 23"/>
                      <a:gd name="T18" fmla="*/ 5 w 18"/>
                      <a:gd name="T19" fmla="*/ 22 h 23"/>
                      <a:gd name="T20" fmla="*/ 3 w 18"/>
                      <a:gd name="T21" fmla="*/ 22 h 23"/>
                      <a:gd name="T22" fmla="*/ 2 w 18"/>
                      <a:gd name="T23" fmla="*/ 20 h 23"/>
                      <a:gd name="T24" fmla="*/ 1 w 18"/>
                      <a:gd name="T25" fmla="*/ 18 h 23"/>
                      <a:gd name="T26" fmla="*/ 1 w 18"/>
                      <a:gd name="T27" fmla="*/ 15 h 23"/>
                      <a:gd name="T28" fmla="*/ 1 w 18"/>
                      <a:gd name="T29" fmla="*/ 11 h 23"/>
                      <a:gd name="T30" fmla="*/ 1 w 18"/>
                      <a:gd name="T31" fmla="*/ 8 h 23"/>
                      <a:gd name="T32" fmla="*/ 3 w 18"/>
                      <a:gd name="T33" fmla="*/ 4 h 23"/>
                      <a:gd name="T34" fmla="*/ 5 w 18"/>
                      <a:gd name="T35" fmla="*/ 2 h 23"/>
                      <a:gd name="T36" fmla="*/ 7 w 18"/>
                      <a:gd name="T37" fmla="*/ 0 h 23"/>
                      <a:gd name="T38" fmla="*/ 9 w 18"/>
                      <a:gd name="T39" fmla="*/ 0 h 23"/>
                      <a:gd name="T40" fmla="*/ 12 w 18"/>
                      <a:gd name="T41" fmla="*/ 0 h 23"/>
                      <a:gd name="T42" fmla="*/ 15 w 18"/>
                      <a:gd name="T43" fmla="*/ 1 h 23"/>
                      <a:gd name="T44" fmla="*/ 16 w 18"/>
                      <a:gd name="T45" fmla="*/ 3 h 23"/>
                      <a:gd name="T46" fmla="*/ 10 w 18"/>
                      <a:gd name="T47" fmla="*/ 5 h 23"/>
                      <a:gd name="T48" fmla="*/ 8 w 18"/>
                      <a:gd name="T49" fmla="*/ 7 h 23"/>
                      <a:gd name="T50" fmla="*/ 7 w 18"/>
                      <a:gd name="T51" fmla="*/ 9 h 23"/>
                      <a:gd name="T52" fmla="*/ 7 w 18"/>
                      <a:gd name="T53" fmla="*/ 12 h 23"/>
                      <a:gd name="T54" fmla="*/ 6 w 18"/>
                      <a:gd name="T55" fmla="*/ 15 h 23"/>
                      <a:gd name="T56" fmla="*/ 6 w 18"/>
                      <a:gd name="T57" fmla="*/ 17 h 23"/>
                      <a:gd name="T58" fmla="*/ 7 w 18"/>
                      <a:gd name="T59" fmla="*/ 19 h 23"/>
                      <a:gd name="T60" fmla="*/ 8 w 18"/>
                      <a:gd name="T61" fmla="*/ 20 h 23"/>
                      <a:gd name="T62" fmla="*/ 9 w 18"/>
                      <a:gd name="T63" fmla="*/ 19 h 23"/>
                      <a:gd name="T64" fmla="*/ 10 w 18"/>
                      <a:gd name="T65" fmla="*/ 18 h 23"/>
                      <a:gd name="T66" fmla="*/ 11 w 18"/>
                      <a:gd name="T67" fmla="*/ 16 h 23"/>
                      <a:gd name="T68" fmla="*/ 12 w 18"/>
                      <a:gd name="T69" fmla="*/ 13 h 23"/>
                      <a:gd name="T70" fmla="*/ 12 w 18"/>
                      <a:gd name="T71" fmla="*/ 10 h 23"/>
                      <a:gd name="T72" fmla="*/ 12 w 18"/>
                      <a:gd name="T73" fmla="*/ 8 h 23"/>
                      <a:gd name="T74" fmla="*/ 12 w 18"/>
                      <a:gd name="T75" fmla="*/ 5 h 23"/>
                      <a:gd name="T76" fmla="*/ 11 w 18"/>
                      <a:gd name="T77" fmla="*/ 4 h 23"/>
                      <a:gd name="T78" fmla="*/ 10 w 18"/>
                      <a:gd name="T7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23">
                        <a:moveTo>
                          <a:pt x="16" y="3"/>
                        </a:moveTo>
                        <a:cubicBezTo>
                          <a:pt x="17" y="3"/>
                          <a:pt x="17" y="4"/>
                          <a:pt x="17" y="5"/>
                        </a:cubicBezTo>
                        <a:cubicBezTo>
                          <a:pt x="17" y="6"/>
                          <a:pt x="18" y="8"/>
                          <a:pt x="18" y="9"/>
                        </a:cubicBezTo>
                        <a:cubicBezTo>
                          <a:pt x="18" y="10"/>
                          <a:pt x="18" y="12"/>
                          <a:pt x="17" y="14"/>
                        </a:cubicBezTo>
                        <a:cubicBezTo>
                          <a:pt x="17" y="15"/>
                          <a:pt x="17" y="16"/>
                          <a:pt x="16" y="18"/>
                        </a:cubicBezTo>
                        <a:cubicBezTo>
                          <a:pt x="15" y="19"/>
                          <a:pt x="15" y="20"/>
                          <a:pt x="14" y="21"/>
                        </a:cubicBezTo>
                        <a:cubicBezTo>
                          <a:pt x="13" y="22"/>
                          <a:pt x="12" y="22"/>
                          <a:pt x="12" y="23"/>
                        </a:cubicBezTo>
                        <a:cubicBezTo>
                          <a:pt x="11" y="23"/>
                          <a:pt x="10" y="23"/>
                          <a:pt x="9" y="23"/>
                        </a:cubicBezTo>
                        <a:cubicBezTo>
                          <a:pt x="8" y="23"/>
                          <a:pt x="8" y="23"/>
                          <a:pt x="7" y="23"/>
                        </a:cubicBezTo>
                        <a:cubicBezTo>
                          <a:pt x="6" y="23"/>
                          <a:pt x="6" y="23"/>
                          <a:pt x="5" y="22"/>
                        </a:cubicBezTo>
                        <a:cubicBezTo>
                          <a:pt x="4" y="22"/>
                          <a:pt x="4" y="22"/>
                          <a:pt x="3" y="22"/>
                        </a:cubicBezTo>
                        <a:cubicBezTo>
                          <a:pt x="3" y="21"/>
                          <a:pt x="3" y="21"/>
                          <a:pt x="2" y="20"/>
                        </a:cubicBezTo>
                        <a:cubicBezTo>
                          <a:pt x="2" y="20"/>
                          <a:pt x="1" y="19"/>
                          <a:pt x="1" y="18"/>
                        </a:cubicBezTo>
                        <a:cubicBezTo>
                          <a:pt x="1" y="17"/>
                          <a:pt x="1" y="16"/>
                          <a:pt x="1" y="15"/>
                        </a:cubicBezTo>
                        <a:cubicBezTo>
                          <a:pt x="0" y="13"/>
                          <a:pt x="0" y="12"/>
                          <a:pt x="1" y="11"/>
                        </a:cubicBezTo>
                        <a:cubicBezTo>
                          <a:pt x="1" y="10"/>
                          <a:pt x="1" y="9"/>
                          <a:pt x="1" y="8"/>
                        </a:cubicBezTo>
                        <a:cubicBezTo>
                          <a:pt x="2" y="7"/>
                          <a:pt x="2" y="5"/>
                          <a:pt x="3" y="4"/>
                        </a:cubicBezTo>
                        <a:cubicBezTo>
                          <a:pt x="3" y="3"/>
                          <a:pt x="4" y="2"/>
                          <a:pt x="5" y="2"/>
                        </a:cubicBezTo>
                        <a:cubicBezTo>
                          <a:pt x="6" y="1"/>
                          <a:pt x="6" y="1"/>
                          <a:pt x="7" y="0"/>
                        </a:cubicBezTo>
                        <a:cubicBezTo>
                          <a:pt x="8" y="0"/>
                          <a:pt x="9" y="0"/>
                          <a:pt x="9" y="0"/>
                        </a:cubicBezTo>
                        <a:cubicBezTo>
                          <a:pt x="10" y="0"/>
                          <a:pt x="11" y="0"/>
                          <a:pt x="12" y="0"/>
                        </a:cubicBezTo>
                        <a:cubicBezTo>
                          <a:pt x="13" y="1"/>
                          <a:pt x="14" y="1"/>
                          <a:pt x="15" y="1"/>
                        </a:cubicBezTo>
                        <a:cubicBezTo>
                          <a:pt x="15" y="2"/>
                          <a:pt x="16" y="2"/>
                          <a:pt x="16" y="3"/>
                        </a:cubicBezTo>
                        <a:close/>
                        <a:moveTo>
                          <a:pt x="10" y="5"/>
                        </a:moveTo>
                        <a:cubicBezTo>
                          <a:pt x="9" y="5"/>
                          <a:pt x="9" y="6"/>
                          <a:pt x="8" y="7"/>
                        </a:cubicBezTo>
                        <a:cubicBezTo>
                          <a:pt x="8" y="8"/>
                          <a:pt x="8" y="8"/>
                          <a:pt x="7" y="9"/>
                        </a:cubicBezTo>
                        <a:cubicBezTo>
                          <a:pt x="7" y="10"/>
                          <a:pt x="7" y="11"/>
                          <a:pt x="7" y="12"/>
                        </a:cubicBezTo>
                        <a:cubicBezTo>
                          <a:pt x="6" y="13"/>
                          <a:pt x="6" y="14"/>
                          <a:pt x="6" y="15"/>
                        </a:cubicBezTo>
                        <a:cubicBezTo>
                          <a:pt x="6" y="15"/>
                          <a:pt x="6" y="16"/>
                          <a:pt x="6" y="17"/>
                        </a:cubicBezTo>
                        <a:cubicBezTo>
                          <a:pt x="6" y="18"/>
                          <a:pt x="7" y="18"/>
                          <a:pt x="7" y="19"/>
                        </a:cubicBezTo>
                        <a:cubicBezTo>
                          <a:pt x="7" y="19"/>
                          <a:pt x="8" y="20"/>
                          <a:pt x="8" y="20"/>
                        </a:cubicBezTo>
                        <a:cubicBezTo>
                          <a:pt x="8" y="20"/>
                          <a:pt x="9" y="20"/>
                          <a:pt x="9" y="19"/>
                        </a:cubicBezTo>
                        <a:cubicBezTo>
                          <a:pt x="9" y="19"/>
                          <a:pt x="10" y="19"/>
                          <a:pt x="10" y="18"/>
                        </a:cubicBezTo>
                        <a:cubicBezTo>
                          <a:pt x="10" y="17"/>
                          <a:pt x="11" y="17"/>
                          <a:pt x="11" y="16"/>
                        </a:cubicBezTo>
                        <a:cubicBezTo>
                          <a:pt x="11" y="15"/>
                          <a:pt x="12" y="14"/>
                          <a:pt x="12" y="13"/>
                        </a:cubicBezTo>
                        <a:cubicBezTo>
                          <a:pt x="12" y="12"/>
                          <a:pt x="12" y="11"/>
                          <a:pt x="12" y="10"/>
                        </a:cubicBezTo>
                        <a:cubicBezTo>
                          <a:pt x="12" y="9"/>
                          <a:pt x="12" y="8"/>
                          <a:pt x="12" y="8"/>
                        </a:cubicBezTo>
                        <a:cubicBezTo>
                          <a:pt x="12" y="7"/>
                          <a:pt x="12" y="6"/>
                          <a:pt x="12" y="5"/>
                        </a:cubicBezTo>
                        <a:cubicBezTo>
                          <a:pt x="11" y="5"/>
                          <a:pt x="11" y="4"/>
                          <a:pt x="11" y="4"/>
                        </a:cubicBezTo>
                        <a:cubicBezTo>
                          <a:pt x="10" y="4"/>
                          <a:pt x="10" y="4"/>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3" name="Freeform 93"/>
                  <p:cNvSpPr>
                    <a:spLocks/>
                  </p:cNvSpPr>
                  <p:nvPr/>
                </p:nvSpPr>
                <p:spPr bwMode="auto">
                  <a:xfrm>
                    <a:off x="5516" y="3468"/>
                    <a:ext cx="35" cy="46"/>
                  </a:xfrm>
                  <a:custGeom>
                    <a:avLst/>
                    <a:gdLst>
                      <a:gd name="T0" fmla="*/ 12 w 18"/>
                      <a:gd name="T1" fmla="*/ 7 h 24"/>
                      <a:gd name="T2" fmla="*/ 13 w 18"/>
                      <a:gd name="T3" fmla="*/ 1 h 24"/>
                      <a:gd name="T4" fmla="*/ 13 w 18"/>
                      <a:gd name="T5" fmla="*/ 0 h 24"/>
                      <a:gd name="T6" fmla="*/ 14 w 18"/>
                      <a:gd name="T7" fmla="*/ 0 h 24"/>
                      <a:gd name="T8" fmla="*/ 15 w 18"/>
                      <a:gd name="T9" fmla="*/ 0 h 24"/>
                      <a:gd name="T10" fmla="*/ 16 w 18"/>
                      <a:gd name="T11" fmla="*/ 0 h 24"/>
                      <a:gd name="T12" fmla="*/ 16 w 18"/>
                      <a:gd name="T13" fmla="*/ 0 h 24"/>
                      <a:gd name="T14" fmla="*/ 17 w 18"/>
                      <a:gd name="T15" fmla="*/ 1 h 24"/>
                      <a:gd name="T16" fmla="*/ 18 w 18"/>
                      <a:gd name="T17" fmla="*/ 2 h 24"/>
                      <a:gd name="T18" fmla="*/ 18 w 18"/>
                      <a:gd name="T19" fmla="*/ 3 h 24"/>
                      <a:gd name="T20" fmla="*/ 17 w 18"/>
                      <a:gd name="T21" fmla="*/ 7 h 24"/>
                      <a:gd name="T22" fmla="*/ 17 w 18"/>
                      <a:gd name="T23" fmla="*/ 12 h 24"/>
                      <a:gd name="T24" fmla="*/ 16 w 18"/>
                      <a:gd name="T25" fmla="*/ 18 h 24"/>
                      <a:gd name="T26" fmla="*/ 15 w 18"/>
                      <a:gd name="T27" fmla="*/ 22 h 24"/>
                      <a:gd name="T28" fmla="*/ 14 w 18"/>
                      <a:gd name="T29" fmla="*/ 23 h 24"/>
                      <a:gd name="T30" fmla="*/ 11 w 18"/>
                      <a:gd name="T31" fmla="*/ 22 h 24"/>
                      <a:gd name="T32" fmla="*/ 9 w 18"/>
                      <a:gd name="T33" fmla="*/ 21 h 24"/>
                      <a:gd name="T34" fmla="*/ 8 w 18"/>
                      <a:gd name="T35" fmla="*/ 19 h 24"/>
                      <a:gd name="T36" fmla="*/ 7 w 18"/>
                      <a:gd name="T37" fmla="*/ 17 h 24"/>
                      <a:gd name="T38" fmla="*/ 6 w 18"/>
                      <a:gd name="T39" fmla="*/ 14 h 24"/>
                      <a:gd name="T40" fmla="*/ 5 w 18"/>
                      <a:gd name="T41" fmla="*/ 12 h 24"/>
                      <a:gd name="T42" fmla="*/ 5 w 18"/>
                      <a:gd name="T43" fmla="*/ 15 h 24"/>
                      <a:gd name="T44" fmla="*/ 5 w 18"/>
                      <a:gd name="T45" fmla="*/ 18 h 24"/>
                      <a:gd name="T46" fmla="*/ 5 w 18"/>
                      <a:gd name="T47" fmla="*/ 21 h 24"/>
                      <a:gd name="T48" fmla="*/ 4 w 18"/>
                      <a:gd name="T49" fmla="*/ 23 h 24"/>
                      <a:gd name="T50" fmla="*/ 4 w 18"/>
                      <a:gd name="T51" fmla="*/ 24 h 24"/>
                      <a:gd name="T52" fmla="*/ 3 w 18"/>
                      <a:gd name="T53" fmla="*/ 24 h 24"/>
                      <a:gd name="T54" fmla="*/ 2 w 18"/>
                      <a:gd name="T55" fmla="*/ 23 h 24"/>
                      <a:gd name="T56" fmla="*/ 1 w 18"/>
                      <a:gd name="T57" fmla="*/ 23 h 24"/>
                      <a:gd name="T58" fmla="*/ 0 w 18"/>
                      <a:gd name="T59" fmla="*/ 22 h 24"/>
                      <a:gd name="T60" fmla="*/ 0 w 18"/>
                      <a:gd name="T61" fmla="*/ 21 h 24"/>
                      <a:gd name="T62" fmla="*/ 0 w 18"/>
                      <a:gd name="T63" fmla="*/ 19 h 24"/>
                      <a:gd name="T64" fmla="*/ 0 w 18"/>
                      <a:gd name="T65" fmla="*/ 16 h 24"/>
                      <a:gd name="T66" fmla="*/ 0 w 18"/>
                      <a:gd name="T67" fmla="*/ 13 h 24"/>
                      <a:gd name="T68" fmla="*/ 0 w 18"/>
                      <a:gd name="T69" fmla="*/ 9 h 24"/>
                      <a:gd name="T70" fmla="*/ 0 w 18"/>
                      <a:gd name="T71" fmla="*/ 5 h 24"/>
                      <a:gd name="T72" fmla="*/ 1 w 18"/>
                      <a:gd name="T73" fmla="*/ 2 h 24"/>
                      <a:gd name="T74" fmla="*/ 1 w 18"/>
                      <a:gd name="T75" fmla="*/ 1 h 24"/>
                      <a:gd name="T76" fmla="*/ 2 w 18"/>
                      <a:gd name="T77" fmla="*/ 1 h 24"/>
                      <a:gd name="T78" fmla="*/ 4 w 18"/>
                      <a:gd name="T79" fmla="*/ 1 h 24"/>
                      <a:gd name="T80" fmla="*/ 6 w 18"/>
                      <a:gd name="T81" fmla="*/ 2 h 24"/>
                      <a:gd name="T82" fmla="*/ 8 w 18"/>
                      <a:gd name="T83" fmla="*/ 3 h 24"/>
                      <a:gd name="T84" fmla="*/ 8 w 18"/>
                      <a:gd name="T85" fmla="*/ 4 h 24"/>
                      <a:gd name="T86" fmla="*/ 9 w 18"/>
                      <a:gd name="T87" fmla="*/ 6 h 24"/>
                      <a:gd name="T88" fmla="*/ 9 w 18"/>
                      <a:gd name="T89" fmla="*/ 9 h 24"/>
                      <a:gd name="T90" fmla="*/ 10 w 18"/>
                      <a:gd name="T91" fmla="*/ 11 h 24"/>
                      <a:gd name="T92" fmla="*/ 11 w 18"/>
                      <a:gd name="T93" fmla="*/ 14 h 24"/>
                      <a:gd name="T94" fmla="*/ 12 w 18"/>
                      <a:gd name="T95"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 h="24">
                        <a:moveTo>
                          <a:pt x="12" y="7"/>
                        </a:moveTo>
                        <a:cubicBezTo>
                          <a:pt x="12" y="5"/>
                          <a:pt x="12" y="3"/>
                          <a:pt x="13" y="1"/>
                        </a:cubicBezTo>
                        <a:cubicBezTo>
                          <a:pt x="13" y="1"/>
                          <a:pt x="13" y="0"/>
                          <a:pt x="13" y="0"/>
                        </a:cubicBezTo>
                        <a:cubicBezTo>
                          <a:pt x="13" y="0"/>
                          <a:pt x="14" y="0"/>
                          <a:pt x="14" y="0"/>
                        </a:cubicBezTo>
                        <a:cubicBezTo>
                          <a:pt x="15" y="0"/>
                          <a:pt x="15" y="0"/>
                          <a:pt x="15" y="0"/>
                        </a:cubicBezTo>
                        <a:cubicBezTo>
                          <a:pt x="16" y="0"/>
                          <a:pt x="16" y="0"/>
                          <a:pt x="16" y="0"/>
                        </a:cubicBezTo>
                        <a:cubicBezTo>
                          <a:pt x="16" y="0"/>
                          <a:pt x="16" y="0"/>
                          <a:pt x="16" y="0"/>
                        </a:cubicBezTo>
                        <a:cubicBezTo>
                          <a:pt x="17" y="1"/>
                          <a:pt x="17" y="1"/>
                          <a:pt x="17" y="1"/>
                        </a:cubicBezTo>
                        <a:cubicBezTo>
                          <a:pt x="18" y="1"/>
                          <a:pt x="18" y="1"/>
                          <a:pt x="18" y="2"/>
                        </a:cubicBezTo>
                        <a:cubicBezTo>
                          <a:pt x="18" y="2"/>
                          <a:pt x="18" y="2"/>
                          <a:pt x="18" y="3"/>
                        </a:cubicBezTo>
                        <a:cubicBezTo>
                          <a:pt x="18" y="4"/>
                          <a:pt x="18" y="6"/>
                          <a:pt x="17" y="7"/>
                        </a:cubicBezTo>
                        <a:cubicBezTo>
                          <a:pt x="17" y="9"/>
                          <a:pt x="17" y="11"/>
                          <a:pt x="17" y="12"/>
                        </a:cubicBezTo>
                        <a:cubicBezTo>
                          <a:pt x="16" y="14"/>
                          <a:pt x="16" y="16"/>
                          <a:pt x="16" y="18"/>
                        </a:cubicBezTo>
                        <a:cubicBezTo>
                          <a:pt x="16" y="19"/>
                          <a:pt x="15" y="21"/>
                          <a:pt x="15" y="22"/>
                        </a:cubicBezTo>
                        <a:cubicBezTo>
                          <a:pt x="15" y="23"/>
                          <a:pt x="15" y="23"/>
                          <a:pt x="14" y="23"/>
                        </a:cubicBezTo>
                        <a:cubicBezTo>
                          <a:pt x="13" y="23"/>
                          <a:pt x="12" y="22"/>
                          <a:pt x="11" y="22"/>
                        </a:cubicBezTo>
                        <a:cubicBezTo>
                          <a:pt x="10" y="22"/>
                          <a:pt x="10" y="22"/>
                          <a:pt x="9" y="21"/>
                        </a:cubicBezTo>
                        <a:cubicBezTo>
                          <a:pt x="9" y="20"/>
                          <a:pt x="9" y="20"/>
                          <a:pt x="8" y="19"/>
                        </a:cubicBezTo>
                        <a:cubicBezTo>
                          <a:pt x="8" y="18"/>
                          <a:pt x="8" y="18"/>
                          <a:pt x="7" y="17"/>
                        </a:cubicBezTo>
                        <a:cubicBezTo>
                          <a:pt x="7" y="16"/>
                          <a:pt x="7" y="15"/>
                          <a:pt x="6" y="14"/>
                        </a:cubicBezTo>
                        <a:cubicBezTo>
                          <a:pt x="6" y="13"/>
                          <a:pt x="6" y="13"/>
                          <a:pt x="5" y="12"/>
                        </a:cubicBezTo>
                        <a:cubicBezTo>
                          <a:pt x="5" y="13"/>
                          <a:pt x="5" y="14"/>
                          <a:pt x="5" y="15"/>
                        </a:cubicBezTo>
                        <a:cubicBezTo>
                          <a:pt x="5" y="16"/>
                          <a:pt x="5" y="17"/>
                          <a:pt x="5" y="18"/>
                        </a:cubicBezTo>
                        <a:cubicBezTo>
                          <a:pt x="5" y="19"/>
                          <a:pt x="5" y="20"/>
                          <a:pt x="5" y="21"/>
                        </a:cubicBezTo>
                        <a:cubicBezTo>
                          <a:pt x="5" y="22"/>
                          <a:pt x="5" y="22"/>
                          <a:pt x="4" y="23"/>
                        </a:cubicBezTo>
                        <a:cubicBezTo>
                          <a:pt x="4" y="24"/>
                          <a:pt x="4" y="24"/>
                          <a:pt x="4" y="24"/>
                        </a:cubicBezTo>
                        <a:cubicBezTo>
                          <a:pt x="4" y="24"/>
                          <a:pt x="4" y="24"/>
                          <a:pt x="3" y="24"/>
                        </a:cubicBezTo>
                        <a:cubicBezTo>
                          <a:pt x="3" y="24"/>
                          <a:pt x="2" y="24"/>
                          <a:pt x="2" y="23"/>
                        </a:cubicBezTo>
                        <a:cubicBezTo>
                          <a:pt x="2" y="23"/>
                          <a:pt x="1" y="23"/>
                          <a:pt x="1" y="23"/>
                        </a:cubicBezTo>
                        <a:cubicBezTo>
                          <a:pt x="0" y="23"/>
                          <a:pt x="0" y="23"/>
                          <a:pt x="0" y="22"/>
                        </a:cubicBezTo>
                        <a:cubicBezTo>
                          <a:pt x="0" y="22"/>
                          <a:pt x="0" y="22"/>
                          <a:pt x="0" y="21"/>
                        </a:cubicBezTo>
                        <a:cubicBezTo>
                          <a:pt x="0" y="21"/>
                          <a:pt x="0" y="20"/>
                          <a:pt x="0" y="19"/>
                        </a:cubicBezTo>
                        <a:cubicBezTo>
                          <a:pt x="0" y="19"/>
                          <a:pt x="0" y="18"/>
                          <a:pt x="0" y="16"/>
                        </a:cubicBezTo>
                        <a:cubicBezTo>
                          <a:pt x="0" y="15"/>
                          <a:pt x="0" y="14"/>
                          <a:pt x="0" y="13"/>
                        </a:cubicBezTo>
                        <a:cubicBezTo>
                          <a:pt x="0" y="12"/>
                          <a:pt x="0" y="10"/>
                          <a:pt x="0" y="9"/>
                        </a:cubicBezTo>
                        <a:cubicBezTo>
                          <a:pt x="0" y="8"/>
                          <a:pt x="0" y="7"/>
                          <a:pt x="0" y="5"/>
                        </a:cubicBezTo>
                        <a:cubicBezTo>
                          <a:pt x="0" y="4"/>
                          <a:pt x="0" y="3"/>
                          <a:pt x="1" y="2"/>
                        </a:cubicBezTo>
                        <a:cubicBezTo>
                          <a:pt x="1" y="2"/>
                          <a:pt x="1" y="1"/>
                          <a:pt x="1" y="1"/>
                        </a:cubicBezTo>
                        <a:cubicBezTo>
                          <a:pt x="1" y="1"/>
                          <a:pt x="2" y="1"/>
                          <a:pt x="2" y="1"/>
                        </a:cubicBezTo>
                        <a:cubicBezTo>
                          <a:pt x="3" y="1"/>
                          <a:pt x="4" y="1"/>
                          <a:pt x="4" y="1"/>
                        </a:cubicBezTo>
                        <a:cubicBezTo>
                          <a:pt x="5" y="2"/>
                          <a:pt x="6" y="2"/>
                          <a:pt x="6" y="2"/>
                        </a:cubicBezTo>
                        <a:cubicBezTo>
                          <a:pt x="7" y="2"/>
                          <a:pt x="7" y="2"/>
                          <a:pt x="8" y="3"/>
                        </a:cubicBezTo>
                        <a:cubicBezTo>
                          <a:pt x="8" y="3"/>
                          <a:pt x="8" y="4"/>
                          <a:pt x="8" y="4"/>
                        </a:cubicBezTo>
                        <a:cubicBezTo>
                          <a:pt x="8" y="5"/>
                          <a:pt x="8" y="5"/>
                          <a:pt x="9" y="6"/>
                        </a:cubicBezTo>
                        <a:cubicBezTo>
                          <a:pt x="9" y="7"/>
                          <a:pt x="9" y="8"/>
                          <a:pt x="9" y="9"/>
                        </a:cubicBezTo>
                        <a:cubicBezTo>
                          <a:pt x="10" y="10"/>
                          <a:pt x="10" y="10"/>
                          <a:pt x="10" y="11"/>
                        </a:cubicBezTo>
                        <a:cubicBezTo>
                          <a:pt x="10" y="12"/>
                          <a:pt x="11" y="13"/>
                          <a:pt x="11" y="14"/>
                        </a:cubicBezTo>
                        <a:cubicBezTo>
                          <a:pt x="11" y="12"/>
                          <a:pt x="11" y="10"/>
                          <a:pt x="1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4" name="Freeform 94"/>
                  <p:cNvSpPr>
                    <a:spLocks/>
                  </p:cNvSpPr>
                  <p:nvPr/>
                </p:nvSpPr>
                <p:spPr bwMode="auto">
                  <a:xfrm>
                    <a:off x="5551" y="3464"/>
                    <a:ext cx="29" cy="46"/>
                  </a:xfrm>
                  <a:custGeom>
                    <a:avLst/>
                    <a:gdLst>
                      <a:gd name="T0" fmla="*/ 3 w 15"/>
                      <a:gd name="T1" fmla="*/ 2 h 24"/>
                      <a:gd name="T2" fmla="*/ 6 w 15"/>
                      <a:gd name="T3" fmla="*/ 1 h 24"/>
                      <a:gd name="T4" fmla="*/ 9 w 15"/>
                      <a:gd name="T5" fmla="*/ 1 h 24"/>
                      <a:gd name="T6" fmla="*/ 12 w 15"/>
                      <a:gd name="T7" fmla="*/ 0 h 24"/>
                      <a:gd name="T8" fmla="*/ 14 w 15"/>
                      <a:gd name="T9" fmla="*/ 1 h 24"/>
                      <a:gd name="T10" fmla="*/ 15 w 15"/>
                      <a:gd name="T11" fmla="*/ 2 h 24"/>
                      <a:gd name="T12" fmla="*/ 15 w 15"/>
                      <a:gd name="T13" fmla="*/ 3 h 24"/>
                      <a:gd name="T14" fmla="*/ 15 w 15"/>
                      <a:gd name="T15" fmla="*/ 4 h 24"/>
                      <a:gd name="T16" fmla="*/ 14 w 15"/>
                      <a:gd name="T17" fmla="*/ 5 h 24"/>
                      <a:gd name="T18" fmla="*/ 11 w 15"/>
                      <a:gd name="T19" fmla="*/ 5 h 24"/>
                      <a:gd name="T20" fmla="*/ 8 w 15"/>
                      <a:gd name="T21" fmla="*/ 6 h 24"/>
                      <a:gd name="T22" fmla="*/ 7 w 15"/>
                      <a:gd name="T23" fmla="*/ 8 h 24"/>
                      <a:gd name="T24" fmla="*/ 7 w 15"/>
                      <a:gd name="T25" fmla="*/ 11 h 24"/>
                      <a:gd name="T26" fmla="*/ 8 w 15"/>
                      <a:gd name="T27" fmla="*/ 11 h 24"/>
                      <a:gd name="T28" fmla="*/ 10 w 15"/>
                      <a:gd name="T29" fmla="*/ 11 h 24"/>
                      <a:gd name="T30" fmla="*/ 11 w 15"/>
                      <a:gd name="T31" fmla="*/ 11 h 24"/>
                      <a:gd name="T32" fmla="*/ 12 w 15"/>
                      <a:gd name="T33" fmla="*/ 11 h 24"/>
                      <a:gd name="T34" fmla="*/ 12 w 15"/>
                      <a:gd name="T35" fmla="*/ 12 h 24"/>
                      <a:gd name="T36" fmla="*/ 13 w 15"/>
                      <a:gd name="T37" fmla="*/ 13 h 24"/>
                      <a:gd name="T38" fmla="*/ 13 w 15"/>
                      <a:gd name="T39" fmla="*/ 14 h 24"/>
                      <a:gd name="T40" fmla="*/ 12 w 15"/>
                      <a:gd name="T41" fmla="*/ 15 h 24"/>
                      <a:gd name="T42" fmla="*/ 9 w 15"/>
                      <a:gd name="T43" fmla="*/ 15 h 24"/>
                      <a:gd name="T44" fmla="*/ 6 w 15"/>
                      <a:gd name="T45" fmla="*/ 16 h 24"/>
                      <a:gd name="T46" fmla="*/ 6 w 15"/>
                      <a:gd name="T47" fmla="*/ 18 h 24"/>
                      <a:gd name="T48" fmla="*/ 5 w 15"/>
                      <a:gd name="T49" fmla="*/ 19 h 24"/>
                      <a:gd name="T50" fmla="*/ 8 w 15"/>
                      <a:gd name="T51" fmla="*/ 19 h 24"/>
                      <a:gd name="T52" fmla="*/ 10 w 15"/>
                      <a:gd name="T53" fmla="*/ 18 h 24"/>
                      <a:gd name="T54" fmla="*/ 11 w 15"/>
                      <a:gd name="T55" fmla="*/ 18 h 24"/>
                      <a:gd name="T56" fmla="*/ 12 w 15"/>
                      <a:gd name="T57" fmla="*/ 19 h 24"/>
                      <a:gd name="T58" fmla="*/ 12 w 15"/>
                      <a:gd name="T59" fmla="*/ 20 h 24"/>
                      <a:gd name="T60" fmla="*/ 13 w 15"/>
                      <a:gd name="T61" fmla="*/ 21 h 24"/>
                      <a:gd name="T62" fmla="*/ 13 w 15"/>
                      <a:gd name="T63" fmla="*/ 22 h 24"/>
                      <a:gd name="T64" fmla="*/ 12 w 15"/>
                      <a:gd name="T65" fmla="*/ 22 h 24"/>
                      <a:gd name="T66" fmla="*/ 9 w 15"/>
                      <a:gd name="T67" fmla="*/ 23 h 24"/>
                      <a:gd name="T68" fmla="*/ 6 w 15"/>
                      <a:gd name="T69" fmla="*/ 24 h 24"/>
                      <a:gd name="T70" fmla="*/ 4 w 15"/>
                      <a:gd name="T71" fmla="*/ 24 h 24"/>
                      <a:gd name="T72" fmla="*/ 3 w 15"/>
                      <a:gd name="T73" fmla="*/ 24 h 24"/>
                      <a:gd name="T74" fmla="*/ 2 w 15"/>
                      <a:gd name="T75" fmla="*/ 23 h 24"/>
                      <a:gd name="T76" fmla="*/ 1 w 15"/>
                      <a:gd name="T77" fmla="*/ 23 h 24"/>
                      <a:gd name="T78" fmla="*/ 0 w 15"/>
                      <a:gd name="T79" fmla="*/ 22 h 24"/>
                      <a:gd name="T80" fmla="*/ 0 w 15"/>
                      <a:gd name="T81" fmla="*/ 21 h 24"/>
                      <a:gd name="T82" fmla="*/ 1 w 15"/>
                      <a:gd name="T83" fmla="*/ 3 h 24"/>
                      <a:gd name="T84" fmla="*/ 3 w 15"/>
                      <a:gd name="T8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 h="24">
                        <a:moveTo>
                          <a:pt x="3" y="2"/>
                        </a:moveTo>
                        <a:cubicBezTo>
                          <a:pt x="4" y="2"/>
                          <a:pt x="5" y="2"/>
                          <a:pt x="6" y="1"/>
                        </a:cubicBezTo>
                        <a:cubicBezTo>
                          <a:pt x="7" y="1"/>
                          <a:pt x="8" y="1"/>
                          <a:pt x="9" y="1"/>
                        </a:cubicBezTo>
                        <a:cubicBezTo>
                          <a:pt x="10" y="0"/>
                          <a:pt x="11" y="0"/>
                          <a:pt x="12" y="0"/>
                        </a:cubicBezTo>
                        <a:cubicBezTo>
                          <a:pt x="13" y="0"/>
                          <a:pt x="14" y="0"/>
                          <a:pt x="14" y="1"/>
                        </a:cubicBezTo>
                        <a:cubicBezTo>
                          <a:pt x="15" y="1"/>
                          <a:pt x="15" y="2"/>
                          <a:pt x="15" y="2"/>
                        </a:cubicBezTo>
                        <a:cubicBezTo>
                          <a:pt x="15" y="2"/>
                          <a:pt x="15" y="3"/>
                          <a:pt x="15" y="3"/>
                        </a:cubicBezTo>
                        <a:cubicBezTo>
                          <a:pt x="15" y="4"/>
                          <a:pt x="15" y="4"/>
                          <a:pt x="15" y="4"/>
                        </a:cubicBezTo>
                        <a:cubicBezTo>
                          <a:pt x="15" y="4"/>
                          <a:pt x="15" y="4"/>
                          <a:pt x="14" y="5"/>
                        </a:cubicBezTo>
                        <a:cubicBezTo>
                          <a:pt x="13" y="5"/>
                          <a:pt x="12" y="5"/>
                          <a:pt x="11" y="5"/>
                        </a:cubicBezTo>
                        <a:cubicBezTo>
                          <a:pt x="10" y="5"/>
                          <a:pt x="9" y="6"/>
                          <a:pt x="8" y="6"/>
                        </a:cubicBezTo>
                        <a:cubicBezTo>
                          <a:pt x="8" y="7"/>
                          <a:pt x="7" y="8"/>
                          <a:pt x="7" y="8"/>
                        </a:cubicBezTo>
                        <a:cubicBezTo>
                          <a:pt x="7" y="9"/>
                          <a:pt x="7" y="10"/>
                          <a:pt x="7" y="11"/>
                        </a:cubicBezTo>
                        <a:cubicBezTo>
                          <a:pt x="7" y="11"/>
                          <a:pt x="8" y="11"/>
                          <a:pt x="8" y="11"/>
                        </a:cubicBezTo>
                        <a:cubicBezTo>
                          <a:pt x="9" y="11"/>
                          <a:pt x="9" y="11"/>
                          <a:pt x="10" y="11"/>
                        </a:cubicBezTo>
                        <a:cubicBezTo>
                          <a:pt x="10" y="11"/>
                          <a:pt x="11" y="11"/>
                          <a:pt x="11" y="11"/>
                        </a:cubicBezTo>
                        <a:cubicBezTo>
                          <a:pt x="12" y="11"/>
                          <a:pt x="12" y="11"/>
                          <a:pt x="12" y="11"/>
                        </a:cubicBezTo>
                        <a:cubicBezTo>
                          <a:pt x="12" y="12"/>
                          <a:pt x="12" y="12"/>
                          <a:pt x="12" y="12"/>
                        </a:cubicBezTo>
                        <a:cubicBezTo>
                          <a:pt x="13" y="13"/>
                          <a:pt x="13" y="13"/>
                          <a:pt x="13" y="13"/>
                        </a:cubicBezTo>
                        <a:cubicBezTo>
                          <a:pt x="13" y="14"/>
                          <a:pt x="13" y="14"/>
                          <a:pt x="13" y="14"/>
                        </a:cubicBezTo>
                        <a:cubicBezTo>
                          <a:pt x="13" y="14"/>
                          <a:pt x="13" y="14"/>
                          <a:pt x="12" y="15"/>
                        </a:cubicBezTo>
                        <a:cubicBezTo>
                          <a:pt x="11" y="15"/>
                          <a:pt x="10" y="15"/>
                          <a:pt x="9" y="15"/>
                        </a:cubicBezTo>
                        <a:cubicBezTo>
                          <a:pt x="8" y="16"/>
                          <a:pt x="7" y="16"/>
                          <a:pt x="6" y="16"/>
                        </a:cubicBezTo>
                        <a:cubicBezTo>
                          <a:pt x="6" y="17"/>
                          <a:pt x="6" y="17"/>
                          <a:pt x="6" y="18"/>
                        </a:cubicBezTo>
                        <a:cubicBezTo>
                          <a:pt x="6" y="18"/>
                          <a:pt x="5" y="19"/>
                          <a:pt x="5" y="19"/>
                        </a:cubicBezTo>
                        <a:cubicBezTo>
                          <a:pt x="6" y="19"/>
                          <a:pt x="7" y="19"/>
                          <a:pt x="8" y="19"/>
                        </a:cubicBezTo>
                        <a:cubicBezTo>
                          <a:pt x="8" y="19"/>
                          <a:pt x="9" y="19"/>
                          <a:pt x="10" y="18"/>
                        </a:cubicBezTo>
                        <a:cubicBezTo>
                          <a:pt x="11" y="18"/>
                          <a:pt x="11" y="18"/>
                          <a:pt x="11" y="18"/>
                        </a:cubicBezTo>
                        <a:cubicBezTo>
                          <a:pt x="12" y="19"/>
                          <a:pt x="12" y="19"/>
                          <a:pt x="12" y="19"/>
                        </a:cubicBezTo>
                        <a:cubicBezTo>
                          <a:pt x="12" y="20"/>
                          <a:pt x="12" y="20"/>
                          <a:pt x="12" y="20"/>
                        </a:cubicBezTo>
                        <a:cubicBezTo>
                          <a:pt x="13" y="21"/>
                          <a:pt x="13" y="21"/>
                          <a:pt x="13" y="21"/>
                        </a:cubicBezTo>
                        <a:cubicBezTo>
                          <a:pt x="13" y="22"/>
                          <a:pt x="13" y="22"/>
                          <a:pt x="13" y="22"/>
                        </a:cubicBezTo>
                        <a:cubicBezTo>
                          <a:pt x="13" y="22"/>
                          <a:pt x="13" y="22"/>
                          <a:pt x="12" y="22"/>
                        </a:cubicBezTo>
                        <a:cubicBezTo>
                          <a:pt x="11" y="22"/>
                          <a:pt x="10" y="23"/>
                          <a:pt x="9" y="23"/>
                        </a:cubicBezTo>
                        <a:cubicBezTo>
                          <a:pt x="8" y="23"/>
                          <a:pt x="7" y="24"/>
                          <a:pt x="6" y="24"/>
                        </a:cubicBezTo>
                        <a:cubicBezTo>
                          <a:pt x="5" y="24"/>
                          <a:pt x="4" y="24"/>
                          <a:pt x="4" y="24"/>
                        </a:cubicBezTo>
                        <a:cubicBezTo>
                          <a:pt x="4" y="24"/>
                          <a:pt x="3" y="24"/>
                          <a:pt x="3" y="24"/>
                        </a:cubicBezTo>
                        <a:cubicBezTo>
                          <a:pt x="2" y="23"/>
                          <a:pt x="2" y="23"/>
                          <a:pt x="2" y="23"/>
                        </a:cubicBezTo>
                        <a:cubicBezTo>
                          <a:pt x="2" y="23"/>
                          <a:pt x="2" y="23"/>
                          <a:pt x="1" y="23"/>
                        </a:cubicBezTo>
                        <a:cubicBezTo>
                          <a:pt x="0" y="22"/>
                          <a:pt x="0" y="22"/>
                          <a:pt x="0" y="22"/>
                        </a:cubicBezTo>
                        <a:cubicBezTo>
                          <a:pt x="0" y="21"/>
                          <a:pt x="0" y="21"/>
                          <a:pt x="0" y="21"/>
                        </a:cubicBezTo>
                        <a:cubicBezTo>
                          <a:pt x="1" y="3"/>
                          <a:pt x="1" y="3"/>
                          <a:pt x="1" y="3"/>
                        </a:cubicBezTo>
                        <a:cubicBezTo>
                          <a:pt x="2" y="3"/>
                          <a:pt x="3"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5" name="Freeform 95"/>
                  <p:cNvSpPr>
                    <a:spLocks/>
                  </p:cNvSpPr>
                  <p:nvPr/>
                </p:nvSpPr>
                <p:spPr bwMode="auto">
                  <a:xfrm>
                    <a:off x="5386" y="3539"/>
                    <a:ext cx="33" cy="45"/>
                  </a:xfrm>
                  <a:custGeom>
                    <a:avLst/>
                    <a:gdLst>
                      <a:gd name="T0" fmla="*/ 16 w 17"/>
                      <a:gd name="T1" fmla="*/ 10 h 23"/>
                      <a:gd name="T2" fmla="*/ 12 w 17"/>
                      <a:gd name="T3" fmla="*/ 7 h 23"/>
                      <a:gd name="T4" fmla="*/ 12 w 17"/>
                      <a:gd name="T5" fmla="*/ 6 h 23"/>
                      <a:gd name="T6" fmla="*/ 12 w 17"/>
                      <a:gd name="T7" fmla="*/ 5 h 23"/>
                      <a:gd name="T8" fmla="*/ 11 w 17"/>
                      <a:gd name="T9" fmla="*/ 4 h 23"/>
                      <a:gd name="T10" fmla="*/ 8 w 17"/>
                      <a:gd name="T11" fmla="*/ 6 h 23"/>
                      <a:gd name="T12" fmla="*/ 6 w 17"/>
                      <a:gd name="T13" fmla="*/ 12 h 23"/>
                      <a:gd name="T14" fmla="*/ 6 w 17"/>
                      <a:gd name="T15" fmla="*/ 17 h 23"/>
                      <a:gd name="T16" fmla="*/ 7 w 17"/>
                      <a:gd name="T17" fmla="*/ 20 h 23"/>
                      <a:gd name="T18" fmla="*/ 9 w 17"/>
                      <a:gd name="T19" fmla="*/ 19 h 23"/>
                      <a:gd name="T20" fmla="*/ 11 w 17"/>
                      <a:gd name="T21" fmla="*/ 16 h 23"/>
                      <a:gd name="T22" fmla="*/ 7 w 17"/>
                      <a:gd name="T23" fmla="*/ 14 h 23"/>
                      <a:gd name="T24" fmla="*/ 7 w 17"/>
                      <a:gd name="T25" fmla="*/ 13 h 23"/>
                      <a:gd name="T26" fmla="*/ 9 w 17"/>
                      <a:gd name="T27" fmla="*/ 12 h 23"/>
                      <a:gd name="T28" fmla="*/ 13 w 17"/>
                      <a:gd name="T29" fmla="*/ 11 h 23"/>
                      <a:gd name="T30" fmla="*/ 15 w 17"/>
                      <a:gd name="T31" fmla="*/ 12 h 23"/>
                      <a:gd name="T32" fmla="*/ 16 w 17"/>
                      <a:gd name="T33" fmla="*/ 13 h 23"/>
                      <a:gd name="T34" fmla="*/ 17 w 17"/>
                      <a:gd name="T35" fmla="*/ 15 h 23"/>
                      <a:gd name="T36" fmla="*/ 12 w 17"/>
                      <a:gd name="T37" fmla="*/ 22 h 23"/>
                      <a:gd name="T38" fmla="*/ 8 w 17"/>
                      <a:gd name="T39" fmla="*/ 23 h 23"/>
                      <a:gd name="T40" fmla="*/ 3 w 17"/>
                      <a:gd name="T41" fmla="*/ 22 h 23"/>
                      <a:gd name="T42" fmla="*/ 1 w 17"/>
                      <a:gd name="T43" fmla="*/ 18 h 23"/>
                      <a:gd name="T44" fmla="*/ 0 w 17"/>
                      <a:gd name="T45" fmla="*/ 11 h 23"/>
                      <a:gd name="T46" fmla="*/ 3 w 17"/>
                      <a:gd name="T47" fmla="*/ 4 h 23"/>
                      <a:gd name="T48" fmla="*/ 7 w 17"/>
                      <a:gd name="T49" fmla="*/ 0 h 23"/>
                      <a:gd name="T50" fmla="*/ 9 w 17"/>
                      <a:gd name="T51" fmla="*/ 0 h 23"/>
                      <a:gd name="T52" fmla="*/ 11 w 17"/>
                      <a:gd name="T53" fmla="*/ 0 h 23"/>
                      <a:gd name="T54" fmla="*/ 14 w 17"/>
                      <a:gd name="T55" fmla="*/ 0 h 23"/>
                      <a:gd name="T56" fmla="*/ 16 w 17"/>
                      <a:gd name="T57" fmla="*/ 3 h 23"/>
                      <a:gd name="T58" fmla="*/ 17 w 17"/>
                      <a:gd name="T59" fmla="*/ 6 h 23"/>
                      <a:gd name="T60" fmla="*/ 17 w 17"/>
                      <a:gd name="T61" fmla="*/ 8 h 23"/>
                      <a:gd name="T62" fmla="*/ 17 w 17"/>
                      <a:gd name="T63"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23">
                        <a:moveTo>
                          <a:pt x="17" y="10"/>
                        </a:moveTo>
                        <a:cubicBezTo>
                          <a:pt x="17" y="10"/>
                          <a:pt x="16" y="10"/>
                          <a:pt x="16" y="10"/>
                        </a:cubicBezTo>
                        <a:cubicBezTo>
                          <a:pt x="15" y="10"/>
                          <a:pt x="14" y="10"/>
                          <a:pt x="13" y="9"/>
                        </a:cubicBezTo>
                        <a:cubicBezTo>
                          <a:pt x="12" y="9"/>
                          <a:pt x="12" y="8"/>
                          <a:pt x="12" y="7"/>
                        </a:cubicBezTo>
                        <a:cubicBezTo>
                          <a:pt x="12" y="7"/>
                          <a:pt x="12" y="7"/>
                          <a:pt x="12" y="7"/>
                        </a:cubicBezTo>
                        <a:cubicBezTo>
                          <a:pt x="12" y="6"/>
                          <a:pt x="12" y="6"/>
                          <a:pt x="12" y="6"/>
                        </a:cubicBezTo>
                        <a:cubicBezTo>
                          <a:pt x="12" y="6"/>
                          <a:pt x="12" y="6"/>
                          <a:pt x="12" y="6"/>
                        </a:cubicBezTo>
                        <a:cubicBezTo>
                          <a:pt x="12" y="5"/>
                          <a:pt x="12" y="5"/>
                          <a:pt x="12" y="5"/>
                        </a:cubicBezTo>
                        <a:cubicBezTo>
                          <a:pt x="11" y="4"/>
                          <a:pt x="11" y="4"/>
                          <a:pt x="11" y="4"/>
                        </a:cubicBezTo>
                        <a:cubicBezTo>
                          <a:pt x="11" y="4"/>
                          <a:pt x="11" y="4"/>
                          <a:pt x="11" y="4"/>
                        </a:cubicBezTo>
                        <a:cubicBezTo>
                          <a:pt x="11" y="4"/>
                          <a:pt x="10" y="4"/>
                          <a:pt x="10" y="5"/>
                        </a:cubicBezTo>
                        <a:cubicBezTo>
                          <a:pt x="9" y="5"/>
                          <a:pt x="9" y="6"/>
                          <a:pt x="8" y="6"/>
                        </a:cubicBezTo>
                        <a:cubicBezTo>
                          <a:pt x="8" y="7"/>
                          <a:pt x="8" y="8"/>
                          <a:pt x="7" y="9"/>
                        </a:cubicBezTo>
                        <a:cubicBezTo>
                          <a:pt x="7" y="10"/>
                          <a:pt x="6" y="11"/>
                          <a:pt x="6" y="12"/>
                        </a:cubicBezTo>
                        <a:cubicBezTo>
                          <a:pt x="6" y="13"/>
                          <a:pt x="6" y="14"/>
                          <a:pt x="6" y="15"/>
                        </a:cubicBezTo>
                        <a:cubicBezTo>
                          <a:pt x="6" y="16"/>
                          <a:pt x="6" y="17"/>
                          <a:pt x="6" y="17"/>
                        </a:cubicBezTo>
                        <a:cubicBezTo>
                          <a:pt x="6" y="18"/>
                          <a:pt x="6" y="19"/>
                          <a:pt x="6" y="19"/>
                        </a:cubicBezTo>
                        <a:cubicBezTo>
                          <a:pt x="7" y="20"/>
                          <a:pt x="7" y="20"/>
                          <a:pt x="7" y="20"/>
                        </a:cubicBezTo>
                        <a:cubicBezTo>
                          <a:pt x="8" y="20"/>
                          <a:pt x="8" y="20"/>
                          <a:pt x="8" y="20"/>
                        </a:cubicBezTo>
                        <a:cubicBezTo>
                          <a:pt x="9" y="20"/>
                          <a:pt x="9" y="19"/>
                          <a:pt x="9" y="19"/>
                        </a:cubicBezTo>
                        <a:cubicBezTo>
                          <a:pt x="10" y="19"/>
                          <a:pt x="10" y="18"/>
                          <a:pt x="10" y="18"/>
                        </a:cubicBezTo>
                        <a:cubicBezTo>
                          <a:pt x="10" y="17"/>
                          <a:pt x="11" y="17"/>
                          <a:pt x="11" y="16"/>
                        </a:cubicBezTo>
                        <a:cubicBezTo>
                          <a:pt x="10" y="16"/>
                          <a:pt x="9" y="16"/>
                          <a:pt x="8" y="16"/>
                        </a:cubicBezTo>
                        <a:cubicBezTo>
                          <a:pt x="8" y="15"/>
                          <a:pt x="7" y="15"/>
                          <a:pt x="7" y="14"/>
                        </a:cubicBezTo>
                        <a:cubicBezTo>
                          <a:pt x="7" y="13"/>
                          <a:pt x="7" y="13"/>
                          <a:pt x="7" y="13"/>
                        </a:cubicBezTo>
                        <a:cubicBezTo>
                          <a:pt x="7" y="13"/>
                          <a:pt x="7" y="13"/>
                          <a:pt x="7" y="13"/>
                        </a:cubicBezTo>
                        <a:cubicBezTo>
                          <a:pt x="8" y="13"/>
                          <a:pt x="8" y="13"/>
                          <a:pt x="8" y="13"/>
                        </a:cubicBezTo>
                        <a:cubicBezTo>
                          <a:pt x="9" y="12"/>
                          <a:pt x="9" y="12"/>
                          <a:pt x="9" y="12"/>
                        </a:cubicBezTo>
                        <a:cubicBezTo>
                          <a:pt x="9" y="12"/>
                          <a:pt x="10" y="12"/>
                          <a:pt x="11" y="12"/>
                        </a:cubicBezTo>
                        <a:cubicBezTo>
                          <a:pt x="12" y="12"/>
                          <a:pt x="12" y="12"/>
                          <a:pt x="13" y="11"/>
                        </a:cubicBezTo>
                        <a:cubicBezTo>
                          <a:pt x="13" y="11"/>
                          <a:pt x="14" y="11"/>
                          <a:pt x="14" y="11"/>
                        </a:cubicBezTo>
                        <a:cubicBezTo>
                          <a:pt x="14" y="11"/>
                          <a:pt x="15" y="12"/>
                          <a:pt x="15" y="12"/>
                        </a:cubicBezTo>
                        <a:cubicBezTo>
                          <a:pt x="16" y="13"/>
                          <a:pt x="16" y="13"/>
                          <a:pt x="16" y="13"/>
                        </a:cubicBezTo>
                        <a:cubicBezTo>
                          <a:pt x="16" y="13"/>
                          <a:pt x="16" y="13"/>
                          <a:pt x="16" y="13"/>
                        </a:cubicBezTo>
                        <a:cubicBezTo>
                          <a:pt x="17" y="14"/>
                          <a:pt x="17" y="14"/>
                          <a:pt x="17" y="14"/>
                        </a:cubicBezTo>
                        <a:cubicBezTo>
                          <a:pt x="17" y="15"/>
                          <a:pt x="17" y="15"/>
                          <a:pt x="17" y="15"/>
                        </a:cubicBezTo>
                        <a:cubicBezTo>
                          <a:pt x="16" y="17"/>
                          <a:pt x="16" y="18"/>
                          <a:pt x="15" y="20"/>
                        </a:cubicBezTo>
                        <a:cubicBezTo>
                          <a:pt x="14" y="21"/>
                          <a:pt x="13" y="22"/>
                          <a:pt x="12" y="22"/>
                        </a:cubicBezTo>
                        <a:cubicBezTo>
                          <a:pt x="12" y="23"/>
                          <a:pt x="11" y="23"/>
                          <a:pt x="11" y="23"/>
                        </a:cubicBezTo>
                        <a:cubicBezTo>
                          <a:pt x="10" y="23"/>
                          <a:pt x="9" y="23"/>
                          <a:pt x="8" y="23"/>
                        </a:cubicBezTo>
                        <a:cubicBezTo>
                          <a:pt x="7" y="23"/>
                          <a:pt x="6" y="23"/>
                          <a:pt x="4" y="23"/>
                        </a:cubicBezTo>
                        <a:cubicBezTo>
                          <a:pt x="4" y="22"/>
                          <a:pt x="3" y="22"/>
                          <a:pt x="3" y="22"/>
                        </a:cubicBezTo>
                        <a:cubicBezTo>
                          <a:pt x="2" y="21"/>
                          <a:pt x="2" y="21"/>
                          <a:pt x="2" y="20"/>
                        </a:cubicBezTo>
                        <a:cubicBezTo>
                          <a:pt x="1" y="20"/>
                          <a:pt x="1" y="19"/>
                          <a:pt x="1" y="18"/>
                        </a:cubicBezTo>
                        <a:cubicBezTo>
                          <a:pt x="0" y="17"/>
                          <a:pt x="0" y="16"/>
                          <a:pt x="0" y="14"/>
                        </a:cubicBezTo>
                        <a:cubicBezTo>
                          <a:pt x="0" y="13"/>
                          <a:pt x="0" y="12"/>
                          <a:pt x="0" y="11"/>
                        </a:cubicBezTo>
                        <a:cubicBezTo>
                          <a:pt x="1" y="10"/>
                          <a:pt x="1" y="8"/>
                          <a:pt x="1" y="7"/>
                        </a:cubicBezTo>
                        <a:cubicBezTo>
                          <a:pt x="2" y="6"/>
                          <a:pt x="2" y="5"/>
                          <a:pt x="3" y="4"/>
                        </a:cubicBezTo>
                        <a:cubicBezTo>
                          <a:pt x="4" y="3"/>
                          <a:pt x="5" y="2"/>
                          <a:pt x="6" y="1"/>
                        </a:cubicBezTo>
                        <a:cubicBezTo>
                          <a:pt x="7" y="0"/>
                          <a:pt x="7" y="0"/>
                          <a:pt x="7" y="0"/>
                        </a:cubicBezTo>
                        <a:cubicBezTo>
                          <a:pt x="7" y="0"/>
                          <a:pt x="7" y="0"/>
                          <a:pt x="8" y="0"/>
                        </a:cubicBezTo>
                        <a:cubicBezTo>
                          <a:pt x="8" y="0"/>
                          <a:pt x="8" y="0"/>
                          <a:pt x="9" y="0"/>
                        </a:cubicBezTo>
                        <a:cubicBezTo>
                          <a:pt x="9" y="0"/>
                          <a:pt x="9" y="0"/>
                          <a:pt x="10" y="0"/>
                        </a:cubicBezTo>
                        <a:cubicBezTo>
                          <a:pt x="10" y="0"/>
                          <a:pt x="11" y="0"/>
                          <a:pt x="11" y="0"/>
                        </a:cubicBezTo>
                        <a:cubicBezTo>
                          <a:pt x="12" y="0"/>
                          <a:pt x="12" y="0"/>
                          <a:pt x="13" y="0"/>
                        </a:cubicBezTo>
                        <a:cubicBezTo>
                          <a:pt x="13" y="0"/>
                          <a:pt x="13" y="0"/>
                          <a:pt x="14" y="0"/>
                        </a:cubicBezTo>
                        <a:cubicBezTo>
                          <a:pt x="14" y="1"/>
                          <a:pt x="15" y="1"/>
                          <a:pt x="15" y="1"/>
                        </a:cubicBezTo>
                        <a:cubicBezTo>
                          <a:pt x="16" y="2"/>
                          <a:pt x="16" y="2"/>
                          <a:pt x="16" y="3"/>
                        </a:cubicBezTo>
                        <a:cubicBezTo>
                          <a:pt x="17" y="3"/>
                          <a:pt x="17" y="4"/>
                          <a:pt x="17" y="4"/>
                        </a:cubicBezTo>
                        <a:cubicBezTo>
                          <a:pt x="17" y="5"/>
                          <a:pt x="17" y="5"/>
                          <a:pt x="17" y="6"/>
                        </a:cubicBezTo>
                        <a:cubicBezTo>
                          <a:pt x="17" y="6"/>
                          <a:pt x="17" y="6"/>
                          <a:pt x="17" y="7"/>
                        </a:cubicBezTo>
                        <a:cubicBezTo>
                          <a:pt x="17" y="7"/>
                          <a:pt x="17" y="8"/>
                          <a:pt x="17" y="8"/>
                        </a:cubicBezTo>
                        <a:cubicBezTo>
                          <a:pt x="17" y="9"/>
                          <a:pt x="17" y="9"/>
                          <a:pt x="17" y="9"/>
                        </a:cubicBezTo>
                        <a:lnTo>
                          <a:pt x="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6" name="Freeform 96"/>
                  <p:cNvSpPr>
                    <a:spLocks/>
                  </p:cNvSpPr>
                  <p:nvPr/>
                </p:nvSpPr>
                <p:spPr bwMode="auto">
                  <a:xfrm>
                    <a:off x="5421" y="3536"/>
                    <a:ext cx="31" cy="46"/>
                  </a:xfrm>
                  <a:custGeom>
                    <a:avLst/>
                    <a:gdLst>
                      <a:gd name="T0" fmla="*/ 4 w 16"/>
                      <a:gd name="T1" fmla="*/ 2 h 24"/>
                      <a:gd name="T2" fmla="*/ 6 w 16"/>
                      <a:gd name="T3" fmla="*/ 1 h 24"/>
                      <a:gd name="T4" fmla="*/ 9 w 16"/>
                      <a:gd name="T5" fmla="*/ 0 h 24"/>
                      <a:gd name="T6" fmla="*/ 13 w 16"/>
                      <a:gd name="T7" fmla="*/ 0 h 24"/>
                      <a:gd name="T8" fmla="*/ 15 w 16"/>
                      <a:gd name="T9" fmla="*/ 1 h 24"/>
                      <a:gd name="T10" fmla="*/ 15 w 16"/>
                      <a:gd name="T11" fmla="*/ 2 h 24"/>
                      <a:gd name="T12" fmla="*/ 16 w 16"/>
                      <a:gd name="T13" fmla="*/ 3 h 24"/>
                      <a:gd name="T14" fmla="*/ 16 w 16"/>
                      <a:gd name="T15" fmla="*/ 4 h 24"/>
                      <a:gd name="T16" fmla="*/ 15 w 16"/>
                      <a:gd name="T17" fmla="*/ 4 h 24"/>
                      <a:gd name="T18" fmla="*/ 11 w 16"/>
                      <a:gd name="T19" fmla="*/ 5 h 24"/>
                      <a:gd name="T20" fmla="*/ 8 w 16"/>
                      <a:gd name="T21" fmla="*/ 6 h 24"/>
                      <a:gd name="T22" fmla="*/ 7 w 16"/>
                      <a:gd name="T23" fmla="*/ 8 h 24"/>
                      <a:gd name="T24" fmla="*/ 7 w 16"/>
                      <a:gd name="T25" fmla="*/ 11 h 24"/>
                      <a:gd name="T26" fmla="*/ 8 w 16"/>
                      <a:gd name="T27" fmla="*/ 11 h 24"/>
                      <a:gd name="T28" fmla="*/ 10 w 16"/>
                      <a:gd name="T29" fmla="*/ 10 h 24"/>
                      <a:gd name="T30" fmla="*/ 11 w 16"/>
                      <a:gd name="T31" fmla="*/ 10 h 24"/>
                      <a:gd name="T32" fmla="*/ 12 w 16"/>
                      <a:gd name="T33" fmla="*/ 11 h 24"/>
                      <a:gd name="T34" fmla="*/ 13 w 16"/>
                      <a:gd name="T35" fmla="*/ 12 h 24"/>
                      <a:gd name="T36" fmla="*/ 13 w 16"/>
                      <a:gd name="T37" fmla="*/ 13 h 24"/>
                      <a:gd name="T38" fmla="*/ 13 w 16"/>
                      <a:gd name="T39" fmla="*/ 14 h 24"/>
                      <a:gd name="T40" fmla="*/ 12 w 16"/>
                      <a:gd name="T41" fmla="*/ 14 h 24"/>
                      <a:gd name="T42" fmla="*/ 9 w 16"/>
                      <a:gd name="T43" fmla="*/ 15 h 24"/>
                      <a:gd name="T44" fmla="*/ 6 w 16"/>
                      <a:gd name="T45" fmla="*/ 16 h 24"/>
                      <a:gd name="T46" fmla="*/ 6 w 16"/>
                      <a:gd name="T47" fmla="*/ 18 h 24"/>
                      <a:gd name="T48" fmla="*/ 5 w 16"/>
                      <a:gd name="T49" fmla="*/ 19 h 24"/>
                      <a:gd name="T50" fmla="*/ 8 w 16"/>
                      <a:gd name="T51" fmla="*/ 19 h 24"/>
                      <a:gd name="T52" fmla="*/ 10 w 16"/>
                      <a:gd name="T53" fmla="*/ 18 h 24"/>
                      <a:gd name="T54" fmla="*/ 11 w 16"/>
                      <a:gd name="T55" fmla="*/ 18 h 24"/>
                      <a:gd name="T56" fmla="*/ 12 w 16"/>
                      <a:gd name="T57" fmla="*/ 19 h 24"/>
                      <a:gd name="T58" fmla="*/ 13 w 16"/>
                      <a:gd name="T59" fmla="*/ 20 h 24"/>
                      <a:gd name="T60" fmla="*/ 13 w 16"/>
                      <a:gd name="T61" fmla="*/ 21 h 24"/>
                      <a:gd name="T62" fmla="*/ 13 w 16"/>
                      <a:gd name="T63" fmla="*/ 21 h 24"/>
                      <a:gd name="T64" fmla="*/ 12 w 16"/>
                      <a:gd name="T65" fmla="*/ 22 h 24"/>
                      <a:gd name="T66" fmla="*/ 9 w 16"/>
                      <a:gd name="T67" fmla="*/ 23 h 24"/>
                      <a:gd name="T68" fmla="*/ 6 w 16"/>
                      <a:gd name="T69" fmla="*/ 24 h 24"/>
                      <a:gd name="T70" fmla="*/ 4 w 16"/>
                      <a:gd name="T71" fmla="*/ 24 h 24"/>
                      <a:gd name="T72" fmla="*/ 3 w 16"/>
                      <a:gd name="T73" fmla="*/ 23 h 24"/>
                      <a:gd name="T74" fmla="*/ 2 w 16"/>
                      <a:gd name="T75" fmla="*/ 23 h 24"/>
                      <a:gd name="T76" fmla="*/ 1 w 16"/>
                      <a:gd name="T77" fmla="*/ 22 h 24"/>
                      <a:gd name="T78" fmla="*/ 1 w 16"/>
                      <a:gd name="T79" fmla="*/ 21 h 24"/>
                      <a:gd name="T80" fmla="*/ 0 w 16"/>
                      <a:gd name="T81" fmla="*/ 20 h 24"/>
                      <a:gd name="T82" fmla="*/ 1 w 16"/>
                      <a:gd name="T83" fmla="*/ 3 h 24"/>
                      <a:gd name="T84" fmla="*/ 4 w 16"/>
                      <a:gd name="T8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 h="24">
                        <a:moveTo>
                          <a:pt x="4" y="2"/>
                        </a:moveTo>
                        <a:cubicBezTo>
                          <a:pt x="5" y="2"/>
                          <a:pt x="5" y="1"/>
                          <a:pt x="6" y="1"/>
                        </a:cubicBezTo>
                        <a:cubicBezTo>
                          <a:pt x="7" y="1"/>
                          <a:pt x="8" y="1"/>
                          <a:pt x="9" y="0"/>
                        </a:cubicBezTo>
                        <a:cubicBezTo>
                          <a:pt x="11" y="0"/>
                          <a:pt x="12" y="0"/>
                          <a:pt x="13" y="0"/>
                        </a:cubicBezTo>
                        <a:cubicBezTo>
                          <a:pt x="14" y="0"/>
                          <a:pt x="14" y="0"/>
                          <a:pt x="15" y="1"/>
                        </a:cubicBezTo>
                        <a:cubicBezTo>
                          <a:pt x="15" y="1"/>
                          <a:pt x="15" y="2"/>
                          <a:pt x="15" y="2"/>
                        </a:cubicBezTo>
                        <a:cubicBezTo>
                          <a:pt x="15" y="2"/>
                          <a:pt x="15" y="3"/>
                          <a:pt x="16" y="3"/>
                        </a:cubicBezTo>
                        <a:cubicBezTo>
                          <a:pt x="16" y="3"/>
                          <a:pt x="16" y="4"/>
                          <a:pt x="16" y="4"/>
                        </a:cubicBezTo>
                        <a:cubicBezTo>
                          <a:pt x="15" y="4"/>
                          <a:pt x="15" y="4"/>
                          <a:pt x="15" y="4"/>
                        </a:cubicBezTo>
                        <a:cubicBezTo>
                          <a:pt x="14" y="5"/>
                          <a:pt x="12" y="5"/>
                          <a:pt x="11" y="5"/>
                        </a:cubicBezTo>
                        <a:cubicBezTo>
                          <a:pt x="10" y="5"/>
                          <a:pt x="9" y="5"/>
                          <a:pt x="8" y="6"/>
                        </a:cubicBezTo>
                        <a:cubicBezTo>
                          <a:pt x="8" y="7"/>
                          <a:pt x="8" y="7"/>
                          <a:pt x="7" y="8"/>
                        </a:cubicBezTo>
                        <a:cubicBezTo>
                          <a:pt x="7" y="9"/>
                          <a:pt x="7" y="10"/>
                          <a:pt x="7" y="11"/>
                        </a:cubicBezTo>
                        <a:cubicBezTo>
                          <a:pt x="7" y="11"/>
                          <a:pt x="8" y="11"/>
                          <a:pt x="8" y="11"/>
                        </a:cubicBezTo>
                        <a:cubicBezTo>
                          <a:pt x="9" y="11"/>
                          <a:pt x="9" y="10"/>
                          <a:pt x="10" y="10"/>
                        </a:cubicBezTo>
                        <a:cubicBezTo>
                          <a:pt x="11" y="10"/>
                          <a:pt x="11" y="10"/>
                          <a:pt x="11" y="10"/>
                        </a:cubicBezTo>
                        <a:cubicBezTo>
                          <a:pt x="12" y="11"/>
                          <a:pt x="12" y="11"/>
                          <a:pt x="12" y="11"/>
                        </a:cubicBezTo>
                        <a:cubicBezTo>
                          <a:pt x="13" y="12"/>
                          <a:pt x="13" y="12"/>
                          <a:pt x="13" y="12"/>
                        </a:cubicBezTo>
                        <a:cubicBezTo>
                          <a:pt x="13" y="13"/>
                          <a:pt x="13" y="13"/>
                          <a:pt x="13" y="13"/>
                        </a:cubicBezTo>
                        <a:cubicBezTo>
                          <a:pt x="13" y="13"/>
                          <a:pt x="13" y="14"/>
                          <a:pt x="13" y="14"/>
                        </a:cubicBezTo>
                        <a:cubicBezTo>
                          <a:pt x="13" y="14"/>
                          <a:pt x="13" y="14"/>
                          <a:pt x="12" y="14"/>
                        </a:cubicBezTo>
                        <a:cubicBezTo>
                          <a:pt x="11" y="15"/>
                          <a:pt x="10" y="15"/>
                          <a:pt x="9" y="15"/>
                        </a:cubicBezTo>
                        <a:cubicBezTo>
                          <a:pt x="8" y="15"/>
                          <a:pt x="7" y="16"/>
                          <a:pt x="6" y="16"/>
                        </a:cubicBezTo>
                        <a:cubicBezTo>
                          <a:pt x="6" y="17"/>
                          <a:pt x="6" y="17"/>
                          <a:pt x="6" y="18"/>
                        </a:cubicBezTo>
                        <a:cubicBezTo>
                          <a:pt x="6" y="18"/>
                          <a:pt x="6" y="19"/>
                          <a:pt x="5" y="19"/>
                        </a:cubicBezTo>
                        <a:cubicBezTo>
                          <a:pt x="6" y="19"/>
                          <a:pt x="7" y="19"/>
                          <a:pt x="8" y="19"/>
                        </a:cubicBezTo>
                        <a:cubicBezTo>
                          <a:pt x="9" y="18"/>
                          <a:pt x="9" y="18"/>
                          <a:pt x="10" y="18"/>
                        </a:cubicBezTo>
                        <a:cubicBezTo>
                          <a:pt x="11" y="18"/>
                          <a:pt x="11" y="18"/>
                          <a:pt x="11" y="18"/>
                        </a:cubicBezTo>
                        <a:cubicBezTo>
                          <a:pt x="12" y="19"/>
                          <a:pt x="12" y="19"/>
                          <a:pt x="12" y="19"/>
                        </a:cubicBezTo>
                        <a:cubicBezTo>
                          <a:pt x="13" y="20"/>
                          <a:pt x="13" y="20"/>
                          <a:pt x="13" y="20"/>
                        </a:cubicBezTo>
                        <a:cubicBezTo>
                          <a:pt x="13" y="21"/>
                          <a:pt x="13" y="21"/>
                          <a:pt x="13" y="21"/>
                        </a:cubicBezTo>
                        <a:cubicBezTo>
                          <a:pt x="13" y="21"/>
                          <a:pt x="13" y="21"/>
                          <a:pt x="13" y="21"/>
                        </a:cubicBezTo>
                        <a:cubicBezTo>
                          <a:pt x="13" y="21"/>
                          <a:pt x="13" y="22"/>
                          <a:pt x="12" y="22"/>
                        </a:cubicBezTo>
                        <a:cubicBezTo>
                          <a:pt x="11" y="22"/>
                          <a:pt x="10" y="22"/>
                          <a:pt x="9" y="23"/>
                        </a:cubicBezTo>
                        <a:cubicBezTo>
                          <a:pt x="8" y="23"/>
                          <a:pt x="7" y="23"/>
                          <a:pt x="6" y="24"/>
                        </a:cubicBezTo>
                        <a:cubicBezTo>
                          <a:pt x="5" y="24"/>
                          <a:pt x="5" y="24"/>
                          <a:pt x="4" y="24"/>
                        </a:cubicBezTo>
                        <a:cubicBezTo>
                          <a:pt x="4" y="24"/>
                          <a:pt x="4" y="24"/>
                          <a:pt x="3" y="23"/>
                        </a:cubicBezTo>
                        <a:cubicBezTo>
                          <a:pt x="2" y="23"/>
                          <a:pt x="2" y="23"/>
                          <a:pt x="2" y="23"/>
                        </a:cubicBezTo>
                        <a:cubicBezTo>
                          <a:pt x="2" y="23"/>
                          <a:pt x="2" y="23"/>
                          <a:pt x="1" y="22"/>
                        </a:cubicBezTo>
                        <a:cubicBezTo>
                          <a:pt x="1" y="21"/>
                          <a:pt x="1" y="21"/>
                          <a:pt x="1" y="21"/>
                        </a:cubicBezTo>
                        <a:cubicBezTo>
                          <a:pt x="0" y="21"/>
                          <a:pt x="0" y="21"/>
                          <a:pt x="0" y="20"/>
                        </a:cubicBezTo>
                        <a:cubicBezTo>
                          <a:pt x="1" y="3"/>
                          <a:pt x="1" y="3"/>
                          <a:pt x="1" y="3"/>
                        </a:cubicBezTo>
                        <a:cubicBezTo>
                          <a:pt x="2" y="2"/>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7" name="Freeform 97"/>
                  <p:cNvSpPr>
                    <a:spLocks/>
                  </p:cNvSpPr>
                  <p:nvPr/>
                </p:nvSpPr>
                <p:spPr bwMode="auto">
                  <a:xfrm>
                    <a:off x="5448" y="3532"/>
                    <a:ext cx="37" cy="46"/>
                  </a:xfrm>
                  <a:custGeom>
                    <a:avLst/>
                    <a:gdLst>
                      <a:gd name="T0" fmla="*/ 16 w 19"/>
                      <a:gd name="T1" fmla="*/ 5 h 24"/>
                      <a:gd name="T2" fmla="*/ 13 w 19"/>
                      <a:gd name="T3" fmla="*/ 5 h 24"/>
                      <a:gd name="T4" fmla="*/ 13 w 19"/>
                      <a:gd name="T5" fmla="*/ 10 h 24"/>
                      <a:gd name="T6" fmla="*/ 12 w 19"/>
                      <a:gd name="T7" fmla="*/ 15 h 24"/>
                      <a:gd name="T8" fmla="*/ 11 w 19"/>
                      <a:gd name="T9" fmla="*/ 19 h 24"/>
                      <a:gd name="T10" fmla="*/ 11 w 19"/>
                      <a:gd name="T11" fmla="*/ 24 h 24"/>
                      <a:gd name="T12" fmla="*/ 11 w 19"/>
                      <a:gd name="T13" fmla="*/ 24 h 24"/>
                      <a:gd name="T14" fmla="*/ 10 w 19"/>
                      <a:gd name="T15" fmla="*/ 24 h 24"/>
                      <a:gd name="T16" fmla="*/ 9 w 19"/>
                      <a:gd name="T17" fmla="*/ 24 h 24"/>
                      <a:gd name="T18" fmla="*/ 8 w 19"/>
                      <a:gd name="T19" fmla="*/ 24 h 24"/>
                      <a:gd name="T20" fmla="*/ 7 w 19"/>
                      <a:gd name="T21" fmla="*/ 24 h 24"/>
                      <a:gd name="T22" fmla="*/ 7 w 19"/>
                      <a:gd name="T23" fmla="*/ 23 h 24"/>
                      <a:gd name="T24" fmla="*/ 6 w 19"/>
                      <a:gd name="T25" fmla="*/ 23 h 24"/>
                      <a:gd name="T26" fmla="*/ 6 w 19"/>
                      <a:gd name="T27" fmla="*/ 22 h 24"/>
                      <a:gd name="T28" fmla="*/ 6 w 19"/>
                      <a:gd name="T29" fmla="*/ 19 h 24"/>
                      <a:gd name="T30" fmla="*/ 6 w 19"/>
                      <a:gd name="T31" fmla="*/ 15 h 24"/>
                      <a:gd name="T32" fmla="*/ 7 w 19"/>
                      <a:gd name="T33" fmla="*/ 11 h 24"/>
                      <a:gd name="T34" fmla="*/ 7 w 19"/>
                      <a:gd name="T35" fmla="*/ 7 h 24"/>
                      <a:gd name="T36" fmla="*/ 6 w 19"/>
                      <a:gd name="T37" fmla="*/ 7 h 24"/>
                      <a:gd name="T38" fmla="*/ 4 w 19"/>
                      <a:gd name="T39" fmla="*/ 7 h 24"/>
                      <a:gd name="T40" fmla="*/ 3 w 19"/>
                      <a:gd name="T41" fmla="*/ 8 h 24"/>
                      <a:gd name="T42" fmla="*/ 2 w 19"/>
                      <a:gd name="T43" fmla="*/ 7 h 24"/>
                      <a:gd name="T44" fmla="*/ 1 w 19"/>
                      <a:gd name="T45" fmla="*/ 6 h 24"/>
                      <a:gd name="T46" fmla="*/ 0 w 19"/>
                      <a:gd name="T47" fmla="*/ 4 h 24"/>
                      <a:gd name="T48" fmla="*/ 0 w 19"/>
                      <a:gd name="T49" fmla="*/ 4 h 24"/>
                      <a:gd name="T50" fmla="*/ 1 w 19"/>
                      <a:gd name="T51" fmla="*/ 3 h 24"/>
                      <a:gd name="T52" fmla="*/ 4 w 19"/>
                      <a:gd name="T53" fmla="*/ 2 h 24"/>
                      <a:gd name="T54" fmla="*/ 8 w 19"/>
                      <a:gd name="T55" fmla="*/ 1 h 24"/>
                      <a:gd name="T56" fmla="*/ 12 w 19"/>
                      <a:gd name="T57" fmla="*/ 1 h 24"/>
                      <a:gd name="T58" fmla="*/ 16 w 19"/>
                      <a:gd name="T59" fmla="*/ 0 h 24"/>
                      <a:gd name="T60" fmla="*/ 17 w 19"/>
                      <a:gd name="T61" fmla="*/ 0 h 24"/>
                      <a:gd name="T62" fmla="*/ 17 w 19"/>
                      <a:gd name="T63" fmla="*/ 1 h 24"/>
                      <a:gd name="T64" fmla="*/ 18 w 19"/>
                      <a:gd name="T65" fmla="*/ 2 h 24"/>
                      <a:gd name="T66" fmla="*/ 19 w 19"/>
                      <a:gd name="T67" fmla="*/ 3 h 24"/>
                      <a:gd name="T68" fmla="*/ 19 w 19"/>
                      <a:gd name="T69" fmla="*/ 4 h 24"/>
                      <a:gd name="T70" fmla="*/ 18 w 19"/>
                      <a:gd name="T71" fmla="*/ 4 h 24"/>
                      <a:gd name="T72" fmla="*/ 16 w 19"/>
                      <a:gd name="T7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24">
                        <a:moveTo>
                          <a:pt x="16" y="5"/>
                        </a:moveTo>
                        <a:cubicBezTo>
                          <a:pt x="15" y="5"/>
                          <a:pt x="14" y="5"/>
                          <a:pt x="13" y="5"/>
                        </a:cubicBezTo>
                        <a:cubicBezTo>
                          <a:pt x="13" y="7"/>
                          <a:pt x="13" y="8"/>
                          <a:pt x="13" y="10"/>
                        </a:cubicBezTo>
                        <a:cubicBezTo>
                          <a:pt x="13" y="12"/>
                          <a:pt x="12" y="13"/>
                          <a:pt x="12" y="15"/>
                        </a:cubicBezTo>
                        <a:cubicBezTo>
                          <a:pt x="12" y="16"/>
                          <a:pt x="12" y="18"/>
                          <a:pt x="11" y="19"/>
                        </a:cubicBezTo>
                        <a:cubicBezTo>
                          <a:pt x="11" y="21"/>
                          <a:pt x="11" y="22"/>
                          <a:pt x="11" y="24"/>
                        </a:cubicBezTo>
                        <a:cubicBezTo>
                          <a:pt x="11" y="24"/>
                          <a:pt x="11" y="24"/>
                          <a:pt x="11" y="24"/>
                        </a:cubicBezTo>
                        <a:cubicBezTo>
                          <a:pt x="10" y="24"/>
                          <a:pt x="10" y="24"/>
                          <a:pt x="10" y="24"/>
                        </a:cubicBezTo>
                        <a:cubicBezTo>
                          <a:pt x="9" y="24"/>
                          <a:pt x="9" y="24"/>
                          <a:pt x="9" y="24"/>
                        </a:cubicBezTo>
                        <a:cubicBezTo>
                          <a:pt x="9" y="24"/>
                          <a:pt x="9" y="24"/>
                          <a:pt x="8" y="24"/>
                        </a:cubicBezTo>
                        <a:cubicBezTo>
                          <a:pt x="8" y="24"/>
                          <a:pt x="8" y="24"/>
                          <a:pt x="7" y="24"/>
                        </a:cubicBezTo>
                        <a:cubicBezTo>
                          <a:pt x="7" y="23"/>
                          <a:pt x="7" y="23"/>
                          <a:pt x="7" y="23"/>
                        </a:cubicBezTo>
                        <a:cubicBezTo>
                          <a:pt x="6" y="23"/>
                          <a:pt x="6" y="23"/>
                          <a:pt x="6" y="23"/>
                        </a:cubicBezTo>
                        <a:cubicBezTo>
                          <a:pt x="6" y="22"/>
                          <a:pt x="6" y="22"/>
                          <a:pt x="6" y="22"/>
                        </a:cubicBezTo>
                        <a:cubicBezTo>
                          <a:pt x="6" y="21"/>
                          <a:pt x="6" y="20"/>
                          <a:pt x="6" y="19"/>
                        </a:cubicBezTo>
                        <a:cubicBezTo>
                          <a:pt x="6" y="18"/>
                          <a:pt x="6" y="16"/>
                          <a:pt x="6" y="15"/>
                        </a:cubicBezTo>
                        <a:cubicBezTo>
                          <a:pt x="6" y="13"/>
                          <a:pt x="6" y="12"/>
                          <a:pt x="7" y="11"/>
                        </a:cubicBezTo>
                        <a:cubicBezTo>
                          <a:pt x="7" y="9"/>
                          <a:pt x="7" y="8"/>
                          <a:pt x="7" y="7"/>
                        </a:cubicBezTo>
                        <a:cubicBezTo>
                          <a:pt x="7" y="7"/>
                          <a:pt x="6" y="7"/>
                          <a:pt x="6" y="7"/>
                        </a:cubicBezTo>
                        <a:cubicBezTo>
                          <a:pt x="5" y="7"/>
                          <a:pt x="5" y="7"/>
                          <a:pt x="4" y="7"/>
                        </a:cubicBezTo>
                        <a:cubicBezTo>
                          <a:pt x="4" y="8"/>
                          <a:pt x="4" y="8"/>
                          <a:pt x="3" y="8"/>
                        </a:cubicBezTo>
                        <a:cubicBezTo>
                          <a:pt x="3" y="8"/>
                          <a:pt x="3" y="7"/>
                          <a:pt x="2" y="7"/>
                        </a:cubicBezTo>
                        <a:cubicBezTo>
                          <a:pt x="2" y="7"/>
                          <a:pt x="2" y="6"/>
                          <a:pt x="1" y="6"/>
                        </a:cubicBezTo>
                        <a:cubicBezTo>
                          <a:pt x="1" y="5"/>
                          <a:pt x="1" y="5"/>
                          <a:pt x="0" y="4"/>
                        </a:cubicBezTo>
                        <a:cubicBezTo>
                          <a:pt x="0" y="4"/>
                          <a:pt x="0" y="4"/>
                          <a:pt x="0" y="4"/>
                        </a:cubicBezTo>
                        <a:cubicBezTo>
                          <a:pt x="1" y="3"/>
                          <a:pt x="1" y="3"/>
                          <a:pt x="1" y="3"/>
                        </a:cubicBezTo>
                        <a:cubicBezTo>
                          <a:pt x="2" y="3"/>
                          <a:pt x="3" y="3"/>
                          <a:pt x="4" y="2"/>
                        </a:cubicBezTo>
                        <a:cubicBezTo>
                          <a:pt x="5" y="2"/>
                          <a:pt x="7" y="2"/>
                          <a:pt x="8" y="1"/>
                        </a:cubicBezTo>
                        <a:cubicBezTo>
                          <a:pt x="9" y="1"/>
                          <a:pt x="11" y="1"/>
                          <a:pt x="12" y="1"/>
                        </a:cubicBezTo>
                        <a:cubicBezTo>
                          <a:pt x="13" y="1"/>
                          <a:pt x="14" y="0"/>
                          <a:pt x="16" y="0"/>
                        </a:cubicBezTo>
                        <a:cubicBezTo>
                          <a:pt x="16" y="0"/>
                          <a:pt x="16" y="0"/>
                          <a:pt x="17" y="0"/>
                        </a:cubicBezTo>
                        <a:cubicBezTo>
                          <a:pt x="17" y="1"/>
                          <a:pt x="17" y="1"/>
                          <a:pt x="17" y="1"/>
                        </a:cubicBezTo>
                        <a:cubicBezTo>
                          <a:pt x="18" y="1"/>
                          <a:pt x="18" y="1"/>
                          <a:pt x="18" y="2"/>
                        </a:cubicBezTo>
                        <a:cubicBezTo>
                          <a:pt x="19" y="2"/>
                          <a:pt x="19" y="3"/>
                          <a:pt x="19" y="3"/>
                        </a:cubicBezTo>
                        <a:cubicBezTo>
                          <a:pt x="19" y="4"/>
                          <a:pt x="19" y="4"/>
                          <a:pt x="19" y="4"/>
                        </a:cubicBezTo>
                        <a:cubicBezTo>
                          <a:pt x="19" y="4"/>
                          <a:pt x="19" y="4"/>
                          <a:pt x="18" y="4"/>
                        </a:cubicBezTo>
                        <a:cubicBezTo>
                          <a:pt x="17" y="5"/>
                          <a:pt x="17" y="5"/>
                          <a:pt x="16"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8" name="Freeform 98"/>
                  <p:cNvSpPr>
                    <a:spLocks noEditPoints="1"/>
                  </p:cNvSpPr>
                  <p:nvPr/>
                </p:nvSpPr>
                <p:spPr bwMode="auto">
                  <a:xfrm>
                    <a:off x="5502" y="3528"/>
                    <a:ext cx="33" cy="46"/>
                  </a:xfrm>
                  <a:custGeom>
                    <a:avLst/>
                    <a:gdLst>
                      <a:gd name="T0" fmla="*/ 16 w 17"/>
                      <a:gd name="T1" fmla="*/ 4 h 24"/>
                      <a:gd name="T2" fmla="*/ 16 w 17"/>
                      <a:gd name="T3" fmla="*/ 6 h 24"/>
                      <a:gd name="T4" fmla="*/ 17 w 17"/>
                      <a:gd name="T5" fmla="*/ 10 h 24"/>
                      <a:gd name="T6" fmla="*/ 17 w 17"/>
                      <a:gd name="T7" fmla="*/ 14 h 24"/>
                      <a:gd name="T8" fmla="*/ 15 w 17"/>
                      <a:gd name="T9" fmla="*/ 18 h 24"/>
                      <a:gd name="T10" fmla="*/ 13 w 17"/>
                      <a:gd name="T11" fmla="*/ 22 h 24"/>
                      <a:gd name="T12" fmla="*/ 11 w 17"/>
                      <a:gd name="T13" fmla="*/ 23 h 24"/>
                      <a:gd name="T14" fmla="*/ 8 w 17"/>
                      <a:gd name="T15" fmla="*/ 24 h 24"/>
                      <a:gd name="T16" fmla="*/ 6 w 17"/>
                      <a:gd name="T17" fmla="*/ 24 h 24"/>
                      <a:gd name="T18" fmla="*/ 4 w 17"/>
                      <a:gd name="T19" fmla="*/ 23 h 24"/>
                      <a:gd name="T20" fmla="*/ 3 w 17"/>
                      <a:gd name="T21" fmla="*/ 22 h 24"/>
                      <a:gd name="T22" fmla="*/ 2 w 17"/>
                      <a:gd name="T23" fmla="*/ 21 h 24"/>
                      <a:gd name="T24" fmla="*/ 0 w 17"/>
                      <a:gd name="T25" fmla="*/ 18 h 24"/>
                      <a:gd name="T26" fmla="*/ 0 w 17"/>
                      <a:gd name="T27" fmla="*/ 15 h 24"/>
                      <a:gd name="T28" fmla="*/ 0 w 17"/>
                      <a:gd name="T29" fmla="*/ 12 h 24"/>
                      <a:gd name="T30" fmla="*/ 1 w 17"/>
                      <a:gd name="T31" fmla="*/ 8 h 24"/>
                      <a:gd name="T32" fmla="*/ 2 w 17"/>
                      <a:gd name="T33" fmla="*/ 5 h 24"/>
                      <a:gd name="T34" fmla="*/ 4 w 17"/>
                      <a:gd name="T35" fmla="*/ 2 h 24"/>
                      <a:gd name="T36" fmla="*/ 6 w 17"/>
                      <a:gd name="T37" fmla="*/ 1 h 24"/>
                      <a:gd name="T38" fmla="*/ 9 w 17"/>
                      <a:gd name="T39" fmla="*/ 0 h 24"/>
                      <a:gd name="T40" fmla="*/ 12 w 17"/>
                      <a:gd name="T41" fmla="*/ 1 h 24"/>
                      <a:gd name="T42" fmla="*/ 14 w 17"/>
                      <a:gd name="T43" fmla="*/ 2 h 24"/>
                      <a:gd name="T44" fmla="*/ 16 w 17"/>
                      <a:gd name="T45" fmla="*/ 4 h 24"/>
                      <a:gd name="T46" fmla="*/ 9 w 17"/>
                      <a:gd name="T47" fmla="*/ 6 h 24"/>
                      <a:gd name="T48" fmla="*/ 8 w 17"/>
                      <a:gd name="T49" fmla="*/ 7 h 24"/>
                      <a:gd name="T50" fmla="*/ 7 w 17"/>
                      <a:gd name="T51" fmla="*/ 10 h 24"/>
                      <a:gd name="T52" fmla="*/ 6 w 17"/>
                      <a:gd name="T53" fmla="*/ 13 h 24"/>
                      <a:gd name="T54" fmla="*/ 6 w 17"/>
                      <a:gd name="T55" fmla="*/ 15 h 24"/>
                      <a:gd name="T56" fmla="*/ 6 w 17"/>
                      <a:gd name="T57" fmla="*/ 18 h 24"/>
                      <a:gd name="T58" fmla="*/ 6 w 17"/>
                      <a:gd name="T59" fmla="*/ 20 h 24"/>
                      <a:gd name="T60" fmla="*/ 7 w 17"/>
                      <a:gd name="T61" fmla="*/ 20 h 24"/>
                      <a:gd name="T62" fmla="*/ 8 w 17"/>
                      <a:gd name="T63" fmla="*/ 20 h 24"/>
                      <a:gd name="T64" fmla="*/ 10 w 17"/>
                      <a:gd name="T65" fmla="*/ 19 h 24"/>
                      <a:gd name="T66" fmla="*/ 10 w 17"/>
                      <a:gd name="T67" fmla="*/ 17 h 24"/>
                      <a:gd name="T68" fmla="*/ 11 w 17"/>
                      <a:gd name="T69" fmla="*/ 14 h 24"/>
                      <a:gd name="T70" fmla="*/ 11 w 17"/>
                      <a:gd name="T71" fmla="*/ 11 h 24"/>
                      <a:gd name="T72" fmla="*/ 11 w 17"/>
                      <a:gd name="T73" fmla="*/ 8 h 24"/>
                      <a:gd name="T74" fmla="*/ 11 w 17"/>
                      <a:gd name="T75" fmla="*/ 6 h 24"/>
                      <a:gd name="T76" fmla="*/ 10 w 17"/>
                      <a:gd name="T77" fmla="*/ 5 h 24"/>
                      <a:gd name="T78" fmla="*/ 9 w 17"/>
                      <a:gd name="T79"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24">
                        <a:moveTo>
                          <a:pt x="16" y="4"/>
                        </a:moveTo>
                        <a:cubicBezTo>
                          <a:pt x="16" y="4"/>
                          <a:pt x="16" y="5"/>
                          <a:pt x="16" y="6"/>
                        </a:cubicBezTo>
                        <a:cubicBezTo>
                          <a:pt x="17" y="7"/>
                          <a:pt x="17" y="8"/>
                          <a:pt x="17" y="10"/>
                        </a:cubicBezTo>
                        <a:cubicBezTo>
                          <a:pt x="17" y="11"/>
                          <a:pt x="17" y="13"/>
                          <a:pt x="17" y="14"/>
                        </a:cubicBezTo>
                        <a:cubicBezTo>
                          <a:pt x="16" y="16"/>
                          <a:pt x="16" y="17"/>
                          <a:pt x="15" y="18"/>
                        </a:cubicBezTo>
                        <a:cubicBezTo>
                          <a:pt x="15" y="20"/>
                          <a:pt x="14" y="21"/>
                          <a:pt x="13" y="22"/>
                        </a:cubicBezTo>
                        <a:cubicBezTo>
                          <a:pt x="12" y="23"/>
                          <a:pt x="12" y="23"/>
                          <a:pt x="11" y="23"/>
                        </a:cubicBezTo>
                        <a:cubicBezTo>
                          <a:pt x="10" y="24"/>
                          <a:pt x="9" y="24"/>
                          <a:pt x="8" y="24"/>
                        </a:cubicBezTo>
                        <a:cubicBezTo>
                          <a:pt x="8" y="24"/>
                          <a:pt x="7" y="24"/>
                          <a:pt x="6" y="24"/>
                        </a:cubicBezTo>
                        <a:cubicBezTo>
                          <a:pt x="6" y="23"/>
                          <a:pt x="5" y="23"/>
                          <a:pt x="4" y="23"/>
                        </a:cubicBezTo>
                        <a:cubicBezTo>
                          <a:pt x="4" y="23"/>
                          <a:pt x="3" y="23"/>
                          <a:pt x="3" y="22"/>
                        </a:cubicBezTo>
                        <a:cubicBezTo>
                          <a:pt x="2" y="22"/>
                          <a:pt x="2" y="21"/>
                          <a:pt x="2" y="21"/>
                        </a:cubicBezTo>
                        <a:cubicBezTo>
                          <a:pt x="1" y="20"/>
                          <a:pt x="1" y="19"/>
                          <a:pt x="0" y="18"/>
                        </a:cubicBezTo>
                        <a:cubicBezTo>
                          <a:pt x="0" y="17"/>
                          <a:pt x="0" y="16"/>
                          <a:pt x="0" y="15"/>
                        </a:cubicBezTo>
                        <a:cubicBezTo>
                          <a:pt x="0" y="14"/>
                          <a:pt x="0" y="13"/>
                          <a:pt x="0" y="12"/>
                        </a:cubicBezTo>
                        <a:cubicBezTo>
                          <a:pt x="0" y="11"/>
                          <a:pt x="0" y="9"/>
                          <a:pt x="1" y="8"/>
                        </a:cubicBezTo>
                        <a:cubicBezTo>
                          <a:pt x="1" y="7"/>
                          <a:pt x="2" y="6"/>
                          <a:pt x="2" y="5"/>
                        </a:cubicBezTo>
                        <a:cubicBezTo>
                          <a:pt x="3" y="4"/>
                          <a:pt x="3" y="3"/>
                          <a:pt x="4" y="2"/>
                        </a:cubicBezTo>
                        <a:cubicBezTo>
                          <a:pt x="5" y="2"/>
                          <a:pt x="6" y="1"/>
                          <a:pt x="6" y="1"/>
                        </a:cubicBezTo>
                        <a:cubicBezTo>
                          <a:pt x="7" y="1"/>
                          <a:pt x="8" y="0"/>
                          <a:pt x="9" y="0"/>
                        </a:cubicBezTo>
                        <a:cubicBezTo>
                          <a:pt x="10" y="1"/>
                          <a:pt x="11" y="1"/>
                          <a:pt x="12" y="1"/>
                        </a:cubicBezTo>
                        <a:cubicBezTo>
                          <a:pt x="13" y="1"/>
                          <a:pt x="13" y="2"/>
                          <a:pt x="14" y="2"/>
                        </a:cubicBezTo>
                        <a:cubicBezTo>
                          <a:pt x="15" y="2"/>
                          <a:pt x="15" y="3"/>
                          <a:pt x="16" y="4"/>
                        </a:cubicBezTo>
                        <a:close/>
                        <a:moveTo>
                          <a:pt x="9" y="6"/>
                        </a:moveTo>
                        <a:cubicBezTo>
                          <a:pt x="8" y="6"/>
                          <a:pt x="8" y="7"/>
                          <a:pt x="8" y="7"/>
                        </a:cubicBezTo>
                        <a:cubicBezTo>
                          <a:pt x="7" y="8"/>
                          <a:pt x="7" y="9"/>
                          <a:pt x="7" y="10"/>
                        </a:cubicBezTo>
                        <a:cubicBezTo>
                          <a:pt x="6" y="11"/>
                          <a:pt x="6" y="12"/>
                          <a:pt x="6" y="13"/>
                        </a:cubicBezTo>
                        <a:cubicBezTo>
                          <a:pt x="6" y="13"/>
                          <a:pt x="6" y="14"/>
                          <a:pt x="6" y="15"/>
                        </a:cubicBezTo>
                        <a:cubicBezTo>
                          <a:pt x="6" y="16"/>
                          <a:pt x="6" y="17"/>
                          <a:pt x="6" y="18"/>
                        </a:cubicBezTo>
                        <a:cubicBezTo>
                          <a:pt x="6" y="18"/>
                          <a:pt x="6" y="19"/>
                          <a:pt x="6" y="20"/>
                        </a:cubicBezTo>
                        <a:cubicBezTo>
                          <a:pt x="7" y="20"/>
                          <a:pt x="7" y="20"/>
                          <a:pt x="7" y="20"/>
                        </a:cubicBezTo>
                        <a:cubicBezTo>
                          <a:pt x="8" y="21"/>
                          <a:pt x="8" y="20"/>
                          <a:pt x="8" y="20"/>
                        </a:cubicBezTo>
                        <a:cubicBezTo>
                          <a:pt x="9" y="20"/>
                          <a:pt x="9" y="19"/>
                          <a:pt x="10" y="19"/>
                        </a:cubicBezTo>
                        <a:cubicBezTo>
                          <a:pt x="10" y="18"/>
                          <a:pt x="10" y="17"/>
                          <a:pt x="10" y="17"/>
                        </a:cubicBezTo>
                        <a:cubicBezTo>
                          <a:pt x="11" y="16"/>
                          <a:pt x="11" y="15"/>
                          <a:pt x="11" y="14"/>
                        </a:cubicBezTo>
                        <a:cubicBezTo>
                          <a:pt x="11" y="13"/>
                          <a:pt x="11" y="12"/>
                          <a:pt x="11" y="11"/>
                        </a:cubicBezTo>
                        <a:cubicBezTo>
                          <a:pt x="11" y="10"/>
                          <a:pt x="11" y="9"/>
                          <a:pt x="11" y="8"/>
                        </a:cubicBezTo>
                        <a:cubicBezTo>
                          <a:pt x="11" y="7"/>
                          <a:pt x="11" y="7"/>
                          <a:pt x="11" y="6"/>
                        </a:cubicBezTo>
                        <a:cubicBezTo>
                          <a:pt x="11" y="5"/>
                          <a:pt x="10" y="5"/>
                          <a:pt x="10" y="5"/>
                        </a:cubicBezTo>
                        <a:cubicBezTo>
                          <a:pt x="10" y="5"/>
                          <a:pt x="9" y="5"/>
                          <a:pt x="9"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9" name="Freeform 99"/>
                  <p:cNvSpPr>
                    <a:spLocks/>
                  </p:cNvSpPr>
                  <p:nvPr/>
                </p:nvSpPr>
                <p:spPr bwMode="auto">
                  <a:xfrm>
                    <a:off x="5537" y="3524"/>
                    <a:ext cx="37" cy="46"/>
                  </a:xfrm>
                  <a:custGeom>
                    <a:avLst/>
                    <a:gdLst>
                      <a:gd name="T0" fmla="*/ 12 w 19"/>
                      <a:gd name="T1" fmla="*/ 8 h 24"/>
                      <a:gd name="T2" fmla="*/ 13 w 19"/>
                      <a:gd name="T3" fmla="*/ 2 h 24"/>
                      <a:gd name="T4" fmla="*/ 14 w 19"/>
                      <a:gd name="T5" fmla="*/ 1 h 24"/>
                      <a:gd name="T6" fmla="*/ 15 w 19"/>
                      <a:gd name="T7" fmla="*/ 1 h 24"/>
                      <a:gd name="T8" fmla="*/ 16 w 19"/>
                      <a:gd name="T9" fmla="*/ 1 h 24"/>
                      <a:gd name="T10" fmla="*/ 16 w 19"/>
                      <a:gd name="T11" fmla="*/ 1 h 24"/>
                      <a:gd name="T12" fmla="*/ 17 w 19"/>
                      <a:gd name="T13" fmla="*/ 1 h 24"/>
                      <a:gd name="T14" fmla="*/ 18 w 19"/>
                      <a:gd name="T15" fmla="*/ 2 h 24"/>
                      <a:gd name="T16" fmla="*/ 19 w 19"/>
                      <a:gd name="T17" fmla="*/ 2 h 24"/>
                      <a:gd name="T18" fmla="*/ 19 w 19"/>
                      <a:gd name="T19" fmla="*/ 4 h 24"/>
                      <a:gd name="T20" fmla="*/ 18 w 19"/>
                      <a:gd name="T21" fmla="*/ 8 h 24"/>
                      <a:gd name="T22" fmla="*/ 17 w 19"/>
                      <a:gd name="T23" fmla="*/ 13 h 24"/>
                      <a:gd name="T24" fmla="*/ 16 w 19"/>
                      <a:gd name="T25" fmla="*/ 18 h 24"/>
                      <a:gd name="T26" fmla="*/ 15 w 19"/>
                      <a:gd name="T27" fmla="*/ 23 h 24"/>
                      <a:gd name="T28" fmla="*/ 14 w 19"/>
                      <a:gd name="T29" fmla="*/ 23 h 24"/>
                      <a:gd name="T30" fmla="*/ 11 w 19"/>
                      <a:gd name="T31" fmla="*/ 23 h 24"/>
                      <a:gd name="T32" fmla="*/ 10 w 19"/>
                      <a:gd name="T33" fmla="*/ 21 h 24"/>
                      <a:gd name="T34" fmla="*/ 9 w 19"/>
                      <a:gd name="T35" fmla="*/ 20 h 24"/>
                      <a:gd name="T36" fmla="*/ 8 w 19"/>
                      <a:gd name="T37" fmla="*/ 17 h 24"/>
                      <a:gd name="T38" fmla="*/ 7 w 19"/>
                      <a:gd name="T39" fmla="*/ 15 h 24"/>
                      <a:gd name="T40" fmla="*/ 6 w 19"/>
                      <a:gd name="T41" fmla="*/ 12 h 24"/>
                      <a:gd name="T42" fmla="*/ 6 w 19"/>
                      <a:gd name="T43" fmla="*/ 16 h 24"/>
                      <a:gd name="T44" fmla="*/ 5 w 19"/>
                      <a:gd name="T45" fmla="*/ 19 h 24"/>
                      <a:gd name="T46" fmla="*/ 5 w 19"/>
                      <a:gd name="T47" fmla="*/ 22 h 24"/>
                      <a:gd name="T48" fmla="*/ 5 w 19"/>
                      <a:gd name="T49" fmla="*/ 24 h 24"/>
                      <a:gd name="T50" fmla="*/ 5 w 19"/>
                      <a:gd name="T51" fmla="*/ 24 h 24"/>
                      <a:gd name="T52" fmla="*/ 4 w 19"/>
                      <a:gd name="T53" fmla="*/ 24 h 24"/>
                      <a:gd name="T54" fmla="*/ 2 w 19"/>
                      <a:gd name="T55" fmla="*/ 24 h 24"/>
                      <a:gd name="T56" fmla="*/ 1 w 19"/>
                      <a:gd name="T57" fmla="*/ 24 h 24"/>
                      <a:gd name="T58" fmla="*/ 0 w 19"/>
                      <a:gd name="T59" fmla="*/ 23 h 24"/>
                      <a:gd name="T60" fmla="*/ 0 w 19"/>
                      <a:gd name="T61" fmla="*/ 22 h 24"/>
                      <a:gd name="T62" fmla="*/ 0 w 19"/>
                      <a:gd name="T63" fmla="*/ 20 h 24"/>
                      <a:gd name="T64" fmla="*/ 0 w 19"/>
                      <a:gd name="T65" fmla="*/ 17 h 24"/>
                      <a:gd name="T66" fmla="*/ 0 w 19"/>
                      <a:gd name="T67" fmla="*/ 13 h 24"/>
                      <a:gd name="T68" fmla="*/ 0 w 19"/>
                      <a:gd name="T69" fmla="*/ 10 h 24"/>
                      <a:gd name="T70" fmla="*/ 1 w 19"/>
                      <a:gd name="T71" fmla="*/ 6 h 24"/>
                      <a:gd name="T72" fmla="*/ 1 w 19"/>
                      <a:gd name="T73" fmla="*/ 3 h 24"/>
                      <a:gd name="T74" fmla="*/ 1 w 19"/>
                      <a:gd name="T75" fmla="*/ 2 h 24"/>
                      <a:gd name="T76" fmla="*/ 3 w 19"/>
                      <a:gd name="T77" fmla="*/ 2 h 24"/>
                      <a:gd name="T78" fmla="*/ 5 w 19"/>
                      <a:gd name="T79" fmla="*/ 2 h 24"/>
                      <a:gd name="T80" fmla="*/ 7 w 19"/>
                      <a:gd name="T81" fmla="*/ 3 h 24"/>
                      <a:gd name="T82" fmla="*/ 8 w 19"/>
                      <a:gd name="T83" fmla="*/ 3 h 24"/>
                      <a:gd name="T84" fmla="*/ 9 w 19"/>
                      <a:gd name="T85" fmla="*/ 5 h 24"/>
                      <a:gd name="T86" fmla="*/ 9 w 19"/>
                      <a:gd name="T87" fmla="*/ 7 h 24"/>
                      <a:gd name="T88" fmla="*/ 10 w 19"/>
                      <a:gd name="T89" fmla="*/ 9 h 24"/>
                      <a:gd name="T90" fmla="*/ 11 w 19"/>
                      <a:gd name="T91" fmla="*/ 12 h 24"/>
                      <a:gd name="T92" fmla="*/ 11 w 19"/>
                      <a:gd name="T93" fmla="*/ 15 h 24"/>
                      <a:gd name="T94" fmla="*/ 12 w 19"/>
                      <a:gd name="T9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 h="24">
                        <a:moveTo>
                          <a:pt x="12" y="8"/>
                        </a:moveTo>
                        <a:cubicBezTo>
                          <a:pt x="12" y="6"/>
                          <a:pt x="13" y="4"/>
                          <a:pt x="13" y="2"/>
                        </a:cubicBezTo>
                        <a:cubicBezTo>
                          <a:pt x="13" y="1"/>
                          <a:pt x="13" y="1"/>
                          <a:pt x="14" y="1"/>
                        </a:cubicBezTo>
                        <a:cubicBezTo>
                          <a:pt x="14" y="1"/>
                          <a:pt x="14" y="0"/>
                          <a:pt x="15" y="1"/>
                        </a:cubicBezTo>
                        <a:cubicBezTo>
                          <a:pt x="16" y="1"/>
                          <a:pt x="16" y="1"/>
                          <a:pt x="16" y="1"/>
                        </a:cubicBezTo>
                        <a:cubicBezTo>
                          <a:pt x="16" y="1"/>
                          <a:pt x="16" y="1"/>
                          <a:pt x="16" y="1"/>
                        </a:cubicBezTo>
                        <a:cubicBezTo>
                          <a:pt x="17" y="1"/>
                          <a:pt x="17" y="1"/>
                          <a:pt x="17" y="1"/>
                        </a:cubicBezTo>
                        <a:cubicBezTo>
                          <a:pt x="18" y="2"/>
                          <a:pt x="18" y="2"/>
                          <a:pt x="18" y="2"/>
                        </a:cubicBezTo>
                        <a:cubicBezTo>
                          <a:pt x="18" y="2"/>
                          <a:pt x="19" y="2"/>
                          <a:pt x="19" y="2"/>
                        </a:cubicBezTo>
                        <a:cubicBezTo>
                          <a:pt x="19" y="3"/>
                          <a:pt x="19" y="3"/>
                          <a:pt x="19" y="4"/>
                        </a:cubicBezTo>
                        <a:cubicBezTo>
                          <a:pt x="18" y="5"/>
                          <a:pt x="18" y="6"/>
                          <a:pt x="18" y="8"/>
                        </a:cubicBezTo>
                        <a:cubicBezTo>
                          <a:pt x="17" y="10"/>
                          <a:pt x="17" y="11"/>
                          <a:pt x="17" y="13"/>
                        </a:cubicBezTo>
                        <a:cubicBezTo>
                          <a:pt x="17" y="15"/>
                          <a:pt x="16" y="17"/>
                          <a:pt x="16" y="18"/>
                        </a:cubicBezTo>
                        <a:cubicBezTo>
                          <a:pt x="16" y="20"/>
                          <a:pt x="16" y="21"/>
                          <a:pt x="15" y="23"/>
                        </a:cubicBezTo>
                        <a:cubicBezTo>
                          <a:pt x="15" y="23"/>
                          <a:pt x="15" y="23"/>
                          <a:pt x="14" y="23"/>
                        </a:cubicBezTo>
                        <a:cubicBezTo>
                          <a:pt x="13" y="23"/>
                          <a:pt x="12" y="23"/>
                          <a:pt x="11" y="23"/>
                        </a:cubicBezTo>
                        <a:cubicBezTo>
                          <a:pt x="11" y="23"/>
                          <a:pt x="10" y="22"/>
                          <a:pt x="10" y="21"/>
                        </a:cubicBezTo>
                        <a:cubicBezTo>
                          <a:pt x="9" y="21"/>
                          <a:pt x="9" y="20"/>
                          <a:pt x="9" y="20"/>
                        </a:cubicBezTo>
                        <a:cubicBezTo>
                          <a:pt x="8" y="19"/>
                          <a:pt x="8" y="18"/>
                          <a:pt x="8" y="17"/>
                        </a:cubicBezTo>
                        <a:cubicBezTo>
                          <a:pt x="7" y="17"/>
                          <a:pt x="7" y="16"/>
                          <a:pt x="7" y="15"/>
                        </a:cubicBezTo>
                        <a:cubicBezTo>
                          <a:pt x="6" y="14"/>
                          <a:pt x="6" y="13"/>
                          <a:pt x="6" y="12"/>
                        </a:cubicBezTo>
                        <a:cubicBezTo>
                          <a:pt x="6" y="13"/>
                          <a:pt x="6" y="14"/>
                          <a:pt x="6" y="16"/>
                        </a:cubicBezTo>
                        <a:cubicBezTo>
                          <a:pt x="5" y="17"/>
                          <a:pt x="5" y="18"/>
                          <a:pt x="5" y="19"/>
                        </a:cubicBezTo>
                        <a:cubicBezTo>
                          <a:pt x="5" y="20"/>
                          <a:pt x="5" y="21"/>
                          <a:pt x="5" y="22"/>
                        </a:cubicBezTo>
                        <a:cubicBezTo>
                          <a:pt x="5" y="22"/>
                          <a:pt x="5" y="23"/>
                          <a:pt x="5" y="24"/>
                        </a:cubicBezTo>
                        <a:cubicBezTo>
                          <a:pt x="5" y="24"/>
                          <a:pt x="5" y="24"/>
                          <a:pt x="5" y="24"/>
                        </a:cubicBezTo>
                        <a:cubicBezTo>
                          <a:pt x="4" y="24"/>
                          <a:pt x="4" y="24"/>
                          <a:pt x="4" y="24"/>
                        </a:cubicBezTo>
                        <a:cubicBezTo>
                          <a:pt x="3" y="24"/>
                          <a:pt x="3" y="24"/>
                          <a:pt x="2" y="24"/>
                        </a:cubicBezTo>
                        <a:cubicBezTo>
                          <a:pt x="2" y="24"/>
                          <a:pt x="1" y="24"/>
                          <a:pt x="1" y="24"/>
                        </a:cubicBezTo>
                        <a:cubicBezTo>
                          <a:pt x="1" y="24"/>
                          <a:pt x="0" y="23"/>
                          <a:pt x="0" y="23"/>
                        </a:cubicBezTo>
                        <a:cubicBezTo>
                          <a:pt x="0" y="23"/>
                          <a:pt x="0" y="23"/>
                          <a:pt x="0" y="22"/>
                        </a:cubicBezTo>
                        <a:cubicBezTo>
                          <a:pt x="0" y="22"/>
                          <a:pt x="0" y="21"/>
                          <a:pt x="0" y="20"/>
                        </a:cubicBezTo>
                        <a:cubicBezTo>
                          <a:pt x="0" y="19"/>
                          <a:pt x="0" y="18"/>
                          <a:pt x="0" y="17"/>
                        </a:cubicBezTo>
                        <a:cubicBezTo>
                          <a:pt x="0" y="16"/>
                          <a:pt x="0" y="15"/>
                          <a:pt x="0" y="13"/>
                        </a:cubicBezTo>
                        <a:cubicBezTo>
                          <a:pt x="0" y="12"/>
                          <a:pt x="0" y="11"/>
                          <a:pt x="0" y="10"/>
                        </a:cubicBezTo>
                        <a:cubicBezTo>
                          <a:pt x="0" y="8"/>
                          <a:pt x="0" y="7"/>
                          <a:pt x="1" y="6"/>
                        </a:cubicBezTo>
                        <a:cubicBezTo>
                          <a:pt x="1" y="5"/>
                          <a:pt x="1" y="4"/>
                          <a:pt x="1" y="3"/>
                        </a:cubicBezTo>
                        <a:cubicBezTo>
                          <a:pt x="1" y="2"/>
                          <a:pt x="1" y="2"/>
                          <a:pt x="1" y="2"/>
                        </a:cubicBezTo>
                        <a:cubicBezTo>
                          <a:pt x="2" y="2"/>
                          <a:pt x="2" y="2"/>
                          <a:pt x="3" y="2"/>
                        </a:cubicBezTo>
                        <a:cubicBezTo>
                          <a:pt x="3" y="2"/>
                          <a:pt x="4" y="2"/>
                          <a:pt x="5" y="2"/>
                        </a:cubicBezTo>
                        <a:cubicBezTo>
                          <a:pt x="5" y="2"/>
                          <a:pt x="6" y="2"/>
                          <a:pt x="7" y="3"/>
                        </a:cubicBezTo>
                        <a:cubicBezTo>
                          <a:pt x="7" y="3"/>
                          <a:pt x="8" y="3"/>
                          <a:pt x="8" y="3"/>
                        </a:cubicBezTo>
                        <a:cubicBezTo>
                          <a:pt x="8" y="4"/>
                          <a:pt x="8" y="4"/>
                          <a:pt x="9" y="5"/>
                        </a:cubicBezTo>
                        <a:cubicBezTo>
                          <a:pt x="9" y="5"/>
                          <a:pt x="9" y="6"/>
                          <a:pt x="9" y="7"/>
                        </a:cubicBezTo>
                        <a:cubicBezTo>
                          <a:pt x="9" y="8"/>
                          <a:pt x="9" y="8"/>
                          <a:pt x="10" y="9"/>
                        </a:cubicBezTo>
                        <a:cubicBezTo>
                          <a:pt x="10" y="10"/>
                          <a:pt x="10" y="11"/>
                          <a:pt x="11" y="12"/>
                        </a:cubicBezTo>
                        <a:cubicBezTo>
                          <a:pt x="11" y="13"/>
                          <a:pt x="11" y="14"/>
                          <a:pt x="11" y="15"/>
                        </a:cubicBezTo>
                        <a:cubicBezTo>
                          <a:pt x="11" y="12"/>
                          <a:pt x="12" y="10"/>
                          <a:pt x="1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0" name="Freeform 100"/>
                  <p:cNvSpPr>
                    <a:spLocks/>
                  </p:cNvSpPr>
                  <p:nvPr/>
                </p:nvSpPr>
                <p:spPr bwMode="auto">
                  <a:xfrm>
                    <a:off x="5572" y="3522"/>
                    <a:ext cx="31" cy="46"/>
                  </a:xfrm>
                  <a:custGeom>
                    <a:avLst/>
                    <a:gdLst>
                      <a:gd name="T0" fmla="*/ 4 w 16"/>
                      <a:gd name="T1" fmla="*/ 2 h 24"/>
                      <a:gd name="T2" fmla="*/ 7 w 16"/>
                      <a:gd name="T3" fmla="*/ 1 h 24"/>
                      <a:gd name="T4" fmla="*/ 10 w 16"/>
                      <a:gd name="T5" fmla="*/ 0 h 24"/>
                      <a:gd name="T6" fmla="*/ 13 w 16"/>
                      <a:gd name="T7" fmla="*/ 0 h 24"/>
                      <a:gd name="T8" fmla="*/ 15 w 16"/>
                      <a:gd name="T9" fmla="*/ 1 h 24"/>
                      <a:gd name="T10" fmla="*/ 15 w 16"/>
                      <a:gd name="T11" fmla="*/ 2 h 24"/>
                      <a:gd name="T12" fmla="*/ 16 w 16"/>
                      <a:gd name="T13" fmla="*/ 3 h 24"/>
                      <a:gd name="T14" fmla="*/ 16 w 16"/>
                      <a:gd name="T15" fmla="*/ 4 h 24"/>
                      <a:gd name="T16" fmla="*/ 15 w 16"/>
                      <a:gd name="T17" fmla="*/ 4 h 24"/>
                      <a:gd name="T18" fmla="*/ 12 w 16"/>
                      <a:gd name="T19" fmla="*/ 5 h 24"/>
                      <a:gd name="T20" fmla="*/ 8 w 16"/>
                      <a:gd name="T21" fmla="*/ 6 h 24"/>
                      <a:gd name="T22" fmla="*/ 8 w 16"/>
                      <a:gd name="T23" fmla="*/ 8 h 24"/>
                      <a:gd name="T24" fmla="*/ 7 w 16"/>
                      <a:gd name="T25" fmla="*/ 11 h 24"/>
                      <a:gd name="T26" fmla="*/ 9 w 16"/>
                      <a:gd name="T27" fmla="*/ 11 h 24"/>
                      <a:gd name="T28" fmla="*/ 10 w 16"/>
                      <a:gd name="T29" fmla="*/ 10 h 24"/>
                      <a:gd name="T30" fmla="*/ 11 w 16"/>
                      <a:gd name="T31" fmla="*/ 10 h 24"/>
                      <a:gd name="T32" fmla="*/ 12 w 16"/>
                      <a:gd name="T33" fmla="*/ 11 h 24"/>
                      <a:gd name="T34" fmla="*/ 13 w 16"/>
                      <a:gd name="T35" fmla="*/ 12 h 24"/>
                      <a:gd name="T36" fmla="*/ 13 w 16"/>
                      <a:gd name="T37" fmla="*/ 13 h 24"/>
                      <a:gd name="T38" fmla="*/ 13 w 16"/>
                      <a:gd name="T39" fmla="*/ 14 h 24"/>
                      <a:gd name="T40" fmla="*/ 12 w 16"/>
                      <a:gd name="T41" fmla="*/ 14 h 24"/>
                      <a:gd name="T42" fmla="*/ 9 w 16"/>
                      <a:gd name="T43" fmla="*/ 15 h 24"/>
                      <a:gd name="T44" fmla="*/ 6 w 16"/>
                      <a:gd name="T45" fmla="*/ 16 h 24"/>
                      <a:gd name="T46" fmla="*/ 6 w 16"/>
                      <a:gd name="T47" fmla="*/ 18 h 24"/>
                      <a:gd name="T48" fmla="*/ 6 w 16"/>
                      <a:gd name="T49" fmla="*/ 19 h 24"/>
                      <a:gd name="T50" fmla="*/ 8 w 16"/>
                      <a:gd name="T51" fmla="*/ 18 h 24"/>
                      <a:gd name="T52" fmla="*/ 10 w 16"/>
                      <a:gd name="T53" fmla="*/ 18 h 24"/>
                      <a:gd name="T54" fmla="*/ 12 w 16"/>
                      <a:gd name="T55" fmla="*/ 18 h 24"/>
                      <a:gd name="T56" fmla="*/ 12 w 16"/>
                      <a:gd name="T57" fmla="*/ 19 h 24"/>
                      <a:gd name="T58" fmla="*/ 13 w 16"/>
                      <a:gd name="T59" fmla="*/ 20 h 24"/>
                      <a:gd name="T60" fmla="*/ 13 w 16"/>
                      <a:gd name="T61" fmla="*/ 20 h 24"/>
                      <a:gd name="T62" fmla="*/ 13 w 16"/>
                      <a:gd name="T63" fmla="*/ 21 h 24"/>
                      <a:gd name="T64" fmla="*/ 13 w 16"/>
                      <a:gd name="T65" fmla="*/ 22 h 24"/>
                      <a:gd name="T66" fmla="*/ 9 w 16"/>
                      <a:gd name="T67" fmla="*/ 23 h 24"/>
                      <a:gd name="T68" fmla="*/ 6 w 16"/>
                      <a:gd name="T69" fmla="*/ 23 h 24"/>
                      <a:gd name="T70" fmla="*/ 4 w 16"/>
                      <a:gd name="T71" fmla="*/ 24 h 24"/>
                      <a:gd name="T72" fmla="*/ 3 w 16"/>
                      <a:gd name="T73" fmla="*/ 23 h 24"/>
                      <a:gd name="T74" fmla="*/ 3 w 16"/>
                      <a:gd name="T75" fmla="*/ 23 h 24"/>
                      <a:gd name="T76" fmla="*/ 2 w 16"/>
                      <a:gd name="T77" fmla="*/ 22 h 24"/>
                      <a:gd name="T78" fmla="*/ 1 w 16"/>
                      <a:gd name="T79" fmla="*/ 21 h 24"/>
                      <a:gd name="T80" fmla="*/ 0 w 16"/>
                      <a:gd name="T81" fmla="*/ 20 h 24"/>
                      <a:gd name="T82" fmla="*/ 1 w 16"/>
                      <a:gd name="T83" fmla="*/ 3 h 24"/>
                      <a:gd name="T84" fmla="*/ 4 w 16"/>
                      <a:gd name="T8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 h="24">
                        <a:moveTo>
                          <a:pt x="4" y="2"/>
                        </a:moveTo>
                        <a:cubicBezTo>
                          <a:pt x="5" y="2"/>
                          <a:pt x="6" y="1"/>
                          <a:pt x="7" y="1"/>
                        </a:cubicBezTo>
                        <a:cubicBezTo>
                          <a:pt x="8" y="1"/>
                          <a:pt x="9" y="0"/>
                          <a:pt x="10" y="0"/>
                        </a:cubicBezTo>
                        <a:cubicBezTo>
                          <a:pt x="11" y="0"/>
                          <a:pt x="12" y="0"/>
                          <a:pt x="13" y="0"/>
                        </a:cubicBezTo>
                        <a:cubicBezTo>
                          <a:pt x="14" y="0"/>
                          <a:pt x="14" y="0"/>
                          <a:pt x="15" y="1"/>
                        </a:cubicBezTo>
                        <a:cubicBezTo>
                          <a:pt x="15" y="1"/>
                          <a:pt x="15" y="1"/>
                          <a:pt x="15" y="2"/>
                        </a:cubicBezTo>
                        <a:cubicBezTo>
                          <a:pt x="16" y="2"/>
                          <a:pt x="16" y="2"/>
                          <a:pt x="16" y="3"/>
                        </a:cubicBezTo>
                        <a:cubicBezTo>
                          <a:pt x="16" y="3"/>
                          <a:pt x="16" y="4"/>
                          <a:pt x="16" y="4"/>
                        </a:cubicBezTo>
                        <a:cubicBezTo>
                          <a:pt x="16" y="4"/>
                          <a:pt x="15" y="4"/>
                          <a:pt x="15" y="4"/>
                        </a:cubicBezTo>
                        <a:cubicBezTo>
                          <a:pt x="14" y="4"/>
                          <a:pt x="13" y="5"/>
                          <a:pt x="12" y="5"/>
                        </a:cubicBezTo>
                        <a:cubicBezTo>
                          <a:pt x="10" y="5"/>
                          <a:pt x="9" y="5"/>
                          <a:pt x="8" y="6"/>
                        </a:cubicBezTo>
                        <a:cubicBezTo>
                          <a:pt x="8" y="6"/>
                          <a:pt x="8" y="7"/>
                          <a:pt x="8" y="8"/>
                        </a:cubicBezTo>
                        <a:cubicBezTo>
                          <a:pt x="7" y="9"/>
                          <a:pt x="7" y="10"/>
                          <a:pt x="7" y="11"/>
                        </a:cubicBezTo>
                        <a:cubicBezTo>
                          <a:pt x="8" y="11"/>
                          <a:pt x="8" y="11"/>
                          <a:pt x="9" y="11"/>
                        </a:cubicBezTo>
                        <a:cubicBezTo>
                          <a:pt x="9" y="10"/>
                          <a:pt x="10" y="10"/>
                          <a:pt x="10" y="10"/>
                        </a:cubicBezTo>
                        <a:cubicBezTo>
                          <a:pt x="11" y="10"/>
                          <a:pt x="11" y="10"/>
                          <a:pt x="11" y="10"/>
                        </a:cubicBezTo>
                        <a:cubicBezTo>
                          <a:pt x="12" y="11"/>
                          <a:pt x="12" y="11"/>
                          <a:pt x="12" y="11"/>
                        </a:cubicBezTo>
                        <a:cubicBezTo>
                          <a:pt x="13" y="12"/>
                          <a:pt x="13" y="12"/>
                          <a:pt x="13" y="12"/>
                        </a:cubicBezTo>
                        <a:cubicBezTo>
                          <a:pt x="13" y="13"/>
                          <a:pt x="13" y="13"/>
                          <a:pt x="13" y="13"/>
                        </a:cubicBezTo>
                        <a:cubicBezTo>
                          <a:pt x="13" y="13"/>
                          <a:pt x="13" y="14"/>
                          <a:pt x="13" y="14"/>
                        </a:cubicBezTo>
                        <a:cubicBezTo>
                          <a:pt x="13" y="14"/>
                          <a:pt x="13" y="14"/>
                          <a:pt x="12" y="14"/>
                        </a:cubicBezTo>
                        <a:cubicBezTo>
                          <a:pt x="11" y="15"/>
                          <a:pt x="10" y="15"/>
                          <a:pt x="9" y="15"/>
                        </a:cubicBezTo>
                        <a:cubicBezTo>
                          <a:pt x="8" y="15"/>
                          <a:pt x="7" y="16"/>
                          <a:pt x="6" y="16"/>
                        </a:cubicBezTo>
                        <a:cubicBezTo>
                          <a:pt x="6" y="16"/>
                          <a:pt x="6" y="17"/>
                          <a:pt x="6" y="18"/>
                        </a:cubicBezTo>
                        <a:cubicBezTo>
                          <a:pt x="6" y="18"/>
                          <a:pt x="6" y="19"/>
                          <a:pt x="6" y="19"/>
                        </a:cubicBezTo>
                        <a:cubicBezTo>
                          <a:pt x="6" y="19"/>
                          <a:pt x="7" y="19"/>
                          <a:pt x="8" y="18"/>
                        </a:cubicBezTo>
                        <a:cubicBezTo>
                          <a:pt x="9" y="18"/>
                          <a:pt x="10" y="18"/>
                          <a:pt x="10" y="18"/>
                        </a:cubicBezTo>
                        <a:cubicBezTo>
                          <a:pt x="11" y="18"/>
                          <a:pt x="11" y="18"/>
                          <a:pt x="12" y="18"/>
                        </a:cubicBezTo>
                        <a:cubicBezTo>
                          <a:pt x="12" y="19"/>
                          <a:pt x="12" y="19"/>
                          <a:pt x="12" y="19"/>
                        </a:cubicBezTo>
                        <a:cubicBezTo>
                          <a:pt x="13" y="20"/>
                          <a:pt x="13" y="20"/>
                          <a:pt x="13" y="20"/>
                        </a:cubicBezTo>
                        <a:cubicBezTo>
                          <a:pt x="13" y="20"/>
                          <a:pt x="13" y="20"/>
                          <a:pt x="13" y="20"/>
                        </a:cubicBezTo>
                        <a:cubicBezTo>
                          <a:pt x="13" y="21"/>
                          <a:pt x="13" y="21"/>
                          <a:pt x="13" y="21"/>
                        </a:cubicBezTo>
                        <a:cubicBezTo>
                          <a:pt x="13" y="21"/>
                          <a:pt x="13" y="21"/>
                          <a:pt x="13" y="22"/>
                        </a:cubicBezTo>
                        <a:cubicBezTo>
                          <a:pt x="11" y="22"/>
                          <a:pt x="10" y="22"/>
                          <a:pt x="9" y="23"/>
                        </a:cubicBezTo>
                        <a:cubicBezTo>
                          <a:pt x="8" y="23"/>
                          <a:pt x="7" y="23"/>
                          <a:pt x="6" y="23"/>
                        </a:cubicBezTo>
                        <a:cubicBezTo>
                          <a:pt x="5" y="24"/>
                          <a:pt x="5" y="24"/>
                          <a:pt x="4" y="24"/>
                        </a:cubicBezTo>
                        <a:cubicBezTo>
                          <a:pt x="4" y="24"/>
                          <a:pt x="4" y="24"/>
                          <a:pt x="3" y="23"/>
                        </a:cubicBezTo>
                        <a:cubicBezTo>
                          <a:pt x="3" y="23"/>
                          <a:pt x="3" y="23"/>
                          <a:pt x="3" y="23"/>
                        </a:cubicBezTo>
                        <a:cubicBezTo>
                          <a:pt x="2" y="23"/>
                          <a:pt x="2" y="22"/>
                          <a:pt x="2" y="22"/>
                        </a:cubicBezTo>
                        <a:cubicBezTo>
                          <a:pt x="1" y="21"/>
                          <a:pt x="1" y="21"/>
                          <a:pt x="1" y="21"/>
                        </a:cubicBezTo>
                        <a:cubicBezTo>
                          <a:pt x="1" y="21"/>
                          <a:pt x="0" y="21"/>
                          <a:pt x="0" y="20"/>
                        </a:cubicBezTo>
                        <a:cubicBezTo>
                          <a:pt x="1" y="3"/>
                          <a:pt x="1" y="3"/>
                          <a:pt x="1" y="3"/>
                        </a:cubicBezTo>
                        <a:cubicBezTo>
                          <a:pt x="2" y="2"/>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1" name="Freeform 101"/>
                  <p:cNvSpPr>
                    <a:spLocks/>
                  </p:cNvSpPr>
                  <p:nvPr/>
                </p:nvSpPr>
                <p:spPr bwMode="auto">
                  <a:xfrm>
                    <a:off x="5408" y="3596"/>
                    <a:ext cx="67" cy="104"/>
                  </a:xfrm>
                  <a:custGeom>
                    <a:avLst/>
                    <a:gdLst>
                      <a:gd name="T0" fmla="*/ 25 w 35"/>
                      <a:gd name="T1" fmla="*/ 11 h 54"/>
                      <a:gd name="T2" fmla="*/ 17 w 35"/>
                      <a:gd name="T3" fmla="*/ 13 h 54"/>
                      <a:gd name="T4" fmla="*/ 16 w 35"/>
                      <a:gd name="T5" fmla="*/ 18 h 54"/>
                      <a:gd name="T6" fmla="*/ 15 w 35"/>
                      <a:gd name="T7" fmla="*/ 25 h 54"/>
                      <a:gd name="T8" fmla="*/ 18 w 35"/>
                      <a:gd name="T9" fmla="*/ 24 h 54"/>
                      <a:gd name="T10" fmla="*/ 22 w 35"/>
                      <a:gd name="T11" fmla="*/ 24 h 54"/>
                      <a:gd name="T12" fmla="*/ 26 w 35"/>
                      <a:gd name="T13" fmla="*/ 25 h 54"/>
                      <a:gd name="T14" fmla="*/ 28 w 35"/>
                      <a:gd name="T15" fmla="*/ 27 h 54"/>
                      <a:gd name="T16" fmla="*/ 29 w 35"/>
                      <a:gd name="T17" fmla="*/ 30 h 54"/>
                      <a:gd name="T18" fmla="*/ 29 w 35"/>
                      <a:gd name="T19" fmla="*/ 31 h 54"/>
                      <a:gd name="T20" fmla="*/ 27 w 35"/>
                      <a:gd name="T21" fmla="*/ 32 h 54"/>
                      <a:gd name="T22" fmla="*/ 20 w 35"/>
                      <a:gd name="T23" fmla="*/ 34 h 54"/>
                      <a:gd name="T24" fmla="*/ 13 w 35"/>
                      <a:gd name="T25" fmla="*/ 36 h 54"/>
                      <a:gd name="T26" fmla="*/ 12 w 35"/>
                      <a:gd name="T27" fmla="*/ 45 h 54"/>
                      <a:gd name="T28" fmla="*/ 11 w 35"/>
                      <a:gd name="T29" fmla="*/ 52 h 54"/>
                      <a:gd name="T30" fmla="*/ 10 w 35"/>
                      <a:gd name="T31" fmla="*/ 54 h 54"/>
                      <a:gd name="T32" fmla="*/ 8 w 35"/>
                      <a:gd name="T33" fmla="*/ 54 h 54"/>
                      <a:gd name="T34" fmla="*/ 5 w 35"/>
                      <a:gd name="T35" fmla="*/ 53 h 54"/>
                      <a:gd name="T36" fmla="*/ 2 w 35"/>
                      <a:gd name="T37" fmla="*/ 53 h 54"/>
                      <a:gd name="T38" fmla="*/ 1 w 35"/>
                      <a:gd name="T39" fmla="*/ 51 h 54"/>
                      <a:gd name="T40" fmla="*/ 0 w 35"/>
                      <a:gd name="T41" fmla="*/ 49 h 54"/>
                      <a:gd name="T42" fmla="*/ 0 w 35"/>
                      <a:gd name="T43" fmla="*/ 44 h 54"/>
                      <a:gd name="T44" fmla="*/ 1 w 35"/>
                      <a:gd name="T45" fmla="*/ 37 h 54"/>
                      <a:gd name="T46" fmla="*/ 1 w 35"/>
                      <a:gd name="T47" fmla="*/ 29 h 54"/>
                      <a:gd name="T48" fmla="*/ 1 w 35"/>
                      <a:gd name="T49" fmla="*/ 20 h 54"/>
                      <a:gd name="T50" fmla="*/ 1 w 35"/>
                      <a:gd name="T51" fmla="*/ 12 h 54"/>
                      <a:gd name="T52" fmla="*/ 1 w 35"/>
                      <a:gd name="T53" fmla="*/ 5 h 54"/>
                      <a:gd name="T54" fmla="*/ 6 w 35"/>
                      <a:gd name="T55" fmla="*/ 4 h 54"/>
                      <a:gd name="T56" fmla="*/ 13 w 35"/>
                      <a:gd name="T57" fmla="*/ 2 h 54"/>
                      <a:gd name="T58" fmla="*/ 20 w 35"/>
                      <a:gd name="T59" fmla="*/ 1 h 54"/>
                      <a:gd name="T60" fmla="*/ 27 w 35"/>
                      <a:gd name="T61" fmla="*/ 0 h 54"/>
                      <a:gd name="T62" fmla="*/ 29 w 35"/>
                      <a:gd name="T63" fmla="*/ 0 h 54"/>
                      <a:gd name="T64" fmla="*/ 30 w 35"/>
                      <a:gd name="T65" fmla="*/ 0 h 54"/>
                      <a:gd name="T66" fmla="*/ 31 w 35"/>
                      <a:gd name="T67" fmla="*/ 0 h 54"/>
                      <a:gd name="T68" fmla="*/ 32 w 35"/>
                      <a:gd name="T69" fmla="*/ 2 h 54"/>
                      <a:gd name="T70" fmla="*/ 34 w 35"/>
                      <a:gd name="T71" fmla="*/ 7 h 54"/>
                      <a:gd name="T72" fmla="*/ 34 w 35"/>
                      <a:gd name="T73" fmla="*/ 9 h 54"/>
                      <a:gd name="T74" fmla="*/ 32 w 35"/>
                      <a:gd name="T75" fmla="*/ 10 h 54"/>
                      <a:gd name="T76" fmla="*/ 25 w 35"/>
                      <a:gd name="T77"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54">
                        <a:moveTo>
                          <a:pt x="25" y="11"/>
                        </a:moveTo>
                        <a:cubicBezTo>
                          <a:pt x="22" y="12"/>
                          <a:pt x="20" y="12"/>
                          <a:pt x="17" y="13"/>
                        </a:cubicBezTo>
                        <a:cubicBezTo>
                          <a:pt x="17" y="15"/>
                          <a:pt x="16" y="17"/>
                          <a:pt x="16" y="18"/>
                        </a:cubicBezTo>
                        <a:cubicBezTo>
                          <a:pt x="16" y="20"/>
                          <a:pt x="15" y="23"/>
                          <a:pt x="15" y="25"/>
                        </a:cubicBezTo>
                        <a:cubicBezTo>
                          <a:pt x="16" y="24"/>
                          <a:pt x="17" y="24"/>
                          <a:pt x="18" y="24"/>
                        </a:cubicBezTo>
                        <a:cubicBezTo>
                          <a:pt x="20" y="24"/>
                          <a:pt x="21" y="24"/>
                          <a:pt x="22" y="24"/>
                        </a:cubicBezTo>
                        <a:cubicBezTo>
                          <a:pt x="24" y="23"/>
                          <a:pt x="25" y="24"/>
                          <a:pt x="26" y="25"/>
                        </a:cubicBezTo>
                        <a:cubicBezTo>
                          <a:pt x="27" y="26"/>
                          <a:pt x="27" y="26"/>
                          <a:pt x="28" y="27"/>
                        </a:cubicBezTo>
                        <a:cubicBezTo>
                          <a:pt x="28" y="28"/>
                          <a:pt x="28" y="29"/>
                          <a:pt x="29" y="30"/>
                        </a:cubicBezTo>
                        <a:cubicBezTo>
                          <a:pt x="29" y="30"/>
                          <a:pt x="29" y="31"/>
                          <a:pt x="29" y="31"/>
                        </a:cubicBezTo>
                        <a:cubicBezTo>
                          <a:pt x="28" y="32"/>
                          <a:pt x="28" y="32"/>
                          <a:pt x="27" y="32"/>
                        </a:cubicBezTo>
                        <a:cubicBezTo>
                          <a:pt x="25" y="33"/>
                          <a:pt x="22" y="33"/>
                          <a:pt x="20" y="34"/>
                        </a:cubicBezTo>
                        <a:cubicBezTo>
                          <a:pt x="18" y="35"/>
                          <a:pt x="16" y="35"/>
                          <a:pt x="13" y="36"/>
                        </a:cubicBezTo>
                        <a:cubicBezTo>
                          <a:pt x="13" y="39"/>
                          <a:pt x="13" y="42"/>
                          <a:pt x="12" y="45"/>
                        </a:cubicBezTo>
                        <a:cubicBezTo>
                          <a:pt x="12" y="48"/>
                          <a:pt x="12" y="50"/>
                          <a:pt x="11" y="52"/>
                        </a:cubicBezTo>
                        <a:cubicBezTo>
                          <a:pt x="11" y="53"/>
                          <a:pt x="11" y="53"/>
                          <a:pt x="10" y="54"/>
                        </a:cubicBezTo>
                        <a:cubicBezTo>
                          <a:pt x="10" y="54"/>
                          <a:pt x="9" y="54"/>
                          <a:pt x="8" y="54"/>
                        </a:cubicBezTo>
                        <a:cubicBezTo>
                          <a:pt x="7" y="54"/>
                          <a:pt x="6" y="54"/>
                          <a:pt x="5" y="53"/>
                        </a:cubicBezTo>
                        <a:cubicBezTo>
                          <a:pt x="4" y="53"/>
                          <a:pt x="3" y="53"/>
                          <a:pt x="2" y="53"/>
                        </a:cubicBezTo>
                        <a:cubicBezTo>
                          <a:pt x="1" y="52"/>
                          <a:pt x="1" y="52"/>
                          <a:pt x="1" y="51"/>
                        </a:cubicBezTo>
                        <a:cubicBezTo>
                          <a:pt x="0" y="51"/>
                          <a:pt x="0" y="50"/>
                          <a:pt x="0" y="49"/>
                        </a:cubicBezTo>
                        <a:cubicBezTo>
                          <a:pt x="0" y="48"/>
                          <a:pt x="0" y="46"/>
                          <a:pt x="0" y="44"/>
                        </a:cubicBezTo>
                        <a:cubicBezTo>
                          <a:pt x="0" y="42"/>
                          <a:pt x="0" y="40"/>
                          <a:pt x="1" y="37"/>
                        </a:cubicBezTo>
                        <a:cubicBezTo>
                          <a:pt x="1" y="35"/>
                          <a:pt x="1" y="32"/>
                          <a:pt x="1" y="29"/>
                        </a:cubicBezTo>
                        <a:cubicBezTo>
                          <a:pt x="1" y="26"/>
                          <a:pt x="1" y="23"/>
                          <a:pt x="1" y="20"/>
                        </a:cubicBezTo>
                        <a:cubicBezTo>
                          <a:pt x="1" y="17"/>
                          <a:pt x="2" y="15"/>
                          <a:pt x="1" y="12"/>
                        </a:cubicBezTo>
                        <a:cubicBezTo>
                          <a:pt x="1" y="10"/>
                          <a:pt x="1" y="7"/>
                          <a:pt x="1" y="5"/>
                        </a:cubicBezTo>
                        <a:cubicBezTo>
                          <a:pt x="3" y="5"/>
                          <a:pt x="4" y="4"/>
                          <a:pt x="6" y="4"/>
                        </a:cubicBezTo>
                        <a:cubicBezTo>
                          <a:pt x="9" y="3"/>
                          <a:pt x="11" y="3"/>
                          <a:pt x="13" y="2"/>
                        </a:cubicBezTo>
                        <a:cubicBezTo>
                          <a:pt x="15" y="2"/>
                          <a:pt x="18" y="1"/>
                          <a:pt x="20" y="1"/>
                        </a:cubicBezTo>
                        <a:cubicBezTo>
                          <a:pt x="22" y="0"/>
                          <a:pt x="25" y="0"/>
                          <a:pt x="27" y="0"/>
                        </a:cubicBezTo>
                        <a:cubicBezTo>
                          <a:pt x="28" y="0"/>
                          <a:pt x="28" y="0"/>
                          <a:pt x="29" y="0"/>
                        </a:cubicBezTo>
                        <a:cubicBezTo>
                          <a:pt x="29" y="0"/>
                          <a:pt x="30" y="0"/>
                          <a:pt x="30" y="0"/>
                        </a:cubicBezTo>
                        <a:cubicBezTo>
                          <a:pt x="31" y="0"/>
                          <a:pt x="31" y="0"/>
                          <a:pt x="31" y="0"/>
                        </a:cubicBezTo>
                        <a:cubicBezTo>
                          <a:pt x="31" y="1"/>
                          <a:pt x="32" y="1"/>
                          <a:pt x="32" y="2"/>
                        </a:cubicBezTo>
                        <a:cubicBezTo>
                          <a:pt x="33" y="3"/>
                          <a:pt x="34" y="5"/>
                          <a:pt x="34" y="7"/>
                        </a:cubicBezTo>
                        <a:cubicBezTo>
                          <a:pt x="35" y="8"/>
                          <a:pt x="35" y="8"/>
                          <a:pt x="34" y="9"/>
                        </a:cubicBezTo>
                        <a:cubicBezTo>
                          <a:pt x="34" y="9"/>
                          <a:pt x="33" y="9"/>
                          <a:pt x="32" y="10"/>
                        </a:cubicBezTo>
                        <a:cubicBezTo>
                          <a:pt x="30" y="10"/>
                          <a:pt x="28" y="11"/>
                          <a:pt x="25"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2" name="Freeform 102"/>
                  <p:cNvSpPr>
                    <a:spLocks noEditPoints="1"/>
                  </p:cNvSpPr>
                  <p:nvPr/>
                </p:nvSpPr>
                <p:spPr bwMode="auto">
                  <a:xfrm>
                    <a:off x="5475" y="3588"/>
                    <a:ext cx="80" cy="106"/>
                  </a:xfrm>
                  <a:custGeom>
                    <a:avLst/>
                    <a:gdLst>
                      <a:gd name="T0" fmla="*/ 11 w 41"/>
                      <a:gd name="T1" fmla="*/ 47 h 55"/>
                      <a:gd name="T2" fmla="*/ 10 w 41"/>
                      <a:gd name="T3" fmla="*/ 53 h 55"/>
                      <a:gd name="T4" fmla="*/ 10 w 41"/>
                      <a:gd name="T5" fmla="*/ 55 h 55"/>
                      <a:gd name="T6" fmla="*/ 8 w 41"/>
                      <a:gd name="T7" fmla="*/ 55 h 55"/>
                      <a:gd name="T8" fmla="*/ 5 w 41"/>
                      <a:gd name="T9" fmla="*/ 54 h 55"/>
                      <a:gd name="T10" fmla="*/ 3 w 41"/>
                      <a:gd name="T11" fmla="*/ 54 h 55"/>
                      <a:gd name="T12" fmla="*/ 1 w 41"/>
                      <a:gd name="T13" fmla="*/ 52 h 55"/>
                      <a:gd name="T14" fmla="*/ 0 w 41"/>
                      <a:gd name="T15" fmla="*/ 50 h 55"/>
                      <a:gd name="T16" fmla="*/ 0 w 41"/>
                      <a:gd name="T17" fmla="*/ 46 h 55"/>
                      <a:gd name="T18" fmla="*/ 0 w 41"/>
                      <a:gd name="T19" fmla="*/ 41 h 55"/>
                      <a:gd name="T20" fmla="*/ 0 w 41"/>
                      <a:gd name="T21" fmla="*/ 34 h 55"/>
                      <a:gd name="T22" fmla="*/ 1 w 41"/>
                      <a:gd name="T23" fmla="*/ 28 h 55"/>
                      <a:gd name="T24" fmla="*/ 1 w 41"/>
                      <a:gd name="T25" fmla="*/ 21 h 55"/>
                      <a:gd name="T26" fmla="*/ 2 w 41"/>
                      <a:gd name="T27" fmla="*/ 15 h 55"/>
                      <a:gd name="T28" fmla="*/ 3 w 41"/>
                      <a:gd name="T29" fmla="*/ 11 h 55"/>
                      <a:gd name="T30" fmla="*/ 4 w 41"/>
                      <a:gd name="T31" fmla="*/ 8 h 55"/>
                      <a:gd name="T32" fmla="*/ 11 w 41"/>
                      <a:gd name="T33" fmla="*/ 4 h 55"/>
                      <a:gd name="T34" fmla="*/ 19 w 41"/>
                      <a:gd name="T35" fmla="*/ 1 h 55"/>
                      <a:gd name="T36" fmla="*/ 26 w 41"/>
                      <a:gd name="T37" fmla="*/ 1 h 55"/>
                      <a:gd name="T38" fmla="*/ 32 w 41"/>
                      <a:gd name="T39" fmla="*/ 3 h 55"/>
                      <a:gd name="T40" fmla="*/ 37 w 41"/>
                      <a:gd name="T41" fmla="*/ 8 h 55"/>
                      <a:gd name="T42" fmla="*/ 40 w 41"/>
                      <a:gd name="T43" fmla="*/ 14 h 55"/>
                      <a:gd name="T44" fmla="*/ 40 w 41"/>
                      <a:gd name="T45" fmla="*/ 20 h 55"/>
                      <a:gd name="T46" fmla="*/ 34 w 41"/>
                      <a:gd name="T47" fmla="*/ 28 h 55"/>
                      <a:gd name="T48" fmla="*/ 23 w 41"/>
                      <a:gd name="T49" fmla="*/ 36 h 55"/>
                      <a:gd name="T50" fmla="*/ 26 w 41"/>
                      <a:gd name="T51" fmla="*/ 39 h 55"/>
                      <a:gd name="T52" fmla="*/ 30 w 41"/>
                      <a:gd name="T53" fmla="*/ 42 h 55"/>
                      <a:gd name="T54" fmla="*/ 34 w 41"/>
                      <a:gd name="T55" fmla="*/ 45 h 55"/>
                      <a:gd name="T56" fmla="*/ 37 w 41"/>
                      <a:gd name="T57" fmla="*/ 47 h 55"/>
                      <a:gd name="T58" fmla="*/ 38 w 41"/>
                      <a:gd name="T59" fmla="*/ 49 h 55"/>
                      <a:gd name="T60" fmla="*/ 37 w 41"/>
                      <a:gd name="T61" fmla="*/ 50 h 55"/>
                      <a:gd name="T62" fmla="*/ 36 w 41"/>
                      <a:gd name="T63" fmla="*/ 51 h 55"/>
                      <a:gd name="T64" fmla="*/ 34 w 41"/>
                      <a:gd name="T65" fmla="*/ 52 h 55"/>
                      <a:gd name="T66" fmla="*/ 31 w 41"/>
                      <a:gd name="T67" fmla="*/ 52 h 55"/>
                      <a:gd name="T68" fmla="*/ 27 w 41"/>
                      <a:gd name="T69" fmla="*/ 51 h 55"/>
                      <a:gd name="T70" fmla="*/ 24 w 41"/>
                      <a:gd name="T71" fmla="*/ 49 h 55"/>
                      <a:gd name="T72" fmla="*/ 20 w 41"/>
                      <a:gd name="T73" fmla="*/ 46 h 55"/>
                      <a:gd name="T74" fmla="*/ 16 w 41"/>
                      <a:gd name="T75" fmla="*/ 43 h 55"/>
                      <a:gd name="T76" fmla="*/ 12 w 41"/>
                      <a:gd name="T77" fmla="*/ 40 h 55"/>
                      <a:gd name="T78" fmla="*/ 11 w 41"/>
                      <a:gd name="T79" fmla="*/ 47 h 55"/>
                      <a:gd name="T80" fmla="*/ 15 w 41"/>
                      <a:gd name="T81" fmla="*/ 22 h 55"/>
                      <a:gd name="T82" fmla="*/ 14 w 41"/>
                      <a:gd name="T83" fmla="*/ 29 h 55"/>
                      <a:gd name="T84" fmla="*/ 21 w 41"/>
                      <a:gd name="T85" fmla="*/ 25 h 55"/>
                      <a:gd name="T86" fmla="*/ 25 w 41"/>
                      <a:gd name="T87" fmla="*/ 21 h 55"/>
                      <a:gd name="T88" fmla="*/ 28 w 41"/>
                      <a:gd name="T89" fmla="*/ 17 h 55"/>
                      <a:gd name="T90" fmla="*/ 28 w 41"/>
                      <a:gd name="T91" fmla="*/ 14 h 55"/>
                      <a:gd name="T92" fmla="*/ 24 w 41"/>
                      <a:gd name="T93" fmla="*/ 12 h 55"/>
                      <a:gd name="T94" fmla="*/ 20 w 41"/>
                      <a:gd name="T95" fmla="*/ 13 h 55"/>
                      <a:gd name="T96" fmla="*/ 16 w 41"/>
                      <a:gd name="T97" fmla="*/ 15 h 55"/>
                      <a:gd name="T98" fmla="*/ 15 w 41"/>
                      <a:gd name="T99"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 h="55">
                        <a:moveTo>
                          <a:pt x="11" y="47"/>
                        </a:moveTo>
                        <a:cubicBezTo>
                          <a:pt x="11" y="49"/>
                          <a:pt x="11" y="51"/>
                          <a:pt x="10" y="53"/>
                        </a:cubicBezTo>
                        <a:cubicBezTo>
                          <a:pt x="10" y="54"/>
                          <a:pt x="10" y="54"/>
                          <a:pt x="10" y="55"/>
                        </a:cubicBezTo>
                        <a:cubicBezTo>
                          <a:pt x="9" y="55"/>
                          <a:pt x="9" y="55"/>
                          <a:pt x="8" y="55"/>
                        </a:cubicBezTo>
                        <a:cubicBezTo>
                          <a:pt x="7" y="55"/>
                          <a:pt x="6" y="55"/>
                          <a:pt x="5" y="54"/>
                        </a:cubicBezTo>
                        <a:cubicBezTo>
                          <a:pt x="4" y="54"/>
                          <a:pt x="3" y="54"/>
                          <a:pt x="3" y="54"/>
                        </a:cubicBezTo>
                        <a:cubicBezTo>
                          <a:pt x="2" y="53"/>
                          <a:pt x="1" y="53"/>
                          <a:pt x="1" y="52"/>
                        </a:cubicBezTo>
                        <a:cubicBezTo>
                          <a:pt x="0" y="52"/>
                          <a:pt x="0" y="51"/>
                          <a:pt x="0" y="50"/>
                        </a:cubicBezTo>
                        <a:cubicBezTo>
                          <a:pt x="0" y="49"/>
                          <a:pt x="0" y="48"/>
                          <a:pt x="0" y="46"/>
                        </a:cubicBezTo>
                        <a:cubicBezTo>
                          <a:pt x="0" y="45"/>
                          <a:pt x="0" y="43"/>
                          <a:pt x="0" y="41"/>
                        </a:cubicBezTo>
                        <a:cubicBezTo>
                          <a:pt x="0" y="39"/>
                          <a:pt x="0" y="37"/>
                          <a:pt x="0" y="34"/>
                        </a:cubicBezTo>
                        <a:cubicBezTo>
                          <a:pt x="0" y="32"/>
                          <a:pt x="1" y="30"/>
                          <a:pt x="1" y="28"/>
                        </a:cubicBezTo>
                        <a:cubicBezTo>
                          <a:pt x="1" y="25"/>
                          <a:pt x="1" y="23"/>
                          <a:pt x="1" y="21"/>
                        </a:cubicBezTo>
                        <a:cubicBezTo>
                          <a:pt x="1" y="19"/>
                          <a:pt x="1" y="17"/>
                          <a:pt x="2" y="15"/>
                        </a:cubicBezTo>
                        <a:cubicBezTo>
                          <a:pt x="2" y="13"/>
                          <a:pt x="2" y="12"/>
                          <a:pt x="3" y="11"/>
                        </a:cubicBezTo>
                        <a:cubicBezTo>
                          <a:pt x="3" y="9"/>
                          <a:pt x="3" y="9"/>
                          <a:pt x="4" y="8"/>
                        </a:cubicBezTo>
                        <a:cubicBezTo>
                          <a:pt x="6" y="7"/>
                          <a:pt x="9" y="6"/>
                          <a:pt x="11" y="4"/>
                        </a:cubicBezTo>
                        <a:cubicBezTo>
                          <a:pt x="14" y="3"/>
                          <a:pt x="16" y="2"/>
                          <a:pt x="19" y="1"/>
                        </a:cubicBezTo>
                        <a:cubicBezTo>
                          <a:pt x="21" y="1"/>
                          <a:pt x="24" y="0"/>
                          <a:pt x="26" y="1"/>
                        </a:cubicBezTo>
                        <a:cubicBezTo>
                          <a:pt x="28" y="1"/>
                          <a:pt x="31" y="2"/>
                          <a:pt x="32" y="3"/>
                        </a:cubicBezTo>
                        <a:cubicBezTo>
                          <a:pt x="34" y="5"/>
                          <a:pt x="35" y="6"/>
                          <a:pt x="37" y="8"/>
                        </a:cubicBezTo>
                        <a:cubicBezTo>
                          <a:pt x="38" y="9"/>
                          <a:pt x="39" y="11"/>
                          <a:pt x="40" y="14"/>
                        </a:cubicBezTo>
                        <a:cubicBezTo>
                          <a:pt x="41" y="16"/>
                          <a:pt x="41" y="18"/>
                          <a:pt x="40" y="20"/>
                        </a:cubicBezTo>
                        <a:cubicBezTo>
                          <a:pt x="39" y="23"/>
                          <a:pt x="37" y="26"/>
                          <a:pt x="34" y="28"/>
                        </a:cubicBezTo>
                        <a:cubicBezTo>
                          <a:pt x="31" y="31"/>
                          <a:pt x="27" y="33"/>
                          <a:pt x="23" y="36"/>
                        </a:cubicBezTo>
                        <a:cubicBezTo>
                          <a:pt x="24" y="37"/>
                          <a:pt x="25" y="38"/>
                          <a:pt x="26" y="39"/>
                        </a:cubicBezTo>
                        <a:cubicBezTo>
                          <a:pt x="27" y="40"/>
                          <a:pt x="29" y="41"/>
                          <a:pt x="30" y="42"/>
                        </a:cubicBezTo>
                        <a:cubicBezTo>
                          <a:pt x="31" y="43"/>
                          <a:pt x="32" y="44"/>
                          <a:pt x="34" y="45"/>
                        </a:cubicBezTo>
                        <a:cubicBezTo>
                          <a:pt x="35" y="46"/>
                          <a:pt x="36" y="47"/>
                          <a:pt x="37" y="47"/>
                        </a:cubicBezTo>
                        <a:cubicBezTo>
                          <a:pt x="38" y="48"/>
                          <a:pt x="38" y="48"/>
                          <a:pt x="38" y="49"/>
                        </a:cubicBezTo>
                        <a:cubicBezTo>
                          <a:pt x="38" y="49"/>
                          <a:pt x="38" y="50"/>
                          <a:pt x="37" y="50"/>
                        </a:cubicBezTo>
                        <a:cubicBezTo>
                          <a:pt x="37" y="51"/>
                          <a:pt x="36" y="51"/>
                          <a:pt x="36" y="51"/>
                        </a:cubicBezTo>
                        <a:cubicBezTo>
                          <a:pt x="35" y="52"/>
                          <a:pt x="34" y="52"/>
                          <a:pt x="34" y="52"/>
                        </a:cubicBezTo>
                        <a:cubicBezTo>
                          <a:pt x="33" y="52"/>
                          <a:pt x="32" y="52"/>
                          <a:pt x="31" y="52"/>
                        </a:cubicBezTo>
                        <a:cubicBezTo>
                          <a:pt x="30" y="52"/>
                          <a:pt x="29" y="52"/>
                          <a:pt x="27" y="51"/>
                        </a:cubicBezTo>
                        <a:cubicBezTo>
                          <a:pt x="26" y="51"/>
                          <a:pt x="25" y="50"/>
                          <a:pt x="24" y="49"/>
                        </a:cubicBezTo>
                        <a:cubicBezTo>
                          <a:pt x="23" y="48"/>
                          <a:pt x="21" y="47"/>
                          <a:pt x="20" y="46"/>
                        </a:cubicBezTo>
                        <a:cubicBezTo>
                          <a:pt x="19" y="45"/>
                          <a:pt x="17" y="44"/>
                          <a:pt x="16" y="43"/>
                        </a:cubicBezTo>
                        <a:cubicBezTo>
                          <a:pt x="14" y="42"/>
                          <a:pt x="13" y="41"/>
                          <a:pt x="12" y="40"/>
                        </a:cubicBezTo>
                        <a:cubicBezTo>
                          <a:pt x="12" y="42"/>
                          <a:pt x="11" y="45"/>
                          <a:pt x="11" y="47"/>
                        </a:cubicBezTo>
                        <a:close/>
                        <a:moveTo>
                          <a:pt x="15" y="22"/>
                        </a:moveTo>
                        <a:cubicBezTo>
                          <a:pt x="15" y="24"/>
                          <a:pt x="14" y="27"/>
                          <a:pt x="14" y="29"/>
                        </a:cubicBezTo>
                        <a:cubicBezTo>
                          <a:pt x="16" y="28"/>
                          <a:pt x="19" y="27"/>
                          <a:pt x="21" y="25"/>
                        </a:cubicBezTo>
                        <a:cubicBezTo>
                          <a:pt x="22" y="24"/>
                          <a:pt x="24" y="22"/>
                          <a:pt x="25" y="21"/>
                        </a:cubicBezTo>
                        <a:cubicBezTo>
                          <a:pt x="27" y="19"/>
                          <a:pt x="28" y="18"/>
                          <a:pt x="28" y="17"/>
                        </a:cubicBezTo>
                        <a:cubicBezTo>
                          <a:pt x="29" y="15"/>
                          <a:pt x="29" y="14"/>
                          <a:pt x="28" y="14"/>
                        </a:cubicBezTo>
                        <a:cubicBezTo>
                          <a:pt x="28" y="13"/>
                          <a:pt x="26" y="12"/>
                          <a:pt x="24" y="12"/>
                        </a:cubicBezTo>
                        <a:cubicBezTo>
                          <a:pt x="23" y="13"/>
                          <a:pt x="22" y="13"/>
                          <a:pt x="20" y="13"/>
                        </a:cubicBezTo>
                        <a:cubicBezTo>
                          <a:pt x="19" y="14"/>
                          <a:pt x="18" y="14"/>
                          <a:pt x="16" y="15"/>
                        </a:cubicBezTo>
                        <a:cubicBezTo>
                          <a:pt x="16" y="17"/>
                          <a:pt x="15" y="19"/>
                          <a:pt x="15"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3" name="Freeform 103"/>
                  <p:cNvSpPr>
                    <a:spLocks/>
                  </p:cNvSpPr>
                  <p:nvPr/>
                </p:nvSpPr>
                <p:spPr bwMode="auto">
                  <a:xfrm>
                    <a:off x="5557" y="3580"/>
                    <a:ext cx="65" cy="107"/>
                  </a:xfrm>
                  <a:custGeom>
                    <a:avLst/>
                    <a:gdLst>
                      <a:gd name="T0" fmla="*/ 7 w 34"/>
                      <a:gd name="T1" fmla="*/ 5 h 55"/>
                      <a:gd name="T2" fmla="*/ 14 w 34"/>
                      <a:gd name="T3" fmla="*/ 3 h 55"/>
                      <a:gd name="T4" fmla="*/ 20 w 34"/>
                      <a:gd name="T5" fmla="*/ 2 h 55"/>
                      <a:gd name="T6" fmla="*/ 28 w 34"/>
                      <a:gd name="T7" fmla="*/ 1 h 55"/>
                      <a:gd name="T8" fmla="*/ 32 w 34"/>
                      <a:gd name="T9" fmla="*/ 3 h 55"/>
                      <a:gd name="T10" fmla="*/ 33 w 34"/>
                      <a:gd name="T11" fmla="*/ 5 h 55"/>
                      <a:gd name="T12" fmla="*/ 34 w 34"/>
                      <a:gd name="T13" fmla="*/ 8 h 55"/>
                      <a:gd name="T14" fmla="*/ 34 w 34"/>
                      <a:gd name="T15" fmla="*/ 10 h 55"/>
                      <a:gd name="T16" fmla="*/ 32 w 34"/>
                      <a:gd name="T17" fmla="*/ 11 h 55"/>
                      <a:gd name="T18" fmla="*/ 25 w 34"/>
                      <a:gd name="T19" fmla="*/ 12 h 55"/>
                      <a:gd name="T20" fmla="*/ 17 w 34"/>
                      <a:gd name="T21" fmla="*/ 14 h 55"/>
                      <a:gd name="T22" fmla="*/ 16 w 34"/>
                      <a:gd name="T23" fmla="*/ 20 h 55"/>
                      <a:gd name="T24" fmla="*/ 15 w 34"/>
                      <a:gd name="T25" fmla="*/ 26 h 55"/>
                      <a:gd name="T26" fmla="*/ 18 w 34"/>
                      <a:gd name="T27" fmla="*/ 25 h 55"/>
                      <a:gd name="T28" fmla="*/ 22 w 34"/>
                      <a:gd name="T29" fmla="*/ 25 h 55"/>
                      <a:gd name="T30" fmla="*/ 25 w 34"/>
                      <a:gd name="T31" fmla="*/ 25 h 55"/>
                      <a:gd name="T32" fmla="*/ 26 w 34"/>
                      <a:gd name="T33" fmla="*/ 26 h 55"/>
                      <a:gd name="T34" fmla="*/ 28 w 34"/>
                      <a:gd name="T35" fmla="*/ 28 h 55"/>
                      <a:gd name="T36" fmla="*/ 28 w 34"/>
                      <a:gd name="T37" fmla="*/ 31 h 55"/>
                      <a:gd name="T38" fmla="*/ 29 w 34"/>
                      <a:gd name="T39" fmla="*/ 32 h 55"/>
                      <a:gd name="T40" fmla="*/ 27 w 34"/>
                      <a:gd name="T41" fmla="*/ 33 h 55"/>
                      <a:gd name="T42" fmla="*/ 20 w 34"/>
                      <a:gd name="T43" fmla="*/ 35 h 55"/>
                      <a:gd name="T44" fmla="*/ 13 w 34"/>
                      <a:gd name="T45" fmla="*/ 37 h 55"/>
                      <a:gd name="T46" fmla="*/ 12 w 34"/>
                      <a:gd name="T47" fmla="*/ 41 h 55"/>
                      <a:gd name="T48" fmla="*/ 11 w 34"/>
                      <a:gd name="T49" fmla="*/ 44 h 55"/>
                      <a:gd name="T50" fmla="*/ 17 w 34"/>
                      <a:gd name="T51" fmla="*/ 43 h 55"/>
                      <a:gd name="T52" fmla="*/ 22 w 34"/>
                      <a:gd name="T53" fmla="*/ 42 h 55"/>
                      <a:gd name="T54" fmla="*/ 25 w 34"/>
                      <a:gd name="T55" fmla="*/ 42 h 55"/>
                      <a:gd name="T56" fmla="*/ 26 w 34"/>
                      <a:gd name="T57" fmla="*/ 43 h 55"/>
                      <a:gd name="T58" fmla="*/ 28 w 34"/>
                      <a:gd name="T59" fmla="*/ 46 h 55"/>
                      <a:gd name="T60" fmla="*/ 29 w 34"/>
                      <a:gd name="T61" fmla="*/ 48 h 55"/>
                      <a:gd name="T62" fmla="*/ 29 w 34"/>
                      <a:gd name="T63" fmla="*/ 49 h 55"/>
                      <a:gd name="T64" fmla="*/ 27 w 34"/>
                      <a:gd name="T65" fmla="*/ 50 h 55"/>
                      <a:gd name="T66" fmla="*/ 19 w 34"/>
                      <a:gd name="T67" fmla="*/ 52 h 55"/>
                      <a:gd name="T68" fmla="*/ 12 w 34"/>
                      <a:gd name="T69" fmla="*/ 54 h 55"/>
                      <a:gd name="T70" fmla="*/ 9 w 34"/>
                      <a:gd name="T71" fmla="*/ 55 h 55"/>
                      <a:gd name="T72" fmla="*/ 6 w 34"/>
                      <a:gd name="T73" fmla="*/ 54 h 55"/>
                      <a:gd name="T74" fmla="*/ 4 w 34"/>
                      <a:gd name="T75" fmla="*/ 53 h 55"/>
                      <a:gd name="T76" fmla="*/ 2 w 34"/>
                      <a:gd name="T77" fmla="*/ 52 h 55"/>
                      <a:gd name="T78" fmla="*/ 0 w 34"/>
                      <a:gd name="T79" fmla="*/ 50 h 55"/>
                      <a:gd name="T80" fmla="*/ 0 w 34"/>
                      <a:gd name="T81" fmla="*/ 47 h 55"/>
                      <a:gd name="T82" fmla="*/ 2 w 34"/>
                      <a:gd name="T83" fmla="*/ 7 h 55"/>
                      <a:gd name="T84" fmla="*/ 7 w 34"/>
                      <a:gd name="T85" fmla="*/ 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 h="55">
                        <a:moveTo>
                          <a:pt x="7" y="5"/>
                        </a:moveTo>
                        <a:cubicBezTo>
                          <a:pt x="9" y="5"/>
                          <a:pt x="11" y="4"/>
                          <a:pt x="14" y="3"/>
                        </a:cubicBezTo>
                        <a:cubicBezTo>
                          <a:pt x="16" y="3"/>
                          <a:pt x="18" y="2"/>
                          <a:pt x="20" y="2"/>
                        </a:cubicBezTo>
                        <a:cubicBezTo>
                          <a:pt x="23" y="1"/>
                          <a:pt x="25" y="1"/>
                          <a:pt x="28" y="1"/>
                        </a:cubicBezTo>
                        <a:cubicBezTo>
                          <a:pt x="30" y="0"/>
                          <a:pt x="31" y="1"/>
                          <a:pt x="32" y="3"/>
                        </a:cubicBezTo>
                        <a:cubicBezTo>
                          <a:pt x="33" y="4"/>
                          <a:pt x="33" y="5"/>
                          <a:pt x="33" y="5"/>
                        </a:cubicBezTo>
                        <a:cubicBezTo>
                          <a:pt x="34" y="6"/>
                          <a:pt x="34" y="7"/>
                          <a:pt x="34" y="8"/>
                        </a:cubicBezTo>
                        <a:cubicBezTo>
                          <a:pt x="34" y="9"/>
                          <a:pt x="34" y="9"/>
                          <a:pt x="34" y="10"/>
                        </a:cubicBezTo>
                        <a:cubicBezTo>
                          <a:pt x="34" y="10"/>
                          <a:pt x="33" y="11"/>
                          <a:pt x="32" y="11"/>
                        </a:cubicBezTo>
                        <a:cubicBezTo>
                          <a:pt x="30" y="11"/>
                          <a:pt x="27" y="12"/>
                          <a:pt x="25" y="12"/>
                        </a:cubicBezTo>
                        <a:cubicBezTo>
                          <a:pt x="22" y="13"/>
                          <a:pt x="20" y="13"/>
                          <a:pt x="17" y="14"/>
                        </a:cubicBezTo>
                        <a:cubicBezTo>
                          <a:pt x="16" y="16"/>
                          <a:pt x="16" y="18"/>
                          <a:pt x="16" y="20"/>
                        </a:cubicBezTo>
                        <a:cubicBezTo>
                          <a:pt x="15" y="22"/>
                          <a:pt x="15" y="24"/>
                          <a:pt x="15" y="26"/>
                        </a:cubicBezTo>
                        <a:cubicBezTo>
                          <a:pt x="16" y="26"/>
                          <a:pt x="17" y="25"/>
                          <a:pt x="18" y="25"/>
                        </a:cubicBezTo>
                        <a:cubicBezTo>
                          <a:pt x="19" y="25"/>
                          <a:pt x="21" y="25"/>
                          <a:pt x="22" y="25"/>
                        </a:cubicBezTo>
                        <a:cubicBezTo>
                          <a:pt x="23" y="25"/>
                          <a:pt x="24" y="25"/>
                          <a:pt x="25" y="25"/>
                        </a:cubicBezTo>
                        <a:cubicBezTo>
                          <a:pt x="25" y="25"/>
                          <a:pt x="26" y="25"/>
                          <a:pt x="26" y="26"/>
                        </a:cubicBezTo>
                        <a:cubicBezTo>
                          <a:pt x="27" y="27"/>
                          <a:pt x="27" y="28"/>
                          <a:pt x="28" y="28"/>
                        </a:cubicBezTo>
                        <a:cubicBezTo>
                          <a:pt x="28" y="29"/>
                          <a:pt x="28" y="30"/>
                          <a:pt x="28" y="31"/>
                        </a:cubicBezTo>
                        <a:cubicBezTo>
                          <a:pt x="29" y="31"/>
                          <a:pt x="29" y="32"/>
                          <a:pt x="29" y="32"/>
                        </a:cubicBezTo>
                        <a:cubicBezTo>
                          <a:pt x="28" y="33"/>
                          <a:pt x="28" y="33"/>
                          <a:pt x="27" y="33"/>
                        </a:cubicBezTo>
                        <a:cubicBezTo>
                          <a:pt x="24" y="34"/>
                          <a:pt x="22" y="35"/>
                          <a:pt x="20" y="35"/>
                        </a:cubicBezTo>
                        <a:cubicBezTo>
                          <a:pt x="17" y="36"/>
                          <a:pt x="15" y="37"/>
                          <a:pt x="13" y="37"/>
                        </a:cubicBezTo>
                        <a:cubicBezTo>
                          <a:pt x="12" y="39"/>
                          <a:pt x="12" y="40"/>
                          <a:pt x="12" y="41"/>
                        </a:cubicBezTo>
                        <a:cubicBezTo>
                          <a:pt x="12" y="42"/>
                          <a:pt x="12" y="43"/>
                          <a:pt x="11" y="44"/>
                        </a:cubicBezTo>
                        <a:cubicBezTo>
                          <a:pt x="13" y="44"/>
                          <a:pt x="15" y="43"/>
                          <a:pt x="17" y="43"/>
                        </a:cubicBezTo>
                        <a:cubicBezTo>
                          <a:pt x="18" y="43"/>
                          <a:pt x="20" y="42"/>
                          <a:pt x="22" y="42"/>
                        </a:cubicBezTo>
                        <a:cubicBezTo>
                          <a:pt x="23" y="42"/>
                          <a:pt x="24" y="42"/>
                          <a:pt x="25" y="42"/>
                        </a:cubicBezTo>
                        <a:cubicBezTo>
                          <a:pt x="25" y="42"/>
                          <a:pt x="26" y="43"/>
                          <a:pt x="26" y="43"/>
                        </a:cubicBezTo>
                        <a:cubicBezTo>
                          <a:pt x="27" y="44"/>
                          <a:pt x="27" y="45"/>
                          <a:pt x="28" y="46"/>
                        </a:cubicBezTo>
                        <a:cubicBezTo>
                          <a:pt x="28" y="46"/>
                          <a:pt x="28" y="47"/>
                          <a:pt x="29" y="48"/>
                        </a:cubicBezTo>
                        <a:cubicBezTo>
                          <a:pt x="29" y="48"/>
                          <a:pt x="29" y="49"/>
                          <a:pt x="29" y="49"/>
                        </a:cubicBezTo>
                        <a:cubicBezTo>
                          <a:pt x="29" y="50"/>
                          <a:pt x="28" y="50"/>
                          <a:pt x="27" y="50"/>
                        </a:cubicBezTo>
                        <a:cubicBezTo>
                          <a:pt x="25" y="51"/>
                          <a:pt x="22" y="52"/>
                          <a:pt x="19" y="52"/>
                        </a:cubicBezTo>
                        <a:cubicBezTo>
                          <a:pt x="17" y="53"/>
                          <a:pt x="14" y="54"/>
                          <a:pt x="12" y="54"/>
                        </a:cubicBezTo>
                        <a:cubicBezTo>
                          <a:pt x="11" y="55"/>
                          <a:pt x="9" y="55"/>
                          <a:pt x="9" y="55"/>
                        </a:cubicBezTo>
                        <a:cubicBezTo>
                          <a:pt x="8" y="55"/>
                          <a:pt x="7" y="55"/>
                          <a:pt x="6" y="54"/>
                        </a:cubicBezTo>
                        <a:cubicBezTo>
                          <a:pt x="6" y="54"/>
                          <a:pt x="5" y="53"/>
                          <a:pt x="4" y="53"/>
                        </a:cubicBezTo>
                        <a:cubicBezTo>
                          <a:pt x="4" y="53"/>
                          <a:pt x="3" y="52"/>
                          <a:pt x="2" y="52"/>
                        </a:cubicBezTo>
                        <a:cubicBezTo>
                          <a:pt x="1" y="51"/>
                          <a:pt x="1" y="50"/>
                          <a:pt x="0" y="50"/>
                        </a:cubicBezTo>
                        <a:cubicBezTo>
                          <a:pt x="0" y="49"/>
                          <a:pt x="0" y="48"/>
                          <a:pt x="0" y="47"/>
                        </a:cubicBezTo>
                        <a:cubicBezTo>
                          <a:pt x="2" y="7"/>
                          <a:pt x="2" y="7"/>
                          <a:pt x="2" y="7"/>
                        </a:cubicBezTo>
                        <a:cubicBezTo>
                          <a:pt x="3" y="7"/>
                          <a:pt x="5" y="6"/>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4" name="Freeform 104"/>
                  <p:cNvSpPr>
                    <a:spLocks/>
                  </p:cNvSpPr>
                  <p:nvPr/>
                </p:nvSpPr>
                <p:spPr bwMode="auto">
                  <a:xfrm>
                    <a:off x="5622" y="3574"/>
                    <a:ext cx="68" cy="107"/>
                  </a:xfrm>
                  <a:custGeom>
                    <a:avLst/>
                    <a:gdLst>
                      <a:gd name="T0" fmla="*/ 7 w 35"/>
                      <a:gd name="T1" fmla="*/ 5 h 55"/>
                      <a:gd name="T2" fmla="*/ 14 w 35"/>
                      <a:gd name="T3" fmla="*/ 3 h 55"/>
                      <a:gd name="T4" fmla="*/ 21 w 35"/>
                      <a:gd name="T5" fmla="*/ 2 h 55"/>
                      <a:gd name="T6" fmla="*/ 28 w 35"/>
                      <a:gd name="T7" fmla="*/ 1 h 55"/>
                      <a:gd name="T8" fmla="*/ 32 w 35"/>
                      <a:gd name="T9" fmla="*/ 3 h 55"/>
                      <a:gd name="T10" fmla="*/ 34 w 35"/>
                      <a:gd name="T11" fmla="*/ 5 h 55"/>
                      <a:gd name="T12" fmla="*/ 34 w 35"/>
                      <a:gd name="T13" fmla="*/ 8 h 55"/>
                      <a:gd name="T14" fmla="*/ 34 w 35"/>
                      <a:gd name="T15" fmla="*/ 10 h 55"/>
                      <a:gd name="T16" fmla="*/ 32 w 35"/>
                      <a:gd name="T17" fmla="*/ 11 h 55"/>
                      <a:gd name="T18" fmla="*/ 25 w 35"/>
                      <a:gd name="T19" fmla="*/ 12 h 55"/>
                      <a:gd name="T20" fmla="*/ 17 w 35"/>
                      <a:gd name="T21" fmla="*/ 14 h 55"/>
                      <a:gd name="T22" fmla="*/ 16 w 35"/>
                      <a:gd name="T23" fmla="*/ 20 h 55"/>
                      <a:gd name="T24" fmla="*/ 15 w 35"/>
                      <a:gd name="T25" fmla="*/ 26 h 55"/>
                      <a:gd name="T26" fmla="*/ 18 w 35"/>
                      <a:gd name="T27" fmla="*/ 25 h 55"/>
                      <a:gd name="T28" fmla="*/ 22 w 35"/>
                      <a:gd name="T29" fmla="*/ 25 h 55"/>
                      <a:gd name="T30" fmla="*/ 25 w 35"/>
                      <a:gd name="T31" fmla="*/ 25 h 55"/>
                      <a:gd name="T32" fmla="*/ 26 w 35"/>
                      <a:gd name="T33" fmla="*/ 26 h 55"/>
                      <a:gd name="T34" fmla="*/ 28 w 35"/>
                      <a:gd name="T35" fmla="*/ 28 h 55"/>
                      <a:gd name="T36" fmla="*/ 29 w 35"/>
                      <a:gd name="T37" fmla="*/ 31 h 55"/>
                      <a:gd name="T38" fmla="*/ 29 w 35"/>
                      <a:gd name="T39" fmla="*/ 32 h 55"/>
                      <a:gd name="T40" fmla="*/ 27 w 35"/>
                      <a:gd name="T41" fmla="*/ 33 h 55"/>
                      <a:gd name="T42" fmla="*/ 20 w 35"/>
                      <a:gd name="T43" fmla="*/ 35 h 55"/>
                      <a:gd name="T44" fmla="*/ 13 w 35"/>
                      <a:gd name="T45" fmla="*/ 37 h 55"/>
                      <a:gd name="T46" fmla="*/ 12 w 35"/>
                      <a:gd name="T47" fmla="*/ 41 h 55"/>
                      <a:gd name="T48" fmla="*/ 12 w 35"/>
                      <a:gd name="T49" fmla="*/ 44 h 55"/>
                      <a:gd name="T50" fmla="*/ 17 w 35"/>
                      <a:gd name="T51" fmla="*/ 43 h 55"/>
                      <a:gd name="T52" fmla="*/ 22 w 35"/>
                      <a:gd name="T53" fmla="*/ 42 h 55"/>
                      <a:gd name="T54" fmla="*/ 25 w 35"/>
                      <a:gd name="T55" fmla="*/ 42 h 55"/>
                      <a:gd name="T56" fmla="*/ 26 w 35"/>
                      <a:gd name="T57" fmla="*/ 43 h 55"/>
                      <a:gd name="T58" fmla="*/ 28 w 35"/>
                      <a:gd name="T59" fmla="*/ 45 h 55"/>
                      <a:gd name="T60" fmla="*/ 29 w 35"/>
                      <a:gd name="T61" fmla="*/ 47 h 55"/>
                      <a:gd name="T62" fmla="*/ 29 w 35"/>
                      <a:gd name="T63" fmla="*/ 49 h 55"/>
                      <a:gd name="T64" fmla="*/ 27 w 35"/>
                      <a:gd name="T65" fmla="*/ 50 h 55"/>
                      <a:gd name="T66" fmla="*/ 20 w 35"/>
                      <a:gd name="T67" fmla="*/ 52 h 55"/>
                      <a:gd name="T68" fmla="*/ 12 w 35"/>
                      <a:gd name="T69" fmla="*/ 54 h 55"/>
                      <a:gd name="T70" fmla="*/ 9 w 35"/>
                      <a:gd name="T71" fmla="*/ 55 h 55"/>
                      <a:gd name="T72" fmla="*/ 7 w 35"/>
                      <a:gd name="T73" fmla="*/ 54 h 55"/>
                      <a:gd name="T74" fmla="*/ 4 w 35"/>
                      <a:gd name="T75" fmla="*/ 53 h 55"/>
                      <a:gd name="T76" fmla="*/ 2 w 35"/>
                      <a:gd name="T77" fmla="*/ 51 h 55"/>
                      <a:gd name="T78" fmla="*/ 0 w 35"/>
                      <a:gd name="T79" fmla="*/ 50 h 55"/>
                      <a:gd name="T80" fmla="*/ 0 w 35"/>
                      <a:gd name="T81" fmla="*/ 47 h 55"/>
                      <a:gd name="T82" fmla="*/ 2 w 35"/>
                      <a:gd name="T83" fmla="*/ 7 h 55"/>
                      <a:gd name="T84" fmla="*/ 7 w 35"/>
                      <a:gd name="T85" fmla="*/ 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 h="55">
                        <a:moveTo>
                          <a:pt x="7" y="5"/>
                        </a:moveTo>
                        <a:cubicBezTo>
                          <a:pt x="9" y="5"/>
                          <a:pt x="11" y="4"/>
                          <a:pt x="14" y="3"/>
                        </a:cubicBezTo>
                        <a:cubicBezTo>
                          <a:pt x="16" y="3"/>
                          <a:pt x="18" y="2"/>
                          <a:pt x="21" y="2"/>
                        </a:cubicBezTo>
                        <a:cubicBezTo>
                          <a:pt x="23" y="1"/>
                          <a:pt x="25" y="1"/>
                          <a:pt x="28" y="1"/>
                        </a:cubicBezTo>
                        <a:cubicBezTo>
                          <a:pt x="30" y="0"/>
                          <a:pt x="31" y="1"/>
                          <a:pt x="32" y="3"/>
                        </a:cubicBezTo>
                        <a:cubicBezTo>
                          <a:pt x="33" y="4"/>
                          <a:pt x="33" y="4"/>
                          <a:pt x="34" y="5"/>
                        </a:cubicBezTo>
                        <a:cubicBezTo>
                          <a:pt x="34" y="6"/>
                          <a:pt x="34" y="7"/>
                          <a:pt x="34" y="8"/>
                        </a:cubicBezTo>
                        <a:cubicBezTo>
                          <a:pt x="35" y="9"/>
                          <a:pt x="35" y="9"/>
                          <a:pt x="34" y="10"/>
                        </a:cubicBezTo>
                        <a:cubicBezTo>
                          <a:pt x="34" y="10"/>
                          <a:pt x="33" y="10"/>
                          <a:pt x="32" y="11"/>
                        </a:cubicBezTo>
                        <a:cubicBezTo>
                          <a:pt x="30" y="11"/>
                          <a:pt x="27" y="12"/>
                          <a:pt x="25" y="12"/>
                        </a:cubicBezTo>
                        <a:cubicBezTo>
                          <a:pt x="22" y="13"/>
                          <a:pt x="20" y="13"/>
                          <a:pt x="17" y="14"/>
                        </a:cubicBezTo>
                        <a:cubicBezTo>
                          <a:pt x="17" y="16"/>
                          <a:pt x="16" y="18"/>
                          <a:pt x="16" y="20"/>
                        </a:cubicBezTo>
                        <a:cubicBezTo>
                          <a:pt x="16" y="22"/>
                          <a:pt x="15" y="24"/>
                          <a:pt x="15" y="26"/>
                        </a:cubicBezTo>
                        <a:cubicBezTo>
                          <a:pt x="16" y="25"/>
                          <a:pt x="17" y="25"/>
                          <a:pt x="18" y="25"/>
                        </a:cubicBezTo>
                        <a:cubicBezTo>
                          <a:pt x="19" y="25"/>
                          <a:pt x="21" y="25"/>
                          <a:pt x="22" y="25"/>
                        </a:cubicBezTo>
                        <a:cubicBezTo>
                          <a:pt x="23" y="24"/>
                          <a:pt x="24" y="24"/>
                          <a:pt x="25" y="25"/>
                        </a:cubicBezTo>
                        <a:cubicBezTo>
                          <a:pt x="25" y="25"/>
                          <a:pt x="26" y="25"/>
                          <a:pt x="26" y="26"/>
                        </a:cubicBezTo>
                        <a:cubicBezTo>
                          <a:pt x="27" y="27"/>
                          <a:pt x="27" y="28"/>
                          <a:pt x="28" y="28"/>
                        </a:cubicBezTo>
                        <a:cubicBezTo>
                          <a:pt x="28" y="29"/>
                          <a:pt x="28" y="30"/>
                          <a:pt x="29" y="31"/>
                        </a:cubicBezTo>
                        <a:cubicBezTo>
                          <a:pt x="29" y="31"/>
                          <a:pt x="29" y="32"/>
                          <a:pt x="29" y="32"/>
                        </a:cubicBezTo>
                        <a:cubicBezTo>
                          <a:pt x="29" y="33"/>
                          <a:pt x="28" y="33"/>
                          <a:pt x="27" y="33"/>
                        </a:cubicBezTo>
                        <a:cubicBezTo>
                          <a:pt x="25" y="34"/>
                          <a:pt x="22" y="35"/>
                          <a:pt x="20" y="35"/>
                        </a:cubicBezTo>
                        <a:cubicBezTo>
                          <a:pt x="17" y="36"/>
                          <a:pt x="15" y="37"/>
                          <a:pt x="13" y="37"/>
                        </a:cubicBezTo>
                        <a:cubicBezTo>
                          <a:pt x="12" y="38"/>
                          <a:pt x="12" y="40"/>
                          <a:pt x="12" y="41"/>
                        </a:cubicBezTo>
                        <a:cubicBezTo>
                          <a:pt x="12" y="42"/>
                          <a:pt x="12" y="43"/>
                          <a:pt x="12" y="44"/>
                        </a:cubicBezTo>
                        <a:cubicBezTo>
                          <a:pt x="13" y="44"/>
                          <a:pt x="15" y="43"/>
                          <a:pt x="17" y="43"/>
                        </a:cubicBezTo>
                        <a:cubicBezTo>
                          <a:pt x="18" y="43"/>
                          <a:pt x="20" y="42"/>
                          <a:pt x="22" y="42"/>
                        </a:cubicBezTo>
                        <a:cubicBezTo>
                          <a:pt x="23" y="42"/>
                          <a:pt x="24" y="42"/>
                          <a:pt x="25" y="42"/>
                        </a:cubicBezTo>
                        <a:cubicBezTo>
                          <a:pt x="25" y="42"/>
                          <a:pt x="26" y="43"/>
                          <a:pt x="26" y="43"/>
                        </a:cubicBezTo>
                        <a:cubicBezTo>
                          <a:pt x="27" y="44"/>
                          <a:pt x="27" y="45"/>
                          <a:pt x="28" y="45"/>
                        </a:cubicBezTo>
                        <a:cubicBezTo>
                          <a:pt x="28" y="46"/>
                          <a:pt x="28" y="47"/>
                          <a:pt x="29" y="47"/>
                        </a:cubicBezTo>
                        <a:cubicBezTo>
                          <a:pt x="29" y="48"/>
                          <a:pt x="29" y="49"/>
                          <a:pt x="29" y="49"/>
                        </a:cubicBezTo>
                        <a:cubicBezTo>
                          <a:pt x="29" y="49"/>
                          <a:pt x="28" y="50"/>
                          <a:pt x="27" y="50"/>
                        </a:cubicBezTo>
                        <a:cubicBezTo>
                          <a:pt x="25" y="51"/>
                          <a:pt x="22" y="51"/>
                          <a:pt x="20" y="52"/>
                        </a:cubicBezTo>
                        <a:cubicBezTo>
                          <a:pt x="17" y="53"/>
                          <a:pt x="15" y="54"/>
                          <a:pt x="12" y="54"/>
                        </a:cubicBezTo>
                        <a:cubicBezTo>
                          <a:pt x="11" y="55"/>
                          <a:pt x="10" y="55"/>
                          <a:pt x="9" y="55"/>
                        </a:cubicBezTo>
                        <a:cubicBezTo>
                          <a:pt x="8" y="55"/>
                          <a:pt x="7" y="54"/>
                          <a:pt x="7" y="54"/>
                        </a:cubicBezTo>
                        <a:cubicBezTo>
                          <a:pt x="6" y="54"/>
                          <a:pt x="5" y="53"/>
                          <a:pt x="4" y="53"/>
                        </a:cubicBezTo>
                        <a:cubicBezTo>
                          <a:pt x="4" y="53"/>
                          <a:pt x="3" y="52"/>
                          <a:pt x="2" y="51"/>
                        </a:cubicBezTo>
                        <a:cubicBezTo>
                          <a:pt x="1" y="51"/>
                          <a:pt x="1" y="50"/>
                          <a:pt x="0" y="50"/>
                        </a:cubicBezTo>
                        <a:cubicBezTo>
                          <a:pt x="0" y="49"/>
                          <a:pt x="0" y="48"/>
                          <a:pt x="0" y="47"/>
                        </a:cubicBezTo>
                        <a:cubicBezTo>
                          <a:pt x="2" y="7"/>
                          <a:pt x="2" y="7"/>
                          <a:pt x="2" y="7"/>
                        </a:cubicBezTo>
                        <a:cubicBezTo>
                          <a:pt x="3" y="7"/>
                          <a:pt x="5" y="6"/>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5" name="Rectangle 105"/>
                  <p:cNvSpPr>
                    <a:spLocks noChangeArrowheads="1"/>
                  </p:cNvSpPr>
                  <p:nvPr/>
                </p:nvSpPr>
                <p:spPr bwMode="auto">
                  <a:xfrm>
                    <a:off x="4929" y="3388"/>
                    <a:ext cx="56" cy="279"/>
                  </a:xfrm>
                  <a:prstGeom prst="rect">
                    <a:avLst/>
                  </a:prstGeom>
                  <a:solidFill>
                    <a:srgbClr val="40CD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6" name="Rectangle 106"/>
                  <p:cNvSpPr>
                    <a:spLocks noChangeArrowheads="1"/>
                  </p:cNvSpPr>
                  <p:nvPr/>
                </p:nvSpPr>
                <p:spPr bwMode="auto">
                  <a:xfrm>
                    <a:off x="4929" y="3388"/>
                    <a:ext cx="5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7" name="Freeform 107"/>
                  <p:cNvSpPr>
                    <a:spLocks/>
                  </p:cNvSpPr>
                  <p:nvPr/>
                </p:nvSpPr>
                <p:spPr bwMode="auto">
                  <a:xfrm>
                    <a:off x="4902" y="3388"/>
                    <a:ext cx="27" cy="287"/>
                  </a:xfrm>
                  <a:custGeom>
                    <a:avLst/>
                    <a:gdLst>
                      <a:gd name="T0" fmla="*/ 27 w 27"/>
                      <a:gd name="T1" fmla="*/ 0 h 287"/>
                      <a:gd name="T2" fmla="*/ 0 w 27"/>
                      <a:gd name="T3" fmla="*/ 0 h 287"/>
                      <a:gd name="T4" fmla="*/ 0 w 27"/>
                      <a:gd name="T5" fmla="*/ 287 h 287"/>
                      <a:gd name="T6" fmla="*/ 0 w 27"/>
                      <a:gd name="T7" fmla="*/ 287 h 287"/>
                      <a:gd name="T8" fmla="*/ 0 w 27"/>
                      <a:gd name="T9" fmla="*/ 279 h 287"/>
                      <a:gd name="T10" fmla="*/ 27 w 27"/>
                      <a:gd name="T11" fmla="*/ 279 h 287"/>
                      <a:gd name="T12" fmla="*/ 27 w 27"/>
                      <a:gd name="T13" fmla="*/ 0 h 287"/>
                    </a:gdLst>
                    <a:ahLst/>
                    <a:cxnLst>
                      <a:cxn ang="0">
                        <a:pos x="T0" y="T1"/>
                      </a:cxn>
                      <a:cxn ang="0">
                        <a:pos x="T2" y="T3"/>
                      </a:cxn>
                      <a:cxn ang="0">
                        <a:pos x="T4" y="T5"/>
                      </a:cxn>
                      <a:cxn ang="0">
                        <a:pos x="T6" y="T7"/>
                      </a:cxn>
                      <a:cxn ang="0">
                        <a:pos x="T8" y="T9"/>
                      </a:cxn>
                      <a:cxn ang="0">
                        <a:pos x="T10" y="T11"/>
                      </a:cxn>
                      <a:cxn ang="0">
                        <a:pos x="T12" y="T13"/>
                      </a:cxn>
                    </a:cxnLst>
                    <a:rect l="0" t="0" r="r" b="b"/>
                    <a:pathLst>
                      <a:path w="27" h="287">
                        <a:moveTo>
                          <a:pt x="27" y="0"/>
                        </a:moveTo>
                        <a:lnTo>
                          <a:pt x="0" y="0"/>
                        </a:lnTo>
                        <a:lnTo>
                          <a:pt x="0" y="287"/>
                        </a:lnTo>
                        <a:lnTo>
                          <a:pt x="0" y="287"/>
                        </a:lnTo>
                        <a:lnTo>
                          <a:pt x="0" y="279"/>
                        </a:lnTo>
                        <a:lnTo>
                          <a:pt x="27" y="279"/>
                        </a:lnTo>
                        <a:lnTo>
                          <a:pt x="27" y="0"/>
                        </a:lnTo>
                        <a:close/>
                      </a:path>
                    </a:pathLst>
                  </a:custGeom>
                  <a:solidFill>
                    <a:srgbClr val="409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8" name="Freeform 108"/>
                  <p:cNvSpPr>
                    <a:spLocks/>
                  </p:cNvSpPr>
                  <p:nvPr/>
                </p:nvSpPr>
                <p:spPr bwMode="auto">
                  <a:xfrm>
                    <a:off x="4902" y="3388"/>
                    <a:ext cx="27" cy="287"/>
                  </a:xfrm>
                  <a:custGeom>
                    <a:avLst/>
                    <a:gdLst>
                      <a:gd name="T0" fmla="*/ 27 w 27"/>
                      <a:gd name="T1" fmla="*/ 0 h 287"/>
                      <a:gd name="T2" fmla="*/ 0 w 27"/>
                      <a:gd name="T3" fmla="*/ 0 h 287"/>
                      <a:gd name="T4" fmla="*/ 0 w 27"/>
                      <a:gd name="T5" fmla="*/ 287 h 287"/>
                      <a:gd name="T6" fmla="*/ 0 w 27"/>
                      <a:gd name="T7" fmla="*/ 287 h 287"/>
                      <a:gd name="T8" fmla="*/ 0 w 27"/>
                      <a:gd name="T9" fmla="*/ 279 h 287"/>
                      <a:gd name="T10" fmla="*/ 27 w 27"/>
                      <a:gd name="T11" fmla="*/ 279 h 287"/>
                      <a:gd name="T12" fmla="*/ 27 w 27"/>
                      <a:gd name="T13" fmla="*/ 0 h 287"/>
                    </a:gdLst>
                    <a:ahLst/>
                    <a:cxnLst>
                      <a:cxn ang="0">
                        <a:pos x="T0" y="T1"/>
                      </a:cxn>
                      <a:cxn ang="0">
                        <a:pos x="T2" y="T3"/>
                      </a:cxn>
                      <a:cxn ang="0">
                        <a:pos x="T4" y="T5"/>
                      </a:cxn>
                      <a:cxn ang="0">
                        <a:pos x="T6" y="T7"/>
                      </a:cxn>
                      <a:cxn ang="0">
                        <a:pos x="T8" y="T9"/>
                      </a:cxn>
                      <a:cxn ang="0">
                        <a:pos x="T10" y="T11"/>
                      </a:cxn>
                      <a:cxn ang="0">
                        <a:pos x="T12" y="T13"/>
                      </a:cxn>
                    </a:cxnLst>
                    <a:rect l="0" t="0" r="r" b="b"/>
                    <a:pathLst>
                      <a:path w="27" h="287">
                        <a:moveTo>
                          <a:pt x="27" y="0"/>
                        </a:moveTo>
                        <a:lnTo>
                          <a:pt x="0" y="0"/>
                        </a:lnTo>
                        <a:lnTo>
                          <a:pt x="0" y="287"/>
                        </a:lnTo>
                        <a:lnTo>
                          <a:pt x="0" y="287"/>
                        </a:lnTo>
                        <a:lnTo>
                          <a:pt x="0" y="279"/>
                        </a:lnTo>
                        <a:lnTo>
                          <a:pt x="27" y="279"/>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9" name="Freeform 109"/>
                  <p:cNvSpPr>
                    <a:spLocks/>
                  </p:cNvSpPr>
                  <p:nvPr/>
                </p:nvSpPr>
                <p:spPr bwMode="auto">
                  <a:xfrm>
                    <a:off x="4902" y="3667"/>
                    <a:ext cx="83" cy="8"/>
                  </a:xfrm>
                  <a:custGeom>
                    <a:avLst/>
                    <a:gdLst>
                      <a:gd name="T0" fmla="*/ 83 w 83"/>
                      <a:gd name="T1" fmla="*/ 0 h 8"/>
                      <a:gd name="T2" fmla="*/ 83 w 83"/>
                      <a:gd name="T3" fmla="*/ 0 h 8"/>
                      <a:gd name="T4" fmla="*/ 27 w 83"/>
                      <a:gd name="T5" fmla="*/ 0 h 8"/>
                      <a:gd name="T6" fmla="*/ 0 w 83"/>
                      <a:gd name="T7" fmla="*/ 0 h 8"/>
                      <a:gd name="T8" fmla="*/ 0 w 83"/>
                      <a:gd name="T9" fmla="*/ 8 h 8"/>
                      <a:gd name="T10" fmla="*/ 83 w 83"/>
                      <a:gd name="T11" fmla="*/ 8 h 8"/>
                      <a:gd name="T12" fmla="*/ 83 w 8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3" h="8">
                        <a:moveTo>
                          <a:pt x="83" y="0"/>
                        </a:moveTo>
                        <a:lnTo>
                          <a:pt x="83" y="0"/>
                        </a:lnTo>
                        <a:lnTo>
                          <a:pt x="27" y="0"/>
                        </a:lnTo>
                        <a:lnTo>
                          <a:pt x="0" y="0"/>
                        </a:lnTo>
                        <a:lnTo>
                          <a:pt x="0" y="8"/>
                        </a:lnTo>
                        <a:lnTo>
                          <a:pt x="83" y="8"/>
                        </a:lnTo>
                        <a:lnTo>
                          <a:pt x="83" y="0"/>
                        </a:lnTo>
                        <a:close/>
                      </a:path>
                    </a:pathLst>
                  </a:custGeom>
                  <a:solidFill>
                    <a:srgbClr val="409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0" name="Freeform 110"/>
                  <p:cNvSpPr>
                    <a:spLocks/>
                  </p:cNvSpPr>
                  <p:nvPr/>
                </p:nvSpPr>
                <p:spPr bwMode="auto">
                  <a:xfrm>
                    <a:off x="4902" y="3667"/>
                    <a:ext cx="83" cy="8"/>
                  </a:xfrm>
                  <a:custGeom>
                    <a:avLst/>
                    <a:gdLst>
                      <a:gd name="T0" fmla="*/ 83 w 83"/>
                      <a:gd name="T1" fmla="*/ 0 h 8"/>
                      <a:gd name="T2" fmla="*/ 83 w 83"/>
                      <a:gd name="T3" fmla="*/ 0 h 8"/>
                      <a:gd name="T4" fmla="*/ 27 w 83"/>
                      <a:gd name="T5" fmla="*/ 0 h 8"/>
                      <a:gd name="T6" fmla="*/ 0 w 83"/>
                      <a:gd name="T7" fmla="*/ 0 h 8"/>
                      <a:gd name="T8" fmla="*/ 0 w 83"/>
                      <a:gd name="T9" fmla="*/ 8 h 8"/>
                      <a:gd name="T10" fmla="*/ 83 w 83"/>
                      <a:gd name="T11" fmla="*/ 8 h 8"/>
                      <a:gd name="T12" fmla="*/ 83 w 8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3" h="8">
                        <a:moveTo>
                          <a:pt x="83" y="0"/>
                        </a:moveTo>
                        <a:lnTo>
                          <a:pt x="83" y="0"/>
                        </a:lnTo>
                        <a:lnTo>
                          <a:pt x="27" y="0"/>
                        </a:lnTo>
                        <a:lnTo>
                          <a:pt x="0" y="0"/>
                        </a:lnTo>
                        <a:lnTo>
                          <a:pt x="0" y="8"/>
                        </a:lnTo>
                        <a:lnTo>
                          <a:pt x="83" y="8"/>
                        </a:lnTo>
                        <a:lnTo>
                          <a:pt x="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35" name="Picture 1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0713" y="4811791"/>
                  <a:ext cx="974725" cy="22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Tree>
    <p:extLst>
      <p:ext uri="{BB962C8B-B14F-4D97-AF65-F5344CB8AC3E}">
        <p14:creationId xmlns:p14="http://schemas.microsoft.com/office/powerpoint/2010/main" val="15610727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751"/>
                                        </p:tgtEl>
                                        <p:attrNameLst>
                                          <p:attrName>style.visibility</p:attrName>
                                        </p:attrNameLst>
                                      </p:cBhvr>
                                      <p:to>
                                        <p:strVal val="visible"/>
                                      </p:to>
                                    </p:set>
                                    <p:anim calcmode="lin" valueType="num">
                                      <p:cBhvr additive="base">
                                        <p:cTn id="7" dur="500" fill="hold"/>
                                        <p:tgtEl>
                                          <p:spTgt spid="751"/>
                                        </p:tgtEl>
                                        <p:attrNameLst>
                                          <p:attrName>ppt_x</p:attrName>
                                        </p:attrNameLst>
                                      </p:cBhvr>
                                      <p:tavLst>
                                        <p:tav tm="0">
                                          <p:val>
                                            <p:strVal val="1+#ppt_w/2"/>
                                          </p:val>
                                        </p:tav>
                                        <p:tav tm="100000">
                                          <p:val>
                                            <p:strVal val="#ppt_x"/>
                                          </p:val>
                                        </p:tav>
                                      </p:tavLst>
                                    </p:anim>
                                    <p:anim calcmode="lin" valueType="num">
                                      <p:cBhvr additive="base">
                                        <p:cTn id="8" dur="500" fill="hold"/>
                                        <p:tgtEl>
                                          <p:spTgt spid="75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decel="100000" fill="hold" nodeType="clickEffect">
                                  <p:stCondLst>
                                    <p:cond delay="0"/>
                                  </p:stCondLst>
                                  <p:childTnLst>
                                    <p:set>
                                      <p:cBhvr>
                                        <p:cTn id="16" dur="1" fill="hold">
                                          <p:stCondLst>
                                            <p:cond delay="0"/>
                                          </p:stCondLst>
                                        </p:cTn>
                                        <p:tgtEl>
                                          <p:spTgt spid="752"/>
                                        </p:tgtEl>
                                        <p:attrNameLst>
                                          <p:attrName>style.visibility</p:attrName>
                                        </p:attrNameLst>
                                      </p:cBhvr>
                                      <p:to>
                                        <p:strVal val="visible"/>
                                      </p:to>
                                    </p:set>
                                    <p:anim calcmode="lin" valueType="num">
                                      <p:cBhvr additive="base">
                                        <p:cTn id="17" dur="500" fill="hold"/>
                                        <p:tgtEl>
                                          <p:spTgt spid="752"/>
                                        </p:tgtEl>
                                        <p:attrNameLst>
                                          <p:attrName>ppt_x</p:attrName>
                                        </p:attrNameLst>
                                      </p:cBhvr>
                                      <p:tavLst>
                                        <p:tav tm="0">
                                          <p:val>
                                            <p:strVal val="1+#ppt_w/2"/>
                                          </p:val>
                                        </p:tav>
                                        <p:tav tm="100000">
                                          <p:val>
                                            <p:strVal val="#ppt_x"/>
                                          </p:val>
                                        </p:tav>
                                      </p:tavLst>
                                    </p:anim>
                                    <p:anim calcmode="lin" valueType="num">
                                      <p:cBhvr additive="base">
                                        <p:cTn id="18" dur="500" fill="hold"/>
                                        <p:tgtEl>
                                          <p:spTgt spid="752"/>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decel="100000" fill="hold" nodeType="clickEffect">
                                  <p:stCondLst>
                                    <p:cond delay="0"/>
                                  </p:stCondLst>
                                  <p:childTnLst>
                                    <p:set>
                                      <p:cBhvr>
                                        <p:cTn id="26" dur="1" fill="hold">
                                          <p:stCondLst>
                                            <p:cond delay="0"/>
                                          </p:stCondLst>
                                        </p:cTn>
                                        <p:tgtEl>
                                          <p:spTgt spid="753"/>
                                        </p:tgtEl>
                                        <p:attrNameLst>
                                          <p:attrName>style.visibility</p:attrName>
                                        </p:attrNameLst>
                                      </p:cBhvr>
                                      <p:to>
                                        <p:strVal val="visible"/>
                                      </p:to>
                                    </p:set>
                                    <p:anim calcmode="lin" valueType="num">
                                      <p:cBhvr additive="base">
                                        <p:cTn id="27" dur="500" fill="hold"/>
                                        <p:tgtEl>
                                          <p:spTgt spid="753"/>
                                        </p:tgtEl>
                                        <p:attrNameLst>
                                          <p:attrName>ppt_x</p:attrName>
                                        </p:attrNameLst>
                                      </p:cBhvr>
                                      <p:tavLst>
                                        <p:tav tm="0">
                                          <p:val>
                                            <p:strVal val="1+#ppt_w/2"/>
                                          </p:val>
                                        </p:tav>
                                        <p:tav tm="100000">
                                          <p:val>
                                            <p:strVal val="#ppt_x"/>
                                          </p:val>
                                        </p:tav>
                                      </p:tavLst>
                                    </p:anim>
                                    <p:anim calcmode="lin" valueType="num">
                                      <p:cBhvr additive="base">
                                        <p:cTn id="28" dur="500" fill="hold"/>
                                        <p:tgtEl>
                                          <p:spTgt spid="753"/>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decel="100000" fill="hold" nodeType="clickEffect">
                                  <p:stCondLst>
                                    <p:cond delay="0"/>
                                  </p:stCondLst>
                                  <p:childTnLst>
                                    <p:set>
                                      <p:cBhvr>
                                        <p:cTn id="36" dur="1" fill="hold">
                                          <p:stCondLst>
                                            <p:cond delay="0"/>
                                          </p:stCondLst>
                                        </p:cTn>
                                        <p:tgtEl>
                                          <p:spTgt spid="754"/>
                                        </p:tgtEl>
                                        <p:attrNameLst>
                                          <p:attrName>style.visibility</p:attrName>
                                        </p:attrNameLst>
                                      </p:cBhvr>
                                      <p:to>
                                        <p:strVal val="visible"/>
                                      </p:to>
                                    </p:set>
                                    <p:anim calcmode="lin" valueType="num">
                                      <p:cBhvr additive="base">
                                        <p:cTn id="37" dur="500" fill="hold"/>
                                        <p:tgtEl>
                                          <p:spTgt spid="754"/>
                                        </p:tgtEl>
                                        <p:attrNameLst>
                                          <p:attrName>ppt_x</p:attrName>
                                        </p:attrNameLst>
                                      </p:cBhvr>
                                      <p:tavLst>
                                        <p:tav tm="0">
                                          <p:val>
                                            <p:strVal val="1+#ppt_w/2"/>
                                          </p:val>
                                        </p:tav>
                                        <p:tav tm="100000">
                                          <p:val>
                                            <p:strVal val="#ppt_x"/>
                                          </p:val>
                                        </p:tav>
                                      </p:tavLst>
                                    </p:anim>
                                    <p:anim calcmode="lin" valueType="num">
                                      <p:cBhvr additive="base">
                                        <p:cTn id="38" dur="500" fill="hold"/>
                                        <p:tgtEl>
                                          <p:spTgt spid="754"/>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decel="100000" fill="hold" nodeType="clickEffect">
                                  <p:stCondLst>
                                    <p:cond delay="0"/>
                                  </p:stCondLst>
                                  <p:childTnLst>
                                    <p:set>
                                      <p:cBhvr>
                                        <p:cTn id="46" dur="1" fill="hold">
                                          <p:stCondLst>
                                            <p:cond delay="0"/>
                                          </p:stCondLst>
                                        </p:cTn>
                                        <p:tgtEl>
                                          <p:spTgt spid="6294"/>
                                        </p:tgtEl>
                                        <p:attrNameLst>
                                          <p:attrName>style.visibility</p:attrName>
                                        </p:attrNameLst>
                                      </p:cBhvr>
                                      <p:to>
                                        <p:strVal val="visible"/>
                                      </p:to>
                                    </p:set>
                                    <p:anim calcmode="lin" valueType="num">
                                      <p:cBhvr additive="base">
                                        <p:cTn id="47" dur="500" fill="hold"/>
                                        <p:tgtEl>
                                          <p:spTgt spid="6294"/>
                                        </p:tgtEl>
                                        <p:attrNameLst>
                                          <p:attrName>ppt_x</p:attrName>
                                        </p:attrNameLst>
                                      </p:cBhvr>
                                      <p:tavLst>
                                        <p:tav tm="0">
                                          <p:val>
                                            <p:strVal val="1+#ppt_w/2"/>
                                          </p:val>
                                        </p:tav>
                                        <p:tav tm="100000">
                                          <p:val>
                                            <p:strVal val="#ppt_x"/>
                                          </p:val>
                                        </p:tav>
                                      </p:tavLst>
                                    </p:anim>
                                    <p:anim calcmode="lin" valueType="num">
                                      <p:cBhvr additive="base">
                                        <p:cTn id="48" dur="500" fill="hold"/>
                                        <p:tgtEl>
                                          <p:spTgt spid="6294"/>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2" decel="100000" fill="hold" nodeType="clickEffect">
                                  <p:stCondLst>
                                    <p:cond delay="0"/>
                                  </p:stCondLst>
                                  <p:childTnLst>
                                    <p:set>
                                      <p:cBhvr>
                                        <p:cTn id="56" dur="1" fill="hold">
                                          <p:stCondLst>
                                            <p:cond delay="0"/>
                                          </p:stCondLst>
                                        </p:cTn>
                                        <p:tgtEl>
                                          <p:spTgt spid="756"/>
                                        </p:tgtEl>
                                        <p:attrNameLst>
                                          <p:attrName>style.visibility</p:attrName>
                                        </p:attrNameLst>
                                      </p:cBhvr>
                                      <p:to>
                                        <p:strVal val="visible"/>
                                      </p:to>
                                    </p:set>
                                    <p:anim calcmode="lin" valueType="num">
                                      <p:cBhvr additive="base">
                                        <p:cTn id="57" dur="500" fill="hold"/>
                                        <p:tgtEl>
                                          <p:spTgt spid="756"/>
                                        </p:tgtEl>
                                        <p:attrNameLst>
                                          <p:attrName>ppt_x</p:attrName>
                                        </p:attrNameLst>
                                      </p:cBhvr>
                                      <p:tavLst>
                                        <p:tav tm="0">
                                          <p:val>
                                            <p:strVal val="1+#ppt_w/2"/>
                                          </p:val>
                                        </p:tav>
                                        <p:tav tm="100000">
                                          <p:val>
                                            <p:strVal val="#ppt_x"/>
                                          </p:val>
                                        </p:tav>
                                      </p:tavLst>
                                    </p:anim>
                                    <p:anim calcmode="lin" valueType="num">
                                      <p:cBhvr additive="base">
                                        <p:cTn id="58" dur="500" fill="hold"/>
                                        <p:tgtEl>
                                          <p:spTgt spid="756"/>
                                        </p:tgtEl>
                                        <p:attrNameLst>
                                          <p:attrName>ppt_y</p:attrName>
                                        </p:attrNameLst>
                                      </p:cBhvr>
                                      <p:tavLst>
                                        <p:tav tm="0">
                                          <p:val>
                                            <p:strVal val="#ppt_y"/>
                                          </p:val>
                                        </p:tav>
                                        <p:tav tm="100000">
                                          <p:val>
                                            <p:strVal val="#ppt_y"/>
                                          </p:val>
                                        </p:tav>
                                      </p:tavLst>
                                    </p:anim>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0" grpId="0" animBg="1"/>
      <p:bldP spid="22" grpId="0" animBg="1"/>
      <p:bldP spid="24"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2" name="Group 421"/>
          <p:cNvGrpSpPr/>
          <p:nvPr/>
        </p:nvGrpSpPr>
        <p:grpSpPr>
          <a:xfrm>
            <a:off x="10611830" y="2367219"/>
            <a:ext cx="472961" cy="2176206"/>
            <a:chOff x="10611830" y="3082745"/>
            <a:chExt cx="472961" cy="2176206"/>
          </a:xfrm>
        </p:grpSpPr>
        <p:cxnSp>
          <p:nvCxnSpPr>
            <p:cNvPr id="423" name="Straight Connector 422"/>
            <p:cNvCxnSpPr/>
            <p:nvPr/>
          </p:nvCxnSpPr>
          <p:spPr>
            <a:xfrm>
              <a:off x="10826434" y="3082745"/>
              <a:ext cx="6378" cy="2169658"/>
            </a:xfrm>
            <a:prstGeom prst="line">
              <a:avLst/>
            </a:prstGeom>
            <a:noFill/>
            <a:ln w="22225" cap="sq" cmpd="sng" algn="ctr">
              <a:solidFill>
                <a:srgbClr val="FFFFFF"/>
              </a:solidFill>
              <a:prstDash val="solid"/>
              <a:miter lim="800000"/>
              <a:headEnd type="none"/>
              <a:tailEnd type="none"/>
            </a:ln>
            <a:effectLst/>
          </p:spPr>
        </p:cxnSp>
        <p:cxnSp>
          <p:nvCxnSpPr>
            <p:cNvPr id="424" name="Straight Connector 423"/>
            <p:cNvCxnSpPr/>
            <p:nvPr/>
          </p:nvCxnSpPr>
          <p:spPr>
            <a:xfrm>
              <a:off x="10611830" y="3082745"/>
              <a:ext cx="214604" cy="1"/>
            </a:xfrm>
            <a:prstGeom prst="line">
              <a:avLst/>
            </a:prstGeom>
            <a:noFill/>
            <a:ln w="22225" cap="sq" cmpd="sng" algn="ctr">
              <a:solidFill>
                <a:srgbClr val="FFFFFF"/>
              </a:solidFill>
              <a:prstDash val="solid"/>
              <a:miter lim="800000"/>
              <a:headEnd type="none"/>
              <a:tailEnd type="none"/>
            </a:ln>
            <a:effectLst/>
          </p:spPr>
        </p:cxnSp>
        <p:cxnSp>
          <p:nvCxnSpPr>
            <p:cNvPr id="425" name="Straight Connector 424"/>
            <p:cNvCxnSpPr/>
            <p:nvPr/>
          </p:nvCxnSpPr>
          <p:spPr>
            <a:xfrm flipV="1">
              <a:off x="10611830" y="5258632"/>
              <a:ext cx="214604" cy="319"/>
            </a:xfrm>
            <a:prstGeom prst="line">
              <a:avLst/>
            </a:prstGeom>
            <a:noFill/>
            <a:ln w="22225" cap="sq" cmpd="sng" algn="ctr">
              <a:solidFill>
                <a:srgbClr val="FFFFFF"/>
              </a:solidFill>
              <a:prstDash val="solid"/>
              <a:miter lim="800000"/>
              <a:headEnd type="none"/>
              <a:tailEnd type="none"/>
            </a:ln>
            <a:effectLst/>
          </p:spPr>
        </p:cxnSp>
        <p:cxnSp>
          <p:nvCxnSpPr>
            <p:cNvPr id="426" name="Straight Connector 425"/>
            <p:cNvCxnSpPr>
              <a:stCxn id="464" idx="3"/>
            </p:cNvCxnSpPr>
            <p:nvPr/>
          </p:nvCxnSpPr>
          <p:spPr>
            <a:xfrm flipV="1">
              <a:off x="10675766" y="4104261"/>
              <a:ext cx="409025" cy="2906"/>
            </a:xfrm>
            <a:prstGeom prst="line">
              <a:avLst/>
            </a:prstGeom>
            <a:noFill/>
            <a:ln w="22225" cap="sq" cmpd="sng" algn="ctr">
              <a:solidFill>
                <a:srgbClr val="FFFFFF"/>
              </a:solidFill>
              <a:prstDash val="solid"/>
              <a:miter lim="800000"/>
              <a:headEnd type="none"/>
              <a:tailEnd type="none"/>
            </a:ln>
            <a:effectLst/>
          </p:spPr>
        </p:cxnSp>
      </p:grpSp>
      <p:cxnSp>
        <p:nvCxnSpPr>
          <p:cNvPr id="427" name="Straight Connector 426"/>
          <p:cNvCxnSpPr/>
          <p:nvPr/>
        </p:nvCxnSpPr>
        <p:spPr>
          <a:xfrm flipV="1">
            <a:off x="10619591" y="5254388"/>
            <a:ext cx="530630" cy="6519"/>
          </a:xfrm>
          <a:prstGeom prst="line">
            <a:avLst/>
          </a:prstGeom>
          <a:noFill/>
          <a:ln w="22225" cap="sq" cmpd="sng" algn="ctr">
            <a:solidFill>
              <a:srgbClr val="FFFFFF"/>
            </a:solidFill>
            <a:prstDash val="solid"/>
            <a:miter lim="800000"/>
            <a:headEnd type="none"/>
            <a:tailEnd type="none"/>
          </a:ln>
          <a:effectLst/>
        </p:spPr>
      </p:cxnSp>
      <p:grpSp>
        <p:nvGrpSpPr>
          <p:cNvPr id="428" name="Group 427"/>
          <p:cNvGrpSpPr/>
          <p:nvPr/>
        </p:nvGrpSpPr>
        <p:grpSpPr>
          <a:xfrm>
            <a:off x="8538017" y="5105507"/>
            <a:ext cx="2137748" cy="1005840"/>
            <a:chOff x="8538017" y="4739224"/>
            <a:chExt cx="2137748" cy="1005840"/>
          </a:xfrm>
          <a:solidFill>
            <a:srgbClr val="3A3A3A"/>
          </a:solidFill>
        </p:grpSpPr>
        <p:sp>
          <p:nvSpPr>
            <p:cNvPr id="429" name="Rectangle 428"/>
            <p:cNvSpPr/>
            <p:nvPr/>
          </p:nvSpPr>
          <p:spPr bwMode="auto">
            <a:xfrm>
              <a:off x="8538017" y="4739224"/>
              <a:ext cx="2137748" cy="1005840"/>
            </a:xfrm>
            <a:prstGeom prst="rect">
              <a:avLst/>
            </a:prstGeom>
            <a:grpFill/>
            <a:ln w="3175">
              <a:noFill/>
            </a:ln>
            <a:effectLst/>
          </p:spPr>
          <p:txBody>
            <a:bodyPr spcFirstLastPara="0" vert="horz" wrap="square" lIns="18281" tIns="45713" rIns="18281" bIns="91401" numCol="1" spcCol="1270" anchor="t" anchorCtr="0">
              <a:noAutofit/>
            </a:bodyPr>
            <a:lstStyle/>
            <a:p>
              <a:pPr marL="0" marR="0" lvl="0" indent="0" algn="ctr" defTabSz="725012" eaLnBrk="1" fontAlgn="auto" latinLnBrk="0" hangingPunct="1">
                <a:lnSpc>
                  <a:spcPct val="100000"/>
                </a:lnSpc>
                <a:spcBef>
                  <a:spcPct val="0"/>
                </a:spcBef>
                <a:spcAft>
                  <a:spcPct val="35000"/>
                </a:spcAft>
                <a:buClrTx/>
                <a:buSzTx/>
                <a:buFontTx/>
                <a:buNone/>
                <a:tabLst/>
                <a:defRPr/>
              </a:pPr>
              <a:r>
                <a:rPr kumimoji="0" lang="en-US" sz="1600" b="1"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ea typeface="+mn-ea"/>
                  <a:cs typeface="Segoe UI Semilight" panose="020B0402040204020203" pitchFamily="34" charset="0"/>
                </a:rPr>
                <a:t>Business Scenarios</a:t>
              </a:r>
            </a:p>
          </p:txBody>
        </p:sp>
        <p:sp>
          <p:nvSpPr>
            <p:cNvPr id="430" name="Rectangle 429"/>
            <p:cNvSpPr/>
            <p:nvPr/>
          </p:nvSpPr>
          <p:spPr>
            <a:xfrm>
              <a:off x="9204619" y="5056791"/>
              <a:ext cx="1383584" cy="646331"/>
            </a:xfrm>
            <a:prstGeom prst="rect">
              <a:avLst/>
            </a:prstGeom>
            <a:grp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Recommendations,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customer churn,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forecasting, etc.</a:t>
              </a:r>
            </a:p>
          </p:txBody>
        </p:sp>
        <p:grpSp>
          <p:nvGrpSpPr>
            <p:cNvPr id="431" name="Group 430"/>
            <p:cNvGrpSpPr/>
            <p:nvPr/>
          </p:nvGrpSpPr>
          <p:grpSpPr>
            <a:xfrm>
              <a:off x="8754885" y="5208429"/>
              <a:ext cx="433307" cy="352792"/>
              <a:chOff x="-2530475" y="305948"/>
              <a:chExt cx="1119187" cy="911226"/>
            </a:xfrm>
            <a:grpFill/>
          </p:grpSpPr>
          <p:sp>
            <p:nvSpPr>
              <p:cNvPr id="432" name="Freeform 31"/>
              <p:cNvSpPr>
                <a:spLocks noEditPoints="1"/>
              </p:cNvSpPr>
              <p:nvPr/>
            </p:nvSpPr>
            <p:spPr bwMode="auto">
              <a:xfrm>
                <a:off x="-2530475" y="305948"/>
                <a:ext cx="1119187" cy="622300"/>
              </a:xfrm>
              <a:custGeom>
                <a:avLst/>
                <a:gdLst>
                  <a:gd name="T0" fmla="*/ 296 w 296"/>
                  <a:gd name="T1" fmla="*/ 24 h 164"/>
                  <a:gd name="T2" fmla="*/ 290 w 296"/>
                  <a:gd name="T3" fmla="*/ 24 h 164"/>
                  <a:gd name="T4" fmla="*/ 288 w 296"/>
                  <a:gd name="T5" fmla="*/ 149 h 164"/>
                  <a:gd name="T6" fmla="*/ 291 w 296"/>
                  <a:gd name="T7" fmla="*/ 154 h 164"/>
                  <a:gd name="T8" fmla="*/ 287 w 296"/>
                  <a:gd name="T9" fmla="*/ 164 h 164"/>
                  <a:gd name="T10" fmla="*/ 9 w 296"/>
                  <a:gd name="T11" fmla="*/ 164 h 164"/>
                  <a:gd name="T12" fmla="*/ 9 w 296"/>
                  <a:gd name="T13" fmla="*/ 24 h 164"/>
                  <a:gd name="T14" fmla="*/ 0 w 296"/>
                  <a:gd name="T15" fmla="*/ 24 h 164"/>
                  <a:gd name="T16" fmla="*/ 0 w 296"/>
                  <a:gd name="T17" fmla="*/ 0 h 164"/>
                  <a:gd name="T18" fmla="*/ 296 w 296"/>
                  <a:gd name="T19" fmla="*/ 0 h 164"/>
                  <a:gd name="T20" fmla="*/ 296 w 296"/>
                  <a:gd name="T21" fmla="*/ 24 h 164"/>
                  <a:gd name="T22" fmla="*/ 32 w 296"/>
                  <a:gd name="T23" fmla="*/ 139 h 164"/>
                  <a:gd name="T24" fmla="*/ 264 w 296"/>
                  <a:gd name="T25" fmla="*/ 139 h 164"/>
                  <a:gd name="T26" fmla="*/ 264 w 296"/>
                  <a:gd name="T27" fmla="*/ 27 h 164"/>
                  <a:gd name="T28" fmla="*/ 263 w 296"/>
                  <a:gd name="T29" fmla="*/ 25 h 164"/>
                  <a:gd name="T30" fmla="*/ 263 w 296"/>
                  <a:gd name="T31" fmla="*/ 25 h 164"/>
                  <a:gd name="T32" fmla="*/ 32 w 296"/>
                  <a:gd name="T33" fmla="*/ 25 h 164"/>
                  <a:gd name="T34" fmla="*/ 32 w 296"/>
                  <a:gd name="T35" fmla="*/ 13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164">
                    <a:moveTo>
                      <a:pt x="296" y="24"/>
                    </a:moveTo>
                    <a:cubicBezTo>
                      <a:pt x="294" y="24"/>
                      <a:pt x="292" y="24"/>
                      <a:pt x="290" y="24"/>
                    </a:cubicBezTo>
                    <a:cubicBezTo>
                      <a:pt x="288" y="34"/>
                      <a:pt x="287" y="134"/>
                      <a:pt x="288" y="149"/>
                    </a:cubicBezTo>
                    <a:cubicBezTo>
                      <a:pt x="288" y="151"/>
                      <a:pt x="290" y="152"/>
                      <a:pt x="291" y="154"/>
                    </a:cubicBezTo>
                    <a:cubicBezTo>
                      <a:pt x="290" y="157"/>
                      <a:pt x="288" y="160"/>
                      <a:pt x="287" y="164"/>
                    </a:cubicBezTo>
                    <a:cubicBezTo>
                      <a:pt x="195" y="164"/>
                      <a:pt x="102" y="164"/>
                      <a:pt x="9" y="164"/>
                    </a:cubicBezTo>
                    <a:cubicBezTo>
                      <a:pt x="9" y="118"/>
                      <a:pt x="9" y="72"/>
                      <a:pt x="9" y="24"/>
                    </a:cubicBezTo>
                    <a:cubicBezTo>
                      <a:pt x="5" y="24"/>
                      <a:pt x="2" y="24"/>
                      <a:pt x="0" y="24"/>
                    </a:cubicBezTo>
                    <a:cubicBezTo>
                      <a:pt x="0" y="16"/>
                      <a:pt x="0" y="8"/>
                      <a:pt x="0" y="0"/>
                    </a:cubicBezTo>
                    <a:cubicBezTo>
                      <a:pt x="99" y="0"/>
                      <a:pt x="197" y="0"/>
                      <a:pt x="296" y="0"/>
                    </a:cubicBezTo>
                    <a:cubicBezTo>
                      <a:pt x="296" y="8"/>
                      <a:pt x="296" y="16"/>
                      <a:pt x="296" y="24"/>
                    </a:cubicBezTo>
                    <a:close/>
                    <a:moveTo>
                      <a:pt x="32" y="139"/>
                    </a:moveTo>
                    <a:cubicBezTo>
                      <a:pt x="110" y="139"/>
                      <a:pt x="187" y="139"/>
                      <a:pt x="264" y="139"/>
                    </a:cubicBezTo>
                    <a:cubicBezTo>
                      <a:pt x="264" y="102"/>
                      <a:pt x="264" y="64"/>
                      <a:pt x="264" y="27"/>
                    </a:cubicBezTo>
                    <a:cubicBezTo>
                      <a:pt x="264" y="27"/>
                      <a:pt x="264" y="26"/>
                      <a:pt x="263" y="25"/>
                    </a:cubicBezTo>
                    <a:cubicBezTo>
                      <a:pt x="263" y="25"/>
                      <a:pt x="262" y="24"/>
                      <a:pt x="263" y="25"/>
                    </a:cubicBezTo>
                    <a:cubicBezTo>
                      <a:pt x="186" y="25"/>
                      <a:pt x="109" y="25"/>
                      <a:pt x="32" y="25"/>
                    </a:cubicBezTo>
                    <a:cubicBezTo>
                      <a:pt x="32" y="63"/>
                      <a:pt x="32" y="101"/>
                      <a:pt x="32"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33" name="Freeform 32"/>
              <p:cNvSpPr>
                <a:spLocks/>
              </p:cNvSpPr>
              <p:nvPr/>
            </p:nvSpPr>
            <p:spPr bwMode="auto">
              <a:xfrm>
                <a:off x="-2212975" y="961586"/>
                <a:ext cx="514350" cy="255588"/>
              </a:xfrm>
              <a:custGeom>
                <a:avLst/>
                <a:gdLst>
                  <a:gd name="T0" fmla="*/ 0 w 136"/>
                  <a:gd name="T1" fmla="*/ 67 h 67"/>
                  <a:gd name="T2" fmla="*/ 0 w 136"/>
                  <a:gd name="T3" fmla="*/ 52 h 67"/>
                  <a:gd name="T4" fmla="*/ 27 w 136"/>
                  <a:gd name="T5" fmla="*/ 51 h 67"/>
                  <a:gd name="T6" fmla="*/ 55 w 136"/>
                  <a:gd name="T7" fmla="*/ 51 h 67"/>
                  <a:gd name="T8" fmla="*/ 55 w 136"/>
                  <a:gd name="T9" fmla="*/ 0 h 67"/>
                  <a:gd name="T10" fmla="*/ 79 w 136"/>
                  <a:gd name="T11" fmla="*/ 0 h 67"/>
                  <a:gd name="T12" fmla="*/ 79 w 136"/>
                  <a:gd name="T13" fmla="*/ 50 h 67"/>
                  <a:gd name="T14" fmla="*/ 107 w 136"/>
                  <a:gd name="T15" fmla="*/ 51 h 67"/>
                  <a:gd name="T16" fmla="*/ 136 w 136"/>
                  <a:gd name="T17" fmla="*/ 51 h 67"/>
                  <a:gd name="T18" fmla="*/ 136 w 136"/>
                  <a:gd name="T19" fmla="*/ 67 h 67"/>
                  <a:gd name="T20" fmla="*/ 0 w 136"/>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67">
                    <a:moveTo>
                      <a:pt x="0" y="67"/>
                    </a:moveTo>
                    <a:cubicBezTo>
                      <a:pt x="0" y="62"/>
                      <a:pt x="0" y="58"/>
                      <a:pt x="0" y="52"/>
                    </a:cubicBezTo>
                    <a:cubicBezTo>
                      <a:pt x="9" y="50"/>
                      <a:pt x="18" y="51"/>
                      <a:pt x="27" y="51"/>
                    </a:cubicBezTo>
                    <a:cubicBezTo>
                      <a:pt x="36" y="51"/>
                      <a:pt x="45" y="51"/>
                      <a:pt x="55" y="51"/>
                    </a:cubicBezTo>
                    <a:cubicBezTo>
                      <a:pt x="55" y="34"/>
                      <a:pt x="55" y="18"/>
                      <a:pt x="55" y="0"/>
                    </a:cubicBezTo>
                    <a:cubicBezTo>
                      <a:pt x="63" y="0"/>
                      <a:pt x="71" y="0"/>
                      <a:pt x="79" y="0"/>
                    </a:cubicBezTo>
                    <a:cubicBezTo>
                      <a:pt x="79" y="16"/>
                      <a:pt x="79" y="33"/>
                      <a:pt x="79" y="50"/>
                    </a:cubicBezTo>
                    <a:cubicBezTo>
                      <a:pt x="89" y="52"/>
                      <a:pt x="98" y="51"/>
                      <a:pt x="107" y="51"/>
                    </a:cubicBezTo>
                    <a:cubicBezTo>
                      <a:pt x="116" y="51"/>
                      <a:pt x="125" y="51"/>
                      <a:pt x="136" y="51"/>
                    </a:cubicBezTo>
                    <a:cubicBezTo>
                      <a:pt x="136" y="57"/>
                      <a:pt x="136" y="62"/>
                      <a:pt x="136" y="67"/>
                    </a:cubicBezTo>
                    <a:cubicBezTo>
                      <a:pt x="91" y="67"/>
                      <a:pt x="45" y="67"/>
                      <a:pt x="0"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34" name="Freeform 34"/>
              <p:cNvSpPr>
                <a:spLocks/>
              </p:cNvSpPr>
              <p:nvPr/>
            </p:nvSpPr>
            <p:spPr bwMode="auto">
              <a:xfrm>
                <a:off x="-1876426" y="472635"/>
                <a:ext cx="268288" cy="269874"/>
              </a:xfrm>
              <a:custGeom>
                <a:avLst/>
                <a:gdLst>
                  <a:gd name="T0" fmla="*/ 16 w 71"/>
                  <a:gd name="T1" fmla="*/ 71 h 71"/>
                  <a:gd name="T2" fmla="*/ 0 w 71"/>
                  <a:gd name="T3" fmla="*/ 54 h 71"/>
                  <a:gd name="T4" fmla="*/ 0 w 71"/>
                  <a:gd name="T5" fmla="*/ 17 h 71"/>
                  <a:gd name="T6" fmla="*/ 17 w 71"/>
                  <a:gd name="T7" fmla="*/ 0 h 71"/>
                  <a:gd name="T8" fmla="*/ 31 w 71"/>
                  <a:gd name="T9" fmla="*/ 0 h 71"/>
                  <a:gd name="T10" fmla="*/ 31 w 71"/>
                  <a:gd name="T11" fmla="*/ 36 h 71"/>
                  <a:gd name="T12" fmla="*/ 38 w 71"/>
                  <a:gd name="T13" fmla="*/ 36 h 71"/>
                  <a:gd name="T14" fmla="*/ 38 w 71"/>
                  <a:gd name="T15" fmla="*/ 0 h 71"/>
                  <a:gd name="T16" fmla="*/ 52 w 71"/>
                  <a:gd name="T17" fmla="*/ 0 h 71"/>
                  <a:gd name="T18" fmla="*/ 71 w 71"/>
                  <a:gd name="T19" fmla="*/ 20 h 71"/>
                  <a:gd name="T20" fmla="*/ 71 w 71"/>
                  <a:gd name="T21" fmla="*/ 54 h 71"/>
                  <a:gd name="T22" fmla="*/ 52 w 71"/>
                  <a:gd name="T23" fmla="*/ 71 h 71"/>
                  <a:gd name="T24" fmla="*/ 16 w 71"/>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71">
                    <a:moveTo>
                      <a:pt x="16" y="71"/>
                    </a:moveTo>
                    <a:cubicBezTo>
                      <a:pt x="11" y="66"/>
                      <a:pt x="6" y="61"/>
                      <a:pt x="0" y="54"/>
                    </a:cubicBezTo>
                    <a:cubicBezTo>
                      <a:pt x="0" y="43"/>
                      <a:pt x="0" y="30"/>
                      <a:pt x="0" y="17"/>
                    </a:cubicBezTo>
                    <a:cubicBezTo>
                      <a:pt x="5" y="12"/>
                      <a:pt x="11" y="6"/>
                      <a:pt x="17" y="0"/>
                    </a:cubicBezTo>
                    <a:cubicBezTo>
                      <a:pt x="21" y="0"/>
                      <a:pt x="25" y="0"/>
                      <a:pt x="31" y="0"/>
                    </a:cubicBezTo>
                    <a:cubicBezTo>
                      <a:pt x="31" y="12"/>
                      <a:pt x="31" y="24"/>
                      <a:pt x="31" y="36"/>
                    </a:cubicBezTo>
                    <a:cubicBezTo>
                      <a:pt x="34" y="36"/>
                      <a:pt x="36" y="36"/>
                      <a:pt x="38" y="36"/>
                    </a:cubicBezTo>
                    <a:cubicBezTo>
                      <a:pt x="38" y="24"/>
                      <a:pt x="38" y="13"/>
                      <a:pt x="38" y="0"/>
                    </a:cubicBezTo>
                    <a:cubicBezTo>
                      <a:pt x="43" y="0"/>
                      <a:pt x="48" y="0"/>
                      <a:pt x="52" y="0"/>
                    </a:cubicBezTo>
                    <a:cubicBezTo>
                      <a:pt x="58" y="6"/>
                      <a:pt x="64" y="12"/>
                      <a:pt x="71" y="20"/>
                    </a:cubicBezTo>
                    <a:cubicBezTo>
                      <a:pt x="71" y="30"/>
                      <a:pt x="71" y="42"/>
                      <a:pt x="71" y="54"/>
                    </a:cubicBezTo>
                    <a:cubicBezTo>
                      <a:pt x="65" y="59"/>
                      <a:pt x="60" y="65"/>
                      <a:pt x="52" y="71"/>
                    </a:cubicBezTo>
                    <a:cubicBezTo>
                      <a:pt x="42" y="71"/>
                      <a:pt x="30" y="71"/>
                      <a:pt x="16"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35" name="Freeform 35"/>
              <p:cNvSpPr>
                <a:spLocks/>
              </p:cNvSpPr>
              <p:nvPr/>
            </p:nvSpPr>
            <p:spPr bwMode="auto">
              <a:xfrm>
                <a:off x="-2349499" y="472635"/>
                <a:ext cx="393701" cy="314326"/>
              </a:xfrm>
              <a:custGeom>
                <a:avLst/>
                <a:gdLst>
                  <a:gd name="T0" fmla="*/ 104 w 104"/>
                  <a:gd name="T1" fmla="*/ 76 h 83"/>
                  <a:gd name="T2" fmla="*/ 104 w 104"/>
                  <a:gd name="T3" fmla="*/ 83 h 83"/>
                  <a:gd name="T4" fmla="*/ 0 w 104"/>
                  <a:gd name="T5" fmla="*/ 83 h 83"/>
                  <a:gd name="T6" fmla="*/ 0 w 104"/>
                  <a:gd name="T7" fmla="*/ 1 h 83"/>
                  <a:gd name="T8" fmla="*/ 7 w 104"/>
                  <a:gd name="T9" fmla="*/ 0 h 83"/>
                  <a:gd name="T10" fmla="*/ 7 w 104"/>
                  <a:gd name="T11" fmla="*/ 76 h 83"/>
                  <a:gd name="T12" fmla="*/ 104 w 104"/>
                  <a:gd name="T13" fmla="*/ 76 h 83"/>
                </a:gdLst>
                <a:ahLst/>
                <a:cxnLst>
                  <a:cxn ang="0">
                    <a:pos x="T0" y="T1"/>
                  </a:cxn>
                  <a:cxn ang="0">
                    <a:pos x="T2" y="T3"/>
                  </a:cxn>
                  <a:cxn ang="0">
                    <a:pos x="T4" y="T5"/>
                  </a:cxn>
                  <a:cxn ang="0">
                    <a:pos x="T6" y="T7"/>
                  </a:cxn>
                  <a:cxn ang="0">
                    <a:pos x="T8" y="T9"/>
                  </a:cxn>
                  <a:cxn ang="0">
                    <a:pos x="T10" y="T11"/>
                  </a:cxn>
                  <a:cxn ang="0">
                    <a:pos x="T12" y="T13"/>
                  </a:cxn>
                </a:cxnLst>
                <a:rect l="0" t="0" r="r" b="b"/>
                <a:pathLst>
                  <a:path w="104" h="83">
                    <a:moveTo>
                      <a:pt x="104" y="76"/>
                    </a:moveTo>
                    <a:cubicBezTo>
                      <a:pt x="104" y="79"/>
                      <a:pt x="104" y="81"/>
                      <a:pt x="104" y="83"/>
                    </a:cubicBezTo>
                    <a:cubicBezTo>
                      <a:pt x="69" y="83"/>
                      <a:pt x="36" y="83"/>
                      <a:pt x="0" y="83"/>
                    </a:cubicBezTo>
                    <a:cubicBezTo>
                      <a:pt x="0" y="56"/>
                      <a:pt x="0" y="29"/>
                      <a:pt x="0" y="1"/>
                    </a:cubicBezTo>
                    <a:cubicBezTo>
                      <a:pt x="2" y="0"/>
                      <a:pt x="4" y="0"/>
                      <a:pt x="7" y="0"/>
                    </a:cubicBezTo>
                    <a:cubicBezTo>
                      <a:pt x="7" y="25"/>
                      <a:pt x="7" y="50"/>
                      <a:pt x="7" y="76"/>
                    </a:cubicBezTo>
                    <a:cubicBezTo>
                      <a:pt x="40" y="76"/>
                      <a:pt x="72" y="76"/>
                      <a:pt x="10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36" name="Freeform 36"/>
              <p:cNvSpPr>
                <a:spLocks/>
              </p:cNvSpPr>
              <p:nvPr/>
            </p:nvSpPr>
            <p:spPr bwMode="auto">
              <a:xfrm>
                <a:off x="-2027239" y="456761"/>
                <a:ext cx="22226" cy="273051"/>
              </a:xfrm>
              <a:custGeom>
                <a:avLst/>
                <a:gdLst>
                  <a:gd name="T0" fmla="*/ 0 w 6"/>
                  <a:gd name="T1" fmla="*/ 0 h 72"/>
                  <a:gd name="T2" fmla="*/ 6 w 6"/>
                  <a:gd name="T3" fmla="*/ 0 h 72"/>
                  <a:gd name="T4" fmla="*/ 6 w 6"/>
                  <a:gd name="T5" fmla="*/ 72 h 72"/>
                  <a:gd name="T6" fmla="*/ 0 w 6"/>
                  <a:gd name="T7" fmla="*/ 72 h 72"/>
                  <a:gd name="T8" fmla="*/ 0 w 6"/>
                  <a:gd name="T9" fmla="*/ 0 h 72"/>
                </a:gdLst>
                <a:ahLst/>
                <a:cxnLst>
                  <a:cxn ang="0">
                    <a:pos x="T0" y="T1"/>
                  </a:cxn>
                  <a:cxn ang="0">
                    <a:pos x="T2" y="T3"/>
                  </a:cxn>
                  <a:cxn ang="0">
                    <a:pos x="T4" y="T5"/>
                  </a:cxn>
                  <a:cxn ang="0">
                    <a:pos x="T6" y="T7"/>
                  </a:cxn>
                  <a:cxn ang="0">
                    <a:pos x="T8" y="T9"/>
                  </a:cxn>
                </a:cxnLst>
                <a:rect l="0" t="0" r="r" b="b"/>
                <a:pathLst>
                  <a:path w="6" h="72">
                    <a:moveTo>
                      <a:pt x="0" y="0"/>
                    </a:moveTo>
                    <a:cubicBezTo>
                      <a:pt x="2" y="0"/>
                      <a:pt x="4" y="0"/>
                      <a:pt x="6" y="0"/>
                    </a:cubicBezTo>
                    <a:cubicBezTo>
                      <a:pt x="6" y="24"/>
                      <a:pt x="6" y="48"/>
                      <a:pt x="6" y="72"/>
                    </a:cubicBezTo>
                    <a:cubicBezTo>
                      <a:pt x="4" y="72"/>
                      <a:pt x="2" y="72"/>
                      <a:pt x="0" y="72"/>
                    </a:cubicBezTo>
                    <a:cubicBezTo>
                      <a:pt x="0" y="48"/>
                      <a:pt x="0" y="2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37" name="Freeform 37"/>
              <p:cNvSpPr>
                <a:spLocks/>
              </p:cNvSpPr>
              <p:nvPr/>
            </p:nvSpPr>
            <p:spPr bwMode="auto">
              <a:xfrm>
                <a:off x="-2087563" y="518673"/>
                <a:ext cx="22226" cy="211139"/>
              </a:xfrm>
              <a:custGeom>
                <a:avLst/>
                <a:gdLst>
                  <a:gd name="T0" fmla="*/ 0 w 6"/>
                  <a:gd name="T1" fmla="*/ 0 h 56"/>
                  <a:gd name="T2" fmla="*/ 6 w 6"/>
                  <a:gd name="T3" fmla="*/ 0 h 56"/>
                  <a:gd name="T4" fmla="*/ 6 w 6"/>
                  <a:gd name="T5" fmla="*/ 56 h 56"/>
                  <a:gd name="T6" fmla="*/ 0 w 6"/>
                  <a:gd name="T7" fmla="*/ 56 h 56"/>
                  <a:gd name="T8" fmla="*/ 0 w 6"/>
                  <a:gd name="T9" fmla="*/ 0 h 56"/>
                </a:gdLst>
                <a:ahLst/>
                <a:cxnLst>
                  <a:cxn ang="0">
                    <a:pos x="T0" y="T1"/>
                  </a:cxn>
                  <a:cxn ang="0">
                    <a:pos x="T2" y="T3"/>
                  </a:cxn>
                  <a:cxn ang="0">
                    <a:pos x="T4" y="T5"/>
                  </a:cxn>
                  <a:cxn ang="0">
                    <a:pos x="T6" y="T7"/>
                  </a:cxn>
                  <a:cxn ang="0">
                    <a:pos x="T8" y="T9"/>
                  </a:cxn>
                </a:cxnLst>
                <a:rect l="0" t="0" r="r" b="b"/>
                <a:pathLst>
                  <a:path w="6" h="56">
                    <a:moveTo>
                      <a:pt x="0" y="0"/>
                    </a:moveTo>
                    <a:cubicBezTo>
                      <a:pt x="2" y="0"/>
                      <a:pt x="4" y="0"/>
                      <a:pt x="6" y="0"/>
                    </a:cubicBezTo>
                    <a:cubicBezTo>
                      <a:pt x="6" y="19"/>
                      <a:pt x="6" y="37"/>
                      <a:pt x="6" y="56"/>
                    </a:cubicBezTo>
                    <a:cubicBezTo>
                      <a:pt x="4" y="56"/>
                      <a:pt x="2" y="56"/>
                      <a:pt x="0" y="56"/>
                    </a:cubicBezTo>
                    <a:cubicBezTo>
                      <a:pt x="0" y="37"/>
                      <a:pt x="0" y="1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grpSp>
        <p:nvGrpSpPr>
          <p:cNvPr id="438" name="Group 437"/>
          <p:cNvGrpSpPr/>
          <p:nvPr/>
        </p:nvGrpSpPr>
        <p:grpSpPr>
          <a:xfrm>
            <a:off x="8538016" y="3991887"/>
            <a:ext cx="2137749" cy="1005840"/>
            <a:chOff x="8538016" y="3277427"/>
            <a:chExt cx="2137749" cy="1005840"/>
          </a:xfrm>
          <a:solidFill>
            <a:srgbClr val="3A3A3A"/>
          </a:solidFill>
        </p:grpSpPr>
        <p:sp>
          <p:nvSpPr>
            <p:cNvPr id="439" name="Rectangle 438"/>
            <p:cNvSpPr/>
            <p:nvPr/>
          </p:nvSpPr>
          <p:spPr bwMode="auto">
            <a:xfrm>
              <a:off x="8538016" y="3277427"/>
              <a:ext cx="2137749" cy="1005840"/>
            </a:xfrm>
            <a:prstGeom prst="rect">
              <a:avLst/>
            </a:prstGeom>
            <a:grpFill/>
            <a:ln w="3175">
              <a:noFill/>
            </a:ln>
            <a:effectLst/>
          </p:spPr>
          <p:txBody>
            <a:bodyPr spcFirstLastPara="0" vert="horz" wrap="square" lIns="18281" tIns="45713" rIns="18281" bIns="91401" numCol="1" spcCol="1270" anchor="t" anchorCtr="0">
              <a:noAutofit/>
            </a:bodyPr>
            <a:lstStyle/>
            <a:p>
              <a:pPr marL="0" marR="0" lvl="0" indent="0" algn="ctr" defTabSz="725012" eaLnBrk="1" fontAlgn="auto" latinLnBrk="0" hangingPunct="1">
                <a:lnSpc>
                  <a:spcPct val="100000"/>
                </a:lnSpc>
                <a:spcBef>
                  <a:spcPct val="0"/>
                </a:spcBef>
                <a:spcAft>
                  <a:spcPct val="35000"/>
                </a:spcAft>
                <a:buClrTx/>
                <a:buSzTx/>
                <a:buFontTx/>
                <a:buNone/>
                <a:tabLst/>
                <a:defRPr/>
              </a:pPr>
              <a:r>
                <a:rPr kumimoji="0" lang="en-US" sz="1600" b="1"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ea typeface="+mn-ea"/>
                  <a:cs typeface="Segoe UI Semilight" panose="020B0402040204020203" pitchFamily="34" charset="0"/>
                </a:rPr>
                <a:t>Perceptual Intelligence</a:t>
              </a:r>
            </a:p>
          </p:txBody>
        </p:sp>
        <p:sp>
          <p:nvSpPr>
            <p:cNvPr id="440" name="Rectangle 439"/>
            <p:cNvSpPr/>
            <p:nvPr/>
          </p:nvSpPr>
          <p:spPr>
            <a:xfrm>
              <a:off x="9204619" y="3670433"/>
              <a:ext cx="881395" cy="276999"/>
            </a:xfrm>
            <a:prstGeom prst="rect">
              <a:avLst/>
            </a:prstGeom>
            <a:grp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Face, vision</a:t>
              </a:r>
            </a:p>
          </p:txBody>
        </p:sp>
        <p:sp>
          <p:nvSpPr>
            <p:cNvPr id="441" name="Rectangle 440"/>
            <p:cNvSpPr/>
            <p:nvPr/>
          </p:nvSpPr>
          <p:spPr>
            <a:xfrm>
              <a:off x="9204619" y="3990981"/>
              <a:ext cx="935577" cy="276999"/>
            </a:xfrm>
            <a:prstGeom prst="rect">
              <a:avLst/>
            </a:prstGeom>
            <a:grp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Speech, text</a:t>
              </a:r>
            </a:p>
          </p:txBody>
        </p:sp>
        <p:grpSp>
          <p:nvGrpSpPr>
            <p:cNvPr id="442" name="Group 441"/>
            <p:cNvGrpSpPr/>
            <p:nvPr/>
          </p:nvGrpSpPr>
          <p:grpSpPr>
            <a:xfrm>
              <a:off x="8892356" y="3676097"/>
              <a:ext cx="269629" cy="255077"/>
              <a:chOff x="3248025" y="1189989"/>
              <a:chExt cx="5153661" cy="4875531"/>
            </a:xfrm>
            <a:grpFill/>
          </p:grpSpPr>
          <p:sp>
            <p:nvSpPr>
              <p:cNvPr id="458" name="Freeform 457"/>
              <p:cNvSpPr/>
              <p:nvPr/>
            </p:nvSpPr>
            <p:spPr bwMode="auto">
              <a:xfrm>
                <a:off x="4140351" y="2041127"/>
                <a:ext cx="3427810" cy="3427810"/>
              </a:xfrm>
              <a:custGeom>
                <a:avLst/>
                <a:gdLst>
                  <a:gd name="connsiteX0" fmla="*/ 1713905 w 3427810"/>
                  <a:gd name="connsiteY0" fmla="*/ 0 h 3427810"/>
                  <a:gd name="connsiteX1" fmla="*/ 3427810 w 3427810"/>
                  <a:gd name="connsiteY1" fmla="*/ 1713905 h 3427810"/>
                  <a:gd name="connsiteX2" fmla="*/ 1713905 w 3427810"/>
                  <a:gd name="connsiteY2" fmla="*/ 3427810 h 3427810"/>
                  <a:gd name="connsiteX3" fmla="*/ 0 w 3427810"/>
                  <a:gd name="connsiteY3" fmla="*/ 1713905 h 3427810"/>
                  <a:gd name="connsiteX4" fmla="*/ 1713905 w 3427810"/>
                  <a:gd name="connsiteY4" fmla="*/ 0 h 3427810"/>
                  <a:gd name="connsiteX5" fmla="*/ 1208864 w 3427810"/>
                  <a:gd name="connsiteY5" fmla="*/ 1047322 h 3427810"/>
                  <a:gd name="connsiteX6" fmla="*/ 996139 w 3427810"/>
                  <a:gd name="connsiteY6" fmla="*/ 1260047 h 3427810"/>
                  <a:gd name="connsiteX7" fmla="*/ 1208864 w 3427810"/>
                  <a:gd name="connsiteY7" fmla="*/ 1472772 h 3427810"/>
                  <a:gd name="connsiteX8" fmla="*/ 1421589 w 3427810"/>
                  <a:gd name="connsiteY8" fmla="*/ 1260047 h 3427810"/>
                  <a:gd name="connsiteX9" fmla="*/ 1208864 w 3427810"/>
                  <a:gd name="connsiteY9" fmla="*/ 1047322 h 3427810"/>
                  <a:gd name="connsiteX10" fmla="*/ 2115987 w 3427810"/>
                  <a:gd name="connsiteY10" fmla="*/ 1047322 h 3427810"/>
                  <a:gd name="connsiteX11" fmla="*/ 1903262 w 3427810"/>
                  <a:gd name="connsiteY11" fmla="*/ 1260047 h 3427810"/>
                  <a:gd name="connsiteX12" fmla="*/ 2115987 w 3427810"/>
                  <a:gd name="connsiteY12" fmla="*/ 1472772 h 3427810"/>
                  <a:gd name="connsiteX13" fmla="*/ 2328712 w 3427810"/>
                  <a:gd name="connsiteY13" fmla="*/ 1260047 h 3427810"/>
                  <a:gd name="connsiteX14" fmla="*/ 2115987 w 3427810"/>
                  <a:gd name="connsiteY14" fmla="*/ 1047322 h 3427810"/>
                  <a:gd name="connsiteX15" fmla="*/ 516914 w 3427810"/>
                  <a:gd name="connsiteY15" fmla="*/ 1913335 h 3427810"/>
                  <a:gd name="connsiteX16" fmla="*/ 536018 w 3427810"/>
                  <a:gd name="connsiteY16" fmla="*/ 1987632 h 3427810"/>
                  <a:gd name="connsiteX17" fmla="*/ 1680074 w 3427810"/>
                  <a:gd name="connsiteY17" fmla="*/ 2829321 h 3427810"/>
                  <a:gd name="connsiteX18" fmla="*/ 2824130 w 3427810"/>
                  <a:gd name="connsiteY18" fmla="*/ 1987632 h 3427810"/>
                  <a:gd name="connsiteX19" fmla="*/ 2843234 w 3427810"/>
                  <a:gd name="connsiteY19" fmla="*/ 1913335 h 3427810"/>
                  <a:gd name="connsiteX20" fmla="*/ 2613164 w 3427810"/>
                  <a:gd name="connsiteY20" fmla="*/ 1913335 h 3427810"/>
                  <a:gd name="connsiteX21" fmla="*/ 2611114 w 3427810"/>
                  <a:gd name="connsiteY21" fmla="*/ 1921305 h 3427810"/>
                  <a:gd name="connsiteX22" fmla="*/ 1680074 w 3427810"/>
                  <a:gd name="connsiteY22" fmla="*/ 2606277 h 3427810"/>
                  <a:gd name="connsiteX23" fmla="*/ 749034 w 3427810"/>
                  <a:gd name="connsiteY23" fmla="*/ 1921305 h 3427810"/>
                  <a:gd name="connsiteX24" fmla="*/ 746985 w 3427810"/>
                  <a:gd name="connsiteY24" fmla="*/ 1913335 h 3427810"/>
                  <a:gd name="connsiteX25" fmla="*/ 516914 w 3427810"/>
                  <a:gd name="connsiteY25" fmla="*/ 1913335 h 342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27810" h="3427810">
                    <a:moveTo>
                      <a:pt x="1713905" y="0"/>
                    </a:moveTo>
                    <a:cubicBezTo>
                      <a:pt x="2660469" y="0"/>
                      <a:pt x="3427810" y="767341"/>
                      <a:pt x="3427810" y="1713905"/>
                    </a:cubicBezTo>
                    <a:cubicBezTo>
                      <a:pt x="3427810" y="2660469"/>
                      <a:pt x="2660469" y="3427810"/>
                      <a:pt x="1713905" y="3427810"/>
                    </a:cubicBezTo>
                    <a:cubicBezTo>
                      <a:pt x="767341" y="3427810"/>
                      <a:pt x="0" y="2660469"/>
                      <a:pt x="0" y="1713905"/>
                    </a:cubicBezTo>
                    <a:cubicBezTo>
                      <a:pt x="0" y="767341"/>
                      <a:pt x="767341" y="0"/>
                      <a:pt x="1713905" y="0"/>
                    </a:cubicBezTo>
                    <a:close/>
                    <a:moveTo>
                      <a:pt x="1208864" y="1047322"/>
                    </a:moveTo>
                    <a:cubicBezTo>
                      <a:pt x="1091379" y="1047322"/>
                      <a:pt x="996139" y="1142562"/>
                      <a:pt x="996139" y="1260047"/>
                    </a:cubicBezTo>
                    <a:cubicBezTo>
                      <a:pt x="996139" y="1377532"/>
                      <a:pt x="1091379" y="1472772"/>
                      <a:pt x="1208864" y="1472772"/>
                    </a:cubicBezTo>
                    <a:cubicBezTo>
                      <a:pt x="1326349" y="1472772"/>
                      <a:pt x="1421589" y="1377532"/>
                      <a:pt x="1421589" y="1260047"/>
                    </a:cubicBezTo>
                    <a:cubicBezTo>
                      <a:pt x="1421589" y="1142562"/>
                      <a:pt x="1326349" y="1047322"/>
                      <a:pt x="1208864" y="1047322"/>
                    </a:cubicBezTo>
                    <a:close/>
                    <a:moveTo>
                      <a:pt x="2115987" y="1047322"/>
                    </a:moveTo>
                    <a:cubicBezTo>
                      <a:pt x="1998502" y="1047322"/>
                      <a:pt x="1903262" y="1142562"/>
                      <a:pt x="1903262" y="1260047"/>
                    </a:cubicBezTo>
                    <a:cubicBezTo>
                      <a:pt x="1903262" y="1377532"/>
                      <a:pt x="1998502" y="1472772"/>
                      <a:pt x="2115987" y="1472772"/>
                    </a:cubicBezTo>
                    <a:cubicBezTo>
                      <a:pt x="2233472" y="1472772"/>
                      <a:pt x="2328712" y="1377532"/>
                      <a:pt x="2328712" y="1260047"/>
                    </a:cubicBezTo>
                    <a:cubicBezTo>
                      <a:pt x="2328712" y="1142562"/>
                      <a:pt x="2233472" y="1047322"/>
                      <a:pt x="2115987" y="1047322"/>
                    </a:cubicBezTo>
                    <a:close/>
                    <a:moveTo>
                      <a:pt x="516914" y="1913335"/>
                    </a:moveTo>
                    <a:lnTo>
                      <a:pt x="536018" y="1987632"/>
                    </a:lnTo>
                    <a:cubicBezTo>
                      <a:pt x="687687" y="2475264"/>
                      <a:pt x="1142533" y="2829321"/>
                      <a:pt x="1680074" y="2829321"/>
                    </a:cubicBezTo>
                    <a:cubicBezTo>
                      <a:pt x="2217615" y="2829321"/>
                      <a:pt x="2672461" y="2475264"/>
                      <a:pt x="2824130" y="1987632"/>
                    </a:cubicBezTo>
                    <a:lnTo>
                      <a:pt x="2843234" y="1913335"/>
                    </a:lnTo>
                    <a:lnTo>
                      <a:pt x="2613164" y="1913335"/>
                    </a:lnTo>
                    <a:lnTo>
                      <a:pt x="2611114" y="1921305"/>
                    </a:lnTo>
                    <a:cubicBezTo>
                      <a:pt x="2487685" y="2318143"/>
                      <a:pt x="2117528" y="2606277"/>
                      <a:pt x="1680074" y="2606277"/>
                    </a:cubicBezTo>
                    <a:cubicBezTo>
                      <a:pt x="1242620" y="2606277"/>
                      <a:pt x="872464" y="2318143"/>
                      <a:pt x="749034" y="1921305"/>
                    </a:cubicBezTo>
                    <a:lnTo>
                      <a:pt x="746985" y="1913335"/>
                    </a:lnTo>
                    <a:lnTo>
                      <a:pt x="516914" y="1913335"/>
                    </a:ln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9" name="Freeform 458"/>
              <p:cNvSpPr/>
              <p:nvPr/>
            </p:nvSpPr>
            <p:spPr bwMode="auto">
              <a:xfrm rot="5400000">
                <a:off x="3270885" y="1189989"/>
                <a:ext cx="1016001" cy="1061721"/>
              </a:xfrm>
              <a:custGeom>
                <a:avLst/>
                <a:gdLst>
                  <a:gd name="connsiteX0" fmla="*/ 0 w 1016001"/>
                  <a:gd name="connsiteY0" fmla="*/ 1061721 h 1061721"/>
                  <a:gd name="connsiteX1" fmla="*/ 0 w 1016001"/>
                  <a:gd name="connsiteY1" fmla="*/ 1016001 h 1061721"/>
                  <a:gd name="connsiteX2" fmla="*/ 0 w 1016001"/>
                  <a:gd name="connsiteY2" fmla="*/ 880746 h 1061721"/>
                  <a:gd name="connsiteX3" fmla="*/ 0 w 1016001"/>
                  <a:gd name="connsiteY3" fmla="*/ 0 h 1061721"/>
                  <a:gd name="connsiteX4" fmla="*/ 180975 w 1016001"/>
                  <a:gd name="connsiteY4" fmla="*/ 0 h 1061721"/>
                  <a:gd name="connsiteX5" fmla="*/ 180975 w 1016001"/>
                  <a:gd name="connsiteY5" fmla="*/ 880746 h 1061721"/>
                  <a:gd name="connsiteX6" fmla="*/ 1016001 w 1016001"/>
                  <a:gd name="connsiteY6" fmla="*/ 880746 h 1061721"/>
                  <a:gd name="connsiteX7" fmla="*/ 1016001 w 1016001"/>
                  <a:gd name="connsiteY7" fmla="*/ 1061721 h 106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001" h="1061721">
                    <a:moveTo>
                      <a:pt x="0" y="1061721"/>
                    </a:moveTo>
                    <a:lnTo>
                      <a:pt x="0" y="1016001"/>
                    </a:lnTo>
                    <a:lnTo>
                      <a:pt x="0" y="880746"/>
                    </a:lnTo>
                    <a:lnTo>
                      <a:pt x="0" y="0"/>
                    </a:lnTo>
                    <a:lnTo>
                      <a:pt x="180975" y="0"/>
                    </a:lnTo>
                    <a:lnTo>
                      <a:pt x="180975" y="880746"/>
                    </a:lnTo>
                    <a:lnTo>
                      <a:pt x="1016001" y="880746"/>
                    </a:lnTo>
                    <a:lnTo>
                      <a:pt x="1016001" y="1061721"/>
                    </a:ln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60" name="Freeform 459"/>
              <p:cNvSpPr/>
              <p:nvPr/>
            </p:nvSpPr>
            <p:spPr bwMode="auto">
              <a:xfrm rot="10800000">
                <a:off x="7385685" y="1189989"/>
                <a:ext cx="1016001" cy="1061721"/>
              </a:xfrm>
              <a:custGeom>
                <a:avLst/>
                <a:gdLst>
                  <a:gd name="connsiteX0" fmla="*/ 0 w 1016001"/>
                  <a:gd name="connsiteY0" fmla="*/ 1061721 h 1061721"/>
                  <a:gd name="connsiteX1" fmla="*/ 0 w 1016001"/>
                  <a:gd name="connsiteY1" fmla="*/ 1016001 h 1061721"/>
                  <a:gd name="connsiteX2" fmla="*/ 0 w 1016001"/>
                  <a:gd name="connsiteY2" fmla="*/ 880746 h 1061721"/>
                  <a:gd name="connsiteX3" fmla="*/ 0 w 1016001"/>
                  <a:gd name="connsiteY3" fmla="*/ 0 h 1061721"/>
                  <a:gd name="connsiteX4" fmla="*/ 180975 w 1016001"/>
                  <a:gd name="connsiteY4" fmla="*/ 0 h 1061721"/>
                  <a:gd name="connsiteX5" fmla="*/ 180975 w 1016001"/>
                  <a:gd name="connsiteY5" fmla="*/ 880746 h 1061721"/>
                  <a:gd name="connsiteX6" fmla="*/ 1016001 w 1016001"/>
                  <a:gd name="connsiteY6" fmla="*/ 880746 h 1061721"/>
                  <a:gd name="connsiteX7" fmla="*/ 1016001 w 1016001"/>
                  <a:gd name="connsiteY7" fmla="*/ 1061721 h 106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001" h="1061721">
                    <a:moveTo>
                      <a:pt x="0" y="1061721"/>
                    </a:moveTo>
                    <a:lnTo>
                      <a:pt x="0" y="1016001"/>
                    </a:lnTo>
                    <a:lnTo>
                      <a:pt x="0" y="880746"/>
                    </a:lnTo>
                    <a:lnTo>
                      <a:pt x="0" y="0"/>
                    </a:lnTo>
                    <a:lnTo>
                      <a:pt x="180975" y="0"/>
                    </a:lnTo>
                    <a:lnTo>
                      <a:pt x="180975" y="880746"/>
                    </a:lnTo>
                    <a:lnTo>
                      <a:pt x="1016001" y="880746"/>
                    </a:lnTo>
                    <a:lnTo>
                      <a:pt x="1016001" y="1061721"/>
                    </a:ln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61" name="Freeform 460"/>
              <p:cNvSpPr/>
              <p:nvPr/>
            </p:nvSpPr>
            <p:spPr bwMode="auto">
              <a:xfrm>
                <a:off x="3248025" y="5033549"/>
                <a:ext cx="1016001" cy="1031971"/>
              </a:xfrm>
              <a:custGeom>
                <a:avLst/>
                <a:gdLst>
                  <a:gd name="connsiteX0" fmla="*/ 0 w 1016001"/>
                  <a:gd name="connsiteY0" fmla="*/ 1061721 h 1061721"/>
                  <a:gd name="connsiteX1" fmla="*/ 0 w 1016001"/>
                  <a:gd name="connsiteY1" fmla="*/ 1016001 h 1061721"/>
                  <a:gd name="connsiteX2" fmla="*/ 0 w 1016001"/>
                  <a:gd name="connsiteY2" fmla="*/ 880746 h 1061721"/>
                  <a:gd name="connsiteX3" fmla="*/ 0 w 1016001"/>
                  <a:gd name="connsiteY3" fmla="*/ 0 h 1061721"/>
                  <a:gd name="connsiteX4" fmla="*/ 180975 w 1016001"/>
                  <a:gd name="connsiteY4" fmla="*/ 0 h 1061721"/>
                  <a:gd name="connsiteX5" fmla="*/ 180975 w 1016001"/>
                  <a:gd name="connsiteY5" fmla="*/ 880746 h 1061721"/>
                  <a:gd name="connsiteX6" fmla="*/ 1016001 w 1016001"/>
                  <a:gd name="connsiteY6" fmla="*/ 880746 h 1061721"/>
                  <a:gd name="connsiteX7" fmla="*/ 1016001 w 1016001"/>
                  <a:gd name="connsiteY7" fmla="*/ 1061721 h 106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001" h="1061721">
                    <a:moveTo>
                      <a:pt x="0" y="1061721"/>
                    </a:moveTo>
                    <a:lnTo>
                      <a:pt x="0" y="1016001"/>
                    </a:lnTo>
                    <a:lnTo>
                      <a:pt x="0" y="880746"/>
                    </a:lnTo>
                    <a:lnTo>
                      <a:pt x="0" y="0"/>
                    </a:lnTo>
                    <a:lnTo>
                      <a:pt x="180975" y="0"/>
                    </a:lnTo>
                    <a:lnTo>
                      <a:pt x="180975" y="880746"/>
                    </a:lnTo>
                    <a:lnTo>
                      <a:pt x="1016001" y="880746"/>
                    </a:lnTo>
                    <a:lnTo>
                      <a:pt x="1016001" y="1061721"/>
                    </a:ln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62" name="Freeform 461"/>
              <p:cNvSpPr/>
              <p:nvPr/>
            </p:nvSpPr>
            <p:spPr bwMode="auto">
              <a:xfrm rot="16200000">
                <a:off x="7377700" y="5041534"/>
                <a:ext cx="1016001" cy="1031971"/>
              </a:xfrm>
              <a:custGeom>
                <a:avLst/>
                <a:gdLst>
                  <a:gd name="connsiteX0" fmla="*/ 0 w 1016001"/>
                  <a:gd name="connsiteY0" fmla="*/ 1061721 h 1061721"/>
                  <a:gd name="connsiteX1" fmla="*/ 0 w 1016001"/>
                  <a:gd name="connsiteY1" fmla="*/ 1016001 h 1061721"/>
                  <a:gd name="connsiteX2" fmla="*/ 0 w 1016001"/>
                  <a:gd name="connsiteY2" fmla="*/ 880746 h 1061721"/>
                  <a:gd name="connsiteX3" fmla="*/ 0 w 1016001"/>
                  <a:gd name="connsiteY3" fmla="*/ 0 h 1061721"/>
                  <a:gd name="connsiteX4" fmla="*/ 180975 w 1016001"/>
                  <a:gd name="connsiteY4" fmla="*/ 0 h 1061721"/>
                  <a:gd name="connsiteX5" fmla="*/ 180975 w 1016001"/>
                  <a:gd name="connsiteY5" fmla="*/ 880746 h 1061721"/>
                  <a:gd name="connsiteX6" fmla="*/ 1016001 w 1016001"/>
                  <a:gd name="connsiteY6" fmla="*/ 880746 h 1061721"/>
                  <a:gd name="connsiteX7" fmla="*/ 1016001 w 1016001"/>
                  <a:gd name="connsiteY7" fmla="*/ 1061721 h 106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001" h="1061721">
                    <a:moveTo>
                      <a:pt x="0" y="1061721"/>
                    </a:moveTo>
                    <a:lnTo>
                      <a:pt x="0" y="1016001"/>
                    </a:lnTo>
                    <a:lnTo>
                      <a:pt x="0" y="880746"/>
                    </a:lnTo>
                    <a:lnTo>
                      <a:pt x="0" y="0"/>
                    </a:lnTo>
                    <a:lnTo>
                      <a:pt x="180975" y="0"/>
                    </a:lnTo>
                    <a:lnTo>
                      <a:pt x="180975" y="880746"/>
                    </a:lnTo>
                    <a:lnTo>
                      <a:pt x="1016001" y="880746"/>
                    </a:lnTo>
                    <a:lnTo>
                      <a:pt x="1016001" y="1061721"/>
                    </a:ln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43" name="Group 442"/>
            <p:cNvGrpSpPr/>
            <p:nvPr/>
          </p:nvGrpSpPr>
          <p:grpSpPr>
            <a:xfrm>
              <a:off x="8883959" y="4029213"/>
              <a:ext cx="286422" cy="241797"/>
              <a:chOff x="4746173" y="1443591"/>
              <a:chExt cx="4626426" cy="3905623"/>
            </a:xfrm>
            <a:grpFill/>
          </p:grpSpPr>
          <p:grpSp>
            <p:nvGrpSpPr>
              <p:cNvPr id="444" name="Group 386"/>
              <p:cNvGrpSpPr>
                <a:grpSpLocks noChangeAspect="1"/>
              </p:cNvGrpSpPr>
              <p:nvPr/>
            </p:nvGrpSpPr>
            <p:grpSpPr bwMode="auto">
              <a:xfrm>
                <a:off x="4746173" y="2973313"/>
                <a:ext cx="1414640" cy="2318440"/>
                <a:chOff x="-1261" y="1888"/>
                <a:chExt cx="576" cy="944"/>
              </a:xfrm>
              <a:grpFill/>
            </p:grpSpPr>
            <p:sp>
              <p:nvSpPr>
                <p:cNvPr id="455" name="Freeform 387"/>
                <p:cNvSpPr>
                  <a:spLocks/>
                </p:cNvSpPr>
                <p:nvPr/>
              </p:nvSpPr>
              <p:spPr bwMode="auto">
                <a:xfrm>
                  <a:off x="-1115" y="1888"/>
                  <a:ext cx="284" cy="607"/>
                </a:xfrm>
                <a:custGeom>
                  <a:avLst/>
                  <a:gdLst>
                    <a:gd name="T0" fmla="*/ 60 w 120"/>
                    <a:gd name="T1" fmla="*/ 257 h 257"/>
                    <a:gd name="T2" fmla="*/ 120 w 120"/>
                    <a:gd name="T3" fmla="*/ 196 h 257"/>
                    <a:gd name="T4" fmla="*/ 120 w 120"/>
                    <a:gd name="T5" fmla="*/ 61 h 257"/>
                    <a:gd name="T6" fmla="*/ 60 w 120"/>
                    <a:gd name="T7" fmla="*/ 0 h 257"/>
                    <a:gd name="T8" fmla="*/ 0 w 120"/>
                    <a:gd name="T9" fmla="*/ 61 h 257"/>
                    <a:gd name="T10" fmla="*/ 0 w 120"/>
                    <a:gd name="T11" fmla="*/ 196 h 257"/>
                    <a:gd name="T12" fmla="*/ 60 w 120"/>
                    <a:gd name="T13" fmla="*/ 257 h 257"/>
                  </a:gdLst>
                  <a:ahLst/>
                  <a:cxnLst>
                    <a:cxn ang="0">
                      <a:pos x="T0" y="T1"/>
                    </a:cxn>
                    <a:cxn ang="0">
                      <a:pos x="T2" y="T3"/>
                    </a:cxn>
                    <a:cxn ang="0">
                      <a:pos x="T4" y="T5"/>
                    </a:cxn>
                    <a:cxn ang="0">
                      <a:pos x="T6" y="T7"/>
                    </a:cxn>
                    <a:cxn ang="0">
                      <a:pos x="T8" y="T9"/>
                    </a:cxn>
                    <a:cxn ang="0">
                      <a:pos x="T10" y="T11"/>
                    </a:cxn>
                    <a:cxn ang="0">
                      <a:pos x="T12" y="T13"/>
                    </a:cxn>
                  </a:cxnLst>
                  <a:rect l="0" t="0" r="r" b="b"/>
                  <a:pathLst>
                    <a:path w="120" h="257">
                      <a:moveTo>
                        <a:pt x="60" y="257"/>
                      </a:moveTo>
                      <a:cubicBezTo>
                        <a:pt x="93" y="257"/>
                        <a:pt x="120" y="230"/>
                        <a:pt x="120" y="196"/>
                      </a:cubicBezTo>
                      <a:cubicBezTo>
                        <a:pt x="120" y="175"/>
                        <a:pt x="120" y="86"/>
                        <a:pt x="120" y="61"/>
                      </a:cubicBezTo>
                      <a:cubicBezTo>
                        <a:pt x="120" y="27"/>
                        <a:pt x="93" y="0"/>
                        <a:pt x="60" y="0"/>
                      </a:cubicBezTo>
                      <a:cubicBezTo>
                        <a:pt x="27" y="0"/>
                        <a:pt x="0" y="27"/>
                        <a:pt x="0" y="61"/>
                      </a:cubicBezTo>
                      <a:cubicBezTo>
                        <a:pt x="0" y="80"/>
                        <a:pt x="0" y="177"/>
                        <a:pt x="0" y="196"/>
                      </a:cubicBezTo>
                      <a:cubicBezTo>
                        <a:pt x="0" y="230"/>
                        <a:pt x="27" y="257"/>
                        <a:pt x="60" y="2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srgbClr val="FFFFFF"/>
                    </a:solidFill>
                    <a:effectLst/>
                    <a:uLnTx/>
                    <a:uFillTx/>
                  </a:endParaRPr>
                </a:p>
              </p:txBody>
            </p:sp>
            <p:sp>
              <p:nvSpPr>
                <p:cNvPr id="456" name="Freeform 388"/>
                <p:cNvSpPr>
                  <a:spLocks/>
                </p:cNvSpPr>
                <p:nvPr/>
              </p:nvSpPr>
              <p:spPr bwMode="auto">
                <a:xfrm>
                  <a:off x="-1261" y="2261"/>
                  <a:ext cx="576" cy="571"/>
                </a:xfrm>
                <a:custGeom>
                  <a:avLst/>
                  <a:gdLst>
                    <a:gd name="T0" fmla="*/ 204 w 244"/>
                    <a:gd name="T1" fmla="*/ 0 h 242"/>
                    <a:gd name="T2" fmla="*/ 204 w 244"/>
                    <a:gd name="T3" fmla="*/ 51 h 242"/>
                    <a:gd name="T4" fmla="*/ 136 w 244"/>
                    <a:gd name="T5" fmla="*/ 120 h 242"/>
                    <a:gd name="T6" fmla="*/ 108 w 244"/>
                    <a:gd name="T7" fmla="*/ 120 h 242"/>
                    <a:gd name="T8" fmla="*/ 40 w 244"/>
                    <a:gd name="T9" fmla="*/ 51 h 242"/>
                    <a:gd name="T10" fmla="*/ 40 w 244"/>
                    <a:gd name="T11" fmla="*/ 0 h 242"/>
                    <a:gd name="T12" fmla="*/ 0 w 244"/>
                    <a:gd name="T13" fmla="*/ 0 h 242"/>
                    <a:gd name="T14" fmla="*/ 0 w 244"/>
                    <a:gd name="T15" fmla="*/ 51 h 242"/>
                    <a:gd name="T16" fmla="*/ 102 w 244"/>
                    <a:gd name="T17" fmla="*/ 160 h 242"/>
                    <a:gd name="T18" fmla="*/ 102 w 244"/>
                    <a:gd name="T19" fmla="*/ 202 h 242"/>
                    <a:gd name="T20" fmla="*/ 41 w 244"/>
                    <a:gd name="T21" fmla="*/ 202 h 242"/>
                    <a:gd name="T22" fmla="*/ 41 w 244"/>
                    <a:gd name="T23" fmla="*/ 242 h 242"/>
                    <a:gd name="T24" fmla="*/ 203 w 244"/>
                    <a:gd name="T25" fmla="*/ 242 h 242"/>
                    <a:gd name="T26" fmla="*/ 203 w 244"/>
                    <a:gd name="T27" fmla="*/ 202 h 242"/>
                    <a:gd name="T28" fmla="*/ 142 w 244"/>
                    <a:gd name="T29" fmla="*/ 202 h 242"/>
                    <a:gd name="T30" fmla="*/ 142 w 244"/>
                    <a:gd name="T31" fmla="*/ 160 h 242"/>
                    <a:gd name="T32" fmla="*/ 244 w 244"/>
                    <a:gd name="T33" fmla="*/ 51 h 242"/>
                    <a:gd name="T34" fmla="*/ 244 w 244"/>
                    <a:gd name="T35" fmla="*/ 0 h 242"/>
                    <a:gd name="T36" fmla="*/ 204 w 244"/>
                    <a:gd name="T3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4" h="242">
                      <a:moveTo>
                        <a:pt x="204" y="0"/>
                      </a:moveTo>
                      <a:cubicBezTo>
                        <a:pt x="204" y="51"/>
                        <a:pt x="204" y="51"/>
                        <a:pt x="204" y="51"/>
                      </a:cubicBezTo>
                      <a:cubicBezTo>
                        <a:pt x="204" y="89"/>
                        <a:pt x="173" y="120"/>
                        <a:pt x="136" y="120"/>
                      </a:cubicBezTo>
                      <a:cubicBezTo>
                        <a:pt x="108" y="120"/>
                        <a:pt x="108" y="120"/>
                        <a:pt x="108" y="120"/>
                      </a:cubicBezTo>
                      <a:cubicBezTo>
                        <a:pt x="71" y="120"/>
                        <a:pt x="40" y="89"/>
                        <a:pt x="40" y="51"/>
                      </a:cubicBezTo>
                      <a:cubicBezTo>
                        <a:pt x="40" y="0"/>
                        <a:pt x="40" y="0"/>
                        <a:pt x="40" y="0"/>
                      </a:cubicBezTo>
                      <a:cubicBezTo>
                        <a:pt x="0" y="0"/>
                        <a:pt x="0" y="0"/>
                        <a:pt x="0" y="0"/>
                      </a:cubicBezTo>
                      <a:cubicBezTo>
                        <a:pt x="0" y="51"/>
                        <a:pt x="0" y="51"/>
                        <a:pt x="0" y="51"/>
                      </a:cubicBezTo>
                      <a:cubicBezTo>
                        <a:pt x="0" y="109"/>
                        <a:pt x="45" y="156"/>
                        <a:pt x="102" y="160"/>
                      </a:cubicBezTo>
                      <a:cubicBezTo>
                        <a:pt x="102" y="202"/>
                        <a:pt x="102" y="202"/>
                        <a:pt x="102" y="202"/>
                      </a:cubicBezTo>
                      <a:cubicBezTo>
                        <a:pt x="41" y="202"/>
                        <a:pt x="41" y="202"/>
                        <a:pt x="41" y="202"/>
                      </a:cubicBezTo>
                      <a:cubicBezTo>
                        <a:pt x="41" y="242"/>
                        <a:pt x="41" y="242"/>
                        <a:pt x="41" y="242"/>
                      </a:cubicBezTo>
                      <a:cubicBezTo>
                        <a:pt x="203" y="242"/>
                        <a:pt x="203" y="242"/>
                        <a:pt x="203" y="242"/>
                      </a:cubicBezTo>
                      <a:cubicBezTo>
                        <a:pt x="203" y="202"/>
                        <a:pt x="203" y="202"/>
                        <a:pt x="203" y="202"/>
                      </a:cubicBezTo>
                      <a:cubicBezTo>
                        <a:pt x="142" y="202"/>
                        <a:pt x="142" y="202"/>
                        <a:pt x="142" y="202"/>
                      </a:cubicBezTo>
                      <a:cubicBezTo>
                        <a:pt x="142" y="160"/>
                        <a:pt x="142" y="160"/>
                        <a:pt x="142" y="160"/>
                      </a:cubicBezTo>
                      <a:cubicBezTo>
                        <a:pt x="199" y="156"/>
                        <a:pt x="244" y="109"/>
                        <a:pt x="244" y="51"/>
                      </a:cubicBezTo>
                      <a:cubicBezTo>
                        <a:pt x="244" y="0"/>
                        <a:pt x="244" y="0"/>
                        <a:pt x="244" y="0"/>
                      </a:cubicBezTo>
                      <a:lnTo>
                        <a:pt x="2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srgbClr val="FFFFFF"/>
                    </a:solidFill>
                    <a:effectLst/>
                    <a:uLnTx/>
                    <a:uFillTx/>
                  </a:endParaRPr>
                </a:p>
              </p:txBody>
            </p:sp>
            <p:sp>
              <p:nvSpPr>
                <p:cNvPr id="457" name="Freeform 389"/>
                <p:cNvSpPr>
                  <a:spLocks noEditPoints="1"/>
                </p:cNvSpPr>
                <p:nvPr/>
              </p:nvSpPr>
              <p:spPr bwMode="auto">
                <a:xfrm>
                  <a:off x="-926" y="2738"/>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srgbClr val="FFFFFF"/>
                    </a:solidFill>
                    <a:effectLst/>
                    <a:uLnTx/>
                    <a:uFillTx/>
                  </a:endParaRPr>
                </a:p>
              </p:txBody>
            </p:sp>
          </p:grpSp>
          <p:grpSp>
            <p:nvGrpSpPr>
              <p:cNvPr id="445" name="Group 444"/>
              <p:cNvGrpSpPr/>
              <p:nvPr/>
            </p:nvGrpSpPr>
            <p:grpSpPr>
              <a:xfrm>
                <a:off x="5345480" y="1443592"/>
                <a:ext cx="1381394" cy="1269128"/>
                <a:chOff x="5345480" y="1443592"/>
                <a:chExt cx="1381394" cy="1269128"/>
              </a:xfrm>
              <a:grpFill/>
            </p:grpSpPr>
            <p:sp>
              <p:nvSpPr>
                <p:cNvPr id="453" name="Bent Arrow 452"/>
                <p:cNvSpPr/>
                <p:nvPr/>
              </p:nvSpPr>
              <p:spPr bwMode="auto">
                <a:xfrm>
                  <a:off x="5345480" y="1554480"/>
                  <a:ext cx="1222960" cy="1158240"/>
                </a:xfrm>
                <a:prstGeom prst="bentArrow">
                  <a:avLst>
                    <a:gd name="adj1" fmla="val 19737"/>
                    <a:gd name="adj2" fmla="val 25000"/>
                    <a:gd name="adj3" fmla="val 26316"/>
                    <a:gd name="adj4" fmla="val 55925"/>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4" name="Isosceles Triangle 453"/>
                <p:cNvSpPr/>
                <p:nvPr/>
              </p:nvSpPr>
              <p:spPr bwMode="auto">
                <a:xfrm rot="5400000">
                  <a:off x="6110896" y="1589033"/>
                  <a:ext cx="761420" cy="470537"/>
                </a:xfrm>
                <a:prstGeom prst="triangle">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46" name="Group 445"/>
              <p:cNvGrpSpPr/>
              <p:nvPr/>
            </p:nvGrpSpPr>
            <p:grpSpPr>
              <a:xfrm rot="10800000">
                <a:off x="7049745" y="4080086"/>
                <a:ext cx="1381394" cy="1269128"/>
                <a:chOff x="5345480" y="1443592"/>
                <a:chExt cx="1381394" cy="1269128"/>
              </a:xfrm>
              <a:grpFill/>
            </p:grpSpPr>
            <p:sp>
              <p:nvSpPr>
                <p:cNvPr id="451" name="Bent Arrow 450"/>
                <p:cNvSpPr/>
                <p:nvPr/>
              </p:nvSpPr>
              <p:spPr bwMode="auto">
                <a:xfrm>
                  <a:off x="5345480" y="1554480"/>
                  <a:ext cx="1222960" cy="1158240"/>
                </a:xfrm>
                <a:prstGeom prst="bentArrow">
                  <a:avLst>
                    <a:gd name="adj1" fmla="val 19737"/>
                    <a:gd name="adj2" fmla="val 25000"/>
                    <a:gd name="adj3" fmla="val 26316"/>
                    <a:gd name="adj4" fmla="val 55925"/>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2" name="Isosceles Triangle 451"/>
                <p:cNvSpPr/>
                <p:nvPr/>
              </p:nvSpPr>
              <p:spPr bwMode="auto">
                <a:xfrm rot="5400000">
                  <a:off x="6110896" y="1589033"/>
                  <a:ext cx="761420" cy="470537"/>
                </a:xfrm>
                <a:prstGeom prst="triangle">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447" name="Freeform 446"/>
              <p:cNvSpPr/>
              <p:nvPr/>
            </p:nvSpPr>
            <p:spPr bwMode="auto">
              <a:xfrm>
                <a:off x="7275189" y="1443591"/>
                <a:ext cx="2097410" cy="2549289"/>
              </a:xfrm>
              <a:custGeom>
                <a:avLst/>
                <a:gdLst>
                  <a:gd name="connsiteX0" fmla="*/ 0 w 2097410"/>
                  <a:gd name="connsiteY0" fmla="*/ 0 h 2549289"/>
                  <a:gd name="connsiteX1" fmla="*/ 2097410 w 2097410"/>
                  <a:gd name="connsiteY1" fmla="*/ 0 h 2549289"/>
                  <a:gd name="connsiteX2" fmla="*/ 2097410 w 2097410"/>
                  <a:gd name="connsiteY2" fmla="*/ 2549289 h 2549289"/>
                  <a:gd name="connsiteX3" fmla="*/ 0 w 2097410"/>
                  <a:gd name="connsiteY3" fmla="*/ 2549289 h 2549289"/>
                  <a:gd name="connsiteX4" fmla="*/ 0 w 2097410"/>
                  <a:gd name="connsiteY4" fmla="*/ 0 h 2549289"/>
                  <a:gd name="connsiteX5" fmla="*/ 157095 w 2097410"/>
                  <a:gd name="connsiteY5" fmla="*/ 154388 h 2549289"/>
                  <a:gd name="connsiteX6" fmla="*/ 157095 w 2097410"/>
                  <a:gd name="connsiteY6" fmla="*/ 2394900 h 2549289"/>
                  <a:gd name="connsiteX7" fmla="*/ 1940316 w 2097410"/>
                  <a:gd name="connsiteY7" fmla="*/ 2394900 h 2549289"/>
                  <a:gd name="connsiteX8" fmla="*/ 1940316 w 2097410"/>
                  <a:gd name="connsiteY8" fmla="*/ 154388 h 2549289"/>
                  <a:gd name="connsiteX9" fmla="*/ 157095 w 2097410"/>
                  <a:gd name="connsiteY9" fmla="*/ 154388 h 254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7410" h="2549289">
                    <a:moveTo>
                      <a:pt x="0" y="0"/>
                    </a:moveTo>
                    <a:lnTo>
                      <a:pt x="2097410" y="0"/>
                    </a:lnTo>
                    <a:lnTo>
                      <a:pt x="2097410" y="2549289"/>
                    </a:lnTo>
                    <a:lnTo>
                      <a:pt x="0" y="2549289"/>
                    </a:lnTo>
                    <a:lnTo>
                      <a:pt x="0" y="0"/>
                    </a:lnTo>
                    <a:close/>
                    <a:moveTo>
                      <a:pt x="157095" y="154388"/>
                    </a:moveTo>
                    <a:lnTo>
                      <a:pt x="157095" y="2394900"/>
                    </a:lnTo>
                    <a:lnTo>
                      <a:pt x="1940316" y="2394900"/>
                    </a:lnTo>
                    <a:lnTo>
                      <a:pt x="1940316" y="154388"/>
                    </a:lnTo>
                    <a:lnTo>
                      <a:pt x="157095" y="154388"/>
                    </a:ln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48" name="Rectangle 447"/>
              <p:cNvSpPr/>
              <p:nvPr/>
            </p:nvSpPr>
            <p:spPr bwMode="auto">
              <a:xfrm>
                <a:off x="7711440" y="1981200"/>
                <a:ext cx="112776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49" name="Rectangle 448"/>
              <p:cNvSpPr/>
              <p:nvPr/>
            </p:nvSpPr>
            <p:spPr bwMode="auto">
              <a:xfrm>
                <a:off x="7711440" y="2518221"/>
                <a:ext cx="112776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0" name="Rectangle 449"/>
              <p:cNvSpPr/>
              <p:nvPr/>
            </p:nvSpPr>
            <p:spPr bwMode="auto">
              <a:xfrm>
                <a:off x="7711440" y="3055242"/>
                <a:ext cx="112776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nvGrpSpPr>
          <p:cNvPr id="463" name="Group 462"/>
          <p:cNvGrpSpPr/>
          <p:nvPr/>
        </p:nvGrpSpPr>
        <p:grpSpPr>
          <a:xfrm>
            <a:off x="8527913" y="2888721"/>
            <a:ext cx="2147853" cy="1005840"/>
            <a:chOff x="8527913" y="2888721"/>
            <a:chExt cx="2147853" cy="1005840"/>
          </a:xfrm>
          <a:solidFill>
            <a:srgbClr val="3A3A3A"/>
          </a:solidFill>
        </p:grpSpPr>
        <p:sp>
          <p:nvSpPr>
            <p:cNvPr id="464" name="Rectangle 463"/>
            <p:cNvSpPr/>
            <p:nvPr/>
          </p:nvSpPr>
          <p:spPr bwMode="auto">
            <a:xfrm>
              <a:off x="8527913" y="2888721"/>
              <a:ext cx="2147853" cy="1005840"/>
            </a:xfrm>
            <a:prstGeom prst="rect">
              <a:avLst/>
            </a:prstGeom>
            <a:grpFill/>
            <a:ln w="3175">
              <a:noFill/>
            </a:ln>
            <a:effectLst/>
          </p:spPr>
          <p:txBody>
            <a:bodyPr spcFirstLastPara="0" vert="horz" wrap="square" lIns="18281" tIns="45713" rIns="18281" bIns="91401" numCol="1" spcCol="1270" anchor="t" anchorCtr="0">
              <a:noAutofit/>
            </a:bodyPr>
            <a:lstStyle/>
            <a:p>
              <a:pPr marL="0" marR="0" lvl="0" indent="0" algn="ctr" defTabSz="725012" eaLnBrk="1" fontAlgn="auto" latinLnBrk="0" hangingPunct="1">
                <a:lnSpc>
                  <a:spcPct val="100000"/>
                </a:lnSpc>
                <a:spcBef>
                  <a:spcPct val="0"/>
                </a:spcBef>
                <a:spcAft>
                  <a:spcPct val="35000"/>
                </a:spcAft>
                <a:buClrTx/>
                <a:buSzTx/>
                <a:buFontTx/>
                <a:buNone/>
                <a:tabLst/>
                <a:defRPr/>
              </a:pPr>
              <a:r>
                <a:rPr kumimoji="0" lang="en-US" sz="1600" b="1"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ea typeface="+mn-ea"/>
                  <a:cs typeface="Segoe UI Semilight" panose="020B0402040204020203" pitchFamily="34" charset="0"/>
                </a:rPr>
                <a:t>Personal Digital Assistant</a:t>
              </a:r>
            </a:p>
          </p:txBody>
        </p:sp>
        <p:sp>
          <p:nvSpPr>
            <p:cNvPr id="465" name="Rectangle 464"/>
            <p:cNvSpPr/>
            <p:nvPr/>
          </p:nvSpPr>
          <p:spPr>
            <a:xfrm>
              <a:off x="9194516" y="3376977"/>
              <a:ext cx="687945" cy="276999"/>
            </a:xfrm>
            <a:prstGeom prst="rect">
              <a:avLst/>
            </a:prstGeom>
            <a:grp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Cortana</a:t>
              </a:r>
            </a:p>
          </p:txBody>
        </p:sp>
        <p:pic>
          <p:nvPicPr>
            <p:cNvPr id="466" name="Picture 465" descr="http://winaero.com/blog/wp-content/uploads/2015/01/cortana-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6963" y="3392261"/>
              <a:ext cx="259973" cy="259973"/>
            </a:xfrm>
            <a:prstGeom prst="rect">
              <a:avLst/>
            </a:prstGeom>
            <a:grpFill/>
            <a:extLst/>
          </p:spPr>
        </p:pic>
      </p:grpSp>
      <p:grpSp>
        <p:nvGrpSpPr>
          <p:cNvPr id="467" name="Group 466"/>
          <p:cNvGrpSpPr/>
          <p:nvPr/>
        </p:nvGrpSpPr>
        <p:grpSpPr>
          <a:xfrm>
            <a:off x="8538017" y="1787678"/>
            <a:ext cx="2137750" cy="1005840"/>
            <a:chOff x="8538017" y="1787678"/>
            <a:chExt cx="2137750" cy="1005840"/>
          </a:xfrm>
        </p:grpSpPr>
        <p:sp>
          <p:nvSpPr>
            <p:cNvPr id="468" name="Rectangle 467"/>
            <p:cNvSpPr/>
            <p:nvPr/>
          </p:nvSpPr>
          <p:spPr bwMode="auto">
            <a:xfrm>
              <a:off x="8538017" y="1787678"/>
              <a:ext cx="2137750" cy="1005840"/>
            </a:xfrm>
            <a:prstGeom prst="rect">
              <a:avLst/>
            </a:prstGeom>
            <a:solidFill>
              <a:srgbClr val="3A3A3A"/>
            </a:solidFill>
            <a:ln w="3175">
              <a:noFill/>
            </a:ln>
            <a:effectLst/>
          </p:spPr>
          <p:txBody>
            <a:bodyPr spcFirstLastPara="0" vert="horz" wrap="square" lIns="18281" tIns="45713" rIns="18281" bIns="91401" numCol="1" spcCol="1270" anchor="t" anchorCtr="0">
              <a:noAutofit/>
            </a:bodyPr>
            <a:lstStyle/>
            <a:p>
              <a:pPr marL="0" marR="0" lvl="0" indent="0" algn="ctr" defTabSz="725012" eaLnBrk="1" fontAlgn="auto" latinLnBrk="0" hangingPunct="1">
                <a:lnSpc>
                  <a:spcPct val="100000"/>
                </a:lnSpc>
                <a:spcBef>
                  <a:spcPct val="0"/>
                </a:spcBef>
                <a:spcAft>
                  <a:spcPct val="35000"/>
                </a:spcAft>
                <a:buClrTx/>
                <a:buSzTx/>
                <a:buFontTx/>
                <a:buNone/>
                <a:tabLst/>
                <a:defRPr/>
              </a:pPr>
              <a:r>
                <a:rPr kumimoji="0" lang="en-US" sz="1600" b="1"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ea typeface="+mn-ea"/>
                  <a:cs typeface="Segoe UI Semilight" panose="020B0402040204020203" pitchFamily="34" charset="0"/>
                </a:rPr>
                <a:t>Dashboards and Visualizations</a:t>
              </a:r>
            </a:p>
          </p:txBody>
        </p:sp>
        <p:grpSp>
          <p:nvGrpSpPr>
            <p:cNvPr id="469" name="Group 468"/>
            <p:cNvGrpSpPr/>
            <p:nvPr/>
          </p:nvGrpSpPr>
          <p:grpSpPr>
            <a:xfrm>
              <a:off x="8847475" y="2434373"/>
              <a:ext cx="399110" cy="255091"/>
              <a:chOff x="4481847" y="2708926"/>
              <a:chExt cx="673103" cy="430214"/>
            </a:xfrm>
            <a:solidFill>
              <a:srgbClr val="505050"/>
            </a:solidFill>
          </p:grpSpPr>
          <p:sp>
            <p:nvSpPr>
              <p:cNvPr id="471" name="Freeform 5"/>
              <p:cNvSpPr>
                <a:spLocks noEditPoints="1"/>
              </p:cNvSpPr>
              <p:nvPr/>
            </p:nvSpPr>
            <p:spPr bwMode="auto">
              <a:xfrm>
                <a:off x="4481847" y="2708926"/>
                <a:ext cx="673103" cy="430214"/>
              </a:xfrm>
              <a:custGeom>
                <a:avLst/>
                <a:gdLst>
                  <a:gd name="T0" fmla="*/ 296 w 296"/>
                  <a:gd name="T1" fmla="*/ 164 h 188"/>
                  <a:gd name="T2" fmla="*/ 296 w 296"/>
                  <a:gd name="T3" fmla="*/ 188 h 188"/>
                  <a:gd name="T4" fmla="*/ 0 w 296"/>
                  <a:gd name="T5" fmla="*/ 188 h 188"/>
                  <a:gd name="T6" fmla="*/ 0 w 296"/>
                  <a:gd name="T7" fmla="*/ 164 h 188"/>
                  <a:gd name="T8" fmla="*/ 21 w 296"/>
                  <a:gd name="T9" fmla="*/ 164 h 188"/>
                  <a:gd name="T10" fmla="*/ 20 w 296"/>
                  <a:gd name="T11" fmla="*/ 22 h 188"/>
                  <a:gd name="T12" fmla="*/ 42 w 296"/>
                  <a:gd name="T13" fmla="*/ 0 h 188"/>
                  <a:gd name="T14" fmla="*/ 222 w 296"/>
                  <a:gd name="T15" fmla="*/ 1 h 188"/>
                  <a:gd name="T16" fmla="*/ 275 w 296"/>
                  <a:gd name="T17" fmla="*/ 54 h 188"/>
                  <a:gd name="T18" fmla="*/ 275 w 296"/>
                  <a:gd name="T19" fmla="*/ 164 h 188"/>
                  <a:gd name="T20" fmla="*/ 296 w 296"/>
                  <a:gd name="T21" fmla="*/ 164 h 188"/>
                  <a:gd name="T22" fmla="*/ 251 w 296"/>
                  <a:gd name="T23" fmla="*/ 164 h 188"/>
                  <a:gd name="T24" fmla="*/ 251 w 296"/>
                  <a:gd name="T25" fmla="*/ 25 h 188"/>
                  <a:gd name="T26" fmla="*/ 45 w 296"/>
                  <a:gd name="T27" fmla="*/ 25 h 188"/>
                  <a:gd name="T28" fmla="*/ 45 w 296"/>
                  <a:gd name="T29" fmla="*/ 164 h 188"/>
                  <a:gd name="T30" fmla="*/ 251 w 296"/>
                  <a:gd name="T31" fmla="*/ 16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6" h="188">
                    <a:moveTo>
                      <a:pt x="296" y="164"/>
                    </a:moveTo>
                    <a:cubicBezTo>
                      <a:pt x="296" y="172"/>
                      <a:pt x="296" y="180"/>
                      <a:pt x="296" y="188"/>
                    </a:cubicBezTo>
                    <a:cubicBezTo>
                      <a:pt x="197" y="188"/>
                      <a:pt x="99" y="188"/>
                      <a:pt x="0" y="188"/>
                    </a:cubicBezTo>
                    <a:cubicBezTo>
                      <a:pt x="0" y="180"/>
                      <a:pt x="0" y="172"/>
                      <a:pt x="0" y="164"/>
                    </a:cubicBezTo>
                    <a:cubicBezTo>
                      <a:pt x="6" y="164"/>
                      <a:pt x="13" y="164"/>
                      <a:pt x="21" y="164"/>
                    </a:cubicBezTo>
                    <a:cubicBezTo>
                      <a:pt x="21" y="115"/>
                      <a:pt x="21" y="69"/>
                      <a:pt x="20" y="22"/>
                    </a:cubicBezTo>
                    <a:cubicBezTo>
                      <a:pt x="20" y="6"/>
                      <a:pt x="25" y="0"/>
                      <a:pt x="42" y="0"/>
                    </a:cubicBezTo>
                    <a:cubicBezTo>
                      <a:pt x="102" y="1"/>
                      <a:pt x="162" y="1"/>
                      <a:pt x="222" y="1"/>
                    </a:cubicBezTo>
                    <a:cubicBezTo>
                      <a:pt x="275" y="1"/>
                      <a:pt x="275" y="1"/>
                      <a:pt x="275" y="54"/>
                    </a:cubicBezTo>
                    <a:cubicBezTo>
                      <a:pt x="275" y="91"/>
                      <a:pt x="275" y="127"/>
                      <a:pt x="275" y="164"/>
                    </a:cubicBezTo>
                    <a:cubicBezTo>
                      <a:pt x="284" y="164"/>
                      <a:pt x="290" y="164"/>
                      <a:pt x="296" y="164"/>
                    </a:cubicBezTo>
                    <a:close/>
                    <a:moveTo>
                      <a:pt x="251" y="164"/>
                    </a:moveTo>
                    <a:cubicBezTo>
                      <a:pt x="251" y="116"/>
                      <a:pt x="251" y="70"/>
                      <a:pt x="251" y="25"/>
                    </a:cubicBezTo>
                    <a:cubicBezTo>
                      <a:pt x="181" y="25"/>
                      <a:pt x="113" y="25"/>
                      <a:pt x="45" y="25"/>
                    </a:cubicBezTo>
                    <a:cubicBezTo>
                      <a:pt x="45" y="72"/>
                      <a:pt x="45" y="118"/>
                      <a:pt x="45" y="164"/>
                    </a:cubicBezTo>
                    <a:cubicBezTo>
                      <a:pt x="114" y="164"/>
                      <a:pt x="182" y="164"/>
                      <a:pt x="251" y="16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72" name="Freeform 6"/>
              <p:cNvSpPr>
                <a:spLocks/>
              </p:cNvSpPr>
              <p:nvPr/>
            </p:nvSpPr>
            <p:spPr bwMode="auto">
              <a:xfrm>
                <a:off x="4727910" y="2799414"/>
                <a:ext cx="73024" cy="257176"/>
              </a:xfrm>
              <a:custGeom>
                <a:avLst/>
                <a:gdLst>
                  <a:gd name="T0" fmla="*/ 31 w 32"/>
                  <a:gd name="T1" fmla="*/ 58 h 112"/>
                  <a:gd name="T2" fmla="*/ 32 w 32"/>
                  <a:gd name="T3" fmla="*/ 94 h 112"/>
                  <a:gd name="T4" fmla="*/ 16 w 32"/>
                  <a:gd name="T5" fmla="*/ 112 h 112"/>
                  <a:gd name="T6" fmla="*/ 0 w 32"/>
                  <a:gd name="T7" fmla="*/ 93 h 112"/>
                  <a:gd name="T8" fmla="*/ 0 w 32"/>
                  <a:gd name="T9" fmla="*/ 15 h 112"/>
                  <a:gd name="T10" fmla="*/ 15 w 32"/>
                  <a:gd name="T11" fmla="*/ 0 h 112"/>
                  <a:gd name="T12" fmla="*/ 32 w 32"/>
                  <a:gd name="T13" fmla="*/ 16 h 112"/>
                  <a:gd name="T14" fmla="*/ 31 w 32"/>
                  <a:gd name="T15" fmla="*/ 58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12">
                    <a:moveTo>
                      <a:pt x="31" y="58"/>
                    </a:moveTo>
                    <a:cubicBezTo>
                      <a:pt x="31" y="70"/>
                      <a:pt x="31" y="82"/>
                      <a:pt x="32" y="94"/>
                    </a:cubicBezTo>
                    <a:cubicBezTo>
                      <a:pt x="32" y="105"/>
                      <a:pt x="30" y="112"/>
                      <a:pt x="16" y="112"/>
                    </a:cubicBezTo>
                    <a:cubicBezTo>
                      <a:pt x="1" y="112"/>
                      <a:pt x="0" y="104"/>
                      <a:pt x="0" y="93"/>
                    </a:cubicBezTo>
                    <a:cubicBezTo>
                      <a:pt x="1" y="67"/>
                      <a:pt x="1" y="41"/>
                      <a:pt x="0" y="15"/>
                    </a:cubicBezTo>
                    <a:cubicBezTo>
                      <a:pt x="0" y="4"/>
                      <a:pt x="4" y="0"/>
                      <a:pt x="15" y="0"/>
                    </a:cubicBezTo>
                    <a:cubicBezTo>
                      <a:pt x="27" y="0"/>
                      <a:pt x="32" y="4"/>
                      <a:pt x="32" y="16"/>
                    </a:cubicBezTo>
                    <a:cubicBezTo>
                      <a:pt x="31" y="30"/>
                      <a:pt x="31" y="44"/>
                      <a:pt x="31" y="5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73" name="Freeform 7"/>
              <p:cNvSpPr>
                <a:spLocks/>
              </p:cNvSpPr>
              <p:nvPr/>
            </p:nvSpPr>
            <p:spPr bwMode="auto">
              <a:xfrm>
                <a:off x="4837449" y="2872438"/>
                <a:ext cx="74613" cy="184150"/>
              </a:xfrm>
              <a:custGeom>
                <a:avLst/>
                <a:gdLst>
                  <a:gd name="T0" fmla="*/ 31 w 33"/>
                  <a:gd name="T1" fmla="*/ 40 h 80"/>
                  <a:gd name="T2" fmla="*/ 32 w 33"/>
                  <a:gd name="T3" fmla="*/ 62 h 80"/>
                  <a:gd name="T4" fmla="*/ 16 w 33"/>
                  <a:gd name="T5" fmla="*/ 80 h 80"/>
                  <a:gd name="T6" fmla="*/ 0 w 33"/>
                  <a:gd name="T7" fmla="*/ 61 h 80"/>
                  <a:gd name="T8" fmla="*/ 0 w 33"/>
                  <a:gd name="T9" fmla="*/ 17 h 80"/>
                  <a:gd name="T10" fmla="*/ 15 w 33"/>
                  <a:gd name="T11" fmla="*/ 0 h 80"/>
                  <a:gd name="T12" fmla="*/ 32 w 33"/>
                  <a:gd name="T13" fmla="*/ 18 h 80"/>
                  <a:gd name="T14" fmla="*/ 31 w 33"/>
                  <a:gd name="T15" fmla="*/ 4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0">
                    <a:moveTo>
                      <a:pt x="31" y="40"/>
                    </a:moveTo>
                    <a:cubicBezTo>
                      <a:pt x="31" y="47"/>
                      <a:pt x="31" y="54"/>
                      <a:pt x="32" y="62"/>
                    </a:cubicBezTo>
                    <a:cubicBezTo>
                      <a:pt x="32" y="73"/>
                      <a:pt x="30" y="80"/>
                      <a:pt x="16" y="80"/>
                    </a:cubicBezTo>
                    <a:cubicBezTo>
                      <a:pt x="1" y="80"/>
                      <a:pt x="0" y="72"/>
                      <a:pt x="0" y="61"/>
                    </a:cubicBezTo>
                    <a:cubicBezTo>
                      <a:pt x="1" y="46"/>
                      <a:pt x="1" y="32"/>
                      <a:pt x="0" y="17"/>
                    </a:cubicBezTo>
                    <a:cubicBezTo>
                      <a:pt x="0" y="6"/>
                      <a:pt x="2" y="0"/>
                      <a:pt x="15" y="0"/>
                    </a:cubicBezTo>
                    <a:cubicBezTo>
                      <a:pt x="29" y="0"/>
                      <a:pt x="33" y="6"/>
                      <a:pt x="32" y="18"/>
                    </a:cubicBezTo>
                    <a:cubicBezTo>
                      <a:pt x="31" y="25"/>
                      <a:pt x="31" y="33"/>
                      <a:pt x="31" y="4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74" name="Freeform 8"/>
              <p:cNvSpPr>
                <a:spLocks/>
              </p:cNvSpPr>
              <p:nvPr/>
            </p:nvSpPr>
            <p:spPr bwMode="auto">
              <a:xfrm>
                <a:off x="4604085" y="2937526"/>
                <a:ext cx="103187" cy="119063"/>
              </a:xfrm>
              <a:custGeom>
                <a:avLst/>
                <a:gdLst>
                  <a:gd name="T0" fmla="*/ 6 w 45"/>
                  <a:gd name="T1" fmla="*/ 26 h 52"/>
                  <a:gd name="T2" fmla="*/ 22 w 45"/>
                  <a:gd name="T3" fmla="*/ 0 h 52"/>
                  <a:gd name="T4" fmla="*/ 37 w 45"/>
                  <a:gd name="T5" fmla="*/ 25 h 52"/>
                  <a:gd name="T6" fmla="*/ 23 w 45"/>
                  <a:gd name="T7" fmla="*/ 52 h 52"/>
                  <a:gd name="T8" fmla="*/ 6 w 45"/>
                  <a:gd name="T9" fmla="*/ 26 h 52"/>
                </a:gdLst>
                <a:ahLst/>
                <a:cxnLst>
                  <a:cxn ang="0">
                    <a:pos x="T0" y="T1"/>
                  </a:cxn>
                  <a:cxn ang="0">
                    <a:pos x="T2" y="T3"/>
                  </a:cxn>
                  <a:cxn ang="0">
                    <a:pos x="T4" y="T5"/>
                  </a:cxn>
                  <a:cxn ang="0">
                    <a:pos x="T6" y="T7"/>
                  </a:cxn>
                  <a:cxn ang="0">
                    <a:pos x="T8" y="T9"/>
                  </a:cxn>
                </a:cxnLst>
                <a:rect l="0" t="0" r="r" b="b"/>
                <a:pathLst>
                  <a:path w="45" h="52">
                    <a:moveTo>
                      <a:pt x="6" y="26"/>
                    </a:moveTo>
                    <a:cubicBezTo>
                      <a:pt x="8" y="16"/>
                      <a:pt x="0" y="0"/>
                      <a:pt x="22" y="0"/>
                    </a:cubicBezTo>
                    <a:cubicBezTo>
                      <a:pt x="43" y="0"/>
                      <a:pt x="38" y="14"/>
                      <a:pt x="37" y="25"/>
                    </a:cubicBezTo>
                    <a:cubicBezTo>
                      <a:pt x="36" y="35"/>
                      <a:pt x="45" y="51"/>
                      <a:pt x="23" y="52"/>
                    </a:cubicBezTo>
                    <a:cubicBezTo>
                      <a:pt x="1" y="52"/>
                      <a:pt x="8" y="37"/>
                      <a:pt x="6" y="2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75" name="Freeform 9"/>
              <p:cNvSpPr>
                <a:spLocks/>
              </p:cNvSpPr>
              <p:nvPr/>
            </p:nvSpPr>
            <p:spPr bwMode="auto">
              <a:xfrm>
                <a:off x="4939050" y="2954988"/>
                <a:ext cx="87312" cy="101601"/>
              </a:xfrm>
              <a:custGeom>
                <a:avLst/>
                <a:gdLst>
                  <a:gd name="T0" fmla="*/ 34 w 38"/>
                  <a:gd name="T1" fmla="*/ 21 h 44"/>
                  <a:gd name="T2" fmla="*/ 19 w 38"/>
                  <a:gd name="T3" fmla="*/ 44 h 44"/>
                  <a:gd name="T4" fmla="*/ 3 w 38"/>
                  <a:gd name="T5" fmla="*/ 22 h 44"/>
                  <a:gd name="T6" fmla="*/ 20 w 38"/>
                  <a:gd name="T7" fmla="*/ 0 h 44"/>
                  <a:gd name="T8" fmla="*/ 34 w 38"/>
                  <a:gd name="T9" fmla="*/ 21 h 44"/>
                </a:gdLst>
                <a:ahLst/>
                <a:cxnLst>
                  <a:cxn ang="0">
                    <a:pos x="T0" y="T1"/>
                  </a:cxn>
                  <a:cxn ang="0">
                    <a:pos x="T2" y="T3"/>
                  </a:cxn>
                  <a:cxn ang="0">
                    <a:pos x="T4" y="T5"/>
                  </a:cxn>
                  <a:cxn ang="0">
                    <a:pos x="T6" y="T7"/>
                  </a:cxn>
                  <a:cxn ang="0">
                    <a:pos x="T8" y="T9"/>
                  </a:cxn>
                </a:cxnLst>
                <a:rect l="0" t="0" r="r" b="b"/>
                <a:pathLst>
                  <a:path w="38" h="44">
                    <a:moveTo>
                      <a:pt x="34" y="21"/>
                    </a:moveTo>
                    <a:cubicBezTo>
                      <a:pt x="34" y="32"/>
                      <a:pt x="38" y="44"/>
                      <a:pt x="19" y="44"/>
                    </a:cubicBezTo>
                    <a:cubicBezTo>
                      <a:pt x="0" y="44"/>
                      <a:pt x="4" y="32"/>
                      <a:pt x="3" y="22"/>
                    </a:cubicBezTo>
                    <a:cubicBezTo>
                      <a:pt x="3" y="10"/>
                      <a:pt x="2" y="0"/>
                      <a:pt x="20" y="0"/>
                    </a:cubicBezTo>
                    <a:cubicBezTo>
                      <a:pt x="37" y="0"/>
                      <a:pt x="34" y="11"/>
                      <a:pt x="34" y="2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sp>
          <p:nvSpPr>
            <p:cNvPr id="470" name="Rectangle 469"/>
            <p:cNvSpPr/>
            <p:nvPr/>
          </p:nvSpPr>
          <p:spPr>
            <a:xfrm>
              <a:off x="9204619" y="2421304"/>
              <a:ext cx="726096"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Power BI</a:t>
              </a:r>
            </a:p>
          </p:txBody>
        </p:sp>
      </p:grpSp>
      <p:grpSp>
        <p:nvGrpSpPr>
          <p:cNvPr id="476" name="Group 475"/>
          <p:cNvGrpSpPr/>
          <p:nvPr/>
        </p:nvGrpSpPr>
        <p:grpSpPr>
          <a:xfrm>
            <a:off x="6277916" y="1790395"/>
            <a:ext cx="2370146" cy="4320099"/>
            <a:chOff x="6277916" y="1790395"/>
            <a:chExt cx="2370146" cy="4320099"/>
          </a:xfrm>
        </p:grpSpPr>
        <p:sp>
          <p:nvSpPr>
            <p:cNvPr id="477" name="Rectangle 476"/>
            <p:cNvSpPr/>
            <p:nvPr/>
          </p:nvSpPr>
          <p:spPr bwMode="auto">
            <a:xfrm>
              <a:off x="6277916" y="1790395"/>
              <a:ext cx="2079506" cy="4320099"/>
            </a:xfrm>
            <a:prstGeom prst="rect">
              <a:avLst/>
            </a:prstGeom>
            <a:solidFill>
              <a:srgbClr val="002050">
                <a:lumMod val="90000"/>
                <a:lumOff val="10000"/>
              </a:srgbClr>
            </a:solidFill>
            <a:ln w="3175">
              <a:noFill/>
            </a:ln>
            <a:effectLst/>
          </p:spPr>
          <p:txBody>
            <a:bodyPr spcFirstLastPara="0" vert="horz" wrap="square" lIns="18281" tIns="45713" rIns="18281" bIns="91401" numCol="1" spcCol="1270" anchor="t" anchorCtr="0">
              <a:noAutofit/>
            </a:bodyPr>
            <a:lstStyle/>
            <a:p>
              <a:pPr marL="0" marR="0" lvl="0" indent="0" algn="ctr" defTabSz="725012" eaLnBrk="1" fontAlgn="auto" latinLnBrk="0" hangingPunct="1">
                <a:lnSpc>
                  <a:spcPct val="100000"/>
                </a:lnSpc>
                <a:spcBef>
                  <a:spcPct val="0"/>
                </a:spcBef>
                <a:spcAft>
                  <a:spcPct val="35000"/>
                </a:spcAft>
                <a:buClrTx/>
                <a:buSzTx/>
                <a:buFontTx/>
                <a:buNone/>
                <a:tabLst/>
                <a:defRPr/>
              </a:pPr>
              <a:r>
                <a:rPr kumimoji="0" lang="en-US" sz="1600" b="1"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ea typeface="+mn-ea"/>
                  <a:cs typeface="Segoe UI Semilight" panose="020B0402040204020203" pitchFamily="34" charset="0"/>
                </a:rPr>
                <a:t>Machine Learning </a:t>
              </a:r>
              <a:br>
                <a:rPr kumimoji="0" lang="en-US" sz="1600" b="1"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ea typeface="+mn-ea"/>
                  <a:cs typeface="Segoe UI Semilight" panose="020B0402040204020203" pitchFamily="34" charset="0"/>
                </a:rPr>
              </a:br>
              <a:r>
                <a:rPr kumimoji="0" lang="en-US" sz="1600" b="1"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ea typeface="+mn-ea"/>
                  <a:cs typeface="Segoe UI Semilight" panose="020B0402040204020203" pitchFamily="34" charset="0"/>
                </a:rPr>
                <a:t>and Analytics</a:t>
              </a:r>
            </a:p>
          </p:txBody>
        </p:sp>
        <p:pic>
          <p:nvPicPr>
            <p:cNvPr id="478" name="Picture 4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8398" y="2896065"/>
              <a:ext cx="353933" cy="375063"/>
            </a:xfrm>
            <a:prstGeom prst="rect">
              <a:avLst/>
            </a:prstGeom>
          </p:spPr>
        </p:pic>
        <p:pic>
          <p:nvPicPr>
            <p:cNvPr id="479" name="Picture 4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0490" y="3992088"/>
              <a:ext cx="428269" cy="310126"/>
            </a:xfrm>
            <a:prstGeom prst="rect">
              <a:avLst/>
            </a:prstGeom>
          </p:spPr>
        </p:pic>
        <p:pic>
          <p:nvPicPr>
            <p:cNvPr id="480" name="Picture 47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1467" y="4994031"/>
              <a:ext cx="474530" cy="367761"/>
            </a:xfrm>
            <a:prstGeom prst="rect">
              <a:avLst/>
            </a:prstGeom>
          </p:spPr>
        </p:pic>
        <p:sp>
          <p:nvSpPr>
            <p:cNvPr id="481" name="Rectangle 480"/>
            <p:cNvSpPr/>
            <p:nvPr/>
          </p:nvSpPr>
          <p:spPr>
            <a:xfrm>
              <a:off x="6767968" y="2860458"/>
              <a:ext cx="129779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Azure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Machine Learning</a:t>
              </a:r>
            </a:p>
          </p:txBody>
        </p:sp>
        <p:sp>
          <p:nvSpPr>
            <p:cNvPr id="482" name="Rectangle 481"/>
            <p:cNvSpPr/>
            <p:nvPr/>
          </p:nvSpPr>
          <p:spPr>
            <a:xfrm>
              <a:off x="6808759" y="3900664"/>
              <a:ext cx="143949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Azure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HDInsight (Hadoop)</a:t>
              </a:r>
            </a:p>
          </p:txBody>
        </p:sp>
        <p:sp>
          <p:nvSpPr>
            <p:cNvPr id="483" name="Rectangle 482"/>
            <p:cNvSpPr/>
            <p:nvPr/>
          </p:nvSpPr>
          <p:spPr>
            <a:xfrm>
              <a:off x="6808759" y="4922306"/>
              <a:ext cx="120501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Azure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Stream Analytics</a:t>
              </a:r>
            </a:p>
          </p:txBody>
        </p:sp>
        <p:grpSp>
          <p:nvGrpSpPr>
            <p:cNvPr id="484" name="Group 483"/>
            <p:cNvGrpSpPr/>
            <p:nvPr/>
          </p:nvGrpSpPr>
          <p:grpSpPr>
            <a:xfrm>
              <a:off x="8352819" y="2143445"/>
              <a:ext cx="295243" cy="1834529"/>
              <a:chOff x="3832324" y="5254390"/>
              <a:chExt cx="295243" cy="1834529"/>
            </a:xfrm>
          </p:grpSpPr>
          <p:sp>
            <p:nvSpPr>
              <p:cNvPr id="492" name="Isosceles Triangle 491"/>
              <p:cNvSpPr/>
              <p:nvPr/>
            </p:nvSpPr>
            <p:spPr bwMode="auto">
              <a:xfrm rot="5400000">
                <a:off x="3576707" y="5557205"/>
                <a:ext cx="853675" cy="248045"/>
              </a:xfrm>
              <a:prstGeom prst="triangle">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93" name="Isosceles Triangle 492"/>
              <p:cNvSpPr/>
              <p:nvPr/>
            </p:nvSpPr>
            <p:spPr bwMode="auto">
              <a:xfrm rot="5400000">
                <a:off x="3529509" y="5557205"/>
                <a:ext cx="853675" cy="248045"/>
              </a:xfrm>
              <a:prstGeom prst="triangle">
                <a:avLst/>
              </a:prstGeom>
              <a:solidFill>
                <a:srgbClr val="002050">
                  <a:lumMod val="90000"/>
                  <a:lumOff val="1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94" name="Isosceles Triangle 493"/>
              <p:cNvSpPr/>
              <p:nvPr/>
            </p:nvSpPr>
            <p:spPr bwMode="auto">
              <a:xfrm rot="5400000">
                <a:off x="3576707" y="6538059"/>
                <a:ext cx="853675" cy="248045"/>
              </a:xfrm>
              <a:prstGeom prst="triangle">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85" name="Group 484"/>
            <p:cNvGrpSpPr/>
            <p:nvPr/>
          </p:nvGrpSpPr>
          <p:grpSpPr>
            <a:xfrm>
              <a:off x="8352819" y="4071625"/>
              <a:ext cx="295243" cy="853675"/>
              <a:chOff x="3832324" y="5673490"/>
              <a:chExt cx="295243" cy="853675"/>
            </a:xfrm>
          </p:grpSpPr>
          <p:sp>
            <p:nvSpPr>
              <p:cNvPr id="490" name="Isosceles Triangle 489"/>
              <p:cNvSpPr/>
              <p:nvPr/>
            </p:nvSpPr>
            <p:spPr bwMode="auto">
              <a:xfrm rot="5400000">
                <a:off x="3576707" y="5976305"/>
                <a:ext cx="853675" cy="248045"/>
              </a:xfrm>
              <a:prstGeom prst="triangle">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91" name="Isosceles Triangle 490"/>
              <p:cNvSpPr/>
              <p:nvPr/>
            </p:nvSpPr>
            <p:spPr bwMode="auto">
              <a:xfrm rot="5400000">
                <a:off x="3529509" y="5976305"/>
                <a:ext cx="853675" cy="248045"/>
              </a:xfrm>
              <a:prstGeom prst="triangle">
                <a:avLst/>
              </a:prstGeom>
              <a:solidFill>
                <a:srgbClr val="002050">
                  <a:lumMod val="90000"/>
                  <a:lumOff val="1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86" name="Group 485"/>
            <p:cNvGrpSpPr/>
            <p:nvPr/>
          </p:nvGrpSpPr>
          <p:grpSpPr>
            <a:xfrm>
              <a:off x="8352819" y="5171433"/>
              <a:ext cx="295243" cy="853675"/>
              <a:chOff x="3832324" y="5397265"/>
              <a:chExt cx="295243" cy="853675"/>
            </a:xfrm>
          </p:grpSpPr>
          <p:sp>
            <p:nvSpPr>
              <p:cNvPr id="488" name="Isosceles Triangle 487"/>
              <p:cNvSpPr/>
              <p:nvPr/>
            </p:nvSpPr>
            <p:spPr bwMode="auto">
              <a:xfrm rot="5400000">
                <a:off x="3576707" y="5700080"/>
                <a:ext cx="853675" cy="248045"/>
              </a:xfrm>
              <a:prstGeom prst="triangle">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89" name="Isosceles Triangle 488"/>
              <p:cNvSpPr/>
              <p:nvPr/>
            </p:nvSpPr>
            <p:spPr bwMode="auto">
              <a:xfrm rot="5400000">
                <a:off x="3529509" y="5700080"/>
                <a:ext cx="853675" cy="248045"/>
              </a:xfrm>
              <a:prstGeom prst="triangle">
                <a:avLst/>
              </a:prstGeom>
              <a:solidFill>
                <a:srgbClr val="002050">
                  <a:lumMod val="90000"/>
                  <a:lumOff val="1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487" name="Isosceles Triangle 486"/>
            <p:cNvSpPr/>
            <p:nvPr/>
          </p:nvSpPr>
          <p:spPr bwMode="auto">
            <a:xfrm rot="5400000">
              <a:off x="8050088" y="3428236"/>
              <a:ext cx="853675" cy="248045"/>
            </a:xfrm>
            <a:prstGeom prst="triangle">
              <a:avLst/>
            </a:prstGeom>
            <a:solidFill>
              <a:srgbClr val="002050">
                <a:lumMod val="90000"/>
                <a:lumOff val="1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495" name="Freeform 389"/>
          <p:cNvSpPr>
            <a:spLocks noEditPoints="1"/>
          </p:cNvSpPr>
          <p:nvPr/>
        </p:nvSpPr>
        <p:spPr bwMode="auto">
          <a:xfrm>
            <a:off x="9064667" y="3450882"/>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srgbClr val="FFFFFF"/>
              </a:solidFill>
              <a:effectLst/>
              <a:uLnTx/>
              <a:uFillTx/>
            </a:endParaRPr>
          </a:p>
        </p:txBody>
      </p:sp>
      <p:sp>
        <p:nvSpPr>
          <p:cNvPr id="496" name="Title 1"/>
          <p:cNvSpPr txBox="1">
            <a:spLocks/>
          </p:cNvSpPr>
          <p:nvPr/>
        </p:nvSpPr>
        <p:spPr>
          <a:xfrm>
            <a:off x="274639" y="295274"/>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r>
              <a:rPr lang="en-US" dirty="0">
                <a:gradFill>
                  <a:gsLst>
                    <a:gs pos="1250">
                      <a:srgbClr val="FFFFFF"/>
                    </a:gs>
                    <a:gs pos="100000">
                      <a:srgbClr val="FFFFFF"/>
                    </a:gs>
                  </a:gsLst>
                  <a:lin ang="5400000" scaled="0"/>
                </a:gradFill>
              </a:rPr>
              <a:t>Transform data into intelligent action</a:t>
            </a:r>
            <a:endParaRPr kumimoji="0" lang="en-US" sz="3599" b="0" i="0" u="none" strike="noStrike" kern="1200" cap="none" spc="-102" normalizeH="0" baseline="0" noProof="0" dirty="0">
              <a:ln w="3175">
                <a:noFill/>
              </a:ln>
              <a:gradFill>
                <a:gsLst>
                  <a:gs pos="1250">
                    <a:srgbClr val="FFFFFF"/>
                  </a:gs>
                  <a:gs pos="100000">
                    <a:srgbClr val="FFFFFF"/>
                  </a:gs>
                </a:gsLst>
                <a:lin ang="5400000" scaled="0"/>
              </a:gradFill>
              <a:effectLst/>
              <a:uLnTx/>
              <a:uFillTx/>
              <a:latin typeface="Segoe UI Light"/>
              <a:ea typeface="+mn-ea"/>
              <a:cs typeface="Segoe UI" pitchFamily="34" charset="0"/>
            </a:endParaRPr>
          </a:p>
        </p:txBody>
      </p:sp>
      <p:sp>
        <p:nvSpPr>
          <p:cNvPr id="497" name="Rectangle 496"/>
          <p:cNvSpPr/>
          <p:nvPr/>
        </p:nvSpPr>
        <p:spPr>
          <a:xfrm>
            <a:off x="401528" y="6200099"/>
            <a:ext cx="655144" cy="345163"/>
          </a:xfrm>
          <a:prstGeom prst="rect">
            <a:avLst/>
          </a:prstGeom>
        </p:spPr>
        <p:txBody>
          <a:bodyPr wrap="none">
            <a:spAutoFit/>
          </a:bodyPr>
          <a:lstStyle/>
          <a:p>
            <a:pPr algn="ctr" defTabSz="725012">
              <a:spcBef>
                <a:spcPct val="0"/>
              </a:spcBef>
              <a:spcAft>
                <a:spcPct val="35000"/>
              </a:spcAft>
            </a:pPr>
            <a:r>
              <a:rPr lang="en-US" sz="1599" b="1" spc="-30"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DATA</a:t>
            </a:r>
          </a:p>
        </p:txBody>
      </p:sp>
      <p:grpSp>
        <p:nvGrpSpPr>
          <p:cNvPr id="498" name="Group 497"/>
          <p:cNvGrpSpPr/>
          <p:nvPr/>
        </p:nvGrpSpPr>
        <p:grpSpPr>
          <a:xfrm>
            <a:off x="276231" y="2132701"/>
            <a:ext cx="1551146" cy="3814147"/>
            <a:chOff x="276231" y="2132701"/>
            <a:chExt cx="1551146" cy="3814147"/>
          </a:xfrm>
        </p:grpSpPr>
        <p:cxnSp>
          <p:nvCxnSpPr>
            <p:cNvPr id="499" name="Straight Connector 498"/>
            <p:cNvCxnSpPr/>
            <p:nvPr/>
          </p:nvCxnSpPr>
          <p:spPr>
            <a:xfrm>
              <a:off x="1399592" y="2407298"/>
              <a:ext cx="7864" cy="2729556"/>
            </a:xfrm>
            <a:prstGeom prst="line">
              <a:avLst/>
            </a:prstGeom>
            <a:noFill/>
            <a:ln w="22225" cap="sq" cmpd="sng" algn="ctr">
              <a:solidFill>
                <a:srgbClr val="FFFFFF"/>
              </a:solidFill>
              <a:prstDash val="solid"/>
              <a:miter lim="800000"/>
              <a:headEnd type="none"/>
              <a:tailEnd type="none"/>
            </a:ln>
            <a:effectLst/>
          </p:spPr>
        </p:cxnSp>
        <p:cxnSp>
          <p:nvCxnSpPr>
            <p:cNvPr id="500" name="Straight Connector 499"/>
            <p:cNvCxnSpPr/>
            <p:nvPr/>
          </p:nvCxnSpPr>
          <p:spPr>
            <a:xfrm>
              <a:off x="1184988" y="2407298"/>
              <a:ext cx="214604" cy="1"/>
            </a:xfrm>
            <a:prstGeom prst="line">
              <a:avLst/>
            </a:prstGeom>
            <a:noFill/>
            <a:ln w="22225" cap="sq" cmpd="sng" algn="ctr">
              <a:solidFill>
                <a:srgbClr val="FFFFFF"/>
              </a:solidFill>
              <a:prstDash val="solid"/>
              <a:miter lim="800000"/>
              <a:headEnd type="none"/>
              <a:tailEnd type="none"/>
            </a:ln>
            <a:effectLst/>
          </p:spPr>
        </p:cxnSp>
        <p:cxnSp>
          <p:nvCxnSpPr>
            <p:cNvPr id="501" name="Straight Connector 500"/>
            <p:cNvCxnSpPr/>
            <p:nvPr/>
          </p:nvCxnSpPr>
          <p:spPr>
            <a:xfrm flipV="1">
              <a:off x="1184988" y="3768264"/>
              <a:ext cx="570278" cy="1"/>
            </a:xfrm>
            <a:prstGeom prst="line">
              <a:avLst/>
            </a:prstGeom>
            <a:noFill/>
            <a:ln w="22225" cap="sq" cmpd="sng" algn="ctr">
              <a:solidFill>
                <a:srgbClr val="FFFFFF"/>
              </a:solidFill>
              <a:prstDash val="solid"/>
              <a:miter lim="800000"/>
              <a:headEnd type="none"/>
              <a:tailEnd type="none"/>
            </a:ln>
            <a:effectLst/>
          </p:spPr>
        </p:cxnSp>
        <p:cxnSp>
          <p:nvCxnSpPr>
            <p:cNvPr id="502" name="Straight Connector 501"/>
            <p:cNvCxnSpPr/>
            <p:nvPr/>
          </p:nvCxnSpPr>
          <p:spPr>
            <a:xfrm>
              <a:off x="1184988" y="5136854"/>
              <a:ext cx="214604" cy="1"/>
            </a:xfrm>
            <a:prstGeom prst="line">
              <a:avLst/>
            </a:prstGeom>
            <a:noFill/>
            <a:ln w="22225" cap="sq" cmpd="sng" algn="ctr">
              <a:solidFill>
                <a:srgbClr val="FFFFFF"/>
              </a:solidFill>
              <a:prstDash val="solid"/>
              <a:miter lim="800000"/>
              <a:headEnd type="none"/>
              <a:tailEnd type="none"/>
            </a:ln>
            <a:effectLst/>
          </p:spPr>
        </p:cxnSp>
        <p:sp>
          <p:nvSpPr>
            <p:cNvPr id="503" name="Freeform 34"/>
            <p:cNvSpPr>
              <a:spLocks noEditPoints="1"/>
            </p:cNvSpPr>
            <p:nvPr/>
          </p:nvSpPr>
          <p:spPr bwMode="auto">
            <a:xfrm>
              <a:off x="485527" y="2132701"/>
              <a:ext cx="613677" cy="485488"/>
            </a:xfrm>
            <a:custGeom>
              <a:avLst/>
              <a:gdLst>
                <a:gd name="T0" fmla="*/ 234 w 1464"/>
                <a:gd name="T1" fmla="*/ 815 h 1158"/>
                <a:gd name="T2" fmla="*/ 206 w 1464"/>
                <a:gd name="T3" fmla="*/ 1158 h 1158"/>
                <a:gd name="T4" fmla="*/ 33 w 1464"/>
                <a:gd name="T5" fmla="*/ 1131 h 1158"/>
                <a:gd name="T6" fmla="*/ 89 w 1464"/>
                <a:gd name="T7" fmla="*/ 876 h 1158"/>
                <a:gd name="T8" fmla="*/ 183 w 1464"/>
                <a:gd name="T9" fmla="*/ 876 h 1158"/>
                <a:gd name="T10" fmla="*/ 323 w 1464"/>
                <a:gd name="T11" fmla="*/ 1158 h 1158"/>
                <a:gd name="T12" fmla="*/ 495 w 1464"/>
                <a:gd name="T13" fmla="*/ 1131 h 1158"/>
                <a:gd name="T14" fmla="*/ 295 w 1464"/>
                <a:gd name="T15" fmla="*/ 748 h 1158"/>
                <a:gd name="T16" fmla="*/ 295 w 1464"/>
                <a:gd name="T17" fmla="*/ 1131 h 1158"/>
                <a:gd name="T18" fmla="*/ 584 w 1464"/>
                <a:gd name="T19" fmla="*/ 1158 h 1158"/>
                <a:gd name="T20" fmla="*/ 757 w 1464"/>
                <a:gd name="T21" fmla="*/ 1131 h 1158"/>
                <a:gd name="T22" fmla="*/ 557 w 1464"/>
                <a:gd name="T23" fmla="*/ 493 h 1158"/>
                <a:gd name="T24" fmla="*/ 557 w 1464"/>
                <a:gd name="T25" fmla="*/ 1131 h 1158"/>
                <a:gd name="T26" fmla="*/ 863 w 1464"/>
                <a:gd name="T27" fmla="*/ 676 h 1158"/>
                <a:gd name="T28" fmla="*/ 813 w 1464"/>
                <a:gd name="T29" fmla="*/ 1131 h 1158"/>
                <a:gd name="T30" fmla="*/ 991 w 1464"/>
                <a:gd name="T31" fmla="*/ 1158 h 1158"/>
                <a:gd name="T32" fmla="*/ 1013 w 1464"/>
                <a:gd name="T33" fmla="*/ 610 h 1158"/>
                <a:gd name="T34" fmla="*/ 902 w 1464"/>
                <a:gd name="T35" fmla="*/ 687 h 1158"/>
                <a:gd name="T36" fmla="*/ 1074 w 1464"/>
                <a:gd name="T37" fmla="*/ 1131 h 1158"/>
                <a:gd name="T38" fmla="*/ 1247 w 1464"/>
                <a:gd name="T39" fmla="*/ 1158 h 1158"/>
                <a:gd name="T40" fmla="*/ 1275 w 1464"/>
                <a:gd name="T41" fmla="*/ 366 h 1158"/>
                <a:gd name="T42" fmla="*/ 1074 w 1464"/>
                <a:gd name="T43" fmla="*/ 549 h 1158"/>
                <a:gd name="T44" fmla="*/ 1442 w 1464"/>
                <a:gd name="T45" fmla="*/ 0 h 1158"/>
                <a:gd name="T46" fmla="*/ 1024 w 1464"/>
                <a:gd name="T47" fmla="*/ 33 h 1158"/>
                <a:gd name="T48" fmla="*/ 1130 w 1464"/>
                <a:gd name="T49" fmla="*/ 166 h 1158"/>
                <a:gd name="T50" fmla="*/ 935 w 1464"/>
                <a:gd name="T51" fmla="*/ 410 h 1158"/>
                <a:gd name="T52" fmla="*/ 896 w 1464"/>
                <a:gd name="T53" fmla="*/ 416 h 1158"/>
                <a:gd name="T54" fmla="*/ 540 w 1464"/>
                <a:gd name="T55" fmla="*/ 94 h 1158"/>
                <a:gd name="T56" fmla="*/ 11 w 1464"/>
                <a:gd name="T57" fmla="*/ 704 h 1158"/>
                <a:gd name="T58" fmla="*/ 117 w 1464"/>
                <a:gd name="T59" fmla="*/ 848 h 1158"/>
                <a:gd name="T60" fmla="*/ 156 w 1464"/>
                <a:gd name="T61" fmla="*/ 848 h 1158"/>
                <a:gd name="T62" fmla="*/ 534 w 1464"/>
                <a:gd name="T63" fmla="*/ 443 h 1158"/>
                <a:gd name="T64" fmla="*/ 885 w 1464"/>
                <a:gd name="T65" fmla="*/ 649 h 1158"/>
                <a:gd name="T66" fmla="*/ 930 w 1464"/>
                <a:gd name="T67" fmla="*/ 643 h 1158"/>
                <a:gd name="T68" fmla="*/ 1269 w 1464"/>
                <a:gd name="T69" fmla="*/ 321 h 1158"/>
                <a:gd name="T70" fmla="*/ 1420 w 1464"/>
                <a:gd name="T71" fmla="*/ 460 h 1158"/>
                <a:gd name="T72" fmla="*/ 1442 w 1464"/>
                <a:gd name="T73" fmla="*/ 449 h 1158"/>
                <a:gd name="T74" fmla="*/ 1442 w 1464"/>
                <a:gd name="T75"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4" h="1158">
                  <a:moveTo>
                    <a:pt x="183" y="876"/>
                  </a:moveTo>
                  <a:cubicBezTo>
                    <a:pt x="234" y="815"/>
                    <a:pt x="234" y="815"/>
                    <a:pt x="234" y="815"/>
                  </a:cubicBezTo>
                  <a:cubicBezTo>
                    <a:pt x="234" y="1131"/>
                    <a:pt x="234" y="1131"/>
                    <a:pt x="234" y="1131"/>
                  </a:cubicBezTo>
                  <a:cubicBezTo>
                    <a:pt x="234" y="1147"/>
                    <a:pt x="222" y="1158"/>
                    <a:pt x="206" y="1158"/>
                  </a:cubicBezTo>
                  <a:cubicBezTo>
                    <a:pt x="61" y="1158"/>
                    <a:pt x="61" y="1158"/>
                    <a:pt x="61" y="1158"/>
                  </a:cubicBezTo>
                  <a:cubicBezTo>
                    <a:pt x="50" y="1158"/>
                    <a:pt x="33" y="1147"/>
                    <a:pt x="33" y="1131"/>
                  </a:cubicBezTo>
                  <a:cubicBezTo>
                    <a:pt x="33" y="820"/>
                    <a:pt x="33" y="820"/>
                    <a:pt x="33" y="820"/>
                  </a:cubicBezTo>
                  <a:cubicBezTo>
                    <a:pt x="89" y="876"/>
                    <a:pt x="89" y="876"/>
                    <a:pt x="89" y="876"/>
                  </a:cubicBezTo>
                  <a:cubicBezTo>
                    <a:pt x="100" y="887"/>
                    <a:pt x="117" y="898"/>
                    <a:pt x="133" y="898"/>
                  </a:cubicBezTo>
                  <a:cubicBezTo>
                    <a:pt x="150" y="898"/>
                    <a:pt x="172" y="887"/>
                    <a:pt x="183" y="876"/>
                  </a:cubicBezTo>
                  <a:close/>
                  <a:moveTo>
                    <a:pt x="295" y="1131"/>
                  </a:moveTo>
                  <a:cubicBezTo>
                    <a:pt x="295" y="1147"/>
                    <a:pt x="306" y="1158"/>
                    <a:pt x="323" y="1158"/>
                  </a:cubicBezTo>
                  <a:cubicBezTo>
                    <a:pt x="467" y="1158"/>
                    <a:pt x="467" y="1158"/>
                    <a:pt x="467" y="1158"/>
                  </a:cubicBezTo>
                  <a:cubicBezTo>
                    <a:pt x="484" y="1158"/>
                    <a:pt x="495" y="1147"/>
                    <a:pt x="495" y="1131"/>
                  </a:cubicBezTo>
                  <a:cubicBezTo>
                    <a:pt x="495" y="527"/>
                    <a:pt x="495" y="527"/>
                    <a:pt x="495" y="527"/>
                  </a:cubicBezTo>
                  <a:cubicBezTo>
                    <a:pt x="295" y="748"/>
                    <a:pt x="295" y="748"/>
                    <a:pt x="295" y="748"/>
                  </a:cubicBezTo>
                  <a:cubicBezTo>
                    <a:pt x="295" y="1131"/>
                    <a:pt x="295" y="1131"/>
                    <a:pt x="295" y="1131"/>
                  </a:cubicBezTo>
                  <a:cubicBezTo>
                    <a:pt x="295" y="1131"/>
                    <a:pt x="295" y="1131"/>
                    <a:pt x="295" y="1131"/>
                  </a:cubicBezTo>
                  <a:close/>
                  <a:moveTo>
                    <a:pt x="557" y="1131"/>
                  </a:moveTo>
                  <a:cubicBezTo>
                    <a:pt x="557" y="1147"/>
                    <a:pt x="568" y="1158"/>
                    <a:pt x="584" y="1158"/>
                  </a:cubicBezTo>
                  <a:cubicBezTo>
                    <a:pt x="729" y="1158"/>
                    <a:pt x="729" y="1158"/>
                    <a:pt x="729" y="1158"/>
                  </a:cubicBezTo>
                  <a:cubicBezTo>
                    <a:pt x="746" y="1158"/>
                    <a:pt x="757" y="1147"/>
                    <a:pt x="757" y="1131"/>
                  </a:cubicBezTo>
                  <a:cubicBezTo>
                    <a:pt x="757" y="615"/>
                    <a:pt x="757" y="615"/>
                    <a:pt x="757" y="615"/>
                  </a:cubicBezTo>
                  <a:cubicBezTo>
                    <a:pt x="557" y="493"/>
                    <a:pt x="557" y="493"/>
                    <a:pt x="557" y="493"/>
                  </a:cubicBezTo>
                  <a:cubicBezTo>
                    <a:pt x="557" y="1131"/>
                    <a:pt x="557" y="1131"/>
                    <a:pt x="557" y="1131"/>
                  </a:cubicBezTo>
                  <a:cubicBezTo>
                    <a:pt x="557" y="1131"/>
                    <a:pt x="557" y="1131"/>
                    <a:pt x="557" y="1131"/>
                  </a:cubicBezTo>
                  <a:close/>
                  <a:moveTo>
                    <a:pt x="902" y="687"/>
                  </a:moveTo>
                  <a:cubicBezTo>
                    <a:pt x="891" y="687"/>
                    <a:pt x="874" y="687"/>
                    <a:pt x="863" y="676"/>
                  </a:cubicBezTo>
                  <a:cubicBezTo>
                    <a:pt x="813" y="649"/>
                    <a:pt x="813" y="649"/>
                    <a:pt x="813" y="649"/>
                  </a:cubicBezTo>
                  <a:cubicBezTo>
                    <a:pt x="813" y="1131"/>
                    <a:pt x="813" y="1131"/>
                    <a:pt x="813" y="1131"/>
                  </a:cubicBezTo>
                  <a:cubicBezTo>
                    <a:pt x="813" y="1147"/>
                    <a:pt x="829" y="1158"/>
                    <a:pt x="841" y="1158"/>
                  </a:cubicBezTo>
                  <a:cubicBezTo>
                    <a:pt x="991" y="1158"/>
                    <a:pt x="991" y="1158"/>
                    <a:pt x="991" y="1158"/>
                  </a:cubicBezTo>
                  <a:cubicBezTo>
                    <a:pt x="1002" y="1158"/>
                    <a:pt x="1013" y="1147"/>
                    <a:pt x="1013" y="1131"/>
                  </a:cubicBezTo>
                  <a:cubicBezTo>
                    <a:pt x="1013" y="610"/>
                    <a:pt x="1013" y="610"/>
                    <a:pt x="1013" y="610"/>
                  </a:cubicBezTo>
                  <a:cubicBezTo>
                    <a:pt x="958" y="671"/>
                    <a:pt x="958" y="671"/>
                    <a:pt x="958" y="671"/>
                  </a:cubicBezTo>
                  <a:cubicBezTo>
                    <a:pt x="941" y="682"/>
                    <a:pt x="924" y="687"/>
                    <a:pt x="902" y="687"/>
                  </a:cubicBezTo>
                  <a:close/>
                  <a:moveTo>
                    <a:pt x="1074" y="549"/>
                  </a:moveTo>
                  <a:cubicBezTo>
                    <a:pt x="1074" y="1131"/>
                    <a:pt x="1074" y="1131"/>
                    <a:pt x="1074" y="1131"/>
                  </a:cubicBezTo>
                  <a:cubicBezTo>
                    <a:pt x="1074" y="1147"/>
                    <a:pt x="1086" y="1158"/>
                    <a:pt x="1102" y="1158"/>
                  </a:cubicBezTo>
                  <a:cubicBezTo>
                    <a:pt x="1247" y="1158"/>
                    <a:pt x="1247" y="1158"/>
                    <a:pt x="1247" y="1158"/>
                  </a:cubicBezTo>
                  <a:cubicBezTo>
                    <a:pt x="1264" y="1158"/>
                    <a:pt x="1275" y="1147"/>
                    <a:pt x="1275" y="1131"/>
                  </a:cubicBezTo>
                  <a:cubicBezTo>
                    <a:pt x="1275" y="366"/>
                    <a:pt x="1275" y="366"/>
                    <a:pt x="1275" y="366"/>
                  </a:cubicBezTo>
                  <a:cubicBezTo>
                    <a:pt x="1269" y="360"/>
                    <a:pt x="1269" y="360"/>
                    <a:pt x="1269" y="360"/>
                  </a:cubicBezTo>
                  <a:cubicBezTo>
                    <a:pt x="1074" y="549"/>
                    <a:pt x="1074" y="549"/>
                    <a:pt x="1074" y="549"/>
                  </a:cubicBezTo>
                  <a:cubicBezTo>
                    <a:pt x="1074" y="549"/>
                    <a:pt x="1074" y="549"/>
                    <a:pt x="1074" y="549"/>
                  </a:cubicBezTo>
                  <a:close/>
                  <a:moveTo>
                    <a:pt x="1442" y="0"/>
                  </a:moveTo>
                  <a:cubicBezTo>
                    <a:pt x="1442" y="0"/>
                    <a:pt x="1442" y="0"/>
                    <a:pt x="1442" y="0"/>
                  </a:cubicBezTo>
                  <a:cubicBezTo>
                    <a:pt x="1024" y="33"/>
                    <a:pt x="1024" y="33"/>
                    <a:pt x="1024" y="33"/>
                  </a:cubicBezTo>
                  <a:cubicBezTo>
                    <a:pt x="1008" y="33"/>
                    <a:pt x="1002" y="44"/>
                    <a:pt x="1013" y="50"/>
                  </a:cubicBezTo>
                  <a:cubicBezTo>
                    <a:pt x="1130" y="166"/>
                    <a:pt x="1130" y="166"/>
                    <a:pt x="1130" y="166"/>
                  </a:cubicBezTo>
                  <a:cubicBezTo>
                    <a:pt x="1141" y="177"/>
                    <a:pt x="1141" y="194"/>
                    <a:pt x="1130" y="205"/>
                  </a:cubicBezTo>
                  <a:cubicBezTo>
                    <a:pt x="935" y="410"/>
                    <a:pt x="935" y="410"/>
                    <a:pt x="935" y="410"/>
                  </a:cubicBezTo>
                  <a:cubicBezTo>
                    <a:pt x="930" y="416"/>
                    <a:pt x="924" y="421"/>
                    <a:pt x="919" y="421"/>
                  </a:cubicBezTo>
                  <a:cubicBezTo>
                    <a:pt x="907" y="421"/>
                    <a:pt x="902" y="416"/>
                    <a:pt x="896" y="416"/>
                  </a:cubicBezTo>
                  <a:cubicBezTo>
                    <a:pt x="557" y="100"/>
                    <a:pt x="557" y="100"/>
                    <a:pt x="557" y="100"/>
                  </a:cubicBezTo>
                  <a:cubicBezTo>
                    <a:pt x="551" y="94"/>
                    <a:pt x="545" y="94"/>
                    <a:pt x="540" y="94"/>
                  </a:cubicBezTo>
                  <a:cubicBezTo>
                    <a:pt x="529" y="94"/>
                    <a:pt x="523" y="94"/>
                    <a:pt x="518" y="100"/>
                  </a:cubicBezTo>
                  <a:cubicBezTo>
                    <a:pt x="11" y="704"/>
                    <a:pt x="11" y="704"/>
                    <a:pt x="11" y="704"/>
                  </a:cubicBezTo>
                  <a:cubicBezTo>
                    <a:pt x="0" y="715"/>
                    <a:pt x="0" y="737"/>
                    <a:pt x="11" y="748"/>
                  </a:cubicBezTo>
                  <a:cubicBezTo>
                    <a:pt x="117" y="848"/>
                    <a:pt x="117" y="848"/>
                    <a:pt x="117" y="848"/>
                  </a:cubicBezTo>
                  <a:cubicBezTo>
                    <a:pt x="122" y="854"/>
                    <a:pt x="128" y="859"/>
                    <a:pt x="133" y="859"/>
                  </a:cubicBezTo>
                  <a:cubicBezTo>
                    <a:pt x="139" y="859"/>
                    <a:pt x="150" y="854"/>
                    <a:pt x="156" y="848"/>
                  </a:cubicBezTo>
                  <a:cubicBezTo>
                    <a:pt x="506" y="454"/>
                    <a:pt x="506" y="454"/>
                    <a:pt x="506" y="454"/>
                  </a:cubicBezTo>
                  <a:cubicBezTo>
                    <a:pt x="512" y="443"/>
                    <a:pt x="523" y="443"/>
                    <a:pt x="534" y="443"/>
                  </a:cubicBezTo>
                  <a:cubicBezTo>
                    <a:pt x="540" y="443"/>
                    <a:pt x="545" y="443"/>
                    <a:pt x="551" y="443"/>
                  </a:cubicBezTo>
                  <a:cubicBezTo>
                    <a:pt x="885" y="649"/>
                    <a:pt x="885" y="649"/>
                    <a:pt x="885" y="649"/>
                  </a:cubicBezTo>
                  <a:cubicBezTo>
                    <a:pt x="891" y="649"/>
                    <a:pt x="896" y="649"/>
                    <a:pt x="902" y="649"/>
                  </a:cubicBezTo>
                  <a:cubicBezTo>
                    <a:pt x="913" y="649"/>
                    <a:pt x="924" y="649"/>
                    <a:pt x="930" y="643"/>
                  </a:cubicBezTo>
                  <a:cubicBezTo>
                    <a:pt x="1253" y="327"/>
                    <a:pt x="1253" y="327"/>
                    <a:pt x="1253" y="327"/>
                  </a:cubicBezTo>
                  <a:cubicBezTo>
                    <a:pt x="1258" y="321"/>
                    <a:pt x="1264" y="321"/>
                    <a:pt x="1269" y="321"/>
                  </a:cubicBezTo>
                  <a:cubicBezTo>
                    <a:pt x="1281" y="321"/>
                    <a:pt x="1286" y="321"/>
                    <a:pt x="1292" y="327"/>
                  </a:cubicBezTo>
                  <a:cubicBezTo>
                    <a:pt x="1420" y="460"/>
                    <a:pt x="1420" y="460"/>
                    <a:pt x="1420" y="460"/>
                  </a:cubicBezTo>
                  <a:cubicBezTo>
                    <a:pt x="1425" y="460"/>
                    <a:pt x="1431" y="466"/>
                    <a:pt x="1431" y="466"/>
                  </a:cubicBezTo>
                  <a:cubicBezTo>
                    <a:pt x="1436" y="466"/>
                    <a:pt x="1442" y="460"/>
                    <a:pt x="1442" y="449"/>
                  </a:cubicBezTo>
                  <a:cubicBezTo>
                    <a:pt x="1464" y="28"/>
                    <a:pt x="1464" y="28"/>
                    <a:pt x="1464" y="28"/>
                  </a:cubicBezTo>
                  <a:cubicBezTo>
                    <a:pt x="1464" y="11"/>
                    <a:pt x="1453" y="0"/>
                    <a:pt x="1442" y="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3333"/>
                </a:solidFill>
                <a:effectLst/>
                <a:uLnTx/>
                <a:uFillTx/>
              </a:endParaRPr>
            </a:p>
          </p:txBody>
        </p:sp>
        <p:sp>
          <p:nvSpPr>
            <p:cNvPr id="504" name="TextBox 503"/>
            <p:cNvSpPr txBox="1"/>
            <p:nvPr/>
          </p:nvSpPr>
          <p:spPr>
            <a:xfrm>
              <a:off x="290952" y="2519818"/>
              <a:ext cx="1239881" cy="613972"/>
            </a:xfrm>
            <a:prstGeom prst="rect">
              <a:avLst/>
            </a:prstGeom>
            <a:noFill/>
          </p:spPr>
          <p:txBody>
            <a:bodyPr wrap="square" lIns="182854" tIns="146283" rIns="182854" bIns="146283" rtlCol="0">
              <a:spAutoFit/>
            </a:bodyPr>
            <a:lstStyle/>
            <a:p>
              <a:pPr marL="0" marR="0" lvl="0" indent="0" defTabSz="932563" eaLnBrk="1" fontAlgn="auto" latinLnBrk="0" hangingPunct="1">
                <a:lnSpc>
                  <a:spcPct val="90000"/>
                </a:lnSpc>
                <a:spcBef>
                  <a:spcPct val="0"/>
                </a:spcBef>
                <a:spcAft>
                  <a:spcPts val="600"/>
                </a:spcAft>
                <a:buClrTx/>
                <a:buSzTx/>
                <a:buFontTx/>
                <a:buNone/>
                <a:tabLst/>
                <a:defRPr/>
              </a:pPr>
              <a:r>
                <a:rPr kumimoji="0" lang="en-US" sz="115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Business </a:t>
              </a:r>
              <a:br>
                <a:rPr kumimoji="0" lang="en-US" sz="115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br>
              <a:r>
                <a:rPr kumimoji="0" lang="en-US" sz="115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apps</a:t>
              </a:r>
            </a:p>
          </p:txBody>
        </p:sp>
        <p:sp>
          <p:nvSpPr>
            <p:cNvPr id="505" name="TextBox 504"/>
            <p:cNvSpPr txBox="1"/>
            <p:nvPr/>
          </p:nvSpPr>
          <p:spPr>
            <a:xfrm>
              <a:off x="286638" y="4033285"/>
              <a:ext cx="1239881" cy="613972"/>
            </a:xfrm>
            <a:prstGeom prst="rect">
              <a:avLst/>
            </a:prstGeom>
            <a:noFill/>
          </p:spPr>
          <p:txBody>
            <a:bodyPr wrap="square" lIns="182854" tIns="146283" rIns="182854" bIns="146283" rtlCol="0">
              <a:spAutoFit/>
            </a:bodyPr>
            <a:lstStyle/>
            <a:p>
              <a:pPr marL="0" marR="0" lvl="0" indent="0" defTabSz="932563" eaLnBrk="1" fontAlgn="auto" latinLnBrk="0" hangingPunct="1">
                <a:lnSpc>
                  <a:spcPct val="90000"/>
                </a:lnSpc>
                <a:spcBef>
                  <a:spcPct val="0"/>
                </a:spcBef>
                <a:spcAft>
                  <a:spcPts val="600"/>
                </a:spcAft>
                <a:buClrTx/>
                <a:buSzTx/>
                <a:buFontTx/>
                <a:buNone/>
                <a:tabLst/>
                <a:defRPr/>
              </a:pPr>
              <a:r>
                <a:rPr kumimoji="0" lang="en-US" sz="115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Custom </a:t>
              </a:r>
              <a:br>
                <a:rPr kumimoji="0" lang="en-US" sz="115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br>
              <a:r>
                <a:rPr kumimoji="0" lang="en-US" sz="115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apps</a:t>
              </a:r>
            </a:p>
          </p:txBody>
        </p:sp>
        <p:sp>
          <p:nvSpPr>
            <p:cNvPr id="506" name="Freeform 53"/>
            <p:cNvSpPr>
              <a:spLocks noEditPoints="1"/>
            </p:cNvSpPr>
            <p:nvPr/>
          </p:nvSpPr>
          <p:spPr bwMode="auto">
            <a:xfrm>
              <a:off x="566387" y="3483627"/>
              <a:ext cx="451956" cy="645040"/>
            </a:xfrm>
            <a:custGeom>
              <a:avLst/>
              <a:gdLst>
                <a:gd name="T0" fmla="*/ 1011 w 1280"/>
                <a:gd name="T1" fmla="*/ 1048 h 1827"/>
                <a:gd name="T2" fmla="*/ 958 w 1280"/>
                <a:gd name="T3" fmla="*/ 1013 h 1827"/>
                <a:gd name="T4" fmla="*/ 847 w 1280"/>
                <a:gd name="T5" fmla="*/ 961 h 1827"/>
                <a:gd name="T6" fmla="*/ 814 w 1280"/>
                <a:gd name="T7" fmla="*/ 965 h 1827"/>
                <a:gd name="T8" fmla="*/ 710 w 1280"/>
                <a:gd name="T9" fmla="*/ 572 h 1827"/>
                <a:gd name="T10" fmla="*/ 601 w 1280"/>
                <a:gd name="T11" fmla="*/ 594 h 1827"/>
                <a:gd name="T12" fmla="*/ 705 w 1280"/>
                <a:gd name="T13" fmla="*/ 1159 h 1827"/>
                <a:gd name="T14" fmla="*/ 663 w 1280"/>
                <a:gd name="T15" fmla="*/ 1238 h 1827"/>
                <a:gd name="T16" fmla="*/ 504 w 1280"/>
                <a:gd name="T17" fmla="*/ 1112 h 1827"/>
                <a:gd name="T18" fmla="*/ 348 w 1280"/>
                <a:gd name="T19" fmla="*/ 1032 h 1827"/>
                <a:gd name="T20" fmla="*/ 378 w 1280"/>
                <a:gd name="T21" fmla="*/ 1138 h 1827"/>
                <a:gd name="T22" fmla="*/ 416 w 1280"/>
                <a:gd name="T23" fmla="*/ 1245 h 1827"/>
                <a:gd name="T24" fmla="*/ 492 w 1280"/>
                <a:gd name="T25" fmla="*/ 1368 h 1827"/>
                <a:gd name="T26" fmla="*/ 729 w 1280"/>
                <a:gd name="T27" fmla="*/ 1659 h 1827"/>
                <a:gd name="T28" fmla="*/ 805 w 1280"/>
                <a:gd name="T29" fmla="*/ 1827 h 1827"/>
                <a:gd name="T30" fmla="*/ 1238 w 1280"/>
                <a:gd name="T31" fmla="*/ 1652 h 1827"/>
                <a:gd name="T32" fmla="*/ 1257 w 1280"/>
                <a:gd name="T33" fmla="*/ 1576 h 1827"/>
                <a:gd name="T34" fmla="*/ 1273 w 1280"/>
                <a:gd name="T35" fmla="*/ 1354 h 1827"/>
                <a:gd name="T36" fmla="*/ 1198 w 1280"/>
                <a:gd name="T37" fmla="*/ 1207 h 1827"/>
                <a:gd name="T38" fmla="*/ 1131 w 1280"/>
                <a:gd name="T39" fmla="*/ 1112 h 1827"/>
                <a:gd name="T40" fmla="*/ 826 w 1280"/>
                <a:gd name="T41" fmla="*/ 381 h 1827"/>
                <a:gd name="T42" fmla="*/ 442 w 1280"/>
                <a:gd name="T43" fmla="*/ 0 h 1827"/>
                <a:gd name="T44" fmla="*/ 826 w 1280"/>
                <a:gd name="T45" fmla="*/ 381 h 1827"/>
                <a:gd name="T46" fmla="*/ 386 w 1280"/>
                <a:gd name="T47" fmla="*/ 381 h 1827"/>
                <a:gd name="T48" fmla="*/ 0 w 1280"/>
                <a:gd name="T49" fmla="*/ 0 h 1827"/>
                <a:gd name="T50" fmla="*/ 386 w 1280"/>
                <a:gd name="T51" fmla="*/ 381 h 1827"/>
                <a:gd name="T52" fmla="*/ 594 w 1280"/>
                <a:gd name="T53" fmla="*/ 821 h 1827"/>
                <a:gd name="T54" fmla="*/ 442 w 1280"/>
                <a:gd name="T55" fmla="*/ 437 h 1827"/>
                <a:gd name="T56" fmla="*/ 826 w 1280"/>
                <a:gd name="T57" fmla="*/ 821 h 1827"/>
                <a:gd name="T58" fmla="*/ 755 w 1280"/>
                <a:gd name="T59" fmla="*/ 561 h 1827"/>
                <a:gd name="T60" fmla="*/ 755 w 1280"/>
                <a:gd name="T61" fmla="*/ 561 h 1827"/>
                <a:gd name="T62" fmla="*/ 636 w 1280"/>
                <a:gd name="T63" fmla="*/ 480 h 1827"/>
                <a:gd name="T64" fmla="*/ 554 w 1280"/>
                <a:gd name="T65" fmla="*/ 601 h 1827"/>
                <a:gd name="T66" fmla="*/ 594 w 1280"/>
                <a:gd name="T67" fmla="*/ 821 h 1827"/>
                <a:gd name="T68" fmla="*/ 0 w 1280"/>
                <a:gd name="T69" fmla="*/ 1261 h 1827"/>
                <a:gd name="T70" fmla="*/ 606 w 1280"/>
                <a:gd name="T71" fmla="*/ 880 h 1827"/>
                <a:gd name="T72" fmla="*/ 658 w 1280"/>
                <a:gd name="T73" fmla="*/ 1157 h 1827"/>
                <a:gd name="T74" fmla="*/ 658 w 1280"/>
                <a:gd name="T75" fmla="*/ 1159 h 1827"/>
                <a:gd name="T76" fmla="*/ 644 w 1280"/>
                <a:gd name="T77" fmla="*/ 1193 h 1827"/>
                <a:gd name="T78" fmla="*/ 608 w 1280"/>
                <a:gd name="T79" fmla="*/ 1178 h 1827"/>
                <a:gd name="T80" fmla="*/ 563 w 1280"/>
                <a:gd name="T81" fmla="*/ 1117 h 1827"/>
                <a:gd name="T82" fmla="*/ 532 w 1280"/>
                <a:gd name="T83" fmla="*/ 1067 h 1827"/>
                <a:gd name="T84" fmla="*/ 388 w 1280"/>
                <a:gd name="T85" fmla="*/ 972 h 1827"/>
                <a:gd name="T86" fmla="*/ 298 w 1280"/>
                <a:gd name="T87" fmla="*/ 1105 h 1827"/>
                <a:gd name="T88" fmla="*/ 336 w 1280"/>
                <a:gd name="T89" fmla="*/ 1157 h 1827"/>
                <a:gd name="T90" fmla="*/ 357 w 1280"/>
                <a:gd name="T91" fmla="*/ 1219 h 1827"/>
                <a:gd name="T92" fmla="*/ 386 w 1280"/>
                <a:gd name="T93" fmla="*/ 821 h 1827"/>
                <a:gd name="T94" fmla="*/ 0 w 1280"/>
                <a:gd name="T95" fmla="*/ 437 h 1827"/>
                <a:gd name="T96" fmla="*/ 386 w 1280"/>
                <a:gd name="T97" fmla="*/ 821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0" h="1827">
                  <a:moveTo>
                    <a:pt x="1013" y="1048"/>
                  </a:moveTo>
                  <a:cubicBezTo>
                    <a:pt x="1011" y="1048"/>
                    <a:pt x="1011" y="1048"/>
                    <a:pt x="1011" y="1048"/>
                  </a:cubicBezTo>
                  <a:cubicBezTo>
                    <a:pt x="977" y="1046"/>
                    <a:pt x="977" y="1046"/>
                    <a:pt x="977" y="1046"/>
                  </a:cubicBezTo>
                  <a:cubicBezTo>
                    <a:pt x="958" y="1013"/>
                    <a:pt x="958" y="1013"/>
                    <a:pt x="958" y="1013"/>
                  </a:cubicBezTo>
                  <a:cubicBezTo>
                    <a:pt x="954" y="1008"/>
                    <a:pt x="951" y="1003"/>
                    <a:pt x="947" y="998"/>
                  </a:cubicBezTo>
                  <a:cubicBezTo>
                    <a:pt x="918" y="975"/>
                    <a:pt x="885" y="961"/>
                    <a:pt x="847" y="961"/>
                  </a:cubicBezTo>
                  <a:cubicBezTo>
                    <a:pt x="814" y="968"/>
                    <a:pt x="814" y="968"/>
                    <a:pt x="814" y="968"/>
                  </a:cubicBezTo>
                  <a:cubicBezTo>
                    <a:pt x="814" y="965"/>
                    <a:pt x="814" y="965"/>
                    <a:pt x="814" y="965"/>
                  </a:cubicBezTo>
                  <a:cubicBezTo>
                    <a:pt x="814" y="963"/>
                    <a:pt x="814" y="963"/>
                    <a:pt x="814" y="963"/>
                  </a:cubicBezTo>
                  <a:cubicBezTo>
                    <a:pt x="710" y="572"/>
                    <a:pt x="710" y="572"/>
                    <a:pt x="710" y="572"/>
                  </a:cubicBezTo>
                  <a:cubicBezTo>
                    <a:pt x="696" y="523"/>
                    <a:pt x="672" y="523"/>
                    <a:pt x="644" y="527"/>
                  </a:cubicBezTo>
                  <a:cubicBezTo>
                    <a:pt x="644" y="527"/>
                    <a:pt x="589" y="535"/>
                    <a:pt x="601" y="594"/>
                  </a:cubicBezTo>
                  <a:cubicBezTo>
                    <a:pt x="703" y="1140"/>
                    <a:pt x="703" y="1140"/>
                    <a:pt x="703" y="1140"/>
                  </a:cubicBezTo>
                  <a:cubicBezTo>
                    <a:pt x="703" y="1148"/>
                    <a:pt x="705" y="1152"/>
                    <a:pt x="705" y="1159"/>
                  </a:cubicBezTo>
                  <a:cubicBezTo>
                    <a:pt x="705" y="1183"/>
                    <a:pt x="696" y="1207"/>
                    <a:pt x="679" y="1226"/>
                  </a:cubicBezTo>
                  <a:cubicBezTo>
                    <a:pt x="674" y="1233"/>
                    <a:pt x="667" y="1238"/>
                    <a:pt x="663" y="1238"/>
                  </a:cubicBezTo>
                  <a:cubicBezTo>
                    <a:pt x="632" y="1242"/>
                    <a:pt x="603" y="1235"/>
                    <a:pt x="577" y="1216"/>
                  </a:cubicBezTo>
                  <a:cubicBezTo>
                    <a:pt x="547" y="1193"/>
                    <a:pt x="525" y="1143"/>
                    <a:pt x="504" y="1112"/>
                  </a:cubicBezTo>
                  <a:cubicBezTo>
                    <a:pt x="492" y="1093"/>
                    <a:pt x="483" y="1072"/>
                    <a:pt x="468" y="1055"/>
                  </a:cubicBezTo>
                  <a:cubicBezTo>
                    <a:pt x="440" y="1027"/>
                    <a:pt x="383" y="1003"/>
                    <a:pt x="348" y="1032"/>
                  </a:cubicBezTo>
                  <a:cubicBezTo>
                    <a:pt x="338" y="1041"/>
                    <a:pt x="326" y="1065"/>
                    <a:pt x="336" y="1077"/>
                  </a:cubicBezTo>
                  <a:cubicBezTo>
                    <a:pt x="350" y="1096"/>
                    <a:pt x="369" y="1117"/>
                    <a:pt x="378" y="1138"/>
                  </a:cubicBezTo>
                  <a:cubicBezTo>
                    <a:pt x="388" y="1155"/>
                    <a:pt x="393" y="1174"/>
                    <a:pt x="400" y="1193"/>
                  </a:cubicBezTo>
                  <a:cubicBezTo>
                    <a:pt x="404" y="1204"/>
                    <a:pt x="407" y="1235"/>
                    <a:pt x="416" y="1245"/>
                  </a:cubicBezTo>
                  <a:cubicBezTo>
                    <a:pt x="426" y="1254"/>
                    <a:pt x="435" y="1273"/>
                    <a:pt x="442" y="1285"/>
                  </a:cubicBezTo>
                  <a:cubicBezTo>
                    <a:pt x="459" y="1311"/>
                    <a:pt x="483" y="1339"/>
                    <a:pt x="492" y="1368"/>
                  </a:cubicBezTo>
                  <a:cubicBezTo>
                    <a:pt x="525" y="1415"/>
                    <a:pt x="539" y="1477"/>
                    <a:pt x="575" y="1522"/>
                  </a:cubicBezTo>
                  <a:cubicBezTo>
                    <a:pt x="620" y="1576"/>
                    <a:pt x="663" y="1628"/>
                    <a:pt x="729" y="1659"/>
                  </a:cubicBezTo>
                  <a:cubicBezTo>
                    <a:pt x="752" y="1673"/>
                    <a:pt x="769" y="1692"/>
                    <a:pt x="783" y="1713"/>
                  </a:cubicBezTo>
                  <a:cubicBezTo>
                    <a:pt x="805" y="1827"/>
                    <a:pt x="805" y="1827"/>
                    <a:pt x="805" y="1827"/>
                  </a:cubicBezTo>
                  <a:cubicBezTo>
                    <a:pt x="887" y="1813"/>
                    <a:pt x="1224" y="1756"/>
                    <a:pt x="1259" y="1749"/>
                  </a:cubicBezTo>
                  <a:cubicBezTo>
                    <a:pt x="1238" y="1652"/>
                    <a:pt x="1238" y="1652"/>
                    <a:pt x="1238" y="1652"/>
                  </a:cubicBezTo>
                  <a:cubicBezTo>
                    <a:pt x="1235" y="1649"/>
                    <a:pt x="1235" y="1649"/>
                    <a:pt x="1235" y="1649"/>
                  </a:cubicBezTo>
                  <a:cubicBezTo>
                    <a:pt x="1245" y="1626"/>
                    <a:pt x="1250" y="1600"/>
                    <a:pt x="1257" y="1576"/>
                  </a:cubicBezTo>
                  <a:cubicBezTo>
                    <a:pt x="1262" y="1555"/>
                    <a:pt x="1266" y="1536"/>
                    <a:pt x="1266" y="1514"/>
                  </a:cubicBezTo>
                  <a:cubicBezTo>
                    <a:pt x="1269" y="1462"/>
                    <a:pt x="1271" y="1408"/>
                    <a:pt x="1273" y="1354"/>
                  </a:cubicBezTo>
                  <a:cubicBezTo>
                    <a:pt x="1273" y="1344"/>
                    <a:pt x="1273" y="1335"/>
                    <a:pt x="1276" y="1325"/>
                  </a:cubicBezTo>
                  <a:cubicBezTo>
                    <a:pt x="1280" y="1294"/>
                    <a:pt x="1262" y="1211"/>
                    <a:pt x="1198" y="1207"/>
                  </a:cubicBezTo>
                  <a:cubicBezTo>
                    <a:pt x="1195" y="1207"/>
                    <a:pt x="1195" y="1207"/>
                    <a:pt x="1195" y="1204"/>
                  </a:cubicBezTo>
                  <a:cubicBezTo>
                    <a:pt x="1179" y="1171"/>
                    <a:pt x="1157" y="1140"/>
                    <a:pt x="1131" y="1112"/>
                  </a:cubicBezTo>
                  <a:cubicBezTo>
                    <a:pt x="1101" y="1079"/>
                    <a:pt x="1058" y="1055"/>
                    <a:pt x="1013" y="1048"/>
                  </a:cubicBezTo>
                  <a:close/>
                  <a:moveTo>
                    <a:pt x="826" y="381"/>
                  </a:moveTo>
                  <a:cubicBezTo>
                    <a:pt x="442" y="381"/>
                    <a:pt x="442" y="381"/>
                    <a:pt x="442" y="381"/>
                  </a:cubicBezTo>
                  <a:cubicBezTo>
                    <a:pt x="442" y="0"/>
                    <a:pt x="442" y="0"/>
                    <a:pt x="442" y="0"/>
                  </a:cubicBezTo>
                  <a:cubicBezTo>
                    <a:pt x="826" y="0"/>
                    <a:pt x="826" y="0"/>
                    <a:pt x="826" y="0"/>
                  </a:cubicBezTo>
                  <a:cubicBezTo>
                    <a:pt x="826" y="381"/>
                    <a:pt x="826" y="381"/>
                    <a:pt x="826" y="381"/>
                  </a:cubicBezTo>
                  <a:cubicBezTo>
                    <a:pt x="826" y="381"/>
                    <a:pt x="826" y="381"/>
                    <a:pt x="826" y="381"/>
                  </a:cubicBezTo>
                  <a:close/>
                  <a:moveTo>
                    <a:pt x="386" y="381"/>
                  </a:moveTo>
                  <a:cubicBezTo>
                    <a:pt x="0" y="381"/>
                    <a:pt x="0" y="381"/>
                    <a:pt x="0" y="381"/>
                  </a:cubicBezTo>
                  <a:cubicBezTo>
                    <a:pt x="0" y="0"/>
                    <a:pt x="0" y="0"/>
                    <a:pt x="0" y="0"/>
                  </a:cubicBezTo>
                  <a:cubicBezTo>
                    <a:pt x="386" y="0"/>
                    <a:pt x="386" y="0"/>
                    <a:pt x="386" y="0"/>
                  </a:cubicBezTo>
                  <a:cubicBezTo>
                    <a:pt x="386" y="381"/>
                    <a:pt x="386" y="381"/>
                    <a:pt x="386" y="381"/>
                  </a:cubicBezTo>
                  <a:cubicBezTo>
                    <a:pt x="386" y="381"/>
                    <a:pt x="386" y="381"/>
                    <a:pt x="386" y="381"/>
                  </a:cubicBezTo>
                  <a:close/>
                  <a:moveTo>
                    <a:pt x="594" y="821"/>
                  </a:moveTo>
                  <a:cubicBezTo>
                    <a:pt x="442" y="821"/>
                    <a:pt x="442" y="821"/>
                    <a:pt x="442" y="821"/>
                  </a:cubicBezTo>
                  <a:cubicBezTo>
                    <a:pt x="442" y="437"/>
                    <a:pt x="442" y="437"/>
                    <a:pt x="442" y="437"/>
                  </a:cubicBezTo>
                  <a:cubicBezTo>
                    <a:pt x="826" y="437"/>
                    <a:pt x="826" y="437"/>
                    <a:pt x="826" y="437"/>
                  </a:cubicBezTo>
                  <a:cubicBezTo>
                    <a:pt x="826" y="821"/>
                    <a:pt x="826" y="821"/>
                    <a:pt x="826" y="821"/>
                  </a:cubicBezTo>
                  <a:cubicBezTo>
                    <a:pt x="826" y="821"/>
                    <a:pt x="826" y="821"/>
                    <a:pt x="826" y="821"/>
                  </a:cubicBezTo>
                  <a:cubicBezTo>
                    <a:pt x="755" y="561"/>
                    <a:pt x="755" y="561"/>
                    <a:pt x="755" y="561"/>
                  </a:cubicBezTo>
                  <a:cubicBezTo>
                    <a:pt x="755" y="561"/>
                    <a:pt x="755" y="561"/>
                    <a:pt x="755" y="561"/>
                  </a:cubicBezTo>
                  <a:cubicBezTo>
                    <a:pt x="755" y="561"/>
                    <a:pt x="755" y="561"/>
                    <a:pt x="755" y="561"/>
                  </a:cubicBezTo>
                  <a:cubicBezTo>
                    <a:pt x="736" y="492"/>
                    <a:pt x="693" y="478"/>
                    <a:pt x="663" y="478"/>
                  </a:cubicBezTo>
                  <a:cubicBezTo>
                    <a:pt x="653" y="478"/>
                    <a:pt x="644" y="478"/>
                    <a:pt x="636" y="480"/>
                  </a:cubicBezTo>
                  <a:cubicBezTo>
                    <a:pt x="627" y="482"/>
                    <a:pt x="591" y="490"/>
                    <a:pt x="570" y="520"/>
                  </a:cubicBezTo>
                  <a:cubicBezTo>
                    <a:pt x="558" y="537"/>
                    <a:pt x="547" y="563"/>
                    <a:pt x="554" y="601"/>
                  </a:cubicBezTo>
                  <a:cubicBezTo>
                    <a:pt x="594" y="821"/>
                    <a:pt x="594" y="821"/>
                    <a:pt x="594" y="821"/>
                  </a:cubicBezTo>
                  <a:cubicBezTo>
                    <a:pt x="594" y="821"/>
                    <a:pt x="594" y="821"/>
                    <a:pt x="594" y="821"/>
                  </a:cubicBezTo>
                  <a:close/>
                  <a:moveTo>
                    <a:pt x="371" y="1261"/>
                  </a:moveTo>
                  <a:cubicBezTo>
                    <a:pt x="0" y="1261"/>
                    <a:pt x="0" y="1261"/>
                    <a:pt x="0" y="1261"/>
                  </a:cubicBezTo>
                  <a:cubicBezTo>
                    <a:pt x="0" y="880"/>
                    <a:pt x="0" y="880"/>
                    <a:pt x="0" y="880"/>
                  </a:cubicBezTo>
                  <a:cubicBezTo>
                    <a:pt x="606" y="880"/>
                    <a:pt x="606" y="880"/>
                    <a:pt x="606" y="880"/>
                  </a:cubicBezTo>
                  <a:cubicBezTo>
                    <a:pt x="655" y="1150"/>
                    <a:pt x="655" y="1150"/>
                    <a:pt x="655" y="1150"/>
                  </a:cubicBezTo>
                  <a:cubicBezTo>
                    <a:pt x="655" y="1152"/>
                    <a:pt x="658" y="1155"/>
                    <a:pt x="658" y="1157"/>
                  </a:cubicBezTo>
                  <a:cubicBezTo>
                    <a:pt x="658" y="1157"/>
                    <a:pt x="658" y="1157"/>
                    <a:pt x="658" y="1157"/>
                  </a:cubicBezTo>
                  <a:cubicBezTo>
                    <a:pt x="658" y="1159"/>
                    <a:pt x="658" y="1159"/>
                    <a:pt x="658" y="1159"/>
                  </a:cubicBezTo>
                  <a:cubicBezTo>
                    <a:pt x="658" y="1171"/>
                    <a:pt x="653" y="1181"/>
                    <a:pt x="646" y="1193"/>
                  </a:cubicBezTo>
                  <a:cubicBezTo>
                    <a:pt x="644" y="1193"/>
                    <a:pt x="644" y="1193"/>
                    <a:pt x="644" y="1193"/>
                  </a:cubicBezTo>
                  <a:cubicBezTo>
                    <a:pt x="632" y="1193"/>
                    <a:pt x="620" y="1188"/>
                    <a:pt x="608" y="1178"/>
                  </a:cubicBezTo>
                  <a:cubicBezTo>
                    <a:pt x="608" y="1178"/>
                    <a:pt x="608" y="1178"/>
                    <a:pt x="608" y="1178"/>
                  </a:cubicBezTo>
                  <a:cubicBezTo>
                    <a:pt x="608" y="1178"/>
                    <a:pt x="608" y="1178"/>
                    <a:pt x="608" y="1178"/>
                  </a:cubicBezTo>
                  <a:cubicBezTo>
                    <a:pt x="591" y="1167"/>
                    <a:pt x="577" y="1140"/>
                    <a:pt x="563" y="1117"/>
                  </a:cubicBezTo>
                  <a:cubicBezTo>
                    <a:pt x="556" y="1107"/>
                    <a:pt x="551" y="1096"/>
                    <a:pt x="544" y="1086"/>
                  </a:cubicBezTo>
                  <a:cubicBezTo>
                    <a:pt x="539" y="1079"/>
                    <a:pt x="537" y="1074"/>
                    <a:pt x="532" y="1067"/>
                  </a:cubicBezTo>
                  <a:cubicBezTo>
                    <a:pt x="525" y="1053"/>
                    <a:pt x="516" y="1036"/>
                    <a:pt x="502" y="1022"/>
                  </a:cubicBezTo>
                  <a:cubicBezTo>
                    <a:pt x="473" y="991"/>
                    <a:pt x="428" y="972"/>
                    <a:pt x="388" y="972"/>
                  </a:cubicBezTo>
                  <a:cubicBezTo>
                    <a:pt x="362" y="972"/>
                    <a:pt x="338" y="980"/>
                    <a:pt x="319" y="994"/>
                  </a:cubicBezTo>
                  <a:cubicBezTo>
                    <a:pt x="293" y="1017"/>
                    <a:pt x="270" y="1069"/>
                    <a:pt x="298" y="1105"/>
                  </a:cubicBezTo>
                  <a:cubicBezTo>
                    <a:pt x="303" y="1110"/>
                    <a:pt x="305" y="1114"/>
                    <a:pt x="310" y="1119"/>
                  </a:cubicBezTo>
                  <a:cubicBezTo>
                    <a:pt x="319" y="1133"/>
                    <a:pt x="331" y="1148"/>
                    <a:pt x="336" y="1157"/>
                  </a:cubicBezTo>
                  <a:cubicBezTo>
                    <a:pt x="343" y="1174"/>
                    <a:pt x="350" y="1193"/>
                    <a:pt x="355" y="1207"/>
                  </a:cubicBezTo>
                  <a:cubicBezTo>
                    <a:pt x="355" y="1209"/>
                    <a:pt x="357" y="1214"/>
                    <a:pt x="357" y="1219"/>
                  </a:cubicBezTo>
                  <a:cubicBezTo>
                    <a:pt x="359" y="1233"/>
                    <a:pt x="364" y="1247"/>
                    <a:pt x="371" y="1261"/>
                  </a:cubicBezTo>
                  <a:close/>
                  <a:moveTo>
                    <a:pt x="386" y="821"/>
                  </a:moveTo>
                  <a:cubicBezTo>
                    <a:pt x="0" y="821"/>
                    <a:pt x="0" y="821"/>
                    <a:pt x="0" y="821"/>
                  </a:cubicBezTo>
                  <a:cubicBezTo>
                    <a:pt x="0" y="437"/>
                    <a:pt x="0" y="437"/>
                    <a:pt x="0" y="437"/>
                  </a:cubicBezTo>
                  <a:cubicBezTo>
                    <a:pt x="386" y="437"/>
                    <a:pt x="386" y="437"/>
                    <a:pt x="386" y="437"/>
                  </a:cubicBezTo>
                  <a:cubicBezTo>
                    <a:pt x="386" y="821"/>
                    <a:pt x="386" y="821"/>
                    <a:pt x="386" y="821"/>
                  </a:cubicBezTo>
                  <a:cubicBezTo>
                    <a:pt x="386" y="821"/>
                    <a:pt x="386" y="821"/>
                    <a:pt x="386" y="821"/>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3333"/>
                </a:solidFill>
                <a:effectLst/>
                <a:uLnTx/>
                <a:uFillTx/>
              </a:endParaRPr>
            </a:p>
          </p:txBody>
        </p:sp>
        <p:sp>
          <p:nvSpPr>
            <p:cNvPr id="507" name="TextBox 506"/>
            <p:cNvSpPr txBox="1"/>
            <p:nvPr/>
          </p:nvSpPr>
          <p:spPr>
            <a:xfrm>
              <a:off x="276231" y="5332876"/>
              <a:ext cx="1551146" cy="613972"/>
            </a:xfrm>
            <a:prstGeom prst="rect">
              <a:avLst/>
            </a:prstGeom>
            <a:noFill/>
          </p:spPr>
          <p:txBody>
            <a:bodyPr wrap="square" lIns="182854" tIns="146283" rIns="182854" bIns="146283" rtlCol="0">
              <a:spAutoFit/>
            </a:bodyPr>
            <a:lstStyle/>
            <a:p>
              <a:pPr marL="0" marR="0" lvl="0" indent="0" defTabSz="932563" eaLnBrk="1" fontAlgn="auto" latinLnBrk="0" hangingPunct="1">
                <a:lnSpc>
                  <a:spcPct val="90000"/>
                </a:lnSpc>
                <a:spcBef>
                  <a:spcPct val="0"/>
                </a:spcBef>
                <a:spcAft>
                  <a:spcPts val="600"/>
                </a:spcAft>
                <a:buClrTx/>
                <a:buSzTx/>
                <a:buFontTx/>
                <a:buNone/>
                <a:tabLst/>
                <a:defRPr/>
              </a:pPr>
              <a:r>
                <a:rPr kumimoji="0" lang="en-US" sz="115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Sensors </a:t>
              </a:r>
              <a:br>
                <a:rPr kumimoji="0" lang="en-US" sz="115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br>
              <a:r>
                <a:rPr kumimoji="0" lang="en-US" sz="115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and devices</a:t>
              </a:r>
            </a:p>
          </p:txBody>
        </p:sp>
        <p:sp>
          <p:nvSpPr>
            <p:cNvPr id="508" name="Freeform 16"/>
            <p:cNvSpPr>
              <a:spLocks noChangeAspect="1" noEditPoints="1"/>
            </p:cNvSpPr>
            <p:nvPr/>
          </p:nvSpPr>
          <p:spPr bwMode="auto">
            <a:xfrm>
              <a:off x="474853" y="4945056"/>
              <a:ext cx="576951" cy="530500"/>
            </a:xfrm>
            <a:custGeom>
              <a:avLst/>
              <a:gdLst>
                <a:gd name="T0" fmla="*/ 363 w 400"/>
                <a:gd name="T1" fmla="*/ 0 h 367"/>
                <a:gd name="T2" fmla="*/ 38 w 400"/>
                <a:gd name="T3" fmla="*/ 0 h 367"/>
                <a:gd name="T4" fmla="*/ 0 w 400"/>
                <a:gd name="T5" fmla="*/ 37 h 367"/>
                <a:gd name="T6" fmla="*/ 0 w 400"/>
                <a:gd name="T7" fmla="*/ 255 h 367"/>
                <a:gd name="T8" fmla="*/ 38 w 400"/>
                <a:gd name="T9" fmla="*/ 292 h 367"/>
                <a:gd name="T10" fmla="*/ 184 w 400"/>
                <a:gd name="T11" fmla="*/ 292 h 367"/>
                <a:gd name="T12" fmla="*/ 230 w 400"/>
                <a:gd name="T13" fmla="*/ 335 h 367"/>
                <a:gd name="T14" fmla="*/ 230 w 400"/>
                <a:gd name="T15" fmla="*/ 367 h 367"/>
                <a:gd name="T16" fmla="*/ 328 w 400"/>
                <a:gd name="T17" fmla="*/ 367 h 367"/>
                <a:gd name="T18" fmla="*/ 328 w 400"/>
                <a:gd name="T19" fmla="*/ 292 h 367"/>
                <a:gd name="T20" fmla="*/ 363 w 400"/>
                <a:gd name="T21" fmla="*/ 292 h 367"/>
                <a:gd name="T22" fmla="*/ 400 w 400"/>
                <a:gd name="T23" fmla="*/ 255 h 367"/>
                <a:gd name="T24" fmla="*/ 400 w 400"/>
                <a:gd name="T25" fmla="*/ 37 h 367"/>
                <a:gd name="T26" fmla="*/ 363 w 400"/>
                <a:gd name="T27" fmla="*/ 0 h 367"/>
                <a:gd name="T28" fmla="*/ 361 w 400"/>
                <a:gd name="T29" fmla="*/ 253 h 367"/>
                <a:gd name="T30" fmla="*/ 328 w 400"/>
                <a:gd name="T31" fmla="*/ 253 h 367"/>
                <a:gd name="T32" fmla="*/ 328 w 400"/>
                <a:gd name="T33" fmla="*/ 197 h 367"/>
                <a:gd name="T34" fmla="*/ 305 w 400"/>
                <a:gd name="T35" fmla="*/ 197 h 367"/>
                <a:gd name="T36" fmla="*/ 305 w 400"/>
                <a:gd name="T37" fmla="*/ 219 h 367"/>
                <a:gd name="T38" fmla="*/ 298 w 400"/>
                <a:gd name="T39" fmla="*/ 219 h 367"/>
                <a:gd name="T40" fmla="*/ 298 w 400"/>
                <a:gd name="T41" fmla="*/ 180 h 367"/>
                <a:gd name="T42" fmla="*/ 275 w 400"/>
                <a:gd name="T43" fmla="*/ 180 h 367"/>
                <a:gd name="T44" fmla="*/ 275 w 400"/>
                <a:gd name="T45" fmla="*/ 219 h 367"/>
                <a:gd name="T46" fmla="*/ 269 w 400"/>
                <a:gd name="T47" fmla="*/ 219 h 367"/>
                <a:gd name="T48" fmla="*/ 269 w 400"/>
                <a:gd name="T49" fmla="*/ 166 h 367"/>
                <a:gd name="T50" fmla="*/ 245 w 400"/>
                <a:gd name="T51" fmla="*/ 166 h 367"/>
                <a:gd name="T52" fmla="*/ 245 w 400"/>
                <a:gd name="T53" fmla="*/ 219 h 367"/>
                <a:gd name="T54" fmla="*/ 239 w 400"/>
                <a:gd name="T55" fmla="*/ 219 h 367"/>
                <a:gd name="T56" fmla="*/ 239 w 400"/>
                <a:gd name="T57" fmla="*/ 111 h 367"/>
                <a:gd name="T58" fmla="*/ 216 w 400"/>
                <a:gd name="T59" fmla="*/ 111 h 367"/>
                <a:gd name="T60" fmla="*/ 216 w 400"/>
                <a:gd name="T61" fmla="*/ 249 h 367"/>
                <a:gd name="T62" fmla="*/ 208 w 400"/>
                <a:gd name="T63" fmla="*/ 249 h 367"/>
                <a:gd name="T64" fmla="*/ 208 w 400"/>
                <a:gd name="T65" fmla="*/ 197 h 367"/>
                <a:gd name="T66" fmla="*/ 183 w 400"/>
                <a:gd name="T67" fmla="*/ 197 h 367"/>
                <a:gd name="T68" fmla="*/ 183 w 400"/>
                <a:gd name="T69" fmla="*/ 253 h 367"/>
                <a:gd name="T70" fmla="*/ 39 w 400"/>
                <a:gd name="T71" fmla="*/ 253 h 367"/>
                <a:gd name="T72" fmla="*/ 39 w 400"/>
                <a:gd name="T73" fmla="*/ 39 h 367"/>
                <a:gd name="T74" fmla="*/ 361 w 400"/>
                <a:gd name="T75" fmla="*/ 39 h 367"/>
                <a:gd name="T76" fmla="*/ 361 w 400"/>
                <a:gd name="T77" fmla="*/ 25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0" h="367">
                  <a:moveTo>
                    <a:pt x="363" y="0"/>
                  </a:moveTo>
                  <a:cubicBezTo>
                    <a:pt x="38" y="0"/>
                    <a:pt x="38" y="0"/>
                    <a:pt x="38" y="0"/>
                  </a:cubicBezTo>
                  <a:cubicBezTo>
                    <a:pt x="17" y="0"/>
                    <a:pt x="0" y="16"/>
                    <a:pt x="0" y="37"/>
                  </a:cubicBezTo>
                  <a:cubicBezTo>
                    <a:pt x="0" y="255"/>
                    <a:pt x="0" y="255"/>
                    <a:pt x="0" y="255"/>
                  </a:cubicBezTo>
                  <a:cubicBezTo>
                    <a:pt x="0" y="275"/>
                    <a:pt x="17" y="292"/>
                    <a:pt x="38" y="292"/>
                  </a:cubicBezTo>
                  <a:cubicBezTo>
                    <a:pt x="184" y="292"/>
                    <a:pt x="184" y="292"/>
                    <a:pt x="184" y="292"/>
                  </a:cubicBezTo>
                  <a:cubicBezTo>
                    <a:pt x="191" y="310"/>
                    <a:pt x="230" y="335"/>
                    <a:pt x="230" y="335"/>
                  </a:cubicBezTo>
                  <a:cubicBezTo>
                    <a:pt x="230" y="367"/>
                    <a:pt x="230" y="367"/>
                    <a:pt x="230" y="367"/>
                  </a:cubicBezTo>
                  <a:cubicBezTo>
                    <a:pt x="328" y="367"/>
                    <a:pt x="328" y="367"/>
                    <a:pt x="328" y="367"/>
                  </a:cubicBezTo>
                  <a:cubicBezTo>
                    <a:pt x="328" y="292"/>
                    <a:pt x="328" y="292"/>
                    <a:pt x="328" y="292"/>
                  </a:cubicBezTo>
                  <a:cubicBezTo>
                    <a:pt x="363" y="292"/>
                    <a:pt x="363" y="292"/>
                    <a:pt x="363" y="292"/>
                  </a:cubicBezTo>
                  <a:cubicBezTo>
                    <a:pt x="384" y="292"/>
                    <a:pt x="400" y="275"/>
                    <a:pt x="400" y="255"/>
                  </a:cubicBezTo>
                  <a:cubicBezTo>
                    <a:pt x="400" y="37"/>
                    <a:pt x="400" y="37"/>
                    <a:pt x="400" y="37"/>
                  </a:cubicBezTo>
                  <a:cubicBezTo>
                    <a:pt x="400" y="16"/>
                    <a:pt x="384" y="0"/>
                    <a:pt x="363" y="0"/>
                  </a:cubicBezTo>
                  <a:close/>
                  <a:moveTo>
                    <a:pt x="361" y="253"/>
                  </a:moveTo>
                  <a:cubicBezTo>
                    <a:pt x="328" y="253"/>
                    <a:pt x="328" y="253"/>
                    <a:pt x="328" y="253"/>
                  </a:cubicBezTo>
                  <a:cubicBezTo>
                    <a:pt x="328" y="197"/>
                    <a:pt x="328" y="197"/>
                    <a:pt x="328" y="197"/>
                  </a:cubicBezTo>
                  <a:cubicBezTo>
                    <a:pt x="328" y="181"/>
                    <a:pt x="305" y="181"/>
                    <a:pt x="305" y="197"/>
                  </a:cubicBezTo>
                  <a:cubicBezTo>
                    <a:pt x="305" y="219"/>
                    <a:pt x="305" y="219"/>
                    <a:pt x="305" y="219"/>
                  </a:cubicBezTo>
                  <a:cubicBezTo>
                    <a:pt x="305" y="222"/>
                    <a:pt x="298" y="222"/>
                    <a:pt x="298" y="219"/>
                  </a:cubicBezTo>
                  <a:cubicBezTo>
                    <a:pt x="298" y="180"/>
                    <a:pt x="298" y="180"/>
                    <a:pt x="298" y="180"/>
                  </a:cubicBezTo>
                  <a:cubicBezTo>
                    <a:pt x="298" y="165"/>
                    <a:pt x="275" y="165"/>
                    <a:pt x="275" y="180"/>
                  </a:cubicBezTo>
                  <a:cubicBezTo>
                    <a:pt x="275" y="219"/>
                    <a:pt x="275" y="219"/>
                    <a:pt x="275" y="219"/>
                  </a:cubicBezTo>
                  <a:cubicBezTo>
                    <a:pt x="275" y="222"/>
                    <a:pt x="269" y="222"/>
                    <a:pt x="269" y="219"/>
                  </a:cubicBezTo>
                  <a:cubicBezTo>
                    <a:pt x="269" y="166"/>
                    <a:pt x="269" y="166"/>
                    <a:pt x="269" y="166"/>
                  </a:cubicBezTo>
                  <a:cubicBezTo>
                    <a:pt x="269" y="150"/>
                    <a:pt x="245" y="150"/>
                    <a:pt x="245" y="166"/>
                  </a:cubicBezTo>
                  <a:cubicBezTo>
                    <a:pt x="245" y="219"/>
                    <a:pt x="245" y="219"/>
                    <a:pt x="245" y="219"/>
                  </a:cubicBezTo>
                  <a:cubicBezTo>
                    <a:pt x="245" y="222"/>
                    <a:pt x="239" y="222"/>
                    <a:pt x="239" y="219"/>
                  </a:cubicBezTo>
                  <a:cubicBezTo>
                    <a:pt x="239" y="111"/>
                    <a:pt x="239" y="111"/>
                    <a:pt x="239" y="111"/>
                  </a:cubicBezTo>
                  <a:cubicBezTo>
                    <a:pt x="239" y="96"/>
                    <a:pt x="216" y="96"/>
                    <a:pt x="216" y="111"/>
                  </a:cubicBezTo>
                  <a:cubicBezTo>
                    <a:pt x="216" y="249"/>
                    <a:pt x="216" y="249"/>
                    <a:pt x="216" y="249"/>
                  </a:cubicBezTo>
                  <a:cubicBezTo>
                    <a:pt x="216" y="252"/>
                    <a:pt x="208" y="252"/>
                    <a:pt x="208" y="249"/>
                  </a:cubicBezTo>
                  <a:cubicBezTo>
                    <a:pt x="208" y="197"/>
                    <a:pt x="208" y="197"/>
                    <a:pt x="208" y="197"/>
                  </a:cubicBezTo>
                  <a:cubicBezTo>
                    <a:pt x="208" y="178"/>
                    <a:pt x="183" y="179"/>
                    <a:pt x="183" y="197"/>
                  </a:cubicBezTo>
                  <a:cubicBezTo>
                    <a:pt x="183" y="253"/>
                    <a:pt x="183" y="253"/>
                    <a:pt x="183" y="253"/>
                  </a:cubicBezTo>
                  <a:cubicBezTo>
                    <a:pt x="39" y="253"/>
                    <a:pt x="39" y="253"/>
                    <a:pt x="39" y="253"/>
                  </a:cubicBezTo>
                  <a:cubicBezTo>
                    <a:pt x="39" y="39"/>
                    <a:pt x="39" y="39"/>
                    <a:pt x="39" y="39"/>
                  </a:cubicBezTo>
                  <a:cubicBezTo>
                    <a:pt x="361" y="39"/>
                    <a:pt x="361" y="39"/>
                    <a:pt x="361" y="39"/>
                  </a:cubicBezTo>
                  <a:cubicBezTo>
                    <a:pt x="361" y="253"/>
                    <a:pt x="361" y="253"/>
                    <a:pt x="361" y="253"/>
                  </a:cubicBez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3333"/>
                </a:solidFill>
                <a:effectLst/>
                <a:uLnTx/>
                <a:uFillTx/>
              </a:endParaRPr>
            </a:p>
          </p:txBody>
        </p:sp>
      </p:grpSp>
      <p:sp>
        <p:nvSpPr>
          <p:cNvPr id="509" name="Rectangle 508"/>
          <p:cNvSpPr/>
          <p:nvPr/>
        </p:nvSpPr>
        <p:spPr>
          <a:xfrm>
            <a:off x="5226134" y="6200099"/>
            <a:ext cx="1436110" cy="345163"/>
          </a:xfrm>
          <a:prstGeom prst="rect">
            <a:avLst/>
          </a:prstGeom>
        </p:spPr>
        <p:txBody>
          <a:bodyPr wrap="none">
            <a:spAutoFit/>
          </a:bodyPr>
          <a:lstStyle/>
          <a:p>
            <a:pPr algn="ctr" defTabSz="725012">
              <a:spcBef>
                <a:spcPct val="0"/>
              </a:spcBef>
              <a:spcAft>
                <a:spcPct val="35000"/>
              </a:spcAft>
            </a:pPr>
            <a:r>
              <a:rPr lang="en-US" sz="1599" b="1" spc="-30"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INTELLIGENCE</a:t>
            </a:r>
          </a:p>
        </p:txBody>
      </p:sp>
      <p:sp>
        <p:nvSpPr>
          <p:cNvPr id="510" name="Right Arrow 509"/>
          <p:cNvSpPr/>
          <p:nvPr/>
        </p:nvSpPr>
        <p:spPr bwMode="auto">
          <a:xfrm>
            <a:off x="1755267" y="6239543"/>
            <a:ext cx="3484983" cy="259616"/>
          </a:xfrm>
          <a:prstGeom prst="rightArrow">
            <a:avLst/>
          </a:prstGeom>
          <a:solidFill>
            <a:srgbClr val="D83B01"/>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11" name="Rectangle 510"/>
          <p:cNvSpPr/>
          <p:nvPr/>
        </p:nvSpPr>
        <p:spPr>
          <a:xfrm>
            <a:off x="11134322" y="6200099"/>
            <a:ext cx="894496" cy="345163"/>
          </a:xfrm>
          <a:prstGeom prst="rect">
            <a:avLst/>
          </a:prstGeom>
        </p:spPr>
        <p:txBody>
          <a:bodyPr wrap="none">
            <a:spAutoFit/>
          </a:bodyPr>
          <a:lstStyle/>
          <a:p>
            <a:pPr algn="ctr" defTabSz="725012">
              <a:spcBef>
                <a:spcPct val="0"/>
              </a:spcBef>
              <a:spcAft>
                <a:spcPct val="35000"/>
              </a:spcAft>
            </a:pPr>
            <a:r>
              <a:rPr lang="en-US" sz="1599" b="1" spc="-30"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ACTION</a:t>
            </a:r>
          </a:p>
        </p:txBody>
      </p:sp>
      <p:grpSp>
        <p:nvGrpSpPr>
          <p:cNvPr id="512" name="Group 511"/>
          <p:cNvGrpSpPr/>
          <p:nvPr/>
        </p:nvGrpSpPr>
        <p:grpSpPr>
          <a:xfrm>
            <a:off x="10920388" y="3076176"/>
            <a:ext cx="1239881" cy="1054416"/>
            <a:chOff x="10920388" y="2780901"/>
            <a:chExt cx="1239881" cy="1054416"/>
          </a:xfrm>
        </p:grpSpPr>
        <p:grpSp>
          <p:nvGrpSpPr>
            <p:cNvPr id="513" name="Group 512"/>
            <p:cNvGrpSpPr/>
            <p:nvPr/>
          </p:nvGrpSpPr>
          <p:grpSpPr>
            <a:xfrm>
              <a:off x="11311238" y="2780901"/>
              <a:ext cx="458181" cy="590870"/>
              <a:chOff x="8824650" y="2294433"/>
              <a:chExt cx="368737" cy="475523"/>
            </a:xfrm>
          </p:grpSpPr>
          <p:sp>
            <p:nvSpPr>
              <p:cNvPr id="515" name="Freeform 74"/>
              <p:cNvSpPr>
                <a:spLocks noEditPoints="1"/>
              </p:cNvSpPr>
              <p:nvPr/>
            </p:nvSpPr>
            <p:spPr bwMode="auto">
              <a:xfrm flipH="1">
                <a:off x="8824650" y="2294433"/>
                <a:ext cx="176113" cy="475523"/>
              </a:xfrm>
              <a:custGeom>
                <a:avLst/>
                <a:gdLst>
                  <a:gd name="T0" fmla="*/ 417 w 858"/>
                  <a:gd name="T1" fmla="*/ 0 h 2322"/>
                  <a:gd name="T2" fmla="*/ 609 w 858"/>
                  <a:gd name="T3" fmla="*/ 191 h 2322"/>
                  <a:gd name="T4" fmla="*/ 417 w 858"/>
                  <a:gd name="T5" fmla="*/ 377 h 2322"/>
                  <a:gd name="T6" fmla="*/ 226 w 858"/>
                  <a:gd name="T7" fmla="*/ 191 h 2322"/>
                  <a:gd name="T8" fmla="*/ 417 w 858"/>
                  <a:gd name="T9" fmla="*/ 0 h 2322"/>
                  <a:gd name="T10" fmla="*/ 191 w 858"/>
                  <a:gd name="T11" fmla="*/ 2218 h 2322"/>
                  <a:gd name="T12" fmla="*/ 301 w 858"/>
                  <a:gd name="T13" fmla="*/ 2322 h 2322"/>
                  <a:gd name="T14" fmla="*/ 406 w 858"/>
                  <a:gd name="T15" fmla="*/ 2218 h 2322"/>
                  <a:gd name="T16" fmla="*/ 406 w 858"/>
                  <a:gd name="T17" fmla="*/ 1324 h 2322"/>
                  <a:gd name="T18" fmla="*/ 452 w 858"/>
                  <a:gd name="T19" fmla="*/ 1324 h 2322"/>
                  <a:gd name="T20" fmla="*/ 452 w 858"/>
                  <a:gd name="T21" fmla="*/ 2218 h 2322"/>
                  <a:gd name="T22" fmla="*/ 557 w 858"/>
                  <a:gd name="T23" fmla="*/ 2322 h 2322"/>
                  <a:gd name="T24" fmla="*/ 667 w 858"/>
                  <a:gd name="T25" fmla="*/ 2218 h 2322"/>
                  <a:gd name="T26" fmla="*/ 667 w 858"/>
                  <a:gd name="T27" fmla="*/ 679 h 2322"/>
                  <a:gd name="T28" fmla="*/ 713 w 858"/>
                  <a:gd name="T29" fmla="*/ 679 h 2322"/>
                  <a:gd name="T30" fmla="*/ 713 w 858"/>
                  <a:gd name="T31" fmla="*/ 1248 h 2322"/>
                  <a:gd name="T32" fmla="*/ 858 w 858"/>
                  <a:gd name="T33" fmla="*/ 1248 h 2322"/>
                  <a:gd name="T34" fmla="*/ 858 w 858"/>
                  <a:gd name="T35" fmla="*/ 667 h 2322"/>
                  <a:gd name="T36" fmla="*/ 638 w 858"/>
                  <a:gd name="T37" fmla="*/ 418 h 2322"/>
                  <a:gd name="T38" fmla="*/ 215 w 858"/>
                  <a:gd name="T39" fmla="*/ 418 h 2322"/>
                  <a:gd name="T40" fmla="*/ 0 w 858"/>
                  <a:gd name="T41" fmla="*/ 662 h 2322"/>
                  <a:gd name="T42" fmla="*/ 0 w 858"/>
                  <a:gd name="T43" fmla="*/ 1248 h 2322"/>
                  <a:gd name="T44" fmla="*/ 145 w 858"/>
                  <a:gd name="T45" fmla="*/ 1248 h 2322"/>
                  <a:gd name="T46" fmla="*/ 145 w 858"/>
                  <a:gd name="T47" fmla="*/ 679 h 2322"/>
                  <a:gd name="T48" fmla="*/ 197 w 858"/>
                  <a:gd name="T49" fmla="*/ 679 h 2322"/>
                  <a:gd name="T50" fmla="*/ 191 w 858"/>
                  <a:gd name="T51" fmla="*/ 2218 h 2322"/>
                  <a:gd name="T52" fmla="*/ 191 w 858"/>
                  <a:gd name="T53" fmla="*/ 2218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8" h="2322">
                    <a:moveTo>
                      <a:pt x="417" y="0"/>
                    </a:moveTo>
                    <a:cubicBezTo>
                      <a:pt x="522" y="0"/>
                      <a:pt x="609" y="87"/>
                      <a:pt x="609" y="191"/>
                    </a:cubicBezTo>
                    <a:cubicBezTo>
                      <a:pt x="609" y="296"/>
                      <a:pt x="522" y="377"/>
                      <a:pt x="417" y="377"/>
                    </a:cubicBezTo>
                    <a:cubicBezTo>
                      <a:pt x="313" y="377"/>
                      <a:pt x="226" y="296"/>
                      <a:pt x="226" y="191"/>
                    </a:cubicBezTo>
                    <a:cubicBezTo>
                      <a:pt x="226" y="87"/>
                      <a:pt x="313" y="0"/>
                      <a:pt x="417" y="0"/>
                    </a:cubicBezTo>
                    <a:close/>
                    <a:moveTo>
                      <a:pt x="191" y="2218"/>
                    </a:moveTo>
                    <a:cubicBezTo>
                      <a:pt x="191" y="2276"/>
                      <a:pt x="244" y="2322"/>
                      <a:pt x="301" y="2322"/>
                    </a:cubicBezTo>
                    <a:cubicBezTo>
                      <a:pt x="359" y="2322"/>
                      <a:pt x="406" y="2276"/>
                      <a:pt x="406" y="2218"/>
                    </a:cubicBezTo>
                    <a:cubicBezTo>
                      <a:pt x="406" y="1324"/>
                      <a:pt x="406" y="1324"/>
                      <a:pt x="406" y="1324"/>
                    </a:cubicBezTo>
                    <a:cubicBezTo>
                      <a:pt x="452" y="1324"/>
                      <a:pt x="452" y="1324"/>
                      <a:pt x="452" y="1324"/>
                    </a:cubicBezTo>
                    <a:cubicBezTo>
                      <a:pt x="452" y="2218"/>
                      <a:pt x="452" y="2218"/>
                      <a:pt x="452" y="2218"/>
                    </a:cubicBezTo>
                    <a:cubicBezTo>
                      <a:pt x="452" y="2276"/>
                      <a:pt x="499" y="2322"/>
                      <a:pt x="557" y="2322"/>
                    </a:cubicBezTo>
                    <a:cubicBezTo>
                      <a:pt x="620" y="2322"/>
                      <a:pt x="667" y="2276"/>
                      <a:pt x="667" y="2218"/>
                    </a:cubicBezTo>
                    <a:cubicBezTo>
                      <a:pt x="667" y="679"/>
                      <a:pt x="667" y="679"/>
                      <a:pt x="667" y="679"/>
                    </a:cubicBezTo>
                    <a:cubicBezTo>
                      <a:pt x="713" y="679"/>
                      <a:pt x="713" y="679"/>
                      <a:pt x="713" y="679"/>
                    </a:cubicBezTo>
                    <a:cubicBezTo>
                      <a:pt x="713" y="1248"/>
                      <a:pt x="713" y="1248"/>
                      <a:pt x="713" y="1248"/>
                    </a:cubicBezTo>
                    <a:cubicBezTo>
                      <a:pt x="713" y="1358"/>
                      <a:pt x="858" y="1358"/>
                      <a:pt x="858" y="1248"/>
                    </a:cubicBezTo>
                    <a:cubicBezTo>
                      <a:pt x="858" y="667"/>
                      <a:pt x="858" y="667"/>
                      <a:pt x="858" y="667"/>
                    </a:cubicBezTo>
                    <a:cubicBezTo>
                      <a:pt x="858" y="540"/>
                      <a:pt x="788" y="418"/>
                      <a:pt x="638" y="418"/>
                    </a:cubicBezTo>
                    <a:cubicBezTo>
                      <a:pt x="215" y="418"/>
                      <a:pt x="215" y="418"/>
                      <a:pt x="215" y="418"/>
                    </a:cubicBezTo>
                    <a:cubicBezTo>
                      <a:pt x="81" y="418"/>
                      <a:pt x="0" y="528"/>
                      <a:pt x="0" y="662"/>
                    </a:cubicBezTo>
                    <a:cubicBezTo>
                      <a:pt x="0" y="1248"/>
                      <a:pt x="0" y="1248"/>
                      <a:pt x="0" y="1248"/>
                    </a:cubicBezTo>
                    <a:cubicBezTo>
                      <a:pt x="0" y="1358"/>
                      <a:pt x="145" y="1358"/>
                      <a:pt x="145" y="1248"/>
                    </a:cubicBezTo>
                    <a:cubicBezTo>
                      <a:pt x="145" y="679"/>
                      <a:pt x="145" y="679"/>
                      <a:pt x="145" y="679"/>
                    </a:cubicBezTo>
                    <a:cubicBezTo>
                      <a:pt x="197" y="679"/>
                      <a:pt x="197" y="679"/>
                      <a:pt x="197" y="679"/>
                    </a:cubicBezTo>
                    <a:cubicBezTo>
                      <a:pt x="191" y="2218"/>
                      <a:pt x="191" y="2218"/>
                      <a:pt x="191" y="2218"/>
                    </a:cubicBezTo>
                    <a:cubicBezTo>
                      <a:pt x="191" y="2218"/>
                      <a:pt x="191" y="2218"/>
                      <a:pt x="191" y="2218"/>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3333"/>
                  </a:solidFill>
                  <a:effectLst/>
                  <a:uLnTx/>
                  <a:uFillTx/>
                </a:endParaRPr>
              </a:p>
            </p:txBody>
          </p:sp>
          <p:sp>
            <p:nvSpPr>
              <p:cNvPr id="516" name="Freeform 74"/>
              <p:cNvSpPr>
                <a:spLocks noEditPoints="1"/>
              </p:cNvSpPr>
              <p:nvPr/>
            </p:nvSpPr>
            <p:spPr bwMode="auto">
              <a:xfrm flipH="1">
                <a:off x="9017274" y="2294433"/>
                <a:ext cx="176113" cy="475523"/>
              </a:xfrm>
              <a:custGeom>
                <a:avLst/>
                <a:gdLst>
                  <a:gd name="T0" fmla="*/ 417 w 858"/>
                  <a:gd name="T1" fmla="*/ 0 h 2322"/>
                  <a:gd name="T2" fmla="*/ 609 w 858"/>
                  <a:gd name="T3" fmla="*/ 191 h 2322"/>
                  <a:gd name="T4" fmla="*/ 417 w 858"/>
                  <a:gd name="T5" fmla="*/ 377 h 2322"/>
                  <a:gd name="T6" fmla="*/ 226 w 858"/>
                  <a:gd name="T7" fmla="*/ 191 h 2322"/>
                  <a:gd name="T8" fmla="*/ 417 w 858"/>
                  <a:gd name="T9" fmla="*/ 0 h 2322"/>
                  <a:gd name="T10" fmla="*/ 191 w 858"/>
                  <a:gd name="T11" fmla="*/ 2218 h 2322"/>
                  <a:gd name="T12" fmla="*/ 301 w 858"/>
                  <a:gd name="T13" fmla="*/ 2322 h 2322"/>
                  <a:gd name="T14" fmla="*/ 406 w 858"/>
                  <a:gd name="T15" fmla="*/ 2218 h 2322"/>
                  <a:gd name="T16" fmla="*/ 406 w 858"/>
                  <a:gd name="T17" fmla="*/ 1324 h 2322"/>
                  <a:gd name="T18" fmla="*/ 452 w 858"/>
                  <a:gd name="T19" fmla="*/ 1324 h 2322"/>
                  <a:gd name="T20" fmla="*/ 452 w 858"/>
                  <a:gd name="T21" fmla="*/ 2218 h 2322"/>
                  <a:gd name="T22" fmla="*/ 557 w 858"/>
                  <a:gd name="T23" fmla="*/ 2322 h 2322"/>
                  <a:gd name="T24" fmla="*/ 667 w 858"/>
                  <a:gd name="T25" fmla="*/ 2218 h 2322"/>
                  <a:gd name="T26" fmla="*/ 667 w 858"/>
                  <a:gd name="T27" fmla="*/ 679 h 2322"/>
                  <a:gd name="T28" fmla="*/ 713 w 858"/>
                  <a:gd name="T29" fmla="*/ 679 h 2322"/>
                  <a:gd name="T30" fmla="*/ 713 w 858"/>
                  <a:gd name="T31" fmla="*/ 1248 h 2322"/>
                  <a:gd name="T32" fmla="*/ 858 w 858"/>
                  <a:gd name="T33" fmla="*/ 1248 h 2322"/>
                  <a:gd name="T34" fmla="*/ 858 w 858"/>
                  <a:gd name="T35" fmla="*/ 667 h 2322"/>
                  <a:gd name="T36" fmla="*/ 638 w 858"/>
                  <a:gd name="T37" fmla="*/ 418 h 2322"/>
                  <a:gd name="T38" fmla="*/ 215 w 858"/>
                  <a:gd name="T39" fmla="*/ 418 h 2322"/>
                  <a:gd name="T40" fmla="*/ 0 w 858"/>
                  <a:gd name="T41" fmla="*/ 662 h 2322"/>
                  <a:gd name="T42" fmla="*/ 0 w 858"/>
                  <a:gd name="T43" fmla="*/ 1248 h 2322"/>
                  <a:gd name="T44" fmla="*/ 145 w 858"/>
                  <a:gd name="T45" fmla="*/ 1248 h 2322"/>
                  <a:gd name="T46" fmla="*/ 145 w 858"/>
                  <a:gd name="T47" fmla="*/ 679 h 2322"/>
                  <a:gd name="T48" fmla="*/ 197 w 858"/>
                  <a:gd name="T49" fmla="*/ 679 h 2322"/>
                  <a:gd name="T50" fmla="*/ 191 w 858"/>
                  <a:gd name="T51" fmla="*/ 2218 h 2322"/>
                  <a:gd name="T52" fmla="*/ 191 w 858"/>
                  <a:gd name="T53" fmla="*/ 2218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8" h="2322">
                    <a:moveTo>
                      <a:pt x="417" y="0"/>
                    </a:moveTo>
                    <a:cubicBezTo>
                      <a:pt x="522" y="0"/>
                      <a:pt x="609" y="87"/>
                      <a:pt x="609" y="191"/>
                    </a:cubicBezTo>
                    <a:cubicBezTo>
                      <a:pt x="609" y="296"/>
                      <a:pt x="522" y="377"/>
                      <a:pt x="417" y="377"/>
                    </a:cubicBezTo>
                    <a:cubicBezTo>
                      <a:pt x="313" y="377"/>
                      <a:pt x="226" y="296"/>
                      <a:pt x="226" y="191"/>
                    </a:cubicBezTo>
                    <a:cubicBezTo>
                      <a:pt x="226" y="87"/>
                      <a:pt x="313" y="0"/>
                      <a:pt x="417" y="0"/>
                    </a:cubicBezTo>
                    <a:close/>
                    <a:moveTo>
                      <a:pt x="191" y="2218"/>
                    </a:moveTo>
                    <a:cubicBezTo>
                      <a:pt x="191" y="2276"/>
                      <a:pt x="244" y="2322"/>
                      <a:pt x="301" y="2322"/>
                    </a:cubicBezTo>
                    <a:cubicBezTo>
                      <a:pt x="359" y="2322"/>
                      <a:pt x="406" y="2276"/>
                      <a:pt x="406" y="2218"/>
                    </a:cubicBezTo>
                    <a:cubicBezTo>
                      <a:pt x="406" y="1324"/>
                      <a:pt x="406" y="1324"/>
                      <a:pt x="406" y="1324"/>
                    </a:cubicBezTo>
                    <a:cubicBezTo>
                      <a:pt x="452" y="1324"/>
                      <a:pt x="452" y="1324"/>
                      <a:pt x="452" y="1324"/>
                    </a:cubicBezTo>
                    <a:cubicBezTo>
                      <a:pt x="452" y="2218"/>
                      <a:pt x="452" y="2218"/>
                      <a:pt x="452" y="2218"/>
                    </a:cubicBezTo>
                    <a:cubicBezTo>
                      <a:pt x="452" y="2276"/>
                      <a:pt x="499" y="2322"/>
                      <a:pt x="557" y="2322"/>
                    </a:cubicBezTo>
                    <a:cubicBezTo>
                      <a:pt x="620" y="2322"/>
                      <a:pt x="667" y="2276"/>
                      <a:pt x="667" y="2218"/>
                    </a:cubicBezTo>
                    <a:cubicBezTo>
                      <a:pt x="667" y="679"/>
                      <a:pt x="667" y="679"/>
                      <a:pt x="667" y="679"/>
                    </a:cubicBezTo>
                    <a:cubicBezTo>
                      <a:pt x="713" y="679"/>
                      <a:pt x="713" y="679"/>
                      <a:pt x="713" y="679"/>
                    </a:cubicBezTo>
                    <a:cubicBezTo>
                      <a:pt x="713" y="1248"/>
                      <a:pt x="713" y="1248"/>
                      <a:pt x="713" y="1248"/>
                    </a:cubicBezTo>
                    <a:cubicBezTo>
                      <a:pt x="713" y="1358"/>
                      <a:pt x="858" y="1358"/>
                      <a:pt x="858" y="1248"/>
                    </a:cubicBezTo>
                    <a:cubicBezTo>
                      <a:pt x="858" y="667"/>
                      <a:pt x="858" y="667"/>
                      <a:pt x="858" y="667"/>
                    </a:cubicBezTo>
                    <a:cubicBezTo>
                      <a:pt x="858" y="540"/>
                      <a:pt x="788" y="418"/>
                      <a:pt x="638" y="418"/>
                    </a:cubicBezTo>
                    <a:cubicBezTo>
                      <a:pt x="215" y="418"/>
                      <a:pt x="215" y="418"/>
                      <a:pt x="215" y="418"/>
                    </a:cubicBezTo>
                    <a:cubicBezTo>
                      <a:pt x="81" y="418"/>
                      <a:pt x="0" y="528"/>
                      <a:pt x="0" y="662"/>
                    </a:cubicBezTo>
                    <a:cubicBezTo>
                      <a:pt x="0" y="1248"/>
                      <a:pt x="0" y="1248"/>
                      <a:pt x="0" y="1248"/>
                    </a:cubicBezTo>
                    <a:cubicBezTo>
                      <a:pt x="0" y="1358"/>
                      <a:pt x="145" y="1358"/>
                      <a:pt x="145" y="1248"/>
                    </a:cubicBezTo>
                    <a:cubicBezTo>
                      <a:pt x="145" y="679"/>
                      <a:pt x="145" y="679"/>
                      <a:pt x="145" y="679"/>
                    </a:cubicBezTo>
                    <a:cubicBezTo>
                      <a:pt x="197" y="679"/>
                      <a:pt x="197" y="679"/>
                      <a:pt x="197" y="679"/>
                    </a:cubicBezTo>
                    <a:cubicBezTo>
                      <a:pt x="191" y="2218"/>
                      <a:pt x="191" y="2218"/>
                      <a:pt x="191" y="2218"/>
                    </a:cubicBezTo>
                    <a:cubicBezTo>
                      <a:pt x="191" y="2218"/>
                      <a:pt x="191" y="2218"/>
                      <a:pt x="191" y="2218"/>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3333"/>
                  </a:solidFill>
                  <a:effectLst/>
                  <a:uLnTx/>
                  <a:uFillTx/>
                </a:endParaRPr>
              </a:p>
            </p:txBody>
          </p:sp>
        </p:grpSp>
        <p:sp>
          <p:nvSpPr>
            <p:cNvPr id="514" name="TextBox 513"/>
            <p:cNvSpPr txBox="1"/>
            <p:nvPr/>
          </p:nvSpPr>
          <p:spPr>
            <a:xfrm>
              <a:off x="10920388" y="3380620"/>
              <a:ext cx="1239881" cy="454697"/>
            </a:xfrm>
            <a:prstGeom prst="rect">
              <a:avLst/>
            </a:prstGeom>
            <a:noFill/>
          </p:spPr>
          <p:txBody>
            <a:bodyPr wrap="square" lIns="182854" tIns="146283" rIns="182854" bIns="146283" rtlCol="0">
              <a:spAutoFit/>
            </a:bodyPr>
            <a:lstStyle/>
            <a:p>
              <a:pPr marL="0" marR="0" lvl="0" indent="0" algn="ctr" defTabSz="932563" eaLnBrk="1" fontAlgn="auto" latinLnBrk="0" hangingPunct="1">
                <a:lnSpc>
                  <a:spcPct val="90000"/>
                </a:lnSpc>
                <a:spcBef>
                  <a:spcPct val="0"/>
                </a:spcBef>
                <a:spcAft>
                  <a:spcPts val="600"/>
                </a:spcAft>
                <a:buClrTx/>
                <a:buSzTx/>
                <a:buFontTx/>
                <a:buNone/>
                <a:tabLst/>
                <a:defRPr/>
              </a:pPr>
              <a:r>
                <a:rPr kumimoji="0" lang="en-US" sz="115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People</a:t>
              </a:r>
            </a:p>
          </p:txBody>
        </p:sp>
      </p:grpSp>
      <p:grpSp>
        <p:nvGrpSpPr>
          <p:cNvPr id="517" name="Group 516"/>
          <p:cNvGrpSpPr/>
          <p:nvPr/>
        </p:nvGrpSpPr>
        <p:grpSpPr>
          <a:xfrm>
            <a:off x="11084791" y="4760710"/>
            <a:ext cx="1077047" cy="1308658"/>
            <a:chOff x="11084791" y="4760710"/>
            <a:chExt cx="1077047" cy="1308658"/>
          </a:xfrm>
        </p:grpSpPr>
        <p:grpSp>
          <p:nvGrpSpPr>
            <p:cNvPr id="518" name="Group 517"/>
            <p:cNvGrpSpPr/>
            <p:nvPr/>
          </p:nvGrpSpPr>
          <p:grpSpPr>
            <a:xfrm>
              <a:off x="11311897" y="4760710"/>
              <a:ext cx="503712" cy="783392"/>
              <a:chOff x="8597110" y="4718972"/>
              <a:chExt cx="361215" cy="561776"/>
            </a:xfrm>
          </p:grpSpPr>
          <p:sp>
            <p:nvSpPr>
              <p:cNvPr id="520" name="Freeform 68"/>
              <p:cNvSpPr>
                <a:spLocks/>
              </p:cNvSpPr>
              <p:nvPr/>
            </p:nvSpPr>
            <p:spPr bwMode="auto">
              <a:xfrm rot="16200000">
                <a:off x="8612012" y="5015484"/>
                <a:ext cx="273629" cy="256899"/>
              </a:xfrm>
              <a:custGeom>
                <a:avLst/>
                <a:gdLst>
                  <a:gd name="T0" fmla="*/ 564 w 1203"/>
                  <a:gd name="T1" fmla="*/ 1129 h 1129"/>
                  <a:gd name="T2" fmla="*/ 0 w 1203"/>
                  <a:gd name="T3" fmla="*/ 565 h 1129"/>
                  <a:gd name="T4" fmla="*/ 564 w 1203"/>
                  <a:gd name="T5" fmla="*/ 0 h 1129"/>
                  <a:gd name="T6" fmla="*/ 1115 w 1203"/>
                  <a:gd name="T7" fmla="*/ 443 h 1129"/>
                  <a:gd name="T8" fmla="*/ 1203 w 1203"/>
                  <a:gd name="T9" fmla="*/ 449 h 1129"/>
                  <a:gd name="T10" fmla="*/ 1055 w 1203"/>
                  <a:gd name="T11" fmla="*/ 599 h 1129"/>
                  <a:gd name="T12" fmla="*/ 876 w 1203"/>
                  <a:gd name="T13" fmla="*/ 426 h 1129"/>
                  <a:gd name="T14" fmla="*/ 963 w 1203"/>
                  <a:gd name="T15" fmla="*/ 432 h 1129"/>
                  <a:gd name="T16" fmla="*/ 431 w 1203"/>
                  <a:gd name="T17" fmla="*/ 166 h 1129"/>
                  <a:gd name="T18" fmla="*/ 165 w 1203"/>
                  <a:gd name="T19" fmla="*/ 698 h 1129"/>
                  <a:gd name="T20" fmla="*/ 564 w 1203"/>
                  <a:gd name="T21" fmla="*/ 985 h 1129"/>
                  <a:gd name="T22" fmla="*/ 564 w 1203"/>
                  <a:gd name="T23" fmla="*/ 1129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3" h="1129">
                    <a:moveTo>
                      <a:pt x="564" y="1129"/>
                    </a:moveTo>
                    <a:cubicBezTo>
                      <a:pt x="252" y="1129"/>
                      <a:pt x="0" y="877"/>
                      <a:pt x="0" y="565"/>
                    </a:cubicBezTo>
                    <a:cubicBezTo>
                      <a:pt x="0" y="253"/>
                      <a:pt x="252" y="0"/>
                      <a:pt x="564" y="0"/>
                    </a:cubicBezTo>
                    <a:cubicBezTo>
                      <a:pt x="829" y="0"/>
                      <a:pt x="1058" y="184"/>
                      <a:pt x="1115" y="443"/>
                    </a:cubicBezTo>
                    <a:cubicBezTo>
                      <a:pt x="1203" y="449"/>
                      <a:pt x="1203" y="449"/>
                      <a:pt x="1203" y="449"/>
                    </a:cubicBezTo>
                    <a:cubicBezTo>
                      <a:pt x="1055" y="599"/>
                      <a:pt x="1055" y="599"/>
                      <a:pt x="1055" y="599"/>
                    </a:cubicBezTo>
                    <a:cubicBezTo>
                      <a:pt x="876" y="426"/>
                      <a:pt x="876" y="426"/>
                      <a:pt x="876" y="426"/>
                    </a:cubicBezTo>
                    <a:cubicBezTo>
                      <a:pt x="963" y="432"/>
                      <a:pt x="963" y="432"/>
                      <a:pt x="963" y="432"/>
                    </a:cubicBezTo>
                    <a:cubicBezTo>
                      <a:pt x="889" y="212"/>
                      <a:pt x="651" y="93"/>
                      <a:pt x="431" y="166"/>
                    </a:cubicBezTo>
                    <a:cubicBezTo>
                      <a:pt x="211" y="239"/>
                      <a:pt x="92" y="477"/>
                      <a:pt x="165" y="698"/>
                    </a:cubicBezTo>
                    <a:cubicBezTo>
                      <a:pt x="222" y="869"/>
                      <a:pt x="383" y="985"/>
                      <a:pt x="564" y="985"/>
                    </a:cubicBezTo>
                    <a:lnTo>
                      <a:pt x="564" y="1129"/>
                    </a:ln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3333"/>
                  </a:solidFill>
                  <a:effectLst/>
                  <a:uLnTx/>
                  <a:uFillTx/>
                </a:endParaRPr>
              </a:p>
            </p:txBody>
          </p:sp>
          <p:sp>
            <p:nvSpPr>
              <p:cNvPr id="521" name="Freeform 69"/>
              <p:cNvSpPr>
                <a:spLocks/>
              </p:cNvSpPr>
              <p:nvPr/>
            </p:nvSpPr>
            <p:spPr bwMode="auto">
              <a:xfrm rot="16200000">
                <a:off x="8699407" y="4896072"/>
                <a:ext cx="286127" cy="231709"/>
              </a:xfrm>
              <a:custGeom>
                <a:avLst/>
                <a:gdLst>
                  <a:gd name="T0" fmla="*/ 219 w 1258"/>
                  <a:gd name="T1" fmla="*/ 0 h 1018"/>
                  <a:gd name="T2" fmla="*/ 321 w 1258"/>
                  <a:gd name="T3" fmla="*/ 102 h 1018"/>
                  <a:gd name="T4" fmla="*/ 321 w 1258"/>
                  <a:gd name="T5" fmla="*/ 697 h 1018"/>
                  <a:gd name="T6" fmla="*/ 916 w 1258"/>
                  <a:gd name="T7" fmla="*/ 697 h 1018"/>
                  <a:gd name="T8" fmla="*/ 1017 w 1258"/>
                  <a:gd name="T9" fmla="*/ 532 h 1018"/>
                  <a:gd name="T10" fmla="*/ 930 w 1258"/>
                  <a:gd name="T11" fmla="*/ 539 h 1018"/>
                  <a:gd name="T12" fmla="*/ 1110 w 1258"/>
                  <a:gd name="T13" fmla="*/ 365 h 1018"/>
                  <a:gd name="T14" fmla="*/ 1258 w 1258"/>
                  <a:gd name="T15" fmla="*/ 515 h 1018"/>
                  <a:gd name="T16" fmla="*/ 1170 w 1258"/>
                  <a:gd name="T17" fmla="*/ 522 h 1018"/>
                  <a:gd name="T18" fmla="*/ 496 w 1258"/>
                  <a:gd name="T19" fmla="*/ 951 h 1018"/>
                  <a:gd name="T20" fmla="*/ 67 w 1258"/>
                  <a:gd name="T21" fmla="*/ 277 h 1018"/>
                  <a:gd name="T22" fmla="*/ 219 w 1258"/>
                  <a:gd name="T23"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8" h="1018">
                    <a:moveTo>
                      <a:pt x="219" y="0"/>
                    </a:moveTo>
                    <a:cubicBezTo>
                      <a:pt x="321" y="102"/>
                      <a:pt x="321" y="102"/>
                      <a:pt x="321" y="102"/>
                    </a:cubicBezTo>
                    <a:cubicBezTo>
                      <a:pt x="157" y="266"/>
                      <a:pt x="157" y="533"/>
                      <a:pt x="321" y="697"/>
                    </a:cubicBezTo>
                    <a:cubicBezTo>
                      <a:pt x="486" y="861"/>
                      <a:pt x="752" y="861"/>
                      <a:pt x="916" y="697"/>
                    </a:cubicBezTo>
                    <a:cubicBezTo>
                      <a:pt x="962" y="651"/>
                      <a:pt x="997" y="594"/>
                      <a:pt x="1017" y="532"/>
                    </a:cubicBezTo>
                    <a:cubicBezTo>
                      <a:pt x="930" y="539"/>
                      <a:pt x="930" y="539"/>
                      <a:pt x="930" y="539"/>
                    </a:cubicBezTo>
                    <a:cubicBezTo>
                      <a:pt x="1110" y="365"/>
                      <a:pt x="1110" y="365"/>
                      <a:pt x="1110" y="365"/>
                    </a:cubicBezTo>
                    <a:cubicBezTo>
                      <a:pt x="1258" y="515"/>
                      <a:pt x="1258" y="515"/>
                      <a:pt x="1258" y="515"/>
                    </a:cubicBezTo>
                    <a:cubicBezTo>
                      <a:pt x="1170" y="522"/>
                      <a:pt x="1170" y="522"/>
                      <a:pt x="1170" y="522"/>
                    </a:cubicBezTo>
                    <a:cubicBezTo>
                      <a:pt x="1102" y="826"/>
                      <a:pt x="801" y="1018"/>
                      <a:pt x="496" y="951"/>
                    </a:cubicBezTo>
                    <a:cubicBezTo>
                      <a:pt x="192" y="883"/>
                      <a:pt x="0" y="582"/>
                      <a:pt x="67" y="277"/>
                    </a:cubicBezTo>
                    <a:cubicBezTo>
                      <a:pt x="91" y="172"/>
                      <a:pt x="143" y="76"/>
                      <a:pt x="219" y="0"/>
                    </a:cubicBez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3333"/>
                  </a:solidFill>
                  <a:effectLst/>
                  <a:uLnTx/>
                  <a:uFillTx/>
                </a:endParaRPr>
              </a:p>
            </p:txBody>
          </p:sp>
          <p:sp>
            <p:nvSpPr>
              <p:cNvPr id="522" name="Freeform 70"/>
              <p:cNvSpPr>
                <a:spLocks/>
              </p:cNvSpPr>
              <p:nvPr/>
            </p:nvSpPr>
            <p:spPr bwMode="auto">
              <a:xfrm rot="16200000">
                <a:off x="8591100" y="4724982"/>
                <a:ext cx="281801" cy="269782"/>
              </a:xfrm>
              <a:custGeom>
                <a:avLst/>
                <a:gdLst>
                  <a:gd name="T0" fmla="*/ 220 w 1239"/>
                  <a:gd name="T1" fmla="*/ 1019 h 1185"/>
                  <a:gd name="T2" fmla="*/ 220 w 1239"/>
                  <a:gd name="T3" fmla="*/ 221 h 1185"/>
                  <a:gd name="T4" fmla="*/ 1019 w 1239"/>
                  <a:gd name="T5" fmla="*/ 221 h 1185"/>
                  <a:gd name="T6" fmla="*/ 1019 w 1239"/>
                  <a:gd name="T7" fmla="*/ 1019 h 1185"/>
                  <a:gd name="T8" fmla="*/ 620 w 1239"/>
                  <a:gd name="T9" fmla="*/ 1185 h 1185"/>
                  <a:gd name="T10" fmla="*/ 620 w 1239"/>
                  <a:gd name="T11" fmla="*/ 1041 h 1185"/>
                  <a:gd name="T12" fmla="*/ 1040 w 1239"/>
                  <a:gd name="T13" fmla="*/ 620 h 1185"/>
                  <a:gd name="T14" fmla="*/ 620 w 1239"/>
                  <a:gd name="T15" fmla="*/ 199 h 1185"/>
                  <a:gd name="T16" fmla="*/ 199 w 1239"/>
                  <a:gd name="T17" fmla="*/ 620 h 1185"/>
                  <a:gd name="T18" fmla="*/ 322 w 1239"/>
                  <a:gd name="T19" fmla="*/ 917 h 1185"/>
                  <a:gd name="T20" fmla="*/ 220 w 1239"/>
                  <a:gd name="T21" fmla="*/ 1019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9" h="1185">
                    <a:moveTo>
                      <a:pt x="220" y="1019"/>
                    </a:moveTo>
                    <a:cubicBezTo>
                      <a:pt x="0" y="799"/>
                      <a:pt x="0" y="441"/>
                      <a:pt x="220" y="221"/>
                    </a:cubicBezTo>
                    <a:cubicBezTo>
                      <a:pt x="441" y="0"/>
                      <a:pt x="798" y="0"/>
                      <a:pt x="1019" y="221"/>
                    </a:cubicBezTo>
                    <a:cubicBezTo>
                      <a:pt x="1239" y="441"/>
                      <a:pt x="1239" y="799"/>
                      <a:pt x="1019" y="1019"/>
                    </a:cubicBezTo>
                    <a:cubicBezTo>
                      <a:pt x="913" y="1125"/>
                      <a:pt x="769" y="1185"/>
                      <a:pt x="620" y="1185"/>
                    </a:cubicBezTo>
                    <a:cubicBezTo>
                      <a:pt x="620" y="1041"/>
                      <a:pt x="620" y="1041"/>
                      <a:pt x="620" y="1041"/>
                    </a:cubicBezTo>
                    <a:cubicBezTo>
                      <a:pt x="852" y="1041"/>
                      <a:pt x="1040" y="852"/>
                      <a:pt x="1040" y="620"/>
                    </a:cubicBezTo>
                    <a:cubicBezTo>
                      <a:pt x="1040" y="387"/>
                      <a:pt x="852" y="199"/>
                      <a:pt x="620" y="199"/>
                    </a:cubicBezTo>
                    <a:cubicBezTo>
                      <a:pt x="387" y="199"/>
                      <a:pt x="199" y="387"/>
                      <a:pt x="199" y="620"/>
                    </a:cubicBezTo>
                    <a:cubicBezTo>
                      <a:pt x="199" y="732"/>
                      <a:pt x="243" y="839"/>
                      <a:pt x="322" y="917"/>
                    </a:cubicBezTo>
                    <a:lnTo>
                      <a:pt x="220" y="1019"/>
                    </a:ln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3333"/>
                  </a:solidFill>
                  <a:effectLst/>
                  <a:uLnTx/>
                  <a:uFillTx/>
                </a:endParaRPr>
              </a:p>
            </p:txBody>
          </p:sp>
        </p:grpSp>
        <p:sp>
          <p:nvSpPr>
            <p:cNvPr id="519" name="TextBox 518"/>
            <p:cNvSpPr txBox="1"/>
            <p:nvPr/>
          </p:nvSpPr>
          <p:spPr>
            <a:xfrm>
              <a:off x="11084791" y="5455396"/>
              <a:ext cx="1077047" cy="613972"/>
            </a:xfrm>
            <a:prstGeom prst="rect">
              <a:avLst/>
            </a:prstGeom>
            <a:noFill/>
          </p:spPr>
          <p:txBody>
            <a:bodyPr wrap="square" lIns="182854" tIns="146283" rIns="182854" bIns="146283" rtlCol="0">
              <a:spAutoFit/>
            </a:bodyPr>
            <a:lstStyle/>
            <a:p>
              <a:pPr marL="0" marR="0" lvl="0" indent="0" defTabSz="932563" eaLnBrk="1" fontAlgn="auto" latinLnBrk="0" hangingPunct="1">
                <a:lnSpc>
                  <a:spcPct val="90000"/>
                </a:lnSpc>
                <a:spcBef>
                  <a:spcPct val="0"/>
                </a:spcBef>
                <a:spcAft>
                  <a:spcPts val="600"/>
                </a:spcAft>
                <a:buClrTx/>
                <a:buSzTx/>
                <a:buFontTx/>
                <a:buNone/>
                <a:tabLst/>
                <a:defRPr/>
              </a:pPr>
              <a:r>
                <a:rPr kumimoji="0" lang="en-US" sz="115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Automated </a:t>
              </a:r>
              <a:br>
                <a:rPr kumimoji="0" lang="en-US" sz="115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br>
              <a:r>
                <a:rPr kumimoji="0" lang="en-US" sz="115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Systems</a:t>
              </a:r>
            </a:p>
          </p:txBody>
        </p:sp>
      </p:grpSp>
      <p:sp>
        <p:nvSpPr>
          <p:cNvPr id="523" name="Right Arrow 522"/>
          <p:cNvSpPr/>
          <p:nvPr/>
        </p:nvSpPr>
        <p:spPr bwMode="auto">
          <a:xfrm>
            <a:off x="6784714" y="6239543"/>
            <a:ext cx="3826066" cy="259616"/>
          </a:xfrm>
          <a:prstGeom prst="rightArrow">
            <a:avLst/>
          </a:prstGeom>
          <a:solidFill>
            <a:srgbClr val="D83B01"/>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524" name="Group 523"/>
          <p:cNvGrpSpPr/>
          <p:nvPr/>
        </p:nvGrpSpPr>
        <p:grpSpPr>
          <a:xfrm>
            <a:off x="4015367" y="1790395"/>
            <a:ext cx="2374749" cy="4320099"/>
            <a:chOff x="4015367" y="1790395"/>
            <a:chExt cx="2374749" cy="4320099"/>
          </a:xfrm>
        </p:grpSpPr>
        <p:sp>
          <p:nvSpPr>
            <p:cNvPr id="525" name="Rectangle 524"/>
            <p:cNvSpPr/>
            <p:nvPr/>
          </p:nvSpPr>
          <p:spPr bwMode="auto">
            <a:xfrm>
              <a:off x="4015367" y="1790395"/>
              <a:ext cx="2079506" cy="4320099"/>
            </a:xfrm>
            <a:prstGeom prst="rect">
              <a:avLst/>
            </a:prstGeom>
            <a:solidFill>
              <a:srgbClr val="107C10"/>
            </a:solidFill>
            <a:ln w="3175">
              <a:noFill/>
            </a:ln>
            <a:effectLst/>
          </p:spPr>
          <p:txBody>
            <a:bodyPr spcFirstLastPara="0" vert="horz" wrap="square" lIns="18281" tIns="45713" rIns="18281" bIns="91401" numCol="1" spcCol="1270" anchor="t" anchorCtr="0">
              <a:noAutofit/>
            </a:bodyPr>
            <a:lstStyle/>
            <a:p>
              <a:pPr marL="0" marR="0" lvl="0" indent="0" algn="ctr" defTabSz="725012" eaLnBrk="1" fontAlgn="auto" latinLnBrk="0" hangingPunct="1">
                <a:lnSpc>
                  <a:spcPct val="100000"/>
                </a:lnSpc>
                <a:spcBef>
                  <a:spcPct val="0"/>
                </a:spcBef>
                <a:spcAft>
                  <a:spcPct val="35000"/>
                </a:spcAft>
                <a:buClrTx/>
                <a:buSzTx/>
                <a:buFontTx/>
                <a:buNone/>
                <a:tabLst/>
                <a:defRPr/>
              </a:pPr>
              <a:r>
                <a:rPr kumimoji="0" lang="en-US" sz="1600" b="1"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ea typeface="+mn-ea"/>
                  <a:cs typeface="Segoe UI Semilight" panose="020B0402040204020203" pitchFamily="34" charset="0"/>
                </a:rPr>
                <a:t>Big Data Stores</a:t>
              </a:r>
            </a:p>
          </p:txBody>
        </p:sp>
        <p:pic>
          <p:nvPicPr>
            <p:cNvPr id="526" name="Picture 13"/>
            <p:cNvPicPr>
              <a:picLocks noChangeAspect="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4128059" y="4437777"/>
              <a:ext cx="329771" cy="42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7" name="Rounded Rectangle 526"/>
            <p:cNvSpPr/>
            <p:nvPr/>
          </p:nvSpPr>
          <p:spPr bwMode="auto">
            <a:xfrm>
              <a:off x="4149766" y="3430749"/>
              <a:ext cx="331473" cy="331473"/>
            </a:xfrm>
            <a:prstGeom prst="round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28" name="Rectangle 527"/>
            <p:cNvSpPr/>
            <p:nvPr/>
          </p:nvSpPr>
          <p:spPr bwMode="auto">
            <a:xfrm>
              <a:off x="4188894" y="3468844"/>
              <a:ext cx="44486" cy="44486"/>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29" name="Rectangle 528"/>
            <p:cNvSpPr/>
            <p:nvPr/>
          </p:nvSpPr>
          <p:spPr bwMode="auto">
            <a:xfrm>
              <a:off x="4331042" y="3468844"/>
              <a:ext cx="44486" cy="44486"/>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30" name="Oval 529"/>
            <p:cNvSpPr/>
            <p:nvPr/>
          </p:nvSpPr>
          <p:spPr bwMode="auto">
            <a:xfrm>
              <a:off x="4258333" y="3469240"/>
              <a:ext cx="47754" cy="47755"/>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31" name="Oval 530"/>
            <p:cNvSpPr/>
            <p:nvPr/>
          </p:nvSpPr>
          <p:spPr bwMode="auto">
            <a:xfrm>
              <a:off x="4400481" y="3469240"/>
              <a:ext cx="47754" cy="47755"/>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32" name="Rectangle 531"/>
            <p:cNvSpPr/>
            <p:nvPr/>
          </p:nvSpPr>
          <p:spPr bwMode="auto">
            <a:xfrm>
              <a:off x="4188894" y="3621011"/>
              <a:ext cx="44486" cy="44486"/>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33" name="Rectangle 532"/>
            <p:cNvSpPr/>
            <p:nvPr/>
          </p:nvSpPr>
          <p:spPr bwMode="auto">
            <a:xfrm>
              <a:off x="4331042" y="3621011"/>
              <a:ext cx="44486" cy="44486"/>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34" name="Oval 533"/>
            <p:cNvSpPr/>
            <p:nvPr/>
          </p:nvSpPr>
          <p:spPr bwMode="auto">
            <a:xfrm>
              <a:off x="4258333" y="3621407"/>
              <a:ext cx="47754" cy="47755"/>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35" name="Oval 534"/>
            <p:cNvSpPr/>
            <p:nvPr/>
          </p:nvSpPr>
          <p:spPr bwMode="auto">
            <a:xfrm>
              <a:off x="4400481" y="3621407"/>
              <a:ext cx="47754" cy="47755"/>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36" name="Rectangle 535"/>
            <p:cNvSpPr/>
            <p:nvPr/>
          </p:nvSpPr>
          <p:spPr bwMode="auto">
            <a:xfrm>
              <a:off x="4261998" y="3693760"/>
              <a:ext cx="44486" cy="44486"/>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37" name="Rectangle 536"/>
            <p:cNvSpPr/>
            <p:nvPr/>
          </p:nvSpPr>
          <p:spPr bwMode="auto">
            <a:xfrm>
              <a:off x="4404146" y="3693760"/>
              <a:ext cx="44486" cy="44486"/>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38" name="Oval 537"/>
            <p:cNvSpPr/>
            <p:nvPr/>
          </p:nvSpPr>
          <p:spPr bwMode="auto">
            <a:xfrm>
              <a:off x="4189290" y="3694156"/>
              <a:ext cx="47754" cy="47755"/>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39" name="Oval 538"/>
            <p:cNvSpPr/>
            <p:nvPr/>
          </p:nvSpPr>
          <p:spPr bwMode="auto">
            <a:xfrm>
              <a:off x="4331438" y="3694156"/>
              <a:ext cx="47754" cy="47755"/>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40" name="Rectangle 539"/>
            <p:cNvSpPr/>
            <p:nvPr/>
          </p:nvSpPr>
          <p:spPr bwMode="auto">
            <a:xfrm>
              <a:off x="4261998" y="3534947"/>
              <a:ext cx="44486" cy="44486"/>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41" name="Rectangle 540"/>
            <p:cNvSpPr/>
            <p:nvPr/>
          </p:nvSpPr>
          <p:spPr bwMode="auto">
            <a:xfrm>
              <a:off x="4404146" y="3534947"/>
              <a:ext cx="44486" cy="44486"/>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42" name="Oval 541"/>
            <p:cNvSpPr/>
            <p:nvPr/>
          </p:nvSpPr>
          <p:spPr bwMode="auto">
            <a:xfrm>
              <a:off x="4189290" y="3535344"/>
              <a:ext cx="47754" cy="47755"/>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43" name="Oval 542"/>
            <p:cNvSpPr/>
            <p:nvPr/>
          </p:nvSpPr>
          <p:spPr bwMode="auto">
            <a:xfrm>
              <a:off x="4331438" y="3535344"/>
              <a:ext cx="47754" cy="47755"/>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44" name="Rectangle 543"/>
            <p:cNvSpPr/>
            <p:nvPr/>
          </p:nvSpPr>
          <p:spPr>
            <a:xfrm>
              <a:off x="4508069" y="3352325"/>
              <a:ext cx="79778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Azure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Data Lake</a:t>
              </a: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45" name="Rectangle 544"/>
            <p:cNvSpPr/>
            <p:nvPr/>
          </p:nvSpPr>
          <p:spPr>
            <a:xfrm>
              <a:off x="4489683" y="4446182"/>
              <a:ext cx="1463542" cy="45397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Azure</a:t>
              </a:r>
              <a:r>
                <a:rPr kumimoji="0" lang="en-US" sz="115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5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SQL Data Warehouse</a:t>
              </a:r>
              <a:endParaRPr kumimoji="0" lang="en-US" sz="115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nvGrpSpPr>
            <p:cNvPr id="546" name="Group 545"/>
            <p:cNvGrpSpPr/>
            <p:nvPr/>
          </p:nvGrpSpPr>
          <p:grpSpPr>
            <a:xfrm>
              <a:off x="6094873" y="5254390"/>
              <a:ext cx="295243" cy="853675"/>
              <a:chOff x="3832324" y="5254390"/>
              <a:chExt cx="295243" cy="853675"/>
            </a:xfrm>
          </p:grpSpPr>
          <p:sp>
            <p:nvSpPr>
              <p:cNvPr id="547" name="Isosceles Triangle 546"/>
              <p:cNvSpPr/>
              <p:nvPr/>
            </p:nvSpPr>
            <p:spPr bwMode="auto">
              <a:xfrm rot="5400000">
                <a:off x="3576707" y="5557205"/>
                <a:ext cx="853675" cy="248045"/>
              </a:xfrm>
              <a:prstGeom prst="triangle">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48" name="Isosceles Triangle 547"/>
              <p:cNvSpPr/>
              <p:nvPr/>
            </p:nvSpPr>
            <p:spPr bwMode="auto">
              <a:xfrm rot="5400000">
                <a:off x="3529509" y="5557205"/>
                <a:ext cx="853675" cy="248045"/>
              </a:xfrm>
              <a:prstGeom prst="triangle">
                <a:avLst/>
              </a:prstGeom>
              <a:solidFill>
                <a:srgbClr val="107C1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nvGrpSpPr>
          <p:cNvPr id="549" name="Group 548"/>
          <p:cNvGrpSpPr/>
          <p:nvPr/>
        </p:nvGrpSpPr>
        <p:grpSpPr>
          <a:xfrm>
            <a:off x="1755266" y="1790395"/>
            <a:ext cx="2372301" cy="4320099"/>
            <a:chOff x="1755266" y="1790395"/>
            <a:chExt cx="2372301" cy="4320099"/>
          </a:xfrm>
        </p:grpSpPr>
        <p:sp>
          <p:nvSpPr>
            <p:cNvPr id="550" name="Rectangle 549"/>
            <p:cNvSpPr/>
            <p:nvPr/>
          </p:nvSpPr>
          <p:spPr bwMode="auto">
            <a:xfrm>
              <a:off x="1755266" y="1790395"/>
              <a:ext cx="2079506" cy="4320099"/>
            </a:xfrm>
            <a:prstGeom prst="rect">
              <a:avLst/>
            </a:prstGeom>
            <a:solidFill>
              <a:srgbClr val="002050"/>
            </a:solidFill>
            <a:ln w="3175">
              <a:noFill/>
            </a:ln>
            <a:effectLst/>
          </p:spPr>
          <p:txBody>
            <a:bodyPr spcFirstLastPara="0" vert="horz" wrap="square" lIns="18281" tIns="45713" rIns="18281" bIns="91401" numCol="1" spcCol="1270" anchor="t" anchorCtr="0">
              <a:noAutofit/>
            </a:bodyPr>
            <a:lstStyle/>
            <a:p>
              <a:pPr marL="0" marR="0" lvl="0" indent="0" algn="ctr" defTabSz="725012" eaLnBrk="1" fontAlgn="auto" latinLnBrk="0" hangingPunct="1">
                <a:lnSpc>
                  <a:spcPct val="100000"/>
                </a:lnSpc>
                <a:spcBef>
                  <a:spcPct val="0"/>
                </a:spcBef>
                <a:spcAft>
                  <a:spcPct val="35000"/>
                </a:spcAft>
                <a:buClrTx/>
                <a:buSzTx/>
                <a:buFontTx/>
                <a:buNone/>
                <a:tabLst/>
                <a:defRPr/>
              </a:pPr>
              <a:r>
                <a:rPr kumimoji="0" lang="en-US" sz="1600" b="1"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ea typeface="+mn-ea"/>
                  <a:cs typeface="Segoe UI Semilight" panose="020B0402040204020203" pitchFamily="34" charset="0"/>
                </a:rPr>
                <a:t>Information Management</a:t>
              </a:r>
            </a:p>
          </p:txBody>
        </p:sp>
        <p:pic>
          <p:nvPicPr>
            <p:cNvPr id="551" name="Picture 5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92648" y="2887432"/>
              <a:ext cx="375108" cy="375108"/>
            </a:xfrm>
            <a:prstGeom prst="rect">
              <a:avLst/>
            </a:prstGeom>
          </p:spPr>
        </p:pic>
        <p:sp>
          <p:nvSpPr>
            <p:cNvPr id="552" name="Freeform 30"/>
            <p:cNvSpPr>
              <a:spLocks noEditPoints="1"/>
            </p:cNvSpPr>
            <p:nvPr/>
          </p:nvSpPr>
          <p:spPr bwMode="auto">
            <a:xfrm>
              <a:off x="1943680" y="3996178"/>
              <a:ext cx="273043" cy="347423"/>
            </a:xfrm>
            <a:custGeom>
              <a:avLst/>
              <a:gdLst>
                <a:gd name="T0" fmla="*/ 57 w 290"/>
                <a:gd name="T1" fmla="*/ 95 h 369"/>
                <a:gd name="T2" fmla="*/ 222 w 290"/>
                <a:gd name="T3" fmla="*/ 95 h 369"/>
                <a:gd name="T4" fmla="*/ 222 w 290"/>
                <a:gd name="T5" fmla="*/ 108 h 369"/>
                <a:gd name="T6" fmla="*/ 57 w 290"/>
                <a:gd name="T7" fmla="*/ 108 h 369"/>
                <a:gd name="T8" fmla="*/ 57 w 290"/>
                <a:gd name="T9" fmla="*/ 95 h 369"/>
                <a:gd name="T10" fmla="*/ 57 w 290"/>
                <a:gd name="T11" fmla="*/ 150 h 369"/>
                <a:gd name="T12" fmla="*/ 222 w 290"/>
                <a:gd name="T13" fmla="*/ 150 h 369"/>
                <a:gd name="T14" fmla="*/ 222 w 290"/>
                <a:gd name="T15" fmla="*/ 139 h 369"/>
                <a:gd name="T16" fmla="*/ 57 w 290"/>
                <a:gd name="T17" fmla="*/ 139 h 369"/>
                <a:gd name="T18" fmla="*/ 57 w 290"/>
                <a:gd name="T19" fmla="*/ 150 h 369"/>
                <a:gd name="T20" fmla="*/ 57 w 290"/>
                <a:gd name="T21" fmla="*/ 194 h 369"/>
                <a:gd name="T22" fmla="*/ 222 w 290"/>
                <a:gd name="T23" fmla="*/ 194 h 369"/>
                <a:gd name="T24" fmla="*/ 222 w 290"/>
                <a:gd name="T25" fmla="*/ 181 h 369"/>
                <a:gd name="T26" fmla="*/ 57 w 290"/>
                <a:gd name="T27" fmla="*/ 181 h 369"/>
                <a:gd name="T28" fmla="*/ 57 w 290"/>
                <a:gd name="T29" fmla="*/ 194 h 369"/>
                <a:gd name="T30" fmla="*/ 57 w 290"/>
                <a:gd name="T31" fmla="*/ 236 h 369"/>
                <a:gd name="T32" fmla="*/ 222 w 290"/>
                <a:gd name="T33" fmla="*/ 236 h 369"/>
                <a:gd name="T34" fmla="*/ 222 w 290"/>
                <a:gd name="T35" fmla="*/ 223 h 369"/>
                <a:gd name="T36" fmla="*/ 57 w 290"/>
                <a:gd name="T37" fmla="*/ 223 h 369"/>
                <a:gd name="T38" fmla="*/ 57 w 290"/>
                <a:gd name="T39" fmla="*/ 236 h 369"/>
                <a:gd name="T40" fmla="*/ 290 w 290"/>
                <a:gd name="T41" fmla="*/ 90 h 369"/>
                <a:gd name="T42" fmla="*/ 290 w 290"/>
                <a:gd name="T43" fmla="*/ 369 h 369"/>
                <a:gd name="T44" fmla="*/ 0 w 290"/>
                <a:gd name="T45" fmla="*/ 369 h 369"/>
                <a:gd name="T46" fmla="*/ 0 w 290"/>
                <a:gd name="T47" fmla="*/ 1 h 369"/>
                <a:gd name="T48" fmla="*/ 216 w 290"/>
                <a:gd name="T49" fmla="*/ 1 h 369"/>
                <a:gd name="T50" fmla="*/ 216 w 290"/>
                <a:gd name="T51" fmla="*/ 0 h 369"/>
                <a:gd name="T52" fmla="*/ 290 w 290"/>
                <a:gd name="T53" fmla="*/ 90 h 369"/>
                <a:gd name="T54" fmla="*/ 271 w 290"/>
                <a:gd name="T55" fmla="*/ 79 h 369"/>
                <a:gd name="T56" fmla="*/ 214 w 290"/>
                <a:gd name="T57" fmla="*/ 79 h 369"/>
                <a:gd name="T58" fmla="*/ 216 w 290"/>
                <a:gd name="T59" fmla="*/ 21 h 369"/>
                <a:gd name="T60" fmla="*/ 20 w 290"/>
                <a:gd name="T61" fmla="*/ 21 h 369"/>
                <a:gd name="T62" fmla="*/ 20 w 290"/>
                <a:gd name="T63" fmla="*/ 349 h 369"/>
                <a:gd name="T64" fmla="*/ 271 w 290"/>
                <a:gd name="T65" fmla="*/ 349 h 369"/>
                <a:gd name="T66" fmla="*/ 271 w 290"/>
                <a:gd name="T67" fmla="*/ 7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0" h="369">
                  <a:moveTo>
                    <a:pt x="57" y="95"/>
                  </a:moveTo>
                  <a:lnTo>
                    <a:pt x="222" y="95"/>
                  </a:lnTo>
                  <a:lnTo>
                    <a:pt x="222" y="108"/>
                  </a:lnTo>
                  <a:lnTo>
                    <a:pt x="57" y="108"/>
                  </a:lnTo>
                  <a:lnTo>
                    <a:pt x="57" y="95"/>
                  </a:lnTo>
                  <a:close/>
                  <a:moveTo>
                    <a:pt x="57" y="150"/>
                  </a:moveTo>
                  <a:lnTo>
                    <a:pt x="222" y="150"/>
                  </a:lnTo>
                  <a:lnTo>
                    <a:pt x="222" y="139"/>
                  </a:lnTo>
                  <a:lnTo>
                    <a:pt x="57" y="139"/>
                  </a:lnTo>
                  <a:lnTo>
                    <a:pt x="57" y="150"/>
                  </a:lnTo>
                  <a:close/>
                  <a:moveTo>
                    <a:pt x="57" y="194"/>
                  </a:moveTo>
                  <a:lnTo>
                    <a:pt x="222" y="194"/>
                  </a:lnTo>
                  <a:lnTo>
                    <a:pt x="222" y="181"/>
                  </a:lnTo>
                  <a:lnTo>
                    <a:pt x="57" y="181"/>
                  </a:lnTo>
                  <a:lnTo>
                    <a:pt x="57" y="194"/>
                  </a:lnTo>
                  <a:close/>
                  <a:moveTo>
                    <a:pt x="57" y="236"/>
                  </a:moveTo>
                  <a:lnTo>
                    <a:pt x="222" y="236"/>
                  </a:lnTo>
                  <a:lnTo>
                    <a:pt x="222" y="223"/>
                  </a:lnTo>
                  <a:lnTo>
                    <a:pt x="57" y="223"/>
                  </a:lnTo>
                  <a:lnTo>
                    <a:pt x="57" y="236"/>
                  </a:lnTo>
                  <a:close/>
                  <a:moveTo>
                    <a:pt x="290" y="90"/>
                  </a:moveTo>
                  <a:lnTo>
                    <a:pt x="290" y="369"/>
                  </a:lnTo>
                  <a:lnTo>
                    <a:pt x="0" y="369"/>
                  </a:lnTo>
                  <a:lnTo>
                    <a:pt x="0" y="1"/>
                  </a:lnTo>
                  <a:lnTo>
                    <a:pt x="216" y="1"/>
                  </a:lnTo>
                  <a:lnTo>
                    <a:pt x="216" y="0"/>
                  </a:lnTo>
                  <a:lnTo>
                    <a:pt x="290" y="90"/>
                  </a:lnTo>
                  <a:close/>
                  <a:moveTo>
                    <a:pt x="271" y="79"/>
                  </a:moveTo>
                  <a:lnTo>
                    <a:pt x="214" y="79"/>
                  </a:lnTo>
                  <a:lnTo>
                    <a:pt x="216" y="21"/>
                  </a:lnTo>
                  <a:lnTo>
                    <a:pt x="20" y="21"/>
                  </a:lnTo>
                  <a:lnTo>
                    <a:pt x="20" y="349"/>
                  </a:lnTo>
                  <a:lnTo>
                    <a:pt x="271" y="349"/>
                  </a:lnTo>
                  <a:lnTo>
                    <a:pt x="271" y="79"/>
                  </a:ln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marL="0" marR="0" lvl="0" indent="0" defTabSz="895648" eaLnBrk="1" fontAlgn="base" latinLnBrk="0" hangingPunct="1">
                <a:lnSpc>
                  <a:spcPct val="100000"/>
                </a:lnSpc>
                <a:spcBef>
                  <a:spcPct val="0"/>
                </a:spcBef>
                <a:spcAft>
                  <a:spcPct val="0"/>
                </a:spcAft>
                <a:buClrTx/>
                <a:buSzTx/>
                <a:buFontTx/>
                <a:buNone/>
                <a:tabLst/>
                <a:defRPr/>
              </a:pPr>
              <a:endParaRPr kumimoji="0" lang="en-US" sz="1665" b="0" i="0" u="none" strike="noStrike" kern="0" cap="none" spc="0" normalizeH="0" baseline="0" noProof="0" dirty="0">
                <a:ln>
                  <a:noFill/>
                </a:ln>
                <a:solidFill>
                  <a:srgbClr val="000000"/>
                </a:solidFill>
                <a:effectLst/>
                <a:uLnTx/>
                <a:uFillTx/>
                <a:ea typeface="MS PGothic" charset="0"/>
              </a:endParaRPr>
            </a:p>
          </p:txBody>
        </p:sp>
        <p:pic>
          <p:nvPicPr>
            <p:cNvPr id="553" name="Picture 5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92648" y="5001504"/>
              <a:ext cx="339648" cy="352813"/>
            </a:xfrm>
            <a:prstGeom prst="rect">
              <a:avLst/>
            </a:prstGeom>
          </p:spPr>
        </p:pic>
        <p:sp>
          <p:nvSpPr>
            <p:cNvPr id="554" name="Rectangle 553"/>
            <p:cNvSpPr/>
            <p:nvPr/>
          </p:nvSpPr>
          <p:spPr>
            <a:xfrm>
              <a:off x="2295424" y="2888599"/>
              <a:ext cx="100912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Azure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Data Factory </a:t>
              </a: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55" name="Rectangle 554"/>
            <p:cNvSpPr/>
            <p:nvPr/>
          </p:nvSpPr>
          <p:spPr>
            <a:xfrm>
              <a:off x="2295424" y="3922283"/>
              <a:ext cx="99931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Azure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Data Catalog</a:t>
              </a: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56" name="Rectangle 555"/>
            <p:cNvSpPr/>
            <p:nvPr/>
          </p:nvSpPr>
          <p:spPr>
            <a:xfrm>
              <a:off x="2295424" y="4954772"/>
              <a:ext cx="83362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Azure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3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cs typeface="Segoe UI Semilight" panose="020B0402040204020203" pitchFamily="34" charset="0"/>
                </a:rPr>
                <a:t>Event Hub</a:t>
              </a: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nvGrpSpPr>
            <p:cNvPr id="557" name="Group 556"/>
            <p:cNvGrpSpPr/>
            <p:nvPr/>
          </p:nvGrpSpPr>
          <p:grpSpPr>
            <a:xfrm>
              <a:off x="3832324" y="5254390"/>
              <a:ext cx="295243" cy="853675"/>
              <a:chOff x="3832324" y="5254390"/>
              <a:chExt cx="295243" cy="853675"/>
            </a:xfrm>
          </p:grpSpPr>
          <p:sp>
            <p:nvSpPr>
              <p:cNvPr id="558" name="Isosceles Triangle 557"/>
              <p:cNvSpPr/>
              <p:nvPr/>
            </p:nvSpPr>
            <p:spPr bwMode="auto">
              <a:xfrm rot="5400000">
                <a:off x="3576707" y="5557205"/>
                <a:ext cx="853675" cy="248045"/>
              </a:xfrm>
              <a:prstGeom prst="triangle">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59" name="Isosceles Triangle 558"/>
              <p:cNvSpPr/>
              <p:nvPr/>
            </p:nvSpPr>
            <p:spPr bwMode="auto">
              <a:xfrm rot="5400000">
                <a:off x="3529509" y="5557205"/>
                <a:ext cx="853675" cy="248045"/>
              </a:xfrm>
              <a:prstGeom prst="triangle">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sp>
        <p:nvSpPr>
          <p:cNvPr id="560" name="Rectangle 559"/>
          <p:cNvSpPr/>
          <p:nvPr/>
        </p:nvSpPr>
        <p:spPr bwMode="auto">
          <a:xfrm>
            <a:off x="4023186" y="4302214"/>
            <a:ext cx="2071687" cy="803293"/>
          </a:xfrm>
          <a:prstGeom prst="rect">
            <a:avLst/>
          </a:prstGeom>
          <a:noFill/>
          <a:ln w="38100" cap="flat" cmpd="sng" algn="ctr">
            <a:solidFill>
              <a:srgbClr val="D83B01"/>
            </a:solid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Tree>
    <p:extLst>
      <p:ext uri="{BB962C8B-B14F-4D97-AF65-F5344CB8AC3E}">
        <p14:creationId xmlns:p14="http://schemas.microsoft.com/office/powerpoint/2010/main" val="1321123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7"/>
                                        </p:tgtEl>
                                        <p:attrNameLst>
                                          <p:attrName>style.visibility</p:attrName>
                                        </p:attrNameLst>
                                      </p:cBhvr>
                                      <p:to>
                                        <p:strVal val="visible"/>
                                      </p:to>
                                    </p:set>
                                    <p:animEffect transition="in" filter="fade">
                                      <p:cBhvr>
                                        <p:cTn id="7" dur="500"/>
                                        <p:tgtEl>
                                          <p:spTgt spid="497"/>
                                        </p:tgtEl>
                                      </p:cBhvr>
                                    </p:animEffect>
                                  </p:childTnLst>
                                </p:cTn>
                              </p:par>
                              <p:par>
                                <p:cTn id="8" presetID="10" presetClass="entr" presetSubtype="0" fill="hold" nodeType="withEffect">
                                  <p:stCondLst>
                                    <p:cond delay="0"/>
                                  </p:stCondLst>
                                  <p:childTnLst>
                                    <p:set>
                                      <p:cBhvr>
                                        <p:cTn id="9" dur="1" fill="hold">
                                          <p:stCondLst>
                                            <p:cond delay="0"/>
                                          </p:stCondLst>
                                        </p:cTn>
                                        <p:tgtEl>
                                          <p:spTgt spid="498"/>
                                        </p:tgtEl>
                                        <p:attrNameLst>
                                          <p:attrName>style.visibility</p:attrName>
                                        </p:attrNameLst>
                                      </p:cBhvr>
                                      <p:to>
                                        <p:strVal val="visible"/>
                                      </p:to>
                                    </p:set>
                                    <p:animEffect transition="in" filter="fade">
                                      <p:cBhvr>
                                        <p:cTn id="10" dur="500"/>
                                        <p:tgtEl>
                                          <p:spTgt spid="49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49"/>
                                        </p:tgtEl>
                                        <p:attrNameLst>
                                          <p:attrName>style.visibility</p:attrName>
                                        </p:attrNameLst>
                                      </p:cBhvr>
                                      <p:to>
                                        <p:strVal val="visible"/>
                                      </p:to>
                                    </p:set>
                                    <p:animEffect transition="in" filter="fade">
                                      <p:cBhvr>
                                        <p:cTn id="14" dur="500"/>
                                        <p:tgtEl>
                                          <p:spTgt spid="54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10"/>
                                        </p:tgtEl>
                                        <p:attrNameLst>
                                          <p:attrName>style.visibility</p:attrName>
                                        </p:attrNameLst>
                                      </p:cBhvr>
                                      <p:to>
                                        <p:strVal val="visible"/>
                                      </p:to>
                                    </p:set>
                                    <p:animEffect transition="in" filter="wipe(left)">
                                      <p:cBhvr>
                                        <p:cTn id="17" dur="1500"/>
                                        <p:tgtEl>
                                          <p:spTgt spid="510"/>
                                        </p:tgtEl>
                                      </p:cBhvr>
                                    </p:animEffect>
                                  </p:childTnLst>
                                </p:cTn>
                              </p:par>
                              <p:par>
                                <p:cTn id="18" presetID="10" presetClass="entr" presetSubtype="0" fill="hold" nodeType="withEffect">
                                  <p:stCondLst>
                                    <p:cond delay="1000"/>
                                  </p:stCondLst>
                                  <p:childTnLst>
                                    <p:set>
                                      <p:cBhvr>
                                        <p:cTn id="19" dur="1" fill="hold">
                                          <p:stCondLst>
                                            <p:cond delay="0"/>
                                          </p:stCondLst>
                                        </p:cTn>
                                        <p:tgtEl>
                                          <p:spTgt spid="524"/>
                                        </p:tgtEl>
                                        <p:attrNameLst>
                                          <p:attrName>style.visibility</p:attrName>
                                        </p:attrNameLst>
                                      </p:cBhvr>
                                      <p:to>
                                        <p:strVal val="visible"/>
                                      </p:to>
                                    </p:set>
                                    <p:animEffect transition="in" filter="fade">
                                      <p:cBhvr>
                                        <p:cTn id="20" dur="500"/>
                                        <p:tgtEl>
                                          <p:spTgt spid="524"/>
                                        </p:tgtEl>
                                      </p:cBhvr>
                                    </p:animEffect>
                                  </p:childTnLst>
                                </p:cTn>
                              </p:par>
                              <p:par>
                                <p:cTn id="21" presetID="10" presetClass="entr" presetSubtype="0" fill="hold" grpId="0" nodeType="withEffect">
                                  <p:stCondLst>
                                    <p:cond delay="1200"/>
                                  </p:stCondLst>
                                  <p:childTnLst>
                                    <p:set>
                                      <p:cBhvr>
                                        <p:cTn id="22" dur="1" fill="hold">
                                          <p:stCondLst>
                                            <p:cond delay="0"/>
                                          </p:stCondLst>
                                        </p:cTn>
                                        <p:tgtEl>
                                          <p:spTgt spid="509"/>
                                        </p:tgtEl>
                                        <p:attrNameLst>
                                          <p:attrName>style.visibility</p:attrName>
                                        </p:attrNameLst>
                                      </p:cBhvr>
                                      <p:to>
                                        <p:strVal val="visible"/>
                                      </p:to>
                                    </p:set>
                                    <p:animEffect transition="in" filter="fade">
                                      <p:cBhvr>
                                        <p:cTn id="23" dur="500"/>
                                        <p:tgtEl>
                                          <p:spTgt spid="509"/>
                                        </p:tgtEl>
                                      </p:cBhvr>
                                    </p:animEffect>
                                  </p:childTnLst>
                                </p:cTn>
                              </p:par>
                            </p:childTnLst>
                          </p:cTn>
                        </p:par>
                        <p:par>
                          <p:cTn id="24" fill="hold">
                            <p:stCondLst>
                              <p:cond delay="2200"/>
                            </p:stCondLst>
                            <p:childTnLst>
                              <p:par>
                                <p:cTn id="25" presetID="10" presetClass="entr" presetSubtype="0" fill="hold" nodeType="afterEffect">
                                  <p:stCondLst>
                                    <p:cond delay="0"/>
                                  </p:stCondLst>
                                  <p:childTnLst>
                                    <p:set>
                                      <p:cBhvr>
                                        <p:cTn id="26" dur="1" fill="hold">
                                          <p:stCondLst>
                                            <p:cond delay="0"/>
                                          </p:stCondLst>
                                        </p:cTn>
                                        <p:tgtEl>
                                          <p:spTgt spid="476"/>
                                        </p:tgtEl>
                                        <p:attrNameLst>
                                          <p:attrName>style.visibility</p:attrName>
                                        </p:attrNameLst>
                                      </p:cBhvr>
                                      <p:to>
                                        <p:strVal val="visible"/>
                                      </p:to>
                                    </p:set>
                                    <p:animEffect transition="in" filter="fade">
                                      <p:cBhvr>
                                        <p:cTn id="27" dur="500"/>
                                        <p:tgtEl>
                                          <p:spTgt spid="47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23"/>
                                        </p:tgtEl>
                                        <p:attrNameLst>
                                          <p:attrName>style.visibility</p:attrName>
                                        </p:attrNameLst>
                                      </p:cBhvr>
                                      <p:to>
                                        <p:strVal val="visible"/>
                                      </p:to>
                                    </p:set>
                                    <p:animEffect transition="in" filter="wipe(left)">
                                      <p:cBhvr>
                                        <p:cTn id="30" dur="1600"/>
                                        <p:tgtEl>
                                          <p:spTgt spid="523"/>
                                        </p:tgtEl>
                                      </p:cBhvr>
                                    </p:animEffect>
                                  </p:childTnLst>
                                </p:cTn>
                              </p:par>
                            </p:childTnLst>
                          </p:cTn>
                        </p:par>
                        <p:par>
                          <p:cTn id="31" fill="hold">
                            <p:stCondLst>
                              <p:cond delay="3800"/>
                            </p:stCondLst>
                            <p:childTnLst>
                              <p:par>
                                <p:cTn id="32" presetID="10" presetClass="entr" presetSubtype="0" fill="hold" nodeType="afterEffect">
                                  <p:stCondLst>
                                    <p:cond delay="0"/>
                                  </p:stCondLst>
                                  <p:childTnLst>
                                    <p:set>
                                      <p:cBhvr>
                                        <p:cTn id="33" dur="1" fill="hold">
                                          <p:stCondLst>
                                            <p:cond delay="0"/>
                                          </p:stCondLst>
                                        </p:cTn>
                                        <p:tgtEl>
                                          <p:spTgt spid="467"/>
                                        </p:tgtEl>
                                        <p:attrNameLst>
                                          <p:attrName>style.visibility</p:attrName>
                                        </p:attrNameLst>
                                      </p:cBhvr>
                                      <p:to>
                                        <p:strVal val="visible"/>
                                      </p:to>
                                    </p:set>
                                    <p:animEffect transition="in" filter="fade">
                                      <p:cBhvr>
                                        <p:cTn id="34" dur="500"/>
                                        <p:tgtEl>
                                          <p:spTgt spid="467"/>
                                        </p:tgtEl>
                                      </p:cBhvr>
                                    </p:animEffect>
                                  </p:childTnLst>
                                </p:cTn>
                              </p:par>
                            </p:childTnLst>
                          </p:cTn>
                        </p:par>
                        <p:par>
                          <p:cTn id="35" fill="hold">
                            <p:stCondLst>
                              <p:cond delay="4300"/>
                            </p:stCondLst>
                            <p:childTnLst>
                              <p:par>
                                <p:cTn id="36" presetID="10" presetClass="entr" presetSubtype="0" fill="hold" nodeType="afterEffect">
                                  <p:stCondLst>
                                    <p:cond delay="0"/>
                                  </p:stCondLst>
                                  <p:childTnLst>
                                    <p:set>
                                      <p:cBhvr>
                                        <p:cTn id="37" dur="1" fill="hold">
                                          <p:stCondLst>
                                            <p:cond delay="0"/>
                                          </p:stCondLst>
                                        </p:cTn>
                                        <p:tgtEl>
                                          <p:spTgt spid="463"/>
                                        </p:tgtEl>
                                        <p:attrNameLst>
                                          <p:attrName>style.visibility</p:attrName>
                                        </p:attrNameLst>
                                      </p:cBhvr>
                                      <p:to>
                                        <p:strVal val="visible"/>
                                      </p:to>
                                    </p:set>
                                    <p:animEffect transition="in" filter="fade">
                                      <p:cBhvr>
                                        <p:cTn id="38" dur="500"/>
                                        <p:tgtEl>
                                          <p:spTgt spid="463"/>
                                        </p:tgtEl>
                                      </p:cBhvr>
                                    </p:animEffect>
                                  </p:childTnLst>
                                </p:cTn>
                              </p:par>
                            </p:childTnLst>
                          </p:cTn>
                        </p:par>
                        <p:par>
                          <p:cTn id="39" fill="hold">
                            <p:stCondLst>
                              <p:cond delay="4800"/>
                            </p:stCondLst>
                            <p:childTnLst>
                              <p:par>
                                <p:cTn id="40" presetID="10" presetClass="entr" presetSubtype="0" fill="hold" nodeType="afterEffect">
                                  <p:stCondLst>
                                    <p:cond delay="0"/>
                                  </p:stCondLst>
                                  <p:childTnLst>
                                    <p:set>
                                      <p:cBhvr>
                                        <p:cTn id="41" dur="1" fill="hold">
                                          <p:stCondLst>
                                            <p:cond delay="0"/>
                                          </p:stCondLst>
                                        </p:cTn>
                                        <p:tgtEl>
                                          <p:spTgt spid="438"/>
                                        </p:tgtEl>
                                        <p:attrNameLst>
                                          <p:attrName>style.visibility</p:attrName>
                                        </p:attrNameLst>
                                      </p:cBhvr>
                                      <p:to>
                                        <p:strVal val="visible"/>
                                      </p:to>
                                    </p:set>
                                    <p:animEffect transition="in" filter="fade">
                                      <p:cBhvr>
                                        <p:cTn id="42" dur="500"/>
                                        <p:tgtEl>
                                          <p:spTgt spid="438"/>
                                        </p:tgtEl>
                                      </p:cBhvr>
                                    </p:animEffect>
                                  </p:childTnLst>
                                </p:cTn>
                              </p:par>
                            </p:childTnLst>
                          </p:cTn>
                        </p:par>
                        <p:par>
                          <p:cTn id="43" fill="hold">
                            <p:stCondLst>
                              <p:cond delay="5300"/>
                            </p:stCondLst>
                            <p:childTnLst>
                              <p:par>
                                <p:cTn id="44" presetID="10" presetClass="entr" presetSubtype="0" fill="hold" nodeType="afterEffect">
                                  <p:stCondLst>
                                    <p:cond delay="0"/>
                                  </p:stCondLst>
                                  <p:childTnLst>
                                    <p:set>
                                      <p:cBhvr>
                                        <p:cTn id="45" dur="1" fill="hold">
                                          <p:stCondLst>
                                            <p:cond delay="0"/>
                                          </p:stCondLst>
                                        </p:cTn>
                                        <p:tgtEl>
                                          <p:spTgt spid="428"/>
                                        </p:tgtEl>
                                        <p:attrNameLst>
                                          <p:attrName>style.visibility</p:attrName>
                                        </p:attrNameLst>
                                      </p:cBhvr>
                                      <p:to>
                                        <p:strVal val="visible"/>
                                      </p:to>
                                    </p:set>
                                    <p:animEffect transition="in" filter="fade">
                                      <p:cBhvr>
                                        <p:cTn id="46" dur="500"/>
                                        <p:tgtEl>
                                          <p:spTgt spid="428"/>
                                        </p:tgtEl>
                                      </p:cBhvr>
                                    </p:animEffect>
                                  </p:childTnLst>
                                </p:cTn>
                              </p:par>
                            </p:childTnLst>
                          </p:cTn>
                        </p:par>
                        <p:par>
                          <p:cTn id="47" fill="hold">
                            <p:stCondLst>
                              <p:cond delay="5800"/>
                            </p:stCondLst>
                            <p:childTnLst>
                              <p:par>
                                <p:cTn id="48" presetID="22" presetClass="entr" presetSubtype="8" fill="hold" nodeType="afterEffect">
                                  <p:stCondLst>
                                    <p:cond delay="0"/>
                                  </p:stCondLst>
                                  <p:childTnLst>
                                    <p:set>
                                      <p:cBhvr>
                                        <p:cTn id="49" dur="1" fill="hold">
                                          <p:stCondLst>
                                            <p:cond delay="0"/>
                                          </p:stCondLst>
                                        </p:cTn>
                                        <p:tgtEl>
                                          <p:spTgt spid="422"/>
                                        </p:tgtEl>
                                        <p:attrNameLst>
                                          <p:attrName>style.visibility</p:attrName>
                                        </p:attrNameLst>
                                      </p:cBhvr>
                                      <p:to>
                                        <p:strVal val="visible"/>
                                      </p:to>
                                    </p:set>
                                    <p:animEffect transition="in" filter="wipe(left)">
                                      <p:cBhvr>
                                        <p:cTn id="50" dur="500"/>
                                        <p:tgtEl>
                                          <p:spTgt spid="422"/>
                                        </p:tgtEl>
                                      </p:cBhvr>
                                    </p:animEffect>
                                  </p:childTnLst>
                                </p:cTn>
                              </p:par>
                              <p:par>
                                <p:cTn id="51" presetID="22" presetClass="entr" presetSubtype="4" fill="hold" nodeType="withEffect">
                                  <p:stCondLst>
                                    <p:cond delay="0"/>
                                  </p:stCondLst>
                                  <p:childTnLst>
                                    <p:set>
                                      <p:cBhvr>
                                        <p:cTn id="52" dur="1" fill="hold">
                                          <p:stCondLst>
                                            <p:cond delay="0"/>
                                          </p:stCondLst>
                                        </p:cTn>
                                        <p:tgtEl>
                                          <p:spTgt spid="427"/>
                                        </p:tgtEl>
                                        <p:attrNameLst>
                                          <p:attrName>style.visibility</p:attrName>
                                        </p:attrNameLst>
                                      </p:cBhvr>
                                      <p:to>
                                        <p:strVal val="visible"/>
                                      </p:to>
                                    </p:set>
                                    <p:animEffect transition="in" filter="wipe(down)">
                                      <p:cBhvr>
                                        <p:cTn id="53" dur="500"/>
                                        <p:tgtEl>
                                          <p:spTgt spid="427"/>
                                        </p:tgtEl>
                                      </p:cBhvr>
                                    </p:animEffect>
                                  </p:childTnLst>
                                </p:cTn>
                              </p:par>
                            </p:childTnLst>
                          </p:cTn>
                        </p:par>
                        <p:par>
                          <p:cTn id="54" fill="hold">
                            <p:stCondLst>
                              <p:cond delay="6300"/>
                            </p:stCondLst>
                            <p:childTnLst>
                              <p:par>
                                <p:cTn id="55" presetID="10" presetClass="entr" presetSubtype="0" fill="hold" nodeType="afterEffect">
                                  <p:stCondLst>
                                    <p:cond delay="0"/>
                                  </p:stCondLst>
                                  <p:childTnLst>
                                    <p:set>
                                      <p:cBhvr>
                                        <p:cTn id="56" dur="1" fill="hold">
                                          <p:stCondLst>
                                            <p:cond delay="0"/>
                                          </p:stCondLst>
                                        </p:cTn>
                                        <p:tgtEl>
                                          <p:spTgt spid="512"/>
                                        </p:tgtEl>
                                        <p:attrNameLst>
                                          <p:attrName>style.visibility</p:attrName>
                                        </p:attrNameLst>
                                      </p:cBhvr>
                                      <p:to>
                                        <p:strVal val="visible"/>
                                      </p:to>
                                    </p:set>
                                    <p:animEffect transition="in" filter="fade">
                                      <p:cBhvr>
                                        <p:cTn id="57" dur="500"/>
                                        <p:tgtEl>
                                          <p:spTgt spid="512"/>
                                        </p:tgtEl>
                                      </p:cBhvr>
                                    </p:animEffect>
                                  </p:childTnLst>
                                </p:cTn>
                              </p:par>
                              <p:par>
                                <p:cTn id="58" presetID="10" presetClass="entr" presetSubtype="0" fill="hold" nodeType="withEffect">
                                  <p:stCondLst>
                                    <p:cond delay="0"/>
                                  </p:stCondLst>
                                  <p:childTnLst>
                                    <p:set>
                                      <p:cBhvr>
                                        <p:cTn id="59" dur="1" fill="hold">
                                          <p:stCondLst>
                                            <p:cond delay="0"/>
                                          </p:stCondLst>
                                        </p:cTn>
                                        <p:tgtEl>
                                          <p:spTgt spid="517"/>
                                        </p:tgtEl>
                                        <p:attrNameLst>
                                          <p:attrName>style.visibility</p:attrName>
                                        </p:attrNameLst>
                                      </p:cBhvr>
                                      <p:to>
                                        <p:strVal val="visible"/>
                                      </p:to>
                                    </p:set>
                                    <p:animEffect transition="in" filter="fade">
                                      <p:cBhvr>
                                        <p:cTn id="60" dur="500"/>
                                        <p:tgtEl>
                                          <p:spTgt spid="517"/>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511"/>
                                        </p:tgtEl>
                                        <p:attrNameLst>
                                          <p:attrName>style.visibility</p:attrName>
                                        </p:attrNameLst>
                                      </p:cBhvr>
                                      <p:to>
                                        <p:strVal val="visible"/>
                                      </p:to>
                                    </p:set>
                                    <p:animEffect transition="in" filter="fade">
                                      <p:cBhvr>
                                        <p:cTn id="63" dur="500"/>
                                        <p:tgtEl>
                                          <p:spTgt spid="511"/>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560"/>
                                        </p:tgtEl>
                                        <p:attrNameLst>
                                          <p:attrName>style.visibility</p:attrName>
                                        </p:attrNameLst>
                                      </p:cBhvr>
                                      <p:to>
                                        <p:strVal val="visible"/>
                                      </p:to>
                                    </p:set>
                                    <p:anim calcmode="lin" valueType="num">
                                      <p:cBhvr>
                                        <p:cTn id="68" dur="500" fill="hold"/>
                                        <p:tgtEl>
                                          <p:spTgt spid="560"/>
                                        </p:tgtEl>
                                        <p:attrNameLst>
                                          <p:attrName>ppt_w</p:attrName>
                                        </p:attrNameLst>
                                      </p:cBhvr>
                                      <p:tavLst>
                                        <p:tav tm="0">
                                          <p:val>
                                            <p:fltVal val="0"/>
                                          </p:val>
                                        </p:tav>
                                        <p:tav tm="100000">
                                          <p:val>
                                            <p:strVal val="#ppt_w"/>
                                          </p:val>
                                        </p:tav>
                                      </p:tavLst>
                                    </p:anim>
                                    <p:anim calcmode="lin" valueType="num">
                                      <p:cBhvr>
                                        <p:cTn id="69" dur="500" fill="hold"/>
                                        <p:tgtEl>
                                          <p:spTgt spid="560"/>
                                        </p:tgtEl>
                                        <p:attrNameLst>
                                          <p:attrName>ppt_h</p:attrName>
                                        </p:attrNameLst>
                                      </p:cBhvr>
                                      <p:tavLst>
                                        <p:tav tm="0">
                                          <p:val>
                                            <p:fltVal val="0"/>
                                          </p:val>
                                        </p:tav>
                                        <p:tav tm="100000">
                                          <p:val>
                                            <p:strVal val="#ppt_h"/>
                                          </p:val>
                                        </p:tav>
                                      </p:tavLst>
                                    </p:anim>
                                    <p:animEffect transition="in" filter="fade">
                                      <p:cBhvr>
                                        <p:cTn id="70" dur="500"/>
                                        <p:tgtEl>
                                          <p:spTgt spid="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 grpId="0"/>
      <p:bldP spid="509" grpId="0"/>
      <p:bldP spid="510" grpId="0" animBg="1"/>
      <p:bldP spid="511" grpId="0"/>
      <p:bldP spid="523" grpId="0" animBg="1"/>
      <p:bldP spid="5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p:cNvSpPr/>
          <p:nvPr/>
        </p:nvSpPr>
        <p:spPr bwMode="auto">
          <a:xfrm>
            <a:off x="-1179" y="0"/>
            <a:ext cx="12437653" cy="2370755"/>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solidFill>
                  <a:schemeClr val="bg1"/>
                </a:solidFill>
              </a:rPr>
              <a:t>Introducing Azure SQL DW Service</a:t>
            </a:r>
          </a:p>
        </p:txBody>
      </p:sp>
      <p:sp>
        <p:nvSpPr>
          <p:cNvPr id="3" name="21 INE 1"/>
          <p:cNvSpPr/>
          <p:nvPr/>
        </p:nvSpPr>
        <p:spPr bwMode="auto">
          <a:xfrm>
            <a:off x="3285466" y="2743298"/>
            <a:ext cx="1269819" cy="829615"/>
          </a:xfrm>
          <a:custGeom>
            <a:avLst/>
            <a:gdLst>
              <a:gd name="connsiteX0" fmla="*/ 0 w 1270000"/>
              <a:gd name="connsiteY0" fmla="*/ 0 h 829733"/>
              <a:gd name="connsiteX1" fmla="*/ 711200 w 1270000"/>
              <a:gd name="connsiteY1" fmla="*/ 0 h 829733"/>
              <a:gd name="connsiteX2" fmla="*/ 711200 w 1270000"/>
              <a:gd name="connsiteY2" fmla="*/ 829733 h 829733"/>
              <a:gd name="connsiteX3" fmla="*/ 1270000 w 1270000"/>
              <a:gd name="connsiteY3" fmla="*/ 829733 h 829733"/>
            </a:gdLst>
            <a:ahLst/>
            <a:cxnLst>
              <a:cxn ang="0">
                <a:pos x="connsiteX0" y="connsiteY0"/>
              </a:cxn>
              <a:cxn ang="0">
                <a:pos x="connsiteX1" y="connsiteY1"/>
              </a:cxn>
              <a:cxn ang="0">
                <a:pos x="connsiteX2" y="connsiteY2"/>
              </a:cxn>
              <a:cxn ang="0">
                <a:pos x="connsiteX3" y="connsiteY3"/>
              </a:cxn>
            </a:cxnLst>
            <a:rect l="l" t="t" r="r" b="b"/>
            <a:pathLst>
              <a:path w="1270000" h="829733">
                <a:moveTo>
                  <a:pt x="0" y="0"/>
                </a:moveTo>
                <a:lnTo>
                  <a:pt x="711200" y="0"/>
                </a:lnTo>
                <a:lnTo>
                  <a:pt x="711200" y="829733"/>
                </a:lnTo>
                <a:lnTo>
                  <a:pt x="1270000" y="829733"/>
                </a:lnTo>
              </a:path>
            </a:pathLst>
          </a:custGeom>
          <a:noFill/>
          <a:ln w="57150" cap="flat" cmpd="sng" algn="ctr">
            <a:solidFill>
              <a:srgbClr val="DD5900"/>
            </a:solidFill>
            <a:prstDash val="solid"/>
            <a:headEnd type="none" w="med" len="med"/>
            <a:tailEnd type="none" w="med" len="med"/>
          </a:ln>
          <a:effectLst/>
        </p:spPr>
        <p:txBody>
          <a:bodyPr rtlCol="0" anchor="ctr"/>
          <a:lstStyle/>
          <a:p>
            <a:pPr algn="ctr"/>
            <a:endParaRPr lang="en-US" sz="1696" kern="0">
              <a:solidFill>
                <a:srgbClr val="FFFFFF"/>
              </a:solidFill>
            </a:endParaRPr>
          </a:p>
        </p:txBody>
      </p:sp>
      <p:sp>
        <p:nvSpPr>
          <p:cNvPr id="4" name="Text Placeholder 2"/>
          <p:cNvSpPr txBox="1">
            <a:spLocks/>
          </p:cNvSpPr>
          <p:nvPr/>
        </p:nvSpPr>
        <p:spPr>
          <a:xfrm>
            <a:off x="275465" y="1213166"/>
            <a:ext cx="11887877" cy="115758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a:solidFill>
                  <a:schemeClr val="bg1"/>
                </a:solidFill>
              </a:rPr>
              <a:t>A relational </a:t>
            </a:r>
            <a:r>
              <a:rPr lang="en-US" sz="2000" dirty="0">
                <a:solidFill>
                  <a:schemeClr val="bg1"/>
                </a:solidFill>
                <a:latin typeface="+mn-lt"/>
              </a:rPr>
              <a:t>data warehouse-as-a-service</a:t>
            </a:r>
            <a:r>
              <a:rPr lang="en-US" sz="2000" dirty="0">
                <a:solidFill>
                  <a:schemeClr val="bg1"/>
                </a:solidFill>
              </a:rPr>
              <a:t>, fully managed by Microsoft. </a:t>
            </a:r>
          </a:p>
          <a:p>
            <a:pPr marL="0" indent="0" algn="ctr">
              <a:buNone/>
            </a:pPr>
            <a:r>
              <a:rPr lang="en-US" sz="2000" dirty="0">
                <a:solidFill>
                  <a:schemeClr val="bg1"/>
                </a:solidFill>
              </a:rPr>
              <a:t>Industries first </a:t>
            </a:r>
            <a:r>
              <a:rPr lang="en-US" sz="2000" dirty="0">
                <a:solidFill>
                  <a:schemeClr val="bg1"/>
                </a:solidFill>
                <a:latin typeface="+mn-lt"/>
              </a:rPr>
              <a:t>elastic</a:t>
            </a:r>
            <a:r>
              <a:rPr lang="en-US" sz="2000" dirty="0">
                <a:solidFill>
                  <a:schemeClr val="bg1"/>
                </a:solidFill>
              </a:rPr>
              <a:t> cloud data warehouse with proven SQL Server capabilities.</a:t>
            </a:r>
          </a:p>
          <a:p>
            <a:pPr marL="0" indent="0" algn="ctr">
              <a:buNone/>
            </a:pPr>
            <a:r>
              <a:rPr lang="en-US" sz="2000" dirty="0">
                <a:solidFill>
                  <a:schemeClr val="bg1"/>
                </a:solidFill>
              </a:rPr>
              <a:t>Support your </a:t>
            </a:r>
            <a:r>
              <a:rPr lang="en-US" sz="2000" dirty="0">
                <a:solidFill>
                  <a:schemeClr val="bg1"/>
                </a:solidFill>
                <a:latin typeface="+mn-lt"/>
              </a:rPr>
              <a:t>smallest to your largest</a:t>
            </a:r>
            <a:r>
              <a:rPr lang="en-US" sz="2000" dirty="0">
                <a:solidFill>
                  <a:schemeClr val="bg1"/>
                </a:solidFill>
              </a:rPr>
              <a:t> data storage needs.</a:t>
            </a:r>
            <a:endParaRPr lang="en-US" sz="2000" dirty="0">
              <a:solidFill>
                <a:schemeClr val="bg1"/>
              </a:solidFill>
              <a:latin typeface="+mn-lt"/>
            </a:endParaRPr>
          </a:p>
        </p:txBody>
      </p:sp>
      <p:grpSp>
        <p:nvGrpSpPr>
          <p:cNvPr id="10" name="1 GEAR"/>
          <p:cNvGrpSpPr/>
          <p:nvPr/>
        </p:nvGrpSpPr>
        <p:grpSpPr>
          <a:xfrm>
            <a:off x="3651908" y="2449618"/>
            <a:ext cx="676257" cy="704819"/>
            <a:chOff x="3427632" y="3858620"/>
            <a:chExt cx="676353" cy="704919"/>
          </a:xfrm>
        </p:grpSpPr>
        <p:sp>
          <p:nvSpPr>
            <p:cNvPr id="11" name="Oval 10"/>
            <p:cNvSpPr/>
            <p:nvPr/>
          </p:nvSpPr>
          <p:spPr bwMode="auto">
            <a:xfrm>
              <a:off x="3588513" y="4046252"/>
              <a:ext cx="346040" cy="346038"/>
            </a:xfrm>
            <a:prstGeom prst="ellipse">
              <a:avLst/>
            </a:pr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89630" tIns="44814" rIns="44814" bIns="89630" numCol="1" spcCol="0" rtlCol="0" fromWordArt="0" anchor="b" anchorCtr="0" forceAA="0" compatLnSpc="1">
              <a:prstTxWarp prst="textNoShape">
                <a:avLst/>
              </a:prstTxWarp>
              <a:noAutofit/>
            </a:bodyPr>
            <a:lstStyle/>
            <a:p>
              <a:pPr algn="ctr" defTabSz="895919" fontAlgn="base">
                <a:spcBef>
                  <a:spcPct val="0"/>
                </a:spcBef>
                <a:spcAft>
                  <a:spcPct val="0"/>
                </a:spcAft>
                <a:defRPr/>
              </a:pPr>
              <a:endParaRPr lang="en-US" sz="2157" kern="0" spc="-98" dirty="0">
                <a:ln w="3175">
                  <a:noFill/>
                </a:ln>
                <a:gradFill flip="none" rotWithShape="1">
                  <a:gsLst>
                    <a:gs pos="0">
                      <a:srgbClr val="000000">
                        <a:lumMod val="65000"/>
                        <a:lumOff val="35000"/>
                      </a:srgbClr>
                    </a:gs>
                    <a:gs pos="86000">
                      <a:srgbClr val="000000">
                        <a:lumMod val="65000"/>
                        <a:lumOff val="35000"/>
                      </a:srgbClr>
                    </a:gs>
                  </a:gsLst>
                  <a:lin ang="5400000" scaled="0"/>
                  <a:tileRect/>
                </a:gradFill>
                <a:cs typeface="Arial" charset="0"/>
              </a:endParaRPr>
            </a:p>
          </p:txBody>
        </p:sp>
        <p:grpSp>
          <p:nvGrpSpPr>
            <p:cNvPr id="12" name="Group 11"/>
            <p:cNvGrpSpPr/>
            <p:nvPr/>
          </p:nvGrpSpPr>
          <p:grpSpPr>
            <a:xfrm>
              <a:off x="3427632" y="3858620"/>
              <a:ext cx="676353" cy="704919"/>
              <a:chOff x="14154282" y="2732561"/>
              <a:chExt cx="1671361" cy="1714515"/>
            </a:xfrm>
          </p:grpSpPr>
          <p:sp>
            <p:nvSpPr>
              <p:cNvPr id="13" name="Freeform 12"/>
              <p:cNvSpPr>
                <a:spLocks noEditPoints="1"/>
              </p:cNvSpPr>
              <p:nvPr/>
            </p:nvSpPr>
            <p:spPr bwMode="black">
              <a:xfrm>
                <a:off x="14154282" y="2732561"/>
                <a:ext cx="1671361" cy="171451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adFill flip="none" rotWithShape="1">
                <a:gsLst>
                  <a:gs pos="57000">
                    <a:schemeClr val="tx1">
                      <a:lumMod val="75000"/>
                    </a:schemeClr>
                  </a:gs>
                  <a:gs pos="58000">
                    <a:schemeClr val="bg1">
                      <a:lumMod val="50000"/>
                    </a:schemeClr>
                  </a:gs>
                </a:gsLst>
                <a:lin ang="19200000" scaled="0"/>
                <a:tileRect/>
              </a:gradFill>
              <a:ln w="12700" cap="flat" cmpd="sng" algn="ctr">
                <a:noFill/>
                <a:prstDash val="solid"/>
                <a:miter lim="800000"/>
              </a:ln>
              <a:effectLst/>
              <a:extLst/>
            </p:spPr>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506845">
                  <a:lnSpc>
                    <a:spcPct val="80000"/>
                  </a:lnSpc>
                </a:pPr>
                <a:endParaRPr lang="en-US" sz="998" kern="0" dirty="0">
                  <a:solidFill>
                    <a:srgbClr val="FFFFFF"/>
                  </a:solidFill>
                  <a:latin typeface="Segoe Light"/>
                </a:endParaRPr>
              </a:p>
            </p:txBody>
          </p:sp>
          <p:sp>
            <p:nvSpPr>
              <p:cNvPr id="14" name="Oval 13"/>
              <p:cNvSpPr>
                <a:spLocks noChangeArrowheads="1"/>
              </p:cNvSpPr>
              <p:nvPr/>
            </p:nvSpPr>
            <p:spPr bwMode="black">
              <a:xfrm>
                <a:off x="14818730" y="3440877"/>
                <a:ext cx="342468" cy="342377"/>
              </a:xfrm>
              <a:prstGeom prst="ellipse">
                <a:avLst/>
              </a:pr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537" kern="0" dirty="0">
                  <a:solidFill>
                    <a:srgbClr val="000000"/>
                  </a:solidFill>
                </a:endParaRPr>
              </a:p>
            </p:txBody>
          </p:sp>
        </p:grpSp>
      </p:grpSp>
      <p:sp>
        <p:nvSpPr>
          <p:cNvPr id="15" name="Rectangle 14"/>
          <p:cNvSpPr/>
          <p:nvPr/>
        </p:nvSpPr>
        <p:spPr bwMode="auto">
          <a:xfrm>
            <a:off x="176203" y="2456194"/>
            <a:ext cx="3308425" cy="550196"/>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defTabSz="932293" fontAlgn="base">
              <a:lnSpc>
                <a:spcPct val="90000"/>
              </a:lnSpc>
              <a:spcBef>
                <a:spcPct val="0"/>
              </a:spcBef>
              <a:spcAft>
                <a:spcPct val="0"/>
              </a:spcAft>
            </a:pPr>
            <a:r>
              <a:rPr lang="en-US" sz="2000" dirty="0">
                <a:gradFill>
                  <a:gsLst>
                    <a:gs pos="0">
                      <a:srgbClr val="FFFFFF"/>
                    </a:gs>
                    <a:gs pos="100000">
                      <a:srgbClr val="FFFFFF"/>
                    </a:gs>
                  </a:gsLst>
                  <a:lin ang="5400000" scaled="0"/>
                </a:gradFill>
                <a:latin typeface="Segoe UI Light"/>
                <a:ea typeface="Segoe UI" pitchFamily="34" charset="0"/>
                <a:cs typeface="Segoe UI" pitchFamily="34" charset="0"/>
              </a:rPr>
              <a:t>Elastic scale &amp; performance</a:t>
            </a:r>
          </a:p>
        </p:txBody>
      </p:sp>
      <p:sp>
        <p:nvSpPr>
          <p:cNvPr id="16" name="TextBox 15"/>
          <p:cNvSpPr txBox="1"/>
          <p:nvPr/>
        </p:nvSpPr>
        <p:spPr>
          <a:xfrm>
            <a:off x="884401" y="4858230"/>
            <a:ext cx="3404057" cy="1547896"/>
          </a:xfrm>
          <a:prstGeom prst="rect">
            <a:avLst/>
          </a:prstGeom>
          <a:noFill/>
          <a:ln>
            <a:noFill/>
          </a:ln>
        </p:spPr>
        <p:txBody>
          <a:bodyPr wrap="square" lIns="182854" tIns="146284" rIns="182854" bIns="146284" rtlCol="0">
            <a:spAutoFit/>
          </a:bodyPr>
          <a:lstStyle/>
          <a:p>
            <a:pPr>
              <a:lnSpc>
                <a:spcPct val="90000"/>
              </a:lnSpc>
              <a:spcAft>
                <a:spcPts val="1200"/>
              </a:spcAft>
            </a:pPr>
            <a:r>
              <a:rPr lang="en-US" sz="1400" dirty="0">
                <a:gradFill>
                  <a:gsLst>
                    <a:gs pos="2917">
                      <a:srgbClr val="000000"/>
                    </a:gs>
                    <a:gs pos="30000">
                      <a:srgbClr val="000000"/>
                    </a:gs>
                  </a:gsLst>
                  <a:lin ang="5400000" scaled="0"/>
                </a:gradFill>
              </a:rPr>
              <a:t>Scales to petabytes of data</a:t>
            </a:r>
          </a:p>
          <a:p>
            <a:pPr>
              <a:lnSpc>
                <a:spcPct val="90000"/>
              </a:lnSpc>
              <a:spcAft>
                <a:spcPts val="1200"/>
              </a:spcAft>
            </a:pPr>
            <a:r>
              <a:rPr lang="en-US" sz="1400" dirty="0">
                <a:gradFill>
                  <a:gsLst>
                    <a:gs pos="2917">
                      <a:srgbClr val="000000"/>
                    </a:gs>
                    <a:gs pos="30000">
                      <a:srgbClr val="000000"/>
                    </a:gs>
                  </a:gsLst>
                  <a:lin ang="5400000" scaled="0"/>
                </a:gradFill>
              </a:rPr>
              <a:t>Massively Parallel Processing</a:t>
            </a:r>
          </a:p>
          <a:p>
            <a:pPr>
              <a:lnSpc>
                <a:spcPct val="90000"/>
              </a:lnSpc>
              <a:spcAft>
                <a:spcPts val="1200"/>
              </a:spcAft>
            </a:pPr>
            <a:r>
              <a:rPr lang="en-US" sz="1400" dirty="0">
                <a:gradFill>
                  <a:gsLst>
                    <a:gs pos="2917">
                      <a:srgbClr val="000000"/>
                    </a:gs>
                    <a:gs pos="30000">
                      <a:srgbClr val="000000"/>
                    </a:gs>
                  </a:gsLst>
                  <a:lin ang="5400000" scaled="0"/>
                </a:gradFill>
              </a:rPr>
              <a:t>Instant-on compute scales in seconds</a:t>
            </a:r>
          </a:p>
          <a:p>
            <a:pPr>
              <a:lnSpc>
                <a:spcPct val="90000"/>
              </a:lnSpc>
              <a:spcAft>
                <a:spcPts val="1200"/>
              </a:spcAft>
            </a:pPr>
            <a:r>
              <a:rPr lang="en-US" sz="1400" dirty="0">
                <a:gradFill>
                  <a:gsLst>
                    <a:gs pos="2917">
                      <a:srgbClr val="000000"/>
                    </a:gs>
                    <a:gs pos="30000">
                      <a:srgbClr val="000000"/>
                    </a:gs>
                  </a:gsLst>
                  <a:lin ang="5400000" scaled="0"/>
                </a:gradFill>
              </a:rPr>
              <a:t>Query Relational / Non-Relational</a:t>
            </a:r>
          </a:p>
        </p:txBody>
      </p:sp>
      <p:grpSp>
        <p:nvGrpSpPr>
          <p:cNvPr id="17" name="Group 16"/>
          <p:cNvGrpSpPr>
            <a:grpSpLocks noChangeAspect="1"/>
          </p:cNvGrpSpPr>
          <p:nvPr/>
        </p:nvGrpSpPr>
        <p:grpSpPr>
          <a:xfrm>
            <a:off x="266832" y="3139581"/>
            <a:ext cx="1160743" cy="1928722"/>
            <a:chOff x="2066845" y="1140049"/>
            <a:chExt cx="550302" cy="914400"/>
          </a:xfrm>
          <a:solidFill>
            <a:schemeClr val="accent4"/>
          </a:solidFill>
        </p:grpSpPr>
        <p:sp>
          <p:nvSpPr>
            <p:cNvPr id="18" name="Freeform 22"/>
            <p:cNvSpPr>
              <a:spLocks/>
            </p:cNvSpPr>
            <p:nvPr/>
          </p:nvSpPr>
          <p:spPr bwMode="auto">
            <a:xfrm>
              <a:off x="2275580" y="1140049"/>
              <a:ext cx="341567" cy="709514"/>
            </a:xfrm>
            <a:custGeom>
              <a:avLst/>
              <a:gdLst>
                <a:gd name="T0" fmla="*/ 0 w 180"/>
                <a:gd name="T1" fmla="*/ 0 h 374"/>
                <a:gd name="T2" fmla="*/ 0 w 180"/>
                <a:gd name="T3" fmla="*/ 47 h 374"/>
                <a:gd name="T4" fmla="*/ 23 w 180"/>
                <a:gd name="T5" fmla="*/ 47 h 374"/>
                <a:gd name="T6" fmla="*/ 23 w 180"/>
                <a:gd name="T7" fmla="*/ 35 h 374"/>
                <a:gd name="T8" fmla="*/ 156 w 180"/>
                <a:gd name="T9" fmla="*/ 35 h 374"/>
                <a:gd name="T10" fmla="*/ 156 w 180"/>
                <a:gd name="T11" fmla="*/ 56 h 374"/>
                <a:gd name="T12" fmla="*/ 133 w 180"/>
                <a:gd name="T13" fmla="*/ 56 h 374"/>
                <a:gd name="T14" fmla="*/ 133 w 180"/>
                <a:gd name="T15" fmla="*/ 74 h 374"/>
                <a:gd name="T16" fmla="*/ 156 w 180"/>
                <a:gd name="T17" fmla="*/ 74 h 374"/>
                <a:gd name="T18" fmla="*/ 156 w 180"/>
                <a:gd name="T19" fmla="*/ 96 h 374"/>
                <a:gd name="T20" fmla="*/ 133 w 180"/>
                <a:gd name="T21" fmla="*/ 96 h 374"/>
                <a:gd name="T22" fmla="*/ 133 w 180"/>
                <a:gd name="T23" fmla="*/ 113 h 374"/>
                <a:gd name="T24" fmla="*/ 156 w 180"/>
                <a:gd name="T25" fmla="*/ 113 h 374"/>
                <a:gd name="T26" fmla="*/ 156 w 180"/>
                <a:gd name="T27" fmla="*/ 134 h 374"/>
                <a:gd name="T28" fmla="*/ 133 w 180"/>
                <a:gd name="T29" fmla="*/ 134 h 374"/>
                <a:gd name="T30" fmla="*/ 133 w 180"/>
                <a:gd name="T31" fmla="*/ 150 h 374"/>
                <a:gd name="T32" fmla="*/ 156 w 180"/>
                <a:gd name="T33" fmla="*/ 150 h 374"/>
                <a:gd name="T34" fmla="*/ 156 w 180"/>
                <a:gd name="T35" fmla="*/ 173 h 374"/>
                <a:gd name="T36" fmla="*/ 133 w 180"/>
                <a:gd name="T37" fmla="*/ 173 h 374"/>
                <a:gd name="T38" fmla="*/ 133 w 180"/>
                <a:gd name="T39" fmla="*/ 374 h 374"/>
                <a:gd name="T40" fmla="*/ 180 w 180"/>
                <a:gd name="T41" fmla="*/ 374 h 374"/>
                <a:gd name="T42" fmla="*/ 180 w 180"/>
                <a:gd name="T43" fmla="*/ 0 h 374"/>
                <a:gd name="T44" fmla="*/ 0 w 180"/>
                <a:gd name="T45"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0" h="374">
                  <a:moveTo>
                    <a:pt x="0" y="0"/>
                  </a:moveTo>
                  <a:lnTo>
                    <a:pt x="0" y="47"/>
                  </a:lnTo>
                  <a:lnTo>
                    <a:pt x="23" y="47"/>
                  </a:lnTo>
                  <a:lnTo>
                    <a:pt x="23" y="35"/>
                  </a:lnTo>
                  <a:lnTo>
                    <a:pt x="156" y="35"/>
                  </a:lnTo>
                  <a:lnTo>
                    <a:pt x="156" y="56"/>
                  </a:lnTo>
                  <a:lnTo>
                    <a:pt x="133" y="56"/>
                  </a:lnTo>
                  <a:lnTo>
                    <a:pt x="133" y="74"/>
                  </a:lnTo>
                  <a:lnTo>
                    <a:pt x="156" y="74"/>
                  </a:lnTo>
                  <a:lnTo>
                    <a:pt x="156" y="96"/>
                  </a:lnTo>
                  <a:lnTo>
                    <a:pt x="133" y="96"/>
                  </a:lnTo>
                  <a:lnTo>
                    <a:pt x="133" y="113"/>
                  </a:lnTo>
                  <a:lnTo>
                    <a:pt x="156" y="113"/>
                  </a:lnTo>
                  <a:lnTo>
                    <a:pt x="156" y="134"/>
                  </a:lnTo>
                  <a:lnTo>
                    <a:pt x="133" y="134"/>
                  </a:lnTo>
                  <a:lnTo>
                    <a:pt x="133" y="150"/>
                  </a:lnTo>
                  <a:lnTo>
                    <a:pt x="156" y="150"/>
                  </a:lnTo>
                  <a:lnTo>
                    <a:pt x="156" y="173"/>
                  </a:lnTo>
                  <a:lnTo>
                    <a:pt x="133" y="173"/>
                  </a:lnTo>
                  <a:lnTo>
                    <a:pt x="133" y="374"/>
                  </a:lnTo>
                  <a:lnTo>
                    <a:pt x="180" y="374"/>
                  </a:lnTo>
                  <a:lnTo>
                    <a:pt x="180" y="0"/>
                  </a:lnTo>
                  <a:lnTo>
                    <a:pt x="0" y="0"/>
                  </a:lnTo>
                  <a:close/>
                </a:path>
              </a:pathLst>
            </a:custGeom>
            <a:gradFill flip="none" rotWithShape="1">
              <a:gsLst>
                <a:gs pos="57000">
                  <a:srgbClr val="006ABE"/>
                </a:gs>
                <a:gs pos="57000">
                  <a:srgbClr val="137BCD"/>
                </a:gs>
              </a:gsLst>
              <a:lin ang="19200000" scaled="0"/>
              <a:tileRect/>
            </a:gradFill>
            <a:ln w="12700" cap="flat" cmpd="sng" algn="ctr">
              <a:noFill/>
              <a:prstDash val="solid"/>
              <a:miter lim="800000"/>
            </a:ln>
            <a:effectLst/>
            <a:extLst/>
          </p:spPr>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506845">
                <a:lnSpc>
                  <a:spcPct val="80000"/>
                </a:lnSpc>
              </a:pPr>
              <a:endParaRPr lang="en-US" sz="998" kern="0">
                <a:solidFill>
                  <a:srgbClr val="FFFFFF"/>
                </a:solidFill>
                <a:latin typeface="Segoe Light"/>
              </a:endParaRPr>
            </a:p>
          </p:txBody>
        </p:sp>
        <p:sp>
          <p:nvSpPr>
            <p:cNvPr id="19" name="Freeform 342"/>
            <p:cNvSpPr>
              <a:spLocks/>
            </p:cNvSpPr>
            <p:nvPr/>
          </p:nvSpPr>
          <p:spPr bwMode="auto">
            <a:xfrm>
              <a:off x="2169314" y="1242493"/>
              <a:ext cx="341567" cy="709514"/>
            </a:xfrm>
            <a:custGeom>
              <a:avLst/>
              <a:gdLst>
                <a:gd name="T0" fmla="*/ 0 w 179"/>
                <a:gd name="T1" fmla="*/ 0 h 375"/>
                <a:gd name="T2" fmla="*/ 0 w 179"/>
                <a:gd name="T3" fmla="*/ 47 h 375"/>
                <a:gd name="T4" fmla="*/ 24 w 179"/>
                <a:gd name="T5" fmla="*/ 47 h 375"/>
                <a:gd name="T6" fmla="*/ 24 w 179"/>
                <a:gd name="T7" fmla="*/ 35 h 375"/>
                <a:gd name="T8" fmla="*/ 157 w 179"/>
                <a:gd name="T9" fmla="*/ 35 h 375"/>
                <a:gd name="T10" fmla="*/ 157 w 179"/>
                <a:gd name="T11" fmla="*/ 56 h 375"/>
                <a:gd name="T12" fmla="*/ 133 w 179"/>
                <a:gd name="T13" fmla="*/ 56 h 375"/>
                <a:gd name="T14" fmla="*/ 133 w 179"/>
                <a:gd name="T15" fmla="*/ 75 h 375"/>
                <a:gd name="T16" fmla="*/ 157 w 179"/>
                <a:gd name="T17" fmla="*/ 75 h 375"/>
                <a:gd name="T18" fmla="*/ 157 w 179"/>
                <a:gd name="T19" fmla="*/ 96 h 375"/>
                <a:gd name="T20" fmla="*/ 133 w 179"/>
                <a:gd name="T21" fmla="*/ 96 h 375"/>
                <a:gd name="T22" fmla="*/ 133 w 179"/>
                <a:gd name="T23" fmla="*/ 113 h 375"/>
                <a:gd name="T24" fmla="*/ 157 w 179"/>
                <a:gd name="T25" fmla="*/ 113 h 375"/>
                <a:gd name="T26" fmla="*/ 157 w 179"/>
                <a:gd name="T27" fmla="*/ 135 h 375"/>
                <a:gd name="T28" fmla="*/ 133 w 179"/>
                <a:gd name="T29" fmla="*/ 135 h 375"/>
                <a:gd name="T30" fmla="*/ 133 w 179"/>
                <a:gd name="T31" fmla="*/ 152 h 375"/>
                <a:gd name="T32" fmla="*/ 157 w 179"/>
                <a:gd name="T33" fmla="*/ 152 h 375"/>
                <a:gd name="T34" fmla="*/ 157 w 179"/>
                <a:gd name="T35" fmla="*/ 173 h 375"/>
                <a:gd name="T36" fmla="*/ 133 w 179"/>
                <a:gd name="T37" fmla="*/ 173 h 375"/>
                <a:gd name="T38" fmla="*/ 133 w 179"/>
                <a:gd name="T39" fmla="*/ 375 h 375"/>
                <a:gd name="T40" fmla="*/ 179 w 179"/>
                <a:gd name="T41" fmla="*/ 375 h 375"/>
                <a:gd name="T42" fmla="*/ 179 w 179"/>
                <a:gd name="T43" fmla="*/ 0 h 375"/>
                <a:gd name="T44" fmla="*/ 0 w 179"/>
                <a:gd name="T45"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9" h="375">
                  <a:moveTo>
                    <a:pt x="0" y="0"/>
                  </a:moveTo>
                  <a:lnTo>
                    <a:pt x="0" y="47"/>
                  </a:lnTo>
                  <a:lnTo>
                    <a:pt x="24" y="47"/>
                  </a:lnTo>
                  <a:lnTo>
                    <a:pt x="24" y="35"/>
                  </a:lnTo>
                  <a:lnTo>
                    <a:pt x="157" y="35"/>
                  </a:lnTo>
                  <a:lnTo>
                    <a:pt x="157" y="56"/>
                  </a:lnTo>
                  <a:lnTo>
                    <a:pt x="133" y="56"/>
                  </a:lnTo>
                  <a:lnTo>
                    <a:pt x="133" y="75"/>
                  </a:lnTo>
                  <a:lnTo>
                    <a:pt x="157" y="75"/>
                  </a:lnTo>
                  <a:lnTo>
                    <a:pt x="157" y="96"/>
                  </a:lnTo>
                  <a:lnTo>
                    <a:pt x="133" y="96"/>
                  </a:lnTo>
                  <a:lnTo>
                    <a:pt x="133" y="113"/>
                  </a:lnTo>
                  <a:lnTo>
                    <a:pt x="157" y="113"/>
                  </a:lnTo>
                  <a:lnTo>
                    <a:pt x="157" y="135"/>
                  </a:lnTo>
                  <a:lnTo>
                    <a:pt x="133" y="135"/>
                  </a:lnTo>
                  <a:lnTo>
                    <a:pt x="133" y="152"/>
                  </a:lnTo>
                  <a:lnTo>
                    <a:pt x="157" y="152"/>
                  </a:lnTo>
                  <a:lnTo>
                    <a:pt x="157" y="173"/>
                  </a:lnTo>
                  <a:lnTo>
                    <a:pt x="133" y="173"/>
                  </a:lnTo>
                  <a:lnTo>
                    <a:pt x="133" y="375"/>
                  </a:lnTo>
                  <a:lnTo>
                    <a:pt x="179" y="375"/>
                  </a:lnTo>
                  <a:lnTo>
                    <a:pt x="179" y="0"/>
                  </a:lnTo>
                  <a:lnTo>
                    <a:pt x="0" y="0"/>
                  </a:lnTo>
                  <a:close/>
                </a:path>
              </a:pathLst>
            </a:custGeom>
            <a:gradFill flip="none" rotWithShape="1">
              <a:gsLst>
                <a:gs pos="57000">
                  <a:srgbClr val="006ABE"/>
                </a:gs>
                <a:gs pos="57000">
                  <a:srgbClr val="137BCD"/>
                </a:gs>
              </a:gsLst>
              <a:lin ang="19200000" scaled="0"/>
              <a:tileRect/>
            </a:gradFill>
            <a:ln w="12700" cap="flat" cmpd="sng" algn="ctr">
              <a:noFill/>
              <a:prstDash val="solid"/>
              <a:miter lim="800000"/>
            </a:ln>
            <a:effectLst/>
            <a:extLst/>
          </p:spPr>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506845">
                <a:lnSpc>
                  <a:spcPct val="80000"/>
                </a:lnSpc>
              </a:pPr>
              <a:endParaRPr lang="en-US" sz="998" kern="0">
                <a:solidFill>
                  <a:srgbClr val="FFFFFF"/>
                </a:solidFill>
                <a:latin typeface="Segoe Light"/>
              </a:endParaRPr>
            </a:p>
          </p:txBody>
        </p:sp>
        <p:sp>
          <p:nvSpPr>
            <p:cNvPr id="20" name="Freeform 343"/>
            <p:cNvSpPr>
              <a:spLocks noEditPoints="1"/>
            </p:cNvSpPr>
            <p:nvPr/>
          </p:nvSpPr>
          <p:spPr bwMode="auto">
            <a:xfrm>
              <a:off x="2066845" y="1344935"/>
              <a:ext cx="345364" cy="709514"/>
            </a:xfrm>
            <a:custGeom>
              <a:avLst/>
              <a:gdLst>
                <a:gd name="T0" fmla="*/ 0 w 181"/>
                <a:gd name="T1" fmla="*/ 0 h 373"/>
                <a:gd name="T2" fmla="*/ 0 w 181"/>
                <a:gd name="T3" fmla="*/ 373 h 373"/>
                <a:gd name="T4" fmla="*/ 181 w 181"/>
                <a:gd name="T5" fmla="*/ 373 h 373"/>
                <a:gd name="T6" fmla="*/ 181 w 181"/>
                <a:gd name="T7" fmla="*/ 0 h 373"/>
                <a:gd name="T8" fmla="*/ 0 w 181"/>
                <a:gd name="T9" fmla="*/ 0 h 373"/>
                <a:gd name="T10" fmla="*/ 157 w 181"/>
                <a:gd name="T11" fmla="*/ 173 h 373"/>
                <a:gd name="T12" fmla="*/ 24 w 181"/>
                <a:gd name="T13" fmla="*/ 173 h 373"/>
                <a:gd name="T14" fmla="*/ 24 w 181"/>
                <a:gd name="T15" fmla="*/ 151 h 373"/>
                <a:gd name="T16" fmla="*/ 157 w 181"/>
                <a:gd name="T17" fmla="*/ 151 h 373"/>
                <a:gd name="T18" fmla="*/ 157 w 181"/>
                <a:gd name="T19" fmla="*/ 173 h 373"/>
                <a:gd name="T20" fmla="*/ 157 w 181"/>
                <a:gd name="T21" fmla="*/ 134 h 373"/>
                <a:gd name="T22" fmla="*/ 24 w 181"/>
                <a:gd name="T23" fmla="*/ 134 h 373"/>
                <a:gd name="T24" fmla="*/ 24 w 181"/>
                <a:gd name="T25" fmla="*/ 113 h 373"/>
                <a:gd name="T26" fmla="*/ 157 w 181"/>
                <a:gd name="T27" fmla="*/ 113 h 373"/>
                <a:gd name="T28" fmla="*/ 157 w 181"/>
                <a:gd name="T29" fmla="*/ 134 h 373"/>
                <a:gd name="T30" fmla="*/ 157 w 181"/>
                <a:gd name="T31" fmla="*/ 95 h 373"/>
                <a:gd name="T32" fmla="*/ 24 w 181"/>
                <a:gd name="T33" fmla="*/ 95 h 373"/>
                <a:gd name="T34" fmla="*/ 24 w 181"/>
                <a:gd name="T35" fmla="*/ 74 h 373"/>
                <a:gd name="T36" fmla="*/ 157 w 181"/>
                <a:gd name="T37" fmla="*/ 74 h 373"/>
                <a:gd name="T38" fmla="*/ 157 w 181"/>
                <a:gd name="T39" fmla="*/ 95 h 373"/>
                <a:gd name="T40" fmla="*/ 157 w 181"/>
                <a:gd name="T41" fmla="*/ 56 h 373"/>
                <a:gd name="T42" fmla="*/ 24 w 181"/>
                <a:gd name="T43" fmla="*/ 56 h 373"/>
                <a:gd name="T44" fmla="*/ 24 w 181"/>
                <a:gd name="T45" fmla="*/ 34 h 373"/>
                <a:gd name="T46" fmla="*/ 157 w 181"/>
                <a:gd name="T47" fmla="*/ 34 h 373"/>
                <a:gd name="T48" fmla="*/ 157 w 181"/>
                <a:gd name="T49" fmla="*/ 5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1" h="373">
                  <a:moveTo>
                    <a:pt x="0" y="0"/>
                  </a:moveTo>
                  <a:lnTo>
                    <a:pt x="0" y="373"/>
                  </a:lnTo>
                  <a:lnTo>
                    <a:pt x="181" y="373"/>
                  </a:lnTo>
                  <a:lnTo>
                    <a:pt x="181" y="0"/>
                  </a:lnTo>
                  <a:lnTo>
                    <a:pt x="0" y="0"/>
                  </a:lnTo>
                  <a:close/>
                  <a:moveTo>
                    <a:pt x="157" y="173"/>
                  </a:moveTo>
                  <a:lnTo>
                    <a:pt x="24" y="173"/>
                  </a:lnTo>
                  <a:lnTo>
                    <a:pt x="24" y="151"/>
                  </a:lnTo>
                  <a:lnTo>
                    <a:pt x="157" y="151"/>
                  </a:lnTo>
                  <a:lnTo>
                    <a:pt x="157" y="173"/>
                  </a:lnTo>
                  <a:close/>
                  <a:moveTo>
                    <a:pt x="157" y="134"/>
                  </a:moveTo>
                  <a:lnTo>
                    <a:pt x="24" y="134"/>
                  </a:lnTo>
                  <a:lnTo>
                    <a:pt x="24" y="113"/>
                  </a:lnTo>
                  <a:lnTo>
                    <a:pt x="157" y="113"/>
                  </a:lnTo>
                  <a:lnTo>
                    <a:pt x="157" y="134"/>
                  </a:lnTo>
                  <a:close/>
                  <a:moveTo>
                    <a:pt x="157" y="95"/>
                  </a:moveTo>
                  <a:lnTo>
                    <a:pt x="24" y="95"/>
                  </a:lnTo>
                  <a:lnTo>
                    <a:pt x="24" y="74"/>
                  </a:lnTo>
                  <a:lnTo>
                    <a:pt x="157" y="74"/>
                  </a:lnTo>
                  <a:lnTo>
                    <a:pt x="157" y="95"/>
                  </a:lnTo>
                  <a:close/>
                  <a:moveTo>
                    <a:pt x="157" y="56"/>
                  </a:moveTo>
                  <a:lnTo>
                    <a:pt x="24" y="56"/>
                  </a:lnTo>
                  <a:lnTo>
                    <a:pt x="24" y="34"/>
                  </a:lnTo>
                  <a:lnTo>
                    <a:pt x="157" y="34"/>
                  </a:lnTo>
                  <a:lnTo>
                    <a:pt x="157" y="56"/>
                  </a:lnTo>
                  <a:close/>
                </a:path>
              </a:pathLst>
            </a:custGeom>
            <a:gradFill flip="none" rotWithShape="1">
              <a:gsLst>
                <a:gs pos="57000">
                  <a:srgbClr val="006ABE"/>
                </a:gs>
                <a:gs pos="57000">
                  <a:srgbClr val="137BCD"/>
                </a:gs>
              </a:gsLst>
              <a:lin ang="19200000" scaled="0"/>
              <a:tileRect/>
            </a:gradFill>
            <a:ln w="12700" cap="flat" cmpd="sng" algn="ctr">
              <a:noFill/>
              <a:prstDash val="solid"/>
              <a:miter lim="800000"/>
            </a:ln>
            <a:effectLst/>
            <a:extLst/>
          </p:spPr>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506845">
                <a:lnSpc>
                  <a:spcPct val="80000"/>
                </a:lnSpc>
              </a:pPr>
              <a:endParaRPr lang="en-US" sz="998" kern="0">
                <a:solidFill>
                  <a:srgbClr val="FFFFFF"/>
                </a:solidFill>
                <a:latin typeface="Segoe Light"/>
              </a:endParaRPr>
            </a:p>
          </p:txBody>
        </p:sp>
      </p:grpSp>
      <p:grpSp>
        <p:nvGrpSpPr>
          <p:cNvPr id="21" name="Group 20"/>
          <p:cNvGrpSpPr>
            <a:grpSpLocks noChangeAspect="1"/>
          </p:cNvGrpSpPr>
          <p:nvPr/>
        </p:nvGrpSpPr>
        <p:grpSpPr>
          <a:xfrm>
            <a:off x="1580737" y="3182459"/>
            <a:ext cx="610571" cy="1014541"/>
            <a:chOff x="2066845" y="1140049"/>
            <a:chExt cx="550302" cy="914400"/>
          </a:xfrm>
          <a:solidFill>
            <a:schemeClr val="accent4"/>
          </a:solidFill>
        </p:grpSpPr>
        <p:sp>
          <p:nvSpPr>
            <p:cNvPr id="22" name="Freeform 22"/>
            <p:cNvSpPr>
              <a:spLocks/>
            </p:cNvSpPr>
            <p:nvPr/>
          </p:nvSpPr>
          <p:spPr bwMode="auto">
            <a:xfrm>
              <a:off x="2275580" y="1140049"/>
              <a:ext cx="341567" cy="709514"/>
            </a:xfrm>
            <a:custGeom>
              <a:avLst/>
              <a:gdLst>
                <a:gd name="T0" fmla="*/ 0 w 180"/>
                <a:gd name="T1" fmla="*/ 0 h 374"/>
                <a:gd name="T2" fmla="*/ 0 w 180"/>
                <a:gd name="T3" fmla="*/ 47 h 374"/>
                <a:gd name="T4" fmla="*/ 23 w 180"/>
                <a:gd name="T5" fmla="*/ 47 h 374"/>
                <a:gd name="T6" fmla="*/ 23 w 180"/>
                <a:gd name="T7" fmla="*/ 35 h 374"/>
                <a:gd name="T8" fmla="*/ 156 w 180"/>
                <a:gd name="T9" fmla="*/ 35 h 374"/>
                <a:gd name="T10" fmla="*/ 156 w 180"/>
                <a:gd name="T11" fmla="*/ 56 h 374"/>
                <a:gd name="T12" fmla="*/ 133 w 180"/>
                <a:gd name="T13" fmla="*/ 56 h 374"/>
                <a:gd name="T14" fmla="*/ 133 w 180"/>
                <a:gd name="T15" fmla="*/ 74 h 374"/>
                <a:gd name="T16" fmla="*/ 156 w 180"/>
                <a:gd name="T17" fmla="*/ 74 h 374"/>
                <a:gd name="T18" fmla="*/ 156 w 180"/>
                <a:gd name="T19" fmla="*/ 96 h 374"/>
                <a:gd name="T20" fmla="*/ 133 w 180"/>
                <a:gd name="T21" fmla="*/ 96 h 374"/>
                <a:gd name="T22" fmla="*/ 133 w 180"/>
                <a:gd name="T23" fmla="*/ 113 h 374"/>
                <a:gd name="T24" fmla="*/ 156 w 180"/>
                <a:gd name="T25" fmla="*/ 113 h 374"/>
                <a:gd name="T26" fmla="*/ 156 w 180"/>
                <a:gd name="T27" fmla="*/ 134 h 374"/>
                <a:gd name="T28" fmla="*/ 133 w 180"/>
                <a:gd name="T29" fmla="*/ 134 h 374"/>
                <a:gd name="T30" fmla="*/ 133 w 180"/>
                <a:gd name="T31" fmla="*/ 150 h 374"/>
                <a:gd name="T32" fmla="*/ 156 w 180"/>
                <a:gd name="T33" fmla="*/ 150 h 374"/>
                <a:gd name="T34" fmla="*/ 156 w 180"/>
                <a:gd name="T35" fmla="*/ 173 h 374"/>
                <a:gd name="T36" fmla="*/ 133 w 180"/>
                <a:gd name="T37" fmla="*/ 173 h 374"/>
                <a:gd name="T38" fmla="*/ 133 w 180"/>
                <a:gd name="T39" fmla="*/ 374 h 374"/>
                <a:gd name="T40" fmla="*/ 180 w 180"/>
                <a:gd name="T41" fmla="*/ 374 h 374"/>
                <a:gd name="T42" fmla="*/ 180 w 180"/>
                <a:gd name="T43" fmla="*/ 0 h 374"/>
                <a:gd name="T44" fmla="*/ 0 w 180"/>
                <a:gd name="T45"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0" h="374">
                  <a:moveTo>
                    <a:pt x="0" y="0"/>
                  </a:moveTo>
                  <a:lnTo>
                    <a:pt x="0" y="47"/>
                  </a:lnTo>
                  <a:lnTo>
                    <a:pt x="23" y="47"/>
                  </a:lnTo>
                  <a:lnTo>
                    <a:pt x="23" y="35"/>
                  </a:lnTo>
                  <a:lnTo>
                    <a:pt x="156" y="35"/>
                  </a:lnTo>
                  <a:lnTo>
                    <a:pt x="156" y="56"/>
                  </a:lnTo>
                  <a:lnTo>
                    <a:pt x="133" y="56"/>
                  </a:lnTo>
                  <a:lnTo>
                    <a:pt x="133" y="74"/>
                  </a:lnTo>
                  <a:lnTo>
                    <a:pt x="156" y="74"/>
                  </a:lnTo>
                  <a:lnTo>
                    <a:pt x="156" y="96"/>
                  </a:lnTo>
                  <a:lnTo>
                    <a:pt x="133" y="96"/>
                  </a:lnTo>
                  <a:lnTo>
                    <a:pt x="133" y="113"/>
                  </a:lnTo>
                  <a:lnTo>
                    <a:pt x="156" y="113"/>
                  </a:lnTo>
                  <a:lnTo>
                    <a:pt x="156" y="134"/>
                  </a:lnTo>
                  <a:lnTo>
                    <a:pt x="133" y="134"/>
                  </a:lnTo>
                  <a:lnTo>
                    <a:pt x="133" y="150"/>
                  </a:lnTo>
                  <a:lnTo>
                    <a:pt x="156" y="150"/>
                  </a:lnTo>
                  <a:lnTo>
                    <a:pt x="156" y="173"/>
                  </a:lnTo>
                  <a:lnTo>
                    <a:pt x="133" y="173"/>
                  </a:lnTo>
                  <a:lnTo>
                    <a:pt x="133" y="374"/>
                  </a:lnTo>
                  <a:lnTo>
                    <a:pt x="180" y="374"/>
                  </a:lnTo>
                  <a:lnTo>
                    <a:pt x="180" y="0"/>
                  </a:lnTo>
                  <a:lnTo>
                    <a:pt x="0" y="0"/>
                  </a:lnTo>
                  <a:close/>
                </a:path>
              </a:pathLst>
            </a:custGeom>
            <a:gradFill flip="none" rotWithShape="1">
              <a:gsLst>
                <a:gs pos="57000">
                  <a:srgbClr val="003F82"/>
                </a:gs>
                <a:gs pos="57000">
                  <a:srgbClr val="004DA4"/>
                </a:gs>
              </a:gsLst>
              <a:lin ang="19200000" scaled="0"/>
              <a:tileRect/>
            </a:gradFill>
            <a:ln w="12700" cap="flat" cmpd="sng" algn="ctr">
              <a:noFill/>
              <a:prstDash val="solid"/>
              <a:miter lim="800000"/>
            </a:ln>
            <a:effectLst/>
            <a:extLst/>
          </p:spPr>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506845">
                <a:lnSpc>
                  <a:spcPct val="80000"/>
                </a:lnSpc>
              </a:pPr>
              <a:endParaRPr lang="en-US" sz="998" kern="0">
                <a:solidFill>
                  <a:srgbClr val="FFFFFF"/>
                </a:solidFill>
                <a:latin typeface="Segoe Light"/>
              </a:endParaRPr>
            </a:p>
          </p:txBody>
        </p:sp>
        <p:sp>
          <p:nvSpPr>
            <p:cNvPr id="23" name="Freeform 342"/>
            <p:cNvSpPr>
              <a:spLocks/>
            </p:cNvSpPr>
            <p:nvPr/>
          </p:nvSpPr>
          <p:spPr bwMode="auto">
            <a:xfrm>
              <a:off x="2169314" y="1242493"/>
              <a:ext cx="341567" cy="709514"/>
            </a:xfrm>
            <a:custGeom>
              <a:avLst/>
              <a:gdLst>
                <a:gd name="T0" fmla="*/ 0 w 179"/>
                <a:gd name="T1" fmla="*/ 0 h 375"/>
                <a:gd name="T2" fmla="*/ 0 w 179"/>
                <a:gd name="T3" fmla="*/ 47 h 375"/>
                <a:gd name="T4" fmla="*/ 24 w 179"/>
                <a:gd name="T5" fmla="*/ 47 h 375"/>
                <a:gd name="T6" fmla="*/ 24 w 179"/>
                <a:gd name="T7" fmla="*/ 35 h 375"/>
                <a:gd name="T8" fmla="*/ 157 w 179"/>
                <a:gd name="T9" fmla="*/ 35 h 375"/>
                <a:gd name="T10" fmla="*/ 157 w 179"/>
                <a:gd name="T11" fmla="*/ 56 h 375"/>
                <a:gd name="T12" fmla="*/ 133 w 179"/>
                <a:gd name="T13" fmla="*/ 56 h 375"/>
                <a:gd name="T14" fmla="*/ 133 w 179"/>
                <a:gd name="T15" fmla="*/ 75 h 375"/>
                <a:gd name="T16" fmla="*/ 157 w 179"/>
                <a:gd name="T17" fmla="*/ 75 h 375"/>
                <a:gd name="T18" fmla="*/ 157 w 179"/>
                <a:gd name="T19" fmla="*/ 96 h 375"/>
                <a:gd name="T20" fmla="*/ 133 w 179"/>
                <a:gd name="T21" fmla="*/ 96 h 375"/>
                <a:gd name="T22" fmla="*/ 133 w 179"/>
                <a:gd name="T23" fmla="*/ 113 h 375"/>
                <a:gd name="T24" fmla="*/ 157 w 179"/>
                <a:gd name="T25" fmla="*/ 113 h 375"/>
                <a:gd name="T26" fmla="*/ 157 w 179"/>
                <a:gd name="T27" fmla="*/ 135 h 375"/>
                <a:gd name="T28" fmla="*/ 133 w 179"/>
                <a:gd name="T29" fmla="*/ 135 h 375"/>
                <a:gd name="T30" fmla="*/ 133 w 179"/>
                <a:gd name="T31" fmla="*/ 152 h 375"/>
                <a:gd name="T32" fmla="*/ 157 w 179"/>
                <a:gd name="T33" fmla="*/ 152 h 375"/>
                <a:gd name="T34" fmla="*/ 157 w 179"/>
                <a:gd name="T35" fmla="*/ 173 h 375"/>
                <a:gd name="T36" fmla="*/ 133 w 179"/>
                <a:gd name="T37" fmla="*/ 173 h 375"/>
                <a:gd name="T38" fmla="*/ 133 w 179"/>
                <a:gd name="T39" fmla="*/ 375 h 375"/>
                <a:gd name="T40" fmla="*/ 179 w 179"/>
                <a:gd name="T41" fmla="*/ 375 h 375"/>
                <a:gd name="T42" fmla="*/ 179 w 179"/>
                <a:gd name="T43" fmla="*/ 0 h 375"/>
                <a:gd name="T44" fmla="*/ 0 w 179"/>
                <a:gd name="T45"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9" h="375">
                  <a:moveTo>
                    <a:pt x="0" y="0"/>
                  </a:moveTo>
                  <a:lnTo>
                    <a:pt x="0" y="47"/>
                  </a:lnTo>
                  <a:lnTo>
                    <a:pt x="24" y="47"/>
                  </a:lnTo>
                  <a:lnTo>
                    <a:pt x="24" y="35"/>
                  </a:lnTo>
                  <a:lnTo>
                    <a:pt x="157" y="35"/>
                  </a:lnTo>
                  <a:lnTo>
                    <a:pt x="157" y="56"/>
                  </a:lnTo>
                  <a:lnTo>
                    <a:pt x="133" y="56"/>
                  </a:lnTo>
                  <a:lnTo>
                    <a:pt x="133" y="75"/>
                  </a:lnTo>
                  <a:lnTo>
                    <a:pt x="157" y="75"/>
                  </a:lnTo>
                  <a:lnTo>
                    <a:pt x="157" y="96"/>
                  </a:lnTo>
                  <a:lnTo>
                    <a:pt x="133" y="96"/>
                  </a:lnTo>
                  <a:lnTo>
                    <a:pt x="133" y="113"/>
                  </a:lnTo>
                  <a:lnTo>
                    <a:pt x="157" y="113"/>
                  </a:lnTo>
                  <a:lnTo>
                    <a:pt x="157" y="135"/>
                  </a:lnTo>
                  <a:lnTo>
                    <a:pt x="133" y="135"/>
                  </a:lnTo>
                  <a:lnTo>
                    <a:pt x="133" y="152"/>
                  </a:lnTo>
                  <a:lnTo>
                    <a:pt x="157" y="152"/>
                  </a:lnTo>
                  <a:lnTo>
                    <a:pt x="157" y="173"/>
                  </a:lnTo>
                  <a:lnTo>
                    <a:pt x="133" y="173"/>
                  </a:lnTo>
                  <a:lnTo>
                    <a:pt x="133" y="375"/>
                  </a:lnTo>
                  <a:lnTo>
                    <a:pt x="179" y="375"/>
                  </a:lnTo>
                  <a:lnTo>
                    <a:pt x="179" y="0"/>
                  </a:lnTo>
                  <a:lnTo>
                    <a:pt x="0" y="0"/>
                  </a:lnTo>
                  <a:close/>
                </a:path>
              </a:pathLst>
            </a:custGeom>
            <a:gradFill flip="none" rotWithShape="1">
              <a:gsLst>
                <a:gs pos="57000">
                  <a:srgbClr val="003F82"/>
                </a:gs>
                <a:gs pos="57000">
                  <a:srgbClr val="004DA4"/>
                </a:gs>
              </a:gsLst>
              <a:lin ang="19200000" scaled="0"/>
              <a:tileRect/>
            </a:gradFill>
            <a:ln w="12700" cap="flat" cmpd="sng" algn="ctr">
              <a:noFill/>
              <a:prstDash val="solid"/>
              <a:miter lim="800000"/>
            </a:ln>
            <a:effectLst/>
            <a:extLst/>
          </p:spPr>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506845">
                <a:lnSpc>
                  <a:spcPct val="80000"/>
                </a:lnSpc>
              </a:pPr>
              <a:endParaRPr lang="en-US" sz="998" kern="0">
                <a:solidFill>
                  <a:srgbClr val="FFFFFF"/>
                </a:solidFill>
                <a:latin typeface="Segoe Light"/>
              </a:endParaRPr>
            </a:p>
          </p:txBody>
        </p:sp>
        <p:sp>
          <p:nvSpPr>
            <p:cNvPr id="24" name="Freeform 343"/>
            <p:cNvSpPr>
              <a:spLocks noEditPoints="1"/>
            </p:cNvSpPr>
            <p:nvPr/>
          </p:nvSpPr>
          <p:spPr bwMode="auto">
            <a:xfrm>
              <a:off x="2066845" y="1344935"/>
              <a:ext cx="345364" cy="709514"/>
            </a:xfrm>
            <a:custGeom>
              <a:avLst/>
              <a:gdLst>
                <a:gd name="T0" fmla="*/ 0 w 181"/>
                <a:gd name="T1" fmla="*/ 0 h 373"/>
                <a:gd name="T2" fmla="*/ 0 w 181"/>
                <a:gd name="T3" fmla="*/ 373 h 373"/>
                <a:gd name="T4" fmla="*/ 181 w 181"/>
                <a:gd name="T5" fmla="*/ 373 h 373"/>
                <a:gd name="T6" fmla="*/ 181 w 181"/>
                <a:gd name="T7" fmla="*/ 0 h 373"/>
                <a:gd name="T8" fmla="*/ 0 w 181"/>
                <a:gd name="T9" fmla="*/ 0 h 373"/>
                <a:gd name="T10" fmla="*/ 157 w 181"/>
                <a:gd name="T11" fmla="*/ 173 h 373"/>
                <a:gd name="T12" fmla="*/ 24 w 181"/>
                <a:gd name="T13" fmla="*/ 173 h 373"/>
                <a:gd name="T14" fmla="*/ 24 w 181"/>
                <a:gd name="T15" fmla="*/ 151 h 373"/>
                <a:gd name="T16" fmla="*/ 157 w 181"/>
                <a:gd name="T17" fmla="*/ 151 h 373"/>
                <a:gd name="T18" fmla="*/ 157 w 181"/>
                <a:gd name="T19" fmla="*/ 173 h 373"/>
                <a:gd name="T20" fmla="*/ 157 w 181"/>
                <a:gd name="T21" fmla="*/ 134 h 373"/>
                <a:gd name="T22" fmla="*/ 24 w 181"/>
                <a:gd name="T23" fmla="*/ 134 h 373"/>
                <a:gd name="T24" fmla="*/ 24 w 181"/>
                <a:gd name="T25" fmla="*/ 113 h 373"/>
                <a:gd name="T26" fmla="*/ 157 w 181"/>
                <a:gd name="T27" fmla="*/ 113 h 373"/>
                <a:gd name="T28" fmla="*/ 157 w 181"/>
                <a:gd name="T29" fmla="*/ 134 h 373"/>
                <a:gd name="T30" fmla="*/ 157 w 181"/>
                <a:gd name="T31" fmla="*/ 95 h 373"/>
                <a:gd name="T32" fmla="*/ 24 w 181"/>
                <a:gd name="T33" fmla="*/ 95 h 373"/>
                <a:gd name="T34" fmla="*/ 24 w 181"/>
                <a:gd name="T35" fmla="*/ 74 h 373"/>
                <a:gd name="T36" fmla="*/ 157 w 181"/>
                <a:gd name="T37" fmla="*/ 74 h 373"/>
                <a:gd name="T38" fmla="*/ 157 w 181"/>
                <a:gd name="T39" fmla="*/ 95 h 373"/>
                <a:gd name="T40" fmla="*/ 157 w 181"/>
                <a:gd name="T41" fmla="*/ 56 h 373"/>
                <a:gd name="T42" fmla="*/ 24 w 181"/>
                <a:gd name="T43" fmla="*/ 56 h 373"/>
                <a:gd name="T44" fmla="*/ 24 w 181"/>
                <a:gd name="T45" fmla="*/ 34 h 373"/>
                <a:gd name="T46" fmla="*/ 157 w 181"/>
                <a:gd name="T47" fmla="*/ 34 h 373"/>
                <a:gd name="T48" fmla="*/ 157 w 181"/>
                <a:gd name="T49" fmla="*/ 5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1" h="373">
                  <a:moveTo>
                    <a:pt x="0" y="0"/>
                  </a:moveTo>
                  <a:lnTo>
                    <a:pt x="0" y="373"/>
                  </a:lnTo>
                  <a:lnTo>
                    <a:pt x="181" y="373"/>
                  </a:lnTo>
                  <a:lnTo>
                    <a:pt x="181" y="0"/>
                  </a:lnTo>
                  <a:lnTo>
                    <a:pt x="0" y="0"/>
                  </a:lnTo>
                  <a:close/>
                  <a:moveTo>
                    <a:pt x="157" y="173"/>
                  </a:moveTo>
                  <a:lnTo>
                    <a:pt x="24" y="173"/>
                  </a:lnTo>
                  <a:lnTo>
                    <a:pt x="24" y="151"/>
                  </a:lnTo>
                  <a:lnTo>
                    <a:pt x="157" y="151"/>
                  </a:lnTo>
                  <a:lnTo>
                    <a:pt x="157" y="173"/>
                  </a:lnTo>
                  <a:close/>
                  <a:moveTo>
                    <a:pt x="157" y="134"/>
                  </a:moveTo>
                  <a:lnTo>
                    <a:pt x="24" y="134"/>
                  </a:lnTo>
                  <a:lnTo>
                    <a:pt x="24" y="113"/>
                  </a:lnTo>
                  <a:lnTo>
                    <a:pt x="157" y="113"/>
                  </a:lnTo>
                  <a:lnTo>
                    <a:pt x="157" y="134"/>
                  </a:lnTo>
                  <a:close/>
                  <a:moveTo>
                    <a:pt x="157" y="95"/>
                  </a:moveTo>
                  <a:lnTo>
                    <a:pt x="24" y="95"/>
                  </a:lnTo>
                  <a:lnTo>
                    <a:pt x="24" y="74"/>
                  </a:lnTo>
                  <a:lnTo>
                    <a:pt x="157" y="74"/>
                  </a:lnTo>
                  <a:lnTo>
                    <a:pt x="157" y="95"/>
                  </a:lnTo>
                  <a:close/>
                  <a:moveTo>
                    <a:pt x="157" y="56"/>
                  </a:moveTo>
                  <a:lnTo>
                    <a:pt x="24" y="56"/>
                  </a:lnTo>
                  <a:lnTo>
                    <a:pt x="24" y="34"/>
                  </a:lnTo>
                  <a:lnTo>
                    <a:pt x="157" y="34"/>
                  </a:lnTo>
                  <a:lnTo>
                    <a:pt x="157" y="56"/>
                  </a:lnTo>
                  <a:close/>
                </a:path>
              </a:pathLst>
            </a:custGeom>
            <a:gradFill flip="none" rotWithShape="1">
              <a:gsLst>
                <a:gs pos="57000">
                  <a:srgbClr val="003F82"/>
                </a:gs>
                <a:gs pos="57000">
                  <a:srgbClr val="004DA4"/>
                </a:gs>
              </a:gsLst>
              <a:lin ang="19200000" scaled="0"/>
              <a:tileRect/>
            </a:gradFill>
            <a:ln w="12700" cap="flat" cmpd="sng" algn="ctr">
              <a:noFill/>
              <a:prstDash val="solid"/>
              <a:miter lim="800000"/>
            </a:ln>
            <a:effectLst/>
            <a:extLst/>
          </p:spPr>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506845">
                <a:lnSpc>
                  <a:spcPct val="80000"/>
                </a:lnSpc>
              </a:pPr>
              <a:endParaRPr lang="en-US" sz="998" kern="0">
                <a:solidFill>
                  <a:srgbClr val="FFFFFF"/>
                </a:solidFill>
                <a:latin typeface="Segoe Light"/>
              </a:endParaRPr>
            </a:p>
          </p:txBody>
        </p:sp>
      </p:grpSp>
      <p:sp>
        <p:nvSpPr>
          <p:cNvPr id="25" name="2 LINE 2"/>
          <p:cNvSpPr/>
          <p:nvPr/>
        </p:nvSpPr>
        <p:spPr bwMode="auto">
          <a:xfrm flipH="1">
            <a:off x="7232405" y="2743298"/>
            <a:ext cx="1269819" cy="829615"/>
          </a:xfrm>
          <a:custGeom>
            <a:avLst/>
            <a:gdLst>
              <a:gd name="connsiteX0" fmla="*/ 0 w 1270000"/>
              <a:gd name="connsiteY0" fmla="*/ 0 h 829733"/>
              <a:gd name="connsiteX1" fmla="*/ 711200 w 1270000"/>
              <a:gd name="connsiteY1" fmla="*/ 0 h 829733"/>
              <a:gd name="connsiteX2" fmla="*/ 711200 w 1270000"/>
              <a:gd name="connsiteY2" fmla="*/ 829733 h 829733"/>
              <a:gd name="connsiteX3" fmla="*/ 1270000 w 1270000"/>
              <a:gd name="connsiteY3" fmla="*/ 829733 h 829733"/>
            </a:gdLst>
            <a:ahLst/>
            <a:cxnLst>
              <a:cxn ang="0">
                <a:pos x="connsiteX0" y="connsiteY0"/>
              </a:cxn>
              <a:cxn ang="0">
                <a:pos x="connsiteX1" y="connsiteY1"/>
              </a:cxn>
              <a:cxn ang="0">
                <a:pos x="connsiteX2" y="connsiteY2"/>
              </a:cxn>
              <a:cxn ang="0">
                <a:pos x="connsiteX3" y="connsiteY3"/>
              </a:cxn>
            </a:cxnLst>
            <a:rect l="l" t="t" r="r" b="b"/>
            <a:pathLst>
              <a:path w="1270000" h="829733">
                <a:moveTo>
                  <a:pt x="0" y="0"/>
                </a:moveTo>
                <a:lnTo>
                  <a:pt x="711200" y="0"/>
                </a:lnTo>
                <a:lnTo>
                  <a:pt x="711200" y="829733"/>
                </a:lnTo>
                <a:lnTo>
                  <a:pt x="1270000" y="829733"/>
                </a:lnTo>
              </a:path>
            </a:pathLst>
          </a:custGeom>
          <a:noFill/>
          <a:ln w="57150" cap="flat" cmpd="sng" algn="ctr">
            <a:solidFill>
              <a:srgbClr val="DD5900"/>
            </a:solidFill>
            <a:prstDash val="solid"/>
            <a:headEnd type="none" w="med" len="med"/>
            <a:tailEnd type="none" w="med" len="med"/>
          </a:ln>
          <a:effectLst/>
        </p:spPr>
        <p:txBody>
          <a:bodyPr rtlCol="0" anchor="ctr"/>
          <a:lstStyle/>
          <a:p>
            <a:pPr algn="ctr"/>
            <a:endParaRPr lang="en-US" sz="1696" kern="0">
              <a:solidFill>
                <a:srgbClr val="FFFFFF"/>
              </a:solidFill>
            </a:endParaRPr>
          </a:p>
        </p:txBody>
      </p:sp>
      <p:grpSp>
        <p:nvGrpSpPr>
          <p:cNvPr id="26" name="2 GEAR"/>
          <p:cNvGrpSpPr/>
          <p:nvPr/>
        </p:nvGrpSpPr>
        <p:grpSpPr>
          <a:xfrm>
            <a:off x="7485002" y="2469332"/>
            <a:ext cx="676257" cy="704819"/>
            <a:chOff x="3427632" y="3858620"/>
            <a:chExt cx="676353" cy="704919"/>
          </a:xfrm>
        </p:grpSpPr>
        <p:sp>
          <p:nvSpPr>
            <p:cNvPr id="27" name="Oval 26"/>
            <p:cNvSpPr/>
            <p:nvPr/>
          </p:nvSpPr>
          <p:spPr bwMode="auto">
            <a:xfrm>
              <a:off x="3647037" y="4038061"/>
              <a:ext cx="346040" cy="346038"/>
            </a:xfrm>
            <a:prstGeom prst="ellipse">
              <a:avLst/>
            </a:pr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89630" tIns="44814" rIns="44814" bIns="89630" numCol="1" spcCol="0" rtlCol="0" fromWordArt="0" anchor="b" anchorCtr="0" forceAA="0" compatLnSpc="1">
              <a:prstTxWarp prst="textNoShape">
                <a:avLst/>
              </a:prstTxWarp>
              <a:noAutofit/>
            </a:bodyPr>
            <a:lstStyle/>
            <a:p>
              <a:pPr algn="ctr" defTabSz="895919" fontAlgn="base">
                <a:spcBef>
                  <a:spcPct val="0"/>
                </a:spcBef>
                <a:spcAft>
                  <a:spcPct val="0"/>
                </a:spcAft>
                <a:defRPr/>
              </a:pPr>
              <a:endParaRPr lang="en-US" sz="2157" kern="0" spc="-98" dirty="0">
                <a:ln w="3175">
                  <a:noFill/>
                </a:ln>
                <a:gradFill flip="none" rotWithShape="1">
                  <a:gsLst>
                    <a:gs pos="0">
                      <a:srgbClr val="000000">
                        <a:lumMod val="65000"/>
                        <a:lumOff val="35000"/>
                      </a:srgbClr>
                    </a:gs>
                    <a:gs pos="86000">
                      <a:srgbClr val="000000">
                        <a:lumMod val="65000"/>
                        <a:lumOff val="35000"/>
                      </a:srgbClr>
                    </a:gs>
                  </a:gsLst>
                  <a:lin ang="5400000" scaled="0"/>
                  <a:tileRect/>
                </a:gradFill>
                <a:cs typeface="Arial" charset="0"/>
              </a:endParaRPr>
            </a:p>
          </p:txBody>
        </p:sp>
        <p:grpSp>
          <p:nvGrpSpPr>
            <p:cNvPr id="28" name="Group 27"/>
            <p:cNvGrpSpPr/>
            <p:nvPr/>
          </p:nvGrpSpPr>
          <p:grpSpPr>
            <a:xfrm>
              <a:off x="3427632" y="3858620"/>
              <a:ext cx="676353" cy="704919"/>
              <a:chOff x="14154282" y="2732561"/>
              <a:chExt cx="1671361" cy="1714515"/>
            </a:xfrm>
          </p:grpSpPr>
          <p:sp>
            <p:nvSpPr>
              <p:cNvPr id="29" name="Freeform 28"/>
              <p:cNvSpPr>
                <a:spLocks noEditPoints="1"/>
              </p:cNvSpPr>
              <p:nvPr/>
            </p:nvSpPr>
            <p:spPr bwMode="black">
              <a:xfrm>
                <a:off x="14154282" y="2732561"/>
                <a:ext cx="1671361" cy="171451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adFill flip="none" rotWithShape="1">
                <a:gsLst>
                  <a:gs pos="57000">
                    <a:schemeClr val="tx1">
                      <a:lumMod val="75000"/>
                    </a:schemeClr>
                  </a:gs>
                  <a:gs pos="58000">
                    <a:schemeClr val="bg1">
                      <a:lumMod val="50000"/>
                    </a:schemeClr>
                  </a:gs>
                </a:gsLst>
                <a:lin ang="19200000" scaled="0"/>
                <a:tileRect/>
              </a:gradFill>
              <a:ln w="12700" cap="flat" cmpd="sng" algn="ctr">
                <a:noFill/>
                <a:prstDash val="solid"/>
                <a:miter lim="800000"/>
              </a:ln>
              <a:effectLst/>
              <a:extLst/>
            </p:spPr>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506845">
                  <a:lnSpc>
                    <a:spcPct val="80000"/>
                  </a:lnSpc>
                </a:pPr>
                <a:endParaRPr lang="en-US" sz="998" kern="0" dirty="0">
                  <a:solidFill>
                    <a:srgbClr val="FFFFFF"/>
                  </a:solidFill>
                  <a:latin typeface="Segoe Light"/>
                </a:endParaRPr>
              </a:p>
            </p:txBody>
          </p:sp>
          <p:sp>
            <p:nvSpPr>
              <p:cNvPr id="30" name="Oval 29"/>
              <p:cNvSpPr>
                <a:spLocks noChangeArrowheads="1"/>
              </p:cNvSpPr>
              <p:nvPr/>
            </p:nvSpPr>
            <p:spPr bwMode="black">
              <a:xfrm>
                <a:off x="14818730" y="3440877"/>
                <a:ext cx="342468" cy="342377"/>
              </a:xfrm>
              <a:prstGeom prst="ellipse">
                <a:avLst/>
              </a:pr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537" kern="0" dirty="0">
                  <a:solidFill>
                    <a:srgbClr val="000000"/>
                  </a:solidFill>
                </a:endParaRPr>
              </a:p>
            </p:txBody>
          </p:sp>
        </p:grpSp>
      </p:grpSp>
      <p:sp>
        <p:nvSpPr>
          <p:cNvPr id="31" name="Oval 30"/>
          <p:cNvSpPr/>
          <p:nvPr/>
        </p:nvSpPr>
        <p:spPr bwMode="auto">
          <a:xfrm>
            <a:off x="-434712" y="5466922"/>
            <a:ext cx="249677" cy="249677"/>
          </a:xfrm>
          <a:prstGeom prst="ellipse">
            <a:avLst/>
          </a:pr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89630" tIns="44814" rIns="44814" bIns="89630" numCol="1" spcCol="0" rtlCol="0" fromWordArt="0" anchor="b" anchorCtr="0" forceAA="0" compatLnSpc="1">
            <a:prstTxWarp prst="textNoShape">
              <a:avLst/>
            </a:prstTxWarp>
            <a:noAutofit/>
          </a:bodyPr>
          <a:lstStyle/>
          <a:p>
            <a:pPr algn="ctr" defTabSz="895919" fontAlgn="base">
              <a:spcBef>
                <a:spcPct val="0"/>
              </a:spcBef>
              <a:spcAft>
                <a:spcPct val="0"/>
              </a:spcAft>
              <a:defRPr/>
            </a:pPr>
            <a:endParaRPr lang="en-US" sz="2157" kern="0" spc="-98" dirty="0">
              <a:ln w="3175">
                <a:noFill/>
              </a:ln>
              <a:gradFill flip="none" rotWithShape="1">
                <a:gsLst>
                  <a:gs pos="0">
                    <a:srgbClr val="000000">
                      <a:lumMod val="65000"/>
                      <a:lumOff val="35000"/>
                    </a:srgbClr>
                  </a:gs>
                  <a:gs pos="86000">
                    <a:srgbClr val="000000">
                      <a:lumMod val="65000"/>
                      <a:lumOff val="35000"/>
                    </a:srgbClr>
                  </a:gs>
                </a:gsLst>
                <a:lin ang="5400000" scaled="0"/>
                <a:tileRect/>
              </a:gradFill>
              <a:cs typeface="Arial" charset="0"/>
            </a:endParaRPr>
          </a:p>
        </p:txBody>
      </p:sp>
      <p:sp>
        <p:nvSpPr>
          <p:cNvPr id="32" name="Freeform 31"/>
          <p:cNvSpPr>
            <a:spLocks noEditPoints="1"/>
          </p:cNvSpPr>
          <p:nvPr/>
        </p:nvSpPr>
        <p:spPr bwMode="black">
          <a:xfrm>
            <a:off x="-1186150" y="5064925"/>
            <a:ext cx="634670" cy="683449"/>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lumMod val="75000"/>
            </a:srgbClr>
          </a:solidFill>
          <a:ln>
            <a:noFill/>
          </a:ln>
          <a:extLst/>
        </p:spPr>
        <p:txBody>
          <a:bodyPr vert="horz" wrap="square" lIns="87855" tIns="43927" rIns="87855" bIns="43927"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537" kern="0" dirty="0">
              <a:solidFill>
                <a:srgbClr val="000000"/>
              </a:solidFill>
            </a:endParaRPr>
          </a:p>
        </p:txBody>
      </p:sp>
      <p:sp>
        <p:nvSpPr>
          <p:cNvPr id="33" name="Freeform 32"/>
          <p:cNvSpPr/>
          <p:nvPr/>
        </p:nvSpPr>
        <p:spPr bwMode="auto">
          <a:xfrm rot="7010332">
            <a:off x="431103" y="4487510"/>
            <a:ext cx="383616" cy="338552"/>
          </a:xfrm>
          <a:custGeom>
            <a:avLst/>
            <a:gdLst>
              <a:gd name="connsiteX0" fmla="*/ 298980 w 1027246"/>
              <a:gd name="connsiteY0" fmla="*/ 813645 h 906577"/>
              <a:gd name="connsiteX1" fmla="*/ 360057 w 1027246"/>
              <a:gd name="connsiteY1" fmla="*/ 733608 h 906577"/>
              <a:gd name="connsiteX2" fmla="*/ 798175 w 1027246"/>
              <a:gd name="connsiteY2" fmla="*/ 725418 h 906577"/>
              <a:gd name="connsiteX3" fmla="*/ 889970 w 1027246"/>
              <a:gd name="connsiteY3" fmla="*/ 296946 h 906577"/>
              <a:gd name="connsiteX4" fmla="*/ 493660 w 1027246"/>
              <a:gd name="connsiteY4" fmla="*/ 109989 h 906577"/>
              <a:gd name="connsiteX5" fmla="*/ 221366 w 1027246"/>
              <a:gd name="connsiteY5" fmla="*/ 453312 h 906577"/>
              <a:gd name="connsiteX6" fmla="*/ 120686 w 1027246"/>
              <a:gd name="connsiteY6" fmla="*/ 453311 h 906577"/>
              <a:gd name="connsiteX7" fmla="*/ 470733 w 1027246"/>
              <a:gd name="connsiteY7" fmla="*/ 11953 h 906577"/>
              <a:gd name="connsiteX8" fmla="*/ 980209 w 1027246"/>
              <a:gd name="connsiteY8" fmla="*/ 252295 h 906577"/>
              <a:gd name="connsiteX9" fmla="*/ 862202 w 1027246"/>
              <a:gd name="connsiteY9" fmla="*/ 803116 h 906577"/>
              <a:gd name="connsiteX10" fmla="*/ 298980 w 1027246"/>
              <a:gd name="connsiteY10" fmla="*/ 813645 h 906577"/>
              <a:gd name="connsiteX11" fmla="*/ 43476 w 1027246"/>
              <a:gd name="connsiteY11" fmla="*/ 775687 h 906577"/>
              <a:gd name="connsiteX12" fmla="*/ 0 w 1027246"/>
              <a:gd name="connsiteY12" fmla="*/ 689765 h 906577"/>
              <a:gd name="connsiteX13" fmla="*/ 587668 w 1027246"/>
              <a:gd name="connsiteY13" fmla="*/ 392412 h 906577"/>
              <a:gd name="connsiteX14" fmla="*/ 631143 w 1027246"/>
              <a:gd name="connsiteY14" fmla="*/ 478334 h 90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7246" h="906577">
                <a:moveTo>
                  <a:pt x="298980" y="813645"/>
                </a:moveTo>
                <a:lnTo>
                  <a:pt x="360057" y="733608"/>
                </a:lnTo>
                <a:cubicBezTo>
                  <a:pt x="490271" y="832975"/>
                  <a:pt x="671767" y="829582"/>
                  <a:pt x="798175" y="725418"/>
                </a:cubicBezTo>
                <a:cubicBezTo>
                  <a:pt x="924584" y="621254"/>
                  <a:pt x="962611" y="443754"/>
                  <a:pt x="889970" y="296946"/>
                </a:cubicBezTo>
                <a:cubicBezTo>
                  <a:pt x="817329" y="150138"/>
                  <a:pt x="653152" y="72689"/>
                  <a:pt x="493660" y="109989"/>
                </a:cubicBezTo>
                <a:cubicBezTo>
                  <a:pt x="334167" y="147289"/>
                  <a:pt x="221366" y="289515"/>
                  <a:pt x="221366" y="453312"/>
                </a:cubicBezTo>
                <a:lnTo>
                  <a:pt x="120686" y="453311"/>
                </a:lnTo>
                <a:cubicBezTo>
                  <a:pt x="120686" y="242743"/>
                  <a:pt x="265698" y="59905"/>
                  <a:pt x="470733" y="11953"/>
                </a:cubicBezTo>
                <a:cubicBezTo>
                  <a:pt x="675768" y="-35998"/>
                  <a:pt x="886825" y="63566"/>
                  <a:pt x="980209" y="252295"/>
                </a:cubicBezTo>
                <a:cubicBezTo>
                  <a:pt x="1073592" y="441024"/>
                  <a:pt x="1024706" y="669208"/>
                  <a:pt x="862202" y="803116"/>
                </a:cubicBezTo>
                <a:cubicBezTo>
                  <a:pt x="699698" y="937024"/>
                  <a:pt x="466376" y="941385"/>
                  <a:pt x="298980" y="813645"/>
                </a:cubicBezTo>
                <a:close/>
                <a:moveTo>
                  <a:pt x="43476" y="775687"/>
                </a:moveTo>
                <a:lnTo>
                  <a:pt x="0" y="689765"/>
                </a:lnTo>
                <a:lnTo>
                  <a:pt x="587668" y="392412"/>
                </a:lnTo>
                <a:lnTo>
                  <a:pt x="631143" y="478334"/>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Freeform 33"/>
          <p:cNvSpPr/>
          <p:nvPr/>
        </p:nvSpPr>
        <p:spPr bwMode="auto">
          <a:xfrm rot="7010332">
            <a:off x="1663102" y="3908901"/>
            <a:ext cx="194163" cy="171354"/>
          </a:xfrm>
          <a:custGeom>
            <a:avLst/>
            <a:gdLst>
              <a:gd name="connsiteX0" fmla="*/ 298980 w 1027246"/>
              <a:gd name="connsiteY0" fmla="*/ 813645 h 906577"/>
              <a:gd name="connsiteX1" fmla="*/ 360057 w 1027246"/>
              <a:gd name="connsiteY1" fmla="*/ 733608 h 906577"/>
              <a:gd name="connsiteX2" fmla="*/ 798175 w 1027246"/>
              <a:gd name="connsiteY2" fmla="*/ 725418 h 906577"/>
              <a:gd name="connsiteX3" fmla="*/ 889970 w 1027246"/>
              <a:gd name="connsiteY3" fmla="*/ 296946 h 906577"/>
              <a:gd name="connsiteX4" fmla="*/ 493660 w 1027246"/>
              <a:gd name="connsiteY4" fmla="*/ 109989 h 906577"/>
              <a:gd name="connsiteX5" fmla="*/ 221366 w 1027246"/>
              <a:gd name="connsiteY5" fmla="*/ 453312 h 906577"/>
              <a:gd name="connsiteX6" fmla="*/ 120686 w 1027246"/>
              <a:gd name="connsiteY6" fmla="*/ 453311 h 906577"/>
              <a:gd name="connsiteX7" fmla="*/ 470733 w 1027246"/>
              <a:gd name="connsiteY7" fmla="*/ 11953 h 906577"/>
              <a:gd name="connsiteX8" fmla="*/ 980209 w 1027246"/>
              <a:gd name="connsiteY8" fmla="*/ 252295 h 906577"/>
              <a:gd name="connsiteX9" fmla="*/ 862202 w 1027246"/>
              <a:gd name="connsiteY9" fmla="*/ 803116 h 906577"/>
              <a:gd name="connsiteX10" fmla="*/ 298980 w 1027246"/>
              <a:gd name="connsiteY10" fmla="*/ 813645 h 906577"/>
              <a:gd name="connsiteX11" fmla="*/ 43476 w 1027246"/>
              <a:gd name="connsiteY11" fmla="*/ 775687 h 906577"/>
              <a:gd name="connsiteX12" fmla="*/ 0 w 1027246"/>
              <a:gd name="connsiteY12" fmla="*/ 689765 h 906577"/>
              <a:gd name="connsiteX13" fmla="*/ 587668 w 1027246"/>
              <a:gd name="connsiteY13" fmla="*/ 392412 h 906577"/>
              <a:gd name="connsiteX14" fmla="*/ 631143 w 1027246"/>
              <a:gd name="connsiteY14" fmla="*/ 478334 h 90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7246" h="906577">
                <a:moveTo>
                  <a:pt x="298980" y="813645"/>
                </a:moveTo>
                <a:lnTo>
                  <a:pt x="360057" y="733608"/>
                </a:lnTo>
                <a:cubicBezTo>
                  <a:pt x="490271" y="832975"/>
                  <a:pt x="671767" y="829582"/>
                  <a:pt x="798175" y="725418"/>
                </a:cubicBezTo>
                <a:cubicBezTo>
                  <a:pt x="924584" y="621254"/>
                  <a:pt x="962611" y="443754"/>
                  <a:pt x="889970" y="296946"/>
                </a:cubicBezTo>
                <a:cubicBezTo>
                  <a:pt x="817329" y="150138"/>
                  <a:pt x="653152" y="72689"/>
                  <a:pt x="493660" y="109989"/>
                </a:cubicBezTo>
                <a:cubicBezTo>
                  <a:pt x="334167" y="147289"/>
                  <a:pt x="221366" y="289515"/>
                  <a:pt x="221366" y="453312"/>
                </a:cubicBezTo>
                <a:lnTo>
                  <a:pt x="120686" y="453311"/>
                </a:lnTo>
                <a:cubicBezTo>
                  <a:pt x="120686" y="242743"/>
                  <a:pt x="265698" y="59905"/>
                  <a:pt x="470733" y="11953"/>
                </a:cubicBezTo>
                <a:cubicBezTo>
                  <a:pt x="675768" y="-35998"/>
                  <a:pt x="886825" y="63566"/>
                  <a:pt x="980209" y="252295"/>
                </a:cubicBezTo>
                <a:cubicBezTo>
                  <a:pt x="1073592" y="441024"/>
                  <a:pt x="1024706" y="669208"/>
                  <a:pt x="862202" y="803116"/>
                </a:cubicBezTo>
                <a:cubicBezTo>
                  <a:pt x="699698" y="937024"/>
                  <a:pt x="466376" y="941385"/>
                  <a:pt x="298980" y="813645"/>
                </a:cubicBezTo>
                <a:close/>
                <a:moveTo>
                  <a:pt x="43476" y="775687"/>
                </a:moveTo>
                <a:lnTo>
                  <a:pt x="0" y="689765"/>
                </a:lnTo>
                <a:lnTo>
                  <a:pt x="587668" y="392412"/>
                </a:lnTo>
                <a:lnTo>
                  <a:pt x="631143" y="478334"/>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35" name="Group 34"/>
          <p:cNvGrpSpPr>
            <a:grpSpLocks noChangeAspect="1"/>
          </p:cNvGrpSpPr>
          <p:nvPr/>
        </p:nvGrpSpPr>
        <p:grpSpPr>
          <a:xfrm>
            <a:off x="2370080" y="3361189"/>
            <a:ext cx="395451" cy="369245"/>
            <a:chOff x="-5364163" y="-2738437"/>
            <a:chExt cx="4327525" cy="4054475"/>
          </a:xfrm>
          <a:solidFill>
            <a:schemeClr val="accent4"/>
          </a:solidFill>
        </p:grpSpPr>
        <p:sp>
          <p:nvSpPr>
            <p:cNvPr id="36" name="Freeform 5"/>
            <p:cNvSpPr>
              <a:spLocks/>
            </p:cNvSpPr>
            <p:nvPr/>
          </p:nvSpPr>
          <p:spPr bwMode="auto">
            <a:xfrm>
              <a:off x="-3487738" y="236538"/>
              <a:ext cx="447675" cy="1063625"/>
            </a:xfrm>
            <a:custGeom>
              <a:avLst/>
              <a:gdLst>
                <a:gd name="T0" fmla="*/ 44 w 119"/>
                <a:gd name="T1" fmla="*/ 24 h 283"/>
                <a:gd name="T2" fmla="*/ 0 w 119"/>
                <a:gd name="T3" fmla="*/ 41 h 283"/>
                <a:gd name="T4" fmla="*/ 0 w 119"/>
                <a:gd name="T5" fmla="*/ 93 h 283"/>
                <a:gd name="T6" fmla="*/ 16 w 119"/>
                <a:gd name="T7" fmla="*/ 89 h 283"/>
                <a:gd name="T8" fmla="*/ 32 w 119"/>
                <a:gd name="T9" fmla="*/ 84 h 283"/>
                <a:gd name="T10" fmla="*/ 47 w 119"/>
                <a:gd name="T11" fmla="*/ 77 h 283"/>
                <a:gd name="T12" fmla="*/ 59 w 119"/>
                <a:gd name="T13" fmla="*/ 69 h 283"/>
                <a:gd name="T14" fmla="*/ 59 w 119"/>
                <a:gd name="T15" fmla="*/ 283 h 283"/>
                <a:gd name="T16" fmla="*/ 119 w 119"/>
                <a:gd name="T17" fmla="*/ 283 h 283"/>
                <a:gd name="T18" fmla="*/ 119 w 119"/>
                <a:gd name="T19" fmla="*/ 0 h 283"/>
                <a:gd name="T20" fmla="*/ 83 w 119"/>
                <a:gd name="T21" fmla="*/ 0 h 283"/>
                <a:gd name="T22" fmla="*/ 44 w 119"/>
                <a:gd name="T23" fmla="*/ 2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283">
                  <a:moveTo>
                    <a:pt x="44" y="24"/>
                  </a:moveTo>
                  <a:cubicBezTo>
                    <a:pt x="31" y="31"/>
                    <a:pt x="16" y="37"/>
                    <a:pt x="0" y="41"/>
                  </a:cubicBezTo>
                  <a:cubicBezTo>
                    <a:pt x="0" y="93"/>
                    <a:pt x="0" y="93"/>
                    <a:pt x="0" y="93"/>
                  </a:cubicBezTo>
                  <a:cubicBezTo>
                    <a:pt x="5" y="92"/>
                    <a:pt x="11" y="91"/>
                    <a:pt x="16" y="89"/>
                  </a:cubicBezTo>
                  <a:cubicBezTo>
                    <a:pt x="22" y="88"/>
                    <a:pt x="27" y="86"/>
                    <a:pt x="32" y="84"/>
                  </a:cubicBezTo>
                  <a:cubicBezTo>
                    <a:pt x="37" y="82"/>
                    <a:pt x="42" y="79"/>
                    <a:pt x="47" y="77"/>
                  </a:cubicBezTo>
                  <a:cubicBezTo>
                    <a:pt x="51" y="74"/>
                    <a:pt x="55" y="71"/>
                    <a:pt x="59" y="69"/>
                  </a:cubicBezTo>
                  <a:cubicBezTo>
                    <a:pt x="59" y="283"/>
                    <a:pt x="59" y="283"/>
                    <a:pt x="59" y="283"/>
                  </a:cubicBezTo>
                  <a:cubicBezTo>
                    <a:pt x="119" y="283"/>
                    <a:pt x="119" y="283"/>
                    <a:pt x="119" y="283"/>
                  </a:cubicBezTo>
                  <a:cubicBezTo>
                    <a:pt x="119" y="0"/>
                    <a:pt x="119" y="0"/>
                    <a:pt x="119" y="0"/>
                  </a:cubicBezTo>
                  <a:cubicBezTo>
                    <a:pt x="83" y="0"/>
                    <a:pt x="83" y="0"/>
                    <a:pt x="83" y="0"/>
                  </a:cubicBezTo>
                  <a:cubicBezTo>
                    <a:pt x="71" y="8"/>
                    <a:pt x="59" y="16"/>
                    <a:pt x="44" y="24"/>
                  </a:cubicBezTo>
                  <a:close/>
                </a:path>
              </a:pathLst>
            </a:custGeom>
            <a:gradFill flip="none" rotWithShape="1">
              <a:gsLst>
                <a:gs pos="57000">
                  <a:srgbClr val="003F82"/>
                </a:gs>
                <a:gs pos="57000">
                  <a:srgbClr val="004DA4"/>
                </a:gs>
              </a:gsLst>
              <a:lin ang="19200000" scaled="0"/>
              <a:tileRect/>
            </a:gradFill>
            <a:ln w="12700" cap="flat" cmpd="sng" algn="ctr">
              <a:noFill/>
              <a:prstDash val="solid"/>
              <a:miter lim="800000"/>
            </a:ln>
            <a:effectLst/>
            <a:extLst/>
          </p:spPr>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506845">
                <a:lnSpc>
                  <a:spcPct val="80000"/>
                </a:lnSpc>
              </a:pPr>
              <a:endParaRPr lang="en-US" sz="998" kern="0">
                <a:solidFill>
                  <a:srgbClr val="FFFFFF"/>
                </a:solidFill>
                <a:latin typeface="Segoe Light"/>
              </a:endParaRPr>
            </a:p>
          </p:txBody>
        </p:sp>
        <p:sp>
          <p:nvSpPr>
            <p:cNvPr id="37" name="Freeform 6"/>
            <p:cNvSpPr>
              <a:spLocks noEditPoints="1"/>
            </p:cNvSpPr>
            <p:nvPr/>
          </p:nvSpPr>
          <p:spPr bwMode="auto">
            <a:xfrm>
              <a:off x="-5364163" y="-1246187"/>
              <a:ext cx="752475" cy="1076325"/>
            </a:xfrm>
            <a:custGeom>
              <a:avLst/>
              <a:gdLst>
                <a:gd name="T0" fmla="*/ 104 w 200"/>
                <a:gd name="T1" fmla="*/ 0 h 286"/>
                <a:gd name="T2" fmla="*/ 26 w 200"/>
                <a:gd name="T3" fmla="*/ 38 h 286"/>
                <a:gd name="T4" fmla="*/ 0 w 200"/>
                <a:gd name="T5" fmla="*/ 148 h 286"/>
                <a:gd name="T6" fmla="*/ 98 w 200"/>
                <a:gd name="T7" fmla="*/ 286 h 286"/>
                <a:gd name="T8" fmla="*/ 174 w 200"/>
                <a:gd name="T9" fmla="*/ 249 h 286"/>
                <a:gd name="T10" fmla="*/ 200 w 200"/>
                <a:gd name="T11" fmla="*/ 141 h 286"/>
                <a:gd name="T12" fmla="*/ 104 w 200"/>
                <a:gd name="T13" fmla="*/ 0 h 286"/>
                <a:gd name="T14" fmla="*/ 100 w 200"/>
                <a:gd name="T15" fmla="*/ 240 h 286"/>
                <a:gd name="T16" fmla="*/ 62 w 200"/>
                <a:gd name="T17" fmla="*/ 146 h 286"/>
                <a:gd name="T18" fmla="*/ 101 w 200"/>
                <a:gd name="T19" fmla="*/ 47 h 286"/>
                <a:gd name="T20" fmla="*/ 138 w 200"/>
                <a:gd name="T21" fmla="*/ 143 h 286"/>
                <a:gd name="T22" fmla="*/ 100 w 200"/>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86">
                  <a:moveTo>
                    <a:pt x="104" y="0"/>
                  </a:moveTo>
                  <a:cubicBezTo>
                    <a:pt x="70" y="0"/>
                    <a:pt x="44" y="13"/>
                    <a:pt x="26" y="38"/>
                  </a:cubicBezTo>
                  <a:cubicBezTo>
                    <a:pt x="8" y="63"/>
                    <a:pt x="0" y="100"/>
                    <a:pt x="0" y="148"/>
                  </a:cubicBezTo>
                  <a:cubicBezTo>
                    <a:pt x="0" y="240"/>
                    <a:pt x="32" y="286"/>
                    <a:pt x="98" y="286"/>
                  </a:cubicBezTo>
                  <a:cubicBezTo>
                    <a:pt x="131" y="286"/>
                    <a:pt x="156" y="274"/>
                    <a:pt x="174" y="249"/>
                  </a:cubicBezTo>
                  <a:cubicBezTo>
                    <a:pt x="191" y="224"/>
                    <a:pt x="200" y="188"/>
                    <a:pt x="200" y="141"/>
                  </a:cubicBezTo>
                  <a:cubicBezTo>
                    <a:pt x="200" y="47"/>
                    <a:pt x="168" y="0"/>
                    <a:pt x="104" y="0"/>
                  </a:cubicBezTo>
                  <a:close/>
                  <a:moveTo>
                    <a:pt x="100" y="240"/>
                  </a:moveTo>
                  <a:cubicBezTo>
                    <a:pt x="74" y="240"/>
                    <a:pt x="62" y="208"/>
                    <a:pt x="62" y="146"/>
                  </a:cubicBezTo>
                  <a:cubicBezTo>
                    <a:pt x="62" y="80"/>
                    <a:pt x="75" y="47"/>
                    <a:pt x="101" y="47"/>
                  </a:cubicBezTo>
                  <a:cubicBezTo>
                    <a:pt x="126" y="47"/>
                    <a:pt x="138" y="79"/>
                    <a:pt x="138" y="143"/>
                  </a:cubicBezTo>
                  <a:cubicBezTo>
                    <a:pt x="138" y="207"/>
                    <a:pt x="126" y="240"/>
                    <a:pt x="100" y="240"/>
                  </a:cubicBezTo>
                  <a:close/>
                </a:path>
              </a:pathLst>
            </a:custGeom>
            <a:gradFill flip="none" rotWithShape="1">
              <a:gsLst>
                <a:gs pos="57000">
                  <a:srgbClr val="003F82"/>
                </a:gs>
                <a:gs pos="57000">
                  <a:srgbClr val="004DA4"/>
                </a:gs>
              </a:gsLst>
              <a:lin ang="19200000" scaled="0"/>
              <a:tileRect/>
            </a:gradFill>
            <a:ln w="12700" cap="flat" cmpd="sng" algn="ctr">
              <a:noFill/>
              <a:prstDash val="solid"/>
              <a:miter lim="800000"/>
            </a:ln>
            <a:effectLst/>
            <a:extLst/>
          </p:spPr>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506845">
                <a:lnSpc>
                  <a:spcPct val="80000"/>
                </a:lnSpc>
              </a:pPr>
              <a:endParaRPr lang="en-US" sz="998" kern="0">
                <a:solidFill>
                  <a:srgbClr val="FFFFFF"/>
                </a:solidFill>
                <a:latin typeface="Segoe Light"/>
              </a:endParaRPr>
            </a:p>
          </p:txBody>
        </p:sp>
        <p:sp>
          <p:nvSpPr>
            <p:cNvPr id="38" name="Freeform 7"/>
            <p:cNvSpPr>
              <a:spLocks/>
            </p:cNvSpPr>
            <p:nvPr/>
          </p:nvSpPr>
          <p:spPr bwMode="auto">
            <a:xfrm>
              <a:off x="-4344988" y="-1249362"/>
              <a:ext cx="450850" cy="1060450"/>
            </a:xfrm>
            <a:custGeom>
              <a:avLst/>
              <a:gdLst>
                <a:gd name="T0" fmla="*/ 120 w 120"/>
                <a:gd name="T1" fmla="*/ 282 h 282"/>
                <a:gd name="T2" fmla="*/ 120 w 120"/>
                <a:gd name="T3" fmla="*/ 0 h 282"/>
                <a:gd name="T4" fmla="*/ 83 w 120"/>
                <a:gd name="T5" fmla="*/ 0 h 282"/>
                <a:gd name="T6" fmla="*/ 45 w 120"/>
                <a:gd name="T7" fmla="*/ 23 h 282"/>
                <a:gd name="T8" fmla="*/ 0 w 120"/>
                <a:gd name="T9" fmla="*/ 41 h 282"/>
                <a:gd name="T10" fmla="*/ 0 w 120"/>
                <a:gd name="T11" fmla="*/ 92 h 282"/>
                <a:gd name="T12" fmla="*/ 17 w 120"/>
                <a:gd name="T13" fmla="*/ 89 h 282"/>
                <a:gd name="T14" fmla="*/ 33 w 120"/>
                <a:gd name="T15" fmla="*/ 84 h 282"/>
                <a:gd name="T16" fmla="*/ 47 w 120"/>
                <a:gd name="T17" fmla="*/ 77 h 282"/>
                <a:gd name="T18" fmla="*/ 59 w 120"/>
                <a:gd name="T19" fmla="*/ 68 h 282"/>
                <a:gd name="T20" fmla="*/ 59 w 120"/>
                <a:gd name="T21" fmla="*/ 282 h 282"/>
                <a:gd name="T22" fmla="*/ 120 w 120"/>
                <a:gd name="T23"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282">
                  <a:moveTo>
                    <a:pt x="120" y="282"/>
                  </a:moveTo>
                  <a:cubicBezTo>
                    <a:pt x="120" y="0"/>
                    <a:pt x="120" y="0"/>
                    <a:pt x="120" y="0"/>
                  </a:cubicBezTo>
                  <a:cubicBezTo>
                    <a:pt x="83" y="0"/>
                    <a:pt x="83" y="0"/>
                    <a:pt x="83" y="0"/>
                  </a:cubicBezTo>
                  <a:cubicBezTo>
                    <a:pt x="72" y="8"/>
                    <a:pt x="59" y="16"/>
                    <a:pt x="45" y="23"/>
                  </a:cubicBezTo>
                  <a:cubicBezTo>
                    <a:pt x="31" y="31"/>
                    <a:pt x="16" y="36"/>
                    <a:pt x="0" y="41"/>
                  </a:cubicBezTo>
                  <a:cubicBezTo>
                    <a:pt x="0" y="92"/>
                    <a:pt x="0" y="92"/>
                    <a:pt x="0" y="92"/>
                  </a:cubicBezTo>
                  <a:cubicBezTo>
                    <a:pt x="6" y="92"/>
                    <a:pt x="11" y="91"/>
                    <a:pt x="17" y="89"/>
                  </a:cubicBezTo>
                  <a:cubicBezTo>
                    <a:pt x="22" y="88"/>
                    <a:pt x="28" y="86"/>
                    <a:pt x="33" y="84"/>
                  </a:cubicBezTo>
                  <a:cubicBezTo>
                    <a:pt x="38" y="82"/>
                    <a:pt x="43" y="79"/>
                    <a:pt x="47" y="77"/>
                  </a:cubicBezTo>
                  <a:cubicBezTo>
                    <a:pt x="52" y="74"/>
                    <a:pt x="56" y="71"/>
                    <a:pt x="59" y="68"/>
                  </a:cubicBezTo>
                  <a:cubicBezTo>
                    <a:pt x="59" y="282"/>
                    <a:pt x="59" y="282"/>
                    <a:pt x="59" y="282"/>
                  </a:cubicBezTo>
                  <a:lnTo>
                    <a:pt x="120" y="282"/>
                  </a:lnTo>
                  <a:close/>
                </a:path>
              </a:pathLst>
            </a:custGeom>
            <a:gradFill flip="none" rotWithShape="1">
              <a:gsLst>
                <a:gs pos="57000">
                  <a:srgbClr val="003F82"/>
                </a:gs>
                <a:gs pos="57000">
                  <a:srgbClr val="004DA4"/>
                </a:gs>
              </a:gsLst>
              <a:lin ang="19200000" scaled="0"/>
              <a:tileRect/>
            </a:gradFill>
            <a:ln w="12700" cap="flat" cmpd="sng" algn="ctr">
              <a:noFill/>
              <a:prstDash val="solid"/>
              <a:miter lim="800000"/>
            </a:ln>
            <a:effectLst/>
            <a:extLst/>
          </p:spPr>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506845">
                <a:lnSpc>
                  <a:spcPct val="80000"/>
                </a:lnSpc>
              </a:pPr>
              <a:endParaRPr lang="en-US" sz="998" kern="0">
                <a:solidFill>
                  <a:srgbClr val="FFFFFF"/>
                </a:solidFill>
                <a:latin typeface="Segoe Light"/>
              </a:endParaRPr>
            </a:p>
          </p:txBody>
        </p:sp>
        <p:sp>
          <p:nvSpPr>
            <p:cNvPr id="39" name="Freeform 8"/>
            <p:cNvSpPr>
              <a:spLocks noEditPoints="1"/>
            </p:cNvSpPr>
            <p:nvPr/>
          </p:nvSpPr>
          <p:spPr bwMode="auto">
            <a:xfrm>
              <a:off x="-4446588" y="-2732087"/>
              <a:ext cx="755650" cy="1076325"/>
            </a:xfrm>
            <a:custGeom>
              <a:avLst/>
              <a:gdLst>
                <a:gd name="T0" fmla="*/ 104 w 201"/>
                <a:gd name="T1" fmla="*/ 0 h 286"/>
                <a:gd name="T2" fmla="*/ 27 w 201"/>
                <a:gd name="T3" fmla="*/ 38 h 286"/>
                <a:gd name="T4" fmla="*/ 0 w 201"/>
                <a:gd name="T5" fmla="*/ 147 h 286"/>
                <a:gd name="T6" fmla="*/ 99 w 201"/>
                <a:gd name="T7" fmla="*/ 286 h 286"/>
                <a:gd name="T8" fmla="*/ 174 w 201"/>
                <a:gd name="T9" fmla="*/ 249 h 286"/>
                <a:gd name="T10" fmla="*/ 201 w 201"/>
                <a:gd name="T11" fmla="*/ 141 h 286"/>
                <a:gd name="T12" fmla="*/ 104 w 201"/>
                <a:gd name="T13" fmla="*/ 0 h 286"/>
                <a:gd name="T14" fmla="*/ 101 w 201"/>
                <a:gd name="T15" fmla="*/ 239 h 286"/>
                <a:gd name="T16" fmla="*/ 62 w 201"/>
                <a:gd name="T17" fmla="*/ 146 h 286"/>
                <a:gd name="T18" fmla="*/ 101 w 201"/>
                <a:gd name="T19" fmla="*/ 46 h 286"/>
                <a:gd name="T20" fmla="*/ 138 w 201"/>
                <a:gd name="T21" fmla="*/ 143 h 286"/>
                <a:gd name="T22" fmla="*/ 101 w 201"/>
                <a:gd name="T23" fmla="*/ 23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0" y="0"/>
                    <a:pt x="44" y="13"/>
                    <a:pt x="27" y="38"/>
                  </a:cubicBezTo>
                  <a:cubicBezTo>
                    <a:pt x="9" y="63"/>
                    <a:pt x="0" y="99"/>
                    <a:pt x="0" y="147"/>
                  </a:cubicBezTo>
                  <a:cubicBezTo>
                    <a:pt x="0" y="240"/>
                    <a:pt x="33" y="286"/>
                    <a:pt x="99" y="286"/>
                  </a:cubicBezTo>
                  <a:cubicBezTo>
                    <a:pt x="131" y="286"/>
                    <a:pt x="157" y="274"/>
                    <a:pt x="174" y="249"/>
                  </a:cubicBezTo>
                  <a:cubicBezTo>
                    <a:pt x="192" y="224"/>
                    <a:pt x="201" y="188"/>
                    <a:pt x="201" y="141"/>
                  </a:cubicBezTo>
                  <a:cubicBezTo>
                    <a:pt x="201" y="47"/>
                    <a:pt x="168" y="0"/>
                    <a:pt x="104" y="0"/>
                  </a:cubicBezTo>
                  <a:close/>
                  <a:moveTo>
                    <a:pt x="101" y="239"/>
                  </a:moveTo>
                  <a:cubicBezTo>
                    <a:pt x="75" y="239"/>
                    <a:pt x="62" y="208"/>
                    <a:pt x="62" y="146"/>
                  </a:cubicBezTo>
                  <a:cubicBezTo>
                    <a:pt x="62" y="80"/>
                    <a:pt x="75" y="46"/>
                    <a:pt x="101" y="46"/>
                  </a:cubicBezTo>
                  <a:cubicBezTo>
                    <a:pt x="126" y="46"/>
                    <a:pt x="138" y="79"/>
                    <a:pt x="138" y="143"/>
                  </a:cubicBezTo>
                  <a:cubicBezTo>
                    <a:pt x="138" y="207"/>
                    <a:pt x="126" y="239"/>
                    <a:pt x="101" y="239"/>
                  </a:cubicBezTo>
                  <a:close/>
                </a:path>
              </a:pathLst>
            </a:custGeom>
            <a:gradFill flip="none" rotWithShape="1">
              <a:gsLst>
                <a:gs pos="57000">
                  <a:srgbClr val="003F82"/>
                </a:gs>
                <a:gs pos="57000">
                  <a:srgbClr val="004DA4"/>
                </a:gs>
              </a:gsLst>
              <a:lin ang="19200000" scaled="0"/>
              <a:tileRect/>
            </a:gradFill>
            <a:ln w="12700" cap="flat" cmpd="sng" algn="ctr">
              <a:noFill/>
              <a:prstDash val="solid"/>
              <a:miter lim="800000"/>
            </a:ln>
            <a:effectLst/>
            <a:extLst/>
          </p:spPr>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506845">
                <a:lnSpc>
                  <a:spcPct val="80000"/>
                </a:lnSpc>
              </a:pPr>
              <a:endParaRPr lang="en-US" sz="998" kern="0">
                <a:solidFill>
                  <a:srgbClr val="FFFFFF"/>
                </a:solidFill>
                <a:latin typeface="Segoe Light"/>
              </a:endParaRPr>
            </a:p>
          </p:txBody>
        </p:sp>
        <p:sp>
          <p:nvSpPr>
            <p:cNvPr id="40" name="Freeform 9"/>
            <p:cNvSpPr>
              <a:spLocks/>
            </p:cNvSpPr>
            <p:nvPr/>
          </p:nvSpPr>
          <p:spPr bwMode="auto">
            <a:xfrm>
              <a:off x="-1687513" y="-2738437"/>
              <a:ext cx="447675" cy="1063625"/>
            </a:xfrm>
            <a:custGeom>
              <a:avLst/>
              <a:gdLst>
                <a:gd name="T0" fmla="*/ 32 w 119"/>
                <a:gd name="T1" fmla="*/ 85 h 283"/>
                <a:gd name="T2" fmla="*/ 47 w 119"/>
                <a:gd name="T3" fmla="*/ 77 h 283"/>
                <a:gd name="T4" fmla="*/ 59 w 119"/>
                <a:gd name="T5" fmla="*/ 69 h 283"/>
                <a:gd name="T6" fmla="*/ 59 w 119"/>
                <a:gd name="T7" fmla="*/ 283 h 283"/>
                <a:gd name="T8" fmla="*/ 119 w 119"/>
                <a:gd name="T9" fmla="*/ 283 h 283"/>
                <a:gd name="T10" fmla="*/ 119 w 119"/>
                <a:gd name="T11" fmla="*/ 0 h 283"/>
                <a:gd name="T12" fmla="*/ 82 w 119"/>
                <a:gd name="T13" fmla="*/ 0 h 283"/>
                <a:gd name="T14" fmla="*/ 44 w 119"/>
                <a:gd name="T15" fmla="*/ 24 h 283"/>
                <a:gd name="T16" fmla="*/ 0 w 119"/>
                <a:gd name="T17" fmla="*/ 42 h 283"/>
                <a:gd name="T18" fmla="*/ 0 w 119"/>
                <a:gd name="T19" fmla="*/ 93 h 283"/>
                <a:gd name="T20" fmla="*/ 16 w 119"/>
                <a:gd name="T21" fmla="*/ 90 h 283"/>
                <a:gd name="T22" fmla="*/ 32 w 119"/>
                <a:gd name="T23" fmla="*/ 8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283">
                  <a:moveTo>
                    <a:pt x="32" y="85"/>
                  </a:moveTo>
                  <a:cubicBezTo>
                    <a:pt x="37" y="82"/>
                    <a:pt x="42" y="80"/>
                    <a:pt x="47" y="77"/>
                  </a:cubicBezTo>
                  <a:cubicBezTo>
                    <a:pt x="51" y="75"/>
                    <a:pt x="55" y="72"/>
                    <a:pt x="59" y="69"/>
                  </a:cubicBezTo>
                  <a:cubicBezTo>
                    <a:pt x="59" y="283"/>
                    <a:pt x="59" y="283"/>
                    <a:pt x="59" y="283"/>
                  </a:cubicBezTo>
                  <a:cubicBezTo>
                    <a:pt x="119" y="283"/>
                    <a:pt x="119" y="283"/>
                    <a:pt x="119" y="283"/>
                  </a:cubicBezTo>
                  <a:cubicBezTo>
                    <a:pt x="119" y="0"/>
                    <a:pt x="119" y="0"/>
                    <a:pt x="119" y="0"/>
                  </a:cubicBezTo>
                  <a:cubicBezTo>
                    <a:pt x="82" y="0"/>
                    <a:pt x="82" y="0"/>
                    <a:pt x="82" y="0"/>
                  </a:cubicBezTo>
                  <a:cubicBezTo>
                    <a:pt x="71" y="9"/>
                    <a:pt x="58" y="17"/>
                    <a:pt x="44" y="24"/>
                  </a:cubicBezTo>
                  <a:cubicBezTo>
                    <a:pt x="30" y="31"/>
                    <a:pt x="16" y="37"/>
                    <a:pt x="0" y="42"/>
                  </a:cubicBezTo>
                  <a:cubicBezTo>
                    <a:pt x="0" y="93"/>
                    <a:pt x="0" y="93"/>
                    <a:pt x="0" y="93"/>
                  </a:cubicBezTo>
                  <a:cubicBezTo>
                    <a:pt x="5" y="93"/>
                    <a:pt x="11" y="92"/>
                    <a:pt x="16" y="90"/>
                  </a:cubicBezTo>
                  <a:cubicBezTo>
                    <a:pt x="22" y="89"/>
                    <a:pt x="27" y="87"/>
                    <a:pt x="32" y="85"/>
                  </a:cubicBezTo>
                  <a:close/>
                </a:path>
              </a:pathLst>
            </a:custGeom>
            <a:gradFill flip="none" rotWithShape="1">
              <a:gsLst>
                <a:gs pos="57000">
                  <a:srgbClr val="003F82"/>
                </a:gs>
                <a:gs pos="57000">
                  <a:srgbClr val="004DA4"/>
                </a:gs>
              </a:gsLst>
              <a:lin ang="19200000" scaled="0"/>
              <a:tileRect/>
            </a:gradFill>
            <a:ln w="12700" cap="flat" cmpd="sng" algn="ctr">
              <a:noFill/>
              <a:prstDash val="solid"/>
              <a:miter lim="800000"/>
            </a:ln>
            <a:effectLst/>
            <a:extLst/>
          </p:spPr>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506845">
                <a:lnSpc>
                  <a:spcPct val="80000"/>
                </a:lnSpc>
              </a:pPr>
              <a:endParaRPr lang="en-US" sz="998" kern="0">
                <a:solidFill>
                  <a:srgbClr val="FFFFFF"/>
                </a:solidFill>
                <a:latin typeface="Segoe Light"/>
              </a:endParaRPr>
            </a:p>
          </p:txBody>
        </p:sp>
        <p:sp>
          <p:nvSpPr>
            <p:cNvPr id="41" name="Freeform 10"/>
            <p:cNvSpPr>
              <a:spLocks noEditPoints="1"/>
            </p:cNvSpPr>
            <p:nvPr/>
          </p:nvSpPr>
          <p:spPr bwMode="auto">
            <a:xfrm>
              <a:off x="-5364163" y="239713"/>
              <a:ext cx="752475" cy="1076325"/>
            </a:xfrm>
            <a:custGeom>
              <a:avLst/>
              <a:gdLst>
                <a:gd name="T0" fmla="*/ 104 w 200"/>
                <a:gd name="T1" fmla="*/ 0 h 286"/>
                <a:gd name="T2" fmla="*/ 26 w 200"/>
                <a:gd name="T3" fmla="*/ 38 h 286"/>
                <a:gd name="T4" fmla="*/ 0 w 200"/>
                <a:gd name="T5" fmla="*/ 148 h 286"/>
                <a:gd name="T6" fmla="*/ 98 w 200"/>
                <a:gd name="T7" fmla="*/ 286 h 286"/>
                <a:gd name="T8" fmla="*/ 174 w 200"/>
                <a:gd name="T9" fmla="*/ 249 h 286"/>
                <a:gd name="T10" fmla="*/ 200 w 200"/>
                <a:gd name="T11" fmla="*/ 141 h 286"/>
                <a:gd name="T12" fmla="*/ 104 w 200"/>
                <a:gd name="T13" fmla="*/ 0 h 286"/>
                <a:gd name="T14" fmla="*/ 100 w 200"/>
                <a:gd name="T15" fmla="*/ 240 h 286"/>
                <a:gd name="T16" fmla="*/ 62 w 200"/>
                <a:gd name="T17" fmla="*/ 146 h 286"/>
                <a:gd name="T18" fmla="*/ 101 w 200"/>
                <a:gd name="T19" fmla="*/ 47 h 286"/>
                <a:gd name="T20" fmla="*/ 138 w 200"/>
                <a:gd name="T21" fmla="*/ 143 h 286"/>
                <a:gd name="T22" fmla="*/ 100 w 200"/>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86">
                  <a:moveTo>
                    <a:pt x="104" y="0"/>
                  </a:moveTo>
                  <a:cubicBezTo>
                    <a:pt x="70" y="0"/>
                    <a:pt x="44" y="13"/>
                    <a:pt x="26" y="38"/>
                  </a:cubicBezTo>
                  <a:cubicBezTo>
                    <a:pt x="8" y="63"/>
                    <a:pt x="0" y="100"/>
                    <a:pt x="0" y="148"/>
                  </a:cubicBezTo>
                  <a:cubicBezTo>
                    <a:pt x="0" y="240"/>
                    <a:pt x="32" y="286"/>
                    <a:pt x="98" y="286"/>
                  </a:cubicBezTo>
                  <a:cubicBezTo>
                    <a:pt x="131" y="286"/>
                    <a:pt x="156" y="274"/>
                    <a:pt x="174" y="249"/>
                  </a:cubicBezTo>
                  <a:cubicBezTo>
                    <a:pt x="191" y="224"/>
                    <a:pt x="200" y="188"/>
                    <a:pt x="200" y="141"/>
                  </a:cubicBezTo>
                  <a:cubicBezTo>
                    <a:pt x="200" y="47"/>
                    <a:pt x="168" y="0"/>
                    <a:pt x="104" y="0"/>
                  </a:cubicBezTo>
                  <a:close/>
                  <a:moveTo>
                    <a:pt x="100" y="240"/>
                  </a:moveTo>
                  <a:cubicBezTo>
                    <a:pt x="74" y="240"/>
                    <a:pt x="62" y="209"/>
                    <a:pt x="62" y="146"/>
                  </a:cubicBezTo>
                  <a:cubicBezTo>
                    <a:pt x="62" y="80"/>
                    <a:pt x="75" y="47"/>
                    <a:pt x="101" y="47"/>
                  </a:cubicBezTo>
                  <a:cubicBezTo>
                    <a:pt x="126" y="47"/>
                    <a:pt x="138" y="79"/>
                    <a:pt x="138" y="143"/>
                  </a:cubicBezTo>
                  <a:cubicBezTo>
                    <a:pt x="138" y="208"/>
                    <a:pt x="126" y="240"/>
                    <a:pt x="100" y="240"/>
                  </a:cubicBezTo>
                  <a:close/>
                </a:path>
              </a:pathLst>
            </a:custGeom>
            <a:gradFill flip="none" rotWithShape="1">
              <a:gsLst>
                <a:gs pos="57000">
                  <a:srgbClr val="003F82"/>
                </a:gs>
                <a:gs pos="57000">
                  <a:srgbClr val="004DA4"/>
                </a:gs>
              </a:gsLst>
              <a:lin ang="19200000" scaled="0"/>
              <a:tileRect/>
            </a:gradFill>
            <a:ln w="12700" cap="flat" cmpd="sng" algn="ctr">
              <a:noFill/>
              <a:prstDash val="solid"/>
              <a:miter lim="800000"/>
            </a:ln>
            <a:effectLst/>
            <a:extLst/>
          </p:spPr>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506845">
                <a:lnSpc>
                  <a:spcPct val="80000"/>
                </a:lnSpc>
              </a:pPr>
              <a:endParaRPr lang="en-US" sz="998" kern="0">
                <a:solidFill>
                  <a:srgbClr val="FFFFFF"/>
                </a:solidFill>
                <a:latin typeface="Segoe Light"/>
              </a:endParaRPr>
            </a:p>
          </p:txBody>
        </p:sp>
        <p:sp>
          <p:nvSpPr>
            <p:cNvPr id="42" name="Freeform 11"/>
            <p:cNvSpPr>
              <a:spLocks/>
            </p:cNvSpPr>
            <p:nvPr/>
          </p:nvSpPr>
          <p:spPr bwMode="auto">
            <a:xfrm>
              <a:off x="-3487738" y="-2738437"/>
              <a:ext cx="447675" cy="1063625"/>
            </a:xfrm>
            <a:custGeom>
              <a:avLst/>
              <a:gdLst>
                <a:gd name="T0" fmla="*/ 32 w 119"/>
                <a:gd name="T1" fmla="*/ 85 h 283"/>
                <a:gd name="T2" fmla="*/ 47 w 119"/>
                <a:gd name="T3" fmla="*/ 77 h 283"/>
                <a:gd name="T4" fmla="*/ 59 w 119"/>
                <a:gd name="T5" fmla="*/ 69 h 283"/>
                <a:gd name="T6" fmla="*/ 59 w 119"/>
                <a:gd name="T7" fmla="*/ 283 h 283"/>
                <a:gd name="T8" fmla="*/ 119 w 119"/>
                <a:gd name="T9" fmla="*/ 283 h 283"/>
                <a:gd name="T10" fmla="*/ 119 w 119"/>
                <a:gd name="T11" fmla="*/ 0 h 283"/>
                <a:gd name="T12" fmla="*/ 83 w 119"/>
                <a:gd name="T13" fmla="*/ 0 h 283"/>
                <a:gd name="T14" fmla="*/ 44 w 119"/>
                <a:gd name="T15" fmla="*/ 24 h 283"/>
                <a:gd name="T16" fmla="*/ 0 w 119"/>
                <a:gd name="T17" fmla="*/ 42 h 283"/>
                <a:gd name="T18" fmla="*/ 0 w 119"/>
                <a:gd name="T19" fmla="*/ 93 h 283"/>
                <a:gd name="T20" fmla="*/ 16 w 119"/>
                <a:gd name="T21" fmla="*/ 90 h 283"/>
                <a:gd name="T22" fmla="*/ 32 w 119"/>
                <a:gd name="T23" fmla="*/ 8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283">
                  <a:moveTo>
                    <a:pt x="32" y="85"/>
                  </a:moveTo>
                  <a:cubicBezTo>
                    <a:pt x="37" y="82"/>
                    <a:pt x="42" y="80"/>
                    <a:pt x="47" y="77"/>
                  </a:cubicBezTo>
                  <a:cubicBezTo>
                    <a:pt x="51" y="75"/>
                    <a:pt x="55" y="72"/>
                    <a:pt x="59" y="69"/>
                  </a:cubicBezTo>
                  <a:cubicBezTo>
                    <a:pt x="59" y="283"/>
                    <a:pt x="59" y="283"/>
                    <a:pt x="59" y="283"/>
                  </a:cubicBezTo>
                  <a:cubicBezTo>
                    <a:pt x="119" y="283"/>
                    <a:pt x="119" y="283"/>
                    <a:pt x="119" y="283"/>
                  </a:cubicBezTo>
                  <a:cubicBezTo>
                    <a:pt x="119" y="0"/>
                    <a:pt x="119" y="0"/>
                    <a:pt x="119" y="0"/>
                  </a:cubicBezTo>
                  <a:cubicBezTo>
                    <a:pt x="83" y="0"/>
                    <a:pt x="83" y="0"/>
                    <a:pt x="83" y="0"/>
                  </a:cubicBezTo>
                  <a:cubicBezTo>
                    <a:pt x="71" y="9"/>
                    <a:pt x="59" y="17"/>
                    <a:pt x="44" y="24"/>
                  </a:cubicBezTo>
                  <a:cubicBezTo>
                    <a:pt x="31" y="31"/>
                    <a:pt x="16" y="37"/>
                    <a:pt x="0" y="42"/>
                  </a:cubicBezTo>
                  <a:cubicBezTo>
                    <a:pt x="0" y="93"/>
                    <a:pt x="0" y="93"/>
                    <a:pt x="0" y="93"/>
                  </a:cubicBezTo>
                  <a:cubicBezTo>
                    <a:pt x="5" y="93"/>
                    <a:pt x="11" y="92"/>
                    <a:pt x="16" y="90"/>
                  </a:cubicBezTo>
                  <a:cubicBezTo>
                    <a:pt x="22" y="89"/>
                    <a:pt x="27" y="87"/>
                    <a:pt x="32" y="85"/>
                  </a:cubicBezTo>
                  <a:close/>
                </a:path>
              </a:pathLst>
            </a:custGeom>
            <a:gradFill flip="none" rotWithShape="1">
              <a:gsLst>
                <a:gs pos="57000">
                  <a:srgbClr val="003F82"/>
                </a:gs>
                <a:gs pos="57000">
                  <a:srgbClr val="004DA4"/>
                </a:gs>
              </a:gsLst>
              <a:lin ang="19200000" scaled="0"/>
              <a:tileRect/>
            </a:gradFill>
            <a:ln w="12700" cap="flat" cmpd="sng" algn="ctr">
              <a:noFill/>
              <a:prstDash val="solid"/>
              <a:miter lim="800000"/>
            </a:ln>
            <a:effectLst/>
            <a:extLst/>
          </p:spPr>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506845">
                <a:lnSpc>
                  <a:spcPct val="80000"/>
                </a:lnSpc>
              </a:pPr>
              <a:endParaRPr lang="en-US" sz="998" kern="0">
                <a:solidFill>
                  <a:srgbClr val="FFFFFF"/>
                </a:solidFill>
                <a:latin typeface="Segoe Light"/>
              </a:endParaRPr>
            </a:p>
          </p:txBody>
        </p:sp>
        <p:sp>
          <p:nvSpPr>
            <p:cNvPr id="43" name="Freeform 13"/>
            <p:cNvSpPr>
              <a:spLocks/>
            </p:cNvSpPr>
            <p:nvPr/>
          </p:nvSpPr>
          <p:spPr bwMode="auto">
            <a:xfrm>
              <a:off x="-5262563" y="-2738437"/>
              <a:ext cx="450850" cy="1063625"/>
            </a:xfrm>
            <a:custGeom>
              <a:avLst/>
              <a:gdLst>
                <a:gd name="T0" fmla="*/ 33 w 120"/>
                <a:gd name="T1" fmla="*/ 85 h 283"/>
                <a:gd name="T2" fmla="*/ 47 w 120"/>
                <a:gd name="T3" fmla="*/ 77 h 283"/>
                <a:gd name="T4" fmla="*/ 59 w 120"/>
                <a:gd name="T5" fmla="*/ 69 h 283"/>
                <a:gd name="T6" fmla="*/ 59 w 120"/>
                <a:gd name="T7" fmla="*/ 283 h 283"/>
                <a:gd name="T8" fmla="*/ 120 w 120"/>
                <a:gd name="T9" fmla="*/ 283 h 283"/>
                <a:gd name="T10" fmla="*/ 120 w 120"/>
                <a:gd name="T11" fmla="*/ 0 h 283"/>
                <a:gd name="T12" fmla="*/ 83 w 120"/>
                <a:gd name="T13" fmla="*/ 0 h 283"/>
                <a:gd name="T14" fmla="*/ 45 w 120"/>
                <a:gd name="T15" fmla="*/ 24 h 283"/>
                <a:gd name="T16" fmla="*/ 0 w 120"/>
                <a:gd name="T17" fmla="*/ 42 h 283"/>
                <a:gd name="T18" fmla="*/ 0 w 120"/>
                <a:gd name="T19" fmla="*/ 93 h 283"/>
                <a:gd name="T20" fmla="*/ 17 w 120"/>
                <a:gd name="T21" fmla="*/ 90 h 283"/>
                <a:gd name="T22" fmla="*/ 33 w 120"/>
                <a:gd name="T23" fmla="*/ 8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283">
                  <a:moveTo>
                    <a:pt x="33" y="85"/>
                  </a:moveTo>
                  <a:cubicBezTo>
                    <a:pt x="38" y="82"/>
                    <a:pt x="43" y="80"/>
                    <a:pt x="47" y="77"/>
                  </a:cubicBezTo>
                  <a:cubicBezTo>
                    <a:pt x="52" y="75"/>
                    <a:pt x="56" y="72"/>
                    <a:pt x="59" y="69"/>
                  </a:cubicBezTo>
                  <a:cubicBezTo>
                    <a:pt x="59" y="283"/>
                    <a:pt x="59" y="283"/>
                    <a:pt x="59" y="283"/>
                  </a:cubicBezTo>
                  <a:cubicBezTo>
                    <a:pt x="120" y="283"/>
                    <a:pt x="120" y="283"/>
                    <a:pt x="120" y="283"/>
                  </a:cubicBezTo>
                  <a:cubicBezTo>
                    <a:pt x="120" y="0"/>
                    <a:pt x="120" y="0"/>
                    <a:pt x="120" y="0"/>
                  </a:cubicBezTo>
                  <a:cubicBezTo>
                    <a:pt x="83" y="0"/>
                    <a:pt x="83" y="0"/>
                    <a:pt x="83" y="0"/>
                  </a:cubicBezTo>
                  <a:cubicBezTo>
                    <a:pt x="72" y="9"/>
                    <a:pt x="59" y="17"/>
                    <a:pt x="45" y="24"/>
                  </a:cubicBezTo>
                  <a:cubicBezTo>
                    <a:pt x="31" y="31"/>
                    <a:pt x="16" y="37"/>
                    <a:pt x="0" y="42"/>
                  </a:cubicBezTo>
                  <a:cubicBezTo>
                    <a:pt x="0" y="93"/>
                    <a:pt x="0" y="93"/>
                    <a:pt x="0" y="93"/>
                  </a:cubicBezTo>
                  <a:cubicBezTo>
                    <a:pt x="6" y="93"/>
                    <a:pt x="11" y="92"/>
                    <a:pt x="17" y="90"/>
                  </a:cubicBezTo>
                  <a:cubicBezTo>
                    <a:pt x="22" y="89"/>
                    <a:pt x="27" y="87"/>
                    <a:pt x="33" y="85"/>
                  </a:cubicBezTo>
                  <a:close/>
                </a:path>
              </a:pathLst>
            </a:custGeom>
            <a:gradFill flip="none" rotWithShape="1">
              <a:gsLst>
                <a:gs pos="57000">
                  <a:srgbClr val="003F82"/>
                </a:gs>
                <a:gs pos="57000">
                  <a:srgbClr val="004DA4"/>
                </a:gs>
              </a:gsLst>
              <a:lin ang="19200000" scaled="0"/>
              <a:tileRect/>
            </a:gradFill>
            <a:ln w="12700" cap="flat" cmpd="sng" algn="ctr">
              <a:noFill/>
              <a:prstDash val="solid"/>
              <a:miter lim="800000"/>
            </a:ln>
            <a:effectLst/>
            <a:extLst/>
          </p:spPr>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506845">
                <a:lnSpc>
                  <a:spcPct val="80000"/>
                </a:lnSpc>
              </a:pPr>
              <a:endParaRPr lang="en-US" sz="998" kern="0">
                <a:solidFill>
                  <a:srgbClr val="FFFFFF"/>
                </a:solidFill>
                <a:latin typeface="Segoe Light"/>
              </a:endParaRPr>
            </a:p>
          </p:txBody>
        </p:sp>
        <p:sp>
          <p:nvSpPr>
            <p:cNvPr id="44" name="Freeform 14"/>
            <p:cNvSpPr>
              <a:spLocks noEditPoints="1"/>
            </p:cNvSpPr>
            <p:nvPr/>
          </p:nvSpPr>
          <p:spPr bwMode="auto">
            <a:xfrm>
              <a:off x="-4446588" y="239713"/>
              <a:ext cx="755650" cy="1076325"/>
            </a:xfrm>
            <a:custGeom>
              <a:avLst/>
              <a:gdLst>
                <a:gd name="T0" fmla="*/ 104 w 201"/>
                <a:gd name="T1" fmla="*/ 0 h 286"/>
                <a:gd name="T2" fmla="*/ 27 w 201"/>
                <a:gd name="T3" fmla="*/ 38 h 286"/>
                <a:gd name="T4" fmla="*/ 0 w 201"/>
                <a:gd name="T5" fmla="*/ 148 h 286"/>
                <a:gd name="T6" fmla="*/ 99 w 201"/>
                <a:gd name="T7" fmla="*/ 286 h 286"/>
                <a:gd name="T8" fmla="*/ 174 w 201"/>
                <a:gd name="T9" fmla="*/ 249 h 286"/>
                <a:gd name="T10" fmla="*/ 201 w 201"/>
                <a:gd name="T11" fmla="*/ 141 h 286"/>
                <a:gd name="T12" fmla="*/ 104 w 201"/>
                <a:gd name="T13" fmla="*/ 0 h 286"/>
                <a:gd name="T14" fmla="*/ 101 w 201"/>
                <a:gd name="T15" fmla="*/ 240 h 286"/>
                <a:gd name="T16" fmla="*/ 62 w 201"/>
                <a:gd name="T17" fmla="*/ 146 h 286"/>
                <a:gd name="T18" fmla="*/ 101 w 201"/>
                <a:gd name="T19" fmla="*/ 47 h 286"/>
                <a:gd name="T20" fmla="*/ 138 w 201"/>
                <a:gd name="T21" fmla="*/ 143 h 286"/>
                <a:gd name="T22" fmla="*/ 101 w 201"/>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0" y="0"/>
                    <a:pt x="44" y="13"/>
                    <a:pt x="27" y="38"/>
                  </a:cubicBezTo>
                  <a:cubicBezTo>
                    <a:pt x="9" y="63"/>
                    <a:pt x="0" y="100"/>
                    <a:pt x="0" y="148"/>
                  </a:cubicBezTo>
                  <a:cubicBezTo>
                    <a:pt x="0" y="240"/>
                    <a:pt x="33" y="286"/>
                    <a:pt x="99" y="286"/>
                  </a:cubicBezTo>
                  <a:cubicBezTo>
                    <a:pt x="131" y="286"/>
                    <a:pt x="157" y="274"/>
                    <a:pt x="174" y="249"/>
                  </a:cubicBezTo>
                  <a:cubicBezTo>
                    <a:pt x="192" y="224"/>
                    <a:pt x="201" y="188"/>
                    <a:pt x="201" y="141"/>
                  </a:cubicBezTo>
                  <a:cubicBezTo>
                    <a:pt x="201" y="47"/>
                    <a:pt x="168" y="0"/>
                    <a:pt x="104" y="0"/>
                  </a:cubicBezTo>
                  <a:close/>
                  <a:moveTo>
                    <a:pt x="101" y="240"/>
                  </a:moveTo>
                  <a:cubicBezTo>
                    <a:pt x="75" y="240"/>
                    <a:pt x="62" y="209"/>
                    <a:pt x="62" y="146"/>
                  </a:cubicBezTo>
                  <a:cubicBezTo>
                    <a:pt x="62" y="80"/>
                    <a:pt x="75" y="47"/>
                    <a:pt x="101" y="47"/>
                  </a:cubicBezTo>
                  <a:cubicBezTo>
                    <a:pt x="126" y="47"/>
                    <a:pt x="138" y="79"/>
                    <a:pt x="138" y="143"/>
                  </a:cubicBezTo>
                  <a:cubicBezTo>
                    <a:pt x="138" y="208"/>
                    <a:pt x="126" y="240"/>
                    <a:pt x="101" y="240"/>
                  </a:cubicBezTo>
                  <a:close/>
                </a:path>
              </a:pathLst>
            </a:custGeom>
            <a:gradFill flip="none" rotWithShape="1">
              <a:gsLst>
                <a:gs pos="57000">
                  <a:srgbClr val="003F82"/>
                </a:gs>
                <a:gs pos="57000">
                  <a:srgbClr val="004DA4"/>
                </a:gs>
              </a:gsLst>
              <a:lin ang="19200000" scaled="0"/>
              <a:tileRect/>
            </a:gradFill>
            <a:ln w="12700" cap="flat" cmpd="sng" algn="ctr">
              <a:noFill/>
              <a:prstDash val="solid"/>
              <a:miter lim="800000"/>
            </a:ln>
            <a:effectLst/>
            <a:extLst/>
          </p:spPr>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506845">
                <a:lnSpc>
                  <a:spcPct val="80000"/>
                </a:lnSpc>
              </a:pPr>
              <a:endParaRPr lang="en-US" sz="998" kern="0">
                <a:solidFill>
                  <a:srgbClr val="FFFFFF"/>
                </a:solidFill>
                <a:latin typeface="Segoe Light"/>
              </a:endParaRPr>
            </a:p>
          </p:txBody>
        </p:sp>
        <p:sp>
          <p:nvSpPr>
            <p:cNvPr id="45" name="Freeform 15"/>
            <p:cNvSpPr>
              <a:spLocks/>
            </p:cNvSpPr>
            <p:nvPr/>
          </p:nvSpPr>
          <p:spPr bwMode="auto">
            <a:xfrm>
              <a:off x="-2608263" y="-1249362"/>
              <a:ext cx="450850" cy="1060450"/>
            </a:xfrm>
            <a:custGeom>
              <a:avLst/>
              <a:gdLst>
                <a:gd name="T0" fmla="*/ 120 w 120"/>
                <a:gd name="T1" fmla="*/ 282 h 282"/>
                <a:gd name="T2" fmla="*/ 120 w 120"/>
                <a:gd name="T3" fmla="*/ 0 h 282"/>
                <a:gd name="T4" fmla="*/ 83 w 120"/>
                <a:gd name="T5" fmla="*/ 0 h 282"/>
                <a:gd name="T6" fmla="*/ 45 w 120"/>
                <a:gd name="T7" fmla="*/ 23 h 282"/>
                <a:gd name="T8" fmla="*/ 0 w 120"/>
                <a:gd name="T9" fmla="*/ 41 h 282"/>
                <a:gd name="T10" fmla="*/ 0 w 120"/>
                <a:gd name="T11" fmla="*/ 92 h 282"/>
                <a:gd name="T12" fmla="*/ 17 w 120"/>
                <a:gd name="T13" fmla="*/ 89 h 282"/>
                <a:gd name="T14" fmla="*/ 33 w 120"/>
                <a:gd name="T15" fmla="*/ 84 h 282"/>
                <a:gd name="T16" fmla="*/ 47 w 120"/>
                <a:gd name="T17" fmla="*/ 77 h 282"/>
                <a:gd name="T18" fmla="*/ 59 w 120"/>
                <a:gd name="T19" fmla="*/ 68 h 282"/>
                <a:gd name="T20" fmla="*/ 59 w 120"/>
                <a:gd name="T21" fmla="*/ 282 h 282"/>
                <a:gd name="T22" fmla="*/ 120 w 120"/>
                <a:gd name="T23"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282">
                  <a:moveTo>
                    <a:pt x="120" y="282"/>
                  </a:moveTo>
                  <a:cubicBezTo>
                    <a:pt x="120" y="0"/>
                    <a:pt x="120" y="0"/>
                    <a:pt x="120" y="0"/>
                  </a:cubicBezTo>
                  <a:cubicBezTo>
                    <a:pt x="83" y="0"/>
                    <a:pt x="83" y="0"/>
                    <a:pt x="83" y="0"/>
                  </a:cubicBezTo>
                  <a:cubicBezTo>
                    <a:pt x="72" y="8"/>
                    <a:pt x="59" y="16"/>
                    <a:pt x="45" y="23"/>
                  </a:cubicBezTo>
                  <a:cubicBezTo>
                    <a:pt x="31" y="31"/>
                    <a:pt x="16" y="36"/>
                    <a:pt x="0" y="41"/>
                  </a:cubicBezTo>
                  <a:cubicBezTo>
                    <a:pt x="0" y="92"/>
                    <a:pt x="0" y="92"/>
                    <a:pt x="0" y="92"/>
                  </a:cubicBezTo>
                  <a:cubicBezTo>
                    <a:pt x="6" y="92"/>
                    <a:pt x="11" y="91"/>
                    <a:pt x="17" y="89"/>
                  </a:cubicBezTo>
                  <a:cubicBezTo>
                    <a:pt x="22" y="88"/>
                    <a:pt x="28" y="86"/>
                    <a:pt x="33" y="84"/>
                  </a:cubicBezTo>
                  <a:cubicBezTo>
                    <a:pt x="38" y="82"/>
                    <a:pt x="43" y="79"/>
                    <a:pt x="47" y="77"/>
                  </a:cubicBezTo>
                  <a:cubicBezTo>
                    <a:pt x="52" y="74"/>
                    <a:pt x="56" y="71"/>
                    <a:pt x="59" y="68"/>
                  </a:cubicBezTo>
                  <a:cubicBezTo>
                    <a:pt x="59" y="282"/>
                    <a:pt x="59" y="282"/>
                    <a:pt x="59" y="282"/>
                  </a:cubicBezTo>
                  <a:lnTo>
                    <a:pt x="120" y="282"/>
                  </a:lnTo>
                  <a:close/>
                </a:path>
              </a:pathLst>
            </a:custGeom>
            <a:gradFill flip="none" rotWithShape="1">
              <a:gsLst>
                <a:gs pos="57000">
                  <a:srgbClr val="003F82"/>
                </a:gs>
                <a:gs pos="57000">
                  <a:srgbClr val="004DA4"/>
                </a:gs>
              </a:gsLst>
              <a:lin ang="19200000" scaled="0"/>
              <a:tileRect/>
            </a:gradFill>
            <a:ln w="12700" cap="flat" cmpd="sng" algn="ctr">
              <a:noFill/>
              <a:prstDash val="solid"/>
              <a:miter lim="800000"/>
            </a:ln>
            <a:effectLst/>
            <a:extLst/>
          </p:spPr>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506845">
                <a:lnSpc>
                  <a:spcPct val="80000"/>
                </a:lnSpc>
              </a:pPr>
              <a:endParaRPr lang="en-US" sz="998" kern="0">
                <a:solidFill>
                  <a:srgbClr val="FFFFFF"/>
                </a:solidFill>
                <a:latin typeface="Segoe Light"/>
              </a:endParaRPr>
            </a:p>
          </p:txBody>
        </p:sp>
        <p:sp>
          <p:nvSpPr>
            <p:cNvPr id="46" name="Freeform 16"/>
            <p:cNvSpPr>
              <a:spLocks noEditPoints="1"/>
            </p:cNvSpPr>
            <p:nvPr/>
          </p:nvSpPr>
          <p:spPr bwMode="auto">
            <a:xfrm>
              <a:off x="-2709863" y="239713"/>
              <a:ext cx="755650" cy="1076325"/>
            </a:xfrm>
            <a:custGeom>
              <a:avLst/>
              <a:gdLst>
                <a:gd name="T0" fmla="*/ 104 w 201"/>
                <a:gd name="T1" fmla="*/ 0 h 286"/>
                <a:gd name="T2" fmla="*/ 27 w 201"/>
                <a:gd name="T3" fmla="*/ 38 h 286"/>
                <a:gd name="T4" fmla="*/ 0 w 201"/>
                <a:gd name="T5" fmla="*/ 148 h 286"/>
                <a:gd name="T6" fmla="*/ 99 w 201"/>
                <a:gd name="T7" fmla="*/ 286 h 286"/>
                <a:gd name="T8" fmla="*/ 174 w 201"/>
                <a:gd name="T9" fmla="*/ 249 h 286"/>
                <a:gd name="T10" fmla="*/ 201 w 201"/>
                <a:gd name="T11" fmla="*/ 141 h 286"/>
                <a:gd name="T12" fmla="*/ 104 w 201"/>
                <a:gd name="T13" fmla="*/ 0 h 286"/>
                <a:gd name="T14" fmla="*/ 100 w 201"/>
                <a:gd name="T15" fmla="*/ 240 h 286"/>
                <a:gd name="T16" fmla="*/ 62 w 201"/>
                <a:gd name="T17" fmla="*/ 146 h 286"/>
                <a:gd name="T18" fmla="*/ 101 w 201"/>
                <a:gd name="T19" fmla="*/ 47 h 286"/>
                <a:gd name="T20" fmla="*/ 138 w 201"/>
                <a:gd name="T21" fmla="*/ 143 h 286"/>
                <a:gd name="T22" fmla="*/ 100 w 201"/>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0" y="0"/>
                    <a:pt x="44" y="13"/>
                    <a:pt x="27" y="38"/>
                  </a:cubicBezTo>
                  <a:cubicBezTo>
                    <a:pt x="9" y="63"/>
                    <a:pt x="0" y="100"/>
                    <a:pt x="0" y="148"/>
                  </a:cubicBezTo>
                  <a:cubicBezTo>
                    <a:pt x="0" y="240"/>
                    <a:pt x="33" y="286"/>
                    <a:pt x="99" y="286"/>
                  </a:cubicBezTo>
                  <a:cubicBezTo>
                    <a:pt x="131" y="286"/>
                    <a:pt x="157" y="274"/>
                    <a:pt x="174" y="249"/>
                  </a:cubicBezTo>
                  <a:cubicBezTo>
                    <a:pt x="192" y="224"/>
                    <a:pt x="201" y="188"/>
                    <a:pt x="201" y="141"/>
                  </a:cubicBezTo>
                  <a:cubicBezTo>
                    <a:pt x="201" y="47"/>
                    <a:pt x="168" y="0"/>
                    <a:pt x="104" y="0"/>
                  </a:cubicBezTo>
                  <a:close/>
                  <a:moveTo>
                    <a:pt x="100" y="240"/>
                  </a:moveTo>
                  <a:cubicBezTo>
                    <a:pt x="75" y="240"/>
                    <a:pt x="62" y="209"/>
                    <a:pt x="62" y="146"/>
                  </a:cubicBezTo>
                  <a:cubicBezTo>
                    <a:pt x="62" y="80"/>
                    <a:pt x="75" y="47"/>
                    <a:pt x="101" y="47"/>
                  </a:cubicBezTo>
                  <a:cubicBezTo>
                    <a:pt x="126" y="47"/>
                    <a:pt x="138" y="79"/>
                    <a:pt x="138" y="143"/>
                  </a:cubicBezTo>
                  <a:cubicBezTo>
                    <a:pt x="138" y="208"/>
                    <a:pt x="126" y="240"/>
                    <a:pt x="100" y="240"/>
                  </a:cubicBezTo>
                  <a:close/>
                </a:path>
              </a:pathLst>
            </a:custGeom>
            <a:gradFill flip="none" rotWithShape="1">
              <a:gsLst>
                <a:gs pos="57000">
                  <a:srgbClr val="003F82"/>
                </a:gs>
                <a:gs pos="57000">
                  <a:srgbClr val="004DA4"/>
                </a:gs>
              </a:gsLst>
              <a:lin ang="19200000" scaled="0"/>
              <a:tileRect/>
            </a:gradFill>
            <a:ln w="12700" cap="flat" cmpd="sng" algn="ctr">
              <a:noFill/>
              <a:prstDash val="solid"/>
              <a:miter lim="800000"/>
            </a:ln>
            <a:effectLst/>
            <a:extLst/>
          </p:spPr>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506845">
                <a:lnSpc>
                  <a:spcPct val="80000"/>
                </a:lnSpc>
              </a:pPr>
              <a:endParaRPr lang="en-US" sz="998" kern="0">
                <a:solidFill>
                  <a:srgbClr val="FFFFFF"/>
                </a:solidFill>
                <a:latin typeface="Segoe Light"/>
              </a:endParaRPr>
            </a:p>
          </p:txBody>
        </p:sp>
        <p:sp>
          <p:nvSpPr>
            <p:cNvPr id="47" name="Freeform 17"/>
            <p:cNvSpPr>
              <a:spLocks noEditPoints="1"/>
            </p:cNvSpPr>
            <p:nvPr/>
          </p:nvSpPr>
          <p:spPr bwMode="auto">
            <a:xfrm>
              <a:off x="-2709863" y="-2732087"/>
              <a:ext cx="755650" cy="1076325"/>
            </a:xfrm>
            <a:custGeom>
              <a:avLst/>
              <a:gdLst>
                <a:gd name="T0" fmla="*/ 104 w 201"/>
                <a:gd name="T1" fmla="*/ 0 h 286"/>
                <a:gd name="T2" fmla="*/ 27 w 201"/>
                <a:gd name="T3" fmla="*/ 38 h 286"/>
                <a:gd name="T4" fmla="*/ 0 w 201"/>
                <a:gd name="T5" fmla="*/ 147 h 286"/>
                <a:gd name="T6" fmla="*/ 99 w 201"/>
                <a:gd name="T7" fmla="*/ 286 h 286"/>
                <a:gd name="T8" fmla="*/ 174 w 201"/>
                <a:gd name="T9" fmla="*/ 249 h 286"/>
                <a:gd name="T10" fmla="*/ 201 w 201"/>
                <a:gd name="T11" fmla="*/ 141 h 286"/>
                <a:gd name="T12" fmla="*/ 104 w 201"/>
                <a:gd name="T13" fmla="*/ 0 h 286"/>
                <a:gd name="T14" fmla="*/ 100 w 201"/>
                <a:gd name="T15" fmla="*/ 239 h 286"/>
                <a:gd name="T16" fmla="*/ 62 w 201"/>
                <a:gd name="T17" fmla="*/ 146 h 286"/>
                <a:gd name="T18" fmla="*/ 101 w 201"/>
                <a:gd name="T19" fmla="*/ 46 h 286"/>
                <a:gd name="T20" fmla="*/ 138 w 201"/>
                <a:gd name="T21" fmla="*/ 143 h 286"/>
                <a:gd name="T22" fmla="*/ 100 w 201"/>
                <a:gd name="T23" fmla="*/ 23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0" y="0"/>
                    <a:pt x="44" y="13"/>
                    <a:pt x="27" y="38"/>
                  </a:cubicBezTo>
                  <a:cubicBezTo>
                    <a:pt x="9" y="63"/>
                    <a:pt x="0" y="99"/>
                    <a:pt x="0" y="147"/>
                  </a:cubicBezTo>
                  <a:cubicBezTo>
                    <a:pt x="0" y="240"/>
                    <a:pt x="33" y="286"/>
                    <a:pt x="99" y="286"/>
                  </a:cubicBezTo>
                  <a:cubicBezTo>
                    <a:pt x="131" y="286"/>
                    <a:pt x="157" y="274"/>
                    <a:pt x="174" y="249"/>
                  </a:cubicBezTo>
                  <a:cubicBezTo>
                    <a:pt x="192" y="224"/>
                    <a:pt x="201" y="188"/>
                    <a:pt x="201" y="141"/>
                  </a:cubicBezTo>
                  <a:cubicBezTo>
                    <a:pt x="201" y="47"/>
                    <a:pt x="168" y="0"/>
                    <a:pt x="104" y="0"/>
                  </a:cubicBezTo>
                  <a:close/>
                  <a:moveTo>
                    <a:pt x="100" y="239"/>
                  </a:moveTo>
                  <a:cubicBezTo>
                    <a:pt x="75" y="239"/>
                    <a:pt x="62" y="208"/>
                    <a:pt x="62" y="146"/>
                  </a:cubicBezTo>
                  <a:cubicBezTo>
                    <a:pt x="62" y="80"/>
                    <a:pt x="75" y="46"/>
                    <a:pt x="101" y="46"/>
                  </a:cubicBezTo>
                  <a:cubicBezTo>
                    <a:pt x="126" y="46"/>
                    <a:pt x="138" y="79"/>
                    <a:pt x="138" y="143"/>
                  </a:cubicBezTo>
                  <a:cubicBezTo>
                    <a:pt x="138" y="207"/>
                    <a:pt x="126" y="239"/>
                    <a:pt x="100" y="239"/>
                  </a:cubicBezTo>
                  <a:close/>
                </a:path>
              </a:pathLst>
            </a:custGeom>
            <a:gradFill flip="none" rotWithShape="1">
              <a:gsLst>
                <a:gs pos="57000">
                  <a:srgbClr val="003F82"/>
                </a:gs>
                <a:gs pos="57000">
                  <a:srgbClr val="004DA4"/>
                </a:gs>
              </a:gsLst>
              <a:lin ang="19200000" scaled="0"/>
              <a:tileRect/>
            </a:gradFill>
            <a:ln w="12700" cap="flat" cmpd="sng" algn="ctr">
              <a:noFill/>
              <a:prstDash val="solid"/>
              <a:miter lim="800000"/>
            </a:ln>
            <a:effectLst/>
            <a:extLst/>
          </p:spPr>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506845">
                <a:lnSpc>
                  <a:spcPct val="80000"/>
                </a:lnSpc>
              </a:pPr>
              <a:endParaRPr lang="en-US" sz="998" kern="0">
                <a:solidFill>
                  <a:srgbClr val="FFFFFF"/>
                </a:solidFill>
                <a:latin typeface="Segoe Light"/>
              </a:endParaRPr>
            </a:p>
          </p:txBody>
        </p:sp>
        <p:sp>
          <p:nvSpPr>
            <p:cNvPr id="48" name="Freeform 18"/>
            <p:cNvSpPr>
              <a:spLocks noEditPoints="1"/>
            </p:cNvSpPr>
            <p:nvPr/>
          </p:nvSpPr>
          <p:spPr bwMode="auto">
            <a:xfrm>
              <a:off x="-3592513" y="-1246187"/>
              <a:ext cx="755650" cy="1076325"/>
            </a:xfrm>
            <a:custGeom>
              <a:avLst/>
              <a:gdLst>
                <a:gd name="T0" fmla="*/ 104 w 201"/>
                <a:gd name="T1" fmla="*/ 0 h 286"/>
                <a:gd name="T2" fmla="*/ 27 w 201"/>
                <a:gd name="T3" fmla="*/ 38 h 286"/>
                <a:gd name="T4" fmla="*/ 0 w 201"/>
                <a:gd name="T5" fmla="*/ 148 h 286"/>
                <a:gd name="T6" fmla="*/ 99 w 201"/>
                <a:gd name="T7" fmla="*/ 286 h 286"/>
                <a:gd name="T8" fmla="*/ 175 w 201"/>
                <a:gd name="T9" fmla="*/ 249 h 286"/>
                <a:gd name="T10" fmla="*/ 201 w 201"/>
                <a:gd name="T11" fmla="*/ 141 h 286"/>
                <a:gd name="T12" fmla="*/ 104 w 201"/>
                <a:gd name="T13" fmla="*/ 0 h 286"/>
                <a:gd name="T14" fmla="*/ 101 w 201"/>
                <a:gd name="T15" fmla="*/ 240 h 286"/>
                <a:gd name="T16" fmla="*/ 62 w 201"/>
                <a:gd name="T17" fmla="*/ 146 h 286"/>
                <a:gd name="T18" fmla="*/ 102 w 201"/>
                <a:gd name="T19" fmla="*/ 47 h 286"/>
                <a:gd name="T20" fmla="*/ 139 w 201"/>
                <a:gd name="T21" fmla="*/ 143 h 286"/>
                <a:gd name="T22" fmla="*/ 101 w 201"/>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1" y="0"/>
                    <a:pt x="45" y="13"/>
                    <a:pt x="27" y="38"/>
                  </a:cubicBezTo>
                  <a:cubicBezTo>
                    <a:pt x="9" y="63"/>
                    <a:pt x="0" y="100"/>
                    <a:pt x="0" y="148"/>
                  </a:cubicBezTo>
                  <a:cubicBezTo>
                    <a:pt x="0" y="240"/>
                    <a:pt x="33" y="286"/>
                    <a:pt x="99" y="286"/>
                  </a:cubicBezTo>
                  <a:cubicBezTo>
                    <a:pt x="132" y="286"/>
                    <a:pt x="157" y="274"/>
                    <a:pt x="175" y="249"/>
                  </a:cubicBezTo>
                  <a:cubicBezTo>
                    <a:pt x="192" y="224"/>
                    <a:pt x="201" y="188"/>
                    <a:pt x="201" y="141"/>
                  </a:cubicBezTo>
                  <a:cubicBezTo>
                    <a:pt x="201" y="47"/>
                    <a:pt x="169" y="0"/>
                    <a:pt x="104" y="0"/>
                  </a:cubicBezTo>
                  <a:close/>
                  <a:moveTo>
                    <a:pt x="101" y="240"/>
                  </a:moveTo>
                  <a:cubicBezTo>
                    <a:pt x="75" y="240"/>
                    <a:pt x="62" y="208"/>
                    <a:pt x="62" y="146"/>
                  </a:cubicBezTo>
                  <a:cubicBezTo>
                    <a:pt x="62" y="80"/>
                    <a:pt x="75" y="47"/>
                    <a:pt x="102" y="47"/>
                  </a:cubicBezTo>
                  <a:cubicBezTo>
                    <a:pt x="126" y="47"/>
                    <a:pt x="139" y="79"/>
                    <a:pt x="139" y="143"/>
                  </a:cubicBezTo>
                  <a:cubicBezTo>
                    <a:pt x="139" y="207"/>
                    <a:pt x="126" y="240"/>
                    <a:pt x="101" y="240"/>
                  </a:cubicBezTo>
                  <a:close/>
                </a:path>
              </a:pathLst>
            </a:custGeom>
            <a:gradFill flip="none" rotWithShape="1">
              <a:gsLst>
                <a:gs pos="57000">
                  <a:srgbClr val="003F82"/>
                </a:gs>
                <a:gs pos="57000">
                  <a:srgbClr val="004DA4"/>
                </a:gs>
              </a:gsLst>
              <a:lin ang="19200000" scaled="0"/>
              <a:tileRect/>
            </a:gradFill>
            <a:ln w="12700" cap="flat" cmpd="sng" algn="ctr">
              <a:noFill/>
              <a:prstDash val="solid"/>
              <a:miter lim="800000"/>
            </a:ln>
            <a:effectLst/>
            <a:extLst/>
          </p:spPr>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506845">
                <a:lnSpc>
                  <a:spcPct val="80000"/>
                </a:lnSpc>
              </a:pPr>
              <a:endParaRPr lang="en-US" sz="998" kern="0">
                <a:solidFill>
                  <a:srgbClr val="FFFFFF"/>
                </a:solidFill>
                <a:latin typeface="Segoe Light"/>
              </a:endParaRPr>
            </a:p>
          </p:txBody>
        </p:sp>
        <p:sp>
          <p:nvSpPr>
            <p:cNvPr id="49" name="Freeform 19"/>
            <p:cNvSpPr>
              <a:spLocks noEditPoints="1"/>
            </p:cNvSpPr>
            <p:nvPr/>
          </p:nvSpPr>
          <p:spPr bwMode="auto">
            <a:xfrm>
              <a:off x="-1792288" y="239713"/>
              <a:ext cx="755650" cy="1076325"/>
            </a:xfrm>
            <a:custGeom>
              <a:avLst/>
              <a:gdLst>
                <a:gd name="T0" fmla="*/ 104 w 201"/>
                <a:gd name="T1" fmla="*/ 0 h 286"/>
                <a:gd name="T2" fmla="*/ 27 w 201"/>
                <a:gd name="T3" fmla="*/ 38 h 286"/>
                <a:gd name="T4" fmla="*/ 0 w 201"/>
                <a:gd name="T5" fmla="*/ 148 h 286"/>
                <a:gd name="T6" fmla="*/ 99 w 201"/>
                <a:gd name="T7" fmla="*/ 286 h 286"/>
                <a:gd name="T8" fmla="*/ 174 w 201"/>
                <a:gd name="T9" fmla="*/ 249 h 286"/>
                <a:gd name="T10" fmla="*/ 201 w 201"/>
                <a:gd name="T11" fmla="*/ 141 h 286"/>
                <a:gd name="T12" fmla="*/ 104 w 201"/>
                <a:gd name="T13" fmla="*/ 0 h 286"/>
                <a:gd name="T14" fmla="*/ 101 w 201"/>
                <a:gd name="T15" fmla="*/ 240 h 286"/>
                <a:gd name="T16" fmla="*/ 62 w 201"/>
                <a:gd name="T17" fmla="*/ 146 h 286"/>
                <a:gd name="T18" fmla="*/ 102 w 201"/>
                <a:gd name="T19" fmla="*/ 47 h 286"/>
                <a:gd name="T20" fmla="*/ 139 w 201"/>
                <a:gd name="T21" fmla="*/ 143 h 286"/>
                <a:gd name="T22" fmla="*/ 101 w 201"/>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0" y="0"/>
                    <a:pt x="45" y="13"/>
                    <a:pt x="27" y="38"/>
                  </a:cubicBezTo>
                  <a:cubicBezTo>
                    <a:pt x="9" y="63"/>
                    <a:pt x="0" y="100"/>
                    <a:pt x="0" y="148"/>
                  </a:cubicBezTo>
                  <a:cubicBezTo>
                    <a:pt x="0" y="240"/>
                    <a:pt x="33" y="286"/>
                    <a:pt x="99" y="286"/>
                  </a:cubicBezTo>
                  <a:cubicBezTo>
                    <a:pt x="132" y="286"/>
                    <a:pt x="157" y="274"/>
                    <a:pt x="174" y="249"/>
                  </a:cubicBezTo>
                  <a:cubicBezTo>
                    <a:pt x="192" y="224"/>
                    <a:pt x="201" y="188"/>
                    <a:pt x="201" y="141"/>
                  </a:cubicBezTo>
                  <a:cubicBezTo>
                    <a:pt x="201" y="47"/>
                    <a:pt x="169" y="0"/>
                    <a:pt x="104" y="0"/>
                  </a:cubicBezTo>
                  <a:close/>
                  <a:moveTo>
                    <a:pt x="101" y="240"/>
                  </a:moveTo>
                  <a:cubicBezTo>
                    <a:pt x="75" y="240"/>
                    <a:pt x="62" y="209"/>
                    <a:pt x="62" y="146"/>
                  </a:cubicBezTo>
                  <a:cubicBezTo>
                    <a:pt x="62" y="80"/>
                    <a:pt x="75" y="47"/>
                    <a:pt x="102" y="47"/>
                  </a:cubicBezTo>
                  <a:cubicBezTo>
                    <a:pt x="126" y="47"/>
                    <a:pt x="139" y="79"/>
                    <a:pt x="139" y="143"/>
                  </a:cubicBezTo>
                  <a:cubicBezTo>
                    <a:pt x="139" y="208"/>
                    <a:pt x="126" y="240"/>
                    <a:pt x="101" y="240"/>
                  </a:cubicBezTo>
                  <a:close/>
                </a:path>
              </a:pathLst>
            </a:custGeom>
            <a:gradFill flip="none" rotWithShape="1">
              <a:gsLst>
                <a:gs pos="57000">
                  <a:srgbClr val="003F82"/>
                </a:gs>
                <a:gs pos="57000">
                  <a:srgbClr val="004DA4"/>
                </a:gs>
              </a:gsLst>
              <a:lin ang="19200000" scaled="0"/>
              <a:tileRect/>
            </a:gradFill>
            <a:ln w="12700" cap="flat" cmpd="sng" algn="ctr">
              <a:noFill/>
              <a:prstDash val="solid"/>
              <a:miter lim="800000"/>
            </a:ln>
            <a:effectLst/>
            <a:extLst/>
          </p:spPr>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506845">
                <a:lnSpc>
                  <a:spcPct val="80000"/>
                </a:lnSpc>
              </a:pPr>
              <a:endParaRPr lang="en-US" sz="998" kern="0">
                <a:solidFill>
                  <a:srgbClr val="FFFFFF"/>
                </a:solidFill>
                <a:latin typeface="Segoe Light"/>
              </a:endParaRPr>
            </a:p>
          </p:txBody>
        </p:sp>
      </p:grpSp>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4060" y="4134614"/>
            <a:ext cx="633997" cy="633997"/>
          </a:xfrm>
          <a:prstGeom prst="rect">
            <a:avLst/>
          </a:prstGeom>
        </p:spPr>
      </p:pic>
      <p:grpSp>
        <p:nvGrpSpPr>
          <p:cNvPr id="51" name="Group 50"/>
          <p:cNvGrpSpPr/>
          <p:nvPr/>
        </p:nvGrpSpPr>
        <p:grpSpPr>
          <a:xfrm>
            <a:off x="4218833" y="3446571"/>
            <a:ext cx="3976506" cy="2804036"/>
            <a:chOff x="4218567" y="3446573"/>
            <a:chExt cx="3977070" cy="2804434"/>
          </a:xfrm>
        </p:grpSpPr>
        <p:grpSp>
          <p:nvGrpSpPr>
            <p:cNvPr id="52" name="Group 51"/>
            <p:cNvGrpSpPr/>
            <p:nvPr/>
          </p:nvGrpSpPr>
          <p:grpSpPr>
            <a:xfrm>
              <a:off x="5461371" y="4792127"/>
              <a:ext cx="2373722" cy="1458880"/>
              <a:chOff x="2091702" y="1130273"/>
              <a:chExt cx="1816694" cy="1116533"/>
            </a:xfrm>
          </p:grpSpPr>
          <p:sp>
            <p:nvSpPr>
              <p:cNvPr id="57" name="Freeform 56"/>
              <p:cNvSpPr/>
              <p:nvPr/>
            </p:nvSpPr>
            <p:spPr>
              <a:xfrm>
                <a:off x="2925244" y="1130273"/>
                <a:ext cx="768277" cy="509782"/>
              </a:xfrm>
              <a:custGeom>
                <a:avLst/>
                <a:gdLst>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660947 w 827623"/>
                  <a:gd name="connsiteY10" fmla="*/ 546384 h 549160"/>
                  <a:gd name="connsiteX11" fmla="*/ 175466 w 827623"/>
                  <a:gd name="connsiteY11" fmla="*/ 546384 h 549160"/>
                  <a:gd name="connsiteX12" fmla="*/ 161716 w 827623"/>
                  <a:gd name="connsiteY12" fmla="*/ 549160 h 549160"/>
                  <a:gd name="connsiteX13" fmla="*/ 0 w 827623"/>
                  <a:gd name="connsiteY13" fmla="*/ 387444 h 549160"/>
                  <a:gd name="connsiteX14" fmla="*/ 98769 w 827623"/>
                  <a:gd name="connsiteY14" fmla="*/ 238437 h 549160"/>
                  <a:gd name="connsiteX15" fmla="*/ 140073 w 827623"/>
                  <a:gd name="connsiteY15" fmla="*/ 230098 h 549160"/>
                  <a:gd name="connsiteX16" fmla="*/ 137808 w 827623"/>
                  <a:gd name="connsiteY16" fmla="*/ 218878 h 549160"/>
                  <a:gd name="connsiteX17" fmla="*/ 356686 w 827623"/>
                  <a:gd name="connsiteY17" fmla="*/ 0 h 549160"/>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660947 w 827623"/>
                  <a:gd name="connsiteY10" fmla="*/ 546384 h 549160"/>
                  <a:gd name="connsiteX11" fmla="*/ 161716 w 827623"/>
                  <a:gd name="connsiteY11" fmla="*/ 549160 h 549160"/>
                  <a:gd name="connsiteX12" fmla="*/ 0 w 827623"/>
                  <a:gd name="connsiteY12" fmla="*/ 387444 h 549160"/>
                  <a:gd name="connsiteX13" fmla="*/ 98769 w 827623"/>
                  <a:gd name="connsiteY13" fmla="*/ 238437 h 549160"/>
                  <a:gd name="connsiteX14" fmla="*/ 140073 w 827623"/>
                  <a:gd name="connsiteY14" fmla="*/ 230098 h 549160"/>
                  <a:gd name="connsiteX15" fmla="*/ 137808 w 827623"/>
                  <a:gd name="connsiteY15" fmla="*/ 218878 h 549160"/>
                  <a:gd name="connsiteX16" fmla="*/ 356686 w 827623"/>
                  <a:gd name="connsiteY16" fmla="*/ 0 h 549160"/>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161716 w 827623"/>
                  <a:gd name="connsiteY10" fmla="*/ 549160 h 549160"/>
                  <a:gd name="connsiteX11" fmla="*/ 0 w 827623"/>
                  <a:gd name="connsiteY11" fmla="*/ 387444 h 549160"/>
                  <a:gd name="connsiteX12" fmla="*/ 98769 w 827623"/>
                  <a:gd name="connsiteY12" fmla="*/ 238437 h 549160"/>
                  <a:gd name="connsiteX13" fmla="*/ 140073 w 827623"/>
                  <a:gd name="connsiteY13" fmla="*/ 230098 h 549160"/>
                  <a:gd name="connsiteX14" fmla="*/ 137808 w 827623"/>
                  <a:gd name="connsiteY14" fmla="*/ 218878 h 549160"/>
                  <a:gd name="connsiteX15" fmla="*/ 356686 w 827623"/>
                  <a:gd name="connsiteY15" fmla="*/ 0 h 54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3" h="549160">
                    <a:moveTo>
                      <a:pt x="356686" y="0"/>
                    </a:moveTo>
                    <a:cubicBezTo>
                      <a:pt x="417127" y="0"/>
                      <a:pt x="471847" y="24499"/>
                      <a:pt x="511456" y="64108"/>
                    </a:cubicBezTo>
                    <a:lnTo>
                      <a:pt x="550831" y="122508"/>
                    </a:lnTo>
                    <a:lnTo>
                      <a:pt x="581433" y="101570"/>
                    </a:lnTo>
                    <a:cubicBezTo>
                      <a:pt x="595611" y="95485"/>
                      <a:pt x="611198" y="92120"/>
                      <a:pt x="627560" y="92120"/>
                    </a:cubicBezTo>
                    <a:cubicBezTo>
                      <a:pt x="693008" y="92120"/>
                      <a:pt x="746064" y="145960"/>
                      <a:pt x="746064" y="212376"/>
                    </a:cubicBezTo>
                    <a:lnTo>
                      <a:pt x="742437" y="230608"/>
                    </a:lnTo>
                    <a:lnTo>
                      <a:pt x="778805" y="255490"/>
                    </a:lnTo>
                    <a:cubicBezTo>
                      <a:pt x="808967" y="286099"/>
                      <a:pt x="827623" y="328384"/>
                      <a:pt x="827623" y="375091"/>
                    </a:cubicBezTo>
                    <a:cubicBezTo>
                      <a:pt x="827623" y="468505"/>
                      <a:pt x="753000" y="544232"/>
                      <a:pt x="660947" y="544232"/>
                    </a:cubicBezTo>
                    <a:lnTo>
                      <a:pt x="161716" y="549160"/>
                    </a:lnTo>
                    <a:cubicBezTo>
                      <a:pt x="72403" y="549160"/>
                      <a:pt x="0" y="476757"/>
                      <a:pt x="0" y="387444"/>
                    </a:cubicBezTo>
                    <a:cubicBezTo>
                      <a:pt x="0" y="320459"/>
                      <a:pt x="40727" y="262986"/>
                      <a:pt x="98769" y="238437"/>
                    </a:cubicBezTo>
                    <a:lnTo>
                      <a:pt x="140073" y="230098"/>
                    </a:lnTo>
                    <a:lnTo>
                      <a:pt x="137808" y="218878"/>
                    </a:lnTo>
                    <a:cubicBezTo>
                      <a:pt x="137808" y="97995"/>
                      <a:pt x="235803" y="0"/>
                      <a:pt x="356686" y="0"/>
                    </a:cubicBezTo>
                    <a:close/>
                  </a:path>
                </a:pathLst>
              </a:custGeom>
              <a:gradFill flip="none" rotWithShape="1">
                <a:gsLst>
                  <a:gs pos="57000">
                    <a:srgbClr val="006BBC"/>
                  </a:gs>
                  <a:gs pos="57000">
                    <a:srgbClr val="107BCC"/>
                  </a:gs>
                </a:gsLst>
                <a:lin ang="19200000" scaled="0"/>
                <a:tileRect/>
              </a:gradFill>
              <a:ln w="12700" cap="flat" cmpd="sng" algn="ctr">
                <a:noFill/>
                <a:prstDash val="solid"/>
                <a:miter lim="800000"/>
              </a:ln>
              <a:effectLst/>
            </p:spPr>
            <p:txBody>
              <a:bodyPr rtlCol="0" anchor="ctr"/>
              <a:lstStyle/>
              <a:p>
                <a:pPr algn="ctr" defTabSz="506845">
                  <a:lnSpc>
                    <a:spcPct val="80000"/>
                  </a:lnSpc>
                  <a:defRPr/>
                </a:pPr>
                <a:r>
                  <a:rPr lang="en-US" sz="998" kern="0" dirty="0" err="1">
                    <a:solidFill>
                      <a:srgbClr val="FFFFFF"/>
                    </a:solidFill>
                    <a:latin typeface="Segoe Light"/>
                  </a:rPr>
                  <a:t>Saas</a:t>
                </a:r>
                <a:endParaRPr lang="en-US" sz="998" kern="0" dirty="0">
                  <a:solidFill>
                    <a:srgbClr val="FFFFFF"/>
                  </a:solidFill>
                  <a:latin typeface="Segoe Light"/>
                </a:endParaRPr>
              </a:p>
            </p:txBody>
          </p:sp>
          <p:sp>
            <p:nvSpPr>
              <p:cNvPr id="58" name="Freeform 57"/>
              <p:cNvSpPr/>
              <p:nvPr/>
            </p:nvSpPr>
            <p:spPr>
              <a:xfrm>
                <a:off x="2091702" y="1266766"/>
                <a:ext cx="992702" cy="658696"/>
              </a:xfrm>
              <a:custGeom>
                <a:avLst/>
                <a:gdLst>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660947 w 827623"/>
                  <a:gd name="connsiteY10" fmla="*/ 546384 h 549160"/>
                  <a:gd name="connsiteX11" fmla="*/ 175466 w 827623"/>
                  <a:gd name="connsiteY11" fmla="*/ 546384 h 549160"/>
                  <a:gd name="connsiteX12" fmla="*/ 161716 w 827623"/>
                  <a:gd name="connsiteY12" fmla="*/ 549160 h 549160"/>
                  <a:gd name="connsiteX13" fmla="*/ 0 w 827623"/>
                  <a:gd name="connsiteY13" fmla="*/ 387444 h 549160"/>
                  <a:gd name="connsiteX14" fmla="*/ 98769 w 827623"/>
                  <a:gd name="connsiteY14" fmla="*/ 238437 h 549160"/>
                  <a:gd name="connsiteX15" fmla="*/ 140073 w 827623"/>
                  <a:gd name="connsiteY15" fmla="*/ 230098 h 549160"/>
                  <a:gd name="connsiteX16" fmla="*/ 137808 w 827623"/>
                  <a:gd name="connsiteY16" fmla="*/ 218878 h 549160"/>
                  <a:gd name="connsiteX17" fmla="*/ 356686 w 827623"/>
                  <a:gd name="connsiteY17" fmla="*/ 0 h 549160"/>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660947 w 827623"/>
                  <a:gd name="connsiteY10" fmla="*/ 546384 h 549160"/>
                  <a:gd name="connsiteX11" fmla="*/ 161716 w 827623"/>
                  <a:gd name="connsiteY11" fmla="*/ 549160 h 549160"/>
                  <a:gd name="connsiteX12" fmla="*/ 0 w 827623"/>
                  <a:gd name="connsiteY12" fmla="*/ 387444 h 549160"/>
                  <a:gd name="connsiteX13" fmla="*/ 98769 w 827623"/>
                  <a:gd name="connsiteY13" fmla="*/ 238437 h 549160"/>
                  <a:gd name="connsiteX14" fmla="*/ 140073 w 827623"/>
                  <a:gd name="connsiteY14" fmla="*/ 230098 h 549160"/>
                  <a:gd name="connsiteX15" fmla="*/ 137808 w 827623"/>
                  <a:gd name="connsiteY15" fmla="*/ 218878 h 549160"/>
                  <a:gd name="connsiteX16" fmla="*/ 356686 w 827623"/>
                  <a:gd name="connsiteY16" fmla="*/ 0 h 549160"/>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161716 w 827623"/>
                  <a:gd name="connsiteY10" fmla="*/ 549160 h 549160"/>
                  <a:gd name="connsiteX11" fmla="*/ 0 w 827623"/>
                  <a:gd name="connsiteY11" fmla="*/ 387444 h 549160"/>
                  <a:gd name="connsiteX12" fmla="*/ 98769 w 827623"/>
                  <a:gd name="connsiteY12" fmla="*/ 238437 h 549160"/>
                  <a:gd name="connsiteX13" fmla="*/ 140073 w 827623"/>
                  <a:gd name="connsiteY13" fmla="*/ 230098 h 549160"/>
                  <a:gd name="connsiteX14" fmla="*/ 137808 w 827623"/>
                  <a:gd name="connsiteY14" fmla="*/ 218878 h 549160"/>
                  <a:gd name="connsiteX15" fmla="*/ 356686 w 827623"/>
                  <a:gd name="connsiteY15" fmla="*/ 0 h 54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3" h="549160">
                    <a:moveTo>
                      <a:pt x="356686" y="0"/>
                    </a:moveTo>
                    <a:cubicBezTo>
                      <a:pt x="417127" y="0"/>
                      <a:pt x="471847" y="24499"/>
                      <a:pt x="511456" y="64108"/>
                    </a:cubicBezTo>
                    <a:lnTo>
                      <a:pt x="550831" y="122508"/>
                    </a:lnTo>
                    <a:lnTo>
                      <a:pt x="581433" y="101570"/>
                    </a:lnTo>
                    <a:cubicBezTo>
                      <a:pt x="595611" y="95485"/>
                      <a:pt x="611198" y="92120"/>
                      <a:pt x="627560" y="92120"/>
                    </a:cubicBezTo>
                    <a:cubicBezTo>
                      <a:pt x="693008" y="92120"/>
                      <a:pt x="746064" y="145960"/>
                      <a:pt x="746064" y="212376"/>
                    </a:cubicBezTo>
                    <a:lnTo>
                      <a:pt x="742437" y="230608"/>
                    </a:lnTo>
                    <a:lnTo>
                      <a:pt x="778805" y="255490"/>
                    </a:lnTo>
                    <a:cubicBezTo>
                      <a:pt x="808967" y="286099"/>
                      <a:pt x="827623" y="328384"/>
                      <a:pt x="827623" y="375091"/>
                    </a:cubicBezTo>
                    <a:cubicBezTo>
                      <a:pt x="827623" y="468505"/>
                      <a:pt x="753000" y="544232"/>
                      <a:pt x="660947" y="544232"/>
                    </a:cubicBezTo>
                    <a:lnTo>
                      <a:pt x="161716" y="549160"/>
                    </a:lnTo>
                    <a:cubicBezTo>
                      <a:pt x="72403" y="549160"/>
                      <a:pt x="0" y="476757"/>
                      <a:pt x="0" y="387444"/>
                    </a:cubicBezTo>
                    <a:cubicBezTo>
                      <a:pt x="0" y="320459"/>
                      <a:pt x="40727" y="262986"/>
                      <a:pt x="98769" y="238437"/>
                    </a:cubicBezTo>
                    <a:lnTo>
                      <a:pt x="140073" y="230098"/>
                    </a:lnTo>
                    <a:lnTo>
                      <a:pt x="137808" y="218878"/>
                    </a:lnTo>
                    <a:cubicBezTo>
                      <a:pt x="137808" y="97995"/>
                      <a:pt x="235803" y="0"/>
                      <a:pt x="356686" y="0"/>
                    </a:cubicBezTo>
                    <a:close/>
                  </a:path>
                </a:pathLst>
              </a:custGeom>
              <a:solidFill>
                <a:srgbClr val="FFFFFF"/>
              </a:solidFill>
              <a:ln w="12700" cap="flat" cmpd="sng" algn="ctr">
                <a:noFill/>
                <a:prstDash val="solid"/>
                <a:miter lim="800000"/>
              </a:ln>
              <a:effectLst/>
            </p:spPr>
            <p:txBody>
              <a:bodyPr rtlCol="0" anchor="ctr"/>
              <a:lstStyle/>
              <a:p>
                <a:pPr algn="ctr" defTabSz="506845">
                  <a:lnSpc>
                    <a:spcPct val="80000"/>
                  </a:lnSpc>
                  <a:defRPr/>
                </a:pPr>
                <a:endParaRPr lang="en-US" sz="998" kern="0" dirty="0">
                  <a:solidFill>
                    <a:srgbClr val="FFFFFF"/>
                  </a:solidFill>
                  <a:latin typeface="Segoe Light"/>
                </a:endParaRPr>
              </a:p>
            </p:txBody>
          </p:sp>
          <p:sp>
            <p:nvSpPr>
              <p:cNvPr id="59" name="Freeform 58"/>
              <p:cNvSpPr/>
              <p:nvPr/>
            </p:nvSpPr>
            <p:spPr>
              <a:xfrm>
                <a:off x="2124261" y="1296796"/>
                <a:ext cx="942161" cy="625160"/>
              </a:xfrm>
              <a:custGeom>
                <a:avLst/>
                <a:gdLst>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660947 w 827623"/>
                  <a:gd name="connsiteY10" fmla="*/ 546384 h 549160"/>
                  <a:gd name="connsiteX11" fmla="*/ 175466 w 827623"/>
                  <a:gd name="connsiteY11" fmla="*/ 546384 h 549160"/>
                  <a:gd name="connsiteX12" fmla="*/ 161716 w 827623"/>
                  <a:gd name="connsiteY12" fmla="*/ 549160 h 549160"/>
                  <a:gd name="connsiteX13" fmla="*/ 0 w 827623"/>
                  <a:gd name="connsiteY13" fmla="*/ 387444 h 549160"/>
                  <a:gd name="connsiteX14" fmla="*/ 98769 w 827623"/>
                  <a:gd name="connsiteY14" fmla="*/ 238437 h 549160"/>
                  <a:gd name="connsiteX15" fmla="*/ 140073 w 827623"/>
                  <a:gd name="connsiteY15" fmla="*/ 230098 h 549160"/>
                  <a:gd name="connsiteX16" fmla="*/ 137808 w 827623"/>
                  <a:gd name="connsiteY16" fmla="*/ 218878 h 549160"/>
                  <a:gd name="connsiteX17" fmla="*/ 356686 w 827623"/>
                  <a:gd name="connsiteY17" fmla="*/ 0 h 549160"/>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660947 w 827623"/>
                  <a:gd name="connsiteY10" fmla="*/ 546384 h 549160"/>
                  <a:gd name="connsiteX11" fmla="*/ 161716 w 827623"/>
                  <a:gd name="connsiteY11" fmla="*/ 549160 h 549160"/>
                  <a:gd name="connsiteX12" fmla="*/ 0 w 827623"/>
                  <a:gd name="connsiteY12" fmla="*/ 387444 h 549160"/>
                  <a:gd name="connsiteX13" fmla="*/ 98769 w 827623"/>
                  <a:gd name="connsiteY13" fmla="*/ 238437 h 549160"/>
                  <a:gd name="connsiteX14" fmla="*/ 140073 w 827623"/>
                  <a:gd name="connsiteY14" fmla="*/ 230098 h 549160"/>
                  <a:gd name="connsiteX15" fmla="*/ 137808 w 827623"/>
                  <a:gd name="connsiteY15" fmla="*/ 218878 h 549160"/>
                  <a:gd name="connsiteX16" fmla="*/ 356686 w 827623"/>
                  <a:gd name="connsiteY16" fmla="*/ 0 h 549160"/>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161716 w 827623"/>
                  <a:gd name="connsiteY10" fmla="*/ 549160 h 549160"/>
                  <a:gd name="connsiteX11" fmla="*/ 0 w 827623"/>
                  <a:gd name="connsiteY11" fmla="*/ 387444 h 549160"/>
                  <a:gd name="connsiteX12" fmla="*/ 98769 w 827623"/>
                  <a:gd name="connsiteY12" fmla="*/ 238437 h 549160"/>
                  <a:gd name="connsiteX13" fmla="*/ 140073 w 827623"/>
                  <a:gd name="connsiteY13" fmla="*/ 230098 h 549160"/>
                  <a:gd name="connsiteX14" fmla="*/ 137808 w 827623"/>
                  <a:gd name="connsiteY14" fmla="*/ 218878 h 549160"/>
                  <a:gd name="connsiteX15" fmla="*/ 356686 w 827623"/>
                  <a:gd name="connsiteY15" fmla="*/ 0 h 54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3" h="549160">
                    <a:moveTo>
                      <a:pt x="356686" y="0"/>
                    </a:moveTo>
                    <a:cubicBezTo>
                      <a:pt x="417127" y="0"/>
                      <a:pt x="471847" y="24499"/>
                      <a:pt x="511456" y="64108"/>
                    </a:cubicBezTo>
                    <a:lnTo>
                      <a:pt x="550831" y="122508"/>
                    </a:lnTo>
                    <a:lnTo>
                      <a:pt x="581433" y="101570"/>
                    </a:lnTo>
                    <a:cubicBezTo>
                      <a:pt x="595611" y="95485"/>
                      <a:pt x="611198" y="92120"/>
                      <a:pt x="627560" y="92120"/>
                    </a:cubicBezTo>
                    <a:cubicBezTo>
                      <a:pt x="693008" y="92120"/>
                      <a:pt x="746064" y="145960"/>
                      <a:pt x="746064" y="212376"/>
                    </a:cubicBezTo>
                    <a:lnTo>
                      <a:pt x="742437" y="230608"/>
                    </a:lnTo>
                    <a:lnTo>
                      <a:pt x="778805" y="255490"/>
                    </a:lnTo>
                    <a:cubicBezTo>
                      <a:pt x="808967" y="286099"/>
                      <a:pt x="827623" y="328384"/>
                      <a:pt x="827623" y="375091"/>
                    </a:cubicBezTo>
                    <a:cubicBezTo>
                      <a:pt x="827623" y="468505"/>
                      <a:pt x="753000" y="544232"/>
                      <a:pt x="660947" y="544232"/>
                    </a:cubicBezTo>
                    <a:lnTo>
                      <a:pt x="161716" y="549160"/>
                    </a:lnTo>
                    <a:cubicBezTo>
                      <a:pt x="72403" y="549160"/>
                      <a:pt x="0" y="476757"/>
                      <a:pt x="0" y="387444"/>
                    </a:cubicBezTo>
                    <a:cubicBezTo>
                      <a:pt x="0" y="320459"/>
                      <a:pt x="40727" y="262986"/>
                      <a:pt x="98769" y="238437"/>
                    </a:cubicBezTo>
                    <a:lnTo>
                      <a:pt x="140073" y="230098"/>
                    </a:lnTo>
                    <a:lnTo>
                      <a:pt x="137808" y="218878"/>
                    </a:lnTo>
                    <a:cubicBezTo>
                      <a:pt x="137808" y="97995"/>
                      <a:pt x="235803" y="0"/>
                      <a:pt x="356686" y="0"/>
                    </a:cubicBezTo>
                    <a:close/>
                  </a:path>
                </a:pathLst>
              </a:custGeom>
              <a:gradFill flip="none" rotWithShape="1">
                <a:gsLst>
                  <a:gs pos="57000">
                    <a:srgbClr val="209FE8"/>
                  </a:gs>
                  <a:gs pos="58000">
                    <a:srgbClr val="2EAFE5"/>
                  </a:gs>
                </a:gsLst>
                <a:lin ang="19200000" scaled="0"/>
                <a:tileRect/>
              </a:gradFill>
              <a:ln w="12700" cap="flat" cmpd="sng" algn="ctr">
                <a:noFill/>
                <a:prstDash val="solid"/>
                <a:miter lim="800000"/>
              </a:ln>
              <a:effectLst/>
            </p:spPr>
            <p:txBody>
              <a:bodyPr rtlCol="0" anchor="ctr"/>
              <a:lstStyle/>
              <a:p>
                <a:pPr algn="ctr" defTabSz="506845">
                  <a:lnSpc>
                    <a:spcPct val="80000"/>
                  </a:lnSpc>
                  <a:defRPr/>
                </a:pPr>
                <a:r>
                  <a:rPr lang="en-US" sz="998" kern="0" dirty="0">
                    <a:solidFill>
                      <a:srgbClr val="FFFFFF"/>
                    </a:solidFill>
                    <a:latin typeface="Segoe Light"/>
                  </a:rPr>
                  <a:t>Azure</a:t>
                </a:r>
              </a:p>
            </p:txBody>
          </p:sp>
          <p:sp>
            <p:nvSpPr>
              <p:cNvPr id="60" name="Freeform 59"/>
              <p:cNvSpPr/>
              <p:nvPr/>
            </p:nvSpPr>
            <p:spPr>
              <a:xfrm>
                <a:off x="2178210" y="1724130"/>
                <a:ext cx="780247" cy="517724"/>
              </a:xfrm>
              <a:custGeom>
                <a:avLst/>
                <a:gdLst>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660947 w 827623"/>
                  <a:gd name="connsiteY10" fmla="*/ 546384 h 549160"/>
                  <a:gd name="connsiteX11" fmla="*/ 175466 w 827623"/>
                  <a:gd name="connsiteY11" fmla="*/ 546384 h 549160"/>
                  <a:gd name="connsiteX12" fmla="*/ 161716 w 827623"/>
                  <a:gd name="connsiteY12" fmla="*/ 549160 h 549160"/>
                  <a:gd name="connsiteX13" fmla="*/ 0 w 827623"/>
                  <a:gd name="connsiteY13" fmla="*/ 387444 h 549160"/>
                  <a:gd name="connsiteX14" fmla="*/ 98769 w 827623"/>
                  <a:gd name="connsiteY14" fmla="*/ 238437 h 549160"/>
                  <a:gd name="connsiteX15" fmla="*/ 140073 w 827623"/>
                  <a:gd name="connsiteY15" fmla="*/ 230098 h 549160"/>
                  <a:gd name="connsiteX16" fmla="*/ 137808 w 827623"/>
                  <a:gd name="connsiteY16" fmla="*/ 218878 h 549160"/>
                  <a:gd name="connsiteX17" fmla="*/ 356686 w 827623"/>
                  <a:gd name="connsiteY17" fmla="*/ 0 h 549160"/>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660947 w 827623"/>
                  <a:gd name="connsiteY10" fmla="*/ 546384 h 549160"/>
                  <a:gd name="connsiteX11" fmla="*/ 161716 w 827623"/>
                  <a:gd name="connsiteY11" fmla="*/ 549160 h 549160"/>
                  <a:gd name="connsiteX12" fmla="*/ 0 w 827623"/>
                  <a:gd name="connsiteY12" fmla="*/ 387444 h 549160"/>
                  <a:gd name="connsiteX13" fmla="*/ 98769 w 827623"/>
                  <a:gd name="connsiteY13" fmla="*/ 238437 h 549160"/>
                  <a:gd name="connsiteX14" fmla="*/ 140073 w 827623"/>
                  <a:gd name="connsiteY14" fmla="*/ 230098 h 549160"/>
                  <a:gd name="connsiteX15" fmla="*/ 137808 w 827623"/>
                  <a:gd name="connsiteY15" fmla="*/ 218878 h 549160"/>
                  <a:gd name="connsiteX16" fmla="*/ 356686 w 827623"/>
                  <a:gd name="connsiteY16" fmla="*/ 0 h 549160"/>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161716 w 827623"/>
                  <a:gd name="connsiteY10" fmla="*/ 549160 h 549160"/>
                  <a:gd name="connsiteX11" fmla="*/ 0 w 827623"/>
                  <a:gd name="connsiteY11" fmla="*/ 387444 h 549160"/>
                  <a:gd name="connsiteX12" fmla="*/ 98769 w 827623"/>
                  <a:gd name="connsiteY12" fmla="*/ 238437 h 549160"/>
                  <a:gd name="connsiteX13" fmla="*/ 140073 w 827623"/>
                  <a:gd name="connsiteY13" fmla="*/ 230098 h 549160"/>
                  <a:gd name="connsiteX14" fmla="*/ 137808 w 827623"/>
                  <a:gd name="connsiteY14" fmla="*/ 218878 h 549160"/>
                  <a:gd name="connsiteX15" fmla="*/ 356686 w 827623"/>
                  <a:gd name="connsiteY15" fmla="*/ 0 h 54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3" h="549160">
                    <a:moveTo>
                      <a:pt x="356686" y="0"/>
                    </a:moveTo>
                    <a:cubicBezTo>
                      <a:pt x="417127" y="0"/>
                      <a:pt x="471847" y="24499"/>
                      <a:pt x="511456" y="64108"/>
                    </a:cubicBezTo>
                    <a:lnTo>
                      <a:pt x="550831" y="122508"/>
                    </a:lnTo>
                    <a:lnTo>
                      <a:pt x="581433" y="101570"/>
                    </a:lnTo>
                    <a:cubicBezTo>
                      <a:pt x="595611" y="95485"/>
                      <a:pt x="611198" y="92120"/>
                      <a:pt x="627560" y="92120"/>
                    </a:cubicBezTo>
                    <a:cubicBezTo>
                      <a:pt x="693008" y="92120"/>
                      <a:pt x="746064" y="145960"/>
                      <a:pt x="746064" y="212376"/>
                    </a:cubicBezTo>
                    <a:lnTo>
                      <a:pt x="742437" y="230608"/>
                    </a:lnTo>
                    <a:lnTo>
                      <a:pt x="778805" y="255490"/>
                    </a:lnTo>
                    <a:cubicBezTo>
                      <a:pt x="808967" y="286099"/>
                      <a:pt x="827623" y="328384"/>
                      <a:pt x="827623" y="375091"/>
                    </a:cubicBezTo>
                    <a:cubicBezTo>
                      <a:pt x="827623" y="468505"/>
                      <a:pt x="753000" y="544232"/>
                      <a:pt x="660947" y="544232"/>
                    </a:cubicBezTo>
                    <a:lnTo>
                      <a:pt x="161716" y="549160"/>
                    </a:lnTo>
                    <a:cubicBezTo>
                      <a:pt x="72403" y="549160"/>
                      <a:pt x="0" y="476757"/>
                      <a:pt x="0" y="387444"/>
                    </a:cubicBezTo>
                    <a:cubicBezTo>
                      <a:pt x="0" y="320459"/>
                      <a:pt x="40727" y="262986"/>
                      <a:pt x="98769" y="238437"/>
                    </a:cubicBezTo>
                    <a:lnTo>
                      <a:pt x="140073" y="230098"/>
                    </a:lnTo>
                    <a:lnTo>
                      <a:pt x="137808" y="218878"/>
                    </a:lnTo>
                    <a:cubicBezTo>
                      <a:pt x="137808" y="97995"/>
                      <a:pt x="235803" y="0"/>
                      <a:pt x="356686" y="0"/>
                    </a:cubicBezTo>
                    <a:close/>
                  </a:path>
                </a:pathLst>
              </a:custGeom>
              <a:solidFill>
                <a:srgbClr val="FFFFFF"/>
              </a:solidFill>
              <a:ln w="12700" cap="flat" cmpd="sng" algn="ctr">
                <a:noFill/>
                <a:prstDash val="solid"/>
                <a:miter lim="800000"/>
              </a:ln>
              <a:effectLst/>
            </p:spPr>
            <p:txBody>
              <a:bodyPr rtlCol="0" anchor="ctr"/>
              <a:lstStyle/>
              <a:p>
                <a:pPr algn="ctr" defTabSz="506845">
                  <a:lnSpc>
                    <a:spcPct val="80000"/>
                  </a:lnSpc>
                  <a:defRPr/>
                </a:pPr>
                <a:endParaRPr lang="en-US" sz="998" kern="0" dirty="0">
                  <a:solidFill>
                    <a:srgbClr val="FFFFFF"/>
                  </a:solidFill>
                  <a:latin typeface="Segoe Light"/>
                </a:endParaRPr>
              </a:p>
            </p:txBody>
          </p:sp>
          <p:sp>
            <p:nvSpPr>
              <p:cNvPr id="61" name="Freeform 60"/>
              <p:cNvSpPr/>
              <p:nvPr/>
            </p:nvSpPr>
            <p:spPr>
              <a:xfrm>
                <a:off x="2190537" y="1748344"/>
                <a:ext cx="751218" cy="498462"/>
              </a:xfrm>
              <a:custGeom>
                <a:avLst/>
                <a:gdLst>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660947 w 827623"/>
                  <a:gd name="connsiteY10" fmla="*/ 546384 h 549160"/>
                  <a:gd name="connsiteX11" fmla="*/ 175466 w 827623"/>
                  <a:gd name="connsiteY11" fmla="*/ 546384 h 549160"/>
                  <a:gd name="connsiteX12" fmla="*/ 161716 w 827623"/>
                  <a:gd name="connsiteY12" fmla="*/ 549160 h 549160"/>
                  <a:gd name="connsiteX13" fmla="*/ 0 w 827623"/>
                  <a:gd name="connsiteY13" fmla="*/ 387444 h 549160"/>
                  <a:gd name="connsiteX14" fmla="*/ 98769 w 827623"/>
                  <a:gd name="connsiteY14" fmla="*/ 238437 h 549160"/>
                  <a:gd name="connsiteX15" fmla="*/ 140073 w 827623"/>
                  <a:gd name="connsiteY15" fmla="*/ 230098 h 549160"/>
                  <a:gd name="connsiteX16" fmla="*/ 137808 w 827623"/>
                  <a:gd name="connsiteY16" fmla="*/ 218878 h 549160"/>
                  <a:gd name="connsiteX17" fmla="*/ 356686 w 827623"/>
                  <a:gd name="connsiteY17" fmla="*/ 0 h 549160"/>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660947 w 827623"/>
                  <a:gd name="connsiteY10" fmla="*/ 546384 h 549160"/>
                  <a:gd name="connsiteX11" fmla="*/ 161716 w 827623"/>
                  <a:gd name="connsiteY11" fmla="*/ 549160 h 549160"/>
                  <a:gd name="connsiteX12" fmla="*/ 0 w 827623"/>
                  <a:gd name="connsiteY12" fmla="*/ 387444 h 549160"/>
                  <a:gd name="connsiteX13" fmla="*/ 98769 w 827623"/>
                  <a:gd name="connsiteY13" fmla="*/ 238437 h 549160"/>
                  <a:gd name="connsiteX14" fmla="*/ 140073 w 827623"/>
                  <a:gd name="connsiteY14" fmla="*/ 230098 h 549160"/>
                  <a:gd name="connsiteX15" fmla="*/ 137808 w 827623"/>
                  <a:gd name="connsiteY15" fmla="*/ 218878 h 549160"/>
                  <a:gd name="connsiteX16" fmla="*/ 356686 w 827623"/>
                  <a:gd name="connsiteY16" fmla="*/ 0 h 549160"/>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161716 w 827623"/>
                  <a:gd name="connsiteY10" fmla="*/ 549160 h 549160"/>
                  <a:gd name="connsiteX11" fmla="*/ 0 w 827623"/>
                  <a:gd name="connsiteY11" fmla="*/ 387444 h 549160"/>
                  <a:gd name="connsiteX12" fmla="*/ 98769 w 827623"/>
                  <a:gd name="connsiteY12" fmla="*/ 238437 h 549160"/>
                  <a:gd name="connsiteX13" fmla="*/ 140073 w 827623"/>
                  <a:gd name="connsiteY13" fmla="*/ 230098 h 549160"/>
                  <a:gd name="connsiteX14" fmla="*/ 137808 w 827623"/>
                  <a:gd name="connsiteY14" fmla="*/ 218878 h 549160"/>
                  <a:gd name="connsiteX15" fmla="*/ 356686 w 827623"/>
                  <a:gd name="connsiteY15" fmla="*/ 0 h 54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3" h="549160">
                    <a:moveTo>
                      <a:pt x="356686" y="0"/>
                    </a:moveTo>
                    <a:cubicBezTo>
                      <a:pt x="417127" y="0"/>
                      <a:pt x="471847" y="24499"/>
                      <a:pt x="511456" y="64108"/>
                    </a:cubicBezTo>
                    <a:lnTo>
                      <a:pt x="550831" y="122508"/>
                    </a:lnTo>
                    <a:lnTo>
                      <a:pt x="581433" y="101570"/>
                    </a:lnTo>
                    <a:cubicBezTo>
                      <a:pt x="595611" y="95485"/>
                      <a:pt x="611198" y="92120"/>
                      <a:pt x="627560" y="92120"/>
                    </a:cubicBezTo>
                    <a:cubicBezTo>
                      <a:pt x="693008" y="92120"/>
                      <a:pt x="746064" y="145960"/>
                      <a:pt x="746064" y="212376"/>
                    </a:cubicBezTo>
                    <a:lnTo>
                      <a:pt x="742437" y="230608"/>
                    </a:lnTo>
                    <a:lnTo>
                      <a:pt x="778805" y="255490"/>
                    </a:lnTo>
                    <a:cubicBezTo>
                      <a:pt x="808967" y="286099"/>
                      <a:pt x="827623" y="328384"/>
                      <a:pt x="827623" y="375091"/>
                    </a:cubicBezTo>
                    <a:cubicBezTo>
                      <a:pt x="827623" y="468505"/>
                      <a:pt x="753000" y="544232"/>
                      <a:pt x="660947" y="544232"/>
                    </a:cubicBezTo>
                    <a:lnTo>
                      <a:pt x="161716" y="549160"/>
                    </a:lnTo>
                    <a:cubicBezTo>
                      <a:pt x="72403" y="549160"/>
                      <a:pt x="0" y="476757"/>
                      <a:pt x="0" y="387444"/>
                    </a:cubicBezTo>
                    <a:cubicBezTo>
                      <a:pt x="0" y="320459"/>
                      <a:pt x="40727" y="262986"/>
                      <a:pt x="98769" y="238437"/>
                    </a:cubicBezTo>
                    <a:lnTo>
                      <a:pt x="140073" y="230098"/>
                    </a:lnTo>
                    <a:lnTo>
                      <a:pt x="137808" y="218878"/>
                    </a:lnTo>
                    <a:cubicBezTo>
                      <a:pt x="137808" y="97995"/>
                      <a:pt x="235803" y="0"/>
                      <a:pt x="356686" y="0"/>
                    </a:cubicBezTo>
                    <a:close/>
                  </a:path>
                </a:pathLst>
              </a:custGeom>
              <a:gradFill flip="none" rotWithShape="1">
                <a:gsLst>
                  <a:gs pos="57000">
                    <a:srgbClr val="006ABE"/>
                  </a:gs>
                  <a:gs pos="57000">
                    <a:srgbClr val="137BCD"/>
                  </a:gs>
                </a:gsLst>
                <a:lin ang="19200000" scaled="0"/>
                <a:tileRect/>
              </a:gradFill>
              <a:ln w="12700" cap="flat" cmpd="sng" algn="ctr">
                <a:noFill/>
                <a:prstDash val="solid"/>
                <a:miter lim="800000"/>
              </a:ln>
              <a:effectLst/>
            </p:spPr>
            <p:txBody>
              <a:bodyPr rtlCol="0" anchor="ctr"/>
              <a:lstStyle/>
              <a:p>
                <a:pPr algn="ctr" defTabSz="506845">
                  <a:lnSpc>
                    <a:spcPct val="80000"/>
                  </a:lnSpc>
                  <a:defRPr/>
                </a:pPr>
                <a:r>
                  <a:rPr lang="en-US" sz="998" kern="0" dirty="0">
                    <a:solidFill>
                      <a:srgbClr val="FFFFFF"/>
                    </a:solidFill>
                    <a:latin typeface="Segoe Light"/>
                  </a:rPr>
                  <a:t>Public</a:t>
                </a:r>
              </a:p>
              <a:p>
                <a:pPr algn="ctr" defTabSz="506845">
                  <a:lnSpc>
                    <a:spcPct val="80000"/>
                  </a:lnSpc>
                  <a:defRPr/>
                </a:pPr>
                <a:r>
                  <a:rPr lang="en-US" sz="998" kern="0" dirty="0">
                    <a:solidFill>
                      <a:srgbClr val="FFFFFF"/>
                    </a:solidFill>
                    <a:latin typeface="Segoe Light"/>
                  </a:rPr>
                  <a:t>Cloud</a:t>
                </a:r>
              </a:p>
            </p:txBody>
          </p:sp>
          <p:sp>
            <p:nvSpPr>
              <p:cNvPr id="62" name="Freeform 61"/>
              <p:cNvSpPr/>
              <p:nvPr/>
            </p:nvSpPr>
            <p:spPr>
              <a:xfrm>
                <a:off x="2849261" y="1491932"/>
                <a:ext cx="1059135" cy="702777"/>
              </a:xfrm>
              <a:custGeom>
                <a:avLst/>
                <a:gdLst>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660947 w 827623"/>
                  <a:gd name="connsiteY10" fmla="*/ 546384 h 549160"/>
                  <a:gd name="connsiteX11" fmla="*/ 175466 w 827623"/>
                  <a:gd name="connsiteY11" fmla="*/ 546384 h 549160"/>
                  <a:gd name="connsiteX12" fmla="*/ 161716 w 827623"/>
                  <a:gd name="connsiteY12" fmla="*/ 549160 h 549160"/>
                  <a:gd name="connsiteX13" fmla="*/ 0 w 827623"/>
                  <a:gd name="connsiteY13" fmla="*/ 387444 h 549160"/>
                  <a:gd name="connsiteX14" fmla="*/ 98769 w 827623"/>
                  <a:gd name="connsiteY14" fmla="*/ 238437 h 549160"/>
                  <a:gd name="connsiteX15" fmla="*/ 140073 w 827623"/>
                  <a:gd name="connsiteY15" fmla="*/ 230098 h 549160"/>
                  <a:gd name="connsiteX16" fmla="*/ 137808 w 827623"/>
                  <a:gd name="connsiteY16" fmla="*/ 218878 h 549160"/>
                  <a:gd name="connsiteX17" fmla="*/ 356686 w 827623"/>
                  <a:gd name="connsiteY17" fmla="*/ 0 h 549160"/>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660947 w 827623"/>
                  <a:gd name="connsiteY10" fmla="*/ 546384 h 549160"/>
                  <a:gd name="connsiteX11" fmla="*/ 161716 w 827623"/>
                  <a:gd name="connsiteY11" fmla="*/ 549160 h 549160"/>
                  <a:gd name="connsiteX12" fmla="*/ 0 w 827623"/>
                  <a:gd name="connsiteY12" fmla="*/ 387444 h 549160"/>
                  <a:gd name="connsiteX13" fmla="*/ 98769 w 827623"/>
                  <a:gd name="connsiteY13" fmla="*/ 238437 h 549160"/>
                  <a:gd name="connsiteX14" fmla="*/ 140073 w 827623"/>
                  <a:gd name="connsiteY14" fmla="*/ 230098 h 549160"/>
                  <a:gd name="connsiteX15" fmla="*/ 137808 w 827623"/>
                  <a:gd name="connsiteY15" fmla="*/ 218878 h 549160"/>
                  <a:gd name="connsiteX16" fmla="*/ 356686 w 827623"/>
                  <a:gd name="connsiteY16" fmla="*/ 0 h 549160"/>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161716 w 827623"/>
                  <a:gd name="connsiteY10" fmla="*/ 549160 h 549160"/>
                  <a:gd name="connsiteX11" fmla="*/ 0 w 827623"/>
                  <a:gd name="connsiteY11" fmla="*/ 387444 h 549160"/>
                  <a:gd name="connsiteX12" fmla="*/ 98769 w 827623"/>
                  <a:gd name="connsiteY12" fmla="*/ 238437 h 549160"/>
                  <a:gd name="connsiteX13" fmla="*/ 140073 w 827623"/>
                  <a:gd name="connsiteY13" fmla="*/ 230098 h 549160"/>
                  <a:gd name="connsiteX14" fmla="*/ 137808 w 827623"/>
                  <a:gd name="connsiteY14" fmla="*/ 218878 h 549160"/>
                  <a:gd name="connsiteX15" fmla="*/ 356686 w 827623"/>
                  <a:gd name="connsiteY15" fmla="*/ 0 h 54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3" h="549160">
                    <a:moveTo>
                      <a:pt x="356686" y="0"/>
                    </a:moveTo>
                    <a:cubicBezTo>
                      <a:pt x="417127" y="0"/>
                      <a:pt x="471847" y="24499"/>
                      <a:pt x="511456" y="64108"/>
                    </a:cubicBezTo>
                    <a:lnTo>
                      <a:pt x="550831" y="122508"/>
                    </a:lnTo>
                    <a:lnTo>
                      <a:pt x="581433" y="101570"/>
                    </a:lnTo>
                    <a:cubicBezTo>
                      <a:pt x="595611" y="95485"/>
                      <a:pt x="611198" y="92120"/>
                      <a:pt x="627560" y="92120"/>
                    </a:cubicBezTo>
                    <a:cubicBezTo>
                      <a:pt x="693008" y="92120"/>
                      <a:pt x="746064" y="145960"/>
                      <a:pt x="746064" y="212376"/>
                    </a:cubicBezTo>
                    <a:lnTo>
                      <a:pt x="742437" y="230608"/>
                    </a:lnTo>
                    <a:lnTo>
                      <a:pt x="778805" y="255490"/>
                    </a:lnTo>
                    <a:cubicBezTo>
                      <a:pt x="808967" y="286099"/>
                      <a:pt x="827623" y="328384"/>
                      <a:pt x="827623" y="375091"/>
                    </a:cubicBezTo>
                    <a:cubicBezTo>
                      <a:pt x="827623" y="468505"/>
                      <a:pt x="753000" y="544232"/>
                      <a:pt x="660947" y="544232"/>
                    </a:cubicBezTo>
                    <a:lnTo>
                      <a:pt x="161716" y="549160"/>
                    </a:lnTo>
                    <a:cubicBezTo>
                      <a:pt x="72403" y="549160"/>
                      <a:pt x="0" y="476757"/>
                      <a:pt x="0" y="387444"/>
                    </a:cubicBezTo>
                    <a:cubicBezTo>
                      <a:pt x="0" y="320459"/>
                      <a:pt x="40727" y="262986"/>
                      <a:pt x="98769" y="238437"/>
                    </a:cubicBezTo>
                    <a:lnTo>
                      <a:pt x="140073" y="230098"/>
                    </a:lnTo>
                    <a:lnTo>
                      <a:pt x="137808" y="218878"/>
                    </a:lnTo>
                    <a:cubicBezTo>
                      <a:pt x="137808" y="97995"/>
                      <a:pt x="235803" y="0"/>
                      <a:pt x="356686" y="0"/>
                    </a:cubicBezTo>
                    <a:close/>
                  </a:path>
                </a:pathLst>
              </a:custGeom>
              <a:solidFill>
                <a:srgbClr val="FFFFFF"/>
              </a:solidFill>
              <a:ln w="12700" cap="flat" cmpd="sng" algn="ctr">
                <a:noFill/>
                <a:prstDash val="solid"/>
                <a:miter lim="800000"/>
              </a:ln>
              <a:effectLst/>
            </p:spPr>
            <p:txBody>
              <a:bodyPr rtlCol="0" anchor="ctr"/>
              <a:lstStyle/>
              <a:p>
                <a:pPr algn="ctr" defTabSz="506845">
                  <a:lnSpc>
                    <a:spcPct val="80000"/>
                  </a:lnSpc>
                  <a:defRPr/>
                </a:pPr>
                <a:r>
                  <a:rPr lang="en-US" sz="998" kern="0" dirty="0">
                    <a:solidFill>
                      <a:srgbClr val="FFFFFF"/>
                    </a:solidFill>
                    <a:latin typeface="Segoe Light"/>
                  </a:rPr>
                  <a:t>Office 365</a:t>
                </a:r>
              </a:p>
            </p:txBody>
          </p:sp>
          <p:sp>
            <p:nvSpPr>
              <p:cNvPr id="63" name="Freeform 62"/>
              <p:cNvSpPr/>
              <p:nvPr/>
            </p:nvSpPr>
            <p:spPr>
              <a:xfrm>
                <a:off x="2885514" y="1509815"/>
                <a:ext cx="1005232" cy="667010"/>
              </a:xfrm>
              <a:custGeom>
                <a:avLst/>
                <a:gdLst>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660947 w 827623"/>
                  <a:gd name="connsiteY10" fmla="*/ 546384 h 549160"/>
                  <a:gd name="connsiteX11" fmla="*/ 175466 w 827623"/>
                  <a:gd name="connsiteY11" fmla="*/ 546384 h 549160"/>
                  <a:gd name="connsiteX12" fmla="*/ 161716 w 827623"/>
                  <a:gd name="connsiteY12" fmla="*/ 549160 h 549160"/>
                  <a:gd name="connsiteX13" fmla="*/ 0 w 827623"/>
                  <a:gd name="connsiteY13" fmla="*/ 387444 h 549160"/>
                  <a:gd name="connsiteX14" fmla="*/ 98769 w 827623"/>
                  <a:gd name="connsiteY14" fmla="*/ 238437 h 549160"/>
                  <a:gd name="connsiteX15" fmla="*/ 140073 w 827623"/>
                  <a:gd name="connsiteY15" fmla="*/ 230098 h 549160"/>
                  <a:gd name="connsiteX16" fmla="*/ 137808 w 827623"/>
                  <a:gd name="connsiteY16" fmla="*/ 218878 h 549160"/>
                  <a:gd name="connsiteX17" fmla="*/ 356686 w 827623"/>
                  <a:gd name="connsiteY17" fmla="*/ 0 h 549160"/>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660947 w 827623"/>
                  <a:gd name="connsiteY10" fmla="*/ 546384 h 549160"/>
                  <a:gd name="connsiteX11" fmla="*/ 161716 w 827623"/>
                  <a:gd name="connsiteY11" fmla="*/ 549160 h 549160"/>
                  <a:gd name="connsiteX12" fmla="*/ 0 w 827623"/>
                  <a:gd name="connsiteY12" fmla="*/ 387444 h 549160"/>
                  <a:gd name="connsiteX13" fmla="*/ 98769 w 827623"/>
                  <a:gd name="connsiteY13" fmla="*/ 238437 h 549160"/>
                  <a:gd name="connsiteX14" fmla="*/ 140073 w 827623"/>
                  <a:gd name="connsiteY14" fmla="*/ 230098 h 549160"/>
                  <a:gd name="connsiteX15" fmla="*/ 137808 w 827623"/>
                  <a:gd name="connsiteY15" fmla="*/ 218878 h 549160"/>
                  <a:gd name="connsiteX16" fmla="*/ 356686 w 827623"/>
                  <a:gd name="connsiteY16" fmla="*/ 0 h 549160"/>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161716 w 827623"/>
                  <a:gd name="connsiteY10" fmla="*/ 549160 h 549160"/>
                  <a:gd name="connsiteX11" fmla="*/ 0 w 827623"/>
                  <a:gd name="connsiteY11" fmla="*/ 387444 h 549160"/>
                  <a:gd name="connsiteX12" fmla="*/ 98769 w 827623"/>
                  <a:gd name="connsiteY12" fmla="*/ 238437 h 549160"/>
                  <a:gd name="connsiteX13" fmla="*/ 140073 w 827623"/>
                  <a:gd name="connsiteY13" fmla="*/ 230098 h 549160"/>
                  <a:gd name="connsiteX14" fmla="*/ 137808 w 827623"/>
                  <a:gd name="connsiteY14" fmla="*/ 218878 h 549160"/>
                  <a:gd name="connsiteX15" fmla="*/ 356686 w 827623"/>
                  <a:gd name="connsiteY15" fmla="*/ 0 h 54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3" h="549160">
                    <a:moveTo>
                      <a:pt x="356686" y="0"/>
                    </a:moveTo>
                    <a:cubicBezTo>
                      <a:pt x="417127" y="0"/>
                      <a:pt x="471847" y="24499"/>
                      <a:pt x="511456" y="64108"/>
                    </a:cubicBezTo>
                    <a:lnTo>
                      <a:pt x="550831" y="122508"/>
                    </a:lnTo>
                    <a:lnTo>
                      <a:pt x="581433" y="101570"/>
                    </a:lnTo>
                    <a:cubicBezTo>
                      <a:pt x="595611" y="95485"/>
                      <a:pt x="611198" y="92120"/>
                      <a:pt x="627560" y="92120"/>
                    </a:cubicBezTo>
                    <a:cubicBezTo>
                      <a:pt x="693008" y="92120"/>
                      <a:pt x="746064" y="145960"/>
                      <a:pt x="746064" y="212376"/>
                    </a:cubicBezTo>
                    <a:lnTo>
                      <a:pt x="742437" y="230608"/>
                    </a:lnTo>
                    <a:lnTo>
                      <a:pt x="778805" y="255490"/>
                    </a:lnTo>
                    <a:cubicBezTo>
                      <a:pt x="808967" y="286099"/>
                      <a:pt x="827623" y="328384"/>
                      <a:pt x="827623" y="375091"/>
                    </a:cubicBezTo>
                    <a:cubicBezTo>
                      <a:pt x="827623" y="468505"/>
                      <a:pt x="753000" y="544232"/>
                      <a:pt x="660947" y="544232"/>
                    </a:cubicBezTo>
                    <a:lnTo>
                      <a:pt x="161716" y="549160"/>
                    </a:lnTo>
                    <a:cubicBezTo>
                      <a:pt x="72403" y="549160"/>
                      <a:pt x="0" y="476757"/>
                      <a:pt x="0" y="387444"/>
                    </a:cubicBezTo>
                    <a:cubicBezTo>
                      <a:pt x="0" y="320459"/>
                      <a:pt x="40727" y="262986"/>
                      <a:pt x="98769" y="238437"/>
                    </a:cubicBezTo>
                    <a:lnTo>
                      <a:pt x="140073" y="230098"/>
                    </a:lnTo>
                    <a:lnTo>
                      <a:pt x="137808" y="218878"/>
                    </a:lnTo>
                    <a:cubicBezTo>
                      <a:pt x="137808" y="97995"/>
                      <a:pt x="235803" y="0"/>
                      <a:pt x="356686" y="0"/>
                    </a:cubicBezTo>
                    <a:close/>
                  </a:path>
                </a:pathLst>
              </a:custGeom>
              <a:gradFill flip="none" rotWithShape="1">
                <a:gsLst>
                  <a:gs pos="57000">
                    <a:srgbClr val="003F82"/>
                  </a:gs>
                  <a:gs pos="57000">
                    <a:srgbClr val="004DA4"/>
                  </a:gs>
                </a:gsLst>
                <a:lin ang="19200000" scaled="0"/>
                <a:tileRect/>
              </a:gradFill>
              <a:ln w="12700" cap="flat" cmpd="sng" algn="ctr">
                <a:noFill/>
                <a:prstDash val="solid"/>
                <a:miter lim="800000"/>
              </a:ln>
              <a:effectLst/>
            </p:spPr>
            <p:txBody>
              <a:bodyPr rtlCol="0" anchor="ctr"/>
              <a:lstStyle/>
              <a:p>
                <a:pPr algn="ctr" defTabSz="506845">
                  <a:lnSpc>
                    <a:spcPct val="80000"/>
                  </a:lnSpc>
                  <a:defRPr/>
                </a:pPr>
                <a:r>
                  <a:rPr lang="en-US" sz="998" kern="0" dirty="0">
                    <a:solidFill>
                      <a:srgbClr val="FFFFFF"/>
                    </a:solidFill>
                    <a:latin typeface="Segoe Light"/>
                  </a:rPr>
                  <a:t>Office 365</a:t>
                </a:r>
              </a:p>
            </p:txBody>
          </p:sp>
        </p:grpSp>
        <p:sp>
          <p:nvSpPr>
            <p:cNvPr id="53" name="TextBox 52"/>
            <p:cNvSpPr txBox="1"/>
            <p:nvPr/>
          </p:nvSpPr>
          <p:spPr>
            <a:xfrm>
              <a:off x="4218567" y="3979665"/>
              <a:ext cx="3977070" cy="837231"/>
            </a:xfrm>
            <a:prstGeom prst="rect">
              <a:avLst/>
            </a:prstGeom>
            <a:noFill/>
            <a:ln>
              <a:noFill/>
            </a:ln>
          </p:spPr>
          <p:txBody>
            <a:bodyPr wrap="square" lIns="182854" tIns="146284" rIns="182854" bIns="146284" rtlCol="0">
              <a:spAutoFit/>
            </a:bodyPr>
            <a:lstStyle>
              <a:defPPr>
                <a:defRPr lang="en-US"/>
              </a:defPPr>
              <a:lvl1pPr>
                <a:lnSpc>
                  <a:spcPct val="90000"/>
                </a:lnSpc>
                <a:spcAft>
                  <a:spcPts val="1200"/>
                </a:spcAft>
                <a:defRPr sz="1400">
                  <a:gradFill>
                    <a:gsLst>
                      <a:gs pos="2917">
                        <a:srgbClr val="000000"/>
                      </a:gs>
                      <a:gs pos="30000">
                        <a:srgbClr val="000000"/>
                      </a:gs>
                    </a:gsLst>
                    <a:lin ang="5400000" scaled="0"/>
                  </a:gradFill>
                </a:defRPr>
              </a:lvl1pPr>
            </a:lstStyle>
            <a:p>
              <a:r>
                <a:rPr lang="en-US" dirty="0"/>
                <a:t>Get started in minutes</a:t>
              </a:r>
            </a:p>
            <a:p>
              <a:r>
                <a:rPr lang="en-US" dirty="0"/>
                <a:t>Integrated with Azure ML, PowerBI &amp; ADF</a:t>
              </a:r>
            </a:p>
          </p:txBody>
        </p:sp>
        <p:sp>
          <p:nvSpPr>
            <p:cNvPr id="54" name="Rectangle 53"/>
            <p:cNvSpPr/>
            <p:nvPr/>
          </p:nvSpPr>
          <p:spPr bwMode="auto">
            <a:xfrm>
              <a:off x="4319937" y="3446573"/>
              <a:ext cx="3295128" cy="541188"/>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defTabSz="932293" fontAlgn="base">
                <a:lnSpc>
                  <a:spcPct val="90000"/>
                </a:lnSpc>
                <a:spcBef>
                  <a:spcPct val="0"/>
                </a:spcBef>
                <a:spcAft>
                  <a:spcPct val="0"/>
                </a:spcAft>
              </a:pPr>
              <a:r>
                <a:rPr lang="en-US" sz="2000" dirty="0">
                  <a:gradFill>
                    <a:gsLst>
                      <a:gs pos="0">
                        <a:srgbClr val="FFFFFF"/>
                      </a:gs>
                      <a:gs pos="100000">
                        <a:srgbClr val="FFFFFF"/>
                      </a:gs>
                    </a:gsLst>
                    <a:lin ang="5400000" scaled="0"/>
                  </a:gradFill>
                  <a:latin typeface="Segoe UI Light"/>
                  <a:ea typeface="Segoe UI" pitchFamily="34" charset="0"/>
                  <a:cs typeface="Segoe UI" pitchFamily="34" charset="0"/>
                </a:rPr>
                <a:t>Powered by the Cloud</a:t>
              </a:r>
            </a:p>
          </p:txBody>
        </p:sp>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1272" y="5200826"/>
              <a:ext cx="434609" cy="434609"/>
            </a:xfrm>
            <a:prstGeom prst="rect">
              <a:avLst/>
            </a:prstGeom>
          </p:spPr>
        </p:pic>
        <p:pic>
          <p:nvPicPr>
            <p:cNvPr id="56" name="Picture 55"/>
            <p:cNvPicPr>
              <a:picLocks noChangeAspect="1"/>
            </p:cNvPicPr>
            <p:nvPr/>
          </p:nvPicPr>
          <p:blipFill>
            <a:blip r:embed="rId5">
              <a:clrChange>
                <a:clrFrom>
                  <a:srgbClr val="000000"/>
                </a:clrFrom>
                <a:clrTo>
                  <a:srgbClr val="000000">
                    <a:alpha val="0"/>
                  </a:srgbClr>
                </a:clrTo>
              </a:clrChange>
            </a:blip>
            <a:stretch>
              <a:fillRect/>
            </a:stretch>
          </p:blipFill>
          <p:spPr>
            <a:xfrm>
              <a:off x="4926878" y="5680291"/>
              <a:ext cx="541790" cy="541790"/>
            </a:xfrm>
            <a:prstGeom prst="rect">
              <a:avLst/>
            </a:prstGeom>
          </p:spPr>
        </p:pic>
      </p:grpSp>
      <p:grpSp>
        <p:nvGrpSpPr>
          <p:cNvPr id="91" name="Group 90"/>
          <p:cNvGrpSpPr/>
          <p:nvPr/>
        </p:nvGrpSpPr>
        <p:grpSpPr>
          <a:xfrm>
            <a:off x="2325061" y="4169317"/>
            <a:ext cx="380992" cy="560216"/>
            <a:chOff x="2324526" y="4169422"/>
            <a:chExt cx="381046" cy="560295"/>
          </a:xfrm>
        </p:grpSpPr>
        <p:sp>
          <p:nvSpPr>
            <p:cNvPr id="92" name="Flowchart: Magnetic Disk 91"/>
            <p:cNvSpPr/>
            <p:nvPr/>
          </p:nvSpPr>
          <p:spPr bwMode="auto">
            <a:xfrm>
              <a:off x="2324526" y="4169422"/>
              <a:ext cx="381046" cy="560295"/>
            </a:xfrm>
            <a:prstGeom prst="flowChartMagneticDisk">
              <a:avLst/>
            </a:prstGeom>
            <a:gradFill flip="none" rotWithShape="1">
              <a:gsLst>
                <a:gs pos="57000">
                  <a:srgbClr val="003F82"/>
                </a:gs>
                <a:gs pos="57000">
                  <a:srgbClr val="004DA4"/>
                </a:gs>
              </a:gsLst>
              <a:lin ang="19200000" scaled="0"/>
              <a:tileRect/>
            </a:gradFill>
            <a:ln w="12700" cap="flat" cmpd="sng" algn="ctr">
              <a:noFill/>
              <a:prstDash val="solid"/>
              <a:miter lim="800000"/>
            </a:ln>
            <a:effectLst/>
          </p:spPr>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506845">
                <a:lnSpc>
                  <a:spcPct val="80000"/>
                </a:lnSpc>
              </a:pPr>
              <a:endParaRPr lang="en-US" sz="998" kern="0" dirty="0" err="1">
                <a:solidFill>
                  <a:srgbClr val="FFFFFF"/>
                </a:solidFill>
                <a:latin typeface="Segoe Light"/>
              </a:endParaRPr>
            </a:p>
          </p:txBody>
        </p:sp>
        <p:sp>
          <p:nvSpPr>
            <p:cNvPr id="93" name="Oval 92"/>
            <p:cNvSpPr/>
            <p:nvPr/>
          </p:nvSpPr>
          <p:spPr bwMode="auto">
            <a:xfrm>
              <a:off x="2366342" y="4197108"/>
              <a:ext cx="312260" cy="13298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94" name="Donut 93"/>
          <p:cNvSpPr/>
          <p:nvPr/>
        </p:nvSpPr>
        <p:spPr bwMode="auto">
          <a:xfrm>
            <a:off x="2751329" y="3966399"/>
            <a:ext cx="375218" cy="160539"/>
          </a:xfrm>
          <a:prstGeom prst="donu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95" name="Group 94"/>
          <p:cNvGrpSpPr/>
          <p:nvPr/>
        </p:nvGrpSpPr>
        <p:grpSpPr>
          <a:xfrm>
            <a:off x="8456213" y="2456194"/>
            <a:ext cx="3679806" cy="3488136"/>
            <a:chOff x="8456548" y="2456056"/>
            <a:chExt cx="3680328" cy="3488631"/>
          </a:xfrm>
        </p:grpSpPr>
        <p:sp>
          <p:nvSpPr>
            <p:cNvPr id="96" name="Freeform 95"/>
            <p:cNvSpPr>
              <a:spLocks noChangeAspect="1"/>
            </p:cNvSpPr>
            <p:nvPr/>
          </p:nvSpPr>
          <p:spPr bwMode="gray">
            <a:xfrm>
              <a:off x="9186348" y="3909781"/>
              <a:ext cx="1308837" cy="896818"/>
            </a:xfrm>
            <a:custGeom>
              <a:avLst/>
              <a:gdLst>
                <a:gd name="connsiteX0" fmla="*/ 108198 w 5712852"/>
                <a:gd name="connsiteY0" fmla="*/ 3682402 h 3914458"/>
                <a:gd name="connsiteX1" fmla="*/ 5604654 w 5712852"/>
                <a:gd name="connsiteY1" fmla="*/ 3682402 h 3914458"/>
                <a:gd name="connsiteX2" fmla="*/ 5712852 w 5712852"/>
                <a:gd name="connsiteY2" fmla="*/ 3798430 h 3914458"/>
                <a:gd name="connsiteX3" fmla="*/ 5604654 w 5712852"/>
                <a:gd name="connsiteY3" fmla="*/ 3914458 h 3914458"/>
                <a:gd name="connsiteX4" fmla="*/ 108198 w 5712852"/>
                <a:gd name="connsiteY4" fmla="*/ 3914458 h 3914458"/>
                <a:gd name="connsiteX5" fmla="*/ 0 w 5712852"/>
                <a:gd name="connsiteY5" fmla="*/ 3798430 h 3914458"/>
                <a:gd name="connsiteX6" fmla="*/ 108198 w 5712852"/>
                <a:gd name="connsiteY6" fmla="*/ 3682402 h 3914458"/>
                <a:gd name="connsiteX7" fmla="*/ 845170 w 5712852"/>
                <a:gd name="connsiteY7" fmla="*/ 2908607 h 3914458"/>
                <a:gd name="connsiteX8" fmla="*/ 1954772 w 5712852"/>
                <a:gd name="connsiteY8" fmla="*/ 2908607 h 3914458"/>
                <a:gd name="connsiteX9" fmla="*/ 1990796 w 5712852"/>
                <a:gd name="connsiteY9" fmla="*/ 2944230 h 3914458"/>
                <a:gd name="connsiteX10" fmla="*/ 1990796 w 5712852"/>
                <a:gd name="connsiteY10" fmla="*/ 2958479 h 3914458"/>
                <a:gd name="connsiteX11" fmla="*/ 1954772 w 5712852"/>
                <a:gd name="connsiteY11" fmla="*/ 2994101 h 3914458"/>
                <a:gd name="connsiteX12" fmla="*/ 845170 w 5712852"/>
                <a:gd name="connsiteY12" fmla="*/ 2994101 h 3914458"/>
                <a:gd name="connsiteX13" fmla="*/ 809144 w 5712852"/>
                <a:gd name="connsiteY13" fmla="*/ 2958479 h 3914458"/>
                <a:gd name="connsiteX14" fmla="*/ 809144 w 5712852"/>
                <a:gd name="connsiteY14" fmla="*/ 2944230 h 3914458"/>
                <a:gd name="connsiteX15" fmla="*/ 845170 w 5712852"/>
                <a:gd name="connsiteY15" fmla="*/ 2908607 h 3914458"/>
                <a:gd name="connsiteX16" fmla="*/ 845170 w 5712852"/>
                <a:gd name="connsiteY16" fmla="*/ 2618536 h 3914458"/>
                <a:gd name="connsiteX17" fmla="*/ 1954772 w 5712852"/>
                <a:gd name="connsiteY17" fmla="*/ 2618536 h 3914458"/>
                <a:gd name="connsiteX18" fmla="*/ 1990796 w 5712852"/>
                <a:gd name="connsiteY18" fmla="*/ 2655431 h 3914458"/>
                <a:gd name="connsiteX19" fmla="*/ 1990796 w 5712852"/>
                <a:gd name="connsiteY19" fmla="*/ 2670189 h 3914458"/>
                <a:gd name="connsiteX20" fmla="*/ 1954772 w 5712852"/>
                <a:gd name="connsiteY20" fmla="*/ 2707084 h 3914458"/>
                <a:gd name="connsiteX21" fmla="*/ 845170 w 5712852"/>
                <a:gd name="connsiteY21" fmla="*/ 2707084 h 3914458"/>
                <a:gd name="connsiteX22" fmla="*/ 809144 w 5712852"/>
                <a:gd name="connsiteY22" fmla="*/ 2670189 h 3914458"/>
                <a:gd name="connsiteX23" fmla="*/ 809144 w 5712852"/>
                <a:gd name="connsiteY23" fmla="*/ 2655431 h 3914458"/>
                <a:gd name="connsiteX24" fmla="*/ 845170 w 5712852"/>
                <a:gd name="connsiteY24" fmla="*/ 2618536 h 3914458"/>
                <a:gd name="connsiteX25" fmla="*/ 2446370 w 5712852"/>
                <a:gd name="connsiteY25" fmla="*/ 2560522 h 3914458"/>
                <a:gd name="connsiteX26" fmla="*/ 4659920 w 5712852"/>
                <a:gd name="connsiteY26" fmla="*/ 2560522 h 3914458"/>
                <a:gd name="connsiteX27" fmla="*/ 4876228 w 5712852"/>
                <a:gd name="connsiteY27" fmla="*/ 2762859 h 3914458"/>
                <a:gd name="connsiteX28" fmla="*/ 4876228 w 5712852"/>
                <a:gd name="connsiteY28" fmla="*/ 2791764 h 3914458"/>
                <a:gd name="connsiteX29" fmla="*/ 4659920 w 5712852"/>
                <a:gd name="connsiteY29" fmla="*/ 2994101 h 3914458"/>
                <a:gd name="connsiteX30" fmla="*/ 2446370 w 5712852"/>
                <a:gd name="connsiteY30" fmla="*/ 2994101 h 3914458"/>
                <a:gd name="connsiteX31" fmla="*/ 2222852 w 5712852"/>
                <a:gd name="connsiteY31" fmla="*/ 2791764 h 3914458"/>
                <a:gd name="connsiteX32" fmla="*/ 2222852 w 5712852"/>
                <a:gd name="connsiteY32" fmla="*/ 2762859 h 3914458"/>
                <a:gd name="connsiteX33" fmla="*/ 2446370 w 5712852"/>
                <a:gd name="connsiteY33" fmla="*/ 2560522 h 3914458"/>
                <a:gd name="connsiteX34" fmla="*/ 845170 w 5712852"/>
                <a:gd name="connsiteY34" fmla="*/ 2331519 h 3914458"/>
                <a:gd name="connsiteX35" fmla="*/ 1954772 w 5712852"/>
                <a:gd name="connsiteY35" fmla="*/ 2331519 h 3914458"/>
                <a:gd name="connsiteX36" fmla="*/ 1990796 w 5712852"/>
                <a:gd name="connsiteY36" fmla="*/ 2367141 h 3914458"/>
                <a:gd name="connsiteX37" fmla="*/ 1990796 w 5712852"/>
                <a:gd name="connsiteY37" fmla="*/ 2381390 h 3914458"/>
                <a:gd name="connsiteX38" fmla="*/ 1954772 w 5712852"/>
                <a:gd name="connsiteY38" fmla="*/ 2417013 h 3914458"/>
                <a:gd name="connsiteX39" fmla="*/ 845170 w 5712852"/>
                <a:gd name="connsiteY39" fmla="*/ 2417013 h 3914458"/>
                <a:gd name="connsiteX40" fmla="*/ 809144 w 5712852"/>
                <a:gd name="connsiteY40" fmla="*/ 2381390 h 3914458"/>
                <a:gd name="connsiteX41" fmla="*/ 809144 w 5712852"/>
                <a:gd name="connsiteY41" fmla="*/ 2367141 h 3914458"/>
                <a:gd name="connsiteX42" fmla="*/ 845170 w 5712852"/>
                <a:gd name="connsiteY42" fmla="*/ 2331519 h 3914458"/>
                <a:gd name="connsiteX43" fmla="*/ 845170 w 5712852"/>
                <a:gd name="connsiteY43" fmla="*/ 2041449 h 3914458"/>
                <a:gd name="connsiteX44" fmla="*/ 1954772 w 5712852"/>
                <a:gd name="connsiteY44" fmla="*/ 2041449 h 3914458"/>
                <a:gd name="connsiteX45" fmla="*/ 1990796 w 5712852"/>
                <a:gd name="connsiteY45" fmla="*/ 2078344 h 3914458"/>
                <a:gd name="connsiteX46" fmla="*/ 1990796 w 5712852"/>
                <a:gd name="connsiteY46" fmla="*/ 2093102 h 3914458"/>
                <a:gd name="connsiteX47" fmla="*/ 1954772 w 5712852"/>
                <a:gd name="connsiteY47" fmla="*/ 2129997 h 3914458"/>
                <a:gd name="connsiteX48" fmla="*/ 845170 w 5712852"/>
                <a:gd name="connsiteY48" fmla="*/ 2129997 h 3914458"/>
                <a:gd name="connsiteX49" fmla="*/ 809144 w 5712852"/>
                <a:gd name="connsiteY49" fmla="*/ 2093102 h 3914458"/>
                <a:gd name="connsiteX50" fmla="*/ 809144 w 5712852"/>
                <a:gd name="connsiteY50" fmla="*/ 2078344 h 3914458"/>
                <a:gd name="connsiteX51" fmla="*/ 845170 w 5712852"/>
                <a:gd name="connsiteY51" fmla="*/ 2041449 h 3914458"/>
                <a:gd name="connsiteX52" fmla="*/ 3106861 w 5712852"/>
                <a:gd name="connsiteY52" fmla="*/ 1436128 h 3914458"/>
                <a:gd name="connsiteX53" fmla="*/ 3279630 w 5712852"/>
                <a:gd name="connsiteY53" fmla="*/ 1679384 h 3914458"/>
                <a:gd name="connsiteX54" fmla="*/ 3195994 w 5712852"/>
                <a:gd name="connsiteY54" fmla="*/ 1860133 h 3914458"/>
                <a:gd name="connsiteX55" fmla="*/ 3041379 w 5712852"/>
                <a:gd name="connsiteY55" fmla="*/ 1526256 h 3914458"/>
                <a:gd name="connsiteX56" fmla="*/ 2784464 w 5712852"/>
                <a:gd name="connsiteY56" fmla="*/ 1128801 h 3914458"/>
                <a:gd name="connsiteX57" fmla="*/ 2966034 w 5712852"/>
                <a:gd name="connsiteY57" fmla="*/ 1515688 h 3914458"/>
                <a:gd name="connsiteX58" fmla="*/ 2546062 w 5712852"/>
                <a:gd name="connsiteY58" fmla="*/ 2098457 h 3914458"/>
                <a:gd name="connsiteX59" fmla="*/ 2538450 w 5712852"/>
                <a:gd name="connsiteY59" fmla="*/ 2093324 h 3914458"/>
                <a:gd name="connsiteX60" fmla="*/ 2655989 w 5712852"/>
                <a:gd name="connsiteY60" fmla="*/ 1632500 h 3914458"/>
                <a:gd name="connsiteX61" fmla="*/ 2784464 w 5712852"/>
                <a:gd name="connsiteY61" fmla="*/ 1128801 h 3914458"/>
                <a:gd name="connsiteX62" fmla="*/ 1348411 w 5712852"/>
                <a:gd name="connsiteY62" fmla="*/ 680933 h 3914458"/>
                <a:gd name="connsiteX63" fmla="*/ 1507411 w 5712852"/>
                <a:gd name="connsiteY63" fmla="*/ 738588 h 3914458"/>
                <a:gd name="connsiteX64" fmla="*/ 1550775 w 5712852"/>
                <a:gd name="connsiteY64" fmla="*/ 889932 h 3914458"/>
                <a:gd name="connsiteX65" fmla="*/ 1507411 w 5712852"/>
                <a:gd name="connsiteY65" fmla="*/ 1041276 h 3914458"/>
                <a:gd name="connsiteX66" fmla="*/ 1471275 w 5712852"/>
                <a:gd name="connsiteY66" fmla="*/ 1156586 h 3914458"/>
                <a:gd name="connsiteX67" fmla="*/ 1724227 w 5712852"/>
                <a:gd name="connsiteY67" fmla="*/ 1257482 h 3914458"/>
                <a:gd name="connsiteX68" fmla="*/ 1760365 w 5712852"/>
                <a:gd name="connsiteY68" fmla="*/ 1322344 h 3914458"/>
                <a:gd name="connsiteX69" fmla="*/ 1782045 w 5712852"/>
                <a:gd name="connsiteY69" fmla="*/ 1538550 h 3914458"/>
                <a:gd name="connsiteX70" fmla="*/ 1789273 w 5712852"/>
                <a:gd name="connsiteY70" fmla="*/ 1661066 h 3914458"/>
                <a:gd name="connsiteX71" fmla="*/ 1008731 w 5712852"/>
                <a:gd name="connsiteY71" fmla="*/ 1661066 h 3914458"/>
                <a:gd name="connsiteX72" fmla="*/ 1008731 w 5712852"/>
                <a:gd name="connsiteY72" fmla="*/ 1372792 h 3914458"/>
                <a:gd name="connsiteX73" fmla="*/ 1044867 w 5712852"/>
                <a:gd name="connsiteY73" fmla="*/ 1264689 h 3914458"/>
                <a:gd name="connsiteX74" fmla="*/ 1268911 w 5712852"/>
                <a:gd name="connsiteY74" fmla="*/ 1156586 h 3914458"/>
                <a:gd name="connsiteX75" fmla="*/ 1218321 w 5712852"/>
                <a:gd name="connsiteY75" fmla="*/ 1026863 h 3914458"/>
                <a:gd name="connsiteX76" fmla="*/ 1203867 w 5712852"/>
                <a:gd name="connsiteY76" fmla="*/ 803450 h 3914458"/>
                <a:gd name="connsiteX77" fmla="*/ 1348411 w 5712852"/>
                <a:gd name="connsiteY77" fmla="*/ 680933 h 3914458"/>
                <a:gd name="connsiteX78" fmla="*/ 4473179 w 5712852"/>
                <a:gd name="connsiteY78" fmla="*/ 550320 h 3914458"/>
                <a:gd name="connsiteX79" fmla="*/ 4357849 w 5712852"/>
                <a:gd name="connsiteY79" fmla="*/ 665650 h 3914458"/>
                <a:gd name="connsiteX80" fmla="*/ 4366912 w 5712852"/>
                <a:gd name="connsiteY80" fmla="*/ 710542 h 3914458"/>
                <a:gd name="connsiteX81" fmla="*/ 4381211 w 5712852"/>
                <a:gd name="connsiteY81" fmla="*/ 731748 h 3914458"/>
                <a:gd name="connsiteX82" fmla="*/ 4020705 w 5712852"/>
                <a:gd name="connsiteY82" fmla="*/ 1187369 h 3914458"/>
                <a:gd name="connsiteX83" fmla="*/ 3581985 w 5712852"/>
                <a:gd name="connsiteY83" fmla="*/ 1025953 h 3914458"/>
                <a:gd name="connsiteX84" fmla="*/ 3313364 w 5712852"/>
                <a:gd name="connsiteY84" fmla="*/ 1606479 h 3914458"/>
                <a:gd name="connsiteX85" fmla="*/ 3107984 w 5712852"/>
                <a:gd name="connsiteY85" fmla="*/ 1318713 h 3914458"/>
                <a:gd name="connsiteX86" fmla="*/ 3008924 w 5712852"/>
                <a:gd name="connsiteY86" fmla="*/ 1456172 h 3914458"/>
                <a:gd name="connsiteX87" fmla="*/ 2764891 w 5712852"/>
                <a:gd name="connsiteY87" fmla="*/ 929204 h 3914458"/>
                <a:gd name="connsiteX88" fmla="*/ 2474691 w 5712852"/>
                <a:gd name="connsiteY88" fmla="*/ 2083778 h 3914458"/>
                <a:gd name="connsiteX89" fmla="*/ 2443768 w 5712852"/>
                <a:gd name="connsiteY89" fmla="*/ 2090021 h 3914458"/>
                <a:gd name="connsiteX90" fmla="*/ 2373329 w 5712852"/>
                <a:gd name="connsiteY90" fmla="*/ 2196288 h 3914458"/>
                <a:gd name="connsiteX91" fmla="*/ 2488659 w 5712852"/>
                <a:gd name="connsiteY91" fmla="*/ 2311618 h 3914458"/>
                <a:gd name="connsiteX92" fmla="*/ 2603989 w 5712852"/>
                <a:gd name="connsiteY92" fmla="*/ 2196288 h 3914458"/>
                <a:gd name="connsiteX93" fmla="*/ 2594926 w 5712852"/>
                <a:gd name="connsiteY93" fmla="*/ 2151397 h 3914458"/>
                <a:gd name="connsiteX94" fmla="*/ 2591202 w 5712852"/>
                <a:gd name="connsiteY94" fmla="*/ 2145873 h 3914458"/>
                <a:gd name="connsiteX95" fmla="*/ 2998617 w 5712852"/>
                <a:gd name="connsiteY95" fmla="*/ 1585114 h 3914458"/>
                <a:gd name="connsiteX96" fmla="*/ 3196260 w 5712852"/>
                <a:gd name="connsiteY96" fmla="*/ 2006249 h 3914458"/>
                <a:gd name="connsiteX97" fmla="*/ 3323276 w 5712852"/>
                <a:gd name="connsiteY97" fmla="*/ 1740837 h 3914458"/>
                <a:gd name="connsiteX98" fmla="*/ 3475135 w 5712852"/>
                <a:gd name="connsiteY98" fmla="*/ 1954653 h 3914458"/>
                <a:gd name="connsiteX99" fmla="*/ 4009339 w 5712852"/>
                <a:gd name="connsiteY99" fmla="*/ 1650537 h 3914458"/>
                <a:gd name="connsiteX100" fmla="*/ 4199709 w 5712852"/>
                <a:gd name="connsiteY100" fmla="*/ 1913604 h 3914458"/>
                <a:gd name="connsiteX101" fmla="*/ 4529157 w 5712852"/>
                <a:gd name="connsiteY101" fmla="*/ 1580232 h 3914458"/>
                <a:gd name="connsiteX102" fmla="*/ 4543618 w 5712852"/>
                <a:gd name="connsiteY102" fmla="*/ 1589982 h 3914458"/>
                <a:gd name="connsiteX103" fmla="*/ 4588509 w 5712852"/>
                <a:gd name="connsiteY103" fmla="*/ 1599045 h 3914458"/>
                <a:gd name="connsiteX104" fmla="*/ 4703839 w 5712852"/>
                <a:gd name="connsiteY104" fmla="*/ 1483715 h 3914458"/>
                <a:gd name="connsiteX105" fmla="*/ 4588509 w 5712852"/>
                <a:gd name="connsiteY105" fmla="*/ 1368385 h 3914458"/>
                <a:gd name="connsiteX106" fmla="*/ 4473179 w 5712852"/>
                <a:gd name="connsiteY106" fmla="*/ 1483715 h 3914458"/>
                <a:gd name="connsiteX107" fmla="*/ 4480139 w 5712852"/>
                <a:gd name="connsiteY107" fmla="*/ 1518186 h 3914458"/>
                <a:gd name="connsiteX108" fmla="*/ 4217485 w 5712852"/>
                <a:gd name="connsiteY108" fmla="*/ 1798164 h 3914458"/>
                <a:gd name="connsiteX109" fmla="*/ 4037504 w 5712852"/>
                <a:gd name="connsiteY109" fmla="*/ 1560366 h 3914458"/>
                <a:gd name="connsiteX110" fmla="*/ 3498455 w 5712852"/>
                <a:gd name="connsiteY110" fmla="*/ 1865818 h 3914458"/>
                <a:gd name="connsiteX111" fmla="*/ 3357787 w 5712852"/>
                <a:gd name="connsiteY111" fmla="*/ 1668722 h 3914458"/>
                <a:gd name="connsiteX112" fmla="*/ 3620404 w 5712852"/>
                <a:gd name="connsiteY112" fmla="*/ 1119958 h 3914458"/>
                <a:gd name="connsiteX113" fmla="*/ 4047072 w 5712852"/>
                <a:gd name="connsiteY113" fmla="*/ 1271366 h 3914458"/>
                <a:gd name="connsiteX114" fmla="*/ 4431112 w 5712852"/>
                <a:gd name="connsiteY114" fmla="*/ 772487 h 3914458"/>
                <a:gd name="connsiteX115" fmla="*/ 4473179 w 5712852"/>
                <a:gd name="connsiteY115" fmla="*/ 780980 h 3914458"/>
                <a:gd name="connsiteX116" fmla="*/ 4588509 w 5712852"/>
                <a:gd name="connsiteY116" fmla="*/ 665650 h 3914458"/>
                <a:gd name="connsiteX117" fmla="*/ 4473179 w 5712852"/>
                <a:gd name="connsiteY117" fmla="*/ 550320 h 3914458"/>
                <a:gd name="connsiteX118" fmla="*/ 924425 w 5712852"/>
                <a:gd name="connsiteY118" fmla="*/ 479411 h 3914458"/>
                <a:gd name="connsiteX119" fmla="*/ 1875513 w 5712852"/>
                <a:gd name="connsiteY119" fmla="*/ 479411 h 3914458"/>
                <a:gd name="connsiteX120" fmla="*/ 1990795 w 5712852"/>
                <a:gd name="connsiteY120" fmla="*/ 594694 h 3914458"/>
                <a:gd name="connsiteX121" fmla="*/ 1990795 w 5712852"/>
                <a:gd name="connsiteY121" fmla="*/ 1545784 h 3914458"/>
                <a:gd name="connsiteX122" fmla="*/ 1875513 w 5712852"/>
                <a:gd name="connsiteY122" fmla="*/ 1661067 h 3914458"/>
                <a:gd name="connsiteX123" fmla="*/ 1846691 w 5712852"/>
                <a:gd name="connsiteY123" fmla="*/ 1661067 h 3914458"/>
                <a:gd name="connsiteX124" fmla="*/ 1839487 w 5712852"/>
                <a:gd name="connsiteY124" fmla="*/ 1531373 h 3914458"/>
                <a:gd name="connsiteX125" fmla="*/ 1817871 w 5712852"/>
                <a:gd name="connsiteY125" fmla="*/ 1315217 h 3914458"/>
                <a:gd name="connsiteX126" fmla="*/ 1817871 w 5712852"/>
                <a:gd name="connsiteY126" fmla="*/ 1308011 h 3914458"/>
                <a:gd name="connsiteX127" fmla="*/ 1817871 w 5712852"/>
                <a:gd name="connsiteY127" fmla="*/ 1300806 h 3914458"/>
                <a:gd name="connsiteX128" fmla="*/ 1810665 w 5712852"/>
                <a:gd name="connsiteY128" fmla="*/ 1293601 h 3914458"/>
                <a:gd name="connsiteX129" fmla="*/ 1753025 w 5712852"/>
                <a:gd name="connsiteY129" fmla="*/ 1207138 h 3914458"/>
                <a:gd name="connsiteX130" fmla="*/ 1666561 w 5712852"/>
                <a:gd name="connsiteY130" fmla="*/ 1171112 h 3914458"/>
                <a:gd name="connsiteX131" fmla="*/ 1529663 w 5712852"/>
                <a:gd name="connsiteY131" fmla="*/ 1127881 h 3914458"/>
                <a:gd name="connsiteX132" fmla="*/ 1551279 w 5712852"/>
                <a:gd name="connsiteY132" fmla="*/ 1077444 h 3914458"/>
                <a:gd name="connsiteX133" fmla="*/ 1608919 w 5712852"/>
                <a:gd name="connsiteY133" fmla="*/ 904519 h 3914458"/>
                <a:gd name="connsiteX134" fmla="*/ 1608919 w 5712852"/>
                <a:gd name="connsiteY134" fmla="*/ 897314 h 3914458"/>
                <a:gd name="connsiteX135" fmla="*/ 1608919 w 5712852"/>
                <a:gd name="connsiteY135" fmla="*/ 890109 h 3914458"/>
                <a:gd name="connsiteX136" fmla="*/ 1558483 w 5712852"/>
                <a:gd name="connsiteY136" fmla="*/ 702773 h 3914458"/>
                <a:gd name="connsiteX137" fmla="*/ 1349533 w 5712852"/>
                <a:gd name="connsiteY137" fmla="*/ 623515 h 3914458"/>
                <a:gd name="connsiteX138" fmla="*/ 1147787 w 5712852"/>
                <a:gd name="connsiteY138" fmla="*/ 796441 h 3914458"/>
                <a:gd name="connsiteX139" fmla="*/ 1162197 w 5712852"/>
                <a:gd name="connsiteY139" fmla="*/ 1041418 h 3914458"/>
                <a:gd name="connsiteX140" fmla="*/ 1198223 w 5712852"/>
                <a:gd name="connsiteY140" fmla="*/ 1106265 h 3914458"/>
                <a:gd name="connsiteX141" fmla="*/ 1205429 w 5712852"/>
                <a:gd name="connsiteY141" fmla="*/ 1120676 h 3914458"/>
                <a:gd name="connsiteX142" fmla="*/ 1162197 w 5712852"/>
                <a:gd name="connsiteY142" fmla="*/ 1135086 h 3914458"/>
                <a:gd name="connsiteX143" fmla="*/ 996477 w 5712852"/>
                <a:gd name="connsiteY143" fmla="*/ 1228754 h 3914458"/>
                <a:gd name="connsiteX144" fmla="*/ 953247 w 5712852"/>
                <a:gd name="connsiteY144" fmla="*/ 1372858 h 3914458"/>
                <a:gd name="connsiteX145" fmla="*/ 953247 w 5712852"/>
                <a:gd name="connsiteY145" fmla="*/ 1416090 h 3914458"/>
                <a:gd name="connsiteX146" fmla="*/ 953247 w 5712852"/>
                <a:gd name="connsiteY146" fmla="*/ 1661067 h 3914458"/>
                <a:gd name="connsiteX147" fmla="*/ 924425 w 5712852"/>
                <a:gd name="connsiteY147" fmla="*/ 1661067 h 3914458"/>
                <a:gd name="connsiteX148" fmla="*/ 809143 w 5712852"/>
                <a:gd name="connsiteY148" fmla="*/ 1545784 h 3914458"/>
                <a:gd name="connsiteX149" fmla="*/ 809143 w 5712852"/>
                <a:gd name="connsiteY149" fmla="*/ 594694 h 3914458"/>
                <a:gd name="connsiteX150" fmla="*/ 924425 w 5712852"/>
                <a:gd name="connsiteY150" fmla="*/ 479411 h 3914458"/>
                <a:gd name="connsiteX151" fmla="*/ 2313880 w 5712852"/>
                <a:gd name="connsiteY151" fmla="*/ 395700 h 3914458"/>
                <a:gd name="connsiteX152" fmla="*/ 4804846 w 5712852"/>
                <a:gd name="connsiteY152" fmla="*/ 395700 h 3914458"/>
                <a:gd name="connsiteX153" fmla="*/ 4904687 w 5712852"/>
                <a:gd name="connsiteY153" fmla="*/ 495541 h 3914458"/>
                <a:gd name="connsiteX154" fmla="*/ 4904687 w 5712852"/>
                <a:gd name="connsiteY154" fmla="*/ 2366397 h 3914458"/>
                <a:gd name="connsiteX155" fmla="*/ 4804846 w 5712852"/>
                <a:gd name="connsiteY155" fmla="*/ 2466238 h 3914458"/>
                <a:gd name="connsiteX156" fmla="*/ 2313880 w 5712852"/>
                <a:gd name="connsiteY156" fmla="*/ 2466238 h 3914458"/>
                <a:gd name="connsiteX157" fmla="*/ 2214039 w 5712852"/>
                <a:gd name="connsiteY157" fmla="*/ 2366397 h 3914458"/>
                <a:gd name="connsiteX158" fmla="*/ 2214039 w 5712852"/>
                <a:gd name="connsiteY158" fmla="*/ 495541 h 3914458"/>
                <a:gd name="connsiteX159" fmla="*/ 2313880 w 5712852"/>
                <a:gd name="connsiteY159" fmla="*/ 395700 h 3914458"/>
                <a:gd name="connsiteX160" fmla="*/ 575889 w 5712852"/>
                <a:gd name="connsiteY160" fmla="*/ 225891 h 3914458"/>
                <a:gd name="connsiteX161" fmla="*/ 575889 w 5712852"/>
                <a:gd name="connsiteY161" fmla="*/ 3334021 h 3914458"/>
                <a:gd name="connsiteX162" fmla="*/ 5090355 w 5712852"/>
                <a:gd name="connsiteY162" fmla="*/ 3334021 h 3914458"/>
                <a:gd name="connsiteX163" fmla="*/ 5090355 w 5712852"/>
                <a:gd name="connsiteY163" fmla="*/ 225891 h 3914458"/>
                <a:gd name="connsiteX164" fmla="*/ 521327 w 5712852"/>
                <a:gd name="connsiteY164" fmla="*/ 0 h 3914458"/>
                <a:gd name="connsiteX165" fmla="*/ 5144918 w 5712852"/>
                <a:gd name="connsiteY165" fmla="*/ 0 h 3914458"/>
                <a:gd name="connsiteX166" fmla="*/ 5300522 w 5712852"/>
                <a:gd name="connsiteY166" fmla="*/ 155604 h 3914458"/>
                <a:gd name="connsiteX167" fmla="*/ 5300522 w 5712852"/>
                <a:gd name="connsiteY167" fmla="*/ 3404308 h 3914458"/>
                <a:gd name="connsiteX168" fmla="*/ 5144918 w 5712852"/>
                <a:gd name="connsiteY168" fmla="*/ 3559912 h 3914458"/>
                <a:gd name="connsiteX169" fmla="*/ 521327 w 5712852"/>
                <a:gd name="connsiteY169" fmla="*/ 3559912 h 3914458"/>
                <a:gd name="connsiteX170" fmla="*/ 365723 w 5712852"/>
                <a:gd name="connsiteY170" fmla="*/ 3404308 h 3914458"/>
                <a:gd name="connsiteX171" fmla="*/ 365723 w 5712852"/>
                <a:gd name="connsiteY171" fmla="*/ 155604 h 3914458"/>
                <a:gd name="connsiteX172" fmla="*/ 521327 w 5712852"/>
                <a:gd name="connsiteY172" fmla="*/ 0 h 391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5712852" h="3914458">
                  <a:moveTo>
                    <a:pt x="108198" y="3682402"/>
                  </a:moveTo>
                  <a:cubicBezTo>
                    <a:pt x="108198" y="3682402"/>
                    <a:pt x="108198" y="3682402"/>
                    <a:pt x="5604654" y="3682402"/>
                  </a:cubicBezTo>
                  <a:cubicBezTo>
                    <a:pt x="5662360" y="3682402"/>
                    <a:pt x="5712852" y="3733164"/>
                    <a:pt x="5712852" y="3798430"/>
                  </a:cubicBezTo>
                  <a:cubicBezTo>
                    <a:pt x="5712852" y="3863696"/>
                    <a:pt x="5662360" y="3914458"/>
                    <a:pt x="5604654" y="3914458"/>
                  </a:cubicBezTo>
                  <a:cubicBezTo>
                    <a:pt x="5604654" y="3914458"/>
                    <a:pt x="5604654" y="3914458"/>
                    <a:pt x="108198" y="3914458"/>
                  </a:cubicBezTo>
                  <a:cubicBezTo>
                    <a:pt x="50493" y="3914458"/>
                    <a:pt x="0" y="3863696"/>
                    <a:pt x="0" y="3798430"/>
                  </a:cubicBezTo>
                  <a:cubicBezTo>
                    <a:pt x="0" y="3733164"/>
                    <a:pt x="50493" y="3682402"/>
                    <a:pt x="108198" y="3682402"/>
                  </a:cubicBezTo>
                  <a:close/>
                  <a:moveTo>
                    <a:pt x="845170" y="2908607"/>
                  </a:moveTo>
                  <a:cubicBezTo>
                    <a:pt x="845170" y="2908607"/>
                    <a:pt x="845170" y="2908607"/>
                    <a:pt x="1954772" y="2908607"/>
                  </a:cubicBezTo>
                  <a:cubicBezTo>
                    <a:pt x="1976386" y="2908607"/>
                    <a:pt x="1990796" y="2922856"/>
                    <a:pt x="1990796" y="2944230"/>
                  </a:cubicBezTo>
                  <a:cubicBezTo>
                    <a:pt x="1990796" y="2944230"/>
                    <a:pt x="1990796" y="2944230"/>
                    <a:pt x="1990796" y="2958479"/>
                  </a:cubicBezTo>
                  <a:cubicBezTo>
                    <a:pt x="1990796" y="2979852"/>
                    <a:pt x="1976386" y="2994101"/>
                    <a:pt x="1954772" y="2994101"/>
                  </a:cubicBezTo>
                  <a:cubicBezTo>
                    <a:pt x="1954772" y="2994101"/>
                    <a:pt x="1954772" y="2994101"/>
                    <a:pt x="845170" y="2994101"/>
                  </a:cubicBezTo>
                  <a:cubicBezTo>
                    <a:pt x="823554" y="2994101"/>
                    <a:pt x="809144" y="2979852"/>
                    <a:pt x="809144" y="2958479"/>
                  </a:cubicBezTo>
                  <a:cubicBezTo>
                    <a:pt x="809144" y="2958479"/>
                    <a:pt x="809144" y="2958479"/>
                    <a:pt x="809144" y="2944230"/>
                  </a:cubicBezTo>
                  <a:cubicBezTo>
                    <a:pt x="809144" y="2922856"/>
                    <a:pt x="823554" y="2908607"/>
                    <a:pt x="845170" y="2908607"/>
                  </a:cubicBezTo>
                  <a:close/>
                  <a:moveTo>
                    <a:pt x="845170" y="2618536"/>
                  </a:moveTo>
                  <a:cubicBezTo>
                    <a:pt x="845170" y="2618536"/>
                    <a:pt x="845170" y="2618536"/>
                    <a:pt x="1954772" y="2618536"/>
                  </a:cubicBezTo>
                  <a:cubicBezTo>
                    <a:pt x="1976386" y="2618536"/>
                    <a:pt x="1990796" y="2633294"/>
                    <a:pt x="1990796" y="2655431"/>
                  </a:cubicBezTo>
                  <a:cubicBezTo>
                    <a:pt x="1990796" y="2655431"/>
                    <a:pt x="1990796" y="2655431"/>
                    <a:pt x="1990796" y="2670189"/>
                  </a:cubicBezTo>
                  <a:cubicBezTo>
                    <a:pt x="1990796" y="2692326"/>
                    <a:pt x="1976386" y="2707084"/>
                    <a:pt x="1954772" y="2707084"/>
                  </a:cubicBezTo>
                  <a:cubicBezTo>
                    <a:pt x="1954772" y="2707084"/>
                    <a:pt x="1954772" y="2707084"/>
                    <a:pt x="845170" y="2707084"/>
                  </a:cubicBezTo>
                  <a:cubicBezTo>
                    <a:pt x="823554" y="2707084"/>
                    <a:pt x="809144" y="2692326"/>
                    <a:pt x="809144" y="2670189"/>
                  </a:cubicBezTo>
                  <a:cubicBezTo>
                    <a:pt x="809144" y="2670189"/>
                    <a:pt x="809144" y="2670189"/>
                    <a:pt x="809144" y="2655431"/>
                  </a:cubicBezTo>
                  <a:cubicBezTo>
                    <a:pt x="809144" y="2633294"/>
                    <a:pt x="823554" y="2618536"/>
                    <a:pt x="845170" y="2618536"/>
                  </a:cubicBezTo>
                  <a:close/>
                  <a:moveTo>
                    <a:pt x="2446370" y="2560522"/>
                  </a:moveTo>
                  <a:cubicBezTo>
                    <a:pt x="4659920" y="2560522"/>
                    <a:pt x="4659920" y="2560522"/>
                    <a:pt x="4659920" y="2560522"/>
                  </a:cubicBezTo>
                  <a:cubicBezTo>
                    <a:pt x="4782496" y="2560522"/>
                    <a:pt x="4876228" y="2654464"/>
                    <a:pt x="4876228" y="2762859"/>
                  </a:cubicBezTo>
                  <a:lnTo>
                    <a:pt x="4876228" y="2791764"/>
                  </a:lnTo>
                  <a:cubicBezTo>
                    <a:pt x="4876228" y="2900159"/>
                    <a:pt x="4782496" y="2994101"/>
                    <a:pt x="4659920" y="2994101"/>
                  </a:cubicBezTo>
                  <a:cubicBezTo>
                    <a:pt x="2446370" y="2994101"/>
                    <a:pt x="2446370" y="2994101"/>
                    <a:pt x="2446370" y="2994101"/>
                  </a:cubicBezTo>
                  <a:cubicBezTo>
                    <a:pt x="2323796" y="2994101"/>
                    <a:pt x="2222852" y="2900159"/>
                    <a:pt x="2222852" y="2791764"/>
                  </a:cubicBezTo>
                  <a:cubicBezTo>
                    <a:pt x="2222852" y="2762859"/>
                    <a:pt x="2222852" y="2762859"/>
                    <a:pt x="2222852" y="2762859"/>
                  </a:cubicBezTo>
                  <a:cubicBezTo>
                    <a:pt x="2222852" y="2654464"/>
                    <a:pt x="2323796" y="2560522"/>
                    <a:pt x="2446370" y="2560522"/>
                  </a:cubicBezTo>
                  <a:close/>
                  <a:moveTo>
                    <a:pt x="845170" y="2331519"/>
                  </a:moveTo>
                  <a:cubicBezTo>
                    <a:pt x="845170" y="2331519"/>
                    <a:pt x="845170" y="2331519"/>
                    <a:pt x="1954772" y="2331519"/>
                  </a:cubicBezTo>
                  <a:cubicBezTo>
                    <a:pt x="1976386" y="2331519"/>
                    <a:pt x="1990796" y="2345768"/>
                    <a:pt x="1990796" y="2367141"/>
                  </a:cubicBezTo>
                  <a:cubicBezTo>
                    <a:pt x="1990796" y="2367141"/>
                    <a:pt x="1990796" y="2367141"/>
                    <a:pt x="1990796" y="2381390"/>
                  </a:cubicBezTo>
                  <a:cubicBezTo>
                    <a:pt x="1990796" y="2402764"/>
                    <a:pt x="1976386" y="2417013"/>
                    <a:pt x="1954772" y="2417013"/>
                  </a:cubicBezTo>
                  <a:cubicBezTo>
                    <a:pt x="1954772" y="2417013"/>
                    <a:pt x="1954772" y="2417013"/>
                    <a:pt x="845170" y="2417013"/>
                  </a:cubicBezTo>
                  <a:cubicBezTo>
                    <a:pt x="823554" y="2417013"/>
                    <a:pt x="809144" y="2402764"/>
                    <a:pt x="809144" y="2381390"/>
                  </a:cubicBezTo>
                  <a:cubicBezTo>
                    <a:pt x="809144" y="2381390"/>
                    <a:pt x="809144" y="2381390"/>
                    <a:pt x="809144" y="2367141"/>
                  </a:cubicBezTo>
                  <a:cubicBezTo>
                    <a:pt x="809144" y="2345768"/>
                    <a:pt x="823554" y="2331519"/>
                    <a:pt x="845170" y="2331519"/>
                  </a:cubicBezTo>
                  <a:close/>
                  <a:moveTo>
                    <a:pt x="845170" y="2041449"/>
                  </a:moveTo>
                  <a:cubicBezTo>
                    <a:pt x="845170" y="2041449"/>
                    <a:pt x="845170" y="2041449"/>
                    <a:pt x="1954772" y="2041449"/>
                  </a:cubicBezTo>
                  <a:cubicBezTo>
                    <a:pt x="1976386" y="2041449"/>
                    <a:pt x="1990796" y="2056207"/>
                    <a:pt x="1990796" y="2078344"/>
                  </a:cubicBezTo>
                  <a:cubicBezTo>
                    <a:pt x="1990796" y="2078344"/>
                    <a:pt x="1990796" y="2078344"/>
                    <a:pt x="1990796" y="2093102"/>
                  </a:cubicBezTo>
                  <a:cubicBezTo>
                    <a:pt x="1990796" y="2115239"/>
                    <a:pt x="1976386" y="2129997"/>
                    <a:pt x="1954772" y="2129997"/>
                  </a:cubicBezTo>
                  <a:cubicBezTo>
                    <a:pt x="1954772" y="2129997"/>
                    <a:pt x="1954772" y="2129997"/>
                    <a:pt x="845170" y="2129997"/>
                  </a:cubicBezTo>
                  <a:cubicBezTo>
                    <a:pt x="823554" y="2129997"/>
                    <a:pt x="809144" y="2115239"/>
                    <a:pt x="809144" y="2093102"/>
                  </a:cubicBezTo>
                  <a:cubicBezTo>
                    <a:pt x="809144" y="2093102"/>
                    <a:pt x="809144" y="2093102"/>
                    <a:pt x="809144" y="2078344"/>
                  </a:cubicBezTo>
                  <a:cubicBezTo>
                    <a:pt x="809144" y="2056207"/>
                    <a:pt x="823554" y="2041449"/>
                    <a:pt x="845170" y="2041449"/>
                  </a:cubicBezTo>
                  <a:close/>
                  <a:moveTo>
                    <a:pt x="3106861" y="1436128"/>
                  </a:moveTo>
                  <a:lnTo>
                    <a:pt x="3279630" y="1679384"/>
                  </a:lnTo>
                  <a:lnTo>
                    <a:pt x="3195994" y="1860133"/>
                  </a:lnTo>
                  <a:lnTo>
                    <a:pt x="3041379" y="1526256"/>
                  </a:lnTo>
                  <a:close/>
                  <a:moveTo>
                    <a:pt x="2784464" y="1128801"/>
                  </a:moveTo>
                  <a:lnTo>
                    <a:pt x="2966034" y="1515688"/>
                  </a:lnTo>
                  <a:lnTo>
                    <a:pt x="2546062" y="2098457"/>
                  </a:lnTo>
                  <a:lnTo>
                    <a:pt x="2538450" y="2093324"/>
                  </a:lnTo>
                  <a:lnTo>
                    <a:pt x="2655989" y="1632500"/>
                  </a:lnTo>
                  <a:cubicBezTo>
                    <a:pt x="2698814" y="1465989"/>
                    <a:pt x="2741639" y="1299479"/>
                    <a:pt x="2784464" y="1128801"/>
                  </a:cubicBezTo>
                  <a:close/>
                  <a:moveTo>
                    <a:pt x="1348411" y="680933"/>
                  </a:moveTo>
                  <a:cubicBezTo>
                    <a:pt x="1420683" y="680933"/>
                    <a:pt x="1492957" y="709761"/>
                    <a:pt x="1507411" y="738588"/>
                  </a:cubicBezTo>
                  <a:cubicBezTo>
                    <a:pt x="1543547" y="789036"/>
                    <a:pt x="1550775" y="889932"/>
                    <a:pt x="1550775" y="889932"/>
                  </a:cubicBezTo>
                  <a:cubicBezTo>
                    <a:pt x="1550775" y="889932"/>
                    <a:pt x="1536319" y="1005242"/>
                    <a:pt x="1507411" y="1041276"/>
                  </a:cubicBezTo>
                  <a:cubicBezTo>
                    <a:pt x="1478501" y="1077311"/>
                    <a:pt x="1464047" y="1142172"/>
                    <a:pt x="1471275" y="1156586"/>
                  </a:cubicBezTo>
                  <a:cubicBezTo>
                    <a:pt x="1500183" y="1185413"/>
                    <a:pt x="1702547" y="1235861"/>
                    <a:pt x="1724227" y="1257482"/>
                  </a:cubicBezTo>
                  <a:cubicBezTo>
                    <a:pt x="1760365" y="1271896"/>
                    <a:pt x="1753137" y="1286309"/>
                    <a:pt x="1760365" y="1322344"/>
                  </a:cubicBezTo>
                  <a:cubicBezTo>
                    <a:pt x="1760365" y="1322344"/>
                    <a:pt x="1774819" y="1488102"/>
                    <a:pt x="1782045" y="1538550"/>
                  </a:cubicBezTo>
                  <a:cubicBezTo>
                    <a:pt x="1782045" y="1567377"/>
                    <a:pt x="1782045" y="1610618"/>
                    <a:pt x="1789273" y="1661066"/>
                  </a:cubicBezTo>
                  <a:cubicBezTo>
                    <a:pt x="1789273" y="1661066"/>
                    <a:pt x="1789273" y="1661066"/>
                    <a:pt x="1008731" y="1661066"/>
                  </a:cubicBezTo>
                  <a:cubicBezTo>
                    <a:pt x="1001503" y="1567377"/>
                    <a:pt x="1008731" y="1452067"/>
                    <a:pt x="1008731" y="1372792"/>
                  </a:cubicBezTo>
                  <a:cubicBezTo>
                    <a:pt x="1008731" y="1293516"/>
                    <a:pt x="1030413" y="1271896"/>
                    <a:pt x="1044867" y="1264689"/>
                  </a:cubicBezTo>
                  <a:cubicBezTo>
                    <a:pt x="1066549" y="1228655"/>
                    <a:pt x="1232775" y="1178207"/>
                    <a:pt x="1268911" y="1156586"/>
                  </a:cubicBezTo>
                  <a:cubicBezTo>
                    <a:pt x="1268911" y="1091724"/>
                    <a:pt x="1232775" y="1077311"/>
                    <a:pt x="1218321" y="1026863"/>
                  </a:cubicBezTo>
                  <a:cubicBezTo>
                    <a:pt x="1196639" y="969208"/>
                    <a:pt x="1196639" y="839484"/>
                    <a:pt x="1203867" y="803450"/>
                  </a:cubicBezTo>
                  <a:cubicBezTo>
                    <a:pt x="1218321" y="709761"/>
                    <a:pt x="1283367" y="680933"/>
                    <a:pt x="1348411" y="680933"/>
                  </a:cubicBezTo>
                  <a:close/>
                  <a:moveTo>
                    <a:pt x="4473179" y="550320"/>
                  </a:moveTo>
                  <a:cubicBezTo>
                    <a:pt x="4409484" y="550320"/>
                    <a:pt x="4357849" y="601955"/>
                    <a:pt x="4357849" y="665650"/>
                  </a:cubicBezTo>
                  <a:cubicBezTo>
                    <a:pt x="4357849" y="681574"/>
                    <a:pt x="4361076" y="696744"/>
                    <a:pt x="4366912" y="710542"/>
                  </a:cubicBezTo>
                  <a:lnTo>
                    <a:pt x="4381211" y="731748"/>
                  </a:lnTo>
                  <a:lnTo>
                    <a:pt x="4020705" y="1187369"/>
                  </a:lnTo>
                  <a:lnTo>
                    <a:pt x="3581985" y="1025953"/>
                  </a:lnTo>
                  <a:lnTo>
                    <a:pt x="3313364" y="1606479"/>
                  </a:lnTo>
                  <a:lnTo>
                    <a:pt x="3107984" y="1318713"/>
                  </a:lnTo>
                  <a:lnTo>
                    <a:pt x="3008924" y="1456172"/>
                  </a:lnTo>
                  <a:lnTo>
                    <a:pt x="2764891" y="929204"/>
                  </a:lnTo>
                  <a:lnTo>
                    <a:pt x="2474691" y="2083778"/>
                  </a:lnTo>
                  <a:lnTo>
                    <a:pt x="2443768" y="2090021"/>
                  </a:lnTo>
                  <a:cubicBezTo>
                    <a:pt x="2402374" y="2107530"/>
                    <a:pt x="2373329" y="2148517"/>
                    <a:pt x="2373329" y="2196288"/>
                  </a:cubicBezTo>
                  <a:cubicBezTo>
                    <a:pt x="2373329" y="2259983"/>
                    <a:pt x="2424964" y="2311618"/>
                    <a:pt x="2488659" y="2311618"/>
                  </a:cubicBezTo>
                  <a:cubicBezTo>
                    <a:pt x="2552354" y="2311618"/>
                    <a:pt x="2603989" y="2259983"/>
                    <a:pt x="2603989" y="2196288"/>
                  </a:cubicBezTo>
                  <a:cubicBezTo>
                    <a:pt x="2603989" y="2180365"/>
                    <a:pt x="2600762" y="2165195"/>
                    <a:pt x="2594926" y="2151397"/>
                  </a:cubicBezTo>
                  <a:lnTo>
                    <a:pt x="2591202" y="2145873"/>
                  </a:lnTo>
                  <a:lnTo>
                    <a:pt x="2998617" y="1585114"/>
                  </a:lnTo>
                  <a:lnTo>
                    <a:pt x="3196260" y="2006249"/>
                  </a:lnTo>
                  <a:lnTo>
                    <a:pt x="3323276" y="1740837"/>
                  </a:lnTo>
                  <a:lnTo>
                    <a:pt x="3475135" y="1954653"/>
                  </a:lnTo>
                  <a:lnTo>
                    <a:pt x="4009339" y="1650537"/>
                  </a:lnTo>
                  <a:lnTo>
                    <a:pt x="4199709" y="1913604"/>
                  </a:lnTo>
                  <a:lnTo>
                    <a:pt x="4529157" y="1580232"/>
                  </a:lnTo>
                  <a:lnTo>
                    <a:pt x="4543618" y="1589982"/>
                  </a:lnTo>
                  <a:cubicBezTo>
                    <a:pt x="4557416" y="1595818"/>
                    <a:pt x="4572586" y="1599045"/>
                    <a:pt x="4588509" y="1599045"/>
                  </a:cubicBezTo>
                  <a:cubicBezTo>
                    <a:pt x="4652204" y="1599045"/>
                    <a:pt x="4703839" y="1547410"/>
                    <a:pt x="4703839" y="1483715"/>
                  </a:cubicBezTo>
                  <a:cubicBezTo>
                    <a:pt x="4703839" y="1420020"/>
                    <a:pt x="4652204" y="1368385"/>
                    <a:pt x="4588509" y="1368385"/>
                  </a:cubicBezTo>
                  <a:cubicBezTo>
                    <a:pt x="4524814" y="1368385"/>
                    <a:pt x="4473179" y="1420020"/>
                    <a:pt x="4473179" y="1483715"/>
                  </a:cubicBezTo>
                  <a:lnTo>
                    <a:pt x="4480139" y="1518186"/>
                  </a:lnTo>
                  <a:lnTo>
                    <a:pt x="4217485" y="1798164"/>
                  </a:lnTo>
                  <a:lnTo>
                    <a:pt x="4037504" y="1560366"/>
                  </a:lnTo>
                  <a:lnTo>
                    <a:pt x="3498455" y="1865818"/>
                  </a:lnTo>
                  <a:lnTo>
                    <a:pt x="3357787" y="1668722"/>
                  </a:lnTo>
                  <a:lnTo>
                    <a:pt x="3620404" y="1119958"/>
                  </a:lnTo>
                  <a:lnTo>
                    <a:pt x="4047072" y="1271366"/>
                  </a:lnTo>
                  <a:lnTo>
                    <a:pt x="4431112" y="772487"/>
                  </a:lnTo>
                  <a:lnTo>
                    <a:pt x="4473179" y="780980"/>
                  </a:lnTo>
                  <a:cubicBezTo>
                    <a:pt x="4536874" y="780980"/>
                    <a:pt x="4588509" y="729345"/>
                    <a:pt x="4588509" y="665650"/>
                  </a:cubicBezTo>
                  <a:cubicBezTo>
                    <a:pt x="4588509" y="601955"/>
                    <a:pt x="4536874" y="550320"/>
                    <a:pt x="4473179" y="550320"/>
                  </a:cubicBezTo>
                  <a:close/>
                  <a:moveTo>
                    <a:pt x="924425" y="479411"/>
                  </a:moveTo>
                  <a:cubicBezTo>
                    <a:pt x="924425" y="479411"/>
                    <a:pt x="924425" y="479411"/>
                    <a:pt x="1875513" y="479411"/>
                  </a:cubicBezTo>
                  <a:cubicBezTo>
                    <a:pt x="1940359" y="479411"/>
                    <a:pt x="1990795" y="529847"/>
                    <a:pt x="1990795" y="594694"/>
                  </a:cubicBezTo>
                  <a:cubicBezTo>
                    <a:pt x="1990795" y="594694"/>
                    <a:pt x="1990795" y="594694"/>
                    <a:pt x="1990795" y="1545784"/>
                  </a:cubicBezTo>
                  <a:cubicBezTo>
                    <a:pt x="1990795" y="1610631"/>
                    <a:pt x="1940359" y="1661067"/>
                    <a:pt x="1875513" y="1661067"/>
                  </a:cubicBezTo>
                  <a:cubicBezTo>
                    <a:pt x="1875513" y="1661067"/>
                    <a:pt x="1875513" y="1661067"/>
                    <a:pt x="1846691" y="1661067"/>
                  </a:cubicBezTo>
                  <a:cubicBezTo>
                    <a:pt x="1839487" y="1610631"/>
                    <a:pt x="1839487" y="1560194"/>
                    <a:pt x="1839487" y="1531373"/>
                  </a:cubicBezTo>
                  <a:cubicBezTo>
                    <a:pt x="1832281" y="1480937"/>
                    <a:pt x="1817871" y="1315217"/>
                    <a:pt x="1817871" y="1315217"/>
                  </a:cubicBezTo>
                  <a:cubicBezTo>
                    <a:pt x="1817871" y="1315217"/>
                    <a:pt x="1817871" y="1315217"/>
                    <a:pt x="1817871" y="1308011"/>
                  </a:cubicBezTo>
                  <a:cubicBezTo>
                    <a:pt x="1817871" y="1308011"/>
                    <a:pt x="1817871" y="1308011"/>
                    <a:pt x="1817871" y="1300806"/>
                  </a:cubicBezTo>
                  <a:cubicBezTo>
                    <a:pt x="1810665" y="1300806"/>
                    <a:pt x="1810665" y="1293601"/>
                    <a:pt x="1810665" y="1293601"/>
                  </a:cubicBezTo>
                  <a:cubicBezTo>
                    <a:pt x="1810665" y="1264780"/>
                    <a:pt x="1803461" y="1228754"/>
                    <a:pt x="1753025" y="1207138"/>
                  </a:cubicBezTo>
                  <a:cubicBezTo>
                    <a:pt x="1738613" y="1192728"/>
                    <a:pt x="1716999" y="1185523"/>
                    <a:pt x="1666561" y="1171112"/>
                  </a:cubicBezTo>
                  <a:cubicBezTo>
                    <a:pt x="1630535" y="1163907"/>
                    <a:pt x="1565689" y="1142291"/>
                    <a:pt x="1529663" y="1127881"/>
                  </a:cubicBezTo>
                  <a:cubicBezTo>
                    <a:pt x="1536867" y="1113471"/>
                    <a:pt x="1544073" y="1091855"/>
                    <a:pt x="1551279" y="1077444"/>
                  </a:cubicBezTo>
                  <a:cubicBezTo>
                    <a:pt x="1587305" y="1034213"/>
                    <a:pt x="1601715" y="933340"/>
                    <a:pt x="1608919" y="904519"/>
                  </a:cubicBezTo>
                  <a:cubicBezTo>
                    <a:pt x="1608919" y="904519"/>
                    <a:pt x="1608919" y="904519"/>
                    <a:pt x="1608919" y="897314"/>
                  </a:cubicBezTo>
                  <a:cubicBezTo>
                    <a:pt x="1608919" y="897314"/>
                    <a:pt x="1608919" y="897314"/>
                    <a:pt x="1608919" y="890109"/>
                  </a:cubicBezTo>
                  <a:cubicBezTo>
                    <a:pt x="1608919" y="875698"/>
                    <a:pt x="1601715" y="767620"/>
                    <a:pt x="1558483" y="702773"/>
                  </a:cubicBezTo>
                  <a:cubicBezTo>
                    <a:pt x="1522457" y="659541"/>
                    <a:pt x="1435995" y="623515"/>
                    <a:pt x="1349533" y="623515"/>
                  </a:cubicBezTo>
                  <a:cubicBezTo>
                    <a:pt x="1241455" y="623515"/>
                    <a:pt x="1162197" y="688363"/>
                    <a:pt x="1147787" y="796441"/>
                  </a:cubicBezTo>
                  <a:cubicBezTo>
                    <a:pt x="1140581" y="832467"/>
                    <a:pt x="1140581" y="976571"/>
                    <a:pt x="1162197" y="1041418"/>
                  </a:cubicBezTo>
                  <a:cubicBezTo>
                    <a:pt x="1176607" y="1070239"/>
                    <a:pt x="1183813" y="1091855"/>
                    <a:pt x="1198223" y="1106265"/>
                  </a:cubicBezTo>
                  <a:cubicBezTo>
                    <a:pt x="1198223" y="1113471"/>
                    <a:pt x="1205429" y="1113471"/>
                    <a:pt x="1205429" y="1120676"/>
                  </a:cubicBezTo>
                  <a:cubicBezTo>
                    <a:pt x="1191019" y="1127881"/>
                    <a:pt x="1176607" y="1135086"/>
                    <a:pt x="1162197" y="1135086"/>
                  </a:cubicBezTo>
                  <a:cubicBezTo>
                    <a:pt x="1075735" y="1171112"/>
                    <a:pt x="1025299" y="1192728"/>
                    <a:pt x="996477" y="1228754"/>
                  </a:cubicBezTo>
                  <a:cubicBezTo>
                    <a:pt x="974861" y="1257575"/>
                    <a:pt x="953247" y="1293601"/>
                    <a:pt x="953247" y="1372858"/>
                  </a:cubicBezTo>
                  <a:cubicBezTo>
                    <a:pt x="953247" y="1387269"/>
                    <a:pt x="953247" y="1401679"/>
                    <a:pt x="953247" y="1416090"/>
                  </a:cubicBezTo>
                  <a:cubicBezTo>
                    <a:pt x="953247" y="1516963"/>
                    <a:pt x="946041" y="1596220"/>
                    <a:pt x="953247" y="1661067"/>
                  </a:cubicBezTo>
                  <a:cubicBezTo>
                    <a:pt x="953247" y="1661067"/>
                    <a:pt x="953247" y="1661067"/>
                    <a:pt x="924425" y="1661067"/>
                  </a:cubicBezTo>
                  <a:cubicBezTo>
                    <a:pt x="859579" y="1661067"/>
                    <a:pt x="809143" y="1610631"/>
                    <a:pt x="809143" y="1545784"/>
                  </a:cubicBezTo>
                  <a:cubicBezTo>
                    <a:pt x="809143" y="1545784"/>
                    <a:pt x="809143" y="1545784"/>
                    <a:pt x="809143" y="594694"/>
                  </a:cubicBezTo>
                  <a:cubicBezTo>
                    <a:pt x="809143" y="529847"/>
                    <a:pt x="859579" y="479411"/>
                    <a:pt x="924425" y="479411"/>
                  </a:cubicBezTo>
                  <a:close/>
                  <a:moveTo>
                    <a:pt x="2313880" y="395700"/>
                  </a:moveTo>
                  <a:lnTo>
                    <a:pt x="4804846" y="395700"/>
                  </a:lnTo>
                  <a:cubicBezTo>
                    <a:pt x="4859987" y="395700"/>
                    <a:pt x="4904687" y="440400"/>
                    <a:pt x="4904687" y="495541"/>
                  </a:cubicBezTo>
                  <a:lnTo>
                    <a:pt x="4904687" y="2366397"/>
                  </a:lnTo>
                  <a:cubicBezTo>
                    <a:pt x="4904687" y="2421538"/>
                    <a:pt x="4859987" y="2466238"/>
                    <a:pt x="4804846" y="2466238"/>
                  </a:cubicBezTo>
                  <a:lnTo>
                    <a:pt x="2313880" y="2466238"/>
                  </a:lnTo>
                  <a:cubicBezTo>
                    <a:pt x="2258739" y="2466238"/>
                    <a:pt x="2214039" y="2421538"/>
                    <a:pt x="2214039" y="2366397"/>
                  </a:cubicBezTo>
                  <a:lnTo>
                    <a:pt x="2214039" y="495541"/>
                  </a:lnTo>
                  <a:cubicBezTo>
                    <a:pt x="2214039" y="440400"/>
                    <a:pt x="2258739" y="395700"/>
                    <a:pt x="2313880" y="395700"/>
                  </a:cubicBezTo>
                  <a:close/>
                  <a:moveTo>
                    <a:pt x="575889" y="225891"/>
                  </a:moveTo>
                  <a:lnTo>
                    <a:pt x="575889" y="3334021"/>
                  </a:lnTo>
                  <a:lnTo>
                    <a:pt x="5090355" y="3334021"/>
                  </a:lnTo>
                  <a:lnTo>
                    <a:pt x="5090355" y="225891"/>
                  </a:lnTo>
                  <a:close/>
                  <a:moveTo>
                    <a:pt x="521327" y="0"/>
                  </a:moveTo>
                  <a:lnTo>
                    <a:pt x="5144918" y="0"/>
                  </a:lnTo>
                  <a:cubicBezTo>
                    <a:pt x="5230856" y="0"/>
                    <a:pt x="5300522" y="69666"/>
                    <a:pt x="5300522" y="155604"/>
                  </a:cubicBezTo>
                  <a:lnTo>
                    <a:pt x="5300522" y="3404308"/>
                  </a:lnTo>
                  <a:cubicBezTo>
                    <a:pt x="5300522" y="3490246"/>
                    <a:pt x="5230856" y="3559912"/>
                    <a:pt x="5144918" y="3559912"/>
                  </a:cubicBezTo>
                  <a:lnTo>
                    <a:pt x="521327" y="3559912"/>
                  </a:lnTo>
                  <a:cubicBezTo>
                    <a:pt x="435389" y="3559912"/>
                    <a:pt x="365723" y="3490246"/>
                    <a:pt x="365723" y="3404308"/>
                  </a:cubicBezTo>
                  <a:lnTo>
                    <a:pt x="365723" y="155604"/>
                  </a:lnTo>
                  <a:cubicBezTo>
                    <a:pt x="365723" y="69666"/>
                    <a:pt x="435389" y="0"/>
                    <a:pt x="521327" y="0"/>
                  </a:cubicBezTo>
                  <a:close/>
                </a:path>
              </a:pathLst>
            </a:custGeom>
            <a:gradFill flip="none" rotWithShape="1">
              <a:gsLst>
                <a:gs pos="57000">
                  <a:srgbClr val="209FE8"/>
                </a:gs>
                <a:gs pos="58000">
                  <a:srgbClr val="2EAFE5"/>
                </a:gs>
              </a:gsLst>
              <a:lin ang="19200000" scaled="0"/>
              <a:tileRect/>
            </a:gradFill>
            <a:ln w="12700" cap="flat" cmpd="sng" algn="ctr">
              <a:noFill/>
              <a:prstDash val="solid"/>
              <a:miter lim="800000"/>
            </a:ln>
            <a:effectLst/>
            <a:extLst/>
          </p:spPr>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506845">
                <a:lnSpc>
                  <a:spcPct val="80000"/>
                </a:lnSpc>
              </a:pPr>
              <a:endParaRPr lang="en-US" sz="998" kern="0" dirty="0">
                <a:solidFill>
                  <a:srgbClr val="FFFFFF"/>
                </a:solidFill>
                <a:latin typeface="Segoe Light"/>
              </a:endParaRPr>
            </a:p>
          </p:txBody>
        </p:sp>
        <p:sp>
          <p:nvSpPr>
            <p:cNvPr id="97" name="Rectangle 96"/>
            <p:cNvSpPr/>
            <p:nvPr/>
          </p:nvSpPr>
          <p:spPr bwMode="auto">
            <a:xfrm>
              <a:off x="8509742" y="2456056"/>
              <a:ext cx="3359222" cy="75916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defTabSz="932293" fontAlgn="base">
                <a:lnSpc>
                  <a:spcPct val="90000"/>
                </a:lnSpc>
                <a:spcBef>
                  <a:spcPct val="0"/>
                </a:spcBef>
                <a:spcAft>
                  <a:spcPct val="0"/>
                </a:spcAft>
              </a:pPr>
              <a:r>
                <a:rPr lang="en-US" sz="2000" dirty="0">
                  <a:gradFill>
                    <a:gsLst>
                      <a:gs pos="0">
                        <a:srgbClr val="FFFFFF"/>
                      </a:gs>
                      <a:gs pos="100000">
                        <a:srgbClr val="FFFFFF"/>
                      </a:gs>
                    </a:gsLst>
                    <a:lin ang="5400000" scaled="0"/>
                  </a:gradFill>
                  <a:latin typeface="Segoe UI Light"/>
                  <a:ea typeface="Segoe UI" pitchFamily="34" charset="0"/>
                  <a:cs typeface="Segoe UI" pitchFamily="34" charset="0"/>
                </a:rPr>
                <a:t>Market Leading Price &amp; Performance</a:t>
              </a:r>
            </a:p>
          </p:txBody>
        </p:sp>
        <p:sp>
          <p:nvSpPr>
            <p:cNvPr id="98" name="TextBox 97"/>
            <p:cNvSpPr txBox="1"/>
            <p:nvPr/>
          </p:nvSpPr>
          <p:spPr>
            <a:xfrm>
              <a:off x="8456548" y="4913530"/>
              <a:ext cx="3680328" cy="1031157"/>
            </a:xfrm>
            <a:prstGeom prst="rect">
              <a:avLst/>
            </a:prstGeom>
            <a:noFill/>
            <a:ln>
              <a:noFill/>
            </a:ln>
          </p:spPr>
          <p:txBody>
            <a:bodyPr wrap="square" lIns="182854" tIns="146284" rIns="182854" bIns="146284" rtlCol="0">
              <a:spAutoFit/>
            </a:bodyPr>
            <a:lstStyle>
              <a:defPPr>
                <a:defRPr lang="en-US"/>
              </a:defPPr>
              <a:lvl1pPr>
                <a:lnSpc>
                  <a:spcPct val="90000"/>
                </a:lnSpc>
                <a:spcAft>
                  <a:spcPts val="1200"/>
                </a:spcAft>
                <a:defRPr sz="1400">
                  <a:gradFill>
                    <a:gsLst>
                      <a:gs pos="2917">
                        <a:srgbClr val="000000"/>
                      </a:gs>
                      <a:gs pos="30000">
                        <a:srgbClr val="000000"/>
                      </a:gs>
                    </a:gsLst>
                    <a:lin ang="5400000" scaled="0"/>
                  </a:gradFill>
                </a:defRPr>
              </a:lvl1pPr>
            </a:lstStyle>
            <a:p>
              <a:r>
                <a:rPr lang="en-US" dirty="0"/>
                <a:t>Simple billing compute &amp; storage</a:t>
              </a:r>
            </a:p>
            <a:p>
              <a:r>
                <a:rPr lang="en-US" dirty="0"/>
                <a:t>Pay for what you need, when you need it with dynamic pause</a:t>
              </a:r>
            </a:p>
          </p:txBody>
        </p:sp>
        <p:grpSp>
          <p:nvGrpSpPr>
            <p:cNvPr id="99" name="Group 98"/>
            <p:cNvGrpSpPr>
              <a:grpSpLocks noChangeAspect="1"/>
            </p:cNvGrpSpPr>
            <p:nvPr/>
          </p:nvGrpSpPr>
          <p:grpSpPr>
            <a:xfrm>
              <a:off x="10945221" y="3461642"/>
              <a:ext cx="428529" cy="264350"/>
              <a:chOff x="1691870" y="-5380374"/>
              <a:chExt cx="5029200" cy="3102395"/>
            </a:xfrm>
          </p:grpSpPr>
          <p:grpSp>
            <p:nvGrpSpPr>
              <p:cNvPr id="129" name="Group 128"/>
              <p:cNvGrpSpPr/>
              <p:nvPr/>
            </p:nvGrpSpPr>
            <p:grpSpPr>
              <a:xfrm>
                <a:off x="1691870" y="-5380374"/>
                <a:ext cx="5029200" cy="3102395"/>
                <a:chOff x="1691870" y="-5380374"/>
                <a:chExt cx="5029200" cy="3102395"/>
              </a:xfrm>
            </p:grpSpPr>
            <p:grpSp>
              <p:nvGrpSpPr>
                <p:cNvPr id="131" name="Group 130"/>
                <p:cNvGrpSpPr/>
                <p:nvPr/>
              </p:nvGrpSpPr>
              <p:grpSpPr>
                <a:xfrm>
                  <a:off x="1691870" y="-5380374"/>
                  <a:ext cx="5029200" cy="3102395"/>
                  <a:chOff x="1691870" y="-5380374"/>
                  <a:chExt cx="5029200" cy="3102395"/>
                </a:xfrm>
              </p:grpSpPr>
              <p:sp>
                <p:nvSpPr>
                  <p:cNvPr id="135" name="Rounded Rectangle 134"/>
                  <p:cNvSpPr/>
                  <p:nvPr/>
                </p:nvSpPr>
                <p:spPr>
                  <a:xfrm>
                    <a:off x="1691870" y="-5245767"/>
                    <a:ext cx="5029200" cy="2967788"/>
                  </a:xfrm>
                  <a:prstGeom prst="roundRect">
                    <a:avLst>
                      <a:gd name="adj" fmla="val 9165"/>
                    </a:avLst>
                  </a:prstGeom>
                  <a:solidFill>
                    <a:srgbClr val="E4E2E4"/>
                  </a:solidFill>
                  <a:ln w="12700" cap="flat" cmpd="sng" algn="ctr">
                    <a:noFill/>
                    <a:prstDash val="solid"/>
                    <a:miter lim="800000"/>
                  </a:ln>
                  <a:effectLst/>
                </p:spPr>
                <p:txBody>
                  <a:bodyPr rtlCol="0" anchor="ctr"/>
                  <a:lstStyle/>
                  <a:p>
                    <a:pPr algn="ctr" defTabSz="506845">
                      <a:defRPr/>
                    </a:pPr>
                    <a:endParaRPr lang="en-US" sz="998" kern="0">
                      <a:solidFill>
                        <a:srgbClr val="FFFFFF"/>
                      </a:solidFill>
                      <a:latin typeface="Segoe"/>
                    </a:endParaRPr>
                  </a:p>
                </p:txBody>
              </p:sp>
              <p:sp>
                <p:nvSpPr>
                  <p:cNvPr id="136" name="Round Same Side Corner Rectangle 135"/>
                  <p:cNvSpPr/>
                  <p:nvPr/>
                </p:nvSpPr>
                <p:spPr>
                  <a:xfrm>
                    <a:off x="1691870" y="-5380374"/>
                    <a:ext cx="5029200" cy="352926"/>
                  </a:xfrm>
                  <a:prstGeom prst="round2SameRect">
                    <a:avLst>
                      <a:gd name="adj1" fmla="val 42938"/>
                      <a:gd name="adj2" fmla="val 0"/>
                    </a:avLst>
                  </a:prstGeom>
                  <a:solidFill>
                    <a:srgbClr val="B5ADB6"/>
                  </a:solidFill>
                  <a:ln w="12700" cap="flat" cmpd="sng" algn="ctr">
                    <a:noFill/>
                    <a:prstDash val="solid"/>
                    <a:miter lim="800000"/>
                  </a:ln>
                  <a:effectLst/>
                </p:spPr>
                <p:txBody>
                  <a:bodyPr rtlCol="0" anchor="ctr"/>
                  <a:lstStyle/>
                  <a:p>
                    <a:pPr algn="ctr" defTabSz="506845">
                      <a:defRPr/>
                    </a:pPr>
                    <a:endParaRPr lang="en-US" sz="998" kern="0">
                      <a:solidFill>
                        <a:srgbClr val="FFFFFF"/>
                      </a:solidFill>
                      <a:latin typeface="Segoe"/>
                    </a:endParaRPr>
                  </a:p>
                </p:txBody>
              </p:sp>
            </p:grpSp>
            <p:cxnSp>
              <p:nvCxnSpPr>
                <p:cNvPr id="132" name="Straight Connector 131"/>
                <p:cNvCxnSpPr/>
                <p:nvPr/>
              </p:nvCxnSpPr>
              <p:spPr>
                <a:xfrm>
                  <a:off x="1783901" y="-5198097"/>
                  <a:ext cx="187036" cy="0"/>
                </a:xfrm>
                <a:prstGeom prst="line">
                  <a:avLst/>
                </a:prstGeom>
                <a:noFill/>
                <a:ln w="3175" cap="flat" cmpd="sng" algn="ctr">
                  <a:solidFill>
                    <a:srgbClr val="024D84"/>
                  </a:solidFill>
                  <a:prstDash val="solid"/>
                  <a:miter lim="800000"/>
                </a:ln>
                <a:effectLst/>
              </p:spPr>
            </p:cxnSp>
            <p:sp>
              <p:nvSpPr>
                <p:cNvPr id="133" name="Frame 132"/>
                <p:cNvSpPr/>
                <p:nvPr/>
              </p:nvSpPr>
              <p:spPr>
                <a:xfrm>
                  <a:off x="2099107" y="-5282089"/>
                  <a:ext cx="263791" cy="167985"/>
                </a:xfrm>
                <a:prstGeom prst="frame">
                  <a:avLst/>
                </a:prstGeom>
                <a:solidFill>
                  <a:srgbClr val="024D84"/>
                </a:solidFill>
                <a:ln w="12700" cap="flat" cmpd="sng" algn="ctr">
                  <a:noFill/>
                  <a:prstDash val="solid"/>
                  <a:miter lim="800000"/>
                </a:ln>
                <a:effectLst/>
              </p:spPr>
              <p:txBody>
                <a:bodyPr rtlCol="0" anchor="ctr"/>
                <a:lstStyle/>
                <a:p>
                  <a:pPr algn="ctr" defTabSz="506845">
                    <a:defRPr/>
                  </a:pPr>
                  <a:endParaRPr lang="en-US" sz="998" kern="0">
                    <a:solidFill>
                      <a:srgbClr val="000000"/>
                    </a:solidFill>
                    <a:latin typeface="Segoe"/>
                  </a:endParaRPr>
                </a:p>
              </p:txBody>
            </p:sp>
            <p:sp>
              <p:nvSpPr>
                <p:cNvPr id="134" name="Multiply 133"/>
                <p:cNvSpPr/>
                <p:nvPr/>
              </p:nvSpPr>
              <p:spPr>
                <a:xfrm>
                  <a:off x="2399687" y="-5344597"/>
                  <a:ext cx="293001" cy="293001"/>
                </a:xfrm>
                <a:prstGeom prst="mathMultiply">
                  <a:avLst>
                    <a:gd name="adj1" fmla="val 16001"/>
                  </a:avLst>
                </a:prstGeom>
                <a:solidFill>
                  <a:srgbClr val="024D84"/>
                </a:solidFill>
                <a:ln w="12700" cap="flat" cmpd="sng" algn="ctr">
                  <a:noFill/>
                  <a:prstDash val="solid"/>
                  <a:miter lim="800000"/>
                </a:ln>
                <a:effectLst/>
              </p:spPr>
              <p:txBody>
                <a:bodyPr rtlCol="0" anchor="ctr"/>
                <a:lstStyle/>
                <a:p>
                  <a:pPr algn="ctr" defTabSz="506845">
                    <a:defRPr/>
                  </a:pPr>
                  <a:endParaRPr lang="en-US" sz="998" kern="0">
                    <a:solidFill>
                      <a:srgbClr val="FFFFFF"/>
                    </a:solidFill>
                    <a:latin typeface="Segoe"/>
                  </a:endParaRPr>
                </a:p>
              </p:txBody>
            </p:sp>
          </p:grpSp>
          <p:sp>
            <p:nvSpPr>
              <p:cNvPr id="130" name="Donut 59"/>
              <p:cNvSpPr>
                <a:spLocks noChangeAspect="1"/>
              </p:cNvSpPr>
              <p:nvPr/>
            </p:nvSpPr>
            <p:spPr bwMode="auto">
              <a:xfrm>
                <a:off x="3004493" y="-4604748"/>
                <a:ext cx="2419895" cy="2012540"/>
              </a:xfrm>
              <a:custGeom>
                <a:avLst/>
                <a:gdLst/>
                <a:ahLst/>
                <a:cxnLst/>
                <a:rect l="l" t="t" r="r" b="b"/>
                <a:pathLst>
                  <a:path w="1049699" h="873224">
                    <a:moveTo>
                      <a:pt x="694504" y="413534"/>
                    </a:moveTo>
                    <a:cubicBezTo>
                      <a:pt x="732475" y="413534"/>
                      <a:pt x="763257" y="444315"/>
                      <a:pt x="763257" y="482286"/>
                    </a:cubicBezTo>
                    <a:cubicBezTo>
                      <a:pt x="763257" y="520258"/>
                      <a:pt x="732475" y="551039"/>
                      <a:pt x="694504" y="551039"/>
                    </a:cubicBezTo>
                    <a:cubicBezTo>
                      <a:pt x="656533" y="551039"/>
                      <a:pt x="625751" y="520258"/>
                      <a:pt x="625751" y="482286"/>
                    </a:cubicBezTo>
                    <a:cubicBezTo>
                      <a:pt x="625751" y="444315"/>
                      <a:pt x="656533" y="413534"/>
                      <a:pt x="694504" y="413534"/>
                    </a:cubicBezTo>
                    <a:close/>
                    <a:moveTo>
                      <a:pt x="694504" y="344781"/>
                    </a:moveTo>
                    <a:cubicBezTo>
                      <a:pt x="618562" y="344781"/>
                      <a:pt x="556998" y="406344"/>
                      <a:pt x="556998" y="482286"/>
                    </a:cubicBezTo>
                    <a:cubicBezTo>
                      <a:pt x="556998" y="558229"/>
                      <a:pt x="618562" y="619792"/>
                      <a:pt x="694504" y="619792"/>
                    </a:cubicBezTo>
                    <a:cubicBezTo>
                      <a:pt x="770446" y="619792"/>
                      <a:pt x="832010" y="558229"/>
                      <a:pt x="832010" y="482286"/>
                    </a:cubicBezTo>
                    <a:cubicBezTo>
                      <a:pt x="832010" y="406344"/>
                      <a:pt x="770446" y="344781"/>
                      <a:pt x="694504" y="344781"/>
                    </a:cubicBezTo>
                    <a:close/>
                    <a:moveTo>
                      <a:pt x="197661" y="172436"/>
                    </a:moveTo>
                    <a:cubicBezTo>
                      <a:pt x="219463" y="172436"/>
                      <a:pt x="237138" y="190111"/>
                      <a:pt x="237138" y="211913"/>
                    </a:cubicBezTo>
                    <a:cubicBezTo>
                      <a:pt x="237138" y="233716"/>
                      <a:pt x="219463" y="251390"/>
                      <a:pt x="197661" y="251390"/>
                    </a:cubicBezTo>
                    <a:cubicBezTo>
                      <a:pt x="175858" y="251390"/>
                      <a:pt x="158183" y="233716"/>
                      <a:pt x="158183" y="211913"/>
                    </a:cubicBezTo>
                    <a:cubicBezTo>
                      <a:pt x="158183" y="190111"/>
                      <a:pt x="175858" y="172436"/>
                      <a:pt x="197661" y="172436"/>
                    </a:cubicBezTo>
                    <a:close/>
                    <a:moveTo>
                      <a:pt x="197661" y="132959"/>
                    </a:moveTo>
                    <a:cubicBezTo>
                      <a:pt x="154055" y="132959"/>
                      <a:pt x="118706" y="168308"/>
                      <a:pt x="118706" y="211913"/>
                    </a:cubicBezTo>
                    <a:cubicBezTo>
                      <a:pt x="118706" y="255519"/>
                      <a:pt x="154055" y="290868"/>
                      <a:pt x="197661" y="290868"/>
                    </a:cubicBezTo>
                    <a:cubicBezTo>
                      <a:pt x="241266" y="290868"/>
                      <a:pt x="276615" y="255519"/>
                      <a:pt x="276615" y="211913"/>
                    </a:cubicBezTo>
                    <a:cubicBezTo>
                      <a:pt x="276615" y="168308"/>
                      <a:pt x="241266" y="132959"/>
                      <a:pt x="197661" y="132959"/>
                    </a:cubicBezTo>
                    <a:close/>
                    <a:moveTo>
                      <a:pt x="735148" y="113222"/>
                    </a:moveTo>
                    <a:lnTo>
                      <a:pt x="750778" y="185510"/>
                    </a:lnTo>
                    <a:lnTo>
                      <a:pt x="825020" y="210909"/>
                    </a:lnTo>
                    <a:lnTo>
                      <a:pt x="869956" y="162065"/>
                    </a:lnTo>
                    <a:lnTo>
                      <a:pt x="938336" y="208955"/>
                    </a:lnTo>
                    <a:lnTo>
                      <a:pt x="912938" y="277336"/>
                    </a:lnTo>
                    <a:lnTo>
                      <a:pt x="950059" y="332040"/>
                    </a:lnTo>
                    <a:lnTo>
                      <a:pt x="1026254" y="332040"/>
                    </a:lnTo>
                    <a:lnTo>
                      <a:pt x="1049699" y="418004"/>
                    </a:lnTo>
                    <a:lnTo>
                      <a:pt x="996948" y="459033"/>
                    </a:lnTo>
                    <a:lnTo>
                      <a:pt x="996948" y="523506"/>
                    </a:lnTo>
                    <a:lnTo>
                      <a:pt x="1045792" y="568442"/>
                    </a:lnTo>
                    <a:lnTo>
                      <a:pt x="1028208" y="646591"/>
                    </a:lnTo>
                    <a:lnTo>
                      <a:pt x="944197" y="648545"/>
                    </a:lnTo>
                    <a:lnTo>
                      <a:pt x="914891" y="695434"/>
                    </a:lnTo>
                    <a:lnTo>
                      <a:pt x="932475" y="767723"/>
                    </a:lnTo>
                    <a:lnTo>
                      <a:pt x="869956" y="814612"/>
                    </a:lnTo>
                    <a:lnTo>
                      <a:pt x="813297" y="769676"/>
                    </a:lnTo>
                    <a:lnTo>
                      <a:pt x="750778" y="797029"/>
                    </a:lnTo>
                    <a:lnTo>
                      <a:pt x="737102" y="865409"/>
                    </a:lnTo>
                    <a:lnTo>
                      <a:pt x="656998" y="873224"/>
                    </a:lnTo>
                    <a:lnTo>
                      <a:pt x="637461" y="789214"/>
                    </a:lnTo>
                    <a:lnTo>
                      <a:pt x="572988" y="769676"/>
                    </a:lnTo>
                    <a:lnTo>
                      <a:pt x="518283" y="814612"/>
                    </a:lnTo>
                    <a:lnTo>
                      <a:pt x="463579" y="765769"/>
                    </a:lnTo>
                    <a:lnTo>
                      <a:pt x="483116" y="701296"/>
                    </a:lnTo>
                    <a:lnTo>
                      <a:pt x="442088" y="646591"/>
                    </a:lnTo>
                    <a:lnTo>
                      <a:pt x="365892" y="644637"/>
                    </a:lnTo>
                    <a:lnTo>
                      <a:pt x="350262" y="568442"/>
                    </a:lnTo>
                    <a:lnTo>
                      <a:pt x="410828" y="537182"/>
                    </a:lnTo>
                    <a:lnTo>
                      <a:pt x="408874" y="460987"/>
                    </a:lnTo>
                    <a:lnTo>
                      <a:pt x="350262" y="412143"/>
                    </a:lnTo>
                    <a:lnTo>
                      <a:pt x="371753" y="339855"/>
                    </a:lnTo>
                    <a:lnTo>
                      <a:pt x="444041" y="341809"/>
                    </a:lnTo>
                    <a:lnTo>
                      <a:pt x="485070" y="296873"/>
                    </a:lnTo>
                    <a:lnTo>
                      <a:pt x="459671" y="208955"/>
                    </a:lnTo>
                    <a:lnTo>
                      <a:pt x="516330" y="164019"/>
                    </a:lnTo>
                    <a:lnTo>
                      <a:pt x="582757" y="208955"/>
                    </a:lnTo>
                    <a:lnTo>
                      <a:pt x="637461" y="189418"/>
                    </a:lnTo>
                    <a:lnTo>
                      <a:pt x="658952" y="115176"/>
                    </a:lnTo>
                    <a:close/>
                    <a:moveTo>
                      <a:pt x="220998" y="0"/>
                    </a:moveTo>
                    <a:lnTo>
                      <a:pt x="229972" y="41507"/>
                    </a:lnTo>
                    <a:lnTo>
                      <a:pt x="272601" y="56091"/>
                    </a:lnTo>
                    <a:lnTo>
                      <a:pt x="298403" y="28045"/>
                    </a:lnTo>
                    <a:lnTo>
                      <a:pt x="337667" y="54969"/>
                    </a:lnTo>
                    <a:lnTo>
                      <a:pt x="323083" y="94233"/>
                    </a:lnTo>
                    <a:lnTo>
                      <a:pt x="344398" y="125643"/>
                    </a:lnTo>
                    <a:lnTo>
                      <a:pt x="388148" y="125643"/>
                    </a:lnTo>
                    <a:lnTo>
                      <a:pt x="401610" y="175003"/>
                    </a:lnTo>
                    <a:lnTo>
                      <a:pt x="371321" y="198561"/>
                    </a:lnTo>
                    <a:lnTo>
                      <a:pt x="371321" y="235581"/>
                    </a:lnTo>
                    <a:lnTo>
                      <a:pt x="399366" y="261383"/>
                    </a:lnTo>
                    <a:lnTo>
                      <a:pt x="389270" y="306256"/>
                    </a:lnTo>
                    <a:lnTo>
                      <a:pt x="341032" y="307377"/>
                    </a:lnTo>
                    <a:lnTo>
                      <a:pt x="324205" y="334301"/>
                    </a:lnTo>
                    <a:lnTo>
                      <a:pt x="334301" y="375808"/>
                    </a:lnTo>
                    <a:lnTo>
                      <a:pt x="298403" y="402732"/>
                    </a:lnTo>
                    <a:lnTo>
                      <a:pt x="265870" y="376930"/>
                    </a:lnTo>
                    <a:lnTo>
                      <a:pt x="229972" y="392635"/>
                    </a:lnTo>
                    <a:lnTo>
                      <a:pt x="222120" y="431899"/>
                    </a:lnTo>
                    <a:lnTo>
                      <a:pt x="176125" y="436386"/>
                    </a:lnTo>
                    <a:lnTo>
                      <a:pt x="164907" y="388148"/>
                    </a:lnTo>
                    <a:lnTo>
                      <a:pt x="127887" y="376930"/>
                    </a:lnTo>
                    <a:lnTo>
                      <a:pt x="96476" y="402732"/>
                    </a:lnTo>
                    <a:lnTo>
                      <a:pt x="65065" y="374686"/>
                    </a:lnTo>
                    <a:lnTo>
                      <a:pt x="76284" y="337666"/>
                    </a:lnTo>
                    <a:lnTo>
                      <a:pt x="52725" y="306256"/>
                    </a:lnTo>
                    <a:lnTo>
                      <a:pt x="8975" y="305134"/>
                    </a:lnTo>
                    <a:lnTo>
                      <a:pt x="0" y="261383"/>
                    </a:lnTo>
                    <a:lnTo>
                      <a:pt x="34776" y="243434"/>
                    </a:lnTo>
                    <a:lnTo>
                      <a:pt x="33655" y="199683"/>
                    </a:lnTo>
                    <a:lnTo>
                      <a:pt x="0" y="171638"/>
                    </a:lnTo>
                    <a:lnTo>
                      <a:pt x="12340" y="130131"/>
                    </a:lnTo>
                    <a:lnTo>
                      <a:pt x="53847" y="131252"/>
                    </a:lnTo>
                    <a:lnTo>
                      <a:pt x="77405" y="105451"/>
                    </a:lnTo>
                    <a:lnTo>
                      <a:pt x="62822" y="54969"/>
                    </a:lnTo>
                    <a:lnTo>
                      <a:pt x="95354" y="29167"/>
                    </a:lnTo>
                    <a:lnTo>
                      <a:pt x="133496" y="54969"/>
                    </a:lnTo>
                    <a:lnTo>
                      <a:pt x="164907" y="43751"/>
                    </a:lnTo>
                    <a:lnTo>
                      <a:pt x="177247" y="1122"/>
                    </a:lnTo>
                    <a:close/>
                  </a:path>
                </a:pathLst>
              </a:custGeom>
              <a:solidFill>
                <a:srgbClr val="FA8F07"/>
              </a:solidFill>
              <a:ln w="6350" cap="flat" cmpd="sng" algn="ctr">
                <a:noFill/>
                <a:prstDash val="solid"/>
                <a:miter lim="800000"/>
                <a:headEnd type="none" w="med" len="med"/>
                <a:tailEnd type="none" w="med" len="med"/>
              </a:ln>
              <a:effectLst/>
            </p:spPr>
            <p:txBody>
              <a:bodyPr rot="0" spcFirstLastPara="0" vertOverflow="overflow" horzOverflow="overflow" vert="horz" wrap="square" lIns="91427" tIns="45713" rIns="45713" bIns="91427" numCol="1" spcCol="0" rtlCol="0" fromWordArt="0" anchor="b" anchorCtr="0" forceAA="0" compatLnSpc="1">
                <a:prstTxWarp prst="textNoShape">
                  <a:avLst/>
                </a:prstTxWarp>
                <a:noAutofit/>
              </a:bodyPr>
              <a:lstStyle/>
              <a:p>
                <a:pPr algn="ctr" defTabSz="913924" fontAlgn="base">
                  <a:spcBef>
                    <a:spcPct val="0"/>
                  </a:spcBef>
                  <a:spcAft>
                    <a:spcPct val="0"/>
                  </a:spcAft>
                  <a:defRPr/>
                </a:pPr>
                <a:endParaRPr lang="en-US" sz="998" kern="0" spc="-50" dirty="0" err="1">
                  <a:gradFill>
                    <a:gsLst>
                      <a:gs pos="0">
                        <a:srgbClr val="FFFFFF"/>
                      </a:gs>
                      <a:gs pos="100000">
                        <a:srgbClr val="FFFFFF"/>
                      </a:gs>
                    </a:gsLst>
                    <a:lin ang="5400000" scaled="0"/>
                  </a:gradFill>
                  <a:latin typeface="Segoe"/>
                  <a:ea typeface="Segoe UI" pitchFamily="34" charset="0"/>
                  <a:cs typeface="Segoe UI" pitchFamily="34" charset="0"/>
                </a:endParaRPr>
              </a:p>
            </p:txBody>
          </p:sp>
        </p:grpSp>
        <p:grpSp>
          <p:nvGrpSpPr>
            <p:cNvPr id="100" name="Group 99"/>
            <p:cNvGrpSpPr>
              <a:grpSpLocks noChangeAspect="1"/>
            </p:cNvGrpSpPr>
            <p:nvPr/>
          </p:nvGrpSpPr>
          <p:grpSpPr>
            <a:xfrm>
              <a:off x="11389026" y="3259197"/>
              <a:ext cx="312699" cy="312700"/>
              <a:chOff x="4322558" y="-150269"/>
              <a:chExt cx="300538" cy="300538"/>
            </a:xfrm>
          </p:grpSpPr>
          <p:sp>
            <p:nvSpPr>
              <p:cNvPr id="124" name="Oval 123"/>
              <p:cNvSpPr/>
              <p:nvPr/>
            </p:nvSpPr>
            <p:spPr>
              <a:xfrm>
                <a:off x="4322558" y="-150269"/>
                <a:ext cx="300538" cy="300538"/>
              </a:xfrm>
              <a:prstGeom prst="ellipse">
                <a:avLst/>
              </a:prstGeom>
              <a:solidFill>
                <a:srgbClr val="5261D2"/>
              </a:solidFill>
              <a:ln w="12700" cap="flat" cmpd="sng" algn="ctr">
                <a:noFill/>
                <a:prstDash val="solid"/>
                <a:miter lim="800000"/>
              </a:ln>
              <a:effectLst/>
            </p:spPr>
            <p:txBody>
              <a:bodyPr rtlCol="0" anchor="ctr"/>
              <a:lstStyle/>
              <a:p>
                <a:pPr algn="ctr" defTabSz="506845">
                  <a:defRPr/>
                </a:pPr>
                <a:endParaRPr lang="en-US" sz="998" kern="0">
                  <a:solidFill>
                    <a:srgbClr val="FFFFFF"/>
                  </a:solidFill>
                  <a:latin typeface="Segoe"/>
                </a:endParaRPr>
              </a:p>
            </p:txBody>
          </p:sp>
          <p:grpSp>
            <p:nvGrpSpPr>
              <p:cNvPr id="125" name="Group 124"/>
              <p:cNvGrpSpPr>
                <a:grpSpLocks noChangeAspect="1"/>
              </p:cNvGrpSpPr>
              <p:nvPr/>
            </p:nvGrpSpPr>
            <p:grpSpPr>
              <a:xfrm>
                <a:off x="4384955" y="-98434"/>
                <a:ext cx="175744" cy="196869"/>
                <a:chOff x="-459430" y="-5122871"/>
                <a:chExt cx="1512104" cy="1693868"/>
              </a:xfrm>
            </p:grpSpPr>
            <p:sp>
              <p:nvSpPr>
                <p:cNvPr id="126" name="Freeform 125"/>
                <p:cNvSpPr/>
                <p:nvPr/>
              </p:nvSpPr>
              <p:spPr>
                <a:xfrm>
                  <a:off x="-459430" y="-5122871"/>
                  <a:ext cx="1503184" cy="860875"/>
                </a:xfrm>
                <a:custGeom>
                  <a:avLst/>
                  <a:gdLst>
                    <a:gd name="connsiteX0" fmla="*/ 722599 w 1480881"/>
                    <a:gd name="connsiteY0" fmla="*/ 0 h 860875"/>
                    <a:gd name="connsiteX1" fmla="*/ 0 w 1480881"/>
                    <a:gd name="connsiteY1" fmla="*/ 428207 h 860875"/>
                    <a:gd name="connsiteX2" fmla="*/ 762743 w 1480881"/>
                    <a:gd name="connsiteY2" fmla="*/ 860875 h 860875"/>
                    <a:gd name="connsiteX3" fmla="*/ 1480881 w 1480881"/>
                    <a:gd name="connsiteY3" fmla="*/ 450510 h 860875"/>
                    <a:gd name="connsiteX4" fmla="*/ 722599 w 1480881"/>
                    <a:gd name="connsiteY4" fmla="*/ 0 h 860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881" h="860875">
                      <a:moveTo>
                        <a:pt x="722599" y="0"/>
                      </a:moveTo>
                      <a:lnTo>
                        <a:pt x="0" y="428207"/>
                      </a:lnTo>
                      <a:lnTo>
                        <a:pt x="762743" y="860875"/>
                      </a:lnTo>
                      <a:lnTo>
                        <a:pt x="1480881" y="450510"/>
                      </a:lnTo>
                      <a:lnTo>
                        <a:pt x="722599" y="0"/>
                      </a:lnTo>
                      <a:close/>
                    </a:path>
                  </a:pathLst>
                </a:custGeom>
                <a:solidFill>
                  <a:srgbClr val="AC4E8E"/>
                </a:solidFill>
                <a:ln w="12700" cap="flat" cmpd="sng" algn="ctr">
                  <a:noFill/>
                  <a:prstDash val="solid"/>
                  <a:miter lim="800000"/>
                </a:ln>
                <a:effectLst/>
              </p:spPr>
              <p:txBody>
                <a:bodyPr rtlCol="0" anchor="ctr"/>
                <a:lstStyle/>
                <a:p>
                  <a:pPr algn="ctr" defTabSz="506845">
                    <a:defRPr/>
                  </a:pPr>
                  <a:endParaRPr lang="en-US" sz="998" kern="0">
                    <a:solidFill>
                      <a:srgbClr val="FFFFFF"/>
                    </a:solidFill>
                    <a:latin typeface="Segoe"/>
                  </a:endParaRPr>
                </a:p>
              </p:txBody>
            </p:sp>
            <p:sp>
              <p:nvSpPr>
                <p:cNvPr id="127" name="Freeform 126"/>
                <p:cNvSpPr/>
                <p:nvPr/>
              </p:nvSpPr>
              <p:spPr>
                <a:xfrm>
                  <a:off x="-459430" y="-4696893"/>
                  <a:ext cx="771664" cy="1253397"/>
                </a:xfrm>
                <a:custGeom>
                  <a:avLst/>
                  <a:gdLst>
                    <a:gd name="connsiteX0" fmla="*/ 0 w 771664"/>
                    <a:gd name="connsiteY0" fmla="*/ 0 h 1253397"/>
                    <a:gd name="connsiteX1" fmla="*/ 0 w 771664"/>
                    <a:gd name="connsiteY1" fmla="*/ 865335 h 1253397"/>
                    <a:gd name="connsiteX2" fmla="*/ 771664 w 771664"/>
                    <a:gd name="connsiteY2" fmla="*/ 1253397 h 1253397"/>
                    <a:gd name="connsiteX3" fmla="*/ 771664 w 771664"/>
                    <a:gd name="connsiteY3" fmla="*/ 432668 h 1253397"/>
                    <a:gd name="connsiteX4" fmla="*/ 0 w 771664"/>
                    <a:gd name="connsiteY4" fmla="*/ 0 h 1253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664" h="1253397">
                      <a:moveTo>
                        <a:pt x="0" y="0"/>
                      </a:moveTo>
                      <a:lnTo>
                        <a:pt x="0" y="865335"/>
                      </a:lnTo>
                      <a:lnTo>
                        <a:pt x="771664" y="1253397"/>
                      </a:lnTo>
                      <a:lnTo>
                        <a:pt x="771664" y="432668"/>
                      </a:lnTo>
                      <a:lnTo>
                        <a:pt x="0" y="0"/>
                      </a:lnTo>
                      <a:close/>
                    </a:path>
                  </a:pathLst>
                </a:custGeom>
                <a:solidFill>
                  <a:srgbClr val="693178"/>
                </a:solidFill>
                <a:ln w="12700" cap="flat" cmpd="sng" algn="ctr">
                  <a:noFill/>
                  <a:prstDash val="solid"/>
                  <a:miter lim="800000"/>
                </a:ln>
                <a:effectLst/>
              </p:spPr>
              <p:txBody>
                <a:bodyPr rtlCol="0" anchor="ctr"/>
                <a:lstStyle/>
                <a:p>
                  <a:pPr algn="ctr" defTabSz="506845">
                    <a:defRPr/>
                  </a:pPr>
                  <a:endParaRPr lang="en-US" sz="998" kern="0">
                    <a:solidFill>
                      <a:srgbClr val="FFFFFF"/>
                    </a:solidFill>
                    <a:latin typeface="Segoe"/>
                  </a:endParaRPr>
                </a:p>
              </p:txBody>
            </p:sp>
            <p:sp>
              <p:nvSpPr>
                <p:cNvPr id="128" name="Freeform 127"/>
                <p:cNvSpPr/>
                <p:nvPr/>
              </p:nvSpPr>
              <p:spPr>
                <a:xfrm>
                  <a:off x="312234" y="-4673479"/>
                  <a:ext cx="740440" cy="1244476"/>
                </a:xfrm>
                <a:custGeom>
                  <a:avLst/>
                  <a:gdLst>
                    <a:gd name="connsiteX0" fmla="*/ 0 w 731520"/>
                    <a:gd name="connsiteY0" fmla="*/ 410365 h 1244476"/>
                    <a:gd name="connsiteX1" fmla="*/ 0 w 731520"/>
                    <a:gd name="connsiteY1" fmla="*/ 1244476 h 1244476"/>
                    <a:gd name="connsiteX2" fmla="*/ 731520 w 731520"/>
                    <a:gd name="connsiteY2" fmla="*/ 780586 h 1244476"/>
                    <a:gd name="connsiteX3" fmla="*/ 718139 w 731520"/>
                    <a:gd name="connsiteY3" fmla="*/ 0 h 1244476"/>
                    <a:gd name="connsiteX4" fmla="*/ 0 w 731520"/>
                    <a:gd name="connsiteY4" fmla="*/ 410365 h 124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1244476">
                      <a:moveTo>
                        <a:pt x="0" y="410365"/>
                      </a:moveTo>
                      <a:lnTo>
                        <a:pt x="0" y="1244476"/>
                      </a:lnTo>
                      <a:lnTo>
                        <a:pt x="731520" y="780586"/>
                      </a:lnTo>
                      <a:lnTo>
                        <a:pt x="718139" y="0"/>
                      </a:lnTo>
                      <a:lnTo>
                        <a:pt x="0" y="410365"/>
                      </a:lnTo>
                      <a:close/>
                    </a:path>
                  </a:pathLst>
                </a:custGeom>
                <a:solidFill>
                  <a:srgbClr val="3E2A5D"/>
                </a:solidFill>
                <a:ln w="12700" cap="flat" cmpd="sng" algn="ctr">
                  <a:noFill/>
                  <a:prstDash val="solid"/>
                  <a:miter lim="800000"/>
                </a:ln>
                <a:effectLst/>
              </p:spPr>
              <p:txBody>
                <a:bodyPr rtlCol="0" anchor="ctr"/>
                <a:lstStyle/>
                <a:p>
                  <a:pPr algn="ctr" defTabSz="506845">
                    <a:defRPr/>
                  </a:pPr>
                  <a:endParaRPr lang="en-US" sz="998" kern="0">
                    <a:solidFill>
                      <a:srgbClr val="FFFFFF"/>
                    </a:solidFill>
                    <a:latin typeface="Segoe"/>
                  </a:endParaRPr>
                </a:p>
              </p:txBody>
            </p:sp>
          </p:grpSp>
        </p:grpSp>
        <p:grpSp>
          <p:nvGrpSpPr>
            <p:cNvPr id="101" name="Group 100"/>
            <p:cNvGrpSpPr>
              <a:grpSpLocks noChangeAspect="1"/>
            </p:cNvGrpSpPr>
            <p:nvPr/>
          </p:nvGrpSpPr>
          <p:grpSpPr>
            <a:xfrm>
              <a:off x="10557384" y="3339987"/>
              <a:ext cx="345869" cy="345870"/>
              <a:chOff x="4322558" y="-150269"/>
              <a:chExt cx="300538" cy="300538"/>
            </a:xfrm>
          </p:grpSpPr>
          <p:sp>
            <p:nvSpPr>
              <p:cNvPr id="119" name="Oval 118"/>
              <p:cNvSpPr/>
              <p:nvPr/>
            </p:nvSpPr>
            <p:spPr>
              <a:xfrm>
                <a:off x="4322558" y="-150269"/>
                <a:ext cx="300538" cy="300538"/>
              </a:xfrm>
              <a:prstGeom prst="ellipse">
                <a:avLst/>
              </a:prstGeom>
              <a:solidFill>
                <a:srgbClr val="13A8A1"/>
              </a:solidFill>
              <a:ln w="12700" cap="flat" cmpd="sng" algn="ctr">
                <a:noFill/>
                <a:prstDash val="solid"/>
                <a:miter lim="800000"/>
              </a:ln>
              <a:effectLst/>
            </p:spPr>
            <p:txBody>
              <a:bodyPr rtlCol="0" anchor="ctr"/>
              <a:lstStyle/>
              <a:p>
                <a:pPr algn="ctr" defTabSz="506845">
                  <a:defRPr/>
                </a:pPr>
                <a:endParaRPr lang="en-US" sz="998" kern="0">
                  <a:solidFill>
                    <a:srgbClr val="FFFFFF"/>
                  </a:solidFill>
                  <a:latin typeface="Segoe"/>
                </a:endParaRPr>
              </a:p>
            </p:txBody>
          </p:sp>
          <p:grpSp>
            <p:nvGrpSpPr>
              <p:cNvPr id="120" name="Group 119"/>
              <p:cNvGrpSpPr>
                <a:grpSpLocks noChangeAspect="1"/>
              </p:cNvGrpSpPr>
              <p:nvPr/>
            </p:nvGrpSpPr>
            <p:grpSpPr>
              <a:xfrm>
                <a:off x="4384955" y="-98434"/>
                <a:ext cx="175744" cy="196869"/>
                <a:chOff x="-459430" y="-5122871"/>
                <a:chExt cx="1512104" cy="1693868"/>
              </a:xfrm>
            </p:grpSpPr>
            <p:sp>
              <p:nvSpPr>
                <p:cNvPr id="121" name="Freeform 120"/>
                <p:cNvSpPr/>
                <p:nvPr/>
              </p:nvSpPr>
              <p:spPr>
                <a:xfrm>
                  <a:off x="-459430" y="-5122871"/>
                  <a:ext cx="1503184" cy="860875"/>
                </a:xfrm>
                <a:custGeom>
                  <a:avLst/>
                  <a:gdLst>
                    <a:gd name="connsiteX0" fmla="*/ 722599 w 1480881"/>
                    <a:gd name="connsiteY0" fmla="*/ 0 h 860875"/>
                    <a:gd name="connsiteX1" fmla="*/ 0 w 1480881"/>
                    <a:gd name="connsiteY1" fmla="*/ 428207 h 860875"/>
                    <a:gd name="connsiteX2" fmla="*/ 762743 w 1480881"/>
                    <a:gd name="connsiteY2" fmla="*/ 860875 h 860875"/>
                    <a:gd name="connsiteX3" fmla="*/ 1480881 w 1480881"/>
                    <a:gd name="connsiteY3" fmla="*/ 450510 h 860875"/>
                    <a:gd name="connsiteX4" fmla="*/ 722599 w 1480881"/>
                    <a:gd name="connsiteY4" fmla="*/ 0 h 860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881" h="860875">
                      <a:moveTo>
                        <a:pt x="722599" y="0"/>
                      </a:moveTo>
                      <a:lnTo>
                        <a:pt x="0" y="428207"/>
                      </a:lnTo>
                      <a:lnTo>
                        <a:pt x="762743" y="860875"/>
                      </a:lnTo>
                      <a:lnTo>
                        <a:pt x="1480881" y="450510"/>
                      </a:lnTo>
                      <a:lnTo>
                        <a:pt x="722599" y="0"/>
                      </a:lnTo>
                      <a:close/>
                    </a:path>
                  </a:pathLst>
                </a:custGeom>
                <a:solidFill>
                  <a:srgbClr val="48BB4E"/>
                </a:solidFill>
                <a:ln w="12700" cap="flat" cmpd="sng" algn="ctr">
                  <a:noFill/>
                  <a:prstDash val="solid"/>
                  <a:miter lim="800000"/>
                </a:ln>
                <a:effectLst/>
              </p:spPr>
              <p:txBody>
                <a:bodyPr rtlCol="0" anchor="ctr"/>
                <a:lstStyle/>
                <a:p>
                  <a:pPr algn="ctr" defTabSz="506845">
                    <a:defRPr/>
                  </a:pPr>
                  <a:endParaRPr lang="en-US" sz="998" kern="0">
                    <a:solidFill>
                      <a:srgbClr val="FFFFFF"/>
                    </a:solidFill>
                    <a:latin typeface="Segoe"/>
                  </a:endParaRPr>
                </a:p>
              </p:txBody>
            </p:sp>
            <p:sp>
              <p:nvSpPr>
                <p:cNvPr id="122" name="Freeform 121"/>
                <p:cNvSpPr/>
                <p:nvPr/>
              </p:nvSpPr>
              <p:spPr>
                <a:xfrm>
                  <a:off x="-459430" y="-4696893"/>
                  <a:ext cx="771664" cy="1253397"/>
                </a:xfrm>
                <a:custGeom>
                  <a:avLst/>
                  <a:gdLst>
                    <a:gd name="connsiteX0" fmla="*/ 0 w 771664"/>
                    <a:gd name="connsiteY0" fmla="*/ 0 h 1253397"/>
                    <a:gd name="connsiteX1" fmla="*/ 0 w 771664"/>
                    <a:gd name="connsiteY1" fmla="*/ 865335 h 1253397"/>
                    <a:gd name="connsiteX2" fmla="*/ 771664 w 771664"/>
                    <a:gd name="connsiteY2" fmla="*/ 1253397 h 1253397"/>
                    <a:gd name="connsiteX3" fmla="*/ 771664 w 771664"/>
                    <a:gd name="connsiteY3" fmla="*/ 432668 h 1253397"/>
                    <a:gd name="connsiteX4" fmla="*/ 0 w 771664"/>
                    <a:gd name="connsiteY4" fmla="*/ 0 h 1253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664" h="1253397">
                      <a:moveTo>
                        <a:pt x="0" y="0"/>
                      </a:moveTo>
                      <a:lnTo>
                        <a:pt x="0" y="865335"/>
                      </a:lnTo>
                      <a:lnTo>
                        <a:pt x="771664" y="1253397"/>
                      </a:lnTo>
                      <a:lnTo>
                        <a:pt x="771664" y="432668"/>
                      </a:lnTo>
                      <a:lnTo>
                        <a:pt x="0" y="0"/>
                      </a:lnTo>
                      <a:close/>
                    </a:path>
                  </a:pathLst>
                </a:custGeom>
                <a:solidFill>
                  <a:srgbClr val="008641"/>
                </a:solidFill>
                <a:ln w="12700" cap="flat" cmpd="sng" algn="ctr">
                  <a:noFill/>
                  <a:prstDash val="solid"/>
                  <a:miter lim="800000"/>
                </a:ln>
                <a:effectLst/>
              </p:spPr>
              <p:txBody>
                <a:bodyPr rtlCol="0" anchor="ctr"/>
                <a:lstStyle/>
                <a:p>
                  <a:pPr algn="ctr" defTabSz="506845">
                    <a:defRPr/>
                  </a:pPr>
                  <a:endParaRPr lang="en-US" sz="998" kern="0">
                    <a:solidFill>
                      <a:srgbClr val="FFFFFF"/>
                    </a:solidFill>
                    <a:latin typeface="Segoe"/>
                  </a:endParaRPr>
                </a:p>
              </p:txBody>
            </p:sp>
            <p:sp>
              <p:nvSpPr>
                <p:cNvPr id="123" name="Freeform 122"/>
                <p:cNvSpPr/>
                <p:nvPr/>
              </p:nvSpPr>
              <p:spPr>
                <a:xfrm>
                  <a:off x="312234" y="-4673479"/>
                  <a:ext cx="740440" cy="1244476"/>
                </a:xfrm>
                <a:custGeom>
                  <a:avLst/>
                  <a:gdLst>
                    <a:gd name="connsiteX0" fmla="*/ 0 w 731520"/>
                    <a:gd name="connsiteY0" fmla="*/ 410365 h 1244476"/>
                    <a:gd name="connsiteX1" fmla="*/ 0 w 731520"/>
                    <a:gd name="connsiteY1" fmla="*/ 1244476 h 1244476"/>
                    <a:gd name="connsiteX2" fmla="*/ 731520 w 731520"/>
                    <a:gd name="connsiteY2" fmla="*/ 780586 h 1244476"/>
                    <a:gd name="connsiteX3" fmla="*/ 718139 w 731520"/>
                    <a:gd name="connsiteY3" fmla="*/ 0 h 1244476"/>
                    <a:gd name="connsiteX4" fmla="*/ 0 w 731520"/>
                    <a:gd name="connsiteY4" fmla="*/ 410365 h 124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1244476">
                      <a:moveTo>
                        <a:pt x="0" y="410365"/>
                      </a:moveTo>
                      <a:lnTo>
                        <a:pt x="0" y="1244476"/>
                      </a:lnTo>
                      <a:lnTo>
                        <a:pt x="731520" y="780586"/>
                      </a:lnTo>
                      <a:lnTo>
                        <a:pt x="718139" y="0"/>
                      </a:lnTo>
                      <a:lnTo>
                        <a:pt x="0" y="410365"/>
                      </a:lnTo>
                      <a:close/>
                    </a:path>
                  </a:pathLst>
                </a:custGeom>
                <a:solidFill>
                  <a:srgbClr val="00602E"/>
                </a:solidFill>
                <a:ln w="12700" cap="flat" cmpd="sng" algn="ctr">
                  <a:noFill/>
                  <a:prstDash val="solid"/>
                  <a:miter lim="800000"/>
                </a:ln>
                <a:effectLst/>
              </p:spPr>
              <p:txBody>
                <a:bodyPr rtlCol="0" anchor="ctr"/>
                <a:lstStyle/>
                <a:p>
                  <a:pPr algn="ctr" defTabSz="506845">
                    <a:defRPr/>
                  </a:pPr>
                  <a:endParaRPr lang="en-US" sz="998" kern="0">
                    <a:solidFill>
                      <a:srgbClr val="FFFFFF"/>
                    </a:solidFill>
                    <a:latin typeface="Segoe"/>
                  </a:endParaRPr>
                </a:p>
              </p:txBody>
            </p:sp>
          </p:grpSp>
        </p:grpSp>
        <p:sp>
          <p:nvSpPr>
            <p:cNvPr id="102" name="Freeform 101"/>
            <p:cNvSpPr/>
            <p:nvPr/>
          </p:nvSpPr>
          <p:spPr>
            <a:xfrm>
              <a:off x="10226236" y="3731764"/>
              <a:ext cx="1231043" cy="816844"/>
            </a:xfrm>
            <a:custGeom>
              <a:avLst/>
              <a:gdLst>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660947 w 827623"/>
                <a:gd name="connsiteY10" fmla="*/ 546384 h 549160"/>
                <a:gd name="connsiteX11" fmla="*/ 175466 w 827623"/>
                <a:gd name="connsiteY11" fmla="*/ 546384 h 549160"/>
                <a:gd name="connsiteX12" fmla="*/ 161716 w 827623"/>
                <a:gd name="connsiteY12" fmla="*/ 549160 h 549160"/>
                <a:gd name="connsiteX13" fmla="*/ 0 w 827623"/>
                <a:gd name="connsiteY13" fmla="*/ 387444 h 549160"/>
                <a:gd name="connsiteX14" fmla="*/ 98769 w 827623"/>
                <a:gd name="connsiteY14" fmla="*/ 238437 h 549160"/>
                <a:gd name="connsiteX15" fmla="*/ 140073 w 827623"/>
                <a:gd name="connsiteY15" fmla="*/ 230098 h 549160"/>
                <a:gd name="connsiteX16" fmla="*/ 137808 w 827623"/>
                <a:gd name="connsiteY16" fmla="*/ 218878 h 549160"/>
                <a:gd name="connsiteX17" fmla="*/ 356686 w 827623"/>
                <a:gd name="connsiteY17" fmla="*/ 0 h 549160"/>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660947 w 827623"/>
                <a:gd name="connsiteY10" fmla="*/ 546384 h 549160"/>
                <a:gd name="connsiteX11" fmla="*/ 161716 w 827623"/>
                <a:gd name="connsiteY11" fmla="*/ 549160 h 549160"/>
                <a:gd name="connsiteX12" fmla="*/ 0 w 827623"/>
                <a:gd name="connsiteY12" fmla="*/ 387444 h 549160"/>
                <a:gd name="connsiteX13" fmla="*/ 98769 w 827623"/>
                <a:gd name="connsiteY13" fmla="*/ 238437 h 549160"/>
                <a:gd name="connsiteX14" fmla="*/ 140073 w 827623"/>
                <a:gd name="connsiteY14" fmla="*/ 230098 h 549160"/>
                <a:gd name="connsiteX15" fmla="*/ 137808 w 827623"/>
                <a:gd name="connsiteY15" fmla="*/ 218878 h 549160"/>
                <a:gd name="connsiteX16" fmla="*/ 356686 w 827623"/>
                <a:gd name="connsiteY16" fmla="*/ 0 h 549160"/>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161716 w 827623"/>
                <a:gd name="connsiteY10" fmla="*/ 549160 h 549160"/>
                <a:gd name="connsiteX11" fmla="*/ 0 w 827623"/>
                <a:gd name="connsiteY11" fmla="*/ 387444 h 549160"/>
                <a:gd name="connsiteX12" fmla="*/ 98769 w 827623"/>
                <a:gd name="connsiteY12" fmla="*/ 238437 h 549160"/>
                <a:gd name="connsiteX13" fmla="*/ 140073 w 827623"/>
                <a:gd name="connsiteY13" fmla="*/ 230098 h 549160"/>
                <a:gd name="connsiteX14" fmla="*/ 137808 w 827623"/>
                <a:gd name="connsiteY14" fmla="*/ 218878 h 549160"/>
                <a:gd name="connsiteX15" fmla="*/ 356686 w 827623"/>
                <a:gd name="connsiteY15" fmla="*/ 0 h 54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3" h="549160">
                  <a:moveTo>
                    <a:pt x="356686" y="0"/>
                  </a:moveTo>
                  <a:cubicBezTo>
                    <a:pt x="417127" y="0"/>
                    <a:pt x="471847" y="24499"/>
                    <a:pt x="511456" y="64108"/>
                  </a:cubicBezTo>
                  <a:lnTo>
                    <a:pt x="550831" y="122508"/>
                  </a:lnTo>
                  <a:lnTo>
                    <a:pt x="581433" y="101570"/>
                  </a:lnTo>
                  <a:cubicBezTo>
                    <a:pt x="595611" y="95485"/>
                    <a:pt x="611198" y="92120"/>
                    <a:pt x="627560" y="92120"/>
                  </a:cubicBezTo>
                  <a:cubicBezTo>
                    <a:pt x="693008" y="92120"/>
                    <a:pt x="746064" y="145960"/>
                    <a:pt x="746064" y="212376"/>
                  </a:cubicBezTo>
                  <a:lnTo>
                    <a:pt x="742437" y="230608"/>
                  </a:lnTo>
                  <a:lnTo>
                    <a:pt x="778805" y="255490"/>
                  </a:lnTo>
                  <a:cubicBezTo>
                    <a:pt x="808967" y="286099"/>
                    <a:pt x="827623" y="328384"/>
                    <a:pt x="827623" y="375091"/>
                  </a:cubicBezTo>
                  <a:cubicBezTo>
                    <a:pt x="827623" y="468505"/>
                    <a:pt x="753000" y="544232"/>
                    <a:pt x="660947" y="544232"/>
                  </a:cubicBezTo>
                  <a:lnTo>
                    <a:pt x="161716" y="549160"/>
                  </a:lnTo>
                  <a:cubicBezTo>
                    <a:pt x="72403" y="549160"/>
                    <a:pt x="0" y="476757"/>
                    <a:pt x="0" y="387444"/>
                  </a:cubicBezTo>
                  <a:cubicBezTo>
                    <a:pt x="0" y="320459"/>
                    <a:pt x="40727" y="262986"/>
                    <a:pt x="98769" y="238437"/>
                  </a:cubicBezTo>
                  <a:lnTo>
                    <a:pt x="140073" y="230098"/>
                  </a:lnTo>
                  <a:lnTo>
                    <a:pt x="137808" y="218878"/>
                  </a:lnTo>
                  <a:cubicBezTo>
                    <a:pt x="137808" y="97995"/>
                    <a:pt x="235803" y="0"/>
                    <a:pt x="356686" y="0"/>
                  </a:cubicBezTo>
                  <a:close/>
                </a:path>
              </a:pathLst>
            </a:custGeom>
            <a:solidFill>
              <a:schemeClr val="bg1"/>
            </a:solidFill>
            <a:ln w="12700" cap="flat" cmpd="sng" algn="ctr">
              <a:noFill/>
              <a:prstDash val="solid"/>
              <a:miter lim="800000"/>
            </a:ln>
            <a:effectLst/>
          </p:spPr>
          <p:txBody>
            <a:bodyPr rtlCol="0" anchor="ctr"/>
            <a:lstStyle/>
            <a:p>
              <a:pPr algn="ctr" defTabSz="506845">
                <a:lnSpc>
                  <a:spcPct val="80000"/>
                </a:lnSpc>
                <a:defRPr/>
              </a:pPr>
              <a:r>
                <a:rPr lang="en-US" sz="998" kern="0" dirty="0">
                  <a:solidFill>
                    <a:srgbClr val="FFFFFF"/>
                  </a:solidFill>
                  <a:latin typeface="Segoe Light"/>
                </a:rPr>
                <a:t>Azure</a:t>
              </a:r>
            </a:p>
          </p:txBody>
        </p:sp>
        <p:sp>
          <p:nvSpPr>
            <p:cNvPr id="103" name="Freeform 102"/>
            <p:cNvSpPr/>
            <p:nvPr/>
          </p:nvSpPr>
          <p:spPr>
            <a:xfrm>
              <a:off x="10271777" y="3731764"/>
              <a:ext cx="1231043" cy="816844"/>
            </a:xfrm>
            <a:custGeom>
              <a:avLst/>
              <a:gdLst>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660947 w 827623"/>
                <a:gd name="connsiteY10" fmla="*/ 546384 h 549160"/>
                <a:gd name="connsiteX11" fmla="*/ 175466 w 827623"/>
                <a:gd name="connsiteY11" fmla="*/ 546384 h 549160"/>
                <a:gd name="connsiteX12" fmla="*/ 161716 w 827623"/>
                <a:gd name="connsiteY12" fmla="*/ 549160 h 549160"/>
                <a:gd name="connsiteX13" fmla="*/ 0 w 827623"/>
                <a:gd name="connsiteY13" fmla="*/ 387444 h 549160"/>
                <a:gd name="connsiteX14" fmla="*/ 98769 w 827623"/>
                <a:gd name="connsiteY14" fmla="*/ 238437 h 549160"/>
                <a:gd name="connsiteX15" fmla="*/ 140073 w 827623"/>
                <a:gd name="connsiteY15" fmla="*/ 230098 h 549160"/>
                <a:gd name="connsiteX16" fmla="*/ 137808 w 827623"/>
                <a:gd name="connsiteY16" fmla="*/ 218878 h 549160"/>
                <a:gd name="connsiteX17" fmla="*/ 356686 w 827623"/>
                <a:gd name="connsiteY17" fmla="*/ 0 h 549160"/>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660947 w 827623"/>
                <a:gd name="connsiteY10" fmla="*/ 546384 h 549160"/>
                <a:gd name="connsiteX11" fmla="*/ 161716 w 827623"/>
                <a:gd name="connsiteY11" fmla="*/ 549160 h 549160"/>
                <a:gd name="connsiteX12" fmla="*/ 0 w 827623"/>
                <a:gd name="connsiteY12" fmla="*/ 387444 h 549160"/>
                <a:gd name="connsiteX13" fmla="*/ 98769 w 827623"/>
                <a:gd name="connsiteY13" fmla="*/ 238437 h 549160"/>
                <a:gd name="connsiteX14" fmla="*/ 140073 w 827623"/>
                <a:gd name="connsiteY14" fmla="*/ 230098 h 549160"/>
                <a:gd name="connsiteX15" fmla="*/ 137808 w 827623"/>
                <a:gd name="connsiteY15" fmla="*/ 218878 h 549160"/>
                <a:gd name="connsiteX16" fmla="*/ 356686 w 827623"/>
                <a:gd name="connsiteY16" fmla="*/ 0 h 549160"/>
                <a:gd name="connsiteX0" fmla="*/ 356686 w 827623"/>
                <a:gd name="connsiteY0" fmla="*/ 0 h 549160"/>
                <a:gd name="connsiteX1" fmla="*/ 511456 w 827623"/>
                <a:gd name="connsiteY1" fmla="*/ 64108 h 549160"/>
                <a:gd name="connsiteX2" fmla="*/ 550831 w 827623"/>
                <a:gd name="connsiteY2" fmla="*/ 122508 h 549160"/>
                <a:gd name="connsiteX3" fmla="*/ 581433 w 827623"/>
                <a:gd name="connsiteY3" fmla="*/ 101570 h 549160"/>
                <a:gd name="connsiteX4" fmla="*/ 627560 w 827623"/>
                <a:gd name="connsiteY4" fmla="*/ 92120 h 549160"/>
                <a:gd name="connsiteX5" fmla="*/ 746064 w 827623"/>
                <a:gd name="connsiteY5" fmla="*/ 212376 h 549160"/>
                <a:gd name="connsiteX6" fmla="*/ 742437 w 827623"/>
                <a:gd name="connsiteY6" fmla="*/ 230608 h 549160"/>
                <a:gd name="connsiteX7" fmla="*/ 778805 w 827623"/>
                <a:gd name="connsiteY7" fmla="*/ 255490 h 549160"/>
                <a:gd name="connsiteX8" fmla="*/ 827623 w 827623"/>
                <a:gd name="connsiteY8" fmla="*/ 375091 h 549160"/>
                <a:gd name="connsiteX9" fmla="*/ 660947 w 827623"/>
                <a:gd name="connsiteY9" fmla="*/ 544232 h 549160"/>
                <a:gd name="connsiteX10" fmla="*/ 161716 w 827623"/>
                <a:gd name="connsiteY10" fmla="*/ 549160 h 549160"/>
                <a:gd name="connsiteX11" fmla="*/ 0 w 827623"/>
                <a:gd name="connsiteY11" fmla="*/ 387444 h 549160"/>
                <a:gd name="connsiteX12" fmla="*/ 98769 w 827623"/>
                <a:gd name="connsiteY12" fmla="*/ 238437 h 549160"/>
                <a:gd name="connsiteX13" fmla="*/ 140073 w 827623"/>
                <a:gd name="connsiteY13" fmla="*/ 230098 h 549160"/>
                <a:gd name="connsiteX14" fmla="*/ 137808 w 827623"/>
                <a:gd name="connsiteY14" fmla="*/ 218878 h 549160"/>
                <a:gd name="connsiteX15" fmla="*/ 356686 w 827623"/>
                <a:gd name="connsiteY15" fmla="*/ 0 h 54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3" h="549160">
                  <a:moveTo>
                    <a:pt x="356686" y="0"/>
                  </a:moveTo>
                  <a:cubicBezTo>
                    <a:pt x="417127" y="0"/>
                    <a:pt x="471847" y="24499"/>
                    <a:pt x="511456" y="64108"/>
                  </a:cubicBezTo>
                  <a:lnTo>
                    <a:pt x="550831" y="122508"/>
                  </a:lnTo>
                  <a:lnTo>
                    <a:pt x="581433" y="101570"/>
                  </a:lnTo>
                  <a:cubicBezTo>
                    <a:pt x="595611" y="95485"/>
                    <a:pt x="611198" y="92120"/>
                    <a:pt x="627560" y="92120"/>
                  </a:cubicBezTo>
                  <a:cubicBezTo>
                    <a:pt x="693008" y="92120"/>
                    <a:pt x="746064" y="145960"/>
                    <a:pt x="746064" y="212376"/>
                  </a:cubicBezTo>
                  <a:lnTo>
                    <a:pt x="742437" y="230608"/>
                  </a:lnTo>
                  <a:lnTo>
                    <a:pt x="778805" y="255490"/>
                  </a:lnTo>
                  <a:cubicBezTo>
                    <a:pt x="808967" y="286099"/>
                    <a:pt x="827623" y="328384"/>
                    <a:pt x="827623" y="375091"/>
                  </a:cubicBezTo>
                  <a:cubicBezTo>
                    <a:pt x="827623" y="468505"/>
                    <a:pt x="753000" y="544232"/>
                    <a:pt x="660947" y="544232"/>
                  </a:cubicBezTo>
                  <a:lnTo>
                    <a:pt x="161716" y="549160"/>
                  </a:lnTo>
                  <a:cubicBezTo>
                    <a:pt x="72403" y="549160"/>
                    <a:pt x="0" y="476757"/>
                    <a:pt x="0" y="387444"/>
                  </a:cubicBezTo>
                  <a:cubicBezTo>
                    <a:pt x="0" y="320459"/>
                    <a:pt x="40727" y="262986"/>
                    <a:pt x="98769" y="238437"/>
                  </a:cubicBezTo>
                  <a:lnTo>
                    <a:pt x="140073" y="230098"/>
                  </a:lnTo>
                  <a:lnTo>
                    <a:pt x="137808" y="218878"/>
                  </a:lnTo>
                  <a:cubicBezTo>
                    <a:pt x="137808" y="97995"/>
                    <a:pt x="235803" y="0"/>
                    <a:pt x="356686" y="0"/>
                  </a:cubicBezTo>
                  <a:close/>
                </a:path>
              </a:pathLst>
            </a:custGeom>
            <a:gradFill flip="none" rotWithShape="1">
              <a:gsLst>
                <a:gs pos="57000">
                  <a:srgbClr val="209FE8"/>
                </a:gs>
                <a:gs pos="58000">
                  <a:srgbClr val="2EAFE5"/>
                </a:gs>
              </a:gsLst>
              <a:lin ang="19200000" scaled="0"/>
              <a:tileRect/>
            </a:gradFill>
            <a:ln w="12700" cap="flat" cmpd="sng" algn="ctr">
              <a:noFill/>
              <a:prstDash val="solid"/>
              <a:miter lim="800000"/>
            </a:ln>
            <a:effectLst/>
          </p:spPr>
          <p:txBody>
            <a:bodyPr rtlCol="0" anchor="ctr"/>
            <a:lstStyle/>
            <a:p>
              <a:pPr algn="ctr" defTabSz="506845">
                <a:lnSpc>
                  <a:spcPct val="80000"/>
                </a:lnSpc>
                <a:defRPr/>
              </a:pPr>
              <a:r>
                <a:rPr lang="en-US" sz="1600" kern="0" dirty="0">
                  <a:solidFill>
                    <a:srgbClr val="FFFFFF"/>
                  </a:solidFill>
                  <a:latin typeface="Segoe Light"/>
                </a:rPr>
                <a:t>Azure</a:t>
              </a:r>
              <a:endParaRPr lang="en-US" sz="998" kern="0" dirty="0">
                <a:solidFill>
                  <a:srgbClr val="FFFFFF"/>
                </a:solidFill>
                <a:latin typeface="Segoe Light"/>
              </a:endParaRPr>
            </a:p>
          </p:txBody>
        </p:sp>
        <p:grpSp>
          <p:nvGrpSpPr>
            <p:cNvPr id="104" name="Group 103"/>
            <p:cNvGrpSpPr>
              <a:grpSpLocks noChangeAspect="1"/>
            </p:cNvGrpSpPr>
            <p:nvPr/>
          </p:nvGrpSpPr>
          <p:grpSpPr>
            <a:xfrm>
              <a:off x="10095958" y="3927652"/>
              <a:ext cx="428529" cy="264350"/>
              <a:chOff x="1691870" y="-5380374"/>
              <a:chExt cx="5029200" cy="3102395"/>
            </a:xfrm>
          </p:grpSpPr>
          <p:grpSp>
            <p:nvGrpSpPr>
              <p:cNvPr id="111" name="Group 110"/>
              <p:cNvGrpSpPr/>
              <p:nvPr/>
            </p:nvGrpSpPr>
            <p:grpSpPr>
              <a:xfrm>
                <a:off x="1691870" y="-5380374"/>
                <a:ext cx="5029200" cy="3102395"/>
                <a:chOff x="1691870" y="-5380374"/>
                <a:chExt cx="5029200" cy="3102395"/>
              </a:xfrm>
            </p:grpSpPr>
            <p:grpSp>
              <p:nvGrpSpPr>
                <p:cNvPr id="113" name="Group 112"/>
                <p:cNvGrpSpPr/>
                <p:nvPr/>
              </p:nvGrpSpPr>
              <p:grpSpPr>
                <a:xfrm>
                  <a:off x="1691870" y="-5380374"/>
                  <a:ext cx="5029200" cy="3102395"/>
                  <a:chOff x="1691870" y="-5380374"/>
                  <a:chExt cx="5029200" cy="3102395"/>
                </a:xfrm>
              </p:grpSpPr>
              <p:sp>
                <p:nvSpPr>
                  <p:cNvPr id="117" name="Rounded Rectangle 116"/>
                  <p:cNvSpPr/>
                  <p:nvPr/>
                </p:nvSpPr>
                <p:spPr>
                  <a:xfrm>
                    <a:off x="1691870" y="-5245767"/>
                    <a:ext cx="5029200" cy="2967788"/>
                  </a:xfrm>
                  <a:prstGeom prst="roundRect">
                    <a:avLst>
                      <a:gd name="adj" fmla="val 9165"/>
                    </a:avLst>
                  </a:prstGeom>
                  <a:solidFill>
                    <a:srgbClr val="E4E2E4"/>
                  </a:solidFill>
                  <a:ln w="12700" cap="flat" cmpd="sng" algn="ctr">
                    <a:noFill/>
                    <a:prstDash val="solid"/>
                    <a:miter lim="800000"/>
                  </a:ln>
                  <a:effectLst/>
                </p:spPr>
                <p:txBody>
                  <a:bodyPr rtlCol="0" anchor="ctr"/>
                  <a:lstStyle/>
                  <a:p>
                    <a:pPr algn="ctr" defTabSz="506845">
                      <a:defRPr/>
                    </a:pPr>
                    <a:endParaRPr lang="en-US" sz="998" kern="0">
                      <a:solidFill>
                        <a:srgbClr val="FFFFFF"/>
                      </a:solidFill>
                      <a:latin typeface="Segoe"/>
                    </a:endParaRPr>
                  </a:p>
                </p:txBody>
              </p:sp>
              <p:sp>
                <p:nvSpPr>
                  <p:cNvPr id="118" name="Round Same Side Corner Rectangle 117"/>
                  <p:cNvSpPr/>
                  <p:nvPr/>
                </p:nvSpPr>
                <p:spPr>
                  <a:xfrm>
                    <a:off x="1691870" y="-5380374"/>
                    <a:ext cx="5029200" cy="352926"/>
                  </a:xfrm>
                  <a:prstGeom prst="round2SameRect">
                    <a:avLst>
                      <a:gd name="adj1" fmla="val 42938"/>
                      <a:gd name="adj2" fmla="val 0"/>
                    </a:avLst>
                  </a:prstGeom>
                  <a:solidFill>
                    <a:srgbClr val="B5ADB6"/>
                  </a:solidFill>
                  <a:ln w="12700" cap="flat" cmpd="sng" algn="ctr">
                    <a:noFill/>
                    <a:prstDash val="solid"/>
                    <a:miter lim="800000"/>
                  </a:ln>
                  <a:effectLst/>
                </p:spPr>
                <p:txBody>
                  <a:bodyPr rtlCol="0" anchor="ctr"/>
                  <a:lstStyle/>
                  <a:p>
                    <a:pPr algn="ctr" defTabSz="506845">
                      <a:defRPr/>
                    </a:pPr>
                    <a:endParaRPr lang="en-US" sz="998" kern="0">
                      <a:solidFill>
                        <a:srgbClr val="FFFFFF"/>
                      </a:solidFill>
                      <a:latin typeface="Segoe"/>
                    </a:endParaRPr>
                  </a:p>
                </p:txBody>
              </p:sp>
            </p:grpSp>
            <p:cxnSp>
              <p:nvCxnSpPr>
                <p:cNvPr id="114" name="Straight Connector 113"/>
                <p:cNvCxnSpPr/>
                <p:nvPr/>
              </p:nvCxnSpPr>
              <p:spPr>
                <a:xfrm>
                  <a:off x="1783901" y="-5198097"/>
                  <a:ext cx="187036" cy="0"/>
                </a:xfrm>
                <a:prstGeom prst="line">
                  <a:avLst/>
                </a:prstGeom>
                <a:noFill/>
                <a:ln w="3175" cap="flat" cmpd="sng" algn="ctr">
                  <a:solidFill>
                    <a:srgbClr val="024D84"/>
                  </a:solidFill>
                  <a:prstDash val="solid"/>
                  <a:miter lim="800000"/>
                </a:ln>
                <a:effectLst/>
              </p:spPr>
            </p:cxnSp>
            <p:sp>
              <p:nvSpPr>
                <p:cNvPr id="115" name="Frame 114"/>
                <p:cNvSpPr/>
                <p:nvPr/>
              </p:nvSpPr>
              <p:spPr>
                <a:xfrm>
                  <a:off x="2099107" y="-5282089"/>
                  <a:ext cx="263791" cy="167985"/>
                </a:xfrm>
                <a:prstGeom prst="frame">
                  <a:avLst/>
                </a:prstGeom>
                <a:solidFill>
                  <a:srgbClr val="024D84"/>
                </a:solidFill>
                <a:ln w="12700" cap="flat" cmpd="sng" algn="ctr">
                  <a:noFill/>
                  <a:prstDash val="solid"/>
                  <a:miter lim="800000"/>
                </a:ln>
                <a:effectLst/>
              </p:spPr>
              <p:txBody>
                <a:bodyPr rtlCol="0" anchor="ctr"/>
                <a:lstStyle/>
                <a:p>
                  <a:pPr algn="ctr" defTabSz="506845">
                    <a:defRPr/>
                  </a:pPr>
                  <a:endParaRPr lang="en-US" sz="998" kern="0">
                    <a:solidFill>
                      <a:srgbClr val="000000"/>
                    </a:solidFill>
                    <a:latin typeface="Segoe"/>
                  </a:endParaRPr>
                </a:p>
              </p:txBody>
            </p:sp>
            <p:sp>
              <p:nvSpPr>
                <p:cNvPr id="116" name="Multiply 115"/>
                <p:cNvSpPr/>
                <p:nvPr/>
              </p:nvSpPr>
              <p:spPr>
                <a:xfrm>
                  <a:off x="2399687" y="-5344597"/>
                  <a:ext cx="293001" cy="293001"/>
                </a:xfrm>
                <a:prstGeom prst="mathMultiply">
                  <a:avLst>
                    <a:gd name="adj1" fmla="val 16001"/>
                  </a:avLst>
                </a:prstGeom>
                <a:solidFill>
                  <a:srgbClr val="024D84"/>
                </a:solidFill>
                <a:ln w="12700" cap="flat" cmpd="sng" algn="ctr">
                  <a:noFill/>
                  <a:prstDash val="solid"/>
                  <a:miter lim="800000"/>
                </a:ln>
                <a:effectLst/>
              </p:spPr>
              <p:txBody>
                <a:bodyPr rtlCol="0" anchor="ctr"/>
                <a:lstStyle/>
                <a:p>
                  <a:pPr algn="ctr" defTabSz="506845">
                    <a:defRPr/>
                  </a:pPr>
                  <a:endParaRPr lang="en-US" sz="998" kern="0">
                    <a:solidFill>
                      <a:srgbClr val="FFFFFF"/>
                    </a:solidFill>
                    <a:latin typeface="Segoe"/>
                  </a:endParaRPr>
                </a:p>
              </p:txBody>
            </p:sp>
          </p:grpSp>
          <p:sp>
            <p:nvSpPr>
              <p:cNvPr id="112" name="Donut 59"/>
              <p:cNvSpPr>
                <a:spLocks noChangeAspect="1"/>
              </p:cNvSpPr>
              <p:nvPr/>
            </p:nvSpPr>
            <p:spPr bwMode="auto">
              <a:xfrm>
                <a:off x="3004493" y="-4604748"/>
                <a:ext cx="2419895" cy="2012540"/>
              </a:xfrm>
              <a:custGeom>
                <a:avLst/>
                <a:gdLst/>
                <a:ahLst/>
                <a:cxnLst/>
                <a:rect l="l" t="t" r="r" b="b"/>
                <a:pathLst>
                  <a:path w="1049699" h="873224">
                    <a:moveTo>
                      <a:pt x="694504" y="413534"/>
                    </a:moveTo>
                    <a:cubicBezTo>
                      <a:pt x="732475" y="413534"/>
                      <a:pt x="763257" y="444315"/>
                      <a:pt x="763257" y="482286"/>
                    </a:cubicBezTo>
                    <a:cubicBezTo>
                      <a:pt x="763257" y="520258"/>
                      <a:pt x="732475" y="551039"/>
                      <a:pt x="694504" y="551039"/>
                    </a:cubicBezTo>
                    <a:cubicBezTo>
                      <a:pt x="656533" y="551039"/>
                      <a:pt x="625751" y="520258"/>
                      <a:pt x="625751" y="482286"/>
                    </a:cubicBezTo>
                    <a:cubicBezTo>
                      <a:pt x="625751" y="444315"/>
                      <a:pt x="656533" y="413534"/>
                      <a:pt x="694504" y="413534"/>
                    </a:cubicBezTo>
                    <a:close/>
                    <a:moveTo>
                      <a:pt x="694504" y="344781"/>
                    </a:moveTo>
                    <a:cubicBezTo>
                      <a:pt x="618562" y="344781"/>
                      <a:pt x="556998" y="406344"/>
                      <a:pt x="556998" y="482286"/>
                    </a:cubicBezTo>
                    <a:cubicBezTo>
                      <a:pt x="556998" y="558229"/>
                      <a:pt x="618562" y="619792"/>
                      <a:pt x="694504" y="619792"/>
                    </a:cubicBezTo>
                    <a:cubicBezTo>
                      <a:pt x="770446" y="619792"/>
                      <a:pt x="832010" y="558229"/>
                      <a:pt x="832010" y="482286"/>
                    </a:cubicBezTo>
                    <a:cubicBezTo>
                      <a:pt x="832010" y="406344"/>
                      <a:pt x="770446" y="344781"/>
                      <a:pt x="694504" y="344781"/>
                    </a:cubicBezTo>
                    <a:close/>
                    <a:moveTo>
                      <a:pt x="197661" y="172436"/>
                    </a:moveTo>
                    <a:cubicBezTo>
                      <a:pt x="219463" y="172436"/>
                      <a:pt x="237138" y="190111"/>
                      <a:pt x="237138" y="211913"/>
                    </a:cubicBezTo>
                    <a:cubicBezTo>
                      <a:pt x="237138" y="233716"/>
                      <a:pt x="219463" y="251390"/>
                      <a:pt x="197661" y="251390"/>
                    </a:cubicBezTo>
                    <a:cubicBezTo>
                      <a:pt x="175858" y="251390"/>
                      <a:pt x="158183" y="233716"/>
                      <a:pt x="158183" y="211913"/>
                    </a:cubicBezTo>
                    <a:cubicBezTo>
                      <a:pt x="158183" y="190111"/>
                      <a:pt x="175858" y="172436"/>
                      <a:pt x="197661" y="172436"/>
                    </a:cubicBezTo>
                    <a:close/>
                    <a:moveTo>
                      <a:pt x="197661" y="132959"/>
                    </a:moveTo>
                    <a:cubicBezTo>
                      <a:pt x="154055" y="132959"/>
                      <a:pt x="118706" y="168308"/>
                      <a:pt x="118706" y="211913"/>
                    </a:cubicBezTo>
                    <a:cubicBezTo>
                      <a:pt x="118706" y="255519"/>
                      <a:pt x="154055" y="290868"/>
                      <a:pt x="197661" y="290868"/>
                    </a:cubicBezTo>
                    <a:cubicBezTo>
                      <a:pt x="241266" y="290868"/>
                      <a:pt x="276615" y="255519"/>
                      <a:pt x="276615" y="211913"/>
                    </a:cubicBezTo>
                    <a:cubicBezTo>
                      <a:pt x="276615" y="168308"/>
                      <a:pt x="241266" y="132959"/>
                      <a:pt x="197661" y="132959"/>
                    </a:cubicBezTo>
                    <a:close/>
                    <a:moveTo>
                      <a:pt x="735148" y="113222"/>
                    </a:moveTo>
                    <a:lnTo>
                      <a:pt x="750778" y="185510"/>
                    </a:lnTo>
                    <a:lnTo>
                      <a:pt x="825020" y="210909"/>
                    </a:lnTo>
                    <a:lnTo>
                      <a:pt x="869956" y="162065"/>
                    </a:lnTo>
                    <a:lnTo>
                      <a:pt x="938336" y="208955"/>
                    </a:lnTo>
                    <a:lnTo>
                      <a:pt x="912938" y="277336"/>
                    </a:lnTo>
                    <a:lnTo>
                      <a:pt x="950059" y="332040"/>
                    </a:lnTo>
                    <a:lnTo>
                      <a:pt x="1026254" y="332040"/>
                    </a:lnTo>
                    <a:lnTo>
                      <a:pt x="1049699" y="418004"/>
                    </a:lnTo>
                    <a:lnTo>
                      <a:pt x="996948" y="459033"/>
                    </a:lnTo>
                    <a:lnTo>
                      <a:pt x="996948" y="523506"/>
                    </a:lnTo>
                    <a:lnTo>
                      <a:pt x="1045792" y="568442"/>
                    </a:lnTo>
                    <a:lnTo>
                      <a:pt x="1028208" y="646591"/>
                    </a:lnTo>
                    <a:lnTo>
                      <a:pt x="944197" y="648545"/>
                    </a:lnTo>
                    <a:lnTo>
                      <a:pt x="914891" y="695434"/>
                    </a:lnTo>
                    <a:lnTo>
                      <a:pt x="932475" y="767723"/>
                    </a:lnTo>
                    <a:lnTo>
                      <a:pt x="869956" y="814612"/>
                    </a:lnTo>
                    <a:lnTo>
                      <a:pt x="813297" y="769676"/>
                    </a:lnTo>
                    <a:lnTo>
                      <a:pt x="750778" y="797029"/>
                    </a:lnTo>
                    <a:lnTo>
                      <a:pt x="737102" y="865409"/>
                    </a:lnTo>
                    <a:lnTo>
                      <a:pt x="656998" y="873224"/>
                    </a:lnTo>
                    <a:lnTo>
                      <a:pt x="637461" y="789214"/>
                    </a:lnTo>
                    <a:lnTo>
                      <a:pt x="572988" y="769676"/>
                    </a:lnTo>
                    <a:lnTo>
                      <a:pt x="518283" y="814612"/>
                    </a:lnTo>
                    <a:lnTo>
                      <a:pt x="463579" y="765769"/>
                    </a:lnTo>
                    <a:lnTo>
                      <a:pt x="483116" y="701296"/>
                    </a:lnTo>
                    <a:lnTo>
                      <a:pt x="442088" y="646591"/>
                    </a:lnTo>
                    <a:lnTo>
                      <a:pt x="365892" y="644637"/>
                    </a:lnTo>
                    <a:lnTo>
                      <a:pt x="350262" y="568442"/>
                    </a:lnTo>
                    <a:lnTo>
                      <a:pt x="410828" y="537182"/>
                    </a:lnTo>
                    <a:lnTo>
                      <a:pt x="408874" y="460987"/>
                    </a:lnTo>
                    <a:lnTo>
                      <a:pt x="350262" y="412143"/>
                    </a:lnTo>
                    <a:lnTo>
                      <a:pt x="371753" y="339855"/>
                    </a:lnTo>
                    <a:lnTo>
                      <a:pt x="444041" y="341809"/>
                    </a:lnTo>
                    <a:lnTo>
                      <a:pt x="485070" y="296873"/>
                    </a:lnTo>
                    <a:lnTo>
                      <a:pt x="459671" y="208955"/>
                    </a:lnTo>
                    <a:lnTo>
                      <a:pt x="516330" y="164019"/>
                    </a:lnTo>
                    <a:lnTo>
                      <a:pt x="582757" y="208955"/>
                    </a:lnTo>
                    <a:lnTo>
                      <a:pt x="637461" y="189418"/>
                    </a:lnTo>
                    <a:lnTo>
                      <a:pt x="658952" y="115176"/>
                    </a:lnTo>
                    <a:close/>
                    <a:moveTo>
                      <a:pt x="220998" y="0"/>
                    </a:moveTo>
                    <a:lnTo>
                      <a:pt x="229972" y="41507"/>
                    </a:lnTo>
                    <a:lnTo>
                      <a:pt x="272601" y="56091"/>
                    </a:lnTo>
                    <a:lnTo>
                      <a:pt x="298403" y="28045"/>
                    </a:lnTo>
                    <a:lnTo>
                      <a:pt x="337667" y="54969"/>
                    </a:lnTo>
                    <a:lnTo>
                      <a:pt x="323083" y="94233"/>
                    </a:lnTo>
                    <a:lnTo>
                      <a:pt x="344398" y="125643"/>
                    </a:lnTo>
                    <a:lnTo>
                      <a:pt x="388148" y="125643"/>
                    </a:lnTo>
                    <a:lnTo>
                      <a:pt x="401610" y="175003"/>
                    </a:lnTo>
                    <a:lnTo>
                      <a:pt x="371321" y="198561"/>
                    </a:lnTo>
                    <a:lnTo>
                      <a:pt x="371321" y="235581"/>
                    </a:lnTo>
                    <a:lnTo>
                      <a:pt x="399366" y="261383"/>
                    </a:lnTo>
                    <a:lnTo>
                      <a:pt x="389270" y="306256"/>
                    </a:lnTo>
                    <a:lnTo>
                      <a:pt x="341032" y="307377"/>
                    </a:lnTo>
                    <a:lnTo>
                      <a:pt x="324205" y="334301"/>
                    </a:lnTo>
                    <a:lnTo>
                      <a:pt x="334301" y="375808"/>
                    </a:lnTo>
                    <a:lnTo>
                      <a:pt x="298403" y="402732"/>
                    </a:lnTo>
                    <a:lnTo>
                      <a:pt x="265870" y="376930"/>
                    </a:lnTo>
                    <a:lnTo>
                      <a:pt x="229972" y="392635"/>
                    </a:lnTo>
                    <a:lnTo>
                      <a:pt x="222120" y="431899"/>
                    </a:lnTo>
                    <a:lnTo>
                      <a:pt x="176125" y="436386"/>
                    </a:lnTo>
                    <a:lnTo>
                      <a:pt x="164907" y="388148"/>
                    </a:lnTo>
                    <a:lnTo>
                      <a:pt x="127887" y="376930"/>
                    </a:lnTo>
                    <a:lnTo>
                      <a:pt x="96476" y="402732"/>
                    </a:lnTo>
                    <a:lnTo>
                      <a:pt x="65065" y="374686"/>
                    </a:lnTo>
                    <a:lnTo>
                      <a:pt x="76284" y="337666"/>
                    </a:lnTo>
                    <a:lnTo>
                      <a:pt x="52725" y="306256"/>
                    </a:lnTo>
                    <a:lnTo>
                      <a:pt x="8975" y="305134"/>
                    </a:lnTo>
                    <a:lnTo>
                      <a:pt x="0" y="261383"/>
                    </a:lnTo>
                    <a:lnTo>
                      <a:pt x="34776" y="243434"/>
                    </a:lnTo>
                    <a:lnTo>
                      <a:pt x="33655" y="199683"/>
                    </a:lnTo>
                    <a:lnTo>
                      <a:pt x="0" y="171638"/>
                    </a:lnTo>
                    <a:lnTo>
                      <a:pt x="12340" y="130131"/>
                    </a:lnTo>
                    <a:lnTo>
                      <a:pt x="53847" y="131252"/>
                    </a:lnTo>
                    <a:lnTo>
                      <a:pt x="77405" y="105451"/>
                    </a:lnTo>
                    <a:lnTo>
                      <a:pt x="62822" y="54969"/>
                    </a:lnTo>
                    <a:lnTo>
                      <a:pt x="95354" y="29167"/>
                    </a:lnTo>
                    <a:lnTo>
                      <a:pt x="133496" y="54969"/>
                    </a:lnTo>
                    <a:lnTo>
                      <a:pt x="164907" y="43751"/>
                    </a:lnTo>
                    <a:lnTo>
                      <a:pt x="177247" y="1122"/>
                    </a:lnTo>
                    <a:close/>
                  </a:path>
                </a:pathLst>
              </a:custGeom>
              <a:solidFill>
                <a:srgbClr val="382A4D"/>
              </a:solidFill>
              <a:ln w="6350" cap="flat" cmpd="sng" algn="ctr">
                <a:noFill/>
                <a:prstDash val="solid"/>
                <a:miter lim="800000"/>
                <a:headEnd type="none" w="med" len="med"/>
                <a:tailEnd type="none" w="med" len="med"/>
              </a:ln>
              <a:effectLst/>
            </p:spPr>
            <p:txBody>
              <a:bodyPr rot="0" spcFirstLastPara="0" vertOverflow="overflow" horzOverflow="overflow" vert="horz" wrap="square" lIns="91427" tIns="45713" rIns="45713" bIns="91427" numCol="1" spcCol="0" rtlCol="0" fromWordArt="0" anchor="b" anchorCtr="0" forceAA="0" compatLnSpc="1">
                <a:prstTxWarp prst="textNoShape">
                  <a:avLst/>
                </a:prstTxWarp>
                <a:noAutofit/>
              </a:bodyPr>
              <a:lstStyle/>
              <a:p>
                <a:pPr algn="ctr" defTabSz="913924" fontAlgn="base">
                  <a:spcBef>
                    <a:spcPct val="0"/>
                  </a:spcBef>
                  <a:spcAft>
                    <a:spcPct val="0"/>
                  </a:spcAft>
                  <a:defRPr/>
                </a:pPr>
                <a:endParaRPr lang="en-US" sz="998" kern="0" spc="-50" dirty="0" err="1">
                  <a:gradFill>
                    <a:gsLst>
                      <a:gs pos="0">
                        <a:srgbClr val="FFFFFF"/>
                      </a:gs>
                      <a:gs pos="100000">
                        <a:srgbClr val="FFFFFF"/>
                      </a:gs>
                    </a:gsLst>
                    <a:lin ang="5400000" scaled="0"/>
                  </a:gradFill>
                  <a:latin typeface="Segoe"/>
                  <a:ea typeface="Segoe UI" pitchFamily="34" charset="0"/>
                  <a:cs typeface="Segoe UI" pitchFamily="34" charset="0"/>
                </a:endParaRPr>
              </a:p>
            </p:txBody>
          </p:sp>
        </p:grpSp>
        <p:grpSp>
          <p:nvGrpSpPr>
            <p:cNvPr id="105" name="Group 104"/>
            <p:cNvGrpSpPr>
              <a:grpSpLocks noChangeAspect="1"/>
            </p:cNvGrpSpPr>
            <p:nvPr/>
          </p:nvGrpSpPr>
          <p:grpSpPr>
            <a:xfrm>
              <a:off x="10147407" y="3584619"/>
              <a:ext cx="251740" cy="251740"/>
              <a:chOff x="4322558" y="-150269"/>
              <a:chExt cx="300538" cy="300538"/>
            </a:xfrm>
            <a:solidFill>
              <a:srgbClr val="FEBE1A"/>
            </a:solidFill>
          </p:grpSpPr>
          <p:sp>
            <p:nvSpPr>
              <p:cNvPr id="106" name="Oval 105"/>
              <p:cNvSpPr/>
              <p:nvPr/>
            </p:nvSpPr>
            <p:spPr>
              <a:xfrm>
                <a:off x="4322558" y="-150269"/>
                <a:ext cx="300538" cy="300538"/>
              </a:xfrm>
              <a:prstGeom prst="ellipse">
                <a:avLst/>
              </a:prstGeom>
              <a:grpFill/>
              <a:ln w="12700" cap="flat" cmpd="sng" algn="ctr">
                <a:noFill/>
                <a:prstDash val="solid"/>
                <a:miter lim="800000"/>
              </a:ln>
              <a:effectLst/>
            </p:spPr>
            <p:txBody>
              <a:bodyPr rtlCol="0" anchor="ctr"/>
              <a:lstStyle/>
              <a:p>
                <a:pPr algn="ctr" defTabSz="506845">
                  <a:defRPr/>
                </a:pPr>
                <a:endParaRPr lang="en-US" sz="998" kern="0">
                  <a:solidFill>
                    <a:srgbClr val="FFFFFF"/>
                  </a:solidFill>
                  <a:latin typeface="Segoe"/>
                </a:endParaRPr>
              </a:p>
            </p:txBody>
          </p:sp>
          <p:grpSp>
            <p:nvGrpSpPr>
              <p:cNvPr id="107" name="Group 106"/>
              <p:cNvGrpSpPr>
                <a:grpSpLocks noChangeAspect="1"/>
              </p:cNvGrpSpPr>
              <p:nvPr/>
            </p:nvGrpSpPr>
            <p:grpSpPr>
              <a:xfrm>
                <a:off x="4384955" y="-98434"/>
                <a:ext cx="175744" cy="196869"/>
                <a:chOff x="-459430" y="-5122871"/>
                <a:chExt cx="1512104" cy="1693868"/>
              </a:xfrm>
              <a:grpFill/>
            </p:grpSpPr>
            <p:sp>
              <p:nvSpPr>
                <p:cNvPr id="108" name="Freeform 107"/>
                <p:cNvSpPr/>
                <p:nvPr/>
              </p:nvSpPr>
              <p:spPr>
                <a:xfrm>
                  <a:off x="-459430" y="-5122871"/>
                  <a:ext cx="1503184" cy="860875"/>
                </a:xfrm>
                <a:custGeom>
                  <a:avLst/>
                  <a:gdLst>
                    <a:gd name="connsiteX0" fmla="*/ 722599 w 1480881"/>
                    <a:gd name="connsiteY0" fmla="*/ 0 h 860875"/>
                    <a:gd name="connsiteX1" fmla="*/ 0 w 1480881"/>
                    <a:gd name="connsiteY1" fmla="*/ 428207 h 860875"/>
                    <a:gd name="connsiteX2" fmla="*/ 762743 w 1480881"/>
                    <a:gd name="connsiteY2" fmla="*/ 860875 h 860875"/>
                    <a:gd name="connsiteX3" fmla="*/ 1480881 w 1480881"/>
                    <a:gd name="connsiteY3" fmla="*/ 450510 h 860875"/>
                    <a:gd name="connsiteX4" fmla="*/ 722599 w 1480881"/>
                    <a:gd name="connsiteY4" fmla="*/ 0 h 860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881" h="860875">
                      <a:moveTo>
                        <a:pt x="722599" y="0"/>
                      </a:moveTo>
                      <a:lnTo>
                        <a:pt x="0" y="428207"/>
                      </a:lnTo>
                      <a:lnTo>
                        <a:pt x="762743" y="860875"/>
                      </a:lnTo>
                      <a:lnTo>
                        <a:pt x="1480881" y="450510"/>
                      </a:lnTo>
                      <a:lnTo>
                        <a:pt x="722599" y="0"/>
                      </a:lnTo>
                      <a:close/>
                    </a:path>
                  </a:pathLst>
                </a:custGeom>
                <a:solidFill>
                  <a:srgbClr val="FFC410"/>
                </a:solidFill>
                <a:ln w="12700" cap="flat" cmpd="sng" algn="ctr">
                  <a:noFill/>
                  <a:prstDash val="solid"/>
                  <a:miter lim="800000"/>
                </a:ln>
                <a:effectLst/>
              </p:spPr>
              <p:txBody>
                <a:bodyPr rtlCol="0" anchor="ctr"/>
                <a:lstStyle/>
                <a:p>
                  <a:pPr algn="ctr" defTabSz="506845">
                    <a:defRPr/>
                  </a:pPr>
                  <a:endParaRPr lang="en-US" sz="998" kern="0">
                    <a:solidFill>
                      <a:srgbClr val="FFFFFF"/>
                    </a:solidFill>
                    <a:latin typeface="Segoe"/>
                  </a:endParaRPr>
                </a:p>
              </p:txBody>
            </p:sp>
            <p:sp>
              <p:nvSpPr>
                <p:cNvPr id="109" name="Freeform 108"/>
                <p:cNvSpPr/>
                <p:nvPr/>
              </p:nvSpPr>
              <p:spPr>
                <a:xfrm>
                  <a:off x="-459430" y="-4696893"/>
                  <a:ext cx="771664" cy="1253397"/>
                </a:xfrm>
                <a:custGeom>
                  <a:avLst/>
                  <a:gdLst>
                    <a:gd name="connsiteX0" fmla="*/ 0 w 771664"/>
                    <a:gd name="connsiteY0" fmla="*/ 0 h 1253397"/>
                    <a:gd name="connsiteX1" fmla="*/ 0 w 771664"/>
                    <a:gd name="connsiteY1" fmla="*/ 865335 h 1253397"/>
                    <a:gd name="connsiteX2" fmla="*/ 771664 w 771664"/>
                    <a:gd name="connsiteY2" fmla="*/ 1253397 h 1253397"/>
                    <a:gd name="connsiteX3" fmla="*/ 771664 w 771664"/>
                    <a:gd name="connsiteY3" fmla="*/ 432668 h 1253397"/>
                    <a:gd name="connsiteX4" fmla="*/ 0 w 771664"/>
                    <a:gd name="connsiteY4" fmla="*/ 0 h 1253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664" h="1253397">
                      <a:moveTo>
                        <a:pt x="0" y="0"/>
                      </a:moveTo>
                      <a:lnTo>
                        <a:pt x="0" y="865335"/>
                      </a:lnTo>
                      <a:lnTo>
                        <a:pt x="771664" y="1253397"/>
                      </a:lnTo>
                      <a:lnTo>
                        <a:pt x="771664" y="432668"/>
                      </a:lnTo>
                      <a:lnTo>
                        <a:pt x="0" y="0"/>
                      </a:lnTo>
                      <a:close/>
                    </a:path>
                  </a:pathLst>
                </a:custGeom>
                <a:solidFill>
                  <a:srgbClr val="FF8E00"/>
                </a:solidFill>
                <a:ln w="12700" cap="flat" cmpd="sng" algn="ctr">
                  <a:noFill/>
                  <a:prstDash val="solid"/>
                  <a:miter lim="800000"/>
                </a:ln>
                <a:effectLst/>
              </p:spPr>
              <p:txBody>
                <a:bodyPr rtlCol="0" anchor="ctr"/>
                <a:lstStyle/>
                <a:p>
                  <a:pPr algn="ctr" defTabSz="506845">
                    <a:defRPr/>
                  </a:pPr>
                  <a:endParaRPr lang="en-US" sz="998" kern="0">
                    <a:solidFill>
                      <a:srgbClr val="FFFFFF"/>
                    </a:solidFill>
                    <a:latin typeface="Segoe"/>
                  </a:endParaRPr>
                </a:p>
              </p:txBody>
            </p:sp>
            <p:sp>
              <p:nvSpPr>
                <p:cNvPr id="110" name="Freeform 109"/>
                <p:cNvSpPr/>
                <p:nvPr/>
              </p:nvSpPr>
              <p:spPr>
                <a:xfrm>
                  <a:off x="312234" y="-4673479"/>
                  <a:ext cx="740440" cy="1244476"/>
                </a:xfrm>
                <a:custGeom>
                  <a:avLst/>
                  <a:gdLst>
                    <a:gd name="connsiteX0" fmla="*/ 0 w 731520"/>
                    <a:gd name="connsiteY0" fmla="*/ 410365 h 1244476"/>
                    <a:gd name="connsiteX1" fmla="*/ 0 w 731520"/>
                    <a:gd name="connsiteY1" fmla="*/ 1244476 h 1244476"/>
                    <a:gd name="connsiteX2" fmla="*/ 731520 w 731520"/>
                    <a:gd name="connsiteY2" fmla="*/ 780586 h 1244476"/>
                    <a:gd name="connsiteX3" fmla="*/ 718139 w 731520"/>
                    <a:gd name="connsiteY3" fmla="*/ 0 h 1244476"/>
                    <a:gd name="connsiteX4" fmla="*/ 0 w 731520"/>
                    <a:gd name="connsiteY4" fmla="*/ 410365 h 124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1244476">
                      <a:moveTo>
                        <a:pt x="0" y="410365"/>
                      </a:moveTo>
                      <a:lnTo>
                        <a:pt x="0" y="1244476"/>
                      </a:lnTo>
                      <a:lnTo>
                        <a:pt x="731520" y="780586"/>
                      </a:lnTo>
                      <a:lnTo>
                        <a:pt x="718139" y="0"/>
                      </a:lnTo>
                      <a:lnTo>
                        <a:pt x="0" y="410365"/>
                      </a:lnTo>
                      <a:close/>
                    </a:path>
                  </a:pathLst>
                </a:custGeom>
                <a:solidFill>
                  <a:srgbClr val="FD4508"/>
                </a:solidFill>
                <a:ln w="12700" cap="flat" cmpd="sng" algn="ctr">
                  <a:noFill/>
                  <a:prstDash val="solid"/>
                  <a:miter lim="800000"/>
                </a:ln>
                <a:effectLst/>
              </p:spPr>
              <p:txBody>
                <a:bodyPr rtlCol="0" anchor="ctr"/>
                <a:lstStyle/>
                <a:p>
                  <a:pPr algn="ctr" defTabSz="506845">
                    <a:defRPr/>
                  </a:pPr>
                  <a:endParaRPr lang="en-US" sz="998" kern="0">
                    <a:solidFill>
                      <a:srgbClr val="FFFFFF"/>
                    </a:solidFill>
                    <a:latin typeface="Segoe"/>
                  </a:endParaRPr>
                </a:p>
              </p:txBody>
            </p:sp>
          </p:grpSp>
        </p:grpSp>
      </p:grpSp>
      <p:grpSp>
        <p:nvGrpSpPr>
          <p:cNvPr id="137" name="Group 136"/>
          <p:cNvGrpSpPr/>
          <p:nvPr/>
        </p:nvGrpSpPr>
        <p:grpSpPr>
          <a:xfrm>
            <a:off x="2753396" y="3938639"/>
            <a:ext cx="380992" cy="560216"/>
            <a:chOff x="2324526" y="4169422"/>
            <a:chExt cx="381046" cy="560295"/>
          </a:xfrm>
        </p:grpSpPr>
        <p:sp>
          <p:nvSpPr>
            <p:cNvPr id="139" name="Flowchart: Magnetic Disk 138"/>
            <p:cNvSpPr/>
            <p:nvPr/>
          </p:nvSpPr>
          <p:spPr bwMode="auto">
            <a:xfrm>
              <a:off x="2324526" y="4169422"/>
              <a:ext cx="381046" cy="560295"/>
            </a:xfrm>
            <a:prstGeom prst="flowChartMagneticDisk">
              <a:avLst/>
            </a:prstGeom>
            <a:gradFill flip="none" rotWithShape="1">
              <a:gsLst>
                <a:gs pos="57000">
                  <a:srgbClr val="003F82"/>
                </a:gs>
                <a:gs pos="57000">
                  <a:srgbClr val="004DA4"/>
                </a:gs>
              </a:gsLst>
              <a:lin ang="19200000" scaled="0"/>
              <a:tileRect/>
            </a:gradFill>
            <a:ln w="12700" cap="flat" cmpd="sng" algn="ctr">
              <a:noFill/>
              <a:prstDash val="solid"/>
              <a:miter lim="800000"/>
            </a:ln>
            <a:effectLst/>
          </p:spPr>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506845">
                <a:lnSpc>
                  <a:spcPct val="80000"/>
                </a:lnSpc>
              </a:pPr>
              <a:endParaRPr lang="en-US" sz="998" kern="0" dirty="0" err="1">
                <a:solidFill>
                  <a:srgbClr val="FFFFFF"/>
                </a:solidFill>
                <a:latin typeface="Segoe Light"/>
              </a:endParaRPr>
            </a:p>
          </p:txBody>
        </p:sp>
        <p:sp>
          <p:nvSpPr>
            <p:cNvPr id="140" name="Oval 139"/>
            <p:cNvSpPr/>
            <p:nvPr/>
          </p:nvSpPr>
          <p:spPr bwMode="auto">
            <a:xfrm>
              <a:off x="2366342" y="4197108"/>
              <a:ext cx="312260" cy="13298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43" name="Group 2"/>
          <p:cNvGrpSpPr/>
          <p:nvPr/>
        </p:nvGrpSpPr>
        <p:grpSpPr>
          <a:xfrm>
            <a:off x="-6278563" y="6648512"/>
            <a:ext cx="18715037" cy="353950"/>
            <a:chOff x="2577137" y="4571778"/>
            <a:chExt cx="9101124" cy="1390560"/>
          </a:xfrm>
        </p:grpSpPr>
        <p:sp>
          <p:nvSpPr>
            <p:cNvPr id="144" name="TextBox 143"/>
            <p:cNvSpPr txBox="1"/>
            <p:nvPr/>
          </p:nvSpPr>
          <p:spPr>
            <a:xfrm>
              <a:off x="2577137" y="4571778"/>
              <a:ext cx="3034890" cy="1390458"/>
            </a:xfrm>
            <a:prstGeom prst="rect">
              <a:avLst/>
            </a:prstGeom>
            <a:solidFill>
              <a:srgbClr val="0072C6"/>
            </a:solidFill>
          </p:spPr>
          <p:txBody>
            <a:bodyPr wrap="square" lIns="457135" tIns="137141" rIns="365708" rtlCol="0">
              <a:noAutofit/>
            </a:bodyPr>
            <a:lstStyle/>
            <a:p>
              <a:pPr>
                <a:lnSpc>
                  <a:spcPts val="3000"/>
                </a:lnSpc>
              </a:pPr>
              <a:r>
                <a:rPr lang="en-US" sz="2800" dirty="0">
                  <a:solidFill>
                    <a:srgbClr val="FFFFFF"/>
                  </a:solidFill>
                  <a:latin typeface="Segoe UI Light"/>
                </a:rPr>
                <a:t> </a:t>
              </a:r>
            </a:p>
          </p:txBody>
        </p:sp>
        <p:sp>
          <p:nvSpPr>
            <p:cNvPr id="145" name="TextBox 144"/>
            <p:cNvSpPr txBox="1"/>
            <p:nvPr/>
          </p:nvSpPr>
          <p:spPr>
            <a:xfrm>
              <a:off x="5612027" y="4572324"/>
              <a:ext cx="6066234" cy="1390014"/>
            </a:xfrm>
            <a:prstGeom prst="rect">
              <a:avLst/>
            </a:prstGeom>
            <a:solidFill>
              <a:srgbClr val="002050"/>
            </a:solidFill>
          </p:spPr>
          <p:txBody>
            <a:bodyPr wrap="square" lIns="457135" tIns="137141" rIns="639989" rtlCol="0">
              <a:noAutofit/>
            </a:bodyPr>
            <a:lstStyle/>
            <a:p>
              <a:pPr defTabSz="913774">
                <a:lnSpc>
                  <a:spcPts val="2941"/>
                </a:lnSpc>
                <a:defRPr/>
              </a:pPr>
              <a:endParaRPr lang="en-US" sz="2800" kern="0" dirty="0">
                <a:solidFill>
                  <a:srgbClr val="FFFFFF"/>
                </a:solidFill>
                <a:latin typeface="Segoe UI Light"/>
              </a:endParaRPr>
            </a:p>
          </p:txBody>
        </p:sp>
      </p:grpSp>
    </p:spTree>
    <p:extLst>
      <p:ext uri="{BB962C8B-B14F-4D97-AF65-F5344CB8AC3E}">
        <p14:creationId xmlns:p14="http://schemas.microsoft.com/office/powerpoint/2010/main" val="3790556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95"/>
                                        </p:tgtEl>
                                        <p:attrNameLst>
                                          <p:attrName>style.visibility</p:attrName>
                                        </p:attrNameLst>
                                      </p:cBhvr>
                                      <p:to>
                                        <p:strVal val="visible"/>
                                      </p:to>
                                    </p:set>
                                    <p:animEffect transition="in" filter="fade">
                                      <p:cBhvr>
                                        <p:cTn id="2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79058"/>
          </a:xfrm>
        </p:spPr>
        <p:txBody>
          <a:bodyPr/>
          <a:lstStyle/>
          <a:p>
            <a:r>
              <a:rPr lang="en-US" sz="7200" dirty="0"/>
              <a:t>To learn more:</a:t>
            </a:r>
            <a:br>
              <a:rPr lang="en-US" sz="7200" dirty="0"/>
            </a:br>
            <a:r>
              <a:rPr lang="en-US" dirty="0"/>
              <a:t>http://aka.ms/sqldw</a:t>
            </a:r>
            <a:endParaRPr lang="en-US" sz="7200" dirty="0"/>
          </a:p>
        </p:txBody>
      </p:sp>
    </p:spTree>
    <p:extLst>
      <p:ext uri="{BB962C8B-B14F-4D97-AF65-F5344CB8AC3E}">
        <p14:creationId xmlns:p14="http://schemas.microsoft.com/office/powerpoint/2010/main" val="2352233179"/>
      </p:ext>
    </p:extLst>
  </p:cSld>
  <p:clrMapOvr>
    <a:masterClrMapping/>
  </p:clrMapOvr>
  <p:transition>
    <p:fade/>
  </p:transition>
</p:sld>
</file>

<file path=ppt/theme/theme1.xml><?xml version="1.0" encoding="utf-8"?>
<a:theme xmlns:a="http://schemas.openxmlformats.org/drawingml/2006/main" name="5-30721_Build_2016_Template_Light">
  <a:themeElements>
    <a:clrScheme name="Build 2016">
      <a:dk1>
        <a:srgbClr val="505050"/>
      </a:dk1>
      <a:lt1>
        <a:srgbClr val="FFFFFF"/>
      </a:lt1>
      <a:dk2>
        <a:srgbClr val="0078D7"/>
      </a:dk2>
      <a:lt2>
        <a:srgbClr val="F8F8F8"/>
      </a:lt2>
      <a:accent1>
        <a:srgbClr val="0078D7"/>
      </a:accent1>
      <a:accent2>
        <a:srgbClr val="002050"/>
      </a:accent2>
      <a:accent3>
        <a:srgbClr val="00BCF2"/>
      </a:accent3>
      <a:accent4>
        <a:srgbClr val="D2D2D2"/>
      </a:accent4>
      <a:accent5>
        <a:srgbClr val="737373"/>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_2016_16x9_Template.potx" id="{2D9F1654-7A66-4699-829C-201E10216A69}" vid="{2DD1E4E3-0871-45BE-BEDE-345B55444DCB}"/>
    </a:ext>
  </a:extLst>
</a:theme>
</file>

<file path=ppt/theme/theme2.xml><?xml version="1.0" encoding="utf-8"?>
<a:theme xmlns:a="http://schemas.openxmlformats.org/drawingml/2006/main" name="5-30721_Build_2016_Template_Dark">
  <a:themeElements>
    <a:clrScheme name="Build 2016 Dark">
      <a:dk1>
        <a:srgbClr val="505050"/>
      </a:dk1>
      <a:lt1>
        <a:srgbClr val="FFFFFF"/>
      </a:lt1>
      <a:dk2>
        <a:srgbClr val="0078D7"/>
      </a:dk2>
      <a:lt2>
        <a:srgbClr val="F8F8F8"/>
      </a:lt2>
      <a:accent1>
        <a:srgbClr val="00BCF2"/>
      </a:accent1>
      <a:accent2>
        <a:srgbClr val="0078D7"/>
      </a:accent2>
      <a:accent3>
        <a:srgbClr val="002050"/>
      </a:accent3>
      <a:accent4>
        <a:srgbClr val="D2D2D2"/>
      </a:accent4>
      <a:accent5>
        <a:srgbClr val="737373"/>
      </a:accent5>
      <a:accent6>
        <a:srgbClr val="323232"/>
      </a:accent6>
      <a:hlink>
        <a:srgbClr val="5DDCFF"/>
      </a:hlink>
      <a:folHlink>
        <a:srgbClr val="5DDCFF"/>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_2016_16x9_Template.potx" id="{2D9F1654-7A66-4699-829C-201E10216A69}" vid="{EE767E89-5D4D-44CA-8070-C9EE1D87F83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522177E0E6E045A7757E83AD918C1D" ma:contentTypeVersion="2" ma:contentTypeDescription="Create a new document." ma:contentTypeScope="" ma:versionID="4e3c2f1ceb1baafb27eee8a732297f23">
  <xsd:schema xmlns:xsd="http://www.w3.org/2001/XMLSchema" xmlns:xs="http://www.w3.org/2001/XMLSchema" xmlns:p="http://schemas.microsoft.com/office/2006/metadata/properties" xmlns:ns2="cc8e679d-051b-448c-bf69-9b3dce3c96dc" targetNamespace="http://schemas.microsoft.com/office/2006/metadata/properties" ma:root="true" ma:fieldsID="6e2ee693eaadca506b6ee4297a910971" ns2:_="">
    <xsd:import namespace="cc8e679d-051b-448c-bf69-9b3dce3c96d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e679d-051b-448c-bf69-9b3dce3c96d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cc8e679d-051b-448c-bf69-9b3dce3c96dc"/>
    <ds:schemaRef ds:uri="http://schemas.microsoft.com/office/2006/documentManagement/types"/>
    <ds:schemaRef ds:uri="http://www.w3.org/XML/1998/namespace"/>
    <ds:schemaRef ds:uri="http://purl.org/dc/term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4F177823-6492-427C-95B5-2B5FD34AF6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8e679d-051b-448c-bf69-9b3dce3c96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Microsoft_Build_2016_Usher</Template>
  <TotalTime>230</TotalTime>
  <Words>428</Words>
  <Application>Microsoft Office PowerPoint</Application>
  <PresentationFormat>Custom</PresentationFormat>
  <Paragraphs>89</Paragraphs>
  <Slides>6</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vt:i4>
      </vt:variant>
    </vt:vector>
  </HeadingPairs>
  <TitlesOfParts>
    <vt:vector size="17" baseType="lpstr">
      <vt:lpstr>MS PGothic</vt:lpstr>
      <vt:lpstr>Arial</vt:lpstr>
      <vt:lpstr>Consolas</vt:lpstr>
      <vt:lpstr>Segoe</vt:lpstr>
      <vt:lpstr>Segoe Light</vt:lpstr>
      <vt:lpstr>Segoe UI</vt:lpstr>
      <vt:lpstr>Segoe UI Light</vt:lpstr>
      <vt:lpstr>Segoe UI Semilight</vt:lpstr>
      <vt:lpstr>Wingdings</vt:lpstr>
      <vt:lpstr>5-30721_Build_2016_Template_Light</vt:lpstr>
      <vt:lpstr>5-30721_Build_2016_Template_Dark</vt:lpstr>
      <vt:lpstr>PowerPoint Presentation</vt:lpstr>
      <vt:lpstr>Building Analytics for the Modern Business</vt:lpstr>
      <vt:lpstr>PowerPoint Presentation</vt:lpstr>
      <vt:lpstr>PowerPoint Presentation</vt:lpstr>
      <vt:lpstr>Introducing Azure SQL DW Service</vt:lpstr>
      <vt:lpstr>To learn more: http://aka.ms/sqldw</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&lt;Speech title here&gt;</dc:subject>
  <dc:creator>Matt Usher</dc:creator>
  <cp:keywords>Microsoft Build 2016</cp:keywords>
  <dc:description>Template: Mitchell Derrey, Silver Fox Productions
Formatting: 
Audience Type:</dc:description>
  <cp:lastModifiedBy>Dmitry Lyalin</cp:lastModifiedBy>
  <cp:revision>22</cp:revision>
  <dcterms:created xsi:type="dcterms:W3CDTF">2016-03-11T12:45:07Z</dcterms:created>
  <dcterms:modified xsi:type="dcterms:W3CDTF">2016-03-31T01:49:57Z</dcterms:modified>
  <cp:category>Microsoft Build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0x010100F4522177E0E6E045A7757E83AD918C1D</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49;#Moscone Center|d4f36a2e-dd0d-4424-990f-7c93b4e9f063</vt:lpwstr>
  </property>
  <property fmtid="{D5CDD505-2E9C-101B-9397-08002B2CF9AE}" pid="7" name="Track">
    <vt:lpwstr/>
  </property>
  <property fmtid="{D5CDD505-2E9C-101B-9397-08002B2CF9AE}" pid="8" name="Event Location">
    <vt:lpwstr>48;#San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TaxKeyword">
    <vt:lpwstr>46;#Microsoft Build 2016|da8a10b5-9bc3-4217-80aa-6b60d6ec1cee</vt:lpwstr>
  </property>
  <property fmtid="{D5CDD505-2E9C-101B-9397-08002B2CF9AE}" pid="12" name="Audience1">
    <vt:lpwstr/>
  </property>
  <property fmtid="{D5CDD505-2E9C-101B-9397-08002B2CF9AE}" pid="13" name="Event Name">
    <vt:lpwstr>47;#Build|58542b36-5bf5-46a6-a53f-a41fb7a73785</vt:lpwstr>
  </property>
</Properties>
</file>