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</p:sldMasterIdLst>
  <p:notesMasterIdLst>
    <p:notesMasterId r:id="rId15"/>
  </p:notesMasterIdLst>
  <p:handoutMasterIdLst>
    <p:handoutMasterId r:id="rId16"/>
  </p:handoutMasterIdLst>
  <p:sldIdLst>
    <p:sldId id="1444" r:id="rId3"/>
    <p:sldId id="1367" r:id="rId4"/>
    <p:sldId id="1453" r:id="rId5"/>
    <p:sldId id="1457" r:id="rId6"/>
    <p:sldId id="1456" r:id="rId7"/>
    <p:sldId id="1459" r:id="rId8"/>
    <p:sldId id="1460" r:id="rId9"/>
    <p:sldId id="1462" r:id="rId10"/>
    <p:sldId id="1461" r:id="rId11"/>
    <p:sldId id="1458" r:id="rId12"/>
    <p:sldId id="1414" r:id="rId13"/>
    <p:sldId id="1450" r:id="rId1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F27"/>
    <a:srgbClr val="FFFFFF"/>
    <a:srgbClr val="505050"/>
    <a:srgbClr val="107C10"/>
    <a:srgbClr val="000000"/>
    <a:srgbClr val="323232"/>
    <a:srgbClr val="5C2D91"/>
    <a:srgbClr val="32145A"/>
    <a:srgbClr val="00BCF2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62857" autoAdjust="0"/>
  </p:normalViewPr>
  <p:slideViewPr>
    <p:cSldViewPr>
      <p:cViewPr varScale="1">
        <p:scale>
          <a:sx n="63" d="100"/>
          <a:sy n="63" d="100"/>
        </p:scale>
        <p:origin x="1461" y="54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2616" y="90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3/30/2016 7:02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0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2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3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3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7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6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8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3/30/2016 7:02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4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45" name="Rectangle 44"/>
              <p:cNvSpPr/>
              <p:nvPr userDrawn="1"/>
            </p:nvSpPr>
            <p:spPr bwMode="auto">
              <a:xfrm>
                <a:off x="1586734" y="4543427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G:120 B:215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 bwMode="auto">
              <a:xfrm>
                <a:off x="3419856" y="4543428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G:188 B:242</a:t>
                </a:r>
                <a:endPara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92035">
                        <a:srgbClr val="505050"/>
                      </a:gs>
                      <a:gs pos="27000">
                        <a:srgbClr val="50505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2505456" y="4543426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G:32 B:80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80 G:80 B:80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115 G:115 B:115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33" name="Rectangle 32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34" name="Rectangle 33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</a:p>
            </p:txBody>
          </p:sp>
          <p:sp>
            <p:nvSpPr>
              <p:cNvPr id="35" name="Rectangle 34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16 G:124 B:16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295" r:id="rId4"/>
    <p:sldLayoutId id="2147484240" r:id="rId5"/>
    <p:sldLayoutId id="2147484296" r:id="rId6"/>
    <p:sldLayoutId id="2147484241" r:id="rId7"/>
    <p:sldLayoutId id="2147484297" r:id="rId8"/>
    <p:sldLayoutId id="2147484244" r:id="rId9"/>
    <p:sldLayoutId id="2147484298" r:id="rId10"/>
    <p:sldLayoutId id="2147484245" r:id="rId11"/>
    <p:sldLayoutId id="2147484247" r:id="rId12"/>
    <p:sldLayoutId id="2147484337" r:id="rId13"/>
    <p:sldLayoutId id="2147484249" r:id="rId14"/>
    <p:sldLayoutId id="2147484301" r:id="rId15"/>
    <p:sldLayoutId id="2147484252" r:id="rId16"/>
    <p:sldLayoutId id="2147484251" r:id="rId17"/>
    <p:sldLayoutId id="2147484254" r:id="rId18"/>
    <p:sldLayoutId id="2147484257" r:id="rId19"/>
    <p:sldLayoutId id="2147484258" r:id="rId20"/>
    <p:sldLayoutId id="2147484260" r:id="rId21"/>
    <p:sldLayoutId id="2147484299" r:id="rId22"/>
    <p:sldLayoutId id="2147484263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nel9.msdn.com/Events/Build/2016" TargetMode="External"/><Relationship Id="rId2" Type="http://schemas.openxmlformats.org/officeDocument/2006/relationships/hyperlink" Target="http://aka.ms/iotsampleap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crosoftvirtualacademy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485604"/>
            <a:ext cx="11887200" cy="21667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Cost of running this in your subscription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400" dirty="0">
                <a:latin typeface="+mn-lt"/>
              </a:rPr>
              <a:t>A team of no more than five (+ observing stakeholders).</a:t>
            </a:r>
            <a:endParaRPr lang="en-US" sz="2400" dirty="0">
              <a:latin typeface="+mn-lt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2400" dirty="0">
                <a:latin typeface="+mn-lt"/>
              </a:rPr>
              <a:t>Running for about a month.</a:t>
            </a:r>
            <a:endParaRPr lang="en-US" sz="2400" dirty="0">
              <a:latin typeface="+mn-lt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2400" dirty="0">
                <a:latin typeface="+mn-lt"/>
              </a:rPr>
              <a:t>100 users with 4 trips per day.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  <a:endParaRPr lang="en-US" sz="4000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383" y="4137335"/>
            <a:ext cx="995638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Total = $157 (Free Azure Credits for a new account is $200)</a:t>
            </a:r>
          </a:p>
        </p:txBody>
      </p:sp>
    </p:spTree>
    <p:extLst>
      <p:ext uri="{BB962C8B-B14F-4D97-AF65-F5344CB8AC3E}">
        <p14:creationId xmlns:p14="http://schemas.microsoft.com/office/powerpoint/2010/main" val="1005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pPr lvl="0"/>
            <a:r>
              <a:rPr lang="en-US" dirty="0"/>
              <a:t>Get Started: </a:t>
            </a:r>
            <a:r>
              <a:rPr lang="en-US" dirty="0">
                <a:hlinkClick r:id="rId2" tooltip="http://aka.ms/iotsampleapp"/>
              </a:rPr>
              <a:t>http://aka.ms/iotsampleapp</a:t>
            </a:r>
            <a:endParaRPr lang="en-US" dirty="0"/>
          </a:p>
          <a:p>
            <a:pPr lvl="0"/>
            <a:r>
              <a:rPr lang="en-US" dirty="0"/>
              <a:t>Re-visit Build on </a:t>
            </a:r>
            <a:r>
              <a:rPr lang="en-US" u="sng" dirty="0">
                <a:hlinkClick r:id="rId3"/>
              </a:rPr>
              <a:t>Channel 9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Continue your education at</a:t>
            </a:r>
            <a:br>
              <a:rPr lang="en-US" dirty="0"/>
            </a:br>
            <a:r>
              <a:rPr lang="en-US" u="sng" dirty="0">
                <a:hlinkClick r:id="rId4"/>
              </a:rPr>
              <a:t>Microsoft Virtual Academy</a:t>
            </a:r>
            <a:r>
              <a:rPr lang="en-US" dirty="0"/>
              <a:t> online.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1092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653" y="2765750"/>
            <a:ext cx="3748999" cy="109876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687954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500381"/>
            <a:ext cx="11978510" cy="1828786"/>
          </a:xfrm>
        </p:spPr>
        <p:txBody>
          <a:bodyPr/>
          <a:lstStyle/>
          <a:p>
            <a:r>
              <a:rPr lang="en-US" dirty="0"/>
              <a:t>Overview of the Azure IOT and Mobile Sample Application (MyDriving) shown in the ScottGu Keynote</a:t>
            </a:r>
            <a:br>
              <a:rPr lang="en-US" dirty="0"/>
            </a:br>
            <a:r>
              <a:rPr lang="sk-SK" dirty="0"/>
              <a:t> 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Harikrishna Menon</a:t>
            </a:r>
          </a:p>
          <a:p>
            <a:r>
              <a:rPr lang="en-US" sz="2000" dirty="0"/>
              <a:t>Senior Program Manager, Visual Studio</a:t>
            </a:r>
          </a:p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T673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089" t="12692" b="4705"/>
          <a:stretch/>
        </p:blipFill>
        <p:spPr>
          <a:xfrm>
            <a:off x="0" y="-1"/>
            <a:ext cx="12436475" cy="699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3" y="3497261"/>
            <a:ext cx="5486400" cy="2490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43" y="3497261"/>
            <a:ext cx="1828800" cy="325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87" y="3497261"/>
            <a:ext cx="1828800" cy="325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31" y="3497261"/>
            <a:ext cx="1828800" cy="32512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07333" y="6094156"/>
            <a:ext cx="1970466" cy="555301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MyDriving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sk-SK" sz="3200" dirty="0">
                <a:solidFill>
                  <a:schemeClr val="accent2"/>
                </a:solidFill>
              </a:rPr>
              <a:t> 	</a:t>
            </a:r>
          </a:p>
        </p:txBody>
      </p:sp>
    </p:spTree>
    <p:extLst>
      <p:ext uri="{BB962C8B-B14F-4D97-AF65-F5344CB8AC3E}">
        <p14:creationId xmlns:p14="http://schemas.microsoft.com/office/powerpoint/2010/main" val="3163952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22" y="1028409"/>
            <a:ext cx="119396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6" y="2813762"/>
            <a:ext cx="1207008" cy="955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138"/>
          <a:stretch/>
        </p:blipFill>
        <p:spPr>
          <a:xfrm>
            <a:off x="604133" y="1485603"/>
            <a:ext cx="1828800" cy="122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89" y="5246301"/>
            <a:ext cx="6400800" cy="1490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16" y="424882"/>
            <a:ext cx="1371600" cy="1386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8" y="397403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89" y="452136"/>
            <a:ext cx="1371600" cy="126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92" y="2147487"/>
            <a:ext cx="1866505" cy="1242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51" y="2147487"/>
            <a:ext cx="1371600" cy="1130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93" y="2135405"/>
            <a:ext cx="1371600" cy="12550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93" y="645008"/>
            <a:ext cx="1645920" cy="84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2" y="3670412"/>
            <a:ext cx="1371600" cy="1379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8" y="3714889"/>
            <a:ext cx="1371600" cy="1248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52" y="3152756"/>
            <a:ext cx="914400" cy="1035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53" y="5453804"/>
            <a:ext cx="1828800" cy="803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70" y="3725410"/>
            <a:ext cx="1371600" cy="1261321"/>
          </a:xfrm>
          <a:prstGeom prst="rect">
            <a:avLst/>
          </a:prstGeom>
        </p:spPr>
      </p:pic>
      <p:cxnSp>
        <p:nvCxnSpPr>
          <p:cNvPr id="3" name="Elbow Connector 2"/>
          <p:cNvCxnSpPr/>
          <p:nvPr/>
        </p:nvCxnSpPr>
        <p:spPr>
          <a:xfrm>
            <a:off x="3966602" y="5768024"/>
            <a:ext cx="7223691" cy="565263"/>
          </a:xfrm>
          <a:prstGeom prst="bentConnector4">
            <a:avLst>
              <a:gd name="adj1" fmla="val -40"/>
              <a:gd name="adj2" fmla="val 140441"/>
            </a:avLst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86725" y="5744325"/>
            <a:ext cx="0" cy="822951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58310" y="5744325"/>
            <a:ext cx="0" cy="822951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412773" y="5744325"/>
            <a:ext cx="0" cy="822951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155952" y="4261226"/>
            <a:ext cx="0" cy="1064816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36765" y="4975033"/>
            <a:ext cx="9659" cy="259570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84387" y="4973196"/>
            <a:ext cx="9659" cy="259570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3"/>
            <a:endCxn id="20" idx="1"/>
          </p:cNvCxnSpPr>
          <p:nvPr/>
        </p:nvCxnSpPr>
        <p:spPr>
          <a:xfrm flipV="1">
            <a:off x="5614232" y="4356071"/>
            <a:ext cx="341438" cy="3910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35359" y="3389561"/>
            <a:ext cx="0" cy="335849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14" idx="1"/>
          </p:cNvCxnSpPr>
          <p:nvPr/>
        </p:nvCxnSpPr>
        <p:spPr>
          <a:xfrm flipV="1">
            <a:off x="6332897" y="2762912"/>
            <a:ext cx="451996" cy="5612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50074" y="2730772"/>
            <a:ext cx="451996" cy="64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74817" y="1065305"/>
            <a:ext cx="451996" cy="64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3"/>
            <a:endCxn id="11" idx="1"/>
          </p:cNvCxnSpPr>
          <p:nvPr/>
        </p:nvCxnSpPr>
        <p:spPr>
          <a:xfrm flipV="1">
            <a:off x="7578448" y="1082797"/>
            <a:ext cx="651341" cy="406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75067" y="2857209"/>
            <a:ext cx="0" cy="2468833"/>
          </a:xfrm>
          <a:prstGeom prst="straightConnector1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1121436" y="3360113"/>
            <a:ext cx="2887550" cy="1463024"/>
          </a:xfrm>
          <a:prstGeom prst="bentConnector3">
            <a:avLst>
              <a:gd name="adj1" fmla="val 99859"/>
            </a:avLst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9681652" y="1015532"/>
            <a:ext cx="651341" cy="406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9" idx="2"/>
            <a:endCxn id="15" idx="2"/>
          </p:cNvCxnSpPr>
          <p:nvPr/>
        </p:nvCxnSpPr>
        <p:spPr>
          <a:xfrm rot="5400000" flipH="1" flipV="1">
            <a:off x="7904016" y="-1440298"/>
            <a:ext cx="326035" cy="6177837"/>
          </a:xfrm>
          <a:prstGeom prst="bentConnector3">
            <a:avLst>
              <a:gd name="adj1" fmla="val -58180"/>
            </a:avLst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2" idx="0"/>
          </p:cNvCxnSpPr>
          <p:nvPr/>
        </p:nvCxnSpPr>
        <p:spPr>
          <a:xfrm>
            <a:off x="5399644" y="2015459"/>
            <a:ext cx="1" cy="132028"/>
          </a:xfrm>
          <a:prstGeom prst="line">
            <a:avLst/>
          </a:prstGeom>
          <a:ln w="19050">
            <a:solidFill>
              <a:srgbClr val="D63F2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9" idx="1"/>
            <a:endCxn id="16" idx="1"/>
          </p:cNvCxnSpPr>
          <p:nvPr/>
        </p:nvCxnSpPr>
        <p:spPr>
          <a:xfrm rot="10800000" flipV="1">
            <a:off x="4242632" y="1118259"/>
            <a:ext cx="49684" cy="3241721"/>
          </a:xfrm>
          <a:prstGeom prst="bentConnector3">
            <a:avLst>
              <a:gd name="adj1" fmla="val 560108"/>
            </a:avLst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49384" y="2647850"/>
            <a:ext cx="717008" cy="0"/>
          </a:xfrm>
          <a:prstGeom prst="straightConnector1">
            <a:avLst/>
          </a:prstGeom>
          <a:ln w="19050">
            <a:solidFill>
              <a:srgbClr val="D63F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3" idx="2"/>
            <a:endCxn id="20" idx="0"/>
          </p:cNvCxnSpPr>
          <p:nvPr/>
        </p:nvCxnSpPr>
        <p:spPr>
          <a:xfrm rot="5400000">
            <a:off x="7737822" y="2181780"/>
            <a:ext cx="447279" cy="2639981"/>
          </a:xfrm>
          <a:prstGeom prst="bentConnector3">
            <a:avLst/>
          </a:prstGeom>
          <a:ln w="19050">
            <a:solidFill>
              <a:srgbClr val="D63F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7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see it!</a:t>
            </a:r>
          </a:p>
        </p:txBody>
      </p:sp>
    </p:spTree>
    <p:extLst>
      <p:ext uri="{BB962C8B-B14F-4D97-AF65-F5344CB8AC3E}">
        <p14:creationId xmlns:p14="http://schemas.microsoft.com/office/powerpoint/2010/main" val="11824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144000" cy="932563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Demo: Using the App</a:t>
            </a:r>
          </a:p>
        </p:txBody>
      </p:sp>
    </p:spTree>
    <p:extLst>
      <p:ext uri="{BB962C8B-B14F-4D97-AF65-F5344CB8AC3E}">
        <p14:creationId xmlns:p14="http://schemas.microsoft.com/office/powerpoint/2010/main" val="9801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521378" cy="932563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Demo: Continuous Integration</a:t>
            </a:r>
          </a:p>
        </p:txBody>
      </p:sp>
    </p:spTree>
    <p:extLst>
      <p:ext uri="{BB962C8B-B14F-4D97-AF65-F5344CB8AC3E}">
        <p14:creationId xmlns:p14="http://schemas.microsoft.com/office/powerpoint/2010/main" val="29694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521378" cy="168046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Demo: Azure Dashboards, Service Fabric, </a:t>
            </a:r>
            <a:r>
              <a:rPr lang="en-US" sz="5400" dirty="0" err="1">
                <a:solidFill>
                  <a:schemeClr val="bg1"/>
                </a:solidFill>
              </a:rPr>
              <a:t>PowerBI</a:t>
            </a:r>
            <a:r>
              <a:rPr lang="en-US" sz="5400" dirty="0">
                <a:solidFill>
                  <a:schemeClr val="bg1"/>
                </a:solidFill>
              </a:rPr>
              <a:t> and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8821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7" y="1209973"/>
            <a:ext cx="11612817" cy="932563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Demo: Deploying to your Subscription</a:t>
            </a:r>
          </a:p>
        </p:txBody>
      </p:sp>
    </p:spTree>
    <p:extLst>
      <p:ext uri="{BB962C8B-B14F-4D97-AF65-F5344CB8AC3E}">
        <p14:creationId xmlns:p14="http://schemas.microsoft.com/office/powerpoint/2010/main" val="5277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-30721_Build_2016_Template_Light">
  <a:themeElements>
    <a:clrScheme name="Build 2016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78D7"/>
      </a:accent1>
      <a:accent2>
        <a:srgbClr val="002050"/>
      </a:accent2>
      <a:accent3>
        <a:srgbClr val="00BCF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" id="{32FDC902-2593-43FF-95FC-A29F7142E1D0}" vid="{D9032ABC-FC3E-4A1F-95D5-CD9BECE731C9}"/>
    </a:ext>
  </a:extLst>
</a:theme>
</file>

<file path=ppt/theme/theme2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" id="{32FDC902-2593-43FF-95FC-A29F7142E1D0}" vid="{74F64A2B-228B-4D01-963B-5718B3DD92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Custom</PresentationFormat>
  <Paragraphs>53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Consolas</vt:lpstr>
      <vt:lpstr>Segoe UI</vt:lpstr>
      <vt:lpstr>Segoe UI Light</vt:lpstr>
      <vt:lpstr>Wingdings</vt:lpstr>
      <vt:lpstr>5-30721_Build_2016_Template_Light</vt:lpstr>
      <vt:lpstr>5-30721_Build_2016_Template_Dark</vt:lpstr>
      <vt:lpstr>PowerPoint Presentation</vt:lpstr>
      <vt:lpstr>Overview of the Azure IOT and Mobile Sample Application (MyDriving) shown in the ScottGu Keynote   </vt:lpstr>
      <vt:lpstr>MyDriving   </vt:lpstr>
      <vt:lpstr>PowerPoint Presentation</vt:lpstr>
      <vt:lpstr>Let’s see it!</vt:lpstr>
      <vt:lpstr>Demo: Using the App</vt:lpstr>
      <vt:lpstr>Demo: Continuous Integration</vt:lpstr>
      <vt:lpstr>Demo: Azure Dashboards, Service Fabric, PowerBI and Machine Learning</vt:lpstr>
      <vt:lpstr>Demo: Deploying to your Subscription</vt:lpstr>
      <vt:lpstr>Pricing</vt:lpstr>
      <vt:lpstr>Call to Action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2016-03-31T02:02:53Z</dcterms:created>
  <dcterms:modified xsi:type="dcterms:W3CDTF">2016-03-31T02:02:58Z</dcterms:modified>
  <cp:category/>
</cp:coreProperties>
</file>