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335" r:id="rId5"/>
  </p:sldMasterIdLst>
  <p:notesMasterIdLst>
    <p:notesMasterId r:id="rId15"/>
  </p:notesMasterIdLst>
  <p:handoutMasterIdLst>
    <p:handoutMasterId r:id="rId16"/>
  </p:handoutMasterIdLst>
  <p:sldIdLst>
    <p:sldId id="1474" r:id="rId6"/>
    <p:sldId id="1475" r:id="rId7"/>
    <p:sldId id="1482" r:id="rId8"/>
    <p:sldId id="1477" r:id="rId9"/>
    <p:sldId id="1479" r:id="rId10"/>
    <p:sldId id="1481" r:id="rId11"/>
    <p:sldId id="1480" r:id="rId12"/>
    <p:sldId id="1476" r:id="rId13"/>
    <p:sldId id="1462" r:id="rId14"/>
  </p:sldIdLst>
  <p:sldSz cx="12436475" cy="6986588"/>
  <p:notesSz cx="6858000" cy="9144000"/>
  <p:defaultTextStyle>
    <a:defPPr>
      <a:defRPr lang="en-US"/>
    </a:defPPr>
    <a:lvl1pPr marL="0" algn="l" defTabSz="932218" rtl="0" eaLnBrk="1" latinLnBrk="0" hangingPunct="1">
      <a:defRPr sz="1800" kern="1200">
        <a:solidFill>
          <a:schemeClr val="tx1"/>
        </a:solidFill>
        <a:latin typeface="+mn-lt"/>
        <a:ea typeface="+mn-ea"/>
        <a:cs typeface="+mn-cs"/>
      </a:defRPr>
    </a:lvl1pPr>
    <a:lvl2pPr marL="466110" algn="l" defTabSz="932218" rtl="0" eaLnBrk="1" latinLnBrk="0" hangingPunct="1">
      <a:defRPr sz="1800" kern="1200">
        <a:solidFill>
          <a:schemeClr val="tx1"/>
        </a:solidFill>
        <a:latin typeface="+mn-lt"/>
        <a:ea typeface="+mn-ea"/>
        <a:cs typeface="+mn-cs"/>
      </a:defRPr>
    </a:lvl2pPr>
    <a:lvl3pPr marL="932218" algn="l" defTabSz="932218" rtl="0" eaLnBrk="1" latinLnBrk="0" hangingPunct="1">
      <a:defRPr sz="1800" kern="1200">
        <a:solidFill>
          <a:schemeClr val="tx1"/>
        </a:solidFill>
        <a:latin typeface="+mn-lt"/>
        <a:ea typeface="+mn-ea"/>
        <a:cs typeface="+mn-cs"/>
      </a:defRPr>
    </a:lvl3pPr>
    <a:lvl4pPr marL="1398328" algn="l" defTabSz="932218" rtl="0" eaLnBrk="1" latinLnBrk="0" hangingPunct="1">
      <a:defRPr sz="1800" kern="1200">
        <a:solidFill>
          <a:schemeClr val="tx1"/>
        </a:solidFill>
        <a:latin typeface="+mn-lt"/>
        <a:ea typeface="+mn-ea"/>
        <a:cs typeface="+mn-cs"/>
      </a:defRPr>
    </a:lvl4pPr>
    <a:lvl5pPr marL="1864436" algn="l" defTabSz="932218" rtl="0" eaLnBrk="1" latinLnBrk="0" hangingPunct="1">
      <a:defRPr sz="1800" kern="1200">
        <a:solidFill>
          <a:schemeClr val="tx1"/>
        </a:solidFill>
        <a:latin typeface="+mn-lt"/>
        <a:ea typeface="+mn-ea"/>
        <a:cs typeface="+mn-cs"/>
      </a:defRPr>
    </a:lvl5pPr>
    <a:lvl6pPr marL="2330549" algn="l" defTabSz="932218" rtl="0" eaLnBrk="1" latinLnBrk="0" hangingPunct="1">
      <a:defRPr sz="1800" kern="1200">
        <a:solidFill>
          <a:schemeClr val="tx1"/>
        </a:solidFill>
        <a:latin typeface="+mn-lt"/>
        <a:ea typeface="+mn-ea"/>
        <a:cs typeface="+mn-cs"/>
      </a:defRPr>
    </a:lvl6pPr>
    <a:lvl7pPr marL="2796657" algn="l" defTabSz="932218" rtl="0" eaLnBrk="1" latinLnBrk="0" hangingPunct="1">
      <a:defRPr sz="1800" kern="1200">
        <a:solidFill>
          <a:schemeClr val="tx1"/>
        </a:solidFill>
        <a:latin typeface="+mn-lt"/>
        <a:ea typeface="+mn-ea"/>
        <a:cs typeface="+mn-cs"/>
      </a:defRPr>
    </a:lvl7pPr>
    <a:lvl8pPr marL="3262765" algn="l" defTabSz="932218" rtl="0" eaLnBrk="1" latinLnBrk="0" hangingPunct="1">
      <a:defRPr sz="1800" kern="1200">
        <a:solidFill>
          <a:schemeClr val="tx1"/>
        </a:solidFill>
        <a:latin typeface="+mn-lt"/>
        <a:ea typeface="+mn-ea"/>
        <a:cs typeface="+mn-cs"/>
      </a:defRPr>
    </a:lvl8pPr>
    <a:lvl9pPr marL="3728876" algn="l" defTabSz="93221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d-in commands" id="{FF377351-AA58-4A42-A64C-48719B975E8A}">
          <p14:sldIdLst>
            <p14:sldId id="1474"/>
            <p14:sldId id="1475"/>
            <p14:sldId id="1482"/>
            <p14:sldId id="1477"/>
            <p14:sldId id="1479"/>
            <p14:sldId id="1481"/>
            <p14:sldId id="1480"/>
            <p14:sldId id="1476"/>
          </p14:sldIdLst>
        </p14:section>
        <p14:section name="Required Slides" id="{26AC01F7-B32B-44E9-BE5B-D21B17F99D23}">
          <p14:sldIdLst>
            <p14:sldId id="146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78D7"/>
    <a:srgbClr val="5C2D91"/>
    <a:srgbClr val="007A6A"/>
    <a:srgbClr val="006FD4"/>
    <a:srgbClr val="552A8A"/>
    <a:srgbClr val="006759"/>
    <a:srgbClr val="0060CF"/>
    <a:srgbClr val="562A8A"/>
    <a:srgbClr val="00A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347" autoAdjust="0"/>
  </p:normalViewPr>
  <p:slideViewPr>
    <p:cSldViewPr snapToObjects="1">
      <p:cViewPr varScale="1">
        <p:scale>
          <a:sx n="50" d="100"/>
          <a:sy n="50" d="100"/>
        </p:scale>
        <p:origin x="1131" y="2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6" d="100"/>
          <a:sy n="86" d="100"/>
        </p:scale>
        <p:origin x="27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3/15/2016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3/15/2016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218"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140" indent="-107896"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475"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274" indent="-149705"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144"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0549" algn="l" defTabSz="932218" rtl="0" eaLnBrk="1" latinLnBrk="0" hangingPunct="1">
      <a:defRPr sz="1199" kern="1200">
        <a:solidFill>
          <a:schemeClr val="tx1"/>
        </a:solidFill>
        <a:latin typeface="+mn-lt"/>
        <a:ea typeface="+mn-ea"/>
        <a:cs typeface="+mn-cs"/>
      </a:defRPr>
    </a:lvl6pPr>
    <a:lvl7pPr marL="2796657" algn="l" defTabSz="932218" rtl="0" eaLnBrk="1" latinLnBrk="0" hangingPunct="1">
      <a:defRPr sz="1199" kern="1200">
        <a:solidFill>
          <a:schemeClr val="tx1"/>
        </a:solidFill>
        <a:latin typeface="+mn-lt"/>
        <a:ea typeface="+mn-ea"/>
        <a:cs typeface="+mn-cs"/>
      </a:defRPr>
    </a:lvl7pPr>
    <a:lvl8pPr marL="3262765" algn="l" defTabSz="932218" rtl="0" eaLnBrk="1" latinLnBrk="0" hangingPunct="1">
      <a:defRPr sz="1199" kern="1200">
        <a:solidFill>
          <a:schemeClr val="tx1"/>
        </a:solidFill>
        <a:latin typeface="+mn-lt"/>
        <a:ea typeface="+mn-ea"/>
        <a:cs typeface="+mn-cs"/>
      </a:defRPr>
    </a:lvl8pPr>
    <a:lvl9pPr marL="3728876" algn="l" defTabSz="932218"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ithub.com/OfficeDev/office-js-docs/blob/master/word/word-add-ins-javascript-reference/range.md#getoox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msdn.microsoft.com/en-us/library/fp142294.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Build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3/15/2016 8:35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95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Hi! My name is Stephanie Krieger and I’m a program manager on the Word product team. Today, I’m going to show you how to use Office Open XML to create amazing add-ins for Word. </a:t>
            </a:r>
          </a:p>
          <a:p>
            <a:r>
              <a:rPr lang="en-US" sz="900" kern="1200" dirty="0">
                <a:solidFill>
                  <a:schemeClr val="tx1"/>
                </a:solidFill>
                <a:effectLst/>
                <a:latin typeface="Segoe UI Light" pitchFamily="34" charset="0"/>
                <a:ea typeface="+mn-ea"/>
                <a:cs typeface="+mn-cs"/>
              </a:rPr>
              <a:t>But first things first – lets briefly recap on Office add-ins.</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413599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Add-ins enable you to extend Office clients across platforms using web technologies. For example, you can extend Word, Excel, PowerPoint and Outlook 2013 or 2016 using Add-ins, even if you don’t have Office 365.</a:t>
            </a:r>
          </a:p>
          <a:p>
            <a:r>
              <a:rPr lang="en-US" sz="900" kern="1200" dirty="0">
                <a:solidFill>
                  <a:schemeClr val="tx1"/>
                </a:solidFill>
                <a:effectLst/>
                <a:latin typeface="Segoe UI Light" pitchFamily="34" charset="0"/>
                <a:ea typeface="+mn-ea"/>
                <a:cs typeface="+mn-cs"/>
              </a:rPr>
              <a:t>Add-ins have 2 main components, an XML manifest that registers the add-in with Office and your own HTML and JavaScript code.  The Office Add-in can communicate with Office, for example, to read and write documents, using a JavaScript library known as Office.js.</a:t>
            </a:r>
          </a:p>
          <a:p>
            <a:r>
              <a:rPr lang="en-US" sz="900" kern="1200" dirty="0">
                <a:solidFill>
                  <a:schemeClr val="tx1"/>
                </a:solidFill>
                <a:effectLst/>
                <a:latin typeface="Segoe UI Light" pitchFamily="34" charset="0"/>
                <a:ea typeface="+mn-ea"/>
                <a:cs typeface="+mn-cs"/>
              </a:rPr>
              <a:t>If you’re just getting started with Office add-ins, the resources at the end of this presentation will tell you more.</a:t>
            </a:r>
          </a:p>
          <a:p>
            <a:r>
              <a:rPr lang="en-US" sz="900" kern="1200" dirty="0">
                <a:solidFill>
                  <a:schemeClr val="tx1"/>
                </a:solidFill>
                <a:effectLst/>
                <a:latin typeface="Segoe UI Light" pitchFamily="34" charset="0"/>
                <a:ea typeface="+mn-ea"/>
                <a:cs typeface="+mn-cs"/>
              </a:rPr>
              <a:t>Meanwhile, you might already know that the Office extensibility team is releasing new additions to the Word Add-In JavaScript APIs every quarter. So today’s APIs might already give you access to everything you need to bring your add-in ideas to life. But if you’re waiting on something, you might not need to be. You could be amazed at how powerful and how easy it can be to get it done with Office Open XML.</a:t>
            </a:r>
          </a:p>
          <a:p>
            <a:r>
              <a:rPr lang="en-US" sz="900" kern="1200" dirty="0">
                <a:solidFill>
                  <a:schemeClr val="tx1"/>
                </a:solidFill>
                <a:effectLst/>
                <a:latin typeface="Segoe UI Light" pitchFamily="34" charset="0"/>
                <a:ea typeface="+mn-ea"/>
                <a:cs typeface="+mn-cs"/>
              </a:rPr>
              <a:t>Office Open XML is the language of the Office file formats. When you use it in your add-ins, you can insert and customize virtually any type of content that can be added to a Word document. And that’s true whether or not there’s currently an API for that object type.</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13935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Before jumping into a demo, I’d like to share some basics about the Office Open XML file formats to help you get started with them more easily. </a:t>
            </a:r>
          </a:p>
          <a:p>
            <a:r>
              <a:rPr lang="en-US" sz="900" kern="1200" dirty="0">
                <a:solidFill>
                  <a:schemeClr val="tx1"/>
                </a:solidFill>
                <a:effectLst/>
                <a:latin typeface="Segoe UI Light" pitchFamily="34" charset="0"/>
                <a:ea typeface="+mn-ea"/>
                <a:cs typeface="+mn-cs"/>
              </a:rPr>
              <a:t>Office Open XML has been the language of Word, Excel, and PowerPoint documents since Office 2007 on Windows and 2008 on Mac (and, since 2013, for Visio as well). For Office Add-Ins however, note that only Word currently supports Office Open XML as a coercion type. So if you’re developing add-ins for Word, you’re in luck!</a:t>
            </a:r>
          </a:p>
          <a:p>
            <a:r>
              <a:rPr lang="en-US" sz="900" kern="1200" dirty="0">
                <a:solidFill>
                  <a:schemeClr val="tx1"/>
                </a:solidFill>
                <a:effectLst/>
                <a:latin typeface="Segoe UI Light" pitchFamily="34" charset="0"/>
                <a:ea typeface="+mn-ea"/>
                <a:cs typeface="+mn-cs"/>
              </a:rPr>
              <a:t>Office Open XML is an open, ISO standard – so every element of these file formats is publically documented (and I’ll give you a link to where you can get that documentation before the end of this video).</a:t>
            </a:r>
          </a:p>
          <a:p>
            <a:r>
              <a:rPr lang="en-US" sz="900" kern="1200" dirty="0">
                <a:solidFill>
                  <a:schemeClr val="tx1"/>
                </a:solidFill>
                <a:effectLst/>
                <a:latin typeface="Segoe UI Light" pitchFamily="34" charset="0"/>
                <a:ea typeface="+mn-ea"/>
                <a:cs typeface="+mn-cs"/>
              </a:rPr>
              <a:t>But you might not have much need for the documentation because it’s also super intuitive once you know the basics. The beauty of Office Open XML is that all content, formatting, and settings in a document are accessible in plain language and largely customizable. </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0976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There are a few ways to get the markup you need: </a:t>
            </a:r>
          </a:p>
          <a:p>
            <a:pPr lvl="0"/>
            <a:r>
              <a:rPr lang="en-US" sz="900" kern="1200" dirty="0">
                <a:solidFill>
                  <a:schemeClr val="tx1"/>
                </a:solidFill>
                <a:effectLst/>
                <a:latin typeface="Segoe UI Light" pitchFamily="34" charset="0"/>
                <a:ea typeface="+mn-ea"/>
                <a:cs typeface="+mn-cs"/>
              </a:rPr>
              <a:t>Call </a:t>
            </a:r>
            <a:r>
              <a:rPr lang="en-US" sz="900" u="sng" kern="1200" dirty="0" err="1">
                <a:solidFill>
                  <a:schemeClr val="tx1"/>
                </a:solidFill>
                <a:effectLst/>
                <a:latin typeface="Segoe UI Light" pitchFamily="34" charset="0"/>
                <a:ea typeface="+mn-ea"/>
                <a:cs typeface="+mn-cs"/>
                <a:hlinkClick r:id="rId3"/>
              </a:rPr>
              <a:t>getOoxml</a:t>
            </a:r>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Call </a:t>
            </a:r>
            <a:r>
              <a:rPr lang="en-US" sz="900" u="sng" kern="1200" dirty="0" err="1">
                <a:solidFill>
                  <a:schemeClr val="tx1"/>
                </a:solidFill>
                <a:effectLst/>
                <a:latin typeface="Segoe UI Light" pitchFamily="34" charset="0"/>
                <a:ea typeface="+mn-ea"/>
                <a:cs typeface="+mn-cs"/>
                <a:hlinkClick r:id="rId4"/>
              </a:rPr>
              <a:t>getSelectedDataAsync</a:t>
            </a:r>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Or, in Word, save the document that contains the content you need using the Word XML file format</a:t>
            </a:r>
          </a:p>
          <a:p>
            <a:r>
              <a:rPr lang="en-US" sz="900" kern="1200" dirty="0">
                <a:solidFill>
                  <a:schemeClr val="tx1"/>
                </a:solidFill>
                <a:effectLst/>
                <a:latin typeface="Segoe UI Light" pitchFamily="34" charset="0"/>
                <a:ea typeface="+mn-ea"/>
                <a:cs typeface="+mn-cs"/>
              </a:rPr>
              <a:t>With any of these methods, you’ll get a full document package flattened into a single XML file. </a:t>
            </a:r>
          </a:p>
          <a:p>
            <a:r>
              <a:rPr lang="en-US" sz="900" kern="1200" dirty="0">
                <a:solidFill>
                  <a:schemeClr val="tx1"/>
                </a:solidFill>
                <a:effectLst/>
                <a:latin typeface="Segoe UI Light" pitchFamily="34" charset="0"/>
                <a:ea typeface="+mn-ea"/>
                <a:cs typeface="+mn-cs"/>
              </a:rPr>
              <a:t>So, if you’ve created an Open XML snippet for inclusion in your add-in through the Word Add-In APIs, it might seem like you need a ton of markup for even the tiniest bit of content. </a:t>
            </a:r>
          </a:p>
          <a:p>
            <a:r>
              <a:rPr lang="en-US" sz="900" kern="1200" dirty="0">
                <a:solidFill>
                  <a:schemeClr val="tx1"/>
                </a:solidFill>
                <a:effectLst/>
                <a:latin typeface="Segoe UI Light" pitchFamily="34" charset="0"/>
                <a:ea typeface="+mn-ea"/>
                <a:cs typeface="+mn-cs"/>
              </a:rPr>
              <a:t>But that’s just because the method creates an entire document package even for a small selection. There’s no harm in using it – but the good news is that the file contains many parts that you don’t need in most cases.</a:t>
            </a:r>
          </a:p>
          <a:p>
            <a:r>
              <a:rPr lang="en-US" sz="900" kern="1200" dirty="0">
                <a:solidFill>
                  <a:schemeClr val="tx1"/>
                </a:solidFill>
                <a:effectLst/>
                <a:latin typeface="Segoe UI Light" pitchFamily="34" charset="0"/>
                <a:ea typeface="+mn-ea"/>
                <a:cs typeface="+mn-cs"/>
              </a:rPr>
              <a:t>Let’s take a look.</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5180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Segoe UI Light" pitchFamily="34" charset="0"/>
                <a:ea typeface="+mn-ea"/>
                <a:cs typeface="+mn-cs"/>
              </a:rPr>
              <a:t>SWITCH TO DEMO [Word showing a paragraph of formatted text.]</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Say for example that you want to get the markup for the formatted text shown here.  I’ll save it in Word XML format and look at it in Visual Studio.</a:t>
            </a:r>
          </a:p>
          <a:p>
            <a:r>
              <a:rPr lang="en-US" sz="900" b="1" kern="1200" dirty="0">
                <a:solidFill>
                  <a:schemeClr val="tx1"/>
                </a:solidFill>
                <a:effectLst/>
                <a:latin typeface="Segoe UI Light" pitchFamily="34" charset="0"/>
                <a:ea typeface="+mn-ea"/>
                <a:cs typeface="+mn-cs"/>
              </a:rPr>
              <a:t>[Switch to Visual Studio with OOXML file open]</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You can edit Office Open XML in any text editor, such as Notepad. But when you open it in Visual Studio, just press </a:t>
            </a:r>
            <a:r>
              <a:rPr lang="en-US" sz="900" kern="1200" dirty="0" err="1">
                <a:solidFill>
                  <a:schemeClr val="tx1"/>
                </a:solidFill>
                <a:effectLst/>
                <a:latin typeface="Segoe UI Light" pitchFamily="34" charset="0"/>
                <a:ea typeface="+mn-ea"/>
                <a:cs typeface="+mn-cs"/>
              </a:rPr>
              <a:t>Ctrl+K</a:t>
            </a:r>
            <a:r>
              <a:rPr lang="en-US" sz="900" kern="1200" dirty="0">
                <a:solidFill>
                  <a:schemeClr val="tx1"/>
                </a:solidFill>
                <a:effectLst/>
                <a:latin typeface="Segoe UI Light" pitchFamily="34" charset="0"/>
                <a:ea typeface="+mn-ea"/>
                <a:cs typeface="+mn-cs"/>
              </a:rPr>
              <a:t>, </a:t>
            </a:r>
            <a:r>
              <a:rPr lang="en-US" sz="900" kern="1200" dirty="0" err="1">
                <a:solidFill>
                  <a:schemeClr val="tx1"/>
                </a:solidFill>
                <a:effectLst/>
                <a:latin typeface="Segoe UI Light" pitchFamily="34" charset="0"/>
                <a:ea typeface="+mn-ea"/>
                <a:cs typeface="+mn-cs"/>
              </a:rPr>
              <a:t>Ctrl+D</a:t>
            </a:r>
            <a:r>
              <a:rPr lang="en-US" sz="900" kern="1200" dirty="0">
                <a:solidFill>
                  <a:schemeClr val="tx1"/>
                </a:solidFill>
                <a:effectLst/>
                <a:latin typeface="Segoe UI Light" pitchFamily="34" charset="0"/>
                <a:ea typeface="+mn-ea"/>
                <a:cs typeface="+mn-cs"/>
              </a:rPr>
              <a:t> to format it and you can collapse and expand to easily explore the parts.  </a:t>
            </a:r>
          </a:p>
          <a:p>
            <a:r>
              <a:rPr lang="en-US" sz="900" kern="1200" dirty="0">
                <a:solidFill>
                  <a:schemeClr val="tx1"/>
                </a:solidFill>
                <a:effectLst/>
                <a:latin typeface="Segoe UI Light" pitchFamily="34" charset="0"/>
                <a:ea typeface="+mn-ea"/>
                <a:cs typeface="+mn-cs"/>
              </a:rPr>
              <a:t>That’s a lot of markup for one line of formatted text! </a:t>
            </a:r>
          </a:p>
          <a:p>
            <a:r>
              <a:rPr lang="en-US" sz="900" kern="1200" dirty="0">
                <a:solidFill>
                  <a:schemeClr val="tx1"/>
                </a:solidFill>
                <a:effectLst/>
                <a:latin typeface="Segoe UI Light" pitchFamily="34" charset="0"/>
                <a:ea typeface="+mn-ea"/>
                <a:cs typeface="+mn-cs"/>
              </a:rPr>
              <a:t>An Office Open XML file is made up of a bunch of parts, as you see here. But you’ll be glad to know you only need small pieces from two of the parts for this markup example – some from the relationship (.</a:t>
            </a:r>
            <a:r>
              <a:rPr lang="en-US" sz="900" kern="1200" dirty="0" err="1">
                <a:solidFill>
                  <a:schemeClr val="tx1"/>
                </a:solidFill>
                <a:effectLst/>
                <a:latin typeface="Segoe UI Light" pitchFamily="34" charset="0"/>
                <a:ea typeface="+mn-ea"/>
                <a:cs typeface="+mn-cs"/>
              </a:rPr>
              <a:t>rels</a:t>
            </a:r>
            <a:r>
              <a:rPr lang="en-US" sz="900" kern="1200" dirty="0">
                <a:solidFill>
                  <a:schemeClr val="tx1"/>
                </a:solidFill>
                <a:effectLst/>
                <a:latin typeface="Segoe UI Light" pitchFamily="34" charset="0"/>
                <a:ea typeface="+mn-ea"/>
                <a:cs typeface="+mn-cs"/>
              </a:rPr>
              <a:t>) part and a piece of the main document (document.xml) part. </a:t>
            </a:r>
          </a:p>
          <a:p>
            <a:r>
              <a:rPr lang="en-US" sz="900" kern="1200" dirty="0">
                <a:solidFill>
                  <a:schemeClr val="tx1"/>
                </a:solidFill>
                <a:effectLst/>
                <a:latin typeface="Segoe UI Light" pitchFamily="34" charset="0"/>
                <a:ea typeface="+mn-ea"/>
                <a:cs typeface="+mn-cs"/>
              </a:rPr>
              <a:t>(And it’s a good idea to keep the top two lines in the document package because that tells Word this is a Word document and will let you open the file from outside of Word. Note that you’ll see compatibility mode in the Word title bar when you open a file that has minimal parts because we’ve removed settings that tell Word this is a current document. But you don’t need to worry about that when creating an Office Open XML snippet for use in your add-in.)</a:t>
            </a:r>
          </a:p>
          <a:p>
            <a:r>
              <a:rPr lang="en-US" sz="900" kern="1200" dirty="0">
                <a:solidFill>
                  <a:schemeClr val="tx1"/>
                </a:solidFill>
                <a:effectLst/>
                <a:latin typeface="Segoe UI Light" pitchFamily="34" charset="0"/>
                <a:ea typeface="+mn-ea"/>
                <a:cs typeface="+mn-cs"/>
              </a:rPr>
              <a:t>So once I’ve removed all the parts and data I don’t need, here’s the markup for my formatted text. Much better!</a:t>
            </a:r>
          </a:p>
          <a:p>
            <a:r>
              <a:rPr lang="en-US" sz="900" kern="1200" dirty="0">
                <a:solidFill>
                  <a:schemeClr val="tx1"/>
                </a:solidFill>
                <a:effectLst/>
                <a:latin typeface="Segoe UI Light" pitchFamily="34" charset="0"/>
                <a:ea typeface="+mn-ea"/>
                <a:cs typeface="+mn-cs"/>
              </a:rPr>
              <a:t>Note that some content types need additional parts. For example, a chart that appears in the main document will need the main document part reference as well as parts to define the chart </a:t>
            </a:r>
          </a:p>
          <a:p>
            <a:r>
              <a:rPr lang="en-US" sz="900" kern="1200" dirty="0">
                <a:solidFill>
                  <a:schemeClr val="tx1"/>
                </a:solidFill>
                <a:effectLst/>
                <a:latin typeface="Segoe UI Light" pitchFamily="34" charset="0"/>
                <a:ea typeface="+mn-ea"/>
                <a:cs typeface="+mn-cs"/>
              </a:rPr>
              <a:t>structure and appearance. The resources I’ll share at the end of this video include a code sample containing several examples of minimal markup for different content types.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Build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3/15/2016 9:24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8417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So how do you sort through the markup to figure out what to keep? Just pay attention to the relationships.</a:t>
            </a:r>
          </a:p>
          <a:p>
            <a:r>
              <a:rPr lang="en-US" sz="900" kern="1200" dirty="0">
                <a:solidFill>
                  <a:schemeClr val="tx1"/>
                </a:solidFill>
                <a:effectLst/>
                <a:latin typeface="Segoe UI Light" pitchFamily="34" charset="0"/>
                <a:ea typeface="+mn-ea"/>
                <a:cs typeface="+mn-cs"/>
              </a:rPr>
              <a:t>The .</a:t>
            </a:r>
            <a:r>
              <a:rPr lang="en-US" sz="900" kern="1200" dirty="0" err="1">
                <a:solidFill>
                  <a:schemeClr val="tx1"/>
                </a:solidFill>
                <a:effectLst/>
                <a:latin typeface="Segoe UI Light" pitchFamily="34" charset="0"/>
                <a:ea typeface="+mn-ea"/>
                <a:cs typeface="+mn-cs"/>
              </a:rPr>
              <a:t>rels</a:t>
            </a:r>
            <a:r>
              <a:rPr lang="en-US" sz="900" kern="1200" dirty="0">
                <a:solidFill>
                  <a:schemeClr val="tx1"/>
                </a:solidFill>
                <a:effectLst/>
                <a:latin typeface="Segoe UI Light" pitchFamily="34" charset="0"/>
                <a:ea typeface="+mn-ea"/>
                <a:cs typeface="+mn-cs"/>
              </a:rPr>
              <a:t> file defines the relationships for the primary parts in an Office Open XML document. If content in the main document part requires additional parts, they’ll be referenced in the document’s relationship part that you see here – which is called </a:t>
            </a:r>
            <a:r>
              <a:rPr lang="en-US" sz="900" kern="1200" dirty="0" err="1">
                <a:solidFill>
                  <a:schemeClr val="tx1"/>
                </a:solidFill>
                <a:effectLst/>
                <a:latin typeface="Segoe UI Light" pitchFamily="34" charset="0"/>
                <a:ea typeface="+mn-ea"/>
                <a:cs typeface="+mn-cs"/>
              </a:rPr>
              <a:t>document.xml.rels</a:t>
            </a:r>
            <a:r>
              <a:rPr lang="en-US" sz="900" kern="1200" dirty="0">
                <a:solidFill>
                  <a:schemeClr val="tx1"/>
                </a:solidFill>
                <a:effectLst/>
                <a:latin typeface="Segoe UI Light" pitchFamily="34" charset="0"/>
                <a:ea typeface="+mn-ea"/>
                <a:cs typeface="+mn-cs"/>
              </a:rPr>
              <a:t>. Other parts may also have their own .</a:t>
            </a:r>
            <a:r>
              <a:rPr lang="en-US" sz="900" kern="1200" dirty="0" err="1">
                <a:solidFill>
                  <a:schemeClr val="tx1"/>
                </a:solidFill>
                <a:effectLst/>
                <a:latin typeface="Segoe UI Light" pitchFamily="34" charset="0"/>
                <a:ea typeface="+mn-ea"/>
                <a:cs typeface="+mn-cs"/>
              </a:rPr>
              <a:t>rels</a:t>
            </a:r>
            <a:r>
              <a:rPr lang="en-US" sz="900" kern="1200" dirty="0">
                <a:solidFill>
                  <a:schemeClr val="tx1"/>
                </a:solidFill>
                <a:effectLst/>
                <a:latin typeface="Segoe UI Light" pitchFamily="34" charset="0"/>
                <a:ea typeface="+mn-ea"/>
                <a:cs typeface="+mn-cs"/>
              </a:rPr>
              <a:t> files.</a:t>
            </a:r>
          </a:p>
          <a:p>
            <a:r>
              <a:rPr lang="en-US" sz="900" kern="1200" dirty="0">
                <a:solidFill>
                  <a:schemeClr val="tx1"/>
                </a:solidFill>
                <a:effectLst/>
                <a:latin typeface="Segoe UI Light" pitchFamily="34" charset="0"/>
                <a:ea typeface="+mn-ea"/>
                <a:cs typeface="+mn-cs"/>
              </a:rPr>
              <a:t>Just remember - remove relationship references for the parts you remove and keep them for the parts you keep. The relationship files are the maps of an Office Open XML package. </a:t>
            </a:r>
          </a:p>
          <a:p>
            <a:r>
              <a:rPr lang="en-US" sz="900" kern="1200" dirty="0">
                <a:solidFill>
                  <a:schemeClr val="tx1"/>
                </a:solidFill>
                <a:effectLst/>
                <a:latin typeface="Segoe UI Light" pitchFamily="34" charset="0"/>
                <a:ea typeface="+mn-ea"/>
                <a:cs typeface="+mn-cs"/>
              </a:rPr>
              <a:t>If you don’t need any of the parts in a relationships file – such as is the case for the </a:t>
            </a:r>
            <a:r>
              <a:rPr lang="en-US" sz="900" kern="1200" dirty="0" err="1">
                <a:solidFill>
                  <a:schemeClr val="tx1"/>
                </a:solidFill>
                <a:effectLst/>
                <a:latin typeface="Segoe UI Light" pitchFamily="34" charset="0"/>
                <a:ea typeface="+mn-ea"/>
                <a:cs typeface="+mn-cs"/>
              </a:rPr>
              <a:t>document.xml.rels</a:t>
            </a:r>
            <a:r>
              <a:rPr lang="en-US" sz="900" kern="1200" dirty="0">
                <a:solidFill>
                  <a:schemeClr val="tx1"/>
                </a:solidFill>
                <a:effectLst/>
                <a:latin typeface="Segoe UI Light" pitchFamily="34" charset="0"/>
                <a:ea typeface="+mn-ea"/>
                <a:cs typeface="+mn-cs"/>
              </a:rPr>
              <a:t> file in the formatted text example– you can delete that entire relationships part, as long as you delete all the parts it references.</a:t>
            </a:r>
          </a:p>
          <a:p>
            <a:r>
              <a:rPr lang="en-US" sz="900" kern="1200" dirty="0">
                <a:solidFill>
                  <a:schemeClr val="tx1"/>
                </a:solidFill>
                <a:effectLst/>
                <a:latin typeface="Segoe UI Light" pitchFamily="34" charset="0"/>
                <a:ea typeface="+mn-ea"/>
                <a:cs typeface="+mn-cs"/>
              </a:rPr>
              <a:t>Want to see what an Office Open XML file looks like under the hood when it’s not flattened in XML format? Just change a document’s file extension – such as </a:t>
            </a:r>
            <a:r>
              <a:rPr lang="en-US" sz="900" kern="1200" dirty="0" err="1">
                <a:solidFill>
                  <a:schemeClr val="tx1"/>
                </a:solidFill>
                <a:effectLst/>
                <a:latin typeface="Segoe UI Light" pitchFamily="34" charset="0"/>
                <a:ea typeface="+mn-ea"/>
                <a:cs typeface="+mn-cs"/>
              </a:rPr>
              <a:t>docx</a:t>
            </a:r>
            <a:r>
              <a:rPr lang="en-US" sz="900" kern="1200" dirty="0">
                <a:solidFill>
                  <a:schemeClr val="tx1"/>
                </a:solidFill>
                <a:effectLst/>
                <a:latin typeface="Segoe UI Light" pitchFamily="34" charset="0"/>
                <a:ea typeface="+mn-ea"/>
                <a:cs typeface="+mn-cs"/>
              </a:rPr>
              <a:t> – to zip and you can open it to explore the structure, such as you see here.</a:t>
            </a:r>
          </a:p>
          <a:p>
            <a:r>
              <a:rPr lang="en-US" sz="900" kern="1200" dirty="0">
                <a:solidFill>
                  <a:schemeClr val="tx1"/>
                </a:solidFill>
                <a:effectLst/>
                <a:latin typeface="Segoe UI Light" pitchFamily="34" charset="0"/>
                <a:ea typeface="+mn-ea"/>
                <a:cs typeface="+mn-cs"/>
              </a:rPr>
              <a:t>The resources I’ll share will provide more tips to make it easy to work with Office Open XML markup and simplify it even further. So let’s turn now to how you can work more dynamically with Office Open XML in your Word Office add-ins. </a:t>
            </a:r>
          </a:p>
          <a:p>
            <a:r>
              <a:rPr lang="en-US" sz="900" kern="1200" dirty="0">
                <a:solidFill>
                  <a:schemeClr val="tx1"/>
                </a:solidFill>
                <a:effectLst/>
                <a:latin typeface="Segoe UI Light" pitchFamily="34" charset="0"/>
                <a:ea typeface="+mn-ea"/>
                <a:cs typeface="+mn-cs"/>
              </a:rPr>
              <a:t>What if you need to not only insert content – but change content based on user interaction in your add-in?</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29951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Say, for example, your add-in inserts shapes and customizes them using user input to set the preferences. This is a great example of a content type for which an API is still to come today. But that shouldn’t stop your add-in from getting into the hands of every Word user right now!</a:t>
            </a:r>
          </a:p>
          <a:p>
            <a:r>
              <a:rPr lang="en-US" sz="900" kern="1200" dirty="0">
                <a:solidFill>
                  <a:schemeClr val="tx1"/>
                </a:solidFill>
                <a:effectLst/>
                <a:latin typeface="Segoe UI Light" pitchFamily="34" charset="0"/>
                <a:ea typeface="+mn-ea"/>
                <a:cs typeface="+mn-cs"/>
              </a:rPr>
              <a:t>Let’s take a look at how to get it done using Office Open XML. </a:t>
            </a:r>
          </a:p>
          <a:p>
            <a:r>
              <a:rPr lang="en-US" sz="900" kern="1200" dirty="0">
                <a:solidFill>
                  <a:schemeClr val="tx1"/>
                </a:solidFill>
                <a:effectLst/>
                <a:latin typeface="Segoe UI Light" pitchFamily="34" charset="0"/>
                <a:ea typeface="+mn-ea"/>
                <a:cs typeface="+mn-cs"/>
              </a:rPr>
              <a:t>We’ll:</a:t>
            </a:r>
          </a:p>
          <a:p>
            <a:pPr lvl="0"/>
            <a:r>
              <a:rPr lang="en-US" sz="900" kern="1200" dirty="0">
                <a:solidFill>
                  <a:schemeClr val="tx1"/>
                </a:solidFill>
                <a:effectLst/>
                <a:latin typeface="Segoe UI Light" pitchFamily="34" charset="0"/>
                <a:ea typeface="+mn-ea"/>
                <a:cs typeface="+mn-cs"/>
              </a:rPr>
              <a:t>insert a shape using Office Open XML</a:t>
            </a:r>
          </a:p>
          <a:p>
            <a:pPr lvl="0"/>
            <a:r>
              <a:rPr lang="en-US" sz="900" kern="1200" dirty="0">
                <a:solidFill>
                  <a:schemeClr val="tx1"/>
                </a:solidFill>
                <a:effectLst/>
                <a:latin typeface="Segoe UI Light" pitchFamily="34" charset="0"/>
                <a:ea typeface="+mn-ea"/>
                <a:cs typeface="+mn-cs"/>
              </a:rPr>
              <a:t>update that markup with preferences provided by the user</a:t>
            </a:r>
          </a:p>
          <a:p>
            <a:pPr lvl="0"/>
            <a:r>
              <a:rPr lang="en-US" sz="900" kern="1200" dirty="0">
                <a:solidFill>
                  <a:schemeClr val="tx1"/>
                </a:solidFill>
                <a:effectLst/>
                <a:latin typeface="Segoe UI Light" pitchFamily="34" charset="0"/>
                <a:ea typeface="+mn-ea"/>
                <a:cs typeface="+mn-cs"/>
              </a:rPr>
              <a:t>and replace the customized shape in the document.</a:t>
            </a:r>
          </a:p>
          <a:p>
            <a:r>
              <a:rPr lang="en-US" sz="900" b="1" kern="1200" dirty="0">
                <a:solidFill>
                  <a:schemeClr val="tx1"/>
                </a:solidFill>
                <a:effectLst/>
                <a:latin typeface="Segoe UI Light" pitchFamily="34" charset="0"/>
                <a:ea typeface="+mn-ea"/>
                <a:cs typeface="+mn-cs"/>
              </a:rPr>
              <a:t>SWITCH TO DEMO [show Word with a shape on screen and then update that shape using task pane]</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Let’s add a shape to this document that contains some text. This code sample lets the user add their own text string  -- and updates both the text and the shape fill color.</a:t>
            </a:r>
          </a:p>
          <a:p>
            <a:r>
              <a:rPr lang="en-US" sz="900" kern="1200" dirty="0">
                <a:solidFill>
                  <a:schemeClr val="tx1"/>
                </a:solidFill>
                <a:effectLst/>
                <a:latin typeface="Segoe UI Light" pitchFamily="34" charset="0"/>
                <a:ea typeface="+mn-ea"/>
                <a:cs typeface="+mn-cs"/>
              </a:rPr>
              <a:t>Super easy!</a:t>
            </a:r>
          </a:p>
          <a:p>
            <a:r>
              <a:rPr lang="en-US" sz="900" kern="1200" dirty="0">
                <a:solidFill>
                  <a:schemeClr val="tx1"/>
                </a:solidFill>
                <a:effectLst/>
                <a:latin typeface="Segoe UI Light" pitchFamily="34" charset="0"/>
                <a:ea typeface="+mn-ea"/>
                <a:cs typeface="+mn-cs"/>
              </a:rPr>
              <a:t>So let’s look at how we get that done. First, notice that the shape has been inserted inside a content control – that’s going to be very helpful for updating the shape in the document. Now let’s take a look under the hood.</a:t>
            </a:r>
          </a:p>
          <a:p>
            <a:r>
              <a:rPr lang="en-US" sz="900" b="1" kern="1200" dirty="0">
                <a:solidFill>
                  <a:schemeClr val="tx1"/>
                </a:solidFill>
                <a:effectLst/>
                <a:latin typeface="Segoe UI Light" pitchFamily="34" charset="0"/>
                <a:ea typeface="+mn-ea"/>
                <a:cs typeface="+mn-cs"/>
              </a:rPr>
              <a:t>[show Visual Studio and move through the code…]</a:t>
            </a:r>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First, we add the markup for the shape to the document, inside a named content control that makes it easy for us to identify the shape in the document.</a:t>
            </a:r>
          </a:p>
          <a:p>
            <a:pPr lvl="0"/>
            <a:r>
              <a:rPr lang="en-US" sz="900" kern="1200" dirty="0">
                <a:solidFill>
                  <a:schemeClr val="tx1"/>
                </a:solidFill>
                <a:effectLst/>
                <a:latin typeface="Segoe UI Light" pitchFamily="34" charset="0"/>
                <a:ea typeface="+mn-ea"/>
                <a:cs typeface="+mn-cs"/>
              </a:rPr>
              <a:t>Then, we’ll use the information collected from the user to search the markup and update the applicable values.</a:t>
            </a:r>
          </a:p>
          <a:p>
            <a:pPr lvl="0"/>
            <a:r>
              <a:rPr lang="en-US" sz="900" kern="1200" dirty="0">
                <a:solidFill>
                  <a:schemeClr val="tx1"/>
                </a:solidFill>
                <a:effectLst/>
                <a:latin typeface="Segoe UI Light" pitchFamily="34" charset="0"/>
                <a:ea typeface="+mn-ea"/>
                <a:cs typeface="+mn-cs"/>
              </a:rPr>
              <a:t>Once that’s done, all we need to do is replace the contents of the content control with the updated markup.</a:t>
            </a:r>
          </a:p>
          <a:p>
            <a:r>
              <a:rPr lang="en-US" sz="900" kern="1200" dirty="0">
                <a:solidFill>
                  <a:schemeClr val="tx1"/>
                </a:solidFill>
                <a:effectLst/>
                <a:latin typeface="Segoe UI Light" pitchFamily="34" charset="0"/>
                <a:ea typeface="+mn-ea"/>
                <a:cs typeface="+mn-cs"/>
              </a:rPr>
              <a:t>That’s all there is to it!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Build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3/15/2016 9:25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303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So that’s a pretty simple example with a lot of power behind it. Your add-ins can add and customize most any kind of content that can be included in a Word document by using Office Open XML. Just imagine what you can create!</a:t>
            </a:r>
          </a:p>
          <a:p>
            <a:r>
              <a:rPr lang="en-US" sz="900" kern="1200" dirty="0">
                <a:solidFill>
                  <a:schemeClr val="tx1"/>
                </a:solidFill>
                <a:effectLst/>
                <a:latin typeface="Segoe UI Light" pitchFamily="34" charset="0"/>
                <a:ea typeface="+mn-ea"/>
                <a:cs typeface="+mn-cs"/>
              </a:rPr>
              <a:t>As promised, here are some additional resources to help you get started. </a:t>
            </a:r>
          </a:p>
          <a:p>
            <a:r>
              <a:rPr lang="en-US" sz="900" kern="1200" dirty="0">
                <a:solidFill>
                  <a:schemeClr val="tx1"/>
                </a:solidFill>
                <a:effectLst/>
                <a:latin typeface="Segoe UI Light" pitchFamily="34" charset="0"/>
                <a:ea typeface="+mn-ea"/>
                <a:cs typeface="+mn-cs"/>
              </a:rPr>
              <a:t>To explore samples of edited Office Open XML markup for several object types, check out the code sample Loading and Writing Office Open XML, available along with many other Word Office Add-In samples at GitHub, under </a:t>
            </a:r>
            <a:r>
              <a:rPr lang="en-US" sz="900" kern="1200" dirty="0" err="1">
                <a:solidFill>
                  <a:schemeClr val="tx1"/>
                </a:solidFill>
                <a:effectLst/>
                <a:latin typeface="Segoe UI Light" pitchFamily="34" charset="0"/>
                <a:ea typeface="+mn-ea"/>
                <a:cs typeface="+mn-cs"/>
              </a:rPr>
              <a:t>OfficeDev</a:t>
            </a:r>
            <a:r>
              <a:rPr lang="en-US" sz="900" kern="1200" dirty="0">
                <a:solidFill>
                  <a:schemeClr val="tx1"/>
                </a:solidFill>
                <a:effectLst/>
                <a:latin typeface="Segoe UI Light" pitchFamily="34" charset="0"/>
                <a:ea typeface="+mn-ea"/>
                <a:cs typeface="+mn-cs"/>
              </a:rPr>
              <a:t>.</a:t>
            </a:r>
          </a:p>
          <a:p>
            <a:r>
              <a:rPr lang="en-US" sz="900" kern="1200" dirty="0">
                <a:solidFill>
                  <a:schemeClr val="tx1"/>
                </a:solidFill>
                <a:effectLst/>
                <a:latin typeface="Segoe UI Light" pitchFamily="34" charset="0"/>
                <a:ea typeface="+mn-ea"/>
                <a:cs typeface="+mn-cs"/>
              </a:rPr>
              <a:t>Happy coding!</a:t>
            </a:r>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80273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562A8A"/>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4" orient="horz" pos="4401"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solidFill>
                  <a:srgbClr val="5C2D91"/>
                </a:solidFill>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600" cy="2292294"/>
          </a:xfrm>
        </p:spPr>
        <p:txBody>
          <a:bodyPr>
            <a:spAutoFit/>
          </a:bodyPr>
          <a:lstStyle>
            <a:lvl3pPr>
              <a:defRPr sz="2397"/>
            </a:lvl3pPr>
            <a:lvl4pPr>
              <a:defRPr sz="1998"/>
            </a:lvl4pPr>
            <a:lvl5pP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598" cy="2779607"/>
          </a:xfrm>
        </p:spPr>
        <p:txBody>
          <a:bodyPr wrap="square">
            <a:spAutoFit/>
          </a:bodyPr>
          <a:lstStyle>
            <a:lvl1pPr marL="0" indent="0">
              <a:buClr>
                <a:schemeClr val="bg1"/>
              </a:buClr>
              <a:buFontTx/>
              <a:buNone/>
              <a:defRPr>
                <a:solidFill>
                  <a:srgbClr val="5C2D91"/>
                </a:solidFill>
              </a:defRPr>
            </a:lvl1pPr>
            <a:lvl2pPr marL="583554" indent="-241033">
              <a:buClr>
                <a:schemeClr val="bg1"/>
              </a:buClr>
              <a:buFont typeface="Symbol" panose="05050102010706020507" pitchFamily="18" charset="2"/>
              <a:buChar char="-"/>
              <a:defRPr/>
            </a:lvl2pPr>
            <a:lvl3pPr marL="799216" indent="-228347">
              <a:buClr>
                <a:schemeClr val="bg1"/>
              </a:buClr>
              <a:buFont typeface="Segoe UI" panose="020B0502040204020203" pitchFamily="34" charset="0"/>
              <a:buChar char="&gt;"/>
              <a:defRPr sz="2397"/>
            </a:lvl3pPr>
            <a:lvl4pPr marL="1027562" indent="-228347">
              <a:buClr>
                <a:schemeClr val="bg1"/>
              </a:buClr>
              <a:buFont typeface="Segoe UI" panose="020B0502040204020203" pitchFamily="34" charset="0"/>
              <a:buChar char="-"/>
              <a:defRPr sz="1998"/>
            </a:lvl4pPr>
            <a:lvl5pPr marL="1255909" indent="-228347">
              <a:buClr>
                <a:schemeClr val="bg1"/>
              </a:buClr>
              <a:buFont typeface="Arial" panose="020B0604020202020204" pitchFamily="34" charset="0"/>
              <a:buChar cha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09891"/>
            <a:ext cx="11889564" cy="916534"/>
          </a:xfrm>
        </p:spPr>
        <p:txBody>
          <a:bodyPr/>
          <a:lstStyle>
            <a:lvl1pPr>
              <a:defRPr sz="7192" baseline="0"/>
            </a:lvl1pPr>
          </a:lstStyle>
          <a:p>
            <a:r>
              <a:rPr lang="en-US"/>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32289186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1200446"/>
            <a:ext cx="10058399" cy="916534"/>
          </a:xfrm>
        </p:spPr>
        <p:txBody>
          <a:bodyPr/>
          <a:lstStyle>
            <a:lvl1pPr marL="233105" indent="-233105">
              <a:defRPr sz="5993"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0224"/>
            <a:ext cx="5486400" cy="1069908"/>
          </a:xfrm>
        </p:spPr>
        <p:txBody>
          <a:bodyPr/>
          <a:lstStyle>
            <a:lvl1pPr marL="0" indent="0">
              <a:spcBef>
                <a:spcPts val="0"/>
              </a:spcBef>
              <a:buNone/>
              <a:defRPr sz="3196"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2123254"/>
            <a:ext cx="10058399" cy="916534"/>
          </a:xfrm>
        </p:spPr>
        <p:txBody>
          <a:bodyPr/>
          <a:lstStyle>
            <a:lvl1pPr marL="282263" indent="-282263">
              <a:tabLst>
                <a:tab pos="282263" algn="l"/>
              </a:tabLst>
              <a:defRPr sz="5993" baseline="0">
                <a:solidFill>
                  <a:schemeClr val="tx1"/>
                </a:solidFill>
              </a:defRPr>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3325"/>
            <a:ext cx="5486400" cy="1069908"/>
          </a:xfrm>
        </p:spPr>
        <p:txBody>
          <a:bodyPr/>
          <a:lstStyle>
            <a:lvl1pPr marL="0" indent="0">
              <a:spcBef>
                <a:spcPts val="0"/>
              </a:spcBef>
              <a:buNone/>
              <a:defRPr sz="3196"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2433338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60CF"/>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1693994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27708"/>
            <a:ext cx="11887200" cy="931730"/>
          </a:xfrm>
        </p:spPr>
        <p:txBody>
          <a:bodyPr/>
          <a:lstStyle>
            <a:lvl1pPr marL="0" indent="0">
              <a:buNone/>
              <a:defRPr sz="5394">
                <a:solidFill>
                  <a:srgbClr val="5C2D91"/>
                </a:solidFill>
              </a:defRPr>
            </a:lvl1pPr>
            <a:lvl2pPr marL="0" indent="0">
              <a:buFontTx/>
              <a:buNone/>
              <a:defRPr sz="1998"/>
            </a:lvl2pPr>
            <a:lvl3pPr marL="228347" indent="0">
              <a:buNone/>
              <a:defRPr/>
            </a:lvl3pPr>
            <a:lvl4pPr marL="456694" indent="0">
              <a:buNone/>
              <a:defRPr/>
            </a:lvl4pPr>
            <a:lvl5pPr marL="685041" indent="0">
              <a:buNone/>
              <a:defRPr/>
            </a:lvl5pPr>
          </a:lstStyle>
          <a:p>
            <a:pPr lvl="0"/>
            <a:r>
              <a:rPr lang="en-US"/>
              <a:t>Edit Master text styles</a:t>
            </a:r>
          </a:p>
        </p:txBody>
      </p:sp>
      <p:sp>
        <p:nvSpPr>
          <p:cNvPr id="4" name="Title 1"/>
          <p:cNvSpPr>
            <a:spLocks noGrp="1"/>
          </p:cNvSpPr>
          <p:nvPr>
            <p:ph type="title"/>
          </p:nvPr>
        </p:nvSpPr>
        <p:spPr>
          <a:xfrm>
            <a:off x="282576" y="1209891"/>
            <a:ext cx="11889564" cy="916534"/>
          </a:xfrm>
        </p:spPr>
        <p:txBody>
          <a:bodyPr/>
          <a:lstStyle>
            <a:lvl1pPr>
              <a:defRPr sz="7192" baseline="0">
                <a:solidFill>
                  <a:srgbClr val="505050"/>
                </a:solidFill>
              </a:defRPr>
            </a:lvl1pPr>
          </a:lstStyle>
          <a:p>
            <a:r>
              <a:rPr lang="en-US"/>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0-50 Right Photo">
    <p:bg bwMode="auto">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5269"/>
            <a:ext cx="5486400" cy="2728069"/>
          </a:xfrm>
          <a:noFill/>
        </p:spPr>
        <p:txBody>
          <a:bodyPr vert="horz" wrap="square" lIns="146304" tIns="91440" rIns="146304" bIns="91440" rtlCol="0" anchor="t" anchorCtr="0">
            <a:noAutofit/>
          </a:bodyPr>
          <a:lstStyle>
            <a:lvl1pPr>
              <a:defRPr lang="en-US" sz="5993" spc="-101"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6274" y="4863342"/>
            <a:ext cx="5485039" cy="913361"/>
          </a:xfrm>
        </p:spPr>
        <p:txBody>
          <a:bodyPr tIns="109728" bIns="109728">
            <a:noAutofit/>
          </a:bodyPr>
          <a:lstStyle>
            <a:lvl1pPr marL="0" indent="0">
              <a:spcBef>
                <a:spcPts val="0"/>
              </a:spcBef>
              <a:buNone/>
              <a:defRPr sz="3196">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3" y="6175426"/>
            <a:ext cx="1552931" cy="332282"/>
          </a:xfrm>
          <a:prstGeom prst="rect">
            <a:avLst/>
          </a:prstGeom>
        </p:spPr>
      </p:pic>
    </p:spTree>
    <p:extLst>
      <p:ext uri="{BB962C8B-B14F-4D97-AF65-F5344CB8AC3E}">
        <p14:creationId xmlns:p14="http://schemas.microsoft.com/office/powerpoint/2010/main" val="22231904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6" name="Rectangle 5"/>
          <p:cNvSpPr/>
          <p:nvPr userDrawn="1"/>
        </p:nvSpPr>
        <p:spPr bwMode="hidden">
          <a:xfrm>
            <a:off x="-16911" y="0"/>
            <a:ext cx="12462911" cy="1211473"/>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5" tIns="46585" rIns="46585" bIns="46585" numCol="1" spcCol="0" rtlCol="0" fromWordArt="0" anchor="ctr" anchorCtr="0" forceAA="0" compatLnSpc="1">
            <a:prstTxWarp prst="textNoShape">
              <a:avLst/>
            </a:prstTxWarp>
            <a:noAutofit/>
          </a:bodyPr>
          <a:lstStyle/>
          <a:p>
            <a:pPr algn="ctr" defTabSz="931441" fontAlgn="base">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baseline="0">
                <a:solidFill>
                  <a:schemeClr val="tx1"/>
                </a:solidFill>
              </a:defRPr>
            </a:lvl1pPr>
          </a:lstStyle>
          <a:p>
            <a:r>
              <a:rPr lang="en-US" dirty="0"/>
              <a:t>Slide for Developer Code</a:t>
            </a:r>
          </a:p>
        </p:txBody>
      </p:sp>
      <p:sp>
        <p:nvSpPr>
          <p:cNvPr id="3" name="Rectangle 2"/>
          <p:cNvSpPr/>
          <p:nvPr userDrawn="1"/>
        </p:nvSpPr>
        <p:spPr bwMode="hidden">
          <a:xfrm>
            <a:off x="1" y="1211473"/>
            <a:ext cx="12436475" cy="577511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5" tIns="46585" rIns="46585" bIns="46585" numCol="1" spcCol="0" rtlCol="0" fromWordArt="0" anchor="ctr" anchorCtr="0" forceAA="0" compatLnSpc="1">
            <a:prstTxWarp prst="textNoShape">
              <a:avLst/>
            </a:prstTxWarp>
            <a:noAutofit/>
          </a:bodyPr>
          <a:lstStyle/>
          <a:p>
            <a:pPr algn="ctr" defTabSz="931441" fontAlgn="base">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4772"/>
            <a:ext cx="11887199" cy="2195442"/>
          </a:xfrm>
        </p:spPr>
        <p:txBody>
          <a:bodyPr/>
          <a:lstStyle>
            <a:lvl1pPr marL="0" indent="0">
              <a:buNone/>
              <a:defRPr sz="329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17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39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36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4983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55857"/>
            <a:ext cx="12436476" cy="630734"/>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6"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rgbClr val="5C2D9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65848" y="3141477"/>
            <a:ext cx="3284727" cy="703636"/>
          </a:xfrm>
          <a:prstGeom prst="rect">
            <a:avLst/>
          </a:prstGeom>
        </p:spPr>
      </p:pic>
      <p:sp>
        <p:nvSpPr>
          <p:cNvPr id="5" name="Text Box 3"/>
          <p:cNvSpPr txBox="1">
            <a:spLocks noChangeArrowheads="1"/>
          </p:cNvSpPr>
          <p:nvPr userDrawn="1"/>
        </p:nvSpPr>
        <p:spPr bwMode="blackWhite">
          <a:xfrm>
            <a:off x="279885" y="6072102"/>
            <a:ext cx="10961779" cy="618292"/>
          </a:xfrm>
          <a:prstGeom prst="rect">
            <a:avLst/>
          </a:prstGeom>
        </p:spPr>
        <p:txBody>
          <a:bodyPr vert="horz" wrap="square" lIns="182670" tIns="146136" rIns="182670" bIns="146136" numCol="1" anchor="t" anchorCtr="0" compatLnSpc="1">
            <a:prstTxWarp prst="textNoShape">
              <a:avLst/>
            </a:prstTxWarp>
            <a:spAutoFit/>
          </a:bodyPr>
          <a:lstStyle/>
          <a:p>
            <a:pPr defTabSz="931259" eaLnBrk="0" hangingPunct="0"/>
            <a:r>
              <a:rPr lang="en-US" sz="700" dirty="0">
                <a:gradFill>
                  <a:gsLst>
                    <a:gs pos="0">
                      <a:schemeClr val="tx1"/>
                    </a:gs>
                    <a:gs pos="100000">
                      <a:schemeClr val="tx1"/>
                    </a:gs>
                  </a:gsLst>
                  <a:lin ang="5400000" scaled="0"/>
                </a:gradFill>
                <a:cs typeface="Segoe UI" pitchFamily="34" charset="0"/>
              </a:rPr>
              <a:t>© 2015 Microsoft Corporation. All rights reserved. Microsoft, Windows, and other product names are or may be registered trademarks and/or trademarks in the U.S. and/or other countries.</a:t>
            </a:r>
          </a:p>
          <a:p>
            <a:pPr defTabSz="931259"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947964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5748"/>
            <a:ext cx="11856403"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solidFill>
                  <a:srgbClr val="505050"/>
                </a:soli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1471"/>
            <a:ext cx="3288506" cy="703645"/>
          </a:xfrm>
          <a:prstGeom prst="rect">
            <a:avLst/>
          </a:prstGeom>
        </p:spPr>
      </p:pic>
    </p:spTree>
    <p:extLst>
      <p:ext uri="{BB962C8B-B14F-4D97-AF65-F5344CB8AC3E}">
        <p14:creationId xmlns:p14="http://schemas.microsoft.com/office/powerpoint/2010/main" val="21725872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6759"/>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401411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6759"/>
            <a:ext cx="6400800" cy="2746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2" tIns="146138" rIns="182672" bIns="146138" numCol="1" spcCol="0" rtlCol="0" fromWordArt="0" anchor="t" anchorCtr="0" forceAA="0" compatLnSpc="1">
            <a:prstTxWarp prst="textNoShape">
              <a:avLst/>
            </a:prstTxWarp>
            <a:noAutofit/>
          </a:bodyPr>
          <a:lstStyle/>
          <a:p>
            <a:pPr algn="ctr" defTabSz="931446" fontAlgn="base">
              <a:lnSpc>
                <a:spcPct val="90000"/>
              </a:lnSpc>
              <a:spcBef>
                <a:spcPct val="0"/>
              </a:spcBef>
              <a:spcAft>
                <a:spcPct val="0"/>
              </a:spcAft>
            </a:pPr>
            <a:endParaRPr lang="en-US" sz="2397"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33882"/>
            <a:ext cx="1278510" cy="27382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4" y="490179"/>
            <a:ext cx="1436313" cy="306256"/>
          </a:xfrm>
          <a:prstGeom prst="rect">
            <a:avLst/>
          </a:prstGeom>
        </p:spPr>
      </p:pic>
      <p:sp>
        <p:nvSpPr>
          <p:cNvPr id="12" name="Freeform 11"/>
          <p:cNvSpPr>
            <a:spLocks noEditPoints="1"/>
          </p:cNvSpPr>
          <p:nvPr userDrawn="1"/>
        </p:nvSpPr>
        <p:spPr bwMode="black">
          <a:xfrm>
            <a:off x="2137568" y="2470519"/>
            <a:ext cx="8161338" cy="204555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336" tIns="45668" rIns="91336" bIns="45668" numCol="1" anchor="t" anchorCtr="0" compatLnSpc="1">
            <a:prstTxWarp prst="textNoShape">
              <a:avLst/>
            </a:prstTxWarp>
          </a:bodyPr>
          <a:lstStyle/>
          <a:p>
            <a:endParaRPr lang="en-US" sz="1798" dirty="0"/>
          </a:p>
        </p:txBody>
      </p:sp>
    </p:spTree>
    <p:extLst>
      <p:ext uri="{BB962C8B-B14F-4D97-AF65-F5344CB8AC3E}">
        <p14:creationId xmlns:p14="http://schemas.microsoft.com/office/powerpoint/2010/main" val="429702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1" y="490179"/>
            <a:ext cx="1449939" cy="306256"/>
          </a:xfrm>
          <a:prstGeom prst="rect">
            <a:avLst/>
          </a:prstGeom>
        </p:spPr>
      </p:pic>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2" name="TextBox 1"/>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4256098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8" name="Freeform 7"/>
          <p:cNvSpPr>
            <a:spLocks noChangeAspect="1" noEditPoints="1"/>
          </p:cNvSpPr>
          <p:nvPr userDrawn="1"/>
        </p:nvSpPr>
        <p:spPr bwMode="black">
          <a:xfrm>
            <a:off x="457200" y="490179"/>
            <a:ext cx="1239006" cy="310543"/>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336" tIns="45668" rIns="91336" bIns="45668" numCol="1" anchor="t" anchorCtr="0" compatLnSpc="1">
            <a:prstTxWarp prst="textNoShape">
              <a:avLst/>
            </a:prstTxWarp>
          </a:bodyPr>
          <a:lstStyle/>
          <a:p>
            <a:endParaRPr lang="en-US" sz="1798" dirty="0">
              <a:solidFill>
                <a:srgbClr val="404040"/>
              </a:solidFill>
            </a:endParaRPr>
          </a:p>
        </p:txBody>
      </p:sp>
      <p:sp>
        <p:nvSpPr>
          <p:cNvPr id="9" name="TextBox 8"/>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467259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2"/>
                    </a:gs>
                    <a:gs pos="99000">
                      <a:schemeClr val="tx2"/>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1598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1"/>
                    </a:gs>
                    <a:gs pos="99000">
                      <a:schemeClr val="tx1"/>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85413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95850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05064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99154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7502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3350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solidFill>
                  <a:schemeClr val="bg1"/>
                </a:soli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solidFill>
                  <a:schemeClr val="bg1"/>
                </a:solidFill>
                <a:latin typeface="+mj-lt"/>
              </a:defRPr>
            </a:lvl1pPr>
          </a:lstStyle>
          <a:p>
            <a:pPr lvl="0"/>
            <a:r>
              <a:rPr lang="en-US" dirty="0"/>
              <a:t>Presentation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6198579"/>
            <a:ext cx="1367982" cy="292709"/>
          </a:xfrm>
          <a:prstGeom prst="rect">
            <a:avLst/>
          </a:prstGeom>
        </p:spPr>
      </p:pic>
    </p:spTree>
    <p:extLst>
      <p:ext uri="{BB962C8B-B14F-4D97-AF65-F5344CB8AC3E}">
        <p14:creationId xmlns:p14="http://schemas.microsoft.com/office/powerpoint/2010/main" val="583815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2691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85480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0499"/>
            <a:ext cx="10235966" cy="916534"/>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5178134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8600"/>
            <a:ext cx="9144000" cy="1180521"/>
          </a:xfrm>
          <a:noFill/>
        </p:spPr>
        <p:txBody>
          <a:bodyPr wrap="square" tIns="91440" bIns="91440" anchor="t" anchorCtr="0">
            <a:spAutoFit/>
          </a:bodyPr>
          <a:lstStyle>
            <a:lvl1pPr>
              <a:defRPr sz="7192"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49976"/>
            <a:ext cx="9143999" cy="737826"/>
          </a:xfrm>
          <a:noFill/>
        </p:spPr>
        <p:txBody>
          <a:bodyPr wrap="square" lIns="182880" tIns="146304" rIns="182880" bIns="146304">
            <a:spAutoFit/>
          </a:bodyPr>
          <a:lstStyle>
            <a:lvl1pPr marL="0" indent="0">
              <a:spcBef>
                <a:spcPts val="0"/>
              </a:spcBef>
              <a:buNone/>
              <a:defRPr sz="3196"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17314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8600"/>
            <a:ext cx="9143999" cy="1180521"/>
          </a:xfrm>
          <a:noFill/>
        </p:spPr>
        <p:txBody>
          <a:bodyPr wrap="square" tIns="91440" bIns="91440" anchor="t" anchorCtr="0">
            <a:spAutoFit/>
          </a:bodyPr>
          <a:lstStyle>
            <a:lvl1pPr>
              <a:defRPr sz="7192"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071568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88206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41668835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0018"/>
            <a:ext cx="5486399" cy="2010575"/>
          </a:xfrm>
        </p:spPr>
        <p:txBody>
          <a:bodyPr>
            <a:spAutoFit/>
          </a:bodyPr>
          <a:lstStyle>
            <a:lvl1pPr>
              <a:defRPr sz="6593"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84652"/>
          </a:xfrm>
          <a:blipFill dpi="0" rotWithShape="1">
            <a:blip r:embed="rId2"/>
            <a:srcRect/>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4083500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037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8865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53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1473"/>
            <a:ext cx="12436475" cy="577511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6" tIns="46586" rIns="46586" bIns="46586" numCol="1" spcCol="0" rtlCol="0" fromWordArt="0" anchor="ctr" anchorCtr="0" forceAA="0" compatLnSpc="1">
            <a:prstTxWarp prst="textNoShape">
              <a:avLst/>
            </a:prstTxWarp>
            <a:noAutofit/>
          </a:bodyPr>
          <a:lstStyle/>
          <a:p>
            <a:pPr algn="ctr" defTabSz="931446" fontAlgn="base">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9772"/>
            <a:ext cx="11887199" cy="1993666"/>
          </a:xfrm>
        </p:spPr>
        <p:txBody>
          <a:bodyPr/>
          <a:lstStyle>
            <a:lvl1pPr marL="0" indent="0">
              <a:buNone/>
              <a:defRPr sz="329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17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396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366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49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01102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7334"/>
            <a:ext cx="11887199"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4" y="478881"/>
            <a:ext cx="1436313" cy="306256"/>
          </a:xfrm>
          <a:prstGeom prst="rect">
            <a:avLst/>
          </a:prstGeom>
        </p:spPr>
      </p:pic>
    </p:spTree>
    <p:extLst>
      <p:ext uri="{BB962C8B-B14F-4D97-AF65-F5344CB8AC3E}">
        <p14:creationId xmlns:p14="http://schemas.microsoft.com/office/powerpoint/2010/main" val="15165000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1474"/>
            <a:ext cx="11887200" cy="2440973"/>
          </a:xfrm>
          <a:prstGeom prst="rect">
            <a:avLst/>
          </a:prstGeom>
        </p:spPr>
        <p:txBody>
          <a:bodyPr/>
          <a:lstStyle>
            <a:lvl1pPr marL="290193" indent="-290193">
              <a:buClr>
                <a:schemeClr val="tx1"/>
              </a:buClr>
              <a:buSzPct val="90000"/>
              <a:buFont typeface="Arial" pitchFamily="34" charset="0"/>
              <a:buChar char="•"/>
              <a:defRPr sz="359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71" indent="-280679">
              <a:buClr>
                <a:schemeClr val="tx1"/>
              </a:buClr>
              <a:buSzPct val="90000"/>
              <a:buFont typeface="Arial" pitchFamily="34" charset="0"/>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65" indent="-290193">
              <a:buClr>
                <a:schemeClr val="tx1"/>
              </a:buClr>
              <a:buSzPct val="90000"/>
              <a:buFont typeface="Arial" pitchFamily="34" charset="0"/>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13" indent="-228349">
              <a:buClr>
                <a:schemeClr val="tx1"/>
              </a:buClr>
              <a:buSzPct val="90000"/>
              <a:buFont typeface="Arial" pitchFamily="34" charset="0"/>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62" indent="-228349">
              <a:buClr>
                <a:schemeClr val="tx1"/>
              </a:buClr>
              <a:buSzPct val="90000"/>
              <a:buFont typeface="Arial" pitchFamily="34" charset="0"/>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55856"/>
            <a:ext cx="12436476" cy="630733"/>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6"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598990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598" cy="2779607"/>
          </a:xfrm>
        </p:spPr>
        <p:txBody>
          <a:bodyPr wrap="square">
            <a:spAutoFit/>
          </a:bodyPr>
          <a:lstStyle>
            <a:lvl1pPr marL="0" indent="0">
              <a:buClr>
                <a:schemeClr val="bg1"/>
              </a:buClr>
              <a:buFontTx/>
              <a:buNone/>
              <a:defRPr>
                <a:solidFill>
                  <a:srgbClr val="5C2D91"/>
                </a:solidFill>
              </a:defRPr>
            </a:lvl1pPr>
            <a:lvl2pPr marL="583554" indent="-241033">
              <a:buClr>
                <a:schemeClr val="bg1"/>
              </a:buClr>
              <a:buFont typeface="Symbol" panose="05050102010706020507" pitchFamily="18" charset="2"/>
              <a:buChar char="-"/>
              <a:defRPr/>
            </a:lvl2pPr>
            <a:lvl3pPr marL="799216" indent="-228347">
              <a:buClr>
                <a:schemeClr val="bg1"/>
              </a:buClr>
              <a:buFont typeface="Segoe UI" panose="020B0502040204020203" pitchFamily="34" charset="0"/>
              <a:buChar char="&gt;"/>
              <a:defRPr sz="2397"/>
            </a:lvl3pPr>
            <a:lvl4pPr marL="1027562" indent="-228347">
              <a:buClr>
                <a:schemeClr val="bg1"/>
              </a:buClr>
              <a:buFont typeface="Segoe UI" panose="020B0502040204020203" pitchFamily="34" charset="0"/>
              <a:buChar char="-"/>
              <a:defRPr sz="1998"/>
            </a:lvl4pPr>
            <a:lvl5pPr marL="1255909" indent="-228347">
              <a:buClr>
                <a:schemeClr val="bg1"/>
              </a:buClr>
              <a:buFont typeface="Arial" panose="020B0604020202020204" pitchFamily="34" charset="0"/>
              <a:buChar cha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58322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0078D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980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rgbClr val="00827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567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45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4942"/>
            <a:ext cx="11889564" cy="916534"/>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1474"/>
            <a:ext cx="11887197" cy="229229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rot="5400000">
            <a:off x="10534835" y="1941897"/>
            <a:ext cx="4293142"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316" r:id="rId2"/>
    <p:sldLayoutId id="2147484320" r:id="rId3"/>
    <p:sldLayoutId id="2147484327" r:id="rId4"/>
    <p:sldLayoutId id="2147484277" r:id="rId5"/>
    <p:sldLayoutId id="2147484314" r:id="rId6"/>
    <p:sldLayoutId id="2147484315" r:id="rId7"/>
    <p:sldLayoutId id="2147484331" r:id="rId8"/>
    <p:sldLayoutId id="2147484098" r:id="rId9"/>
    <p:sldLayoutId id="2147484212" r:id="rId10"/>
    <p:sldLayoutId id="2147484086" r:id="rId11"/>
    <p:sldLayoutId id="2147484211" r:id="rId12"/>
    <p:sldLayoutId id="2147484092" r:id="rId13"/>
    <p:sldLayoutId id="2147484190" r:id="rId14"/>
    <p:sldLayoutId id="2147484195" r:id="rId15"/>
    <p:sldLayoutId id="2147484334" r:id="rId16"/>
    <p:sldLayoutId id="2147484209" r:id="rId17"/>
    <p:sldLayoutId id="2147484196" r:id="rId18"/>
    <p:sldLayoutId id="2147484208" r:id="rId19"/>
    <p:sldLayoutId id="2147484192" r:id="rId20"/>
    <p:sldLayoutId id="2147484279" r:id="rId21"/>
    <p:sldLayoutId id="2147484129" r:id="rId22"/>
    <p:sldLayoutId id="2147484127" r:id="rId23"/>
    <p:sldLayoutId id="2147484128" r:id="rId24"/>
    <p:sldLayoutId id="2147484207" r:id="rId25"/>
    <p:sldLayoutId id="2147484203" r:id="rId26"/>
    <p:sldLayoutId id="2147484272" r:id="rId27"/>
    <p:sldLayoutId id="2147484313" r:id="rId28"/>
    <p:sldLayoutId id="2147484319" r:id="rId29"/>
  </p:sldLayoutIdLst>
  <p:transition>
    <p:fade/>
  </p:transition>
  <p:txStyles>
    <p:titleStyle>
      <a:lvl1pPr algn="l" defTabSz="931710" rtl="0" eaLnBrk="1" latinLnBrk="0" hangingPunct="1">
        <a:lnSpc>
          <a:spcPct val="90000"/>
        </a:lnSpc>
        <a:spcBef>
          <a:spcPct val="0"/>
        </a:spcBef>
        <a:buNone/>
        <a:defRPr lang="en-US" sz="5394" b="0" kern="1200" cap="none" spc="-102" baseline="0" dirty="0" smtClean="0">
          <a:ln w="3175">
            <a:noFill/>
          </a:ln>
          <a:solidFill>
            <a:srgbClr val="505050"/>
          </a:solidFill>
          <a:effectLst/>
          <a:latin typeface="+mj-lt"/>
          <a:ea typeface="+mn-ea"/>
          <a:cs typeface="Segoe UI" pitchFamily="34" charset="0"/>
        </a:defRPr>
      </a:lvl1pPr>
    </p:titleStyle>
    <p:bodyStyle>
      <a:lvl1pPr marL="0" marR="0" indent="0" algn="l" defTabSz="931710" rtl="0" eaLnBrk="1" fontAlgn="auto" latinLnBrk="0" hangingPunct="1">
        <a:lnSpc>
          <a:spcPct val="90000"/>
        </a:lnSpc>
        <a:spcBef>
          <a:spcPct val="20000"/>
        </a:spcBef>
        <a:spcAft>
          <a:spcPts val="0"/>
        </a:spcAft>
        <a:buClr>
          <a:schemeClr val="bg1"/>
        </a:buClr>
        <a:buSzPct val="100000"/>
        <a:buFontTx/>
        <a:buNone/>
        <a:tabLst/>
        <a:defRPr sz="3996" kern="1200" spc="0" baseline="0">
          <a:solidFill>
            <a:srgbClr val="5C2D91"/>
          </a:solidFill>
          <a:latin typeface="+mj-lt"/>
          <a:ea typeface="+mn-ea"/>
          <a:cs typeface="+mn-cs"/>
        </a:defRPr>
      </a:lvl1pPr>
      <a:lvl2pPr marL="583554" marR="0" indent="-241033" algn="l" defTabSz="931710" rtl="0" eaLnBrk="1" fontAlgn="auto" latinLnBrk="0" hangingPunct="1">
        <a:lnSpc>
          <a:spcPct val="90000"/>
        </a:lnSpc>
        <a:spcBef>
          <a:spcPct val="20000"/>
        </a:spcBef>
        <a:spcAft>
          <a:spcPts val="0"/>
        </a:spcAft>
        <a:buClr>
          <a:schemeClr val="bg1"/>
        </a:buClr>
        <a:buSzPct val="100000"/>
        <a:buFont typeface="Symbol" panose="05050102010706020507" pitchFamily="18" charset="2"/>
        <a:buChar char="-"/>
        <a:tabLst/>
        <a:defRPr sz="2397" kern="1200" spc="0" baseline="0">
          <a:solidFill>
            <a:srgbClr val="505050"/>
          </a:solidFill>
          <a:latin typeface="+mn-lt"/>
          <a:ea typeface="+mn-ea"/>
          <a:cs typeface="+mn-cs"/>
        </a:defRPr>
      </a:lvl2pPr>
      <a:lvl3pPr marL="799216"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gt;"/>
        <a:tabLst/>
        <a:defRPr sz="2397" kern="1200" spc="0" baseline="0">
          <a:solidFill>
            <a:srgbClr val="505050"/>
          </a:solidFill>
          <a:latin typeface="+mn-lt"/>
          <a:ea typeface="+mn-ea"/>
          <a:cs typeface="+mn-cs"/>
        </a:defRPr>
      </a:lvl3pPr>
      <a:lvl4pPr marL="1027562"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
        <a:tabLst/>
        <a:defRPr sz="1998" kern="1200" spc="0" baseline="0">
          <a:solidFill>
            <a:srgbClr val="505050"/>
          </a:solidFill>
          <a:latin typeface="+mn-lt"/>
          <a:ea typeface="+mn-ea"/>
          <a:cs typeface="+mn-cs"/>
        </a:defRPr>
      </a:lvl4pPr>
      <a:lvl5pPr marL="1255909" marR="0" indent="-228347" algn="l" defTabSz="931710" rtl="0" eaLnBrk="1" fontAlgn="auto" latinLnBrk="0" hangingPunct="1">
        <a:lnSpc>
          <a:spcPct val="90000"/>
        </a:lnSpc>
        <a:spcBef>
          <a:spcPct val="20000"/>
        </a:spcBef>
        <a:spcAft>
          <a:spcPts val="0"/>
        </a:spcAft>
        <a:buClr>
          <a:schemeClr val="bg1"/>
        </a:buClr>
        <a:buSzPct val="100000"/>
        <a:buFont typeface="Arial" panose="020B0604020202020204" pitchFamily="34" charset="0"/>
        <a:buChar char="•"/>
        <a:tabLst/>
        <a:defRPr sz="1998" kern="1200" spc="0" baseline="0">
          <a:solidFill>
            <a:srgbClr val="505050"/>
          </a:solidFill>
          <a:latin typeface="+mn-lt"/>
          <a:ea typeface="+mn-ea"/>
          <a:cs typeface="+mn-cs"/>
        </a:defRPr>
      </a:lvl5pPr>
      <a:lvl6pPr marL="2562202"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58"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14"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70"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0" rtl="0" eaLnBrk="1" latinLnBrk="0" hangingPunct="1">
        <a:defRPr sz="1798" kern="1200">
          <a:solidFill>
            <a:schemeClr val="tx1"/>
          </a:solidFill>
          <a:latin typeface="+mn-lt"/>
          <a:ea typeface="+mn-ea"/>
          <a:cs typeface="+mn-cs"/>
        </a:defRPr>
      </a:lvl1pPr>
      <a:lvl2pPr marL="465855" algn="l" defTabSz="931710" rtl="0" eaLnBrk="1" latinLnBrk="0" hangingPunct="1">
        <a:defRPr sz="1798" kern="1200">
          <a:solidFill>
            <a:schemeClr val="tx1"/>
          </a:solidFill>
          <a:latin typeface="+mn-lt"/>
          <a:ea typeface="+mn-ea"/>
          <a:cs typeface="+mn-cs"/>
        </a:defRPr>
      </a:lvl2pPr>
      <a:lvl3pPr marL="931710" algn="l" defTabSz="931710" rtl="0" eaLnBrk="1" latinLnBrk="0" hangingPunct="1">
        <a:defRPr sz="1798" kern="1200">
          <a:solidFill>
            <a:schemeClr val="tx1"/>
          </a:solidFill>
          <a:latin typeface="+mn-lt"/>
          <a:ea typeface="+mn-ea"/>
          <a:cs typeface="+mn-cs"/>
        </a:defRPr>
      </a:lvl3pPr>
      <a:lvl4pPr marL="1397566" algn="l" defTabSz="931710" rtl="0" eaLnBrk="1" latinLnBrk="0" hangingPunct="1">
        <a:defRPr sz="1798" kern="1200">
          <a:solidFill>
            <a:schemeClr val="tx1"/>
          </a:solidFill>
          <a:latin typeface="+mn-lt"/>
          <a:ea typeface="+mn-ea"/>
          <a:cs typeface="+mn-cs"/>
        </a:defRPr>
      </a:lvl4pPr>
      <a:lvl5pPr marL="1863421" algn="l" defTabSz="931710" rtl="0" eaLnBrk="1" latinLnBrk="0" hangingPunct="1">
        <a:defRPr sz="1798" kern="1200">
          <a:solidFill>
            <a:schemeClr val="tx1"/>
          </a:solidFill>
          <a:latin typeface="+mn-lt"/>
          <a:ea typeface="+mn-ea"/>
          <a:cs typeface="+mn-cs"/>
        </a:defRPr>
      </a:lvl5pPr>
      <a:lvl6pPr marL="2329277" algn="l" defTabSz="931710" rtl="0" eaLnBrk="1" latinLnBrk="0" hangingPunct="1">
        <a:defRPr sz="1798" kern="1200">
          <a:solidFill>
            <a:schemeClr val="tx1"/>
          </a:solidFill>
          <a:latin typeface="+mn-lt"/>
          <a:ea typeface="+mn-ea"/>
          <a:cs typeface="+mn-cs"/>
        </a:defRPr>
      </a:lvl6pPr>
      <a:lvl7pPr marL="2795130" algn="l" defTabSz="931710" rtl="0" eaLnBrk="1" latinLnBrk="0" hangingPunct="1">
        <a:defRPr sz="1798" kern="1200">
          <a:solidFill>
            <a:schemeClr val="tx1"/>
          </a:solidFill>
          <a:latin typeface="+mn-lt"/>
          <a:ea typeface="+mn-ea"/>
          <a:cs typeface="+mn-cs"/>
        </a:defRPr>
      </a:lvl7pPr>
      <a:lvl8pPr marL="3260986" algn="l" defTabSz="931710" rtl="0" eaLnBrk="1" latinLnBrk="0" hangingPunct="1">
        <a:defRPr sz="1798" kern="1200">
          <a:solidFill>
            <a:schemeClr val="tx1"/>
          </a:solidFill>
          <a:latin typeface="+mn-lt"/>
          <a:ea typeface="+mn-ea"/>
          <a:cs typeface="+mn-cs"/>
        </a:defRPr>
      </a:lvl8pPr>
      <a:lvl9pPr marL="3726842" algn="l" defTabSz="931710"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4"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30" userDrawn="1">
          <p15:clr>
            <a:srgbClr val="5ACBF0"/>
          </p15:clr>
        </p15:guide>
        <p15:guide id="11" pos="4204"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2" userDrawn="1">
          <p15:clr>
            <a:srgbClr val="5ACBF0"/>
          </p15:clr>
        </p15:guide>
        <p15:guide id="18" orient="horz" pos="1338" userDrawn="1">
          <p15:clr>
            <a:srgbClr val="5ACBF0"/>
          </p15:clr>
        </p15:guide>
        <p15:guide id="19" orient="horz" pos="1913" userDrawn="1">
          <p15:clr>
            <a:srgbClr val="5ACBF0"/>
          </p15:clr>
        </p15:guide>
        <p15:guide id="20" orient="horz" pos="2488" userDrawn="1">
          <p15:clr>
            <a:srgbClr val="5ACBF0"/>
          </p15:clr>
        </p15:guide>
        <p15:guide id="21" orient="horz" pos="3063" userDrawn="1">
          <p15:clr>
            <a:srgbClr val="5ACBF0"/>
          </p15:clr>
        </p15:guide>
        <p15:guide id="22" orient="horz" pos="3639"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09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4939"/>
            <a:ext cx="11889564" cy="916534"/>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1475"/>
            <a:ext cx="11887198" cy="209050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2618968" y="0"/>
            <a:ext cx="952401" cy="5760421"/>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1446" fontAlgn="base">
                  <a:lnSpc>
                    <a:spcPct val="100000"/>
                  </a:lnSpc>
                  <a:spcBef>
                    <a:spcPct val="0"/>
                  </a:spcBef>
                  <a:spcAft>
                    <a:spcPct val="0"/>
                  </a:spcAft>
                </a:pPr>
                <a:r>
                  <a:rPr lang="en-US" sz="499" dirty="0">
                    <a:gradFill>
                      <a:gsLst>
                        <a:gs pos="7965">
                          <a:srgbClr val="000000"/>
                        </a:gs>
                        <a:gs pos="28319">
                          <a:srgbClr val="000000"/>
                        </a:gs>
                      </a:gsLst>
                      <a:lin ang="5400000" scaled="0"/>
                    </a:gradFill>
                    <a:ea typeface="Segoe UI" pitchFamily="34" charset="0"/>
                    <a:cs typeface="Segoe UI" pitchFamily="34" charset="0"/>
                  </a:rPr>
                  <a:t>R:</a:t>
                </a:r>
                <a:r>
                  <a:rPr lang="en-US" sz="499"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499"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1446" fontAlgn="base">
                  <a:lnSpc>
                    <a:spcPct val="100000"/>
                  </a:lnSpc>
                  <a:spcBef>
                    <a:spcPct val="0"/>
                  </a:spcBef>
                  <a:spcAft>
                    <a:spcPct val="0"/>
                  </a:spcAft>
                </a:pPr>
                <a:r>
                  <a:rPr lang="en-US" sz="499" dirty="0">
                    <a:gradFill>
                      <a:gsLst>
                        <a:gs pos="92035">
                          <a:srgbClr val="505050"/>
                        </a:gs>
                        <a:gs pos="27000">
                          <a:srgbClr val="505050"/>
                        </a:gs>
                      </a:gsLst>
                      <a:lin ang="5400000" scaled="0"/>
                    </a:gradFill>
                    <a:ea typeface="Segoe UI" pitchFamily="34" charset="0"/>
                    <a:cs typeface="Segoe UI" pitchFamily="34" charset="0"/>
                  </a:rPr>
                  <a:t>R:</a:t>
                </a:r>
                <a:r>
                  <a:rPr lang="en-US" sz="499"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499"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1446" fontAlgn="base">
                  <a:lnSpc>
                    <a:spcPct val="100000"/>
                  </a:lnSpc>
                  <a:spcBef>
                    <a:spcPct val="0"/>
                  </a:spcBef>
                  <a:spcAft>
                    <a:spcPct val="0"/>
                  </a:spcAft>
                </a:pPr>
                <a:r>
                  <a:rPr lang="en-US" sz="499" dirty="0">
                    <a:gradFill>
                      <a:gsLst>
                        <a:gs pos="0">
                          <a:srgbClr val="FFFFFF"/>
                        </a:gs>
                        <a:gs pos="100000">
                          <a:srgbClr val="FFFFFF"/>
                        </a:gs>
                      </a:gsLst>
                      <a:lin ang="5400000" scaled="0"/>
                    </a:gradFill>
                    <a:ea typeface="Segoe UI" pitchFamily="34" charset="0"/>
                    <a:cs typeface="Segoe UI" pitchFamily="34" charset="0"/>
                  </a:rPr>
                  <a:t>R:</a:t>
                </a:r>
                <a:r>
                  <a:rPr lang="en-US" sz="499"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9"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1446" rtl="0" eaLnBrk="1" fontAlgn="base" latinLnBrk="0" hangingPunct="1">
                  <a:lnSpc>
                    <a:spcPct val="100000"/>
                  </a:lnSpc>
                  <a:spcBef>
                    <a:spcPct val="0"/>
                  </a:spcBef>
                  <a:spcAft>
                    <a:spcPct val="0"/>
                  </a:spcAft>
                </a:pPr>
                <a:r>
                  <a:rPr lang="en-US" sz="499"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Secondary colors (use only when</a:t>
              </a:r>
              <a:r>
                <a:rPr lang="en-US" sz="999" baseline="0" dirty="0">
                  <a:gradFill>
                    <a:gsLst>
                      <a:gs pos="2917">
                        <a:schemeClr val="tx1"/>
                      </a:gs>
                      <a:gs pos="30000">
                        <a:schemeClr val="tx1"/>
                      </a:gs>
                    </a:gsLst>
                    <a:lin ang="5400000" scaled="0"/>
                  </a:gradFill>
                </a:rPr>
                <a:t> necessary)</a:t>
              </a:r>
              <a:endParaRPr lang="en-US" sz="999"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4022465491"/>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 id="2147484357" r:id="rId22"/>
    <p:sldLayoutId id="2147484358" r:id="rId23"/>
    <p:sldLayoutId id="2147484359" r:id="rId24"/>
  </p:sldLayoutIdLst>
  <p:transition>
    <p:fade/>
  </p:transition>
  <p:txStyles>
    <p:titleStyle>
      <a:lvl1pPr algn="l" defTabSz="931716" rtl="0" eaLnBrk="1" latinLnBrk="0" hangingPunct="1">
        <a:lnSpc>
          <a:spcPct val="90000"/>
        </a:lnSpc>
        <a:spcBef>
          <a:spcPct val="0"/>
        </a:spcBef>
        <a:buNone/>
        <a:defRPr lang="en-US" sz="4795"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523" marR="0" indent="-342523" algn="l" defTabSz="931716" rtl="0" eaLnBrk="1" fontAlgn="auto" latinLnBrk="0" hangingPunct="1">
        <a:lnSpc>
          <a:spcPct val="90000"/>
        </a:lnSpc>
        <a:spcBef>
          <a:spcPct val="20000"/>
        </a:spcBef>
        <a:spcAft>
          <a:spcPts val="0"/>
        </a:spcAft>
        <a:buClrTx/>
        <a:buSzPct val="90000"/>
        <a:buFont typeface="Arial" pitchFamily="34" charset="0"/>
        <a:buChar char="•"/>
        <a:tabLst/>
        <a:defRPr sz="3996" kern="1200" spc="0" baseline="0">
          <a:gradFill>
            <a:gsLst>
              <a:gs pos="1250">
                <a:schemeClr val="tx1"/>
              </a:gs>
              <a:gs pos="100000">
                <a:schemeClr val="tx1"/>
              </a:gs>
            </a:gsLst>
            <a:lin ang="5400000" scaled="0"/>
          </a:gradFill>
          <a:latin typeface="+mj-lt"/>
          <a:ea typeface="+mn-ea"/>
          <a:cs typeface="+mn-cs"/>
        </a:defRPr>
      </a:lvl1pPr>
      <a:lvl2pPr marL="583557" marR="0" indent="-241035" algn="l" defTabSz="931716" rtl="0" eaLnBrk="1" fontAlgn="auto" latinLnBrk="0" hangingPunct="1">
        <a:lnSpc>
          <a:spcPct val="90000"/>
        </a:lnSpc>
        <a:spcBef>
          <a:spcPct val="20000"/>
        </a:spcBef>
        <a:spcAft>
          <a:spcPts val="0"/>
        </a:spcAft>
        <a:buClrTx/>
        <a:buSzPct val="90000"/>
        <a:buFont typeface="Arial" pitchFamily="34" charset="0"/>
        <a:buChar char="•"/>
        <a:tabLst/>
        <a:defRPr sz="2397" kern="1200" spc="0" baseline="0">
          <a:gradFill>
            <a:gsLst>
              <a:gs pos="1250">
                <a:schemeClr val="tx1"/>
              </a:gs>
              <a:gs pos="100000">
                <a:schemeClr val="tx1"/>
              </a:gs>
            </a:gsLst>
            <a:lin ang="5400000" scaled="0"/>
          </a:gradFill>
          <a:latin typeface="+mn-lt"/>
          <a:ea typeface="+mn-ea"/>
          <a:cs typeface="+mn-cs"/>
        </a:defRPr>
      </a:lvl2pPr>
      <a:lvl3pPr marL="799220"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998" kern="1200" spc="0" baseline="0">
          <a:gradFill>
            <a:gsLst>
              <a:gs pos="1250">
                <a:schemeClr val="tx1"/>
              </a:gs>
              <a:gs pos="100000">
                <a:schemeClr val="tx1"/>
              </a:gs>
            </a:gsLst>
            <a:lin ang="5400000" scaled="0"/>
          </a:gradFill>
          <a:latin typeface="+mn-lt"/>
          <a:ea typeface="+mn-ea"/>
          <a:cs typeface="+mn-cs"/>
        </a:defRPr>
      </a:lvl3pPr>
      <a:lvl4pPr marL="1027568"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4pPr>
      <a:lvl5pPr marL="1255917"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5pPr>
      <a:lvl6pPr marL="2562218"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77"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35"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94"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6" rtl="0" eaLnBrk="1" latinLnBrk="0" hangingPunct="1">
        <a:defRPr sz="1798" kern="1200">
          <a:solidFill>
            <a:schemeClr val="tx1"/>
          </a:solidFill>
          <a:latin typeface="+mn-lt"/>
          <a:ea typeface="+mn-ea"/>
          <a:cs typeface="+mn-cs"/>
        </a:defRPr>
      </a:lvl1pPr>
      <a:lvl2pPr marL="465858" algn="l" defTabSz="931716" rtl="0" eaLnBrk="1" latinLnBrk="0" hangingPunct="1">
        <a:defRPr sz="1798" kern="1200">
          <a:solidFill>
            <a:schemeClr val="tx1"/>
          </a:solidFill>
          <a:latin typeface="+mn-lt"/>
          <a:ea typeface="+mn-ea"/>
          <a:cs typeface="+mn-cs"/>
        </a:defRPr>
      </a:lvl2pPr>
      <a:lvl3pPr marL="931716" algn="l" defTabSz="931716" rtl="0" eaLnBrk="1" latinLnBrk="0" hangingPunct="1">
        <a:defRPr sz="1798" kern="1200">
          <a:solidFill>
            <a:schemeClr val="tx1"/>
          </a:solidFill>
          <a:latin typeface="+mn-lt"/>
          <a:ea typeface="+mn-ea"/>
          <a:cs typeface="+mn-cs"/>
        </a:defRPr>
      </a:lvl3pPr>
      <a:lvl4pPr marL="1397574" algn="l" defTabSz="931716" rtl="0" eaLnBrk="1" latinLnBrk="0" hangingPunct="1">
        <a:defRPr sz="1798" kern="1200">
          <a:solidFill>
            <a:schemeClr val="tx1"/>
          </a:solidFill>
          <a:latin typeface="+mn-lt"/>
          <a:ea typeface="+mn-ea"/>
          <a:cs typeface="+mn-cs"/>
        </a:defRPr>
      </a:lvl4pPr>
      <a:lvl5pPr marL="1863432" algn="l" defTabSz="931716" rtl="0" eaLnBrk="1" latinLnBrk="0" hangingPunct="1">
        <a:defRPr sz="1798" kern="1200">
          <a:solidFill>
            <a:schemeClr val="tx1"/>
          </a:solidFill>
          <a:latin typeface="+mn-lt"/>
          <a:ea typeface="+mn-ea"/>
          <a:cs typeface="+mn-cs"/>
        </a:defRPr>
      </a:lvl5pPr>
      <a:lvl6pPr marL="2329291" algn="l" defTabSz="931716" rtl="0" eaLnBrk="1" latinLnBrk="0" hangingPunct="1">
        <a:defRPr sz="1798" kern="1200">
          <a:solidFill>
            <a:schemeClr val="tx1"/>
          </a:solidFill>
          <a:latin typeface="+mn-lt"/>
          <a:ea typeface="+mn-ea"/>
          <a:cs typeface="+mn-cs"/>
        </a:defRPr>
      </a:lvl6pPr>
      <a:lvl7pPr marL="2795148" algn="l" defTabSz="931716" rtl="0" eaLnBrk="1" latinLnBrk="0" hangingPunct="1">
        <a:defRPr sz="1798" kern="1200">
          <a:solidFill>
            <a:schemeClr val="tx1"/>
          </a:solidFill>
          <a:latin typeface="+mn-lt"/>
          <a:ea typeface="+mn-ea"/>
          <a:cs typeface="+mn-cs"/>
        </a:defRPr>
      </a:lvl7pPr>
      <a:lvl8pPr marL="3261006" algn="l" defTabSz="931716" rtl="0" eaLnBrk="1" latinLnBrk="0" hangingPunct="1">
        <a:defRPr sz="1798" kern="1200">
          <a:solidFill>
            <a:schemeClr val="tx1"/>
          </a:solidFill>
          <a:latin typeface="+mn-lt"/>
          <a:ea typeface="+mn-ea"/>
          <a:cs typeface="+mn-cs"/>
        </a:defRPr>
      </a:lvl8pPr>
      <a:lvl9pPr marL="3726865" algn="l" defTabSz="931716"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90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3112294"/>
            <a:ext cx="10058336" cy="837683"/>
          </a:xfrm>
        </p:spPr>
        <p:txBody>
          <a:bodyPr/>
          <a:lstStyle/>
          <a:p>
            <a:r>
              <a:rPr lang="en-US" dirty="0"/>
              <a:t>Using Office Open XML in Word Office Add-Ins</a:t>
            </a:r>
          </a:p>
        </p:txBody>
      </p:sp>
      <p:sp>
        <p:nvSpPr>
          <p:cNvPr id="5" name="Text Placeholder 4"/>
          <p:cNvSpPr>
            <a:spLocks noGrp="1"/>
          </p:cNvSpPr>
          <p:nvPr>
            <p:ph type="body" sz="quarter" idx="12"/>
          </p:nvPr>
        </p:nvSpPr>
        <p:spPr>
          <a:xfrm>
            <a:off x="274702" y="4712494"/>
            <a:ext cx="10058337" cy="1064737"/>
          </a:xfrm>
        </p:spPr>
        <p:txBody>
          <a:bodyPr/>
          <a:lstStyle/>
          <a:p>
            <a:r>
              <a:rPr lang="en-US" dirty="0"/>
              <a:t>Stephanie Krieger</a:t>
            </a:r>
          </a:p>
          <a:p>
            <a:r>
              <a:rPr lang="en-US" dirty="0"/>
              <a:t>Program Manager, Word</a:t>
            </a:r>
          </a:p>
        </p:txBody>
      </p:sp>
    </p:spTree>
    <p:extLst>
      <p:ext uri="{BB962C8B-B14F-4D97-AF65-F5344CB8AC3E}">
        <p14:creationId xmlns:p14="http://schemas.microsoft.com/office/powerpoint/2010/main" val="2951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1473"/>
            <a:ext cx="11353798" cy="1969065"/>
          </a:xfrm>
        </p:spPr>
        <p:txBody>
          <a:bodyPr/>
          <a:lstStyle/>
          <a:p>
            <a:r>
              <a:rPr lang="en-US" sz="4000" dirty="0"/>
              <a:t>Extend Office clients across platforms </a:t>
            </a:r>
            <a:br>
              <a:rPr lang="en-US" sz="4000" dirty="0"/>
            </a:br>
            <a:r>
              <a:rPr lang="en-US" sz="4000" dirty="0"/>
              <a:t>using web technologies. </a:t>
            </a:r>
          </a:p>
          <a:p>
            <a:endParaRPr lang="en-US" sz="4000" dirty="0"/>
          </a:p>
        </p:txBody>
      </p:sp>
      <p:sp>
        <p:nvSpPr>
          <p:cNvPr id="3" name="Title 2"/>
          <p:cNvSpPr>
            <a:spLocks noGrp="1"/>
          </p:cNvSpPr>
          <p:nvPr>
            <p:ph type="title"/>
          </p:nvPr>
        </p:nvSpPr>
        <p:spPr/>
        <p:txBody>
          <a:bodyPr/>
          <a:lstStyle/>
          <a:p>
            <a:r>
              <a:rPr lang="en-US" dirty="0"/>
              <a:t>Office Add-ins</a:t>
            </a:r>
          </a:p>
        </p:txBody>
      </p:sp>
      <p:pic>
        <p:nvPicPr>
          <p:cNvPr id="5" name="Picture 4"/>
          <p:cNvPicPr>
            <a:picLocks noChangeAspect="1"/>
          </p:cNvPicPr>
          <p:nvPr/>
        </p:nvPicPr>
        <p:blipFill>
          <a:blip r:embed="rId3"/>
          <a:stretch>
            <a:fillRect/>
          </a:stretch>
        </p:blipFill>
        <p:spPr>
          <a:xfrm>
            <a:off x="1265237" y="2959894"/>
            <a:ext cx="9083964" cy="2133600"/>
          </a:xfrm>
          <a:prstGeom prst="rect">
            <a:avLst/>
          </a:prstGeom>
        </p:spPr>
      </p:pic>
    </p:spTree>
    <p:extLst>
      <p:ext uri="{BB962C8B-B14F-4D97-AF65-F5344CB8AC3E}">
        <p14:creationId xmlns:p14="http://schemas.microsoft.com/office/powerpoint/2010/main" val="40787934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Office Open XML Formats</a:t>
            </a:r>
          </a:p>
        </p:txBody>
      </p:sp>
      <p:sp>
        <p:nvSpPr>
          <p:cNvPr id="7" name="Text Placeholder 6"/>
          <p:cNvSpPr>
            <a:spLocks noGrp="1"/>
          </p:cNvSpPr>
          <p:nvPr>
            <p:ph type="body" sz="quarter" idx="10"/>
          </p:nvPr>
        </p:nvSpPr>
        <p:spPr>
          <a:xfrm>
            <a:off x="274638" y="1211474"/>
            <a:ext cx="11887200" cy="1753044"/>
          </a:xfrm>
        </p:spPr>
        <p:txBody>
          <a:bodyPr/>
          <a:lstStyle/>
          <a:p>
            <a:r>
              <a:rPr lang="en-US" dirty="0"/>
              <a:t>ISO/IEC 29500 – an international standard</a:t>
            </a:r>
          </a:p>
          <a:p>
            <a:endParaRPr lang="en-US" sz="2000" dirty="0"/>
          </a:p>
          <a:p>
            <a:r>
              <a:rPr lang="en-US" dirty="0"/>
              <a:t>The default file formats for Office on all platforms</a:t>
            </a:r>
          </a:p>
        </p:txBody>
      </p:sp>
      <p:pic>
        <p:nvPicPr>
          <p:cNvPr id="10" name="Picture 9"/>
          <p:cNvPicPr>
            <a:picLocks noChangeAspect="1"/>
          </p:cNvPicPr>
          <p:nvPr/>
        </p:nvPicPr>
        <p:blipFill>
          <a:blip r:embed="rId3"/>
          <a:stretch>
            <a:fillRect/>
          </a:stretch>
        </p:blipFill>
        <p:spPr>
          <a:xfrm>
            <a:off x="6111738" y="3302990"/>
            <a:ext cx="1524001" cy="1600549"/>
          </a:xfrm>
          <a:prstGeom prst="rect">
            <a:avLst/>
          </a:prstGeom>
        </p:spPr>
      </p:pic>
      <p:pic>
        <p:nvPicPr>
          <p:cNvPr id="11" name="Picture 10"/>
          <p:cNvPicPr>
            <a:picLocks noChangeAspect="1"/>
          </p:cNvPicPr>
          <p:nvPr/>
        </p:nvPicPr>
        <p:blipFill>
          <a:blip r:embed="rId4"/>
          <a:stretch>
            <a:fillRect/>
          </a:stretch>
        </p:blipFill>
        <p:spPr>
          <a:xfrm>
            <a:off x="7848941" y="3374428"/>
            <a:ext cx="1482248" cy="1496166"/>
          </a:xfrm>
          <a:prstGeom prst="rect">
            <a:avLst/>
          </a:prstGeom>
        </p:spPr>
      </p:pic>
      <p:pic>
        <p:nvPicPr>
          <p:cNvPr id="12" name="Picture 11"/>
          <p:cNvPicPr>
            <a:picLocks noChangeAspect="1"/>
          </p:cNvPicPr>
          <p:nvPr/>
        </p:nvPicPr>
        <p:blipFill>
          <a:blip r:embed="rId5"/>
          <a:stretch>
            <a:fillRect/>
          </a:stretch>
        </p:blipFill>
        <p:spPr>
          <a:xfrm>
            <a:off x="9544391" y="3374428"/>
            <a:ext cx="1496165" cy="1503124"/>
          </a:xfrm>
          <a:prstGeom prst="rect">
            <a:avLst/>
          </a:prstGeom>
        </p:spPr>
      </p:pic>
      <p:pic>
        <p:nvPicPr>
          <p:cNvPr id="13" name="Picture 12"/>
          <p:cNvPicPr>
            <a:picLocks noChangeAspect="1"/>
          </p:cNvPicPr>
          <p:nvPr/>
        </p:nvPicPr>
        <p:blipFill>
          <a:blip r:embed="rId6"/>
          <a:stretch>
            <a:fillRect/>
          </a:stretch>
        </p:blipFill>
        <p:spPr>
          <a:xfrm>
            <a:off x="8079555" y="5339770"/>
            <a:ext cx="1053831" cy="990601"/>
          </a:xfrm>
          <a:prstGeom prst="rect">
            <a:avLst/>
          </a:prstGeom>
        </p:spPr>
      </p:pic>
    </p:spTree>
    <p:extLst>
      <p:ext uri="{BB962C8B-B14F-4D97-AF65-F5344CB8AC3E}">
        <p14:creationId xmlns:p14="http://schemas.microsoft.com/office/powerpoint/2010/main" val="4503611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the Office Open XML You Need</a:t>
            </a:r>
          </a:p>
        </p:txBody>
      </p:sp>
      <p:sp>
        <p:nvSpPr>
          <p:cNvPr id="4" name="Text Placeholder 3"/>
          <p:cNvSpPr>
            <a:spLocks noGrp="1"/>
          </p:cNvSpPr>
          <p:nvPr>
            <p:ph type="body" sz="quarter" idx="10"/>
          </p:nvPr>
        </p:nvSpPr>
        <p:spPr>
          <a:xfrm>
            <a:off x="274638" y="1211474"/>
            <a:ext cx="11887200" cy="2090893"/>
          </a:xfrm>
        </p:spPr>
        <p:txBody>
          <a:bodyPr/>
          <a:lstStyle/>
          <a:p>
            <a:r>
              <a:rPr lang="en-US" dirty="0"/>
              <a:t>Call getOoxml()</a:t>
            </a:r>
          </a:p>
          <a:p>
            <a:r>
              <a:rPr lang="en-US" dirty="0"/>
              <a:t>Call getSelectedDataAsync()</a:t>
            </a:r>
          </a:p>
          <a:p>
            <a:r>
              <a:rPr lang="en-US" dirty="0"/>
              <a:t>Save the document using the Word XML file type</a:t>
            </a:r>
          </a:p>
        </p:txBody>
      </p:sp>
    </p:spTree>
    <p:extLst>
      <p:ext uri="{BB962C8B-B14F-4D97-AF65-F5344CB8AC3E}">
        <p14:creationId xmlns:p14="http://schemas.microsoft.com/office/powerpoint/2010/main" val="27740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 Look at the Markup</a:t>
            </a:r>
            <a:endParaRPr lang="en-US" sz="4400" dirty="0">
              <a:solidFill>
                <a:schemeClr val="tx1"/>
              </a:solidFill>
            </a:endParaRPr>
          </a:p>
        </p:txBody>
      </p:sp>
    </p:spTree>
    <p:extLst>
      <p:ext uri="{BB962C8B-B14F-4D97-AF65-F5344CB8AC3E}">
        <p14:creationId xmlns:p14="http://schemas.microsoft.com/office/powerpoint/2010/main" val="3726561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Understanding Package Structure through Relationships</a:t>
            </a:r>
          </a:p>
        </p:txBody>
      </p:sp>
      <p:grpSp>
        <p:nvGrpSpPr>
          <p:cNvPr id="22" name="Group 21"/>
          <p:cNvGrpSpPr/>
          <p:nvPr/>
        </p:nvGrpSpPr>
        <p:grpSpPr>
          <a:xfrm>
            <a:off x="533233" y="4487222"/>
            <a:ext cx="9982200" cy="2294472"/>
            <a:chOff x="427037" y="4373345"/>
            <a:chExt cx="10972800" cy="2522168"/>
          </a:xfrm>
        </p:grpSpPr>
        <p:pic>
          <p:nvPicPr>
            <p:cNvPr id="5" name="Picture 4"/>
            <p:cNvPicPr>
              <a:picLocks noChangeAspect="1"/>
            </p:cNvPicPr>
            <p:nvPr/>
          </p:nvPicPr>
          <p:blipFill>
            <a:blip r:embed="rId3"/>
            <a:stretch>
              <a:fillRect/>
            </a:stretch>
          </p:blipFill>
          <p:spPr>
            <a:xfrm>
              <a:off x="427037" y="4498724"/>
              <a:ext cx="10972800" cy="2396789"/>
            </a:xfrm>
            <a:prstGeom prst="rect">
              <a:avLst/>
            </a:prstGeom>
          </p:spPr>
        </p:pic>
        <p:sp>
          <p:nvSpPr>
            <p:cNvPr id="9" name="Oval 8"/>
            <p:cNvSpPr/>
            <p:nvPr/>
          </p:nvSpPr>
          <p:spPr bwMode="auto">
            <a:xfrm>
              <a:off x="1044677" y="4373345"/>
              <a:ext cx="3429000" cy="381000"/>
            </a:xfrm>
            <a:prstGeom prst="ellipse">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307179" y="1636645"/>
            <a:ext cx="7312624" cy="1620321"/>
            <a:chOff x="503237" y="1523173"/>
            <a:chExt cx="7312624" cy="1620321"/>
          </a:xfrm>
        </p:grpSpPr>
        <p:pic>
          <p:nvPicPr>
            <p:cNvPr id="4" name="Picture 3"/>
            <p:cNvPicPr>
              <a:picLocks noChangeAspect="1"/>
            </p:cNvPicPr>
            <p:nvPr/>
          </p:nvPicPr>
          <p:blipFill rotWithShape="1">
            <a:blip r:embed="rId4"/>
            <a:srcRect r="64583"/>
            <a:stretch/>
          </p:blipFill>
          <p:spPr>
            <a:xfrm>
              <a:off x="503237" y="1588294"/>
              <a:ext cx="3886200" cy="1555200"/>
            </a:xfrm>
            <a:prstGeom prst="rect">
              <a:avLst/>
            </a:prstGeom>
          </p:spPr>
        </p:pic>
        <p:sp>
          <p:nvSpPr>
            <p:cNvPr id="8" name="Oval 7"/>
            <p:cNvSpPr/>
            <p:nvPr/>
          </p:nvSpPr>
          <p:spPr bwMode="auto">
            <a:xfrm>
              <a:off x="960437" y="1523173"/>
              <a:ext cx="2286000" cy="381000"/>
            </a:xfrm>
            <a:prstGeom prst="ellipse">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rotWithShape="1">
            <a:blip r:embed="rId4"/>
            <a:srcRect l="72222"/>
            <a:stretch/>
          </p:blipFill>
          <p:spPr>
            <a:xfrm>
              <a:off x="4767861" y="1588294"/>
              <a:ext cx="3048000" cy="1555200"/>
            </a:xfrm>
            <a:prstGeom prst="rect">
              <a:avLst/>
            </a:prstGeom>
          </p:spPr>
        </p:pic>
        <p:sp>
          <p:nvSpPr>
            <p:cNvPr id="13" name="TextBox 12"/>
            <p:cNvSpPr txBox="1"/>
            <p:nvPr/>
          </p:nvSpPr>
          <p:spPr>
            <a:xfrm>
              <a:off x="4465637" y="1969294"/>
              <a:ext cx="226024" cy="332399"/>
            </a:xfrm>
            <a:prstGeom prst="rect">
              <a:avLst/>
            </a:prstGeom>
            <a:noFill/>
          </p:spPr>
          <p:txBody>
            <a:bodyPr wrap="none" lIns="0" tIns="0" rIns="0" bIns="0" rtlCol="0">
              <a:spAutoFit/>
            </a:bodyPr>
            <a:lstStyle/>
            <a:p>
              <a:pPr>
                <a:lnSpc>
                  <a:spcPct val="90000"/>
                </a:lnSpc>
              </a:pPr>
              <a:r>
                <a:rPr lang="en-US" sz="2400" dirty="0">
                  <a:solidFill>
                    <a:schemeClr val="accent1"/>
                  </a:solidFill>
                </a:rPr>
                <a:t>…</a:t>
              </a:r>
            </a:p>
          </p:txBody>
        </p:sp>
        <p:sp>
          <p:nvSpPr>
            <p:cNvPr id="14" name="TextBox 13"/>
            <p:cNvSpPr txBox="1"/>
            <p:nvPr/>
          </p:nvSpPr>
          <p:spPr>
            <a:xfrm>
              <a:off x="4465637" y="2153517"/>
              <a:ext cx="226024" cy="332399"/>
            </a:xfrm>
            <a:prstGeom prst="rect">
              <a:avLst/>
            </a:prstGeom>
            <a:noFill/>
          </p:spPr>
          <p:txBody>
            <a:bodyPr wrap="none" lIns="0" tIns="0" rIns="0" bIns="0" rtlCol="0">
              <a:spAutoFit/>
            </a:bodyPr>
            <a:lstStyle/>
            <a:p>
              <a:pPr>
                <a:lnSpc>
                  <a:spcPct val="90000"/>
                </a:lnSpc>
              </a:pPr>
              <a:r>
                <a:rPr lang="en-US" sz="2400" dirty="0">
                  <a:solidFill>
                    <a:schemeClr val="accent1"/>
                  </a:solidFill>
                </a:rPr>
                <a:t>…</a:t>
              </a:r>
            </a:p>
          </p:txBody>
        </p:sp>
        <p:sp>
          <p:nvSpPr>
            <p:cNvPr id="15" name="TextBox 14"/>
            <p:cNvSpPr txBox="1"/>
            <p:nvPr/>
          </p:nvSpPr>
          <p:spPr>
            <a:xfrm>
              <a:off x="4465637" y="2322695"/>
              <a:ext cx="226024" cy="332399"/>
            </a:xfrm>
            <a:prstGeom prst="rect">
              <a:avLst/>
            </a:prstGeom>
            <a:noFill/>
          </p:spPr>
          <p:txBody>
            <a:bodyPr wrap="none" lIns="0" tIns="0" rIns="0" bIns="0" rtlCol="0">
              <a:spAutoFit/>
            </a:bodyPr>
            <a:lstStyle/>
            <a:p>
              <a:pPr>
                <a:lnSpc>
                  <a:spcPct val="90000"/>
                </a:lnSpc>
              </a:pPr>
              <a:r>
                <a:rPr lang="en-US" sz="2400" dirty="0">
                  <a:solidFill>
                    <a:schemeClr val="accent1"/>
                  </a:solidFill>
                </a:rPr>
                <a:t>…</a:t>
              </a:r>
            </a:p>
          </p:txBody>
        </p:sp>
        <p:sp>
          <p:nvSpPr>
            <p:cNvPr id="6" name="Oval 5"/>
            <p:cNvSpPr/>
            <p:nvPr/>
          </p:nvSpPr>
          <p:spPr bwMode="auto">
            <a:xfrm>
              <a:off x="5303837" y="2364974"/>
              <a:ext cx="2286000" cy="381000"/>
            </a:xfrm>
            <a:prstGeom prst="ellipse">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8034195" y="1692630"/>
            <a:ext cx="3943265" cy="2677856"/>
            <a:chOff x="8156599" y="1636645"/>
            <a:chExt cx="3943265" cy="2677856"/>
          </a:xfrm>
        </p:grpSpPr>
        <p:pic>
          <p:nvPicPr>
            <p:cNvPr id="10" name="Picture 9"/>
            <p:cNvPicPr>
              <a:picLocks noChangeAspect="1"/>
            </p:cNvPicPr>
            <p:nvPr/>
          </p:nvPicPr>
          <p:blipFill rotWithShape="1">
            <a:blip r:embed="rId5"/>
            <a:srcRect r="51396"/>
            <a:stretch/>
          </p:blipFill>
          <p:spPr>
            <a:xfrm>
              <a:off x="8156599" y="1636645"/>
              <a:ext cx="1947838" cy="1079194"/>
            </a:xfrm>
            <a:prstGeom prst="rect">
              <a:avLst/>
            </a:prstGeom>
          </p:spPr>
        </p:pic>
        <p:pic>
          <p:nvPicPr>
            <p:cNvPr id="11" name="Picture 10"/>
            <p:cNvPicPr>
              <a:picLocks noChangeAspect="1"/>
            </p:cNvPicPr>
            <p:nvPr/>
          </p:nvPicPr>
          <p:blipFill rotWithShape="1">
            <a:blip r:embed="rId6"/>
            <a:srcRect r="62009"/>
            <a:stretch/>
          </p:blipFill>
          <p:spPr>
            <a:xfrm>
              <a:off x="10605265" y="1975490"/>
              <a:ext cx="1494599" cy="2339011"/>
            </a:xfrm>
            <a:prstGeom prst="rect">
              <a:avLst/>
            </a:prstGeom>
          </p:spPr>
        </p:pic>
        <p:cxnSp>
          <p:nvCxnSpPr>
            <p:cNvPr id="17" name="Elbow Connector 16"/>
            <p:cNvCxnSpPr>
              <a:cxnSpLocks/>
            </p:cNvCxnSpPr>
            <p:nvPr/>
          </p:nvCxnSpPr>
          <p:spPr>
            <a:xfrm>
              <a:off x="8809037" y="2274094"/>
              <a:ext cx="1828800" cy="381000"/>
            </a:xfrm>
            <a:prstGeom prst="bentConnector3">
              <a:avLst>
                <a:gd name="adj1" fmla="val 50000"/>
              </a:avLst>
            </a:prstGeom>
            <a:noFill/>
            <a:ln w="28575">
              <a:solidFill>
                <a:srgbClr val="FF0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grpSp>
      <p:cxnSp>
        <p:nvCxnSpPr>
          <p:cNvPr id="25" name="Elbow Connector 24"/>
          <p:cNvCxnSpPr>
            <a:cxnSpLocks/>
            <a:stCxn id="8" idx="0"/>
          </p:cNvCxnSpPr>
          <p:nvPr/>
        </p:nvCxnSpPr>
        <p:spPr>
          <a:xfrm rot="16200000" flipH="1">
            <a:off x="4882721" y="-1338697"/>
            <a:ext cx="176132" cy="6126816"/>
          </a:xfrm>
          <a:prstGeom prst="bentConnector4">
            <a:avLst>
              <a:gd name="adj1" fmla="val -129789"/>
              <a:gd name="adj2" fmla="val 69546"/>
            </a:avLst>
          </a:prstGeom>
          <a:noFill/>
          <a:ln w="28575">
            <a:solidFill>
              <a:srgbClr val="FF0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35637931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Insert and Update OOXML</a:t>
            </a:r>
            <a:endParaRPr lang="en-US" sz="4400" dirty="0">
              <a:solidFill>
                <a:schemeClr val="tx1"/>
              </a:solidFill>
            </a:endParaRPr>
          </a:p>
        </p:txBody>
      </p:sp>
      <p:sp>
        <p:nvSpPr>
          <p:cNvPr id="2" name="TextBox 1"/>
          <p:cNvSpPr txBox="1"/>
          <p:nvPr/>
        </p:nvSpPr>
        <p:spPr>
          <a:xfrm>
            <a:off x="5292660" y="5093494"/>
            <a:ext cx="7143815"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Insert a shape</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Update the markup with new information</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Replace the customized shape in the document</a:t>
            </a:r>
          </a:p>
        </p:txBody>
      </p:sp>
    </p:spTree>
    <p:extLst>
      <p:ext uri="{BB962C8B-B14F-4D97-AF65-F5344CB8AC3E}">
        <p14:creationId xmlns:p14="http://schemas.microsoft.com/office/powerpoint/2010/main" val="2684127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050" y="304800"/>
            <a:ext cx="11888787" cy="915988"/>
          </a:xfrm>
        </p:spPr>
        <p:txBody>
          <a:bodyPr/>
          <a:lstStyle/>
          <a:p>
            <a:r>
              <a:rPr lang="en-US" dirty="0">
                <a:solidFill>
                  <a:schemeClr val="tx1"/>
                </a:solidFill>
              </a:rPr>
              <a:t>Related content</a:t>
            </a:r>
          </a:p>
        </p:txBody>
      </p:sp>
      <p:sp>
        <p:nvSpPr>
          <p:cNvPr id="10" name="Text Placeholder 7"/>
          <p:cNvSpPr txBox="1">
            <a:spLocks/>
          </p:cNvSpPr>
          <p:nvPr/>
        </p:nvSpPr>
        <p:spPr>
          <a:xfrm>
            <a:off x="274539" y="1625846"/>
            <a:ext cx="12056144" cy="793849"/>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Build add-ins today</a:t>
            </a:r>
            <a:r>
              <a:rPr lang="en-US" sz="2400" dirty="0">
                <a:solidFill>
                  <a:schemeClr val="tx1"/>
                </a:solidFill>
              </a:rPr>
              <a:t>: </a:t>
            </a:r>
            <a:br>
              <a:rPr lang="en-US" sz="2400" dirty="0">
                <a:solidFill>
                  <a:schemeClr val="tx1"/>
                </a:solidFill>
              </a:rPr>
            </a:br>
            <a:r>
              <a:rPr lang="en-US" sz="2000" dirty="0"/>
              <a:t>https://dev.office.com/getting-started/addins  </a:t>
            </a:r>
          </a:p>
        </p:txBody>
      </p:sp>
      <p:sp>
        <p:nvSpPr>
          <p:cNvPr id="5" name="Text Placeholder 7"/>
          <p:cNvSpPr txBox="1">
            <a:spLocks/>
          </p:cNvSpPr>
          <p:nvPr/>
        </p:nvSpPr>
        <p:spPr>
          <a:xfrm>
            <a:off x="274539" y="2578894"/>
            <a:ext cx="12056144" cy="793849"/>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Office add-ins samples</a:t>
            </a:r>
            <a:r>
              <a:rPr lang="en-US" sz="2400" dirty="0">
                <a:solidFill>
                  <a:schemeClr val="tx1"/>
                </a:solidFill>
              </a:rPr>
              <a:t>: </a:t>
            </a:r>
            <a:br>
              <a:rPr lang="en-US" sz="2400" dirty="0">
                <a:solidFill>
                  <a:schemeClr val="tx1"/>
                </a:solidFill>
              </a:rPr>
            </a:br>
            <a:r>
              <a:rPr lang="en-US" sz="2000" dirty="0"/>
              <a:t>https://github.com/officeDev  </a:t>
            </a:r>
          </a:p>
        </p:txBody>
      </p:sp>
      <p:sp>
        <p:nvSpPr>
          <p:cNvPr id="6" name="Text Placeholder 7"/>
          <p:cNvSpPr txBox="1">
            <a:spLocks/>
          </p:cNvSpPr>
          <p:nvPr/>
        </p:nvSpPr>
        <p:spPr>
          <a:xfrm>
            <a:off x="274539" y="3645694"/>
            <a:ext cx="12056144" cy="849249"/>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Word add-ins JavaScript reference</a:t>
            </a:r>
            <a:r>
              <a:rPr lang="en-US" sz="2400" dirty="0">
                <a:solidFill>
                  <a:schemeClr val="tx1"/>
                </a:solidFill>
              </a:rPr>
              <a:t>: </a:t>
            </a:r>
            <a:br>
              <a:rPr lang="en-US" sz="2400" dirty="0">
                <a:solidFill>
                  <a:schemeClr val="tx1"/>
                </a:solidFill>
              </a:rPr>
            </a:br>
            <a:r>
              <a:rPr lang="en-US" sz="2000" dirty="0"/>
              <a:t>https://github.com/OfficeDev/office-js-docs/blob/master/word/word-add-ins-javascript-reference.md</a:t>
            </a:r>
            <a:r>
              <a:rPr lang="en-US" sz="2400" dirty="0">
                <a:solidFill>
                  <a:schemeClr val="tx1"/>
                </a:solidFill>
              </a:rPr>
              <a:t>  </a:t>
            </a:r>
          </a:p>
        </p:txBody>
      </p:sp>
      <p:sp>
        <p:nvSpPr>
          <p:cNvPr id="7" name="Text Placeholder 7"/>
          <p:cNvSpPr txBox="1">
            <a:spLocks/>
          </p:cNvSpPr>
          <p:nvPr/>
        </p:nvSpPr>
        <p:spPr>
          <a:xfrm>
            <a:off x="274539" y="4767894"/>
            <a:ext cx="12056144" cy="793849"/>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Office Open XML documentation</a:t>
            </a:r>
            <a:r>
              <a:rPr lang="en-US" sz="2400" dirty="0">
                <a:solidFill>
                  <a:schemeClr val="tx1"/>
                </a:solidFill>
              </a:rPr>
              <a:t>: </a:t>
            </a:r>
            <a:br>
              <a:rPr lang="en-US" sz="2400" dirty="0">
                <a:solidFill>
                  <a:schemeClr val="tx1"/>
                </a:solidFill>
              </a:rPr>
            </a:br>
            <a:r>
              <a:rPr lang="en-US" sz="2000" dirty="0"/>
              <a:t>https://msdn.microsoft.com/en-us/library/gg548604(v=office.12).aspx  </a:t>
            </a:r>
          </a:p>
        </p:txBody>
      </p:sp>
      <p:sp>
        <p:nvSpPr>
          <p:cNvPr id="8" name="Text Placeholder 7"/>
          <p:cNvSpPr txBox="1">
            <a:spLocks/>
          </p:cNvSpPr>
          <p:nvPr/>
        </p:nvSpPr>
        <p:spPr>
          <a:xfrm>
            <a:off x="274539" y="5890094"/>
            <a:ext cx="12056144" cy="793849"/>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Create better add-ins for Word with Office Open XML</a:t>
            </a:r>
            <a:r>
              <a:rPr lang="en-US" sz="2400" dirty="0">
                <a:solidFill>
                  <a:schemeClr val="tx1"/>
                </a:solidFill>
              </a:rPr>
              <a:t>: </a:t>
            </a:r>
            <a:br>
              <a:rPr lang="en-US" sz="2400" dirty="0">
                <a:solidFill>
                  <a:schemeClr val="tx1"/>
                </a:solidFill>
              </a:rPr>
            </a:br>
            <a:r>
              <a:rPr lang="en-US" sz="2000" dirty="0"/>
              <a:t>https://msdn.microsoft.com/en-us/library/office/dn423225.aspx  </a:t>
            </a:r>
          </a:p>
        </p:txBody>
      </p:sp>
    </p:spTree>
    <p:extLst>
      <p:ext uri="{BB962C8B-B14F-4D97-AF65-F5344CB8AC3E}">
        <p14:creationId xmlns:p14="http://schemas.microsoft.com/office/powerpoint/2010/main" val="16557691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decel="100000" fill="hold" grpId="1" nodeType="withEffect">
                                  <p:stCondLst>
                                    <p:cond delay="250"/>
                                  </p:stCondLst>
                                  <p:childTnLst>
                                    <p:animMotion origin="layout" path="M -0.02413 4.56714E-6 L 2.91805E-6 4.56714E-6 " pathEditMode="relative" rAng="0" ptsTypes="AA">
                                      <p:cBhvr>
                                        <p:cTn id="9" dur="500" fill="hold"/>
                                        <p:tgtEl>
                                          <p:spTgt spid="10"/>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63" presetClass="path" presetSubtype="0" decel="100000" fill="hold" grpId="1" nodeType="withEffect">
                                  <p:stCondLst>
                                    <p:cond delay="250"/>
                                  </p:stCondLst>
                                  <p:childTnLst>
                                    <p:animMotion origin="layout" path="M -0.02413 4.56714E-6 L 2.91805E-6 4.56714E-6 " pathEditMode="relative" rAng="0" ptsTypes="AA">
                                      <p:cBhvr>
                                        <p:cTn id="14" dur="500" fill="hold"/>
                                        <p:tgtEl>
                                          <p:spTgt spid="5"/>
                                        </p:tgtEl>
                                        <p:attrNameLst>
                                          <p:attrName>ppt_x</p:attrName>
                                          <p:attrName>ppt_y</p:attrName>
                                        </p:attrNameLst>
                                      </p:cBhvr>
                                      <p:rCtr x="1200" y="0"/>
                                    </p:animMotion>
                                  </p:childTnLst>
                                </p:cTn>
                              </p:par>
                              <p:par>
                                <p:cTn id="15" presetID="10" presetClass="entr" presetSubtype="0"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63" presetClass="path" presetSubtype="0" decel="100000" fill="hold" grpId="1" nodeType="withEffect">
                                  <p:stCondLst>
                                    <p:cond delay="250"/>
                                  </p:stCondLst>
                                  <p:childTnLst>
                                    <p:animMotion origin="layout" path="M -0.02413 4.56714E-6 L 2.91805E-6 4.56714E-6 " pathEditMode="relative" rAng="0" ptsTypes="AA">
                                      <p:cBhvr>
                                        <p:cTn id="19" dur="500" fill="hold"/>
                                        <p:tgtEl>
                                          <p:spTgt spid="6"/>
                                        </p:tgtEl>
                                        <p:attrNameLst>
                                          <p:attrName>ppt_x</p:attrName>
                                          <p:attrName>ppt_y</p:attrName>
                                        </p:attrNameLst>
                                      </p:cBhvr>
                                      <p:rCtr x="1200" y="0"/>
                                    </p:animMotion>
                                  </p:childTnLst>
                                </p:cTn>
                              </p:par>
                              <p:par>
                                <p:cTn id="20" presetID="10" presetClass="entr" presetSubtype="0"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63" presetClass="path" presetSubtype="0" decel="100000" fill="hold" grpId="1" nodeType="withEffect">
                                  <p:stCondLst>
                                    <p:cond delay="250"/>
                                  </p:stCondLst>
                                  <p:childTnLst>
                                    <p:animMotion origin="layout" path="M -0.02413 4.56714E-6 L 2.91805E-6 4.56714E-6 " pathEditMode="relative" rAng="0" ptsTypes="AA">
                                      <p:cBhvr>
                                        <p:cTn id="24" dur="5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63" presetClass="path" presetSubtype="0" decel="100000" fill="hold" grpId="1" nodeType="withEffect">
                                  <p:stCondLst>
                                    <p:cond delay="250"/>
                                  </p:stCondLst>
                                  <p:childTnLst>
                                    <p:animMotion origin="layout" path="M -0.02413 4.56714E-6 L 2.91805E-6 4.56714E-6 " pathEditMode="relative" rAng="0" ptsTypes="AA">
                                      <p:cBhvr>
                                        <p:cTn id="2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p:bldP spid="5" grpId="1"/>
      <p:bldP spid="6" grpId="0"/>
      <p:bldP spid="6" grpId="1"/>
      <p:bldP spid="7" grpId="0"/>
      <p:bldP spid="7" grpId="1"/>
      <p:bldP spid="8" grpId="0"/>
      <p:bldP spid="8" grpId="1"/>
    </p:bldLst>
  </p:timing>
</p:sld>
</file>

<file path=ppt/theme/theme1.xml><?xml version="1.0" encoding="utf-8"?>
<a:theme xmlns:a="http://schemas.openxmlformats.org/drawingml/2006/main" name="Connect(); //2015">
  <a:themeElements>
    <a:clrScheme name="Custom 2">
      <a:dk1>
        <a:srgbClr val="3C3C3C"/>
      </a:dk1>
      <a:lt1>
        <a:srgbClr val="FFFFFF"/>
      </a:lt1>
      <a:dk2>
        <a:srgbClr val="5C2D91"/>
      </a:dk2>
      <a:lt2>
        <a:srgbClr val="FFFFFF"/>
      </a:lt2>
      <a:accent1>
        <a:srgbClr val="5C2D91"/>
      </a:accent1>
      <a:accent2>
        <a:srgbClr val="0078D7"/>
      </a:accent2>
      <a:accent3>
        <a:srgbClr val="008272"/>
      </a:accent3>
      <a:accent4>
        <a:srgbClr val="00B0F0"/>
      </a:accent4>
      <a:accent5>
        <a:srgbClr val="00B294"/>
      </a:accent5>
      <a:accent6>
        <a:srgbClr val="FFB9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mmands_2015.potx" id="{F22F8AD0-F527-40BB-9DF1-A6F28C65FB37}" vid="{D223B74C-9EBA-421E-A7A6-50B0D6B420CA}"/>
    </a:ext>
  </a:extLst>
</a:theme>
</file>

<file path=ppt/theme/theme2.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5B01E320-A847-406D-96EB-CD22352609B3}" vid="{A86A501F-19C2-4186-9CD4-B4DBD3C79B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91570F943B046B248CF72ED919771" ma:contentTypeVersion="2" ma:contentTypeDescription="Create a new document." ma:contentTypeScope="" ma:versionID="61a73e8c3558a2b5e280c5923df1d979">
  <xsd:schema xmlns:xsd="http://www.w3.org/2001/XMLSchema" xmlns:xs="http://www.w3.org/2001/XMLSchema" xmlns:p="http://schemas.microsoft.com/office/2006/metadata/properties" xmlns:ns2="29e1a86d-11c4-45f3-b730-aab9442b2318" targetNamespace="http://schemas.microsoft.com/office/2006/metadata/properties" ma:root="true" ma:fieldsID="2451ceeae6344accf555b013de4d35a6" ns2:_="">
    <xsd:import namespace="29e1a86d-11c4-45f3-b730-aab9442b231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1a86d-11c4-45f3-b730-aab9442b23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C94F1D-2BA0-42D6-B6DF-E98A80A9E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1a86d-11c4-45f3-b730-aab9442b2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F2A710-7081-48CD-B9B8-59177AC7BABC}">
  <ds:schemaRefs>
    <ds:schemaRef ds:uri="http://schemas.microsoft.com/sharepoint/v3/contenttype/forms"/>
  </ds:schemaRefs>
</ds:datastoreItem>
</file>

<file path=customXml/itemProps3.xml><?xml version="1.0" encoding="utf-8"?>
<ds:datastoreItem xmlns:ds="http://schemas.openxmlformats.org/officeDocument/2006/customXml" ds:itemID="{6864E613-6A16-4720-8322-8839CF846E5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9e1a86d-11c4-45f3-b730-aab9442b231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Commands_2015</Template>
  <TotalTime>0</TotalTime>
  <Words>2586</Words>
  <Application>Microsoft Office PowerPoint</Application>
  <PresentationFormat>Custom</PresentationFormat>
  <Paragraphs>115</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Consolas</vt:lpstr>
      <vt:lpstr>Segoe UI</vt:lpstr>
      <vt:lpstr>Segoe UI Light</vt:lpstr>
      <vt:lpstr>Symbol</vt:lpstr>
      <vt:lpstr>Wingdings</vt:lpstr>
      <vt:lpstr>Connect(); //2015</vt:lpstr>
      <vt:lpstr>5-30721_Build_2016_Template_Light</vt:lpstr>
      <vt:lpstr>PowerPoint Presentation</vt:lpstr>
      <vt:lpstr>Using Office Open XML in Word Office Add-Ins</vt:lpstr>
      <vt:lpstr>Office Add-ins</vt:lpstr>
      <vt:lpstr>The Office Open XML Formats</vt:lpstr>
      <vt:lpstr>Create the Office Open XML You Need</vt:lpstr>
      <vt:lpstr>Demo</vt:lpstr>
      <vt:lpstr>Understanding Package Structure through Relationships</vt:lpstr>
      <vt:lpstr>Demo</vt:lpstr>
      <vt:lpstr>Related content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2016-02-23T01:52:42Z</dcterms:created>
  <dcterms:modified xsi:type="dcterms:W3CDTF">2016-03-15T16:25:23Z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0x01010099B91570F943B046B248CF72ED919771</vt:lpwstr>
  </property>
</Properties>
</file>