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229" r:id="rId1"/>
    <p:sldMasterId id="2147484310" r:id="rId2"/>
  </p:sldMasterIdLst>
  <p:notesMasterIdLst>
    <p:notesMasterId r:id="rId25"/>
  </p:notesMasterIdLst>
  <p:handoutMasterIdLst>
    <p:handoutMasterId r:id="rId26"/>
  </p:handoutMasterIdLst>
  <p:sldIdLst>
    <p:sldId id="1367" r:id="rId3"/>
    <p:sldId id="1370" r:id="rId4"/>
    <p:sldId id="1470" r:id="rId5"/>
    <p:sldId id="1466" r:id="rId6"/>
    <p:sldId id="1469" r:id="rId7"/>
    <p:sldId id="1464" r:id="rId8"/>
    <p:sldId id="1468" r:id="rId9"/>
    <p:sldId id="1463" r:id="rId10"/>
    <p:sldId id="1465" r:id="rId11"/>
    <p:sldId id="1467" r:id="rId12"/>
    <p:sldId id="1450" r:id="rId13"/>
    <p:sldId id="1451" r:id="rId14"/>
    <p:sldId id="1455" r:id="rId15"/>
    <p:sldId id="1454" r:id="rId16"/>
    <p:sldId id="1474" r:id="rId17"/>
    <p:sldId id="1475" r:id="rId18"/>
    <p:sldId id="1472" r:id="rId19"/>
    <p:sldId id="1471" r:id="rId20"/>
    <p:sldId id="1476" r:id="rId21"/>
    <p:sldId id="1477" r:id="rId22"/>
    <p:sldId id="1414" r:id="rId23"/>
    <p:sldId id="1473" r:id="rId2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78D7"/>
    <a:srgbClr val="505050"/>
    <a:srgbClr val="107C10"/>
    <a:srgbClr val="000000"/>
    <a:srgbClr val="323232"/>
    <a:srgbClr val="5C2D91"/>
    <a:srgbClr val="32145A"/>
    <a:srgbClr val="00BCF2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3268" autoAdjust="0"/>
  </p:normalViewPr>
  <p:slideViewPr>
    <p:cSldViewPr>
      <p:cViewPr varScale="1">
        <p:scale>
          <a:sx n="80" d="100"/>
          <a:sy n="80" d="100"/>
        </p:scale>
        <p:origin x="672" y="58"/>
      </p:cViewPr>
      <p:guideLst/>
    </p:cSldViewPr>
  </p:slideViewPr>
  <p:outlineViewPr>
    <p:cViewPr>
      <p:scale>
        <a:sx n="33" d="100"/>
        <a:sy n="33" d="100"/>
      </p:scale>
      <p:origin x="0" y="-14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2292"/>
    </p:cViewPr>
  </p:sorterViewPr>
  <p:notesViewPr>
    <p:cSldViewPr showGuides="1">
      <p:cViewPr>
        <p:scale>
          <a:sx n="100" d="100"/>
          <a:sy n="100" d="100"/>
        </p:scale>
        <p:origin x="261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3/24/2016 4:26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09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573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662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079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46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54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406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4:26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22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90736"/>
            <a:ext cx="1436313" cy="306604"/>
          </a:xfrm>
          <a:prstGeom prst="rect">
            <a:avLst/>
          </a:prstGeom>
        </p:spPr>
      </p:pic>
      <p:sp>
        <p:nvSpPr>
          <p:cNvPr id="12" name="Freeform 11"/>
          <p:cNvSpPr>
            <a:spLocks noEditPoints="1"/>
          </p:cNvSpPr>
          <p:nvPr userDrawn="1"/>
        </p:nvSpPr>
        <p:spPr bwMode="black">
          <a:xfrm>
            <a:off x="2137568" y="2473325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00BC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6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139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40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4779">
                      <a:srgbClr val="000000"/>
                    </a:gs>
                    <a:gs pos="70000">
                      <a:srgbClr val="00000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91439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24779">
                      <a:srgbClr val="000000"/>
                    </a:gs>
                    <a:gs pos="70000">
                      <a:srgbClr val="000000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39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92035">
                      <a:srgbClr val="000000"/>
                    </a:gs>
                    <a:gs pos="75000">
                      <a:srgbClr val="00000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90736"/>
            <a:ext cx="1449939" cy="306604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90736"/>
            <a:ext cx="1436313" cy="306604"/>
          </a:xfrm>
          <a:prstGeom prst="rect">
            <a:avLst/>
          </a:prstGeom>
        </p:spPr>
      </p:pic>
      <p:sp>
        <p:nvSpPr>
          <p:cNvPr id="12" name="Freeform 11"/>
          <p:cNvSpPr>
            <a:spLocks noEditPoints="1"/>
          </p:cNvSpPr>
          <p:nvPr userDrawn="1"/>
        </p:nvSpPr>
        <p:spPr bwMode="black">
          <a:xfrm>
            <a:off x="2137568" y="2473325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00BC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84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90736"/>
            <a:ext cx="1449939" cy="306604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1243315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u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Freeform 7"/>
          <p:cNvSpPr>
            <a:spLocks noChangeAspect="1" noEditPoints="1"/>
          </p:cNvSpPr>
          <p:nvPr userDrawn="1"/>
        </p:nvSpPr>
        <p:spPr bwMode="black">
          <a:xfrm>
            <a:off x="457200" y="490736"/>
            <a:ext cx="1239006" cy="310896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325002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977451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67622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254255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u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Freeform 7"/>
          <p:cNvSpPr>
            <a:spLocks noChangeAspect="1" noEditPoints="1"/>
          </p:cNvSpPr>
          <p:nvPr userDrawn="1"/>
        </p:nvSpPr>
        <p:spPr bwMode="black">
          <a:xfrm>
            <a:off x="457200" y="490736"/>
            <a:ext cx="1239006" cy="310896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3628960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317480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5293602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66392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40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6195">
                      <a:schemeClr val="tx1"/>
                    </a:gs>
                    <a:gs pos="2477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91439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6195">
                      <a:schemeClr val="tx1"/>
                    </a:gs>
                    <a:gs pos="24779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163728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39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15059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7205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1239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24214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46113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687537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305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80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5256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Pr>
        <a:solidFill>
          <a:srgbClr val="50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83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503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300" r:id="rId2"/>
    <p:sldLayoutId id="2147484318" r:id="rId3"/>
    <p:sldLayoutId id="2147484295" r:id="rId4"/>
    <p:sldLayoutId id="2147484240" r:id="rId5"/>
    <p:sldLayoutId id="2147484296" r:id="rId6"/>
    <p:sldLayoutId id="2147484241" r:id="rId7"/>
    <p:sldLayoutId id="2147484297" r:id="rId8"/>
    <p:sldLayoutId id="2147484244" r:id="rId9"/>
    <p:sldLayoutId id="2147484298" r:id="rId10"/>
    <p:sldLayoutId id="2147484245" r:id="rId11"/>
    <p:sldLayoutId id="2147484247" r:id="rId12"/>
    <p:sldLayoutId id="2147484337" r:id="rId13"/>
    <p:sldLayoutId id="2147484249" r:id="rId14"/>
    <p:sldLayoutId id="2147484301" r:id="rId15"/>
    <p:sldLayoutId id="2147484252" r:id="rId16"/>
    <p:sldLayoutId id="2147484251" r:id="rId17"/>
    <p:sldLayoutId id="2147484254" r:id="rId18"/>
    <p:sldLayoutId id="2147484257" r:id="rId19"/>
    <p:sldLayoutId id="2147484258" r:id="rId20"/>
    <p:sldLayoutId id="2147484260" r:id="rId21"/>
    <p:sldLayoutId id="2147484299" r:id="rId22"/>
    <p:sldLayoutId id="2147484263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12618967" y="0"/>
            <a:ext cx="952401" cy="5766965"/>
            <a:chOff x="12618967" y="0"/>
            <a:chExt cx="952401" cy="5766965"/>
          </a:xfrm>
        </p:grpSpPr>
        <p:grpSp>
          <p:nvGrpSpPr>
            <p:cNvPr id="43" name="Group 42"/>
            <p:cNvGrpSpPr/>
            <p:nvPr userDrawn="1"/>
          </p:nvGrpSpPr>
          <p:grpSpPr>
            <a:xfrm rot="5400000">
              <a:off x="11582059" y="1045293"/>
              <a:ext cx="2703052" cy="629236"/>
              <a:chOff x="1586734" y="4543426"/>
              <a:chExt cx="2703052" cy="629236"/>
            </a:xfrm>
          </p:grpSpPr>
          <p:sp>
            <p:nvSpPr>
              <p:cNvPr id="50" name="Rectangle 49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rgbClr val="0078D7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51" name="Rectangle 50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319">
                          <a:srgbClr val="505050"/>
                        </a:gs>
                        <a:gs pos="79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Cyan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319">
                          <a:srgbClr val="505050"/>
                        </a:gs>
                        <a:gs pos="79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52" name="Rectangle 51"/>
              <p:cNvSpPr/>
              <p:nvPr userDrawn="1"/>
            </p:nvSpPr>
            <p:spPr bwMode="auto">
              <a:xfrm>
                <a:off x="1586734" y="4882896"/>
                <a:ext cx="869930" cy="289766"/>
              </a:xfrm>
              <a:prstGeom prst="rect">
                <a:avLst/>
              </a:prstGeom>
              <a:solidFill>
                <a:srgbClr val="D2D2D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53" name="Rectangle 52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rgbClr val="002050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G:32 B:80</a:t>
                </a:r>
              </a:p>
            </p:txBody>
          </p:sp>
          <p:sp>
            <p:nvSpPr>
              <p:cNvPr id="54" name="Rectangle 53"/>
              <p:cNvSpPr/>
              <p:nvPr userDrawn="1"/>
            </p:nvSpPr>
            <p:spPr bwMode="auto">
              <a:xfrm>
                <a:off x="3413144" y="4882896"/>
                <a:ext cx="869930" cy="289766"/>
              </a:xfrm>
              <a:prstGeom prst="rect">
                <a:avLst/>
              </a:prstGeom>
              <a:solidFill>
                <a:srgbClr val="32323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R:50 G:50 B:50</a:t>
                </a:r>
              </a:p>
            </p:txBody>
          </p:sp>
          <p:sp>
            <p:nvSpPr>
              <p:cNvPr id="55" name="Rectangle 54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rgbClr val="737373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R:115 G:115 B:115</a:t>
                </a:r>
              </a:p>
            </p:txBody>
          </p:sp>
        </p:grpSp>
        <p:grpSp>
          <p:nvGrpSpPr>
            <p:cNvPr id="44" name="Group 43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47" name="Rectangle 46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5C2D9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 noProof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Purple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R:92 G:45 B:145</a:t>
                </a:r>
              </a:p>
            </p:txBody>
          </p:sp>
          <p:sp>
            <p:nvSpPr>
              <p:cNvPr id="48" name="Rectangle 47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D83B01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Orange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R:216 G:59 B:1</a:t>
                </a:r>
              </a:p>
            </p:txBody>
          </p:sp>
          <p:sp>
            <p:nvSpPr>
              <p:cNvPr id="49" name="Rectangle 48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107C10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Green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</p:grpSp>
        <p:sp>
          <p:nvSpPr>
            <p:cNvPr id="45" name="TextBox 44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Main colors</a:t>
              </a:r>
            </a:p>
          </p:txBody>
        </p:sp>
        <p:sp>
          <p:nvSpPr>
            <p:cNvPr id="46" name="TextBox 45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Secondary colors (use only when necessary)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120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8" r:id="rId1"/>
    <p:sldLayoutId id="2147484339" r:id="rId2"/>
    <p:sldLayoutId id="214748434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27" r:id="rId10"/>
    <p:sldLayoutId id="2147484328" r:id="rId11"/>
    <p:sldLayoutId id="2147484329" r:id="rId12"/>
    <p:sldLayoutId id="2147484330" r:id="rId13"/>
    <p:sldLayoutId id="2147484331" r:id="rId14"/>
    <p:sldLayoutId id="2147484317" r:id="rId15"/>
    <p:sldLayoutId id="2147484332" r:id="rId16"/>
    <p:sldLayoutId id="2147484333" r:id="rId17"/>
    <p:sldLayoutId id="2147484334" r:id="rId18"/>
    <p:sldLayoutId id="2147484335" r:id="rId19"/>
    <p:sldLayoutId id="2147484336" r:id="rId20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tm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Data Management &amp; Visualization with Bing Maps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Johannes Kebeck</a:t>
            </a:r>
          </a:p>
          <a:p>
            <a:r>
              <a:rPr lang="en-US" dirty="0"/>
              <a:t>Program Manager</a:t>
            </a:r>
          </a:p>
        </p:txBody>
      </p:sp>
    </p:spTree>
    <p:extLst>
      <p:ext uri="{BB962C8B-B14F-4D97-AF65-F5344CB8AC3E}">
        <p14:creationId xmlns:p14="http://schemas.microsoft.com/office/powerpoint/2010/main" val="26669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Bing Maps - Internet Explor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822"/>
            <a:ext cx="12436475" cy="675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1240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7" y="2125662"/>
            <a:ext cx="12115799" cy="3176254"/>
          </a:xfrm>
        </p:spPr>
        <p:txBody>
          <a:bodyPr/>
          <a:lstStyle/>
          <a:p>
            <a:r>
              <a:rPr lang="en-US" sz="7200" dirty="0"/>
              <a:t>Spatial is not </a:t>
            </a:r>
            <a:r>
              <a:rPr lang="en-US" dirty="0"/>
              <a:t>s</a:t>
            </a:r>
            <a:r>
              <a:rPr lang="en-US" sz="7200" dirty="0"/>
              <a:t>pecial …</a:t>
            </a:r>
            <a:br>
              <a:rPr lang="en-US" sz="7200" dirty="0"/>
            </a:br>
            <a:r>
              <a:rPr lang="en-US" sz="7200" dirty="0"/>
              <a:t/>
            </a:r>
            <a:br>
              <a:rPr lang="en-US" sz="7200" dirty="0"/>
            </a:br>
            <a:r>
              <a:rPr lang="en-US" sz="7200" dirty="0"/>
              <a:t>… but sometimes there is a twist</a:t>
            </a:r>
          </a:p>
        </p:txBody>
      </p:sp>
    </p:spTree>
    <p:extLst>
      <p:ext uri="{BB962C8B-B14F-4D97-AF65-F5344CB8AC3E}">
        <p14:creationId xmlns:p14="http://schemas.microsoft.com/office/powerpoint/2010/main" val="165914544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does geospatial data need a twist?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6400799" cy="5453801"/>
          </a:xfrm>
        </p:spPr>
        <p:txBody>
          <a:bodyPr/>
          <a:lstStyle/>
          <a:p>
            <a:r>
              <a:rPr lang="en-US" dirty="0"/>
              <a:t>Custom Data Sets</a:t>
            </a:r>
          </a:p>
          <a:p>
            <a:pPr lvl="1"/>
            <a:r>
              <a:rPr lang="en-US" dirty="0"/>
              <a:t>A wealth of open data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As there are different numeral systems for numeric data types, there are different coordinate systems for geospatial data</a:t>
            </a:r>
          </a:p>
          <a:p>
            <a:pPr lvl="1"/>
            <a:endParaRPr lang="en-US" dirty="0"/>
          </a:p>
          <a:p>
            <a:pPr lvl="0">
              <a:buClr>
                <a:srgbClr val="505050"/>
              </a:buClr>
            </a:pPr>
            <a:r>
              <a:rPr lang="en-US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</a:rPr>
              <a:t>More complex spatial queries</a:t>
            </a:r>
          </a:p>
          <a:p>
            <a:pPr lvl="0">
              <a:buClr>
                <a:srgbClr val="505050"/>
              </a:buClr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Bing Spatial Data </a:t>
            </a:r>
            <a:r>
              <a:rPr lang="en-US"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Services to </a:t>
            </a: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the rescue</a:t>
            </a:r>
          </a:p>
          <a:p>
            <a:pPr lvl="1"/>
            <a:endParaRPr lang="en-US" dirty="0"/>
          </a:p>
          <a:p>
            <a:pPr lvl="0">
              <a:buClr>
                <a:srgbClr val="505050"/>
              </a:buClr>
            </a:pPr>
            <a:r>
              <a:rPr lang="en-US" dirty="0">
                <a:gradFill>
                  <a:gsLst>
                    <a:gs pos="1250">
                      <a:srgbClr val="0078D7"/>
                    </a:gs>
                    <a:gs pos="99000">
                      <a:srgbClr val="0078D7"/>
                    </a:gs>
                  </a:gsLst>
                  <a:lin ang="5400000" scaled="0"/>
                </a:gradFill>
              </a:rPr>
              <a:t>Announcing </a:t>
            </a:r>
          </a:p>
          <a:p>
            <a:pPr lvl="1"/>
            <a:r>
              <a:rPr lang="en-US" dirty="0"/>
              <a:t>Available through API and Developer Center</a:t>
            </a:r>
          </a:p>
          <a:p>
            <a:pPr lvl="1"/>
            <a:r>
              <a:rPr lang="en-US" dirty="0"/>
              <a:t>(1) Upload of KML and SHP file format in SDS</a:t>
            </a:r>
          </a:p>
          <a:p>
            <a:pPr lvl="1"/>
            <a:r>
              <a:rPr lang="en-US" dirty="0"/>
              <a:t>(2) Coordinate system transformation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037" y="1212849"/>
            <a:ext cx="5094155" cy="57832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Explosion 2 4"/>
          <p:cNvSpPr/>
          <p:nvPr/>
        </p:nvSpPr>
        <p:spPr bwMode="auto">
          <a:xfrm rot="2569140">
            <a:off x="9317823" y="525462"/>
            <a:ext cx="3200401" cy="3200401"/>
          </a:xfrm>
          <a:prstGeom prst="irregularSeal2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9190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77485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just happened?</a:t>
            </a:r>
          </a:p>
        </p:txBody>
      </p:sp>
      <p:pic>
        <p:nvPicPr>
          <p:cNvPr id="3" name="Picture 2" descr="Bing Maps Demo - Internet Explorer"/>
          <p:cNvPicPr>
            <a:picLocks noChangeAspect="1"/>
          </p:cNvPicPr>
          <p:nvPr/>
        </p:nvPicPr>
        <p:blipFill rotWithShape="1">
          <a:blip r:embed="rId2"/>
          <a:srcRect t="15019"/>
          <a:stretch/>
        </p:blipFill>
        <p:spPr>
          <a:xfrm>
            <a:off x="7937" y="1363662"/>
            <a:ext cx="12436475" cy="573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37092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just happened?</a:t>
            </a:r>
          </a:p>
        </p:txBody>
      </p:sp>
      <p:pic>
        <p:nvPicPr>
          <p:cNvPr id="3" name="Picture 2" descr="Bing Maps Demo - Internet Explorer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t="15019"/>
          <a:stretch/>
        </p:blipFill>
        <p:spPr>
          <a:xfrm>
            <a:off x="7937" y="1363662"/>
            <a:ext cx="12436475" cy="57386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274639" y="1592262"/>
            <a:ext cx="5943598" cy="518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We visualized 6 different layers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We analyzed spatial relationship over</a:t>
            </a:r>
            <a:b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</a:br>
            <a:endParaRPr lang="en-US" sz="2400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More than 1GB of data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Hundreds of thousands of polygons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Millions of vertices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370637" y="1592262"/>
            <a:ext cx="5867400" cy="518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var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sdsRequest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=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baseUrl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dsId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 "/"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dsName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 "/"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dsEntityName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"?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SpatialFilter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= +   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intersects('POINT (" + 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pinLoc.longitude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 " " + 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pinLoc.latitude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+ ")')"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"&amp;$select={column}"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"&amp;$format=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json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" +    </a:t>
            </a:r>
            <a:b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</a:b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"&amp;</a:t>
            </a:r>
            <a:r>
              <a:rPr lang="en-US" sz="2400" b="1" dirty="0" err="1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jsonp</a:t>
            </a: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=callback" +</a:t>
            </a:r>
          </a:p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tx1"/>
                </a:solidFill>
                <a:latin typeface="Courier New" panose="02070309020205020404" pitchFamily="49" charset="0"/>
                <a:ea typeface="Segoe UI" pitchFamily="34" charset="0"/>
                <a:cs typeface="Courier New" panose="02070309020205020404" pitchFamily="49" charset="0"/>
              </a:rPr>
              <a:t>  "&amp;key=" + credentials;</a:t>
            </a:r>
          </a:p>
        </p:txBody>
      </p:sp>
    </p:spTree>
    <p:extLst>
      <p:ext uri="{BB962C8B-B14F-4D97-AF65-F5344CB8AC3E}">
        <p14:creationId xmlns:p14="http://schemas.microsoft.com/office/powerpoint/2010/main" val="418933447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ng Maps Demo - Internet Explorer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t="15019"/>
          <a:stretch/>
        </p:blipFill>
        <p:spPr>
          <a:xfrm>
            <a:off x="7937" y="1363662"/>
            <a:ext cx="12436475" cy="57386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274638" y="1592262"/>
            <a:ext cx="11887199" cy="5181600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just happened?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" y="1901182"/>
            <a:ext cx="11533188" cy="4644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814965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7" y="2125662"/>
            <a:ext cx="12115799" cy="1181862"/>
          </a:xfrm>
        </p:spPr>
        <p:txBody>
          <a:bodyPr/>
          <a:lstStyle/>
          <a:p>
            <a:r>
              <a:rPr lang="en-US" sz="7200" dirty="0"/>
              <a:t>What about Mobile?</a:t>
            </a:r>
          </a:p>
        </p:txBody>
      </p:sp>
    </p:spTree>
    <p:extLst>
      <p:ext uri="{BB962C8B-B14F-4D97-AF65-F5344CB8AC3E}">
        <p14:creationId xmlns:p14="http://schemas.microsoft.com/office/powerpoint/2010/main" val="343006571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Code-Base – Many Platforms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2800102"/>
            <a:ext cx="1771164" cy="199256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493" y="1973262"/>
            <a:ext cx="4807344" cy="34938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8645" y="2659062"/>
            <a:ext cx="3986792" cy="198120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103437" y="3044883"/>
            <a:ext cx="967252" cy="1209562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66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+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87241" y="3044883"/>
            <a:ext cx="967252" cy="1209562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66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481912812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7" y="2125662"/>
            <a:ext cx="12115799" cy="1181862"/>
          </a:xfrm>
        </p:spPr>
        <p:txBody>
          <a:bodyPr/>
          <a:lstStyle/>
          <a:p>
            <a:r>
              <a:rPr lang="en-US" dirty="0"/>
              <a:t>Other Data Visualizations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54273436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Spatial is not special</a:t>
            </a:r>
          </a:p>
        </p:txBody>
      </p:sp>
    </p:spTree>
    <p:extLst>
      <p:ext uri="{BB962C8B-B14F-4D97-AF65-F5344CB8AC3E}">
        <p14:creationId xmlns:p14="http://schemas.microsoft.com/office/powerpoint/2010/main" val="2132773870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305594"/>
            <a:ext cx="11889564" cy="917575"/>
          </a:xfrm>
        </p:spPr>
        <p:txBody>
          <a:bodyPr/>
          <a:lstStyle/>
          <a:p>
            <a:r>
              <a:rPr lang="en-US" dirty="0" err="1"/>
              <a:t>Heatmaps</a:t>
            </a:r>
            <a:r>
              <a:rPr lang="en-US" dirty="0"/>
              <a:t> and Choropleths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081" b="8413"/>
          <a:stretch/>
        </p:blipFill>
        <p:spPr>
          <a:xfrm>
            <a:off x="427037" y="1211263"/>
            <a:ext cx="11681733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9824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754874"/>
          </a:xfrm>
        </p:spPr>
        <p:txBody>
          <a:bodyPr/>
          <a:lstStyle/>
          <a:p>
            <a:r>
              <a:rPr lang="en-US" dirty="0"/>
              <a:t>Don’t have a Bing Maps Account? </a:t>
            </a:r>
            <a:br>
              <a:rPr lang="en-US" dirty="0"/>
            </a:br>
            <a:r>
              <a:rPr lang="en-US" dirty="0"/>
              <a:t>Get one at </a:t>
            </a:r>
            <a:r>
              <a:rPr lang="en-US" b="1" dirty="0">
                <a:solidFill>
                  <a:schemeClr val="accent3"/>
                </a:solidFill>
              </a:rPr>
              <a:t>bingmapsportal.com</a:t>
            </a:r>
            <a:r>
              <a:rPr lang="en-US" dirty="0"/>
              <a:t> </a:t>
            </a:r>
          </a:p>
          <a:p>
            <a:r>
              <a:rPr lang="en-US" dirty="0"/>
              <a:t>Get the </a:t>
            </a:r>
            <a:r>
              <a:rPr lang="en-US" b="1" dirty="0">
                <a:solidFill>
                  <a:schemeClr val="accent3"/>
                </a:solidFill>
              </a:rPr>
              <a:t>Code on MSDN</a:t>
            </a:r>
          </a:p>
          <a:p>
            <a:r>
              <a:rPr lang="en-US" dirty="0"/>
              <a:t>Check out </a:t>
            </a:r>
            <a:r>
              <a:rPr lang="en-US" b="1" dirty="0">
                <a:solidFill>
                  <a:schemeClr val="accent3"/>
                </a:solidFill>
              </a:rPr>
              <a:t>Ricky </a:t>
            </a:r>
            <a:r>
              <a:rPr lang="en-US" b="1" dirty="0" err="1">
                <a:solidFill>
                  <a:schemeClr val="accent3"/>
                </a:solidFill>
              </a:rPr>
              <a:t>Brundritt’s</a:t>
            </a:r>
            <a:r>
              <a:rPr lang="en-US" b="1" dirty="0">
                <a:solidFill>
                  <a:schemeClr val="accent3"/>
                </a:solidFill>
              </a:rPr>
              <a:t> session</a:t>
            </a:r>
            <a:r>
              <a:rPr lang="en-US" dirty="0"/>
              <a:t> on our brand new v8 </a:t>
            </a:r>
            <a:r>
              <a:rPr lang="en-US"/>
              <a:t>map control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</p:spTree>
    <p:extLst>
      <p:ext uri="{BB962C8B-B14F-4D97-AF65-F5344CB8AC3E}">
        <p14:creationId xmlns:p14="http://schemas.microsoft.com/office/powerpoint/2010/main" val="210921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Happy Mapping </a:t>
            </a:r>
          </a:p>
        </p:txBody>
      </p:sp>
      <p:pic>
        <p:nvPicPr>
          <p:cNvPr id="3" name="Picture 2" descr="Bing Maps Demo - Internet Explorer"/>
          <p:cNvPicPr>
            <a:picLocks noChangeAspect="1"/>
          </p:cNvPicPr>
          <p:nvPr/>
        </p:nvPicPr>
        <p:blipFill rotWithShape="1">
          <a:blip r:embed="rId2"/>
          <a:srcRect t="7120"/>
          <a:stretch/>
        </p:blipFill>
        <p:spPr>
          <a:xfrm>
            <a:off x="446881" y="1268434"/>
            <a:ext cx="10820400" cy="545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6411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BI</a:t>
            </a:r>
          </a:p>
        </p:txBody>
      </p:sp>
      <p:pic>
        <p:nvPicPr>
          <p:cNvPr id="6" name="Picture 5" descr="Sales and Marketing Sample - Power BI - Internet Explorer"/>
          <p:cNvPicPr>
            <a:picLocks noChangeAspect="1"/>
          </p:cNvPicPr>
          <p:nvPr/>
        </p:nvPicPr>
        <p:blipFill rotWithShape="1">
          <a:blip r:embed="rId2"/>
          <a:srcRect t="5992" r="19977"/>
          <a:stretch/>
        </p:blipFill>
        <p:spPr>
          <a:xfrm>
            <a:off x="427036" y="1237191"/>
            <a:ext cx="9025681" cy="575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8593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ales and Marketing Sample - Power BI - Internet Explorer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20822"/>
            <a:ext cx="12436475" cy="6752881"/>
          </a:xfrm>
          <a:prstGeom prst="rect">
            <a:avLst/>
          </a:prstGeom>
        </p:spPr>
      </p:pic>
      <p:pic>
        <p:nvPicPr>
          <p:cNvPr id="5" name="Picture 4" descr="Sales and Marketing Sample - Power BI - Internet Explorer"/>
          <p:cNvPicPr>
            <a:picLocks noChangeAspect="1"/>
          </p:cNvPicPr>
          <p:nvPr/>
        </p:nvPicPr>
        <p:blipFill rotWithShape="1">
          <a:blip r:embed="rId4"/>
          <a:srcRect l="3676" t="61366" r="53064" b="5909"/>
          <a:stretch/>
        </p:blipFill>
        <p:spPr>
          <a:xfrm>
            <a:off x="457200" y="4259262"/>
            <a:ext cx="5380037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9732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Sales and Marketing Sample - Power BI - Internet Explor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822"/>
            <a:ext cx="12436475" cy="67528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462755" y="1178717"/>
            <a:ext cx="5222081" cy="6096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ular Callout 4"/>
          <p:cNvSpPr/>
          <p:nvPr/>
        </p:nvSpPr>
        <p:spPr bwMode="auto">
          <a:xfrm>
            <a:off x="5943210" y="1048144"/>
            <a:ext cx="4419601" cy="870745"/>
          </a:xfrm>
          <a:prstGeom prst="wedgeRectCallout">
            <a:avLst>
              <a:gd name="adj1" fmla="val -66388"/>
              <a:gd name="adj2" fmla="val -9860"/>
            </a:avLst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Q&amp;A in Natural Language</a:t>
            </a:r>
          </a:p>
        </p:txBody>
      </p:sp>
    </p:spTree>
    <p:extLst>
      <p:ext uri="{BB962C8B-B14F-4D97-AF65-F5344CB8AC3E}">
        <p14:creationId xmlns:p14="http://schemas.microsoft.com/office/powerpoint/2010/main" val="400303026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7424"/>
          <a:stretch/>
        </p:blipFill>
        <p:spPr>
          <a:xfrm>
            <a:off x="0" y="1212849"/>
            <a:ext cx="12436475" cy="57816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3D Map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9647236" y="2963862"/>
            <a:ext cx="1600201" cy="4030663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523037" y="1744662"/>
            <a:ext cx="457200" cy="6858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31577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eattle Traffic Accidents.xlsx - 3D Ma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96"/>
            <a:ext cx="12436475" cy="678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713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1209973"/>
            <a:ext cx="9143999" cy="2179058"/>
          </a:xfrm>
        </p:spPr>
        <p:txBody>
          <a:bodyPr/>
          <a:lstStyle/>
          <a:p>
            <a:r>
              <a:rPr lang="en-US" dirty="0"/>
              <a:t>Excel </a:t>
            </a:r>
            <a:br>
              <a:rPr lang="en-US" dirty="0"/>
            </a:br>
            <a:r>
              <a:rPr lang="en-US" dirty="0"/>
              <a:t>3D Map</a:t>
            </a:r>
          </a:p>
        </p:txBody>
      </p:sp>
      <p:pic>
        <p:nvPicPr>
          <p:cNvPr id="3" name="Seattle Traffic Acciden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32238" y="1211263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0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424"/>
          <a:stretch/>
        </p:blipFill>
        <p:spPr>
          <a:xfrm>
            <a:off x="0" y="1212849"/>
            <a:ext cx="12436475" cy="57816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3D Map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1217276" y="2963862"/>
            <a:ext cx="1020761" cy="403066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4237" y="2506662"/>
            <a:ext cx="11552238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100" dirty="0"/>
              <a:t>=HYPERLINK(CONCAT("http://www.bing.com/mapspreview?&amp;cp=",N2,"~",M2,"&amp;lvl=19&amp;dir=149.779&amp;pi=-0.247&amp;style=x&amp;mo=z.0&amp;v=2&amp;sV=1&amp;form=S00027"),"Show on Bing Maps")</a:t>
            </a:r>
          </a:p>
        </p:txBody>
      </p:sp>
    </p:spTree>
    <p:extLst>
      <p:ext uri="{BB962C8B-B14F-4D97-AF65-F5344CB8AC3E}">
        <p14:creationId xmlns:p14="http://schemas.microsoft.com/office/powerpoint/2010/main" val="165980214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30721_Build_2016_Template_Light">
  <a:themeElements>
    <a:clrScheme name="Build 2016">
      <a:dk1>
        <a:srgbClr val="505050"/>
      </a:dk1>
      <a:lt1>
        <a:srgbClr val="FFFFFF"/>
      </a:lt1>
      <a:dk2>
        <a:srgbClr val="0078D7"/>
      </a:dk2>
      <a:lt2>
        <a:srgbClr val="F8F8F8"/>
      </a:lt2>
      <a:accent1>
        <a:srgbClr val="0078D7"/>
      </a:accent1>
      <a:accent2>
        <a:srgbClr val="002050"/>
      </a:accent2>
      <a:accent3>
        <a:srgbClr val="00BCF2"/>
      </a:accent3>
      <a:accent4>
        <a:srgbClr val="D2D2D2"/>
      </a:accent4>
      <a:accent5>
        <a:srgbClr val="737373"/>
      </a:accent5>
      <a:accent6>
        <a:srgbClr val="50505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6_16x9_Template.potx" id="{6A317D6C-AC1D-473A-B658-7EF5688F9FB4}" vid="{9DC8BEF1-0C52-498F-8A52-3BA75F0AC2CD}"/>
    </a:ext>
  </a:extLst>
</a:theme>
</file>

<file path=ppt/theme/theme2.xml><?xml version="1.0" encoding="utf-8"?>
<a:theme xmlns:a="http://schemas.openxmlformats.org/drawingml/2006/main" name="5-30721_Build_2016_Template_Dark">
  <a:themeElements>
    <a:clrScheme name="Build 2016 Dark">
      <a:dk1>
        <a:srgbClr val="505050"/>
      </a:dk1>
      <a:lt1>
        <a:srgbClr val="FFFFFF"/>
      </a:lt1>
      <a:dk2>
        <a:srgbClr val="0078D7"/>
      </a:dk2>
      <a:lt2>
        <a:srgbClr val="F8F8F8"/>
      </a:lt2>
      <a:accent1>
        <a:srgbClr val="00BCF2"/>
      </a:accent1>
      <a:accent2>
        <a:srgbClr val="0078D7"/>
      </a:accent2>
      <a:accent3>
        <a:srgbClr val="002050"/>
      </a:accent3>
      <a:accent4>
        <a:srgbClr val="D2D2D2"/>
      </a:accent4>
      <a:accent5>
        <a:srgbClr val="737373"/>
      </a:accent5>
      <a:accent6>
        <a:srgbClr val="323232"/>
      </a:accent6>
      <a:hlink>
        <a:srgbClr val="5DDCFF"/>
      </a:hlink>
      <a:folHlink>
        <a:srgbClr val="5DDCFF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6_16x9_Template.potx" id="{6A317D6C-AC1D-473A-B658-7EF5688F9FB4}" vid="{30A1A8F4-BDBE-45B7-81BE-58B129889C7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Spatial Data Management and Visualization</Template>
  <TotalTime>0</TotalTime>
  <Words>377</Words>
  <Application>Microsoft Office PowerPoint</Application>
  <PresentationFormat>Custom</PresentationFormat>
  <Paragraphs>80</Paragraphs>
  <Slides>22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Consolas</vt:lpstr>
      <vt:lpstr>Courier New</vt:lpstr>
      <vt:lpstr>Segoe UI</vt:lpstr>
      <vt:lpstr>Segoe UI Light</vt:lpstr>
      <vt:lpstr>Wingdings</vt:lpstr>
      <vt:lpstr>5-30721_Build_2016_Template_Light</vt:lpstr>
      <vt:lpstr>5-30721_Build_2016_Template_Dark</vt:lpstr>
      <vt:lpstr>Spatial Data Management &amp; Visualization with Bing Maps</vt:lpstr>
      <vt:lpstr>Spatial is not special</vt:lpstr>
      <vt:lpstr>Power BI</vt:lpstr>
      <vt:lpstr>PowerPoint Presentation</vt:lpstr>
      <vt:lpstr>PowerPoint Presentation</vt:lpstr>
      <vt:lpstr>Excel 3D Map</vt:lpstr>
      <vt:lpstr>PowerPoint Presentation</vt:lpstr>
      <vt:lpstr>Excel  3D Map</vt:lpstr>
      <vt:lpstr>Excel 3D Map</vt:lpstr>
      <vt:lpstr>PowerPoint Presentation</vt:lpstr>
      <vt:lpstr>Spatial is not special …  … but sometimes there is a twist</vt:lpstr>
      <vt:lpstr>When does geospatial data need a twist?</vt:lpstr>
      <vt:lpstr>Demo</vt:lpstr>
      <vt:lpstr>What just happened?</vt:lpstr>
      <vt:lpstr>What just happened?</vt:lpstr>
      <vt:lpstr>What just happened?</vt:lpstr>
      <vt:lpstr>What about Mobile?</vt:lpstr>
      <vt:lpstr>One Code-Base – Many Platforms</vt:lpstr>
      <vt:lpstr>Other Data Visualizations</vt:lpstr>
      <vt:lpstr>Heatmaps and Choropleths</vt:lpstr>
      <vt:lpstr>Call to Action</vt:lpstr>
      <vt:lpstr>Happy Mapping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2016-03-19T01:01:12Z</dcterms:created>
  <dcterms:modified xsi:type="dcterms:W3CDTF">2016-03-24T23:26:14Z</dcterms:modified>
  <cp:category/>
</cp:coreProperties>
</file>