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229" r:id="rId1"/>
    <p:sldMasterId id="2147484310" r:id="rId2"/>
  </p:sldMasterIdLst>
  <p:notesMasterIdLst>
    <p:notesMasterId r:id="rId25"/>
  </p:notesMasterIdLst>
  <p:handoutMasterIdLst>
    <p:handoutMasterId r:id="rId26"/>
  </p:handoutMasterIdLst>
  <p:sldIdLst>
    <p:sldId id="1367" r:id="rId3"/>
    <p:sldId id="1365" r:id="rId4"/>
    <p:sldId id="1409" r:id="rId5"/>
    <p:sldId id="1364" r:id="rId6"/>
    <p:sldId id="1457" r:id="rId7"/>
    <p:sldId id="1455" r:id="rId8"/>
    <p:sldId id="1458" r:id="rId9"/>
    <p:sldId id="1451" r:id="rId10"/>
    <p:sldId id="1461" r:id="rId11"/>
    <p:sldId id="1460" r:id="rId12"/>
    <p:sldId id="1459" r:id="rId13"/>
    <p:sldId id="1456" r:id="rId14"/>
    <p:sldId id="1462" r:id="rId15"/>
    <p:sldId id="1452" r:id="rId16"/>
    <p:sldId id="1463" r:id="rId17"/>
    <p:sldId id="1464" r:id="rId18"/>
    <p:sldId id="1453" r:id="rId19"/>
    <p:sldId id="1467" r:id="rId20"/>
    <p:sldId id="1454" r:id="rId21"/>
    <p:sldId id="1450" r:id="rId22"/>
    <p:sldId id="1414" r:id="rId23"/>
    <p:sldId id="1419" r:id="rId2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05050"/>
    <a:srgbClr val="107C10"/>
    <a:srgbClr val="000000"/>
    <a:srgbClr val="323232"/>
    <a:srgbClr val="5C2D91"/>
    <a:srgbClr val="32145A"/>
    <a:srgbClr val="00BCF2"/>
    <a:srgbClr val="002050"/>
    <a:srgbClr val="D63F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7833" autoAdjust="0"/>
  </p:normalViewPr>
  <p:slideViewPr>
    <p:cSldViewPr>
      <p:cViewPr varScale="1">
        <p:scale>
          <a:sx n="67" d="100"/>
          <a:sy n="67" d="100"/>
        </p:scale>
        <p:origin x="1200" y="48"/>
      </p:cViewPr>
      <p:guideLst/>
    </p:cSldViewPr>
  </p:slideViewPr>
  <p:outlineViewPr>
    <p:cViewPr>
      <p:scale>
        <a:sx n="33" d="100"/>
        <a:sy n="33" d="100"/>
      </p:scale>
      <p:origin x="0" y="-14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-2292"/>
    </p:cViewPr>
  </p:sorterViewPr>
  <p:notesViewPr>
    <p:cSldViewPr showGuides="1">
      <p:cViewPr>
        <p:scale>
          <a:sx n="100" d="100"/>
          <a:sy n="100" d="100"/>
        </p:scale>
        <p:origin x="261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3/24/2016 4:23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495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363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203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915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02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Build 2015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6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309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72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0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40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0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961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862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6108602D-D426-4C00-B215-BFA18C076426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041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6108602D-D426-4C00-B215-BFA18C076426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7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Build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3/24/2016 4:23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752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90736"/>
            <a:ext cx="1436313" cy="306604"/>
          </a:xfrm>
          <a:prstGeom prst="rect">
            <a:avLst/>
          </a:prstGeom>
        </p:spPr>
      </p:pic>
      <p:sp>
        <p:nvSpPr>
          <p:cNvPr id="12" name="Freeform 11"/>
          <p:cNvSpPr>
            <a:spLocks noEditPoints="1"/>
          </p:cNvSpPr>
          <p:nvPr userDrawn="1"/>
        </p:nvSpPr>
        <p:spPr bwMode="black">
          <a:xfrm>
            <a:off x="2137568" y="2473325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00BC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6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139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40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4779">
                      <a:srgbClr val="000000"/>
                    </a:gs>
                    <a:gs pos="70000">
                      <a:srgbClr val="00000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91439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24779">
                      <a:srgbClr val="000000"/>
                    </a:gs>
                    <a:gs pos="70000">
                      <a:srgbClr val="000000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39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92035">
                      <a:srgbClr val="000000"/>
                    </a:gs>
                    <a:gs pos="75000">
                      <a:srgbClr val="00000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90736"/>
            <a:ext cx="1449939" cy="306604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74637" y="1376516"/>
            <a:ext cx="11889565" cy="484648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5578800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9" name="Picture 18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30" y="6240963"/>
            <a:ext cx="1278510" cy="2741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013" y="490736"/>
            <a:ext cx="1436313" cy="306604"/>
          </a:xfrm>
          <a:prstGeom prst="rect">
            <a:avLst/>
          </a:prstGeom>
        </p:spPr>
      </p:pic>
      <p:sp>
        <p:nvSpPr>
          <p:cNvPr id="12" name="Freeform 11"/>
          <p:cNvSpPr>
            <a:spLocks noEditPoints="1"/>
          </p:cNvSpPr>
          <p:nvPr userDrawn="1"/>
        </p:nvSpPr>
        <p:spPr bwMode="black">
          <a:xfrm>
            <a:off x="2137568" y="2473325"/>
            <a:ext cx="8161338" cy="2047875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rgbClr val="00BC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84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90736"/>
            <a:ext cx="1449939" cy="306604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1243315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u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Freeform 7"/>
          <p:cNvSpPr>
            <a:spLocks noChangeAspect="1" noEditPoints="1"/>
          </p:cNvSpPr>
          <p:nvPr userDrawn="1"/>
        </p:nvSpPr>
        <p:spPr bwMode="black">
          <a:xfrm>
            <a:off x="457200" y="490736"/>
            <a:ext cx="1239006" cy="310896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325002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9774513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067622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u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100583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100583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07621"/>
            <a:ext cx="3656013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900" indent="0">
              <a:buNone/>
              <a:defRPr sz="2000"/>
            </a:lvl2pPr>
            <a:lvl3pPr marL="571500" indent="0">
              <a:buNone/>
              <a:defRPr sz="2000"/>
            </a:lvl3pPr>
            <a:lvl4pPr marL="800100" indent="0">
              <a:buNone/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Session Code Here</a:t>
            </a:r>
          </a:p>
        </p:txBody>
      </p:sp>
      <p:sp>
        <p:nvSpPr>
          <p:cNvPr id="8" name="Freeform 7"/>
          <p:cNvSpPr>
            <a:spLocks noChangeAspect="1" noEditPoints="1"/>
          </p:cNvSpPr>
          <p:nvPr userDrawn="1"/>
        </p:nvSpPr>
        <p:spPr bwMode="black">
          <a:xfrm>
            <a:off x="457200" y="490736"/>
            <a:ext cx="1239006" cy="310896"/>
          </a:xfrm>
          <a:custGeom>
            <a:avLst/>
            <a:gdLst>
              <a:gd name="T0" fmla="*/ 336 w 2176"/>
              <a:gd name="T1" fmla="*/ 2 h 546"/>
              <a:gd name="T2" fmla="*/ 269 w 2176"/>
              <a:gd name="T3" fmla="*/ 2 h 546"/>
              <a:gd name="T4" fmla="*/ 48 w 2176"/>
              <a:gd name="T5" fmla="*/ 538 h 546"/>
              <a:gd name="T6" fmla="*/ 2128 w 2176"/>
              <a:gd name="T7" fmla="*/ 2 h 546"/>
              <a:gd name="T8" fmla="*/ 2176 w 2176"/>
              <a:gd name="T9" fmla="*/ 2 h 546"/>
              <a:gd name="T10" fmla="*/ 1049 w 2176"/>
              <a:gd name="T11" fmla="*/ 175 h 546"/>
              <a:gd name="T12" fmla="*/ 1025 w 2176"/>
              <a:gd name="T13" fmla="*/ 454 h 546"/>
              <a:gd name="T14" fmla="*/ 937 w 2176"/>
              <a:gd name="T15" fmla="*/ 473 h 546"/>
              <a:gd name="T16" fmla="*/ 892 w 2176"/>
              <a:gd name="T17" fmla="*/ 384 h 546"/>
              <a:gd name="T18" fmla="*/ 809 w 2176"/>
              <a:gd name="T19" fmla="*/ 394 h 546"/>
              <a:gd name="T20" fmla="*/ 975 w 2176"/>
              <a:gd name="T21" fmla="*/ 540 h 546"/>
              <a:gd name="T22" fmla="*/ 1048 w 2176"/>
              <a:gd name="T23" fmla="*/ 482 h 546"/>
              <a:gd name="T24" fmla="*/ 1131 w 2176"/>
              <a:gd name="T25" fmla="*/ 536 h 546"/>
              <a:gd name="T26" fmla="*/ 1293 w 2176"/>
              <a:gd name="T27" fmla="*/ 14 h 546"/>
              <a:gd name="T28" fmla="*/ 1238 w 2176"/>
              <a:gd name="T29" fmla="*/ 3 h 546"/>
              <a:gd name="T30" fmla="*/ 1207 w 2176"/>
              <a:gd name="T31" fmla="*/ 48 h 546"/>
              <a:gd name="T32" fmla="*/ 1237 w 2176"/>
              <a:gd name="T33" fmla="*/ 91 h 546"/>
              <a:gd name="T34" fmla="*/ 1293 w 2176"/>
              <a:gd name="T35" fmla="*/ 81 h 546"/>
              <a:gd name="T36" fmla="*/ 1216 w 2176"/>
              <a:gd name="T37" fmla="*/ 536 h 546"/>
              <a:gd name="T38" fmla="*/ 1216 w 2176"/>
              <a:gd name="T39" fmla="*/ 175 h 546"/>
              <a:gd name="T40" fmla="*/ 1457 w 2176"/>
              <a:gd name="T41" fmla="*/ 536 h 546"/>
              <a:gd name="T42" fmla="*/ 1376 w 2176"/>
              <a:gd name="T43" fmla="*/ 536 h 546"/>
              <a:gd name="T44" fmla="*/ 729 w 2176"/>
              <a:gd name="T45" fmla="*/ 213 h 546"/>
              <a:gd name="T46" fmla="*/ 573 w 2176"/>
              <a:gd name="T47" fmla="*/ 163 h 546"/>
              <a:gd name="T48" fmla="*/ 491 w 2176"/>
              <a:gd name="T49" fmla="*/ 226 h 546"/>
              <a:gd name="T50" fmla="*/ 460 w 2176"/>
              <a:gd name="T51" fmla="*/ 2 h 546"/>
              <a:gd name="T52" fmla="*/ 489 w 2176"/>
              <a:gd name="T53" fmla="*/ 537 h 546"/>
              <a:gd name="T54" fmla="*/ 509 w 2176"/>
              <a:gd name="T55" fmla="*/ 512 h 546"/>
              <a:gd name="T56" fmla="*/ 596 w 2176"/>
              <a:gd name="T57" fmla="*/ 546 h 546"/>
              <a:gd name="T58" fmla="*/ 754 w 2176"/>
              <a:gd name="T59" fmla="*/ 423 h 546"/>
              <a:gd name="T60" fmla="*/ 671 w 2176"/>
              <a:gd name="T61" fmla="*/ 400 h 546"/>
              <a:gd name="T62" fmla="*/ 578 w 2176"/>
              <a:gd name="T63" fmla="*/ 478 h 546"/>
              <a:gd name="T64" fmla="*/ 495 w 2176"/>
              <a:gd name="T65" fmla="*/ 421 h 546"/>
              <a:gd name="T66" fmla="*/ 496 w 2176"/>
              <a:gd name="T67" fmla="*/ 291 h 546"/>
              <a:gd name="T68" fmla="*/ 586 w 2176"/>
              <a:gd name="T69" fmla="*/ 226 h 546"/>
              <a:gd name="T70" fmla="*/ 672 w 2176"/>
              <a:gd name="T71" fmla="*/ 293 h 546"/>
              <a:gd name="T72" fmla="*/ 1866 w 2176"/>
              <a:gd name="T73" fmla="*/ 2 h 546"/>
              <a:gd name="T74" fmla="*/ 1783 w 2176"/>
              <a:gd name="T75" fmla="*/ 220 h 546"/>
              <a:gd name="T76" fmla="*/ 1716 w 2176"/>
              <a:gd name="T77" fmla="*/ 171 h 546"/>
              <a:gd name="T78" fmla="*/ 1561 w 2176"/>
              <a:gd name="T79" fmla="*/ 220 h 546"/>
              <a:gd name="T80" fmla="*/ 1526 w 2176"/>
              <a:gd name="T81" fmla="*/ 443 h 546"/>
              <a:gd name="T82" fmla="*/ 1665 w 2176"/>
              <a:gd name="T83" fmla="*/ 546 h 546"/>
              <a:gd name="T84" fmla="*/ 1763 w 2176"/>
              <a:gd name="T85" fmla="*/ 507 h 546"/>
              <a:gd name="T86" fmla="*/ 1785 w 2176"/>
              <a:gd name="T87" fmla="*/ 537 h 546"/>
              <a:gd name="T88" fmla="*/ 1778 w 2176"/>
              <a:gd name="T89" fmla="*/ 413 h 546"/>
              <a:gd name="T90" fmla="*/ 1692 w 2176"/>
              <a:gd name="T91" fmla="*/ 479 h 546"/>
              <a:gd name="T92" fmla="*/ 1607 w 2176"/>
              <a:gd name="T93" fmla="*/ 414 h 546"/>
              <a:gd name="T94" fmla="*/ 1624 w 2176"/>
              <a:gd name="T95" fmla="*/ 269 h 546"/>
              <a:gd name="T96" fmla="*/ 1732 w 2176"/>
              <a:gd name="T97" fmla="*/ 241 h 546"/>
              <a:gd name="T98" fmla="*/ 1786 w 2176"/>
              <a:gd name="T99" fmla="*/ 32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6" h="546">
                <a:moveTo>
                  <a:pt x="163" y="538"/>
                </a:moveTo>
                <a:cubicBezTo>
                  <a:pt x="116" y="538"/>
                  <a:pt x="116" y="538"/>
                  <a:pt x="116" y="538"/>
                </a:cubicBezTo>
                <a:cubicBezTo>
                  <a:pt x="336" y="2"/>
                  <a:pt x="336" y="2"/>
                  <a:pt x="336" y="2"/>
                </a:cubicBezTo>
                <a:cubicBezTo>
                  <a:pt x="384" y="2"/>
                  <a:pt x="384" y="2"/>
                  <a:pt x="384" y="2"/>
                </a:cubicBezTo>
                <a:lnTo>
                  <a:pt x="163" y="538"/>
                </a:lnTo>
                <a:close/>
                <a:moveTo>
                  <a:pt x="269" y="2"/>
                </a:moveTo>
                <a:cubicBezTo>
                  <a:pt x="221" y="2"/>
                  <a:pt x="221" y="2"/>
                  <a:pt x="221" y="2"/>
                </a:cubicBezTo>
                <a:cubicBezTo>
                  <a:pt x="0" y="538"/>
                  <a:pt x="0" y="538"/>
                  <a:pt x="0" y="538"/>
                </a:cubicBezTo>
                <a:cubicBezTo>
                  <a:pt x="48" y="538"/>
                  <a:pt x="48" y="538"/>
                  <a:pt x="48" y="538"/>
                </a:cubicBezTo>
                <a:lnTo>
                  <a:pt x="269" y="2"/>
                </a:lnTo>
                <a:close/>
                <a:moveTo>
                  <a:pt x="2176" y="2"/>
                </a:moveTo>
                <a:cubicBezTo>
                  <a:pt x="2128" y="2"/>
                  <a:pt x="2128" y="2"/>
                  <a:pt x="2128" y="2"/>
                </a:cubicBezTo>
                <a:cubicBezTo>
                  <a:pt x="1908" y="538"/>
                  <a:pt x="1908" y="538"/>
                  <a:pt x="1908" y="538"/>
                </a:cubicBezTo>
                <a:cubicBezTo>
                  <a:pt x="1955" y="538"/>
                  <a:pt x="1955" y="538"/>
                  <a:pt x="1955" y="538"/>
                </a:cubicBezTo>
                <a:lnTo>
                  <a:pt x="2176" y="2"/>
                </a:lnTo>
                <a:close/>
                <a:moveTo>
                  <a:pt x="1131" y="536"/>
                </a:moveTo>
                <a:cubicBezTo>
                  <a:pt x="1131" y="175"/>
                  <a:pt x="1131" y="175"/>
                  <a:pt x="1131" y="175"/>
                </a:cubicBezTo>
                <a:cubicBezTo>
                  <a:pt x="1049" y="175"/>
                  <a:pt x="1049" y="175"/>
                  <a:pt x="1049" y="175"/>
                </a:cubicBezTo>
                <a:cubicBezTo>
                  <a:pt x="1049" y="384"/>
                  <a:pt x="1049" y="384"/>
                  <a:pt x="1049" y="384"/>
                </a:cubicBezTo>
                <a:cubicBezTo>
                  <a:pt x="1049" y="399"/>
                  <a:pt x="1047" y="412"/>
                  <a:pt x="1042" y="424"/>
                </a:cubicBezTo>
                <a:cubicBezTo>
                  <a:pt x="1038" y="436"/>
                  <a:pt x="1032" y="446"/>
                  <a:pt x="1025" y="454"/>
                </a:cubicBezTo>
                <a:cubicBezTo>
                  <a:pt x="1017" y="462"/>
                  <a:pt x="1009" y="468"/>
                  <a:pt x="999" y="472"/>
                </a:cubicBezTo>
                <a:cubicBezTo>
                  <a:pt x="989" y="476"/>
                  <a:pt x="978" y="478"/>
                  <a:pt x="967" y="478"/>
                </a:cubicBezTo>
                <a:cubicBezTo>
                  <a:pt x="956" y="478"/>
                  <a:pt x="946" y="476"/>
                  <a:pt x="937" y="473"/>
                </a:cubicBezTo>
                <a:cubicBezTo>
                  <a:pt x="927" y="470"/>
                  <a:pt x="920" y="464"/>
                  <a:pt x="913" y="457"/>
                </a:cubicBezTo>
                <a:cubicBezTo>
                  <a:pt x="906" y="449"/>
                  <a:pt x="901" y="440"/>
                  <a:pt x="897" y="428"/>
                </a:cubicBezTo>
                <a:cubicBezTo>
                  <a:pt x="894" y="416"/>
                  <a:pt x="892" y="401"/>
                  <a:pt x="892" y="384"/>
                </a:cubicBezTo>
                <a:cubicBezTo>
                  <a:pt x="892" y="175"/>
                  <a:pt x="892" y="175"/>
                  <a:pt x="892" y="175"/>
                </a:cubicBezTo>
                <a:cubicBezTo>
                  <a:pt x="809" y="175"/>
                  <a:pt x="809" y="175"/>
                  <a:pt x="809" y="175"/>
                </a:cubicBezTo>
                <a:cubicBezTo>
                  <a:pt x="809" y="394"/>
                  <a:pt x="809" y="394"/>
                  <a:pt x="809" y="394"/>
                </a:cubicBezTo>
                <a:cubicBezTo>
                  <a:pt x="809" y="444"/>
                  <a:pt x="821" y="482"/>
                  <a:pt x="843" y="507"/>
                </a:cubicBezTo>
                <a:cubicBezTo>
                  <a:pt x="865" y="532"/>
                  <a:pt x="897" y="545"/>
                  <a:pt x="939" y="545"/>
                </a:cubicBezTo>
                <a:cubicBezTo>
                  <a:pt x="951" y="545"/>
                  <a:pt x="963" y="543"/>
                  <a:pt x="975" y="540"/>
                </a:cubicBezTo>
                <a:cubicBezTo>
                  <a:pt x="986" y="537"/>
                  <a:pt x="996" y="532"/>
                  <a:pt x="1005" y="526"/>
                </a:cubicBezTo>
                <a:cubicBezTo>
                  <a:pt x="1014" y="521"/>
                  <a:pt x="1022" y="514"/>
                  <a:pt x="1029" y="506"/>
                </a:cubicBezTo>
                <a:cubicBezTo>
                  <a:pt x="1037" y="499"/>
                  <a:pt x="1043" y="490"/>
                  <a:pt x="1048" y="482"/>
                </a:cubicBezTo>
                <a:cubicBezTo>
                  <a:pt x="1049" y="482"/>
                  <a:pt x="1049" y="482"/>
                  <a:pt x="1049" y="482"/>
                </a:cubicBezTo>
                <a:cubicBezTo>
                  <a:pt x="1049" y="536"/>
                  <a:pt x="1049" y="536"/>
                  <a:pt x="1049" y="536"/>
                </a:cubicBezTo>
                <a:lnTo>
                  <a:pt x="1131" y="536"/>
                </a:lnTo>
                <a:close/>
                <a:moveTo>
                  <a:pt x="1307" y="48"/>
                </a:moveTo>
                <a:cubicBezTo>
                  <a:pt x="1307" y="41"/>
                  <a:pt x="1306" y="35"/>
                  <a:pt x="1303" y="29"/>
                </a:cubicBezTo>
                <a:cubicBezTo>
                  <a:pt x="1301" y="23"/>
                  <a:pt x="1297" y="18"/>
                  <a:pt x="1293" y="14"/>
                </a:cubicBezTo>
                <a:cubicBezTo>
                  <a:pt x="1288" y="9"/>
                  <a:pt x="1283" y="6"/>
                  <a:pt x="1277" y="3"/>
                </a:cubicBezTo>
                <a:cubicBezTo>
                  <a:pt x="1271" y="1"/>
                  <a:pt x="1264" y="0"/>
                  <a:pt x="1257" y="0"/>
                </a:cubicBezTo>
                <a:cubicBezTo>
                  <a:pt x="1250" y="0"/>
                  <a:pt x="1244" y="1"/>
                  <a:pt x="1238" y="3"/>
                </a:cubicBezTo>
                <a:cubicBezTo>
                  <a:pt x="1232" y="6"/>
                  <a:pt x="1226" y="9"/>
                  <a:pt x="1222" y="13"/>
                </a:cubicBezTo>
                <a:cubicBezTo>
                  <a:pt x="1217" y="18"/>
                  <a:pt x="1214" y="23"/>
                  <a:pt x="1211" y="29"/>
                </a:cubicBezTo>
                <a:cubicBezTo>
                  <a:pt x="1209" y="34"/>
                  <a:pt x="1207" y="41"/>
                  <a:pt x="1207" y="48"/>
                </a:cubicBezTo>
                <a:cubicBezTo>
                  <a:pt x="1207" y="54"/>
                  <a:pt x="1209" y="60"/>
                  <a:pt x="1211" y="66"/>
                </a:cubicBezTo>
                <a:cubicBezTo>
                  <a:pt x="1214" y="72"/>
                  <a:pt x="1217" y="77"/>
                  <a:pt x="1221" y="81"/>
                </a:cubicBezTo>
                <a:cubicBezTo>
                  <a:pt x="1226" y="85"/>
                  <a:pt x="1231" y="88"/>
                  <a:pt x="1237" y="91"/>
                </a:cubicBezTo>
                <a:cubicBezTo>
                  <a:pt x="1243" y="93"/>
                  <a:pt x="1250" y="95"/>
                  <a:pt x="1257" y="95"/>
                </a:cubicBezTo>
                <a:cubicBezTo>
                  <a:pt x="1264" y="95"/>
                  <a:pt x="1271" y="93"/>
                  <a:pt x="1277" y="91"/>
                </a:cubicBezTo>
                <a:cubicBezTo>
                  <a:pt x="1283" y="88"/>
                  <a:pt x="1289" y="85"/>
                  <a:pt x="1293" y="81"/>
                </a:cubicBezTo>
                <a:cubicBezTo>
                  <a:pt x="1297" y="77"/>
                  <a:pt x="1301" y="72"/>
                  <a:pt x="1303" y="66"/>
                </a:cubicBezTo>
                <a:cubicBezTo>
                  <a:pt x="1306" y="60"/>
                  <a:pt x="1307" y="54"/>
                  <a:pt x="1307" y="48"/>
                </a:cubicBezTo>
                <a:moveTo>
                  <a:pt x="1216" y="536"/>
                </a:moveTo>
                <a:cubicBezTo>
                  <a:pt x="1297" y="536"/>
                  <a:pt x="1297" y="536"/>
                  <a:pt x="1297" y="536"/>
                </a:cubicBezTo>
                <a:cubicBezTo>
                  <a:pt x="1297" y="175"/>
                  <a:pt x="1297" y="175"/>
                  <a:pt x="1297" y="175"/>
                </a:cubicBezTo>
                <a:cubicBezTo>
                  <a:pt x="1216" y="175"/>
                  <a:pt x="1216" y="175"/>
                  <a:pt x="1216" y="175"/>
                </a:cubicBezTo>
                <a:lnTo>
                  <a:pt x="1216" y="536"/>
                </a:lnTo>
                <a:close/>
                <a:moveTo>
                  <a:pt x="1376" y="536"/>
                </a:moveTo>
                <a:cubicBezTo>
                  <a:pt x="1457" y="536"/>
                  <a:pt x="1457" y="536"/>
                  <a:pt x="1457" y="536"/>
                </a:cubicBezTo>
                <a:cubicBezTo>
                  <a:pt x="1457" y="2"/>
                  <a:pt x="1457" y="2"/>
                  <a:pt x="1457" y="2"/>
                </a:cubicBezTo>
                <a:cubicBezTo>
                  <a:pt x="1376" y="2"/>
                  <a:pt x="1376" y="2"/>
                  <a:pt x="1376" y="2"/>
                </a:cubicBezTo>
                <a:lnTo>
                  <a:pt x="1376" y="536"/>
                </a:lnTo>
                <a:close/>
                <a:moveTo>
                  <a:pt x="765" y="342"/>
                </a:moveTo>
                <a:cubicBezTo>
                  <a:pt x="765" y="317"/>
                  <a:pt x="762" y="294"/>
                  <a:pt x="756" y="272"/>
                </a:cubicBezTo>
                <a:cubicBezTo>
                  <a:pt x="750" y="249"/>
                  <a:pt x="741" y="230"/>
                  <a:pt x="729" y="213"/>
                </a:cubicBezTo>
                <a:cubicBezTo>
                  <a:pt x="717" y="196"/>
                  <a:pt x="701" y="183"/>
                  <a:pt x="682" y="173"/>
                </a:cubicBezTo>
                <a:cubicBezTo>
                  <a:pt x="663" y="163"/>
                  <a:pt x="640" y="158"/>
                  <a:pt x="613" y="158"/>
                </a:cubicBezTo>
                <a:cubicBezTo>
                  <a:pt x="599" y="158"/>
                  <a:pt x="585" y="160"/>
                  <a:pt x="573" y="163"/>
                </a:cubicBezTo>
                <a:cubicBezTo>
                  <a:pt x="561" y="166"/>
                  <a:pt x="549" y="171"/>
                  <a:pt x="539" y="177"/>
                </a:cubicBezTo>
                <a:cubicBezTo>
                  <a:pt x="529" y="183"/>
                  <a:pt x="520" y="190"/>
                  <a:pt x="512" y="199"/>
                </a:cubicBezTo>
                <a:cubicBezTo>
                  <a:pt x="504" y="207"/>
                  <a:pt x="497" y="216"/>
                  <a:pt x="491" y="226"/>
                </a:cubicBezTo>
                <a:cubicBezTo>
                  <a:pt x="489" y="226"/>
                  <a:pt x="489" y="226"/>
                  <a:pt x="489" y="226"/>
                </a:cubicBezTo>
                <a:cubicBezTo>
                  <a:pt x="489" y="2"/>
                  <a:pt x="489" y="2"/>
                  <a:pt x="489" y="2"/>
                </a:cubicBezTo>
                <a:cubicBezTo>
                  <a:pt x="460" y="2"/>
                  <a:pt x="460" y="2"/>
                  <a:pt x="460" y="2"/>
                </a:cubicBezTo>
                <a:cubicBezTo>
                  <a:pt x="406" y="133"/>
                  <a:pt x="406" y="133"/>
                  <a:pt x="406" y="133"/>
                </a:cubicBezTo>
                <a:cubicBezTo>
                  <a:pt x="406" y="537"/>
                  <a:pt x="406" y="537"/>
                  <a:pt x="406" y="537"/>
                </a:cubicBezTo>
                <a:cubicBezTo>
                  <a:pt x="489" y="537"/>
                  <a:pt x="489" y="537"/>
                  <a:pt x="489" y="537"/>
                </a:cubicBezTo>
                <a:cubicBezTo>
                  <a:pt x="489" y="490"/>
                  <a:pt x="489" y="490"/>
                  <a:pt x="489" y="490"/>
                </a:cubicBezTo>
                <a:cubicBezTo>
                  <a:pt x="491" y="490"/>
                  <a:pt x="491" y="490"/>
                  <a:pt x="491" y="490"/>
                </a:cubicBezTo>
                <a:cubicBezTo>
                  <a:pt x="496" y="498"/>
                  <a:pt x="502" y="505"/>
                  <a:pt x="509" y="512"/>
                </a:cubicBezTo>
                <a:cubicBezTo>
                  <a:pt x="515" y="519"/>
                  <a:pt x="523" y="525"/>
                  <a:pt x="532" y="530"/>
                </a:cubicBezTo>
                <a:cubicBezTo>
                  <a:pt x="540" y="535"/>
                  <a:pt x="550" y="539"/>
                  <a:pt x="561" y="542"/>
                </a:cubicBezTo>
                <a:cubicBezTo>
                  <a:pt x="571" y="544"/>
                  <a:pt x="583" y="546"/>
                  <a:pt x="596" y="546"/>
                </a:cubicBezTo>
                <a:cubicBezTo>
                  <a:pt x="623" y="546"/>
                  <a:pt x="647" y="541"/>
                  <a:pt x="668" y="530"/>
                </a:cubicBezTo>
                <a:cubicBezTo>
                  <a:pt x="689" y="520"/>
                  <a:pt x="707" y="506"/>
                  <a:pt x="721" y="488"/>
                </a:cubicBezTo>
                <a:cubicBezTo>
                  <a:pt x="736" y="470"/>
                  <a:pt x="747" y="448"/>
                  <a:pt x="754" y="423"/>
                </a:cubicBezTo>
                <a:cubicBezTo>
                  <a:pt x="761" y="398"/>
                  <a:pt x="765" y="371"/>
                  <a:pt x="765" y="342"/>
                </a:cubicBezTo>
                <a:moveTo>
                  <a:pt x="678" y="341"/>
                </a:moveTo>
                <a:cubicBezTo>
                  <a:pt x="678" y="363"/>
                  <a:pt x="676" y="383"/>
                  <a:pt x="671" y="400"/>
                </a:cubicBezTo>
                <a:cubicBezTo>
                  <a:pt x="667" y="418"/>
                  <a:pt x="660" y="432"/>
                  <a:pt x="651" y="443"/>
                </a:cubicBezTo>
                <a:cubicBezTo>
                  <a:pt x="643" y="455"/>
                  <a:pt x="632" y="463"/>
                  <a:pt x="620" y="469"/>
                </a:cubicBezTo>
                <a:cubicBezTo>
                  <a:pt x="607" y="475"/>
                  <a:pt x="593" y="478"/>
                  <a:pt x="578" y="478"/>
                </a:cubicBezTo>
                <a:cubicBezTo>
                  <a:pt x="565" y="478"/>
                  <a:pt x="553" y="475"/>
                  <a:pt x="542" y="470"/>
                </a:cubicBezTo>
                <a:cubicBezTo>
                  <a:pt x="531" y="466"/>
                  <a:pt x="522" y="459"/>
                  <a:pt x="514" y="450"/>
                </a:cubicBezTo>
                <a:cubicBezTo>
                  <a:pt x="506" y="442"/>
                  <a:pt x="500" y="432"/>
                  <a:pt x="495" y="421"/>
                </a:cubicBezTo>
                <a:cubicBezTo>
                  <a:pt x="491" y="410"/>
                  <a:pt x="488" y="397"/>
                  <a:pt x="488" y="384"/>
                </a:cubicBezTo>
                <a:cubicBezTo>
                  <a:pt x="488" y="336"/>
                  <a:pt x="488" y="336"/>
                  <a:pt x="488" y="336"/>
                </a:cubicBezTo>
                <a:cubicBezTo>
                  <a:pt x="488" y="319"/>
                  <a:pt x="491" y="304"/>
                  <a:pt x="496" y="291"/>
                </a:cubicBezTo>
                <a:cubicBezTo>
                  <a:pt x="500" y="278"/>
                  <a:pt x="507" y="266"/>
                  <a:pt x="516" y="257"/>
                </a:cubicBezTo>
                <a:cubicBezTo>
                  <a:pt x="524" y="247"/>
                  <a:pt x="534" y="240"/>
                  <a:pt x="546" y="234"/>
                </a:cubicBezTo>
                <a:cubicBezTo>
                  <a:pt x="558" y="229"/>
                  <a:pt x="571" y="226"/>
                  <a:pt x="586" y="226"/>
                </a:cubicBezTo>
                <a:cubicBezTo>
                  <a:pt x="601" y="226"/>
                  <a:pt x="614" y="229"/>
                  <a:pt x="625" y="234"/>
                </a:cubicBezTo>
                <a:cubicBezTo>
                  <a:pt x="636" y="240"/>
                  <a:pt x="646" y="247"/>
                  <a:pt x="654" y="257"/>
                </a:cubicBezTo>
                <a:cubicBezTo>
                  <a:pt x="662" y="267"/>
                  <a:pt x="668" y="279"/>
                  <a:pt x="672" y="293"/>
                </a:cubicBezTo>
                <a:cubicBezTo>
                  <a:pt x="676" y="307"/>
                  <a:pt x="678" y="323"/>
                  <a:pt x="678" y="341"/>
                </a:cubicBezTo>
                <a:moveTo>
                  <a:pt x="1866" y="537"/>
                </a:moveTo>
                <a:cubicBezTo>
                  <a:pt x="1866" y="2"/>
                  <a:pt x="1866" y="2"/>
                  <a:pt x="1866" y="2"/>
                </a:cubicBezTo>
                <a:cubicBezTo>
                  <a:pt x="1785" y="2"/>
                  <a:pt x="1785" y="2"/>
                  <a:pt x="1785" y="2"/>
                </a:cubicBezTo>
                <a:cubicBezTo>
                  <a:pt x="1785" y="220"/>
                  <a:pt x="1785" y="220"/>
                  <a:pt x="1785" y="220"/>
                </a:cubicBezTo>
                <a:cubicBezTo>
                  <a:pt x="1783" y="220"/>
                  <a:pt x="1783" y="220"/>
                  <a:pt x="1783" y="220"/>
                </a:cubicBezTo>
                <a:cubicBezTo>
                  <a:pt x="1779" y="213"/>
                  <a:pt x="1773" y="206"/>
                  <a:pt x="1767" y="199"/>
                </a:cubicBezTo>
                <a:cubicBezTo>
                  <a:pt x="1760" y="192"/>
                  <a:pt x="1753" y="187"/>
                  <a:pt x="1744" y="182"/>
                </a:cubicBezTo>
                <a:cubicBezTo>
                  <a:pt x="1736" y="177"/>
                  <a:pt x="1726" y="173"/>
                  <a:pt x="1716" y="171"/>
                </a:cubicBezTo>
                <a:cubicBezTo>
                  <a:pt x="1705" y="168"/>
                  <a:pt x="1693" y="167"/>
                  <a:pt x="1681" y="167"/>
                </a:cubicBezTo>
                <a:cubicBezTo>
                  <a:pt x="1656" y="167"/>
                  <a:pt x="1633" y="171"/>
                  <a:pt x="1613" y="181"/>
                </a:cubicBezTo>
                <a:cubicBezTo>
                  <a:pt x="1592" y="190"/>
                  <a:pt x="1575" y="203"/>
                  <a:pt x="1561" y="220"/>
                </a:cubicBezTo>
                <a:cubicBezTo>
                  <a:pt x="1546" y="238"/>
                  <a:pt x="1535" y="259"/>
                  <a:pt x="1527" y="283"/>
                </a:cubicBezTo>
                <a:cubicBezTo>
                  <a:pt x="1519" y="308"/>
                  <a:pt x="1515" y="335"/>
                  <a:pt x="1515" y="365"/>
                </a:cubicBezTo>
                <a:cubicBezTo>
                  <a:pt x="1515" y="394"/>
                  <a:pt x="1519" y="420"/>
                  <a:pt x="1526" y="443"/>
                </a:cubicBezTo>
                <a:cubicBezTo>
                  <a:pt x="1534" y="465"/>
                  <a:pt x="1544" y="484"/>
                  <a:pt x="1558" y="500"/>
                </a:cubicBezTo>
                <a:cubicBezTo>
                  <a:pt x="1571" y="515"/>
                  <a:pt x="1587" y="526"/>
                  <a:pt x="1605" y="534"/>
                </a:cubicBezTo>
                <a:cubicBezTo>
                  <a:pt x="1624" y="542"/>
                  <a:pt x="1643" y="546"/>
                  <a:pt x="1665" y="546"/>
                </a:cubicBezTo>
                <a:cubicBezTo>
                  <a:pt x="1679" y="546"/>
                  <a:pt x="1693" y="544"/>
                  <a:pt x="1705" y="541"/>
                </a:cubicBezTo>
                <a:cubicBezTo>
                  <a:pt x="1717" y="538"/>
                  <a:pt x="1728" y="533"/>
                  <a:pt x="1737" y="528"/>
                </a:cubicBezTo>
                <a:cubicBezTo>
                  <a:pt x="1747" y="522"/>
                  <a:pt x="1756" y="515"/>
                  <a:pt x="1763" y="507"/>
                </a:cubicBezTo>
                <a:cubicBezTo>
                  <a:pt x="1771" y="499"/>
                  <a:pt x="1778" y="490"/>
                  <a:pt x="1783" y="480"/>
                </a:cubicBezTo>
                <a:cubicBezTo>
                  <a:pt x="1785" y="480"/>
                  <a:pt x="1785" y="480"/>
                  <a:pt x="1785" y="480"/>
                </a:cubicBezTo>
                <a:cubicBezTo>
                  <a:pt x="1785" y="537"/>
                  <a:pt x="1785" y="537"/>
                  <a:pt x="1785" y="537"/>
                </a:cubicBezTo>
                <a:lnTo>
                  <a:pt x="1866" y="537"/>
                </a:lnTo>
                <a:close/>
                <a:moveTo>
                  <a:pt x="1786" y="366"/>
                </a:moveTo>
                <a:cubicBezTo>
                  <a:pt x="1786" y="384"/>
                  <a:pt x="1783" y="399"/>
                  <a:pt x="1778" y="413"/>
                </a:cubicBezTo>
                <a:cubicBezTo>
                  <a:pt x="1773" y="427"/>
                  <a:pt x="1767" y="439"/>
                  <a:pt x="1758" y="449"/>
                </a:cubicBezTo>
                <a:cubicBezTo>
                  <a:pt x="1750" y="458"/>
                  <a:pt x="1740" y="466"/>
                  <a:pt x="1728" y="471"/>
                </a:cubicBezTo>
                <a:cubicBezTo>
                  <a:pt x="1717" y="476"/>
                  <a:pt x="1705" y="479"/>
                  <a:pt x="1692" y="479"/>
                </a:cubicBezTo>
                <a:cubicBezTo>
                  <a:pt x="1679" y="479"/>
                  <a:pt x="1667" y="477"/>
                  <a:pt x="1656" y="472"/>
                </a:cubicBezTo>
                <a:cubicBezTo>
                  <a:pt x="1644" y="467"/>
                  <a:pt x="1635" y="460"/>
                  <a:pt x="1626" y="450"/>
                </a:cubicBezTo>
                <a:cubicBezTo>
                  <a:pt x="1618" y="440"/>
                  <a:pt x="1612" y="428"/>
                  <a:pt x="1607" y="414"/>
                </a:cubicBezTo>
                <a:cubicBezTo>
                  <a:pt x="1602" y="399"/>
                  <a:pt x="1600" y="382"/>
                  <a:pt x="1600" y="363"/>
                </a:cubicBezTo>
                <a:cubicBezTo>
                  <a:pt x="1600" y="343"/>
                  <a:pt x="1602" y="325"/>
                  <a:pt x="1606" y="309"/>
                </a:cubicBezTo>
                <a:cubicBezTo>
                  <a:pt x="1610" y="294"/>
                  <a:pt x="1616" y="280"/>
                  <a:pt x="1624" y="269"/>
                </a:cubicBezTo>
                <a:cubicBezTo>
                  <a:pt x="1632" y="257"/>
                  <a:pt x="1642" y="249"/>
                  <a:pt x="1654" y="242"/>
                </a:cubicBezTo>
                <a:cubicBezTo>
                  <a:pt x="1667" y="236"/>
                  <a:pt x="1681" y="233"/>
                  <a:pt x="1697" y="233"/>
                </a:cubicBezTo>
                <a:cubicBezTo>
                  <a:pt x="1709" y="233"/>
                  <a:pt x="1721" y="236"/>
                  <a:pt x="1732" y="241"/>
                </a:cubicBezTo>
                <a:cubicBezTo>
                  <a:pt x="1743" y="245"/>
                  <a:pt x="1752" y="252"/>
                  <a:pt x="1760" y="260"/>
                </a:cubicBezTo>
                <a:cubicBezTo>
                  <a:pt x="1768" y="269"/>
                  <a:pt x="1774" y="279"/>
                  <a:pt x="1779" y="290"/>
                </a:cubicBezTo>
                <a:cubicBezTo>
                  <a:pt x="1783" y="301"/>
                  <a:pt x="1786" y="313"/>
                  <a:pt x="1786" y="326"/>
                </a:cubicBezTo>
                <a:lnTo>
                  <a:pt x="1786" y="3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88989" y="6072577"/>
            <a:ext cx="190020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#Build2016</a:t>
            </a:r>
          </a:p>
        </p:txBody>
      </p:sp>
    </p:spTree>
    <p:extLst>
      <p:ext uri="{BB962C8B-B14F-4D97-AF65-F5344CB8AC3E}">
        <p14:creationId xmlns:p14="http://schemas.microsoft.com/office/powerpoint/2010/main" val="3628960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254255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317480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529360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2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663928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40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6195">
                      <a:schemeClr val="tx1"/>
                    </a:gs>
                    <a:gs pos="2477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91439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6195">
                      <a:schemeClr val="tx1"/>
                    </a:gs>
                    <a:gs pos="24779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163728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91439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15059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7205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21239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24214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46113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68753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305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803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5256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Pr>
        <a:solidFill>
          <a:srgbClr val="50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83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503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2618967" y="0"/>
            <a:ext cx="952401" cy="5766965"/>
            <a:chOff x="12618967" y="0"/>
            <a:chExt cx="952401" cy="5766965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2059" y="1045293"/>
              <a:ext cx="2703052" cy="629236"/>
              <a:chOff x="1586734" y="4543426"/>
              <a:chExt cx="2703052" cy="629236"/>
            </a:xfrm>
          </p:grpSpPr>
          <p:sp>
            <p:nvSpPr>
              <p:cNvPr id="45" name="Rectangle 44"/>
              <p:cNvSpPr/>
              <p:nvPr userDrawn="1"/>
            </p:nvSpPr>
            <p:spPr bwMode="auto">
              <a:xfrm>
                <a:off x="1586734" y="4543427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G:120 B:215</a:t>
                </a:r>
                <a:endPara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Rectangle 36"/>
              <p:cNvSpPr/>
              <p:nvPr userDrawn="1"/>
            </p:nvSpPr>
            <p:spPr bwMode="auto">
              <a:xfrm>
                <a:off x="3419856" y="4543428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Cyan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7965">
                          <a:srgbClr val="000000"/>
                        </a:gs>
                        <a:gs pos="28319">
                          <a:srgbClr val="00000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G:188 B:242</a:t>
                </a:r>
                <a:endParaRPr lang="en-US" sz="500" dirty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158673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92035">
                        <a:srgbClr val="505050"/>
                      </a:gs>
                      <a:gs pos="27000">
                        <a:srgbClr val="50505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2505456" y="4543426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0 G:32 B:80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3413144" y="4882896"/>
                <a:ext cx="869930" cy="289766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80 G:80 B:80</a:t>
                </a:r>
                <a:endPara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rgbClr val="73737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115 G:115 B:115</a:t>
                </a:r>
                <a:endPara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33" name="Rectangle 32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5C2D9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Purple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R:92 G:45 B:145</a:t>
                </a:r>
              </a:p>
            </p:txBody>
          </p:sp>
          <p:sp>
            <p:nvSpPr>
              <p:cNvPr id="34" name="Rectangle 33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D83B0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Orange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</a:p>
            </p:txBody>
          </p:sp>
          <p:sp>
            <p:nvSpPr>
              <p:cNvPr id="35" name="Rectangle 34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107C1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Green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16 G:124 B:16</a:t>
                </a:r>
                <a:endPara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300" r:id="rId2"/>
    <p:sldLayoutId id="2147484318" r:id="rId3"/>
    <p:sldLayoutId id="2147484295" r:id="rId4"/>
    <p:sldLayoutId id="2147484240" r:id="rId5"/>
    <p:sldLayoutId id="2147484296" r:id="rId6"/>
    <p:sldLayoutId id="2147484241" r:id="rId7"/>
    <p:sldLayoutId id="2147484297" r:id="rId8"/>
    <p:sldLayoutId id="2147484244" r:id="rId9"/>
    <p:sldLayoutId id="2147484298" r:id="rId10"/>
    <p:sldLayoutId id="2147484245" r:id="rId11"/>
    <p:sldLayoutId id="2147484247" r:id="rId12"/>
    <p:sldLayoutId id="2147484337" r:id="rId13"/>
    <p:sldLayoutId id="2147484249" r:id="rId14"/>
    <p:sldLayoutId id="2147484301" r:id="rId15"/>
    <p:sldLayoutId id="2147484252" r:id="rId16"/>
    <p:sldLayoutId id="2147484251" r:id="rId17"/>
    <p:sldLayoutId id="2147484254" r:id="rId18"/>
    <p:sldLayoutId id="2147484257" r:id="rId19"/>
    <p:sldLayoutId id="2147484258" r:id="rId20"/>
    <p:sldLayoutId id="2147484260" r:id="rId21"/>
    <p:sldLayoutId id="2147484299" r:id="rId22"/>
    <p:sldLayoutId id="2147484263" r:id="rId23"/>
    <p:sldLayoutId id="2147484341" r:id="rId24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12618967" y="0"/>
            <a:ext cx="952401" cy="5766965"/>
            <a:chOff x="12618967" y="0"/>
            <a:chExt cx="952401" cy="5766965"/>
          </a:xfrm>
        </p:grpSpPr>
        <p:grpSp>
          <p:nvGrpSpPr>
            <p:cNvPr id="43" name="Group 42"/>
            <p:cNvGrpSpPr/>
            <p:nvPr userDrawn="1"/>
          </p:nvGrpSpPr>
          <p:grpSpPr>
            <a:xfrm rot="5400000">
              <a:off x="11582059" y="1045293"/>
              <a:ext cx="2703052" cy="629236"/>
              <a:chOff x="1586734" y="4543426"/>
              <a:chExt cx="2703052" cy="629236"/>
            </a:xfrm>
          </p:grpSpPr>
          <p:sp>
            <p:nvSpPr>
              <p:cNvPr id="50" name="Rectangle 49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rgbClr val="0078D7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51" name="Rectangle 50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rgbClr val="00BCF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319">
                          <a:srgbClr val="505050"/>
                        </a:gs>
                        <a:gs pos="79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Cyan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8319">
                          <a:srgbClr val="505050"/>
                        </a:gs>
                        <a:gs pos="79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G:188 B:242</a:t>
                </a:r>
              </a:p>
            </p:txBody>
          </p:sp>
          <p:sp>
            <p:nvSpPr>
              <p:cNvPr id="52" name="Rectangle 51"/>
              <p:cNvSpPr/>
              <p:nvPr userDrawn="1"/>
            </p:nvSpPr>
            <p:spPr bwMode="auto">
              <a:xfrm>
                <a:off x="1586734" y="4882896"/>
                <a:ext cx="869930" cy="289766"/>
              </a:xfrm>
              <a:prstGeom prst="rect">
                <a:avLst/>
              </a:prstGeom>
              <a:solidFill>
                <a:srgbClr val="D2D2D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92035">
                          <a:srgbClr val="505050"/>
                        </a:gs>
                        <a:gs pos="27000">
                          <a:srgbClr val="50505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53" name="Rectangle 52"/>
              <p:cNvSpPr/>
              <p:nvPr userDrawn="1"/>
            </p:nvSpPr>
            <p:spPr bwMode="auto">
              <a:xfrm>
                <a:off x="3419856" y="4543426"/>
                <a:ext cx="869930" cy="289766"/>
              </a:xfrm>
              <a:prstGeom prst="rect">
                <a:avLst/>
              </a:prstGeom>
              <a:solidFill>
                <a:srgbClr val="002050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Dark Blue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R:0 G:32 B:80</a:t>
                </a:r>
              </a:p>
            </p:txBody>
          </p:sp>
          <p:sp>
            <p:nvSpPr>
              <p:cNvPr id="54" name="Rectangle 53"/>
              <p:cNvSpPr/>
              <p:nvPr userDrawn="1"/>
            </p:nvSpPr>
            <p:spPr bwMode="auto">
              <a:xfrm>
                <a:off x="3413144" y="4882896"/>
                <a:ext cx="869930" cy="289766"/>
              </a:xfrm>
              <a:prstGeom prst="rect">
                <a:avLst/>
              </a:prstGeom>
              <a:solidFill>
                <a:srgbClr val="323232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R:50 G:50 B:50</a:t>
                </a:r>
              </a:p>
            </p:txBody>
          </p:sp>
          <p:sp>
            <p:nvSpPr>
              <p:cNvPr id="55" name="Rectangle 54"/>
              <p:cNvSpPr/>
              <p:nvPr userDrawn="1"/>
            </p:nvSpPr>
            <p:spPr bwMode="auto">
              <a:xfrm>
                <a:off x="2505456" y="4882895"/>
                <a:ext cx="869930" cy="289766"/>
              </a:xfrm>
              <a:prstGeom prst="rect">
                <a:avLst/>
              </a:prstGeom>
              <a:solidFill>
                <a:srgbClr val="737373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Gray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R:115 G:115 B:115</a:t>
                </a:r>
              </a:p>
            </p:txBody>
          </p:sp>
        </p:grpSp>
        <p:grpSp>
          <p:nvGrpSpPr>
            <p:cNvPr id="44" name="Group 43"/>
            <p:cNvGrpSpPr/>
            <p:nvPr userDrawn="1"/>
          </p:nvGrpSpPr>
          <p:grpSpPr>
            <a:xfrm rot="5400000">
              <a:off x="11412325" y="4270556"/>
              <a:ext cx="2703052" cy="289766"/>
              <a:chOff x="4476564" y="4543426"/>
              <a:chExt cx="2703052" cy="289766"/>
            </a:xfrm>
          </p:grpSpPr>
          <p:sp>
            <p:nvSpPr>
              <p:cNvPr id="47" name="Rectangle 46"/>
              <p:cNvSpPr/>
              <p:nvPr userDrawn="1"/>
            </p:nvSpPr>
            <p:spPr bwMode="auto">
              <a:xfrm>
                <a:off x="5395286" y="4543426"/>
                <a:ext cx="869930" cy="289766"/>
              </a:xfrm>
              <a:prstGeom prst="rect">
                <a:avLst/>
              </a:prstGeom>
              <a:solidFill>
                <a:srgbClr val="5C2D9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baseline="0" noProof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Purple</a:t>
                </a:r>
              </a:p>
              <a:p>
                <a:pPr lvl="0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R:92 G:45 B:145</a:t>
                </a:r>
              </a:p>
            </p:txBody>
          </p:sp>
          <p:sp>
            <p:nvSpPr>
              <p:cNvPr id="48" name="Rectangle 47"/>
              <p:cNvSpPr/>
              <p:nvPr userDrawn="1"/>
            </p:nvSpPr>
            <p:spPr bwMode="auto">
              <a:xfrm>
                <a:off x="6309686" y="4543426"/>
                <a:ext cx="869930" cy="289766"/>
              </a:xfrm>
              <a:prstGeom prst="rect">
                <a:avLst/>
              </a:prstGeom>
              <a:solidFill>
                <a:srgbClr val="D83B01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Orange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R:216 G:59 B:1</a:t>
                </a:r>
              </a:p>
            </p:txBody>
          </p:sp>
          <p:sp>
            <p:nvSpPr>
              <p:cNvPr id="49" name="Rectangle 48"/>
              <p:cNvSpPr/>
              <p:nvPr userDrawn="1"/>
            </p:nvSpPr>
            <p:spPr bwMode="auto">
              <a:xfrm>
                <a:off x="4476564" y="4543426"/>
                <a:ext cx="869930" cy="289766"/>
              </a:xfrm>
              <a:prstGeom prst="rect">
                <a:avLst/>
              </a:prstGeom>
              <a:solidFill>
                <a:srgbClr val="107C10"/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1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Green</a:t>
                </a:r>
              </a:p>
              <a:p>
                <a:pPr marL="0" marR="0" lvl="0" indent="0" defTabSz="932472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</p:grpSp>
        <p:sp>
          <p:nvSpPr>
            <p:cNvPr id="45" name="TextBox 44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Main colors</a:t>
              </a:r>
            </a:p>
          </p:txBody>
        </p:sp>
        <p:sp>
          <p:nvSpPr>
            <p:cNvPr id="46" name="TextBox 45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2917">
                        <a:srgbClr val="505050"/>
                      </a:gs>
                      <a:gs pos="30000">
                        <a:srgbClr val="505050"/>
                      </a:gs>
                    </a:gsLst>
                    <a:lin ang="5400000" scaled="0"/>
                  </a:gradFill>
                  <a:effectLst/>
                  <a:uLnTx/>
                  <a:uFillTx/>
                </a:rPr>
                <a:t>Secondary colors (use only when necessary)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120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8" r:id="rId1"/>
    <p:sldLayoutId id="2147484339" r:id="rId2"/>
    <p:sldLayoutId id="2147484340" r:id="rId3"/>
    <p:sldLayoutId id="2147484311" r:id="rId4"/>
    <p:sldLayoutId id="2147484312" r:id="rId5"/>
    <p:sldLayoutId id="2147484313" r:id="rId6"/>
    <p:sldLayoutId id="2147484314" r:id="rId7"/>
    <p:sldLayoutId id="2147484315" r:id="rId8"/>
    <p:sldLayoutId id="2147484316" r:id="rId9"/>
    <p:sldLayoutId id="2147484327" r:id="rId10"/>
    <p:sldLayoutId id="2147484328" r:id="rId11"/>
    <p:sldLayoutId id="2147484329" r:id="rId12"/>
    <p:sldLayoutId id="2147484330" r:id="rId13"/>
    <p:sldLayoutId id="2147484331" r:id="rId14"/>
    <p:sldLayoutId id="2147484317" r:id="rId15"/>
    <p:sldLayoutId id="2147484332" r:id="rId16"/>
    <p:sldLayoutId id="2147484333" r:id="rId17"/>
    <p:sldLayoutId id="2147484334" r:id="rId18"/>
    <p:sldLayoutId id="2147484335" r:id="rId19"/>
    <p:sldLayoutId id="2147484336" r:id="rId20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s.windows.com/msedgedev/2016/02/03/2016-platform-priorities/#accessibilit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.org/TR/html-aam-1.0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w3.org/TR/accname-aam-1.1/" TargetMode="External"/><Relationship Id="rId4" Type="http://schemas.openxmlformats.org/officeDocument/2006/relationships/hyperlink" Target="http://www.w3.org/TR/core-aam-1.1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accessibility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.windows.com/en-us/design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 in Accessibility</a:t>
            </a:r>
            <a:br>
              <a:rPr lang="en-US" dirty="0"/>
            </a:br>
            <a:r>
              <a:rPr lang="en-US" dirty="0"/>
              <a:t>(for Developers and Users)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Jeff Petty, PM</a:t>
            </a:r>
          </a:p>
          <a:p>
            <a:r>
              <a:rPr lang="en-US" dirty="0"/>
              <a:t>Windows Accessibility</a:t>
            </a:r>
          </a:p>
        </p:txBody>
      </p:sp>
    </p:spTree>
    <p:extLst>
      <p:ext uri="{BB962C8B-B14F-4D97-AF65-F5344CB8AC3E}">
        <p14:creationId xmlns:p14="http://schemas.microsoft.com/office/powerpoint/2010/main" val="26669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XAML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038" y="1537672"/>
            <a:ext cx="11887199" cy="2492990"/>
          </a:xfrm>
        </p:spPr>
        <p:txBody>
          <a:bodyPr/>
          <a:lstStyle/>
          <a:p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&lt;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</a:rPr>
              <a:t>Button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</a:rPr>
              <a:t> Content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</a:rPr>
              <a:t>MyButton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endParaRPr lang="en-US" sz="2000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r>
              <a:rPr lang="en-US" sz="2000" dirty="0">
                <a:solidFill>
                  <a:srgbClr val="FF0000"/>
                </a:solidFill>
                <a:highlight>
                  <a:srgbClr val="FFFFFF"/>
                </a:highlight>
              </a:rPr>
              <a:t>         </a:t>
            </a:r>
            <a:r>
              <a:rPr lang="en-US" sz="2000" b="1" dirty="0" err="1">
                <a:solidFill>
                  <a:srgbClr val="FF0000"/>
                </a:solidFill>
                <a:highlight>
                  <a:srgbClr val="FFFFFF"/>
                </a:highlight>
              </a:rPr>
              <a:t>AccessKey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="B"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</a:p>
          <a:p>
            <a:endParaRPr lang="en-US"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         </a:t>
            </a:r>
            <a:r>
              <a:rPr lang="en-US" sz="2000" b="1" dirty="0" err="1">
                <a:solidFill>
                  <a:srgbClr val="FF0000"/>
                </a:solidFill>
                <a:highlight>
                  <a:srgbClr val="FFFFFF"/>
                </a:highlight>
              </a:rPr>
              <a:t>AccessKeyDisplayDismissed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</a:rPr>
              <a:t>OnAccessKeyDisplayDismissed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"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</a:p>
          <a:p>
            <a:endParaRPr lang="en-US" sz="2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</a:rPr>
              <a:t>         </a:t>
            </a:r>
            <a:r>
              <a:rPr lang="en-US" sz="2000" b="1" dirty="0" err="1">
                <a:solidFill>
                  <a:srgbClr val="FF0000"/>
                </a:solidFill>
                <a:highlight>
                  <a:srgbClr val="FFFFFF"/>
                </a:highlight>
              </a:rPr>
              <a:t>AccessKeyDisplayRequested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="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</a:rPr>
              <a:t>OnAccessKeyDisplayRequested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</a:rPr>
              <a:t>" /&gt;</a:t>
            </a:r>
            <a:endParaRPr lang="en-US" sz="20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043391" y="2436185"/>
            <a:ext cx="9647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075237" y="2251519"/>
            <a:ext cx="2768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Setup the mnemonic</a:t>
            </a:r>
          </a:p>
        </p:txBody>
      </p:sp>
      <p:sp>
        <p:nvSpPr>
          <p:cNvPr id="8" name="Right Brace 7"/>
          <p:cNvSpPr/>
          <p:nvPr/>
        </p:nvSpPr>
        <p:spPr>
          <a:xfrm>
            <a:off x="9946443" y="2887850"/>
            <a:ext cx="268448" cy="10150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409237" y="3210718"/>
            <a:ext cx="1930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Events to make developers can use their own visuals.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811" y="4797826"/>
            <a:ext cx="1257300" cy="5905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057" y="4797826"/>
            <a:ext cx="1343025" cy="85725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5376557" y="5069332"/>
            <a:ext cx="1687583" cy="237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471687" y="4723769"/>
            <a:ext cx="1444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User taps ALT</a:t>
            </a:r>
          </a:p>
        </p:txBody>
      </p:sp>
    </p:spTree>
    <p:extLst>
      <p:ext uri="{BB962C8B-B14F-4D97-AF65-F5344CB8AC3E}">
        <p14:creationId xmlns:p14="http://schemas.microsoft.com/office/powerpoint/2010/main" val="188833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C# Code Behind for the Handlers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5632311"/>
          </a:xfrm>
        </p:spPr>
        <p:txBody>
          <a:bodyPr/>
          <a:lstStyle/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private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void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OnAccessKeyDisplayDismissed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UIElement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sender,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AccessKeyDisplayDismissedEventArgs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args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200" dirty="0" err="1">
                <a:solidFill>
                  <a:srgbClr val="0000FF"/>
                </a:solidFill>
                <a:highlight>
                  <a:srgbClr val="FFFFFF"/>
                </a:highlight>
              </a:rPr>
              <a:t>var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tooltip =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ToolTipService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.GetToolTip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(sender)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as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2B91AF"/>
                </a:solidFill>
                <a:highlight>
                  <a:srgbClr val="FFFFFF"/>
                </a:highlight>
              </a:rPr>
              <a:t>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endParaRPr lang="en-US" sz="12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(tooltip ==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tooltip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2B91AF"/>
                </a:solidFill>
                <a:highlight>
                  <a:srgbClr val="FFFFFF"/>
                </a:highlight>
              </a:rPr>
              <a:t>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();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tooltip.Background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SolidColorBrush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Windows.UI.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Colors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.Black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tooltip.Foreground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SolidColorBrush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Windows.UI.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Colors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.White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tooltip.Padding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2B91AF"/>
                </a:solidFill>
                <a:highlight>
                  <a:srgbClr val="FFFFFF"/>
                </a:highlight>
              </a:rPr>
              <a:t>Thickness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(4, 4, 4, 4);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tooltip.VerticalOffset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-10;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tooltip.Placement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PlacementMode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.Bottom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endParaRPr lang="en-US" sz="12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ToolTipService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.SetToolTip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(sender, tooltip);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tooltip.Content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sender.AccessKey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tooltip.IsOpen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true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endParaRPr lang="en-US" sz="12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private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void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OnAccessKeyDisplayRequested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UIElement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sender,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AccessKeyDisplayRequestedEventArgs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args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200" dirty="0" err="1">
                <a:solidFill>
                  <a:srgbClr val="0000FF"/>
                </a:solidFill>
                <a:highlight>
                  <a:srgbClr val="FFFFFF"/>
                </a:highlight>
              </a:rPr>
              <a:t>var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tooltip = </a:t>
            </a:r>
            <a:r>
              <a:rPr lang="en-US" sz="1200" dirty="0" err="1">
                <a:solidFill>
                  <a:srgbClr val="2B91AF"/>
                </a:solidFill>
                <a:highlight>
                  <a:srgbClr val="FFFFFF"/>
                </a:highlight>
              </a:rPr>
              <a:t>ToolTipService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.GetToolTip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(sender)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as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200" dirty="0">
                <a:solidFill>
                  <a:srgbClr val="2B91AF"/>
                </a:solidFill>
                <a:highlight>
                  <a:srgbClr val="FFFFFF"/>
                </a:highlight>
              </a:rPr>
              <a:t>ToolTip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(tooltip !=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FF"/>
                </a:highlight>
              </a:rPr>
              <a:t>tooltip.IsOpen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200" dirty="0">
                <a:solidFill>
                  <a:srgbClr val="0000FF"/>
                </a:solidFill>
                <a:highlight>
                  <a:srgbClr val="FFFFFF"/>
                </a:highlight>
              </a:rPr>
              <a:t>false</a:t>
            </a:r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2336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7" y="1209973"/>
            <a:ext cx="10972799" cy="3176254"/>
          </a:xfrm>
        </p:spPr>
        <p:txBody>
          <a:bodyPr/>
          <a:lstStyle/>
          <a:p>
            <a:r>
              <a:rPr lang="en-US" dirty="0"/>
              <a:t>Looking ahead: Microsoft Edge for developers in 2016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9143999" cy="2068259"/>
          </a:xfrm>
        </p:spPr>
        <p:txBody>
          <a:bodyPr/>
          <a:lstStyle/>
          <a:p>
            <a:r>
              <a:rPr lang="en-US" dirty="0"/>
              <a:t>https://blogs.windows.com/msedgedev/2016/02/03/2016-platform-priorities/#accessibility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show me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76958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Edge Accessibility Improvements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4998291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n-US" sz="2400" dirty="0"/>
              <a:t>Modernize our accessibility system to support HTML5 and CSS3 on Windows 10.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Enable </a:t>
            </a:r>
            <a:r>
              <a:rPr lang="en-US" sz="2400" dirty="0">
                <a:hlinkClick r:id="rId3"/>
              </a:rPr>
              <a:t>HTML</a:t>
            </a:r>
            <a:r>
              <a:rPr lang="en-US" sz="2400" dirty="0"/>
              <a:t> and </a:t>
            </a:r>
            <a:r>
              <a:rPr lang="en-US" sz="2400" dirty="0">
                <a:hlinkClick r:id="rId4"/>
              </a:rPr>
              <a:t>Core</a:t>
            </a:r>
            <a:r>
              <a:rPr lang="en-US" sz="2400" dirty="0"/>
              <a:t> Accessibility API mappings.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Provide </a:t>
            </a:r>
            <a:r>
              <a:rPr lang="en-US" sz="2400" dirty="0">
                <a:hlinkClick r:id="rId5"/>
              </a:rPr>
              <a:t>Accessible Name and Description</a:t>
            </a:r>
            <a:r>
              <a:rPr lang="en-US" sz="2400" dirty="0"/>
              <a:t> computation and API mappings.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Add accessible HTML5 controls and new semantic elements.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Improve high contrast support.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Modernize caret browsing and new input modalities.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Improve visual impairment readability, focus, and selection.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Deliver developer tools for building and testing accessible sites.</a:t>
            </a:r>
            <a:endParaRPr lang="en-US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1520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9144000" cy="2179058"/>
          </a:xfrm>
        </p:spPr>
        <p:txBody>
          <a:bodyPr/>
          <a:lstStyle/>
          <a:p>
            <a:r>
              <a:rPr lang="en-US" dirty="0"/>
              <a:t>Narrator Developer Mode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Windows + Enter &gt; Shift + Caps Lock + F12</a:t>
            </a:r>
          </a:p>
        </p:txBody>
      </p:sp>
    </p:spTree>
    <p:extLst>
      <p:ext uri="{BB962C8B-B14F-4D97-AF65-F5344CB8AC3E}">
        <p14:creationId xmlns:p14="http://schemas.microsoft.com/office/powerpoint/2010/main" val="279269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"/>
            <a:ext cx="12436475" cy="673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242"/>
          <a:stretch/>
        </p:blipFill>
        <p:spPr>
          <a:xfrm>
            <a:off x="0" y="0"/>
            <a:ext cx="12469096" cy="67437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7970837" y="2278062"/>
            <a:ext cx="3962400" cy="40386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Launch Narrator… Windows + Enter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Launch Dev Mode…</a:t>
            </a:r>
            <a:b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</a:b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Shift + Caps Lock +F12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Screen masking for application in focus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Highlight accessible objects</a:t>
            </a:r>
          </a:p>
          <a:p>
            <a:pPr marL="342900" indent="-342900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See the text that is programmatically exposed</a:t>
            </a:r>
          </a:p>
        </p:txBody>
      </p:sp>
    </p:spTree>
    <p:extLst>
      <p:ext uri="{BB962C8B-B14F-4D97-AF65-F5344CB8AC3E}">
        <p14:creationId xmlns:p14="http://schemas.microsoft.com/office/powerpoint/2010/main" val="52933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9144000" cy="2179058"/>
          </a:xfrm>
        </p:spPr>
        <p:txBody>
          <a:bodyPr/>
          <a:lstStyle/>
          <a:p>
            <a:r>
              <a:rPr lang="en-US" dirty="0"/>
              <a:t>Visual Studio App Analysis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9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 for UI Optimization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373873" y="1212849"/>
            <a:ext cx="7691096" cy="5318122"/>
            <a:chOff x="1776754" y="1212849"/>
            <a:chExt cx="7691096" cy="5318122"/>
          </a:xfrm>
        </p:grpSpPr>
        <p:grpSp>
          <p:nvGrpSpPr>
            <p:cNvPr id="8" name="Group 7"/>
            <p:cNvGrpSpPr/>
            <p:nvPr/>
          </p:nvGrpSpPr>
          <p:grpSpPr>
            <a:xfrm>
              <a:off x="1776754" y="1212849"/>
              <a:ext cx="7691096" cy="5318122"/>
              <a:chOff x="192444" y="1764350"/>
              <a:chExt cx="6779200" cy="5065161"/>
            </a:xfrm>
          </p:grpSpPr>
          <p:pic>
            <p:nvPicPr>
              <p:cNvPr id="4" name="Content Placeholder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444" y="1764350"/>
                <a:ext cx="6779200" cy="5065161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7805" y="4916672"/>
                <a:ext cx="386093" cy="386092"/>
              </a:xfrm>
              <a:prstGeom prst="rect">
                <a:avLst/>
              </a:prstGeom>
            </p:spPr>
          </p:pic>
          <p:sp>
            <p:nvSpPr>
              <p:cNvPr id="6" name="Oval 5"/>
              <p:cNvSpPr/>
              <p:nvPr/>
            </p:nvSpPr>
            <p:spPr>
              <a:xfrm>
                <a:off x="1144159" y="5810004"/>
                <a:ext cx="2787934" cy="472601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536017" y="2293349"/>
              <a:ext cx="1740833" cy="2454275"/>
              <a:chOff x="4911874" y="1562099"/>
              <a:chExt cx="3686175" cy="477980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1874" y="1562099"/>
                <a:ext cx="3679676" cy="4779801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911874" y="2095500"/>
                <a:ext cx="3686175" cy="4208300"/>
              </a:xfrm>
              <a:prstGeom prst="rect">
                <a:avLst/>
              </a:prstGeom>
            </p:spPr>
          </p:pic>
          <p:sp>
            <p:nvSpPr>
              <p:cNvPr id="3" name="Rectangle 2"/>
              <p:cNvSpPr/>
              <p:nvPr/>
            </p:nvSpPr>
            <p:spPr bwMode="auto">
              <a:xfrm>
                <a:off x="7591547" y="1562099"/>
                <a:ext cx="1000003" cy="533401"/>
              </a:xfrm>
              <a:prstGeom prst="rect">
                <a:avLst/>
              </a:prstGeom>
              <a:solidFill>
                <a:srgbClr val="001F5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8640" y="4379821"/>
            <a:ext cx="1207148" cy="1427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94655" y="4246259"/>
            <a:ext cx="1624484" cy="378565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600" b="1" dirty="0">
                <a:solidFill>
                  <a:schemeClr val="bg1"/>
                </a:solidFill>
              </a:rPr>
              <a:t>Element with no automation name</a:t>
            </a:r>
          </a:p>
        </p:txBody>
      </p:sp>
    </p:spTree>
    <p:extLst>
      <p:ext uri="{BB962C8B-B14F-4D97-AF65-F5344CB8AC3E}">
        <p14:creationId xmlns:p14="http://schemas.microsoft.com/office/powerpoint/2010/main" val="2052764346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What’s New for Users?</a:t>
            </a:r>
          </a:p>
        </p:txBody>
      </p:sp>
    </p:spTree>
    <p:extLst>
      <p:ext uri="{BB962C8B-B14F-4D97-AF65-F5344CB8AC3E}">
        <p14:creationId xmlns:p14="http://schemas.microsoft.com/office/powerpoint/2010/main" val="210750222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What’s New for Developers?</a:t>
            </a:r>
          </a:p>
        </p:txBody>
      </p:sp>
    </p:spTree>
    <p:extLst>
      <p:ext uri="{BB962C8B-B14F-4D97-AF65-F5344CB8AC3E}">
        <p14:creationId xmlns:p14="http://schemas.microsoft.com/office/powerpoint/2010/main" val="3690709974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 for Users? Improved </a:t>
            </a:r>
            <a:r>
              <a:rPr lang="en-US" b="1" dirty="0"/>
              <a:t>Narrator</a:t>
            </a:r>
            <a:r>
              <a:rPr lang="en-US" dirty="0"/>
              <a:t>…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478423"/>
          </a:xfrm>
        </p:spPr>
        <p:txBody>
          <a:bodyPr/>
          <a:lstStyle/>
          <a:p>
            <a:r>
              <a:rPr lang="en-US" dirty="0"/>
              <a:t>Documentation</a:t>
            </a:r>
          </a:p>
          <a:p>
            <a:pPr lvl="1"/>
            <a:r>
              <a:rPr lang="en-US" dirty="0"/>
              <a:t>New tutorial (for new users) and product documentation (for a range of users)</a:t>
            </a:r>
          </a:p>
          <a:p>
            <a:pPr lvl="1"/>
            <a:endParaRPr lang="en-US" sz="1000" dirty="0"/>
          </a:p>
          <a:p>
            <a:r>
              <a:rPr lang="en-US" dirty="0"/>
              <a:t>Performance</a:t>
            </a:r>
          </a:p>
          <a:p>
            <a:pPr lvl="1"/>
            <a:r>
              <a:rPr lang="en-US" dirty="0"/>
              <a:t>More responsive Narrator experiences with Windows Shell and Apps</a:t>
            </a:r>
          </a:p>
          <a:p>
            <a:pPr lvl="1"/>
            <a:endParaRPr lang="en-US" sz="1000" dirty="0"/>
          </a:p>
          <a:p>
            <a:r>
              <a:rPr lang="en-US" dirty="0"/>
              <a:t>Reliability</a:t>
            </a:r>
          </a:p>
          <a:p>
            <a:pPr lvl="1"/>
            <a:r>
              <a:rPr lang="en-US" dirty="0"/>
              <a:t>Better reading and authoring experiences with Apps like Mail and Word</a:t>
            </a:r>
          </a:p>
          <a:p>
            <a:pPr lvl="1"/>
            <a:endParaRPr lang="en-US" sz="1000" dirty="0"/>
          </a:p>
          <a:p>
            <a:r>
              <a:rPr lang="en-US" dirty="0"/>
              <a:t>Usability</a:t>
            </a:r>
          </a:p>
          <a:p>
            <a:pPr lvl="1"/>
            <a:r>
              <a:rPr lang="en-US" dirty="0"/>
              <a:t>Improved keyboard model that is more familiar, better ergonomically and that simplifies interactions</a:t>
            </a:r>
          </a:p>
          <a:p>
            <a:pPr lvl="1"/>
            <a:r>
              <a:rPr lang="en-US" dirty="0"/>
              <a:t>Improved text to speech, including additional voices and higher top speeds</a:t>
            </a:r>
          </a:p>
          <a:p>
            <a:pPr lvl="1"/>
            <a:r>
              <a:rPr lang="en-US" dirty="0"/>
              <a:t>New features, like accessible autosuggest that improves Cortana, Edge, Mail and other experiences</a:t>
            </a:r>
          </a:p>
        </p:txBody>
      </p:sp>
    </p:spTree>
    <p:extLst>
      <p:ext uri="{BB962C8B-B14F-4D97-AF65-F5344CB8AC3E}">
        <p14:creationId xmlns:p14="http://schemas.microsoft.com/office/powerpoint/2010/main" val="2937626762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3754874"/>
          </a:xfrm>
        </p:spPr>
        <p:txBody>
          <a:bodyPr/>
          <a:lstStyle/>
          <a:p>
            <a:r>
              <a:rPr lang="en-US" dirty="0"/>
              <a:t>Reach a broader audience and differentiate your applications with great accessibility</a:t>
            </a:r>
          </a:p>
          <a:p>
            <a:r>
              <a:rPr lang="en-US" dirty="0"/>
              <a:t>Visit the Accessibility Developer Hub and Design &amp; UI site for guidance</a:t>
            </a:r>
          </a:p>
          <a:p>
            <a:r>
              <a:rPr lang="en-US" dirty="0"/>
              <a:t>Leverage new tooling to make it easier to deliver great experiences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</p:spTree>
    <p:extLst>
      <p:ext uri="{BB962C8B-B14F-4D97-AF65-F5344CB8AC3E}">
        <p14:creationId xmlns:p14="http://schemas.microsoft.com/office/powerpoint/2010/main" val="210921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87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 for Developers?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7" y="1212850"/>
            <a:ext cx="12161837" cy="5309146"/>
          </a:xfrm>
        </p:spPr>
        <p:txBody>
          <a:bodyPr/>
          <a:lstStyle/>
          <a:p>
            <a:r>
              <a:rPr lang="en-US" dirty="0"/>
              <a:t>Improved documentation</a:t>
            </a:r>
          </a:p>
          <a:p>
            <a:pPr lvl="1"/>
            <a:r>
              <a:rPr lang="en-US" dirty="0"/>
              <a:t>Accessibility Developer Hub launched to provide a </a:t>
            </a:r>
            <a:r>
              <a:rPr lang="en-US" b="1" dirty="0"/>
              <a:t>one stop shop </a:t>
            </a:r>
            <a:r>
              <a:rPr lang="en-US" dirty="0"/>
              <a:t>for accessibility content</a:t>
            </a:r>
          </a:p>
          <a:p>
            <a:pPr lvl="1"/>
            <a:r>
              <a:rPr lang="en-US" dirty="0"/>
              <a:t>Windows Dev Center &gt; Design and UI &gt; Usability &gt; Accessibility </a:t>
            </a:r>
            <a:r>
              <a:rPr lang="en-US" b="1" dirty="0"/>
              <a:t>integrates guidance and sample code</a:t>
            </a:r>
          </a:p>
          <a:p>
            <a:pPr lvl="1"/>
            <a:endParaRPr lang="en-US" sz="1000" dirty="0"/>
          </a:p>
          <a:p>
            <a:r>
              <a:rPr lang="en-US" dirty="0"/>
              <a:t>New XAML makes it easier to create accessible apps</a:t>
            </a:r>
          </a:p>
          <a:p>
            <a:pPr lvl="1"/>
            <a:r>
              <a:rPr lang="en-US" dirty="0"/>
              <a:t>Mnemonics in XAML in </a:t>
            </a:r>
            <a:r>
              <a:rPr lang="en-US" b="1" dirty="0"/>
              <a:t>two easy steps</a:t>
            </a:r>
          </a:p>
          <a:p>
            <a:pPr lvl="1"/>
            <a:endParaRPr lang="en-US" sz="1000" dirty="0"/>
          </a:p>
          <a:p>
            <a:r>
              <a:rPr lang="en-US" dirty="0"/>
              <a:t>Edge improvements</a:t>
            </a:r>
          </a:p>
          <a:p>
            <a:pPr lvl="1"/>
            <a:r>
              <a:rPr lang="en-US" b="1" dirty="0"/>
              <a:t>Numerous improvements </a:t>
            </a:r>
            <a:r>
              <a:rPr lang="en-US" dirty="0"/>
              <a:t>to deliver a modern platform and great user experience</a:t>
            </a:r>
          </a:p>
          <a:p>
            <a:pPr lvl="1"/>
            <a:endParaRPr lang="en-US" sz="1000" dirty="0"/>
          </a:p>
          <a:p>
            <a:r>
              <a:rPr lang="en-US" dirty="0"/>
              <a:t>New tools to make it easier to find and resolve issues</a:t>
            </a:r>
          </a:p>
          <a:p>
            <a:pPr lvl="1"/>
            <a:r>
              <a:rPr lang="en-US" dirty="0"/>
              <a:t>Visual Studio App Analysis </a:t>
            </a:r>
            <a:r>
              <a:rPr lang="en-US" b="1" dirty="0"/>
              <a:t>makes it easier to build </a:t>
            </a:r>
            <a:r>
              <a:rPr lang="en-US" dirty="0"/>
              <a:t>accessible apps</a:t>
            </a:r>
          </a:p>
          <a:p>
            <a:pPr lvl="1"/>
            <a:r>
              <a:rPr lang="en-US" dirty="0"/>
              <a:t>Narrator Developer Mode (Shift+Caps+F12) </a:t>
            </a:r>
            <a:r>
              <a:rPr lang="en-US" b="1" dirty="0"/>
              <a:t>makes it easier to test </a:t>
            </a:r>
            <a:r>
              <a:rPr lang="en-US" dirty="0"/>
              <a:t>apps</a:t>
            </a:r>
          </a:p>
        </p:txBody>
      </p:sp>
    </p:spTree>
    <p:extLst>
      <p:ext uri="{BB962C8B-B14F-4D97-AF65-F5344CB8AC3E}">
        <p14:creationId xmlns:p14="http://schemas.microsoft.com/office/powerpoint/2010/main" val="410112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9144000" cy="2179058"/>
          </a:xfrm>
        </p:spPr>
        <p:txBody>
          <a:bodyPr/>
          <a:lstStyle/>
          <a:p>
            <a:r>
              <a:rPr lang="en-US" dirty="0"/>
              <a:t>Accessibility Developer Hub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9143999" cy="1625060"/>
          </a:xfrm>
        </p:spPr>
        <p:txBody>
          <a:bodyPr/>
          <a:lstStyle/>
          <a:p>
            <a:r>
              <a:rPr lang="en-US" dirty="0"/>
              <a:t>http://msdn.Microsoft.com/accessibility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3"/>
              </a:rPr>
              <a:t>show me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98258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228"/>
            <a:ext cx="12436475" cy="673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7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9144000" cy="2179058"/>
          </a:xfrm>
        </p:spPr>
        <p:txBody>
          <a:bodyPr/>
          <a:lstStyle/>
          <a:p>
            <a:r>
              <a:rPr lang="en-US" dirty="0"/>
              <a:t>Design &amp; UI @Windows Dev Center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9143999" cy="1625060"/>
          </a:xfrm>
        </p:spPr>
        <p:txBody>
          <a:bodyPr/>
          <a:lstStyle/>
          <a:p>
            <a:r>
              <a:rPr lang="en-US" dirty="0"/>
              <a:t>https://dev.windows.com</a:t>
            </a:r>
            <a:br>
              <a:rPr lang="en-US" dirty="0"/>
            </a:br>
            <a:endParaRPr lang="en-US" dirty="0"/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show me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86963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4" y="0"/>
            <a:ext cx="12439599" cy="673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8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Mnemonics in XAML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AKA Access Keys</a:t>
            </a:r>
          </a:p>
        </p:txBody>
      </p:sp>
    </p:spTree>
    <p:extLst>
      <p:ext uri="{BB962C8B-B14F-4D97-AF65-F5344CB8AC3E}">
        <p14:creationId xmlns:p14="http://schemas.microsoft.com/office/powerpoint/2010/main" val="226912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789" y="631893"/>
            <a:ext cx="7382896" cy="5730737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 bwMode="auto">
          <a:xfrm rot="12600000">
            <a:off x="9643584" y="742266"/>
            <a:ext cx="2045208" cy="2057400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84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-30721_Build_2016_Template_Light">
  <a:themeElements>
    <a:clrScheme name="Build 2016">
      <a:dk1>
        <a:srgbClr val="505050"/>
      </a:dk1>
      <a:lt1>
        <a:srgbClr val="FFFFFF"/>
      </a:lt1>
      <a:dk2>
        <a:srgbClr val="0078D7"/>
      </a:dk2>
      <a:lt2>
        <a:srgbClr val="F8F8F8"/>
      </a:lt2>
      <a:accent1>
        <a:srgbClr val="0078D7"/>
      </a:accent1>
      <a:accent2>
        <a:srgbClr val="002050"/>
      </a:accent2>
      <a:accent3>
        <a:srgbClr val="00BCF2"/>
      </a:accent3>
      <a:accent4>
        <a:srgbClr val="D2D2D2"/>
      </a:accent4>
      <a:accent5>
        <a:srgbClr val="737373"/>
      </a:accent5>
      <a:accent6>
        <a:srgbClr val="50505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6_16x9_Template [Read-Only]" id="{C61F0D81-326E-4F8B-BEC2-5243FB4C1C74}" vid="{28FBA886-B96F-4165-B09E-C6FABDCE56AF}"/>
    </a:ext>
  </a:extLst>
</a:theme>
</file>

<file path=ppt/theme/theme2.xml><?xml version="1.0" encoding="utf-8"?>
<a:theme xmlns:a="http://schemas.openxmlformats.org/drawingml/2006/main" name="5-30721_Build_2016_Template_Dark">
  <a:themeElements>
    <a:clrScheme name="Build 2016 Dark">
      <a:dk1>
        <a:srgbClr val="505050"/>
      </a:dk1>
      <a:lt1>
        <a:srgbClr val="FFFFFF"/>
      </a:lt1>
      <a:dk2>
        <a:srgbClr val="0078D7"/>
      </a:dk2>
      <a:lt2>
        <a:srgbClr val="F8F8F8"/>
      </a:lt2>
      <a:accent1>
        <a:srgbClr val="00BCF2"/>
      </a:accent1>
      <a:accent2>
        <a:srgbClr val="0078D7"/>
      </a:accent2>
      <a:accent3>
        <a:srgbClr val="002050"/>
      </a:accent3>
      <a:accent4>
        <a:srgbClr val="D2D2D2"/>
      </a:accent4>
      <a:accent5>
        <a:srgbClr val="737373"/>
      </a:accent5>
      <a:accent6>
        <a:srgbClr val="323232"/>
      </a:accent6>
      <a:hlink>
        <a:srgbClr val="5DDCFF"/>
      </a:hlink>
      <a:folHlink>
        <a:srgbClr val="5DDCFF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_2016_16x9_Template [Read-Only]" id="{C61F0D81-326E-4F8B-BEC2-5243FB4C1C74}" vid="{9C2299A6-B053-4372-B776-B24D654EA3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Microsoft_Build_2016_16x9_Template</Template>
  <TotalTime>0</TotalTime>
  <Words>1077</Words>
  <Application>Microsoft Office PowerPoint</Application>
  <PresentationFormat>Custom</PresentationFormat>
  <Paragraphs>162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Consolas</vt:lpstr>
      <vt:lpstr>Segoe UI</vt:lpstr>
      <vt:lpstr>Segoe UI Light</vt:lpstr>
      <vt:lpstr>Wingdings</vt:lpstr>
      <vt:lpstr>5-30721_Build_2016_Template_Light</vt:lpstr>
      <vt:lpstr>5-30721_Build_2016_Template_Dark</vt:lpstr>
      <vt:lpstr>What’s New in Accessibility (for Developers and Users)</vt:lpstr>
      <vt:lpstr>What’s New for Developers?</vt:lpstr>
      <vt:lpstr>What’s New for Developers?</vt:lpstr>
      <vt:lpstr>Accessibility Developer Hub</vt:lpstr>
      <vt:lpstr>PowerPoint Presentation</vt:lpstr>
      <vt:lpstr>Design &amp; UI @Windows Dev Center</vt:lpstr>
      <vt:lpstr>PowerPoint Presentation</vt:lpstr>
      <vt:lpstr>Mnemonics in XAML</vt:lpstr>
      <vt:lpstr>PowerPoint Presentation</vt:lpstr>
      <vt:lpstr>XAML</vt:lpstr>
      <vt:lpstr>C# Code Behind for the Handlers</vt:lpstr>
      <vt:lpstr>Looking ahead: Microsoft Edge for developers in 2016</vt:lpstr>
      <vt:lpstr>Edge Accessibility Improvements</vt:lpstr>
      <vt:lpstr>Narrator Developer Mode</vt:lpstr>
      <vt:lpstr>PowerPoint Presentation</vt:lpstr>
      <vt:lpstr>PowerPoint Presentation</vt:lpstr>
      <vt:lpstr>Visual Studio App Analysis</vt:lpstr>
      <vt:lpstr>Tools for UI Optimization</vt:lpstr>
      <vt:lpstr>What’s New for Users?</vt:lpstr>
      <vt:lpstr>What’s New for Users? Improved Narrator…</vt:lpstr>
      <vt:lpstr>Call to Action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2016-03-16T03:12:23Z</dcterms:created>
  <dcterms:modified xsi:type="dcterms:W3CDTF">2016-03-24T23:23:29Z</dcterms:modified>
  <cp:category/>
</cp:coreProperties>
</file>