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10" r:id="rId2"/>
  </p:sldMasterIdLst>
  <p:notesMasterIdLst>
    <p:notesMasterId r:id="rId47"/>
  </p:notesMasterIdLst>
  <p:handoutMasterIdLst>
    <p:handoutMasterId r:id="rId48"/>
  </p:handoutMasterIdLst>
  <p:sldIdLst>
    <p:sldId id="1444" r:id="rId3"/>
    <p:sldId id="1367" r:id="rId4"/>
    <p:sldId id="1365" r:id="rId5"/>
    <p:sldId id="1471" r:id="rId6"/>
    <p:sldId id="1450" r:id="rId7"/>
    <p:sldId id="1454" r:id="rId8"/>
    <p:sldId id="1467" r:id="rId9"/>
    <p:sldId id="1500" r:id="rId10"/>
    <p:sldId id="1469" r:id="rId11"/>
    <p:sldId id="1478" r:id="rId12"/>
    <p:sldId id="1483" r:id="rId13"/>
    <p:sldId id="1485" r:id="rId14"/>
    <p:sldId id="1484" r:id="rId15"/>
    <p:sldId id="1509" r:id="rId16"/>
    <p:sldId id="1451" r:id="rId17"/>
    <p:sldId id="1455" r:id="rId18"/>
    <p:sldId id="1534" r:id="rId19"/>
    <p:sldId id="1497" r:id="rId20"/>
    <p:sldId id="1482" r:id="rId21"/>
    <p:sldId id="1498" r:id="rId22"/>
    <p:sldId id="1502" r:id="rId23"/>
    <p:sldId id="1503" r:id="rId24"/>
    <p:sldId id="1504" r:id="rId25"/>
    <p:sldId id="1505" r:id="rId26"/>
    <p:sldId id="1532" r:id="rId27"/>
    <p:sldId id="1466" r:id="rId28"/>
    <p:sldId id="1495" r:id="rId29"/>
    <p:sldId id="1506" r:id="rId30"/>
    <p:sldId id="1507" r:id="rId31"/>
    <p:sldId id="1508" r:id="rId32"/>
    <p:sldId id="1476" r:id="rId33"/>
    <p:sldId id="1452" r:id="rId34"/>
    <p:sldId id="1529" r:id="rId35"/>
    <p:sldId id="1530" r:id="rId36"/>
    <p:sldId id="1531" r:id="rId37"/>
    <p:sldId id="1468" r:id="rId38"/>
    <p:sldId id="1474" r:id="rId39"/>
    <p:sldId id="1535" r:id="rId40"/>
    <p:sldId id="1533" r:id="rId41"/>
    <p:sldId id="1472" r:id="rId42"/>
    <p:sldId id="1536" r:id="rId43"/>
    <p:sldId id="1537" r:id="rId44"/>
    <p:sldId id="1538" r:id="rId45"/>
    <p:sldId id="1539" r:id="rId4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Recap" id="{C13D5EDB-B681-0E4B-AADB-66A051EAA51F}">
          <p14:sldIdLst>
            <p14:sldId id="1444"/>
            <p14:sldId id="1367"/>
            <p14:sldId id="1365"/>
            <p14:sldId id="1471"/>
          </p14:sldIdLst>
        </p14:section>
        <p14:section name="The Design Process" id="{137EFAA9-2042-D64D-B0C5-B08585EBF862}">
          <p14:sldIdLst>
            <p14:sldId id="1450"/>
            <p14:sldId id="1454"/>
            <p14:sldId id="1467"/>
            <p14:sldId id="1500"/>
          </p14:sldIdLst>
        </p14:section>
        <p14:section name="App Breakdown" id="{EB01FC7C-E345-7B4A-9988-D55A93EA7FDB}">
          <p14:sldIdLst>
            <p14:sldId id="1469"/>
            <p14:sldId id="1478"/>
            <p14:sldId id="1483"/>
            <p14:sldId id="1485"/>
            <p14:sldId id="1484"/>
            <p14:sldId id="1509"/>
          </p14:sldIdLst>
        </p14:section>
        <p14:section name="Let's get cooking" id="{349B654C-B0AC-F44B-9628-94351E6E87E0}">
          <p14:sldIdLst>
            <p14:sldId id="1451"/>
            <p14:sldId id="1455"/>
            <p14:sldId id="1534"/>
            <p14:sldId id="1497"/>
            <p14:sldId id="1482"/>
            <p14:sldId id="1498"/>
            <p14:sldId id="1502"/>
            <p14:sldId id="1503"/>
            <p14:sldId id="1504"/>
            <p14:sldId id="1505"/>
            <p14:sldId id="1532"/>
            <p14:sldId id="1466"/>
            <p14:sldId id="1495"/>
            <p14:sldId id="1506"/>
            <p14:sldId id="1507"/>
            <p14:sldId id="1508"/>
            <p14:sldId id="1476"/>
          </p14:sldIdLst>
        </p14:section>
        <p14:section name="Pop-in the oven" id="{266ECF89-5FED-ED48-B3C9-276D4FDF1580}">
          <p14:sldIdLst>
            <p14:sldId id="1452"/>
            <p14:sldId id="1529"/>
            <p14:sldId id="1530"/>
            <p14:sldId id="1531"/>
            <p14:sldId id="1468"/>
            <p14:sldId id="1474"/>
          </p14:sldIdLst>
        </p14:section>
        <p14:section name="Thanks and that's a wrap" id="{D45EF44B-6B9D-3446-BB9B-297CF577DF60}">
          <p14:sldIdLst>
            <p14:sldId id="1535"/>
            <p14:sldId id="1533"/>
            <p14:sldId id="1472"/>
            <p14:sldId id="1536"/>
            <p14:sldId id="1537"/>
            <p14:sldId id="1538"/>
            <p14:sldId id="153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107C10"/>
    <a:srgbClr val="FFFFFF"/>
    <a:srgbClr val="635650"/>
    <a:srgbClr val="1FCAAD"/>
    <a:srgbClr val="373642"/>
    <a:srgbClr val="F46658"/>
    <a:srgbClr val="000000"/>
    <a:srgbClr val="FA7FD2"/>
    <a:srgbClr val="FF5C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74" autoAdjust="0"/>
    <p:restoredTop sz="96530" autoAdjust="0"/>
  </p:normalViewPr>
  <p:slideViewPr>
    <p:cSldViewPr>
      <p:cViewPr varScale="1">
        <p:scale>
          <a:sx n="106" d="100"/>
          <a:sy n="106" d="100"/>
        </p:scale>
        <p:origin x="1164" y="102"/>
      </p:cViewPr>
      <p:guideLst/>
    </p:cSldViewPr>
  </p:slideViewPr>
  <p:outlineViewPr>
    <p:cViewPr>
      <p:scale>
        <a:sx n="33" d="100"/>
        <a:sy n="33" d="100"/>
      </p:scale>
      <p:origin x="0" y="-14442"/>
    </p:cViewPr>
  </p:outlineViewPr>
  <p:notesTextViewPr>
    <p:cViewPr>
      <p:scale>
        <a:sx n="85" d="100"/>
        <a:sy n="85" d="100"/>
      </p:scale>
      <p:origin x="0" y="0"/>
    </p:cViewPr>
  </p:notesTextViewPr>
  <p:sorterViewPr>
    <p:cViewPr>
      <p:scale>
        <a:sx n="75" d="100"/>
        <a:sy n="75"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Build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6/8/2016 9:46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Build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6/8/2016 9:46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Build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0907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4603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52711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930508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784371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85903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53235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12095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27007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57863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50893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771990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71890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738877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602243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91203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1407247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115191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695401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48823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000464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9474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431190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927839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804434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748989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51360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909138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6/8/2016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495481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125973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692558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1912755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147461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017578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636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17898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85746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04747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04748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6/8/2016 9:46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506963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alpha val="0"/>
            </a:srgb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Drag picture to placeholder or click icon to add</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77451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67622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25425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1748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652936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3366392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a:t>Section title</a:t>
            </a:r>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39.jpeg"/><Relationship Id="rId7"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33.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2.emf"/><Relationship Id="rId7"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5.emf"/><Relationship Id="rId5" Type="http://schemas.openxmlformats.org/officeDocument/2006/relationships/image" Target="../media/image58.emf"/><Relationship Id="rId4" Type="http://schemas.openxmlformats.org/officeDocument/2006/relationships/image" Target="../media/image29.emf"/><Relationship Id="rId9"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2.emf"/><Relationship Id="rId5" Type="http://schemas.openxmlformats.org/officeDocument/2006/relationships/image" Target="../media/image9.emf"/><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63.emf"/><Relationship Id="rId7" Type="http://schemas.openxmlformats.org/officeDocument/2006/relationships/image" Target="../media/image56.emf"/><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52.emf"/><Relationship Id="rId5" Type="http://schemas.openxmlformats.org/officeDocument/2006/relationships/image" Target="../media/image29.emf"/><Relationship Id="rId10" Type="http://schemas.openxmlformats.org/officeDocument/2006/relationships/image" Target="../media/image5.emf"/><Relationship Id="rId4" Type="http://schemas.openxmlformats.org/officeDocument/2006/relationships/image" Target="../media/image58.emf"/><Relationship Id="rId9" Type="http://schemas.openxmlformats.org/officeDocument/2006/relationships/image" Target="../media/image64.emf"/></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65.emf"/><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29.emf"/></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70.emf"/><Relationship Id="rId4" Type="http://schemas.openxmlformats.org/officeDocument/2006/relationships/image" Target="../media/image69.emf"/></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64.emf"/><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noEditPoints="1"/>
          </p:cNvSpPr>
          <p:nvPr/>
        </p:nvSpPr>
        <p:spPr bwMode="black">
          <a:xfrm>
            <a:off x="2332037" y="2473324"/>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303837" y="7154862"/>
            <a:ext cx="1185051" cy="1122681"/>
          </a:xfrm>
          <a:prstGeom prst="rect">
            <a:avLst/>
          </a:prstGeom>
        </p:spPr>
      </p:pic>
      <p:pic>
        <p:nvPicPr>
          <p:cNvPr id="3" name="Picture 2"/>
          <p:cNvPicPr>
            <a:picLocks noChangeAspect="1"/>
          </p:cNvPicPr>
          <p:nvPr/>
        </p:nvPicPr>
        <p:blipFill>
          <a:blip r:embed="rId3"/>
          <a:stretch>
            <a:fillRect/>
          </a:stretch>
        </p:blipFill>
        <p:spPr>
          <a:xfrm rot="5400000">
            <a:off x="-1806047" y="1001432"/>
            <a:ext cx="884765" cy="838199"/>
          </a:xfrm>
          <a:prstGeom prst="rect">
            <a:avLst/>
          </a:prstGeom>
        </p:spPr>
      </p:pic>
      <p:pic>
        <p:nvPicPr>
          <p:cNvPr id="4" name="Picture 3"/>
          <p:cNvPicPr>
            <a:picLocks noChangeAspect="1"/>
          </p:cNvPicPr>
          <p:nvPr/>
        </p:nvPicPr>
        <p:blipFill>
          <a:blip r:embed="rId3"/>
          <a:stretch>
            <a:fillRect/>
          </a:stretch>
        </p:blipFill>
        <p:spPr>
          <a:xfrm rot="16200000">
            <a:off x="12985160" y="4819836"/>
            <a:ext cx="1032651" cy="978302"/>
          </a:xfrm>
          <a:prstGeom prst="rect">
            <a:avLst/>
          </a:prstGeom>
        </p:spPr>
      </p:pic>
      <p:pic>
        <p:nvPicPr>
          <p:cNvPr id="5" name="Picture 4"/>
          <p:cNvPicPr>
            <a:picLocks noChangeAspect="1"/>
          </p:cNvPicPr>
          <p:nvPr/>
        </p:nvPicPr>
        <p:blipFill>
          <a:blip r:embed="rId3"/>
          <a:stretch>
            <a:fillRect/>
          </a:stretch>
        </p:blipFill>
        <p:spPr>
          <a:xfrm rot="10800000">
            <a:off x="9524471" y="-1989138"/>
            <a:ext cx="884766" cy="838200"/>
          </a:xfrm>
          <a:prstGeom prst="rect">
            <a:avLst/>
          </a:prstGeom>
        </p:spPr>
      </p:pic>
    </p:spTree>
    <p:extLst>
      <p:ext uri="{BB962C8B-B14F-4D97-AF65-F5344CB8AC3E}">
        <p14:creationId xmlns:p14="http://schemas.microsoft.com/office/powerpoint/2010/main" val="3799810580"/>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50"/>
                                  </p:stCondLst>
                                  <p:childTnLst>
                                    <p:animMotion origin="layout" path="M 0.1362 0.08035 L 0.1362 -0.17816 " pathEditMode="relative" rAng="0" ptsTypes="AA">
                                      <p:cBhvr>
                                        <p:cTn id="6" dur="2000" fill="hold"/>
                                        <p:tgtEl>
                                          <p:spTgt spid="2"/>
                                        </p:tgtEl>
                                        <p:attrNameLst>
                                          <p:attrName>ppt_x</p:attrName>
                                          <p:attrName>ppt_y</p:attrName>
                                        </p:attrNameLst>
                                      </p:cBhvr>
                                      <p:rCtr x="0" y="-12937"/>
                                    </p:animMotion>
                                  </p:childTnLst>
                                </p:cTn>
                              </p:par>
                            </p:childTnLst>
                          </p:cTn>
                        </p:par>
                        <p:par>
                          <p:cTn id="7" fill="hold">
                            <p:stCondLst>
                              <p:cond delay="2250"/>
                            </p:stCondLst>
                            <p:childTnLst>
                              <p:par>
                                <p:cTn id="8" presetID="2" presetClass="exit" presetSubtype="4" fill="hold" nodeType="afterEffect">
                                  <p:stCondLst>
                                    <p:cond delay="1250"/>
                                  </p:stCondLst>
                                  <p:childTnLst>
                                    <p:anim calcmode="lin" valueType="num">
                                      <p:cBhvr additive="base">
                                        <p:cTn id="9" dur="500"/>
                                        <p:tgtEl>
                                          <p:spTgt spid="2"/>
                                        </p:tgtEl>
                                        <p:attrNameLst>
                                          <p:attrName>ppt_x</p:attrName>
                                        </p:attrNameLst>
                                      </p:cBhvr>
                                      <p:tavLst>
                                        <p:tav tm="0">
                                          <p:val>
                                            <p:strVal val="ppt_x"/>
                                          </p:val>
                                        </p:tav>
                                        <p:tav tm="100000">
                                          <p:val>
                                            <p:strVal val="ppt_x"/>
                                          </p:val>
                                        </p:tav>
                                      </p:tavLst>
                                    </p:anim>
                                    <p:anim calcmode="lin" valueType="num">
                                      <p:cBhvr additive="base">
                                        <p:cTn id="10" dur="500"/>
                                        <p:tgtEl>
                                          <p:spTgt spid="2"/>
                                        </p:tgtEl>
                                        <p:attrNameLst>
                                          <p:attrName>ppt_y</p:attrName>
                                        </p:attrNameLst>
                                      </p:cBhvr>
                                      <p:tavLst>
                                        <p:tav tm="0">
                                          <p:val>
                                            <p:strVal val="ppt_y"/>
                                          </p:val>
                                        </p:tav>
                                        <p:tav tm="100000">
                                          <p:val>
                                            <p:strVal val="1+ppt_h/2"/>
                                          </p:val>
                                        </p:tav>
                                      </p:tavLst>
                                    </p:anim>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4000"/>
                            </p:stCondLst>
                            <p:childTnLst>
                              <p:par>
                                <p:cTn id="13" presetID="42" presetClass="path" presetSubtype="0" accel="50000" decel="50000" fill="hold" nodeType="afterEffect">
                                  <p:stCondLst>
                                    <p:cond delay="1000"/>
                                  </p:stCondLst>
                                  <p:childTnLst>
                                    <p:animMotion origin="layout" path="M 0.00383 0.10055 L 0.1325 0.10055 " pathEditMode="relative" rAng="0" ptsTypes="AA">
                                      <p:cBhvr>
                                        <p:cTn id="14" dur="2000" fill="hold"/>
                                        <p:tgtEl>
                                          <p:spTgt spid="3"/>
                                        </p:tgtEl>
                                        <p:attrNameLst>
                                          <p:attrName>ppt_x</p:attrName>
                                          <p:attrName>ppt_y</p:attrName>
                                        </p:attrNameLst>
                                      </p:cBhvr>
                                      <p:rCtr x="6433" y="0"/>
                                    </p:animMotion>
                                  </p:childTnLst>
                                </p:cTn>
                              </p:par>
                            </p:childTnLst>
                          </p:cTn>
                        </p:par>
                        <p:par>
                          <p:cTn id="15" fill="hold">
                            <p:stCondLst>
                              <p:cond delay="7000"/>
                            </p:stCondLst>
                            <p:childTnLst>
                              <p:par>
                                <p:cTn id="16" presetID="2" presetClass="exit" presetSubtype="8" fill="hold" nodeType="afterEffect">
                                  <p:stCondLst>
                                    <p:cond delay="1250"/>
                                  </p:stCondLst>
                                  <p:childTnLst>
                                    <p:anim calcmode="lin" valueType="num">
                                      <p:cBhvr additive="base">
                                        <p:cTn id="17" dur="500"/>
                                        <p:tgtEl>
                                          <p:spTgt spid="3"/>
                                        </p:tgtEl>
                                        <p:attrNameLst>
                                          <p:attrName>ppt_x</p:attrName>
                                        </p:attrNameLst>
                                      </p:cBhvr>
                                      <p:tavLst>
                                        <p:tav tm="0">
                                          <p:val>
                                            <p:strVal val="ppt_x"/>
                                          </p:val>
                                        </p:tav>
                                        <p:tav tm="100000">
                                          <p:val>
                                            <p:strVal val="0-ppt_w/2"/>
                                          </p:val>
                                        </p:tav>
                                      </p:tavLst>
                                    </p:anim>
                                    <p:anim calcmode="lin" valueType="num">
                                      <p:cBhvr additive="base">
                                        <p:cTn id="18" dur="500"/>
                                        <p:tgtEl>
                                          <p:spTgt spid="3"/>
                                        </p:tgtEl>
                                        <p:attrNameLst>
                                          <p:attrName>ppt_y</p:attrName>
                                        </p:attrNameLst>
                                      </p:cBhvr>
                                      <p:tavLst>
                                        <p:tav tm="0">
                                          <p:val>
                                            <p:strVal val="ppt_y"/>
                                          </p:val>
                                        </p:tav>
                                        <p:tav tm="100000">
                                          <p:val>
                                            <p:strVal val="ppt_y"/>
                                          </p:val>
                                        </p:tav>
                                      </p:tavLst>
                                    </p:anim>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8750"/>
                            </p:stCondLst>
                            <p:childTnLst>
                              <p:par>
                                <p:cTn id="21" presetID="42" presetClass="path" presetSubtype="0" accel="50000" decel="50000" fill="hold" nodeType="afterEffect">
                                  <p:stCondLst>
                                    <p:cond delay="1000"/>
                                  </p:stCondLst>
                                  <p:childTnLst>
                                    <p:animMotion origin="layout" path="M 0.00383 0.10054 L -0.12024 0.10054 " pathEditMode="relative" rAng="0" ptsTypes="AA">
                                      <p:cBhvr>
                                        <p:cTn id="22" dur="2000" fill="hold"/>
                                        <p:tgtEl>
                                          <p:spTgt spid="4"/>
                                        </p:tgtEl>
                                        <p:attrNameLst>
                                          <p:attrName>ppt_x</p:attrName>
                                          <p:attrName>ppt_y</p:attrName>
                                        </p:attrNameLst>
                                      </p:cBhvr>
                                      <p:rCtr x="-6204" y="0"/>
                                    </p:animMotion>
                                  </p:childTnLst>
                                </p:cTn>
                              </p:par>
                            </p:childTnLst>
                          </p:cTn>
                        </p:par>
                        <p:par>
                          <p:cTn id="23" fill="hold">
                            <p:stCondLst>
                              <p:cond delay="11750"/>
                            </p:stCondLst>
                            <p:childTnLst>
                              <p:par>
                                <p:cTn id="24" presetID="2" presetClass="exit" presetSubtype="2" fill="hold" nodeType="afterEffect">
                                  <p:stCondLst>
                                    <p:cond delay="1250"/>
                                  </p:stCondLst>
                                  <p:childTnLst>
                                    <p:anim calcmode="lin" valueType="num">
                                      <p:cBhvr additive="base">
                                        <p:cTn id="25" dur="500"/>
                                        <p:tgtEl>
                                          <p:spTgt spid="4"/>
                                        </p:tgtEl>
                                        <p:attrNameLst>
                                          <p:attrName>ppt_x</p:attrName>
                                        </p:attrNameLst>
                                      </p:cBhvr>
                                      <p:tavLst>
                                        <p:tav tm="0">
                                          <p:val>
                                            <p:strVal val="ppt_x"/>
                                          </p:val>
                                        </p:tav>
                                        <p:tav tm="100000">
                                          <p:val>
                                            <p:strVal val="1+ppt_w/2"/>
                                          </p:val>
                                        </p:tav>
                                      </p:tavLst>
                                    </p:anim>
                                    <p:anim calcmode="lin" valueType="num">
                                      <p:cBhvr additive="base">
                                        <p:cTn id="26" dur="500"/>
                                        <p:tgtEl>
                                          <p:spTgt spid="4"/>
                                        </p:tgtEl>
                                        <p:attrNameLst>
                                          <p:attrName>ppt_y</p:attrName>
                                        </p:attrNameLst>
                                      </p:cBhvr>
                                      <p:tavLst>
                                        <p:tav tm="0">
                                          <p:val>
                                            <p:strVal val="ppt_y"/>
                                          </p:val>
                                        </p:tav>
                                        <p:tav tm="100000">
                                          <p:val>
                                            <p:strVal val="ppt_y"/>
                                          </p:val>
                                        </p:tav>
                                      </p:tavLst>
                                    </p:anim>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13500"/>
                            </p:stCondLst>
                            <p:childTnLst>
                              <p:par>
                                <p:cTn id="29" presetID="42" presetClass="path" presetSubtype="0" accel="50000" decel="50000" fill="hold" nodeType="afterEffect">
                                  <p:stCondLst>
                                    <p:cond delay="1000"/>
                                  </p:stCondLst>
                                  <p:childTnLst>
                                    <p:animMotion origin="layout" path="M 0.00383 0.10055 L 0.00396 0.27463 " pathEditMode="relative" rAng="0" ptsTypes="AA">
                                      <p:cBhvr>
                                        <p:cTn id="30" dur="2000" fill="hold"/>
                                        <p:tgtEl>
                                          <p:spTgt spid="5"/>
                                        </p:tgtEl>
                                        <p:attrNameLst>
                                          <p:attrName>ppt_x</p:attrName>
                                          <p:attrName>ppt_y</p:attrName>
                                        </p:attrNameLst>
                                      </p:cBhvr>
                                      <p:rCtr x="0" y="8715"/>
                                    </p:animMotion>
                                  </p:childTnLst>
                                </p:cTn>
                              </p:par>
                            </p:childTnLst>
                          </p:cTn>
                        </p:par>
                        <p:par>
                          <p:cTn id="31" fill="hold">
                            <p:stCondLst>
                              <p:cond delay="16500"/>
                            </p:stCondLst>
                            <p:childTnLst>
                              <p:par>
                                <p:cTn id="32" presetID="2" presetClass="exit" presetSubtype="1" fill="hold" nodeType="afterEffect">
                                  <p:stCondLst>
                                    <p:cond delay="1250"/>
                                  </p:stCondLst>
                                  <p:childTnLst>
                                    <p:anim calcmode="lin" valueType="num">
                                      <p:cBhvr additive="base">
                                        <p:cTn id="33" dur="500"/>
                                        <p:tgtEl>
                                          <p:spTgt spid="5"/>
                                        </p:tgtEl>
                                        <p:attrNameLst>
                                          <p:attrName>ppt_x</p:attrName>
                                        </p:attrNameLst>
                                      </p:cBhvr>
                                      <p:tavLst>
                                        <p:tav tm="0">
                                          <p:val>
                                            <p:strVal val="ppt_x"/>
                                          </p:val>
                                        </p:tav>
                                        <p:tav tm="100000">
                                          <p:val>
                                            <p:strVal val="ppt_x"/>
                                          </p:val>
                                        </p:tav>
                                      </p:tavLst>
                                    </p:anim>
                                    <p:anim calcmode="lin" valueType="num">
                                      <p:cBhvr additive="base">
                                        <p:cTn id="34" dur="500"/>
                                        <p:tgtEl>
                                          <p:spTgt spid="5"/>
                                        </p:tgtEl>
                                        <p:attrNameLst>
                                          <p:attrName>ppt_y</p:attrName>
                                        </p:attrNameLst>
                                      </p:cBhvr>
                                      <p:tavLst>
                                        <p:tav tm="0">
                                          <p:val>
                                            <p:strVal val="ppt_y"/>
                                          </p:val>
                                        </p:tav>
                                        <p:tav tm="100000">
                                          <p:val>
                                            <p:strVal val="0-ppt_h/2"/>
                                          </p:val>
                                        </p:tav>
                                      </p:tavLst>
                                    </p:anim>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237" y="439131"/>
            <a:ext cx="10058400" cy="6589986"/>
          </a:xfrm>
          <a:prstGeom prst="rect">
            <a:avLst/>
          </a:prstGeom>
        </p:spPr>
      </p:pic>
    </p:spTree>
    <p:extLst>
      <p:ext uri="{BB962C8B-B14F-4D97-AF65-F5344CB8AC3E}">
        <p14:creationId xmlns:p14="http://schemas.microsoft.com/office/powerpoint/2010/main" val="5884825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775" t="-6622" r="-6807"/>
          <a:stretch/>
        </p:blipFill>
        <p:spPr>
          <a:xfrm>
            <a:off x="0" y="0"/>
            <a:ext cx="12435840" cy="7040880"/>
          </a:xfrm>
          <a:prstGeom prst="rect">
            <a:avLst/>
          </a:prstGeom>
          <a:solidFill>
            <a:srgbClr val="FFFFFF"/>
          </a:solidFill>
        </p:spPr>
      </p:pic>
      <p:sp>
        <p:nvSpPr>
          <p:cNvPr id="4"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a:solidFill>
                  <a:schemeClr val="accent1"/>
                </a:solidFill>
              </a:rPr>
              <a:t>media sample</a:t>
            </a:r>
          </a:p>
        </p:txBody>
      </p:sp>
    </p:spTree>
    <p:extLst>
      <p:ext uri="{BB962C8B-B14F-4D97-AF65-F5344CB8AC3E}">
        <p14:creationId xmlns:p14="http://schemas.microsoft.com/office/powerpoint/2010/main" val="12947026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5456237"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Oval 9"/>
          <p:cNvSpPr/>
          <p:nvPr/>
        </p:nvSpPr>
        <p:spPr bwMode="auto">
          <a:xfrm>
            <a:off x="2914969" y="-1955490"/>
            <a:ext cx="10995665" cy="1099566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2"/>
          <p:cNvSpPr txBox="1">
            <a:spLocks/>
          </p:cNvSpPr>
          <p:nvPr/>
        </p:nvSpPr>
        <p:spPr>
          <a:xfrm>
            <a:off x="7285038" y="2321145"/>
            <a:ext cx="4419599" cy="207262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70C0"/>
                </a:solidFill>
              </a:rPr>
              <a:t>4 controls and patterns</a:t>
            </a:r>
          </a:p>
          <a:p>
            <a:r>
              <a:rPr lang="en-US" sz="2000" dirty="0">
                <a:solidFill>
                  <a:srgbClr val="0070C0"/>
                </a:solidFill>
              </a:rPr>
              <a:t>List control</a:t>
            </a:r>
          </a:p>
          <a:p>
            <a:r>
              <a:rPr lang="en-US" sz="2000" dirty="0">
                <a:solidFill>
                  <a:srgbClr val="0070C0"/>
                </a:solidFill>
              </a:rPr>
              <a:t>Featured Section</a:t>
            </a:r>
          </a:p>
          <a:p>
            <a:r>
              <a:rPr lang="en-US" sz="2000" dirty="0">
                <a:solidFill>
                  <a:srgbClr val="0070C0"/>
                </a:solidFill>
              </a:rPr>
              <a:t>Carousel</a:t>
            </a:r>
          </a:p>
          <a:p>
            <a:r>
              <a:rPr lang="en-US" sz="2000" dirty="0">
                <a:solidFill>
                  <a:srgbClr val="0070C0"/>
                </a:solidFill>
              </a:rPr>
              <a:t>Detail page</a:t>
            </a:r>
          </a:p>
          <a:p>
            <a:endParaRPr lang="en-US" sz="1600" dirty="0">
              <a:solidFill>
                <a:srgbClr val="0070C0"/>
              </a:solidFill>
            </a:endParaRPr>
          </a:p>
        </p:txBody>
      </p:sp>
      <p:sp>
        <p:nvSpPr>
          <p:cNvPr id="17"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a:solidFill>
                  <a:schemeClr val="bg1"/>
                </a:solidFill>
              </a:rPr>
              <a:t>media sample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846" y="1173434"/>
            <a:ext cx="2093244" cy="52550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191" y="1910843"/>
            <a:ext cx="2477246" cy="3262997"/>
          </a:xfrm>
          <a:prstGeom prst="rect">
            <a:avLst/>
          </a:prstGeom>
        </p:spPr>
      </p:pic>
    </p:spTree>
    <p:extLst>
      <p:ext uri="{BB962C8B-B14F-4D97-AF65-F5344CB8AC3E}">
        <p14:creationId xmlns:p14="http://schemas.microsoft.com/office/powerpoint/2010/main" val="108046025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037" y="53022"/>
            <a:ext cx="12344400" cy="6949440"/>
          </a:xfrm>
          <a:prstGeom prst="rect">
            <a:avLst/>
          </a:prstGeom>
        </p:spPr>
      </p:pic>
      <p:sp>
        <p:nvSpPr>
          <p:cNvPr id="15"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a:solidFill>
                  <a:schemeClr val="accent1"/>
                </a:solidFill>
              </a:rPr>
              <a:t>sights2see</a:t>
            </a:r>
          </a:p>
        </p:txBody>
      </p:sp>
    </p:spTree>
    <p:extLst>
      <p:ext uri="{BB962C8B-B14F-4D97-AF65-F5344CB8AC3E}">
        <p14:creationId xmlns:p14="http://schemas.microsoft.com/office/powerpoint/2010/main" val="181527611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5456237"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p:nvSpPr>
        <p:spPr bwMode="auto">
          <a:xfrm>
            <a:off x="2914969" y="-1955490"/>
            <a:ext cx="10995665" cy="1099566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2"/>
          <p:cNvSpPr txBox="1">
            <a:spLocks/>
          </p:cNvSpPr>
          <p:nvPr/>
        </p:nvSpPr>
        <p:spPr>
          <a:xfrm>
            <a:off x="7285038" y="2160128"/>
            <a:ext cx="3962399" cy="142937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70C0"/>
                </a:solidFill>
              </a:rPr>
              <a:t>2 controls and patterns</a:t>
            </a:r>
          </a:p>
          <a:p>
            <a:r>
              <a:rPr lang="en-US" sz="2000" dirty="0" err="1">
                <a:solidFill>
                  <a:srgbClr val="0070C0"/>
                </a:solidFill>
              </a:rPr>
              <a:t>SplitView</a:t>
            </a:r>
            <a:endParaRPr lang="en-US" sz="2000" dirty="0">
              <a:solidFill>
                <a:srgbClr val="0070C0"/>
              </a:solidFill>
            </a:endParaRPr>
          </a:p>
          <a:p>
            <a:r>
              <a:rPr lang="en-US" sz="2000" dirty="0">
                <a:solidFill>
                  <a:srgbClr val="0070C0"/>
                </a:solidFill>
              </a:rPr>
              <a:t>Map view</a:t>
            </a:r>
          </a:p>
          <a:p>
            <a:endParaRPr lang="en-US" sz="1600" dirty="0">
              <a:solidFill>
                <a:srgbClr val="0070C0"/>
              </a:solidFill>
            </a:endParaRPr>
          </a:p>
        </p:txBody>
      </p:sp>
      <p:sp>
        <p:nvSpPr>
          <p:cNvPr id="17"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a:solidFill>
                  <a:schemeClr val="bg1"/>
                </a:solidFill>
              </a:rPr>
              <a:t>sights2see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68" t="1904" r="939" b="2521"/>
          <a:stretch/>
        </p:blipFill>
        <p:spPr>
          <a:xfrm>
            <a:off x="768132" y="1395715"/>
            <a:ext cx="4692318" cy="281539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2" t="1212" r="1295" b="2096"/>
          <a:stretch/>
        </p:blipFill>
        <p:spPr>
          <a:xfrm>
            <a:off x="2473907" y="3589503"/>
            <a:ext cx="3894624" cy="2346159"/>
          </a:xfrm>
          <a:prstGeom prst="rect">
            <a:avLst/>
          </a:prstGeom>
        </p:spPr>
      </p:pic>
    </p:spTree>
    <p:extLst>
      <p:ext uri="{BB962C8B-B14F-4D97-AF65-F5344CB8AC3E}">
        <p14:creationId xmlns:p14="http://schemas.microsoft.com/office/powerpoint/2010/main" val="1851224338"/>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7"/>
            <a:ext cx="11887200" cy="932563"/>
          </a:xfrm>
        </p:spPr>
        <p:txBody>
          <a:bodyPr/>
          <a:lstStyle/>
          <a:p>
            <a:r>
              <a:rPr lang="en-US" sz="5400" dirty="0"/>
              <a:t>Let’s get cooking</a:t>
            </a:r>
          </a:p>
        </p:txBody>
      </p:sp>
      <p:grpSp>
        <p:nvGrpSpPr>
          <p:cNvPr id="7" name="Group 6"/>
          <p:cNvGrpSpPr/>
          <p:nvPr/>
        </p:nvGrpSpPr>
        <p:grpSpPr>
          <a:xfrm>
            <a:off x="6790801" y="830262"/>
            <a:ext cx="2766065" cy="2766065"/>
            <a:chOff x="6790801" y="830262"/>
            <a:chExt cx="2766065" cy="2766065"/>
          </a:xfrm>
        </p:grpSpPr>
        <p:sp>
          <p:nvSpPr>
            <p:cNvPr id="4" name="Oval 3"/>
            <p:cNvSpPr/>
            <p:nvPr/>
          </p:nvSpPr>
          <p:spPr bwMode="auto">
            <a:xfrm>
              <a:off x="6790801" y="830262"/>
              <a:ext cx="2766065" cy="2766065"/>
            </a:xfrm>
            <a:prstGeom prst="ellipse">
              <a:avLst/>
            </a:prstGeom>
            <a:solidFill>
              <a:schemeClr val="accent3">
                <a:alpha val="3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a:blip r:embed="rId3"/>
            <a:stretch>
              <a:fillRect/>
            </a:stretch>
          </p:blipFill>
          <p:spPr>
            <a:xfrm>
              <a:off x="7644847" y="1725000"/>
              <a:ext cx="1057972" cy="976587"/>
            </a:xfrm>
            <a:prstGeom prst="rect">
              <a:avLst/>
            </a:prstGeom>
          </p:spPr>
        </p:pic>
      </p:grpSp>
      <p:grpSp>
        <p:nvGrpSpPr>
          <p:cNvPr id="15" name="Group 14"/>
          <p:cNvGrpSpPr/>
          <p:nvPr/>
        </p:nvGrpSpPr>
        <p:grpSpPr>
          <a:xfrm>
            <a:off x="8123237" y="4052202"/>
            <a:ext cx="1200327" cy="1200327"/>
            <a:chOff x="8123237" y="4052202"/>
            <a:chExt cx="1200327" cy="1200327"/>
          </a:xfrm>
        </p:grpSpPr>
        <p:sp>
          <p:nvSpPr>
            <p:cNvPr id="6" name="Oval 5"/>
            <p:cNvSpPr/>
            <p:nvPr/>
          </p:nvSpPr>
          <p:spPr bwMode="auto">
            <a:xfrm>
              <a:off x="8123237" y="4052202"/>
              <a:ext cx="1200327" cy="1200327"/>
            </a:xfrm>
            <a:prstGeom prst="ellipse">
              <a:avLst/>
            </a:prstGeom>
            <a:solidFill>
              <a:schemeClr val="accent3">
                <a:alpha val="6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4"/>
            <a:stretch>
              <a:fillRect/>
            </a:stretch>
          </p:blipFill>
          <p:spPr>
            <a:xfrm>
              <a:off x="8510375" y="4461172"/>
              <a:ext cx="451062" cy="407690"/>
            </a:xfrm>
            <a:prstGeom prst="rect">
              <a:avLst/>
            </a:prstGeom>
          </p:spPr>
        </p:pic>
      </p:grpSp>
      <p:grpSp>
        <p:nvGrpSpPr>
          <p:cNvPr id="16" name="Group 15"/>
          <p:cNvGrpSpPr/>
          <p:nvPr/>
        </p:nvGrpSpPr>
        <p:grpSpPr>
          <a:xfrm>
            <a:off x="9556866" y="2906398"/>
            <a:ext cx="1838202" cy="1838202"/>
            <a:chOff x="9556866" y="2906398"/>
            <a:chExt cx="1838202" cy="1838202"/>
          </a:xfrm>
        </p:grpSpPr>
        <p:sp>
          <p:nvSpPr>
            <p:cNvPr id="5" name="Oval 4"/>
            <p:cNvSpPr/>
            <p:nvPr/>
          </p:nvSpPr>
          <p:spPr bwMode="auto">
            <a:xfrm>
              <a:off x="9556866" y="2906398"/>
              <a:ext cx="1838202" cy="1838202"/>
            </a:xfrm>
            <a:prstGeom prst="ellipse">
              <a:avLst/>
            </a:prstGeom>
            <a:solidFill>
              <a:schemeClr val="accent3">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5"/>
            <a:stretch>
              <a:fillRect/>
            </a:stretch>
          </p:blipFill>
          <p:spPr>
            <a:xfrm>
              <a:off x="10120574" y="3431799"/>
              <a:ext cx="736600" cy="787400"/>
            </a:xfrm>
            <a:prstGeom prst="rect">
              <a:avLst/>
            </a:prstGeom>
          </p:spPr>
        </p:pic>
      </p:grpSp>
      <p:pic>
        <p:nvPicPr>
          <p:cNvPr id="12" name="Picture 11"/>
          <p:cNvPicPr>
            <a:picLocks noChangeAspect="1"/>
          </p:cNvPicPr>
          <p:nvPr/>
        </p:nvPicPr>
        <p:blipFill>
          <a:blip r:embed="rId6"/>
          <a:stretch>
            <a:fillRect/>
          </a:stretch>
        </p:blipFill>
        <p:spPr>
          <a:xfrm>
            <a:off x="13685837" y="6013867"/>
            <a:ext cx="139700" cy="736600"/>
          </a:xfrm>
          <a:prstGeom prst="rect">
            <a:avLst/>
          </a:prstGeom>
        </p:spPr>
      </p:pic>
      <p:grpSp>
        <p:nvGrpSpPr>
          <p:cNvPr id="13" name="Group 12"/>
          <p:cNvGrpSpPr/>
          <p:nvPr/>
        </p:nvGrpSpPr>
        <p:grpSpPr>
          <a:xfrm>
            <a:off x="5761037" y="4051497"/>
            <a:ext cx="1838202" cy="1838202"/>
            <a:chOff x="5761037" y="4051497"/>
            <a:chExt cx="1838202" cy="1838202"/>
          </a:xfrm>
        </p:grpSpPr>
        <p:sp>
          <p:nvSpPr>
            <p:cNvPr id="8" name="Oval 7"/>
            <p:cNvSpPr/>
            <p:nvPr/>
          </p:nvSpPr>
          <p:spPr bwMode="auto">
            <a:xfrm>
              <a:off x="5761037" y="4051497"/>
              <a:ext cx="1838202" cy="1838202"/>
            </a:xfrm>
            <a:prstGeom prst="ellipse">
              <a:avLst/>
            </a:prstGeom>
            <a:solidFill>
              <a:schemeClr val="accent3">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p:nvPicPr>
          <p:blipFill>
            <a:blip r:embed="rId7"/>
            <a:stretch>
              <a:fillRect/>
            </a:stretch>
          </p:blipFill>
          <p:spPr>
            <a:xfrm>
              <a:off x="6311838" y="4570548"/>
              <a:ext cx="736600" cy="800100"/>
            </a:xfrm>
            <a:prstGeom prst="rect">
              <a:avLst/>
            </a:prstGeom>
          </p:spPr>
        </p:pic>
      </p:grpSp>
    </p:spTree>
    <p:extLst>
      <p:ext uri="{BB962C8B-B14F-4D97-AF65-F5344CB8AC3E}">
        <p14:creationId xmlns:p14="http://schemas.microsoft.com/office/powerpoint/2010/main" val="16720907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037" y="3680140"/>
            <a:ext cx="5105400" cy="683264"/>
          </a:xfrm>
        </p:spPr>
        <p:txBody>
          <a:bodyPr/>
          <a:lstStyle/>
          <a:p>
            <a:r>
              <a:rPr lang="en-US" sz="3600" dirty="0">
                <a:solidFill>
                  <a:schemeClr val="bg1"/>
                </a:solidFill>
              </a:rPr>
              <a:t>Prepping for a tasty design</a:t>
            </a:r>
          </a:p>
        </p:txBody>
      </p:sp>
      <p:pic>
        <p:nvPicPr>
          <p:cNvPr id="7" name="Picture 6"/>
          <p:cNvPicPr>
            <a:picLocks noChangeAspect="1"/>
          </p:cNvPicPr>
          <p:nvPr/>
        </p:nvPicPr>
        <p:blipFill>
          <a:blip r:embed="rId3"/>
          <a:stretch>
            <a:fillRect/>
          </a:stretch>
        </p:blipFill>
        <p:spPr>
          <a:xfrm>
            <a:off x="5756544" y="2278062"/>
            <a:ext cx="1304386" cy="1204046"/>
          </a:xfrm>
          <a:prstGeom prst="rect">
            <a:avLst/>
          </a:prstGeom>
        </p:spPr>
      </p:pic>
    </p:spTree>
    <p:extLst>
      <p:ext uri="{BB962C8B-B14F-4D97-AF65-F5344CB8AC3E}">
        <p14:creationId xmlns:p14="http://schemas.microsoft.com/office/powerpoint/2010/main" val="126842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Oval 3"/>
          <p:cNvSpPr/>
          <p:nvPr/>
        </p:nvSpPr>
        <p:spPr bwMode="auto">
          <a:xfrm>
            <a:off x="2914969" y="-1955490"/>
            <a:ext cx="10995665" cy="1099566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00873" y="295274"/>
            <a:ext cx="11889564" cy="917575"/>
          </a:xfrm>
        </p:spPr>
        <p:txBody>
          <a:bodyPr/>
          <a:lstStyle/>
          <a:p>
            <a:r>
              <a:rPr lang="en-US" sz="4000" dirty="0">
                <a:solidFill>
                  <a:schemeClr val="bg1"/>
                </a:solidFill>
              </a:rPr>
              <a:t>ingredients</a:t>
            </a:r>
          </a:p>
        </p:txBody>
      </p:sp>
      <p:sp>
        <p:nvSpPr>
          <p:cNvPr id="3" name="Text Placeholder 2"/>
          <p:cNvSpPr>
            <a:spLocks noGrp="1"/>
          </p:cNvSpPr>
          <p:nvPr>
            <p:ph type="body" sz="quarter" idx="10"/>
          </p:nvPr>
        </p:nvSpPr>
        <p:spPr>
          <a:xfrm>
            <a:off x="5669603" y="2034238"/>
            <a:ext cx="5486399" cy="3016210"/>
          </a:xfrm>
        </p:spPr>
        <p:txBody>
          <a:bodyPr/>
          <a:lstStyle/>
          <a:p>
            <a:pPr marL="0" indent="0">
              <a:buNone/>
            </a:pPr>
            <a:r>
              <a:rPr lang="en-US" dirty="0">
                <a:solidFill>
                  <a:schemeClr val="accent1"/>
                </a:solidFill>
              </a:rPr>
              <a:t>2 parts - App samples</a:t>
            </a:r>
          </a:p>
          <a:p>
            <a:pPr marL="0" indent="0">
              <a:buNone/>
            </a:pPr>
            <a:r>
              <a:rPr lang="en-US" dirty="0">
                <a:solidFill>
                  <a:schemeClr val="accent1"/>
                </a:solidFill>
              </a:rPr>
              <a:t>6 parts - Windows templates</a:t>
            </a:r>
          </a:p>
          <a:p>
            <a:pPr marL="0" indent="0">
              <a:buNone/>
            </a:pPr>
            <a:r>
              <a:rPr lang="en-US" dirty="0">
                <a:solidFill>
                  <a:schemeClr val="accent1"/>
                </a:solidFill>
              </a:rPr>
              <a:t>1 part - Windows controls</a:t>
            </a:r>
          </a:p>
          <a:p>
            <a:pPr marL="0" indent="0">
              <a:buNone/>
            </a:pPr>
            <a:r>
              <a:rPr lang="en-US" dirty="0">
                <a:solidFill>
                  <a:schemeClr val="accent1"/>
                </a:solidFill>
              </a:rPr>
              <a:t>1 part - Color palette</a:t>
            </a:r>
          </a:p>
          <a:p>
            <a:pPr marL="0" indent="0">
              <a:buNone/>
            </a:pPr>
            <a:r>
              <a:rPr lang="en-US" dirty="0">
                <a:solidFill>
                  <a:schemeClr val="accent1"/>
                </a:solidFill>
              </a:rPr>
              <a:t>A pinch of consistency</a:t>
            </a:r>
          </a:p>
        </p:txBody>
      </p:sp>
      <p:pic>
        <p:nvPicPr>
          <p:cNvPr id="5" name="Picture 4"/>
          <p:cNvPicPr>
            <a:picLocks noChangeAspect="1"/>
          </p:cNvPicPr>
          <p:nvPr/>
        </p:nvPicPr>
        <p:blipFill>
          <a:blip r:embed="rId2"/>
          <a:stretch>
            <a:fillRect/>
          </a:stretch>
        </p:blipFill>
        <p:spPr>
          <a:xfrm>
            <a:off x="1313762" y="2125677"/>
            <a:ext cx="3075675" cy="2839079"/>
          </a:xfrm>
          <a:prstGeom prst="rect">
            <a:avLst/>
          </a:prstGeom>
        </p:spPr>
      </p:pic>
    </p:spTree>
    <p:extLst>
      <p:ext uri="{BB962C8B-B14F-4D97-AF65-F5344CB8AC3E}">
        <p14:creationId xmlns:p14="http://schemas.microsoft.com/office/powerpoint/2010/main" val="207009910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37" y="404539"/>
            <a:ext cx="10058400" cy="6589986"/>
          </a:xfrm>
          <a:prstGeom prst="rect">
            <a:avLst/>
          </a:prstGeom>
        </p:spPr>
      </p:pic>
    </p:spTree>
    <p:extLst>
      <p:ext uri="{BB962C8B-B14F-4D97-AF65-F5344CB8AC3E}">
        <p14:creationId xmlns:p14="http://schemas.microsoft.com/office/powerpoint/2010/main" val="537826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43" t="7789" r="-643" b="4964"/>
          <a:stretch/>
        </p:blipFill>
        <p:spPr>
          <a:xfrm>
            <a:off x="1679260" y="694944"/>
            <a:ext cx="9415777" cy="5760720"/>
          </a:xfrm>
          <a:prstGeom prst="rect">
            <a:avLst/>
          </a:prstGeom>
          <a:effectLst>
            <a:outerShdw blurRad="114300" sx="102000" sy="102000" algn="ctr" rotWithShape="0">
              <a:schemeClr val="bg1">
                <a:lumMod val="85000"/>
                <a:alpha val="55000"/>
              </a:schemeClr>
            </a:outerShdw>
          </a:effectLst>
        </p:spPr>
      </p:pic>
    </p:spTree>
    <p:extLst>
      <p:ext uri="{BB962C8B-B14F-4D97-AF65-F5344CB8AC3E}">
        <p14:creationId xmlns:p14="http://schemas.microsoft.com/office/powerpoint/2010/main" val="20803212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Real World Design and Development to Accelerate your Universal Windows Apps</a:t>
            </a:r>
            <a:endParaRPr lang="en-US" dirty="0"/>
          </a:p>
        </p:txBody>
      </p:sp>
      <p:sp>
        <p:nvSpPr>
          <p:cNvPr id="5" name="Text Placeholder 4"/>
          <p:cNvSpPr>
            <a:spLocks noGrp="1"/>
          </p:cNvSpPr>
          <p:nvPr>
            <p:ph type="body" sz="quarter" idx="12"/>
          </p:nvPr>
        </p:nvSpPr>
        <p:spPr>
          <a:xfrm>
            <a:off x="274701" y="4869620"/>
            <a:ext cx="10058337" cy="1828007"/>
          </a:xfrm>
        </p:spPr>
        <p:txBody>
          <a:bodyPr/>
          <a:lstStyle/>
          <a:p>
            <a:r>
              <a:rPr lang="en-US" dirty="0"/>
              <a:t>Lynnette Reed &amp; Rob Cameron</a:t>
            </a:r>
          </a:p>
          <a:p>
            <a:r>
              <a:rPr lang="en-US" sz="2400" dirty="0"/>
              <a:t>Sr. Visual Designer / Principal SDE</a:t>
            </a:r>
          </a:p>
        </p:txBody>
      </p:sp>
      <p:sp>
        <p:nvSpPr>
          <p:cNvPr id="6" name="Text Placeholder 5"/>
          <p:cNvSpPr>
            <a:spLocks noGrp="1"/>
          </p:cNvSpPr>
          <p:nvPr>
            <p:ph type="body" sz="quarter" idx="13"/>
          </p:nvPr>
        </p:nvSpPr>
        <p:spPr>
          <a:xfrm>
            <a:off x="8504238" y="307621"/>
            <a:ext cx="3656013" cy="572464"/>
          </a:xfrm>
        </p:spPr>
        <p:txBody>
          <a:bodyPr/>
          <a:lstStyle/>
          <a:p>
            <a:r>
              <a:rPr lang="en-US" dirty="0"/>
              <a:t>B873</a:t>
            </a:r>
          </a:p>
        </p:txBody>
      </p:sp>
      <p:sp>
        <p:nvSpPr>
          <p:cNvPr id="7" name="TextBox 6"/>
          <p:cNvSpPr txBox="1"/>
          <p:nvPr/>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pic>
        <p:nvPicPr>
          <p:cNvPr id="8" name="Picture 7"/>
          <p:cNvPicPr>
            <a:picLocks noChangeAspect="1"/>
          </p:cNvPicPr>
          <p:nvPr/>
        </p:nvPicPr>
        <p:blipFill>
          <a:blip r:embed="rId3"/>
          <a:stretch>
            <a:fillRect/>
          </a:stretch>
        </p:blipFill>
        <p:spPr>
          <a:xfrm>
            <a:off x="5075237" y="7231062"/>
            <a:ext cx="1334905" cy="1395927"/>
          </a:xfrm>
          <a:prstGeom prst="rect">
            <a:avLst/>
          </a:prstGeom>
        </p:spPr>
      </p:pic>
    </p:spTree>
    <p:extLst>
      <p:ext uri="{BB962C8B-B14F-4D97-AF65-F5344CB8AC3E}">
        <p14:creationId xmlns:p14="http://schemas.microsoft.com/office/powerpoint/2010/main" val="26669028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1322E-6 -4.38039E-6 L 0.20372 -0.33931 " pathEditMode="relative" rAng="0" ptsTypes="AA">
                                      <p:cBhvr>
                                        <p:cTn id="6" dur="2000" fill="hold"/>
                                        <p:tgtEl>
                                          <p:spTgt spid="8"/>
                                        </p:tgtEl>
                                        <p:attrNameLst>
                                          <p:attrName>ppt_x</p:attrName>
                                          <p:attrName>ppt_y</p:attrName>
                                        </p:attrNameLst>
                                      </p:cBhvr>
                                      <p:rCtr x="10186" y="-16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2" t="7229" r="502" b="5520"/>
          <a:stretch/>
        </p:blipFill>
        <p:spPr>
          <a:xfrm>
            <a:off x="1679260" y="632142"/>
            <a:ext cx="9415777" cy="5760720"/>
          </a:xfrm>
          <a:prstGeom prst="rect">
            <a:avLst/>
          </a:prstGeom>
          <a:effectLst>
            <a:outerShdw blurRad="114300" sx="102000" sy="102000" algn="ctr" rotWithShape="0">
              <a:schemeClr val="bg1">
                <a:lumMod val="85000"/>
                <a:alpha val="55000"/>
              </a:schemeClr>
            </a:outerShdw>
          </a:effectLst>
        </p:spPr>
      </p:pic>
    </p:spTree>
    <p:extLst>
      <p:ext uri="{BB962C8B-B14F-4D97-AF65-F5344CB8AC3E}">
        <p14:creationId xmlns:p14="http://schemas.microsoft.com/office/powerpoint/2010/main" val="61058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410" y="3680140"/>
            <a:ext cx="3276600" cy="683264"/>
          </a:xfrm>
        </p:spPr>
        <p:txBody>
          <a:bodyPr/>
          <a:lstStyle/>
          <a:p>
            <a:pPr algn="ctr"/>
            <a:r>
              <a:rPr lang="en-US" sz="3600" dirty="0">
                <a:solidFill>
                  <a:srgbClr val="FFFFFF"/>
                </a:solidFill>
              </a:rPr>
              <a:t>Making it tasty</a:t>
            </a:r>
          </a:p>
        </p:txBody>
      </p:sp>
      <p:pic>
        <p:nvPicPr>
          <p:cNvPr id="5" name="Picture 4"/>
          <p:cNvPicPr>
            <a:picLocks noChangeAspect="1"/>
          </p:cNvPicPr>
          <p:nvPr/>
        </p:nvPicPr>
        <p:blipFill>
          <a:blip r:embed="rId3"/>
          <a:stretch>
            <a:fillRect/>
          </a:stretch>
        </p:blipFill>
        <p:spPr>
          <a:xfrm>
            <a:off x="5655558" y="2049462"/>
            <a:ext cx="1328871" cy="1420515"/>
          </a:xfrm>
          <a:prstGeom prst="rect">
            <a:avLst/>
          </a:prstGeom>
        </p:spPr>
      </p:pic>
    </p:spTree>
    <p:extLst>
      <p:ext uri="{BB962C8B-B14F-4D97-AF65-F5344CB8AC3E}">
        <p14:creationId xmlns:p14="http://schemas.microsoft.com/office/powerpoint/2010/main" val="19716980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63000"/>
            <a:extLst>
              <a:ext uri="{28A0092B-C50C-407E-A947-70E740481C1C}">
                <a14:useLocalDpi xmlns:a14="http://schemas.microsoft.com/office/drawing/2010/main" val="0"/>
              </a:ext>
            </a:extLst>
          </a:blip>
          <a:srcRect/>
          <a:stretch/>
        </p:blipFill>
        <p:spPr>
          <a:xfrm>
            <a:off x="0" y="-7938"/>
            <a:ext cx="12435840" cy="7040880"/>
          </a:xfrm>
          <a:prstGeom prst="rect">
            <a:avLst/>
          </a:prstGeom>
        </p:spPr>
      </p:pic>
      <p:pic>
        <p:nvPicPr>
          <p:cNvPr id="3" name="Picture 2"/>
          <p:cNvPicPr>
            <a:picLocks noChangeAspect="1"/>
          </p:cNvPicPr>
          <p:nvPr/>
        </p:nvPicPr>
        <p:blipFill>
          <a:blip r:embed="rId4"/>
          <a:stretch>
            <a:fillRect/>
          </a:stretch>
        </p:blipFill>
        <p:spPr>
          <a:xfrm>
            <a:off x="5913120" y="2201862"/>
            <a:ext cx="609600" cy="2019300"/>
          </a:xfrm>
          <a:prstGeom prst="rect">
            <a:avLst/>
          </a:prstGeom>
        </p:spPr>
      </p:pic>
      <p:sp>
        <p:nvSpPr>
          <p:cNvPr id="4" name="TextBox 3"/>
          <p:cNvSpPr txBox="1"/>
          <p:nvPr/>
        </p:nvSpPr>
        <p:spPr>
          <a:xfrm>
            <a:off x="5005730" y="4696851"/>
            <a:ext cx="2424382"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a:solidFill>
                  <a:schemeClr val="bg1"/>
                </a:solidFill>
                <a:latin typeface="+mj-lt"/>
              </a:rPr>
              <a:t>Contoso Sweets</a:t>
            </a:r>
          </a:p>
        </p:txBody>
      </p:sp>
    </p:spTree>
    <p:extLst>
      <p:ext uri="{BB962C8B-B14F-4D97-AF65-F5344CB8AC3E}">
        <p14:creationId xmlns:p14="http://schemas.microsoft.com/office/powerpoint/2010/main" val="78654612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45000"/>
            <a:extLst>
              <a:ext uri="{28A0092B-C50C-407E-A947-70E740481C1C}">
                <a14:useLocalDpi xmlns:a14="http://schemas.microsoft.com/office/drawing/2010/main" val="0"/>
              </a:ext>
            </a:extLst>
          </a:blip>
          <a:srcRect/>
          <a:stretch/>
        </p:blipFill>
        <p:spPr>
          <a:xfrm>
            <a:off x="0" y="0"/>
            <a:ext cx="12466637" cy="69951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904" y="1350206"/>
            <a:ext cx="2294022" cy="143376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972" y="3102806"/>
            <a:ext cx="2711116" cy="271111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4573" y="1401177"/>
            <a:ext cx="1331822" cy="133182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3656" y="2865049"/>
            <a:ext cx="3649581" cy="69081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5944" y="3952390"/>
            <a:ext cx="1465004" cy="1465004"/>
          </a:xfrm>
          <a:prstGeom prst="rect">
            <a:avLst/>
          </a:prstGeom>
        </p:spPr>
      </p:pic>
      <p:grpSp>
        <p:nvGrpSpPr>
          <p:cNvPr id="15" name="Group 14"/>
          <p:cNvGrpSpPr/>
          <p:nvPr/>
        </p:nvGrpSpPr>
        <p:grpSpPr>
          <a:xfrm>
            <a:off x="8656637" y="3200634"/>
            <a:ext cx="2133600" cy="2065761"/>
            <a:chOff x="9494837" y="1843475"/>
            <a:chExt cx="2133600" cy="2065761"/>
          </a:xfrm>
        </p:grpSpPr>
        <p:sp>
          <p:nvSpPr>
            <p:cNvPr id="10" name="Rectangle 9"/>
            <p:cNvSpPr/>
            <p:nvPr/>
          </p:nvSpPr>
          <p:spPr bwMode="auto">
            <a:xfrm>
              <a:off x="9494837" y="1843475"/>
              <a:ext cx="1066800" cy="1044187"/>
            </a:xfrm>
            <a:prstGeom prst="rect">
              <a:avLst/>
            </a:prstGeom>
            <a:solidFill>
              <a:srgbClr val="F46658">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9494837" y="2865049"/>
              <a:ext cx="1066800" cy="1044187"/>
            </a:xfrm>
            <a:prstGeom prst="rect">
              <a:avLst/>
            </a:prstGeom>
            <a:solidFill>
              <a:srgbClr val="373642">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10561637" y="1843475"/>
              <a:ext cx="1066800" cy="1044187"/>
            </a:xfrm>
            <a:prstGeom prst="rect">
              <a:avLst/>
            </a:prstGeom>
            <a:solidFill>
              <a:srgbClr val="1FCAAD">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10561637" y="2865049"/>
              <a:ext cx="1066800" cy="1044187"/>
            </a:xfrm>
            <a:prstGeom prst="rect">
              <a:avLst/>
            </a:prstGeom>
            <a:solidFill>
              <a:srgbClr val="6356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596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34000"/>
            <a:extLst>
              <a:ext uri="{28A0092B-C50C-407E-A947-70E740481C1C}">
                <a14:useLocalDpi xmlns:a14="http://schemas.microsoft.com/office/drawing/2010/main" val="0"/>
              </a:ext>
            </a:extLst>
          </a:blip>
          <a:srcRect/>
          <a:stretch/>
        </p:blipFill>
        <p:spPr>
          <a:xfrm>
            <a:off x="0" y="0"/>
            <a:ext cx="12466637" cy="69951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920" y="525462"/>
            <a:ext cx="5916725" cy="39444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052" y="4458592"/>
            <a:ext cx="3124809" cy="20832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0764" y="4454761"/>
            <a:ext cx="2104288" cy="140285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8645" y="2255643"/>
            <a:ext cx="3321453" cy="221430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8645" y="4454761"/>
            <a:ext cx="1411484" cy="94098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437" y="3513772"/>
            <a:ext cx="1411484" cy="940989"/>
          </a:xfrm>
          <a:prstGeom prst="rect">
            <a:avLst/>
          </a:prstGeom>
        </p:spPr>
      </p:pic>
    </p:spTree>
    <p:extLst>
      <p:ext uri="{BB962C8B-B14F-4D97-AF65-F5344CB8AC3E}">
        <p14:creationId xmlns:p14="http://schemas.microsoft.com/office/powerpoint/2010/main" val="50824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62"/>
          <a:stretch/>
        </p:blipFill>
        <p:spPr>
          <a:xfrm>
            <a:off x="0" y="28505"/>
            <a:ext cx="12435840" cy="7040880"/>
          </a:xfrm>
          <a:prstGeom prst="rect">
            <a:avLst/>
          </a:prstGeom>
        </p:spPr>
      </p:pic>
      <p:sp>
        <p:nvSpPr>
          <p:cNvPr id="15" name="Title 1"/>
          <p:cNvSpPr txBox="1">
            <a:spLocks/>
          </p:cNvSpPr>
          <p:nvPr/>
        </p:nvSpPr>
        <p:spPr>
          <a:xfrm>
            <a:off x="500873"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err="1">
                <a:solidFill>
                  <a:schemeClr val="accent1"/>
                </a:solidFill>
              </a:rPr>
              <a:t>contoso</a:t>
            </a:r>
            <a:r>
              <a:rPr lang="en-US" sz="4000" dirty="0">
                <a:solidFill>
                  <a:schemeClr val="accent1"/>
                </a:solidFill>
              </a:rPr>
              <a:t> sweets</a:t>
            </a:r>
          </a:p>
        </p:txBody>
      </p:sp>
    </p:spTree>
    <p:extLst>
      <p:ext uri="{BB962C8B-B14F-4D97-AF65-F5344CB8AC3E}">
        <p14:creationId xmlns:p14="http://schemas.microsoft.com/office/powerpoint/2010/main" val="263582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637" y="2941476"/>
            <a:ext cx="4297663" cy="1292662"/>
          </a:xfrm>
        </p:spPr>
        <p:txBody>
          <a:bodyPr/>
          <a:lstStyle/>
          <a:p>
            <a:r>
              <a:rPr lang="en-US" sz="4000"/>
              <a:t>Design demo part I</a:t>
            </a:r>
            <a:endParaRPr lang="en-US" sz="4000" dirty="0"/>
          </a:p>
        </p:txBody>
      </p:sp>
    </p:spTree>
    <p:extLst>
      <p:ext uri="{BB962C8B-B14F-4D97-AF65-F5344CB8AC3E}">
        <p14:creationId xmlns:p14="http://schemas.microsoft.com/office/powerpoint/2010/main" val="18253024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489" y="3649662"/>
            <a:ext cx="3286148" cy="738664"/>
          </a:xfrm>
        </p:spPr>
        <p:txBody>
          <a:bodyPr/>
          <a:lstStyle/>
          <a:p>
            <a:pPr algn="ctr"/>
            <a:r>
              <a:rPr lang="en-US" sz="4000" dirty="0"/>
              <a:t>Ding!</a:t>
            </a:r>
            <a:endParaRPr lang="en-US" sz="2000" dirty="0"/>
          </a:p>
        </p:txBody>
      </p:sp>
      <p:pic>
        <p:nvPicPr>
          <p:cNvPr id="3" name="Picture 2"/>
          <p:cNvPicPr>
            <a:picLocks noChangeAspect="1"/>
          </p:cNvPicPr>
          <p:nvPr/>
        </p:nvPicPr>
        <p:blipFill>
          <a:blip r:embed="rId3"/>
          <a:stretch>
            <a:fillRect/>
          </a:stretch>
        </p:blipFill>
        <p:spPr>
          <a:xfrm>
            <a:off x="5835694" y="2677566"/>
            <a:ext cx="895896" cy="895896"/>
          </a:xfrm>
          <a:prstGeom prst="rect">
            <a:avLst/>
          </a:prstGeom>
        </p:spPr>
      </p:pic>
    </p:spTree>
    <p:extLst>
      <p:ext uri="{BB962C8B-B14F-4D97-AF65-F5344CB8AC3E}">
        <p14:creationId xmlns:p14="http://schemas.microsoft.com/office/powerpoint/2010/main" val="10989329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237" y="3680140"/>
            <a:ext cx="5486400" cy="1181862"/>
          </a:xfrm>
        </p:spPr>
        <p:txBody>
          <a:bodyPr/>
          <a:lstStyle/>
          <a:p>
            <a:pPr algn="ctr"/>
            <a:r>
              <a:rPr lang="en-US" sz="3600" dirty="0">
                <a:solidFill>
                  <a:srgbClr val="FFFFFF"/>
                </a:solidFill>
              </a:rPr>
              <a:t>Do you taste the batter along the way?</a:t>
            </a:r>
          </a:p>
        </p:txBody>
      </p:sp>
      <p:pic>
        <p:nvPicPr>
          <p:cNvPr id="3" name="Picture 2"/>
          <p:cNvPicPr>
            <a:picLocks noChangeAspect="1"/>
          </p:cNvPicPr>
          <p:nvPr/>
        </p:nvPicPr>
        <p:blipFill>
          <a:blip r:embed="rId3"/>
          <a:stretch>
            <a:fillRect/>
          </a:stretch>
        </p:blipFill>
        <p:spPr>
          <a:xfrm>
            <a:off x="5654364" y="2201862"/>
            <a:ext cx="1280146" cy="1181671"/>
          </a:xfrm>
          <a:prstGeom prst="rect">
            <a:avLst/>
          </a:prstGeom>
        </p:spPr>
      </p:pic>
    </p:spTree>
    <p:extLst>
      <p:ext uri="{BB962C8B-B14F-4D97-AF65-F5344CB8AC3E}">
        <p14:creationId xmlns:p14="http://schemas.microsoft.com/office/powerpoint/2010/main" val="1214865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237" y="3680140"/>
            <a:ext cx="8001000" cy="1181862"/>
          </a:xfrm>
        </p:spPr>
        <p:txBody>
          <a:bodyPr/>
          <a:lstStyle/>
          <a:p>
            <a:pPr algn="ctr"/>
            <a:r>
              <a:rPr lang="en-US" sz="3600" dirty="0">
                <a:solidFill>
                  <a:srgbClr val="FFFFFF"/>
                </a:solidFill>
              </a:rPr>
              <a:t>Or make a few cupcakes to test on your friends…</a:t>
            </a:r>
          </a:p>
        </p:txBody>
      </p:sp>
      <p:pic>
        <p:nvPicPr>
          <p:cNvPr id="3" name="Picture 2"/>
          <p:cNvPicPr>
            <a:picLocks noChangeAspect="1"/>
          </p:cNvPicPr>
          <p:nvPr/>
        </p:nvPicPr>
        <p:blipFill>
          <a:blip r:embed="rId3"/>
          <a:stretch>
            <a:fillRect/>
          </a:stretch>
        </p:blipFill>
        <p:spPr>
          <a:xfrm>
            <a:off x="4278945" y="2223977"/>
            <a:ext cx="1163769" cy="1074246"/>
          </a:xfrm>
          <a:prstGeom prst="rect">
            <a:avLst/>
          </a:prstGeom>
        </p:spPr>
      </p:pic>
      <p:pic>
        <p:nvPicPr>
          <p:cNvPr id="5" name="Picture 4"/>
          <p:cNvPicPr>
            <a:picLocks noChangeAspect="1"/>
          </p:cNvPicPr>
          <p:nvPr/>
        </p:nvPicPr>
        <p:blipFill>
          <a:blip r:embed="rId3"/>
          <a:stretch>
            <a:fillRect/>
          </a:stretch>
        </p:blipFill>
        <p:spPr>
          <a:xfrm>
            <a:off x="7374760" y="2201862"/>
            <a:ext cx="1163769" cy="1074246"/>
          </a:xfrm>
          <a:prstGeom prst="rect">
            <a:avLst/>
          </a:prstGeom>
        </p:spPr>
      </p:pic>
      <p:pic>
        <p:nvPicPr>
          <p:cNvPr id="7" name="Picture 6"/>
          <p:cNvPicPr>
            <a:picLocks noChangeAspect="1"/>
          </p:cNvPicPr>
          <p:nvPr/>
        </p:nvPicPr>
        <p:blipFill>
          <a:blip r:embed="rId4"/>
          <a:stretch>
            <a:fillRect/>
          </a:stretch>
        </p:blipFill>
        <p:spPr>
          <a:xfrm>
            <a:off x="5804704" y="2011299"/>
            <a:ext cx="1208065" cy="1291377"/>
          </a:xfrm>
          <a:prstGeom prst="rect">
            <a:avLst/>
          </a:prstGeom>
        </p:spPr>
      </p:pic>
    </p:spTree>
    <p:extLst>
      <p:ext uri="{BB962C8B-B14F-4D97-AF65-F5344CB8AC3E}">
        <p14:creationId xmlns:p14="http://schemas.microsoft.com/office/powerpoint/2010/main" val="7665526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7"/>
            <a:ext cx="11887200" cy="1652760"/>
          </a:xfrm>
        </p:spPr>
        <p:txBody>
          <a:bodyPr/>
          <a:lstStyle/>
          <a:p>
            <a:r>
              <a:rPr lang="en-US" sz="5400" dirty="0"/>
              <a:t>Lynnette Reed</a:t>
            </a:r>
            <a:br>
              <a:rPr lang="en-US" sz="5400" dirty="0"/>
            </a:br>
            <a:r>
              <a:rPr lang="en-US" sz="3200" dirty="0"/>
              <a:t>Sr. Visual Designer</a:t>
            </a:r>
            <a:br>
              <a:rPr lang="en-US" sz="3200" dirty="0"/>
            </a:br>
            <a:endParaRPr lang="en-US" sz="2000" dirty="0"/>
          </a:p>
        </p:txBody>
      </p:sp>
      <p:pic>
        <p:nvPicPr>
          <p:cNvPr id="5" name="Picture 4"/>
          <p:cNvPicPr>
            <a:picLocks noChangeAspect="1"/>
          </p:cNvPicPr>
          <p:nvPr/>
        </p:nvPicPr>
        <p:blipFill>
          <a:blip r:embed="rId3"/>
          <a:stretch>
            <a:fillRect/>
          </a:stretch>
        </p:blipFill>
        <p:spPr>
          <a:xfrm>
            <a:off x="8504237" y="1439862"/>
            <a:ext cx="1299210" cy="4121150"/>
          </a:xfrm>
          <a:prstGeom prst="rect">
            <a:avLst/>
          </a:prstGeom>
        </p:spPr>
      </p:pic>
      <p:sp>
        <p:nvSpPr>
          <p:cNvPr id="6" name="TextBox 5"/>
          <p:cNvSpPr txBox="1"/>
          <p:nvPr/>
        </p:nvSpPr>
        <p:spPr>
          <a:xfrm>
            <a:off x="8047037" y="5799597"/>
            <a:ext cx="2209800"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solidFill>
                  <a:schemeClr val="tx2"/>
                </a:solidFill>
                <a:latin typeface="+mj-lt"/>
              </a:rPr>
              <a:t>“goddess of design” </a:t>
            </a:r>
          </a:p>
        </p:txBody>
      </p:sp>
    </p:spTree>
    <p:extLst>
      <p:ext uri="{BB962C8B-B14F-4D97-AF65-F5344CB8AC3E}">
        <p14:creationId xmlns:p14="http://schemas.microsoft.com/office/powerpoint/2010/main" val="369070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60" y="3680140"/>
            <a:ext cx="8001000" cy="683264"/>
          </a:xfrm>
        </p:spPr>
        <p:txBody>
          <a:bodyPr/>
          <a:lstStyle/>
          <a:p>
            <a:pPr algn="ctr"/>
            <a:r>
              <a:rPr lang="en-US" sz="3600" dirty="0">
                <a:solidFill>
                  <a:srgbClr val="FFFFFF"/>
                </a:solidFill>
              </a:rPr>
              <a:t>before the big party? </a:t>
            </a:r>
          </a:p>
        </p:txBody>
      </p:sp>
      <p:grpSp>
        <p:nvGrpSpPr>
          <p:cNvPr id="9" name="Group 8"/>
          <p:cNvGrpSpPr/>
          <p:nvPr/>
        </p:nvGrpSpPr>
        <p:grpSpPr>
          <a:xfrm>
            <a:off x="5379201" y="1668462"/>
            <a:ext cx="2180917" cy="1667476"/>
            <a:chOff x="5379201" y="1668462"/>
            <a:chExt cx="2180917" cy="1667476"/>
          </a:xfrm>
        </p:grpSpPr>
        <p:pic>
          <p:nvPicPr>
            <p:cNvPr id="3" name="Picture 2"/>
            <p:cNvPicPr>
              <a:picLocks noChangeAspect="1"/>
            </p:cNvPicPr>
            <p:nvPr/>
          </p:nvPicPr>
          <p:blipFill>
            <a:blip r:embed="rId3"/>
            <a:stretch>
              <a:fillRect/>
            </a:stretch>
          </p:blipFill>
          <p:spPr>
            <a:xfrm>
              <a:off x="5379201" y="2762056"/>
              <a:ext cx="621706" cy="573882"/>
            </a:xfrm>
            <a:prstGeom prst="rect">
              <a:avLst/>
            </a:prstGeom>
          </p:spPr>
        </p:pic>
        <p:pic>
          <p:nvPicPr>
            <p:cNvPr id="5" name="Picture 4"/>
            <p:cNvPicPr>
              <a:picLocks noChangeAspect="1"/>
            </p:cNvPicPr>
            <p:nvPr/>
          </p:nvPicPr>
          <p:blipFill>
            <a:blip r:embed="rId3"/>
            <a:stretch>
              <a:fillRect/>
            </a:stretch>
          </p:blipFill>
          <p:spPr>
            <a:xfrm>
              <a:off x="6938412" y="2762056"/>
              <a:ext cx="621706" cy="573882"/>
            </a:xfrm>
            <a:prstGeom prst="rect">
              <a:avLst/>
            </a:prstGeom>
          </p:spPr>
        </p:pic>
        <p:pic>
          <p:nvPicPr>
            <p:cNvPr id="8" name="Picture 7"/>
            <p:cNvPicPr>
              <a:picLocks noChangeAspect="1"/>
            </p:cNvPicPr>
            <p:nvPr/>
          </p:nvPicPr>
          <p:blipFill>
            <a:blip r:embed="rId3"/>
            <a:stretch>
              <a:fillRect/>
            </a:stretch>
          </p:blipFill>
          <p:spPr>
            <a:xfrm>
              <a:off x="6172474" y="1668462"/>
              <a:ext cx="621706" cy="573882"/>
            </a:xfrm>
            <a:prstGeom prst="rect">
              <a:avLst/>
            </a:prstGeom>
          </p:spPr>
        </p:pic>
        <p:pic>
          <p:nvPicPr>
            <p:cNvPr id="10" name="Picture 9"/>
            <p:cNvPicPr>
              <a:picLocks noChangeAspect="1"/>
            </p:cNvPicPr>
            <p:nvPr/>
          </p:nvPicPr>
          <p:blipFill>
            <a:blip r:embed="rId4"/>
            <a:stretch>
              <a:fillRect/>
            </a:stretch>
          </p:blipFill>
          <p:spPr>
            <a:xfrm>
              <a:off x="6172474" y="2661115"/>
              <a:ext cx="631288" cy="674823"/>
            </a:xfrm>
            <a:prstGeom prst="rect">
              <a:avLst/>
            </a:prstGeom>
          </p:spPr>
        </p:pic>
        <p:pic>
          <p:nvPicPr>
            <p:cNvPr id="12" name="Picture 11"/>
            <p:cNvPicPr>
              <a:picLocks noChangeAspect="1"/>
            </p:cNvPicPr>
            <p:nvPr/>
          </p:nvPicPr>
          <p:blipFill>
            <a:blip r:embed="rId5"/>
            <a:stretch>
              <a:fillRect/>
            </a:stretch>
          </p:blipFill>
          <p:spPr>
            <a:xfrm>
              <a:off x="5696527" y="2087233"/>
              <a:ext cx="608760" cy="661240"/>
            </a:xfrm>
            <a:prstGeom prst="rect">
              <a:avLst/>
            </a:prstGeom>
          </p:spPr>
        </p:pic>
        <p:pic>
          <p:nvPicPr>
            <p:cNvPr id="13" name="Picture 12"/>
            <p:cNvPicPr>
              <a:picLocks noChangeAspect="1"/>
            </p:cNvPicPr>
            <p:nvPr/>
          </p:nvPicPr>
          <p:blipFill>
            <a:blip r:embed="rId5"/>
            <a:stretch>
              <a:fillRect/>
            </a:stretch>
          </p:blipFill>
          <p:spPr>
            <a:xfrm>
              <a:off x="6600077" y="2087234"/>
              <a:ext cx="608760" cy="661240"/>
            </a:xfrm>
            <a:prstGeom prst="rect">
              <a:avLst/>
            </a:prstGeom>
          </p:spPr>
        </p:pic>
      </p:grpSp>
    </p:spTree>
    <p:extLst>
      <p:ext uri="{BB962C8B-B14F-4D97-AF65-F5344CB8AC3E}">
        <p14:creationId xmlns:p14="http://schemas.microsoft.com/office/powerpoint/2010/main" val="375935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837" y="2941476"/>
            <a:ext cx="4373863" cy="1292662"/>
          </a:xfrm>
        </p:spPr>
        <p:txBody>
          <a:bodyPr/>
          <a:lstStyle/>
          <a:p>
            <a:r>
              <a:rPr lang="en-US" sz="4000"/>
              <a:t>Design demo part II</a:t>
            </a:r>
            <a:endParaRPr lang="en-US" sz="4000" dirty="0"/>
          </a:p>
        </p:txBody>
      </p:sp>
    </p:spTree>
    <p:extLst>
      <p:ext uri="{BB962C8B-B14F-4D97-AF65-F5344CB8AC3E}">
        <p14:creationId xmlns:p14="http://schemas.microsoft.com/office/powerpoint/2010/main" val="10495407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7"/>
            <a:ext cx="11887200" cy="932563"/>
          </a:xfrm>
        </p:spPr>
        <p:txBody>
          <a:bodyPr/>
          <a:lstStyle/>
          <a:p>
            <a:r>
              <a:rPr lang="en-US" sz="5400" dirty="0"/>
              <a:t>Pop in the oven</a:t>
            </a:r>
          </a:p>
        </p:txBody>
      </p:sp>
      <p:grpSp>
        <p:nvGrpSpPr>
          <p:cNvPr id="25" name="Group 24"/>
          <p:cNvGrpSpPr/>
          <p:nvPr/>
        </p:nvGrpSpPr>
        <p:grpSpPr>
          <a:xfrm>
            <a:off x="8123237" y="4052202"/>
            <a:ext cx="1200327" cy="1200327"/>
            <a:chOff x="8123237" y="4052202"/>
            <a:chExt cx="1200327" cy="1200327"/>
          </a:xfrm>
        </p:grpSpPr>
        <p:sp>
          <p:nvSpPr>
            <p:cNvPr id="6" name="Oval 5"/>
            <p:cNvSpPr/>
            <p:nvPr/>
          </p:nvSpPr>
          <p:spPr bwMode="auto">
            <a:xfrm>
              <a:off x="8123237" y="4052202"/>
              <a:ext cx="1200327" cy="120032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p:nvGrpSpPr>
          <p:grpSpPr>
            <a:xfrm>
              <a:off x="8544440" y="4347667"/>
              <a:ext cx="357919" cy="648123"/>
              <a:chOff x="7741905" y="2382711"/>
              <a:chExt cx="468450" cy="848274"/>
            </a:xfrm>
          </p:grpSpPr>
          <p:pic>
            <p:nvPicPr>
              <p:cNvPr id="10" name="Picture 9"/>
              <p:cNvPicPr>
                <a:picLocks noChangeAspect="1"/>
              </p:cNvPicPr>
              <p:nvPr/>
            </p:nvPicPr>
            <p:blipFill>
              <a:blip r:embed="rId3"/>
              <a:stretch>
                <a:fillRect/>
              </a:stretch>
            </p:blipFill>
            <p:spPr>
              <a:xfrm>
                <a:off x="7741905" y="2382711"/>
                <a:ext cx="468450" cy="848274"/>
              </a:xfrm>
              <a:prstGeom prst="rect">
                <a:avLst/>
              </a:prstGeom>
            </p:spPr>
          </p:pic>
          <p:pic>
            <p:nvPicPr>
              <p:cNvPr id="11" name="Picture 10"/>
              <p:cNvPicPr>
                <a:picLocks noChangeAspect="1"/>
              </p:cNvPicPr>
              <p:nvPr/>
            </p:nvPicPr>
            <p:blipFill>
              <a:blip r:embed="rId4"/>
              <a:stretch>
                <a:fillRect/>
              </a:stretch>
            </p:blipFill>
            <p:spPr>
              <a:xfrm>
                <a:off x="7880987" y="2711450"/>
                <a:ext cx="190285" cy="175647"/>
              </a:xfrm>
              <a:prstGeom prst="rect">
                <a:avLst/>
              </a:prstGeom>
            </p:spPr>
          </p:pic>
        </p:grpSp>
      </p:grpSp>
      <p:grpSp>
        <p:nvGrpSpPr>
          <p:cNvPr id="8" name="Group 7"/>
          <p:cNvGrpSpPr/>
          <p:nvPr/>
        </p:nvGrpSpPr>
        <p:grpSpPr>
          <a:xfrm>
            <a:off x="6790801" y="830262"/>
            <a:ext cx="2766065" cy="2766065"/>
            <a:chOff x="6790801" y="830262"/>
            <a:chExt cx="2766065" cy="2766065"/>
          </a:xfrm>
        </p:grpSpPr>
        <p:sp>
          <p:nvSpPr>
            <p:cNvPr id="4" name="Oval 3"/>
            <p:cNvSpPr/>
            <p:nvPr/>
          </p:nvSpPr>
          <p:spPr bwMode="auto">
            <a:xfrm>
              <a:off x="6790801" y="830262"/>
              <a:ext cx="2766065" cy="2766065"/>
            </a:xfrm>
            <a:prstGeom prst="ellipse">
              <a:avLst/>
            </a:prstGeom>
            <a:solidFill>
              <a:schemeClr val="accent3">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nvGrpSpPr>
          <p:grpSpPr>
            <a:xfrm>
              <a:off x="7396328" y="1761129"/>
              <a:ext cx="1717509" cy="1016191"/>
              <a:chOff x="9421771" y="3087592"/>
              <a:chExt cx="1717509" cy="1016191"/>
            </a:xfrm>
          </p:grpSpPr>
          <p:grpSp>
            <p:nvGrpSpPr>
              <p:cNvPr id="12" name="Group 11"/>
              <p:cNvGrpSpPr/>
              <p:nvPr/>
            </p:nvGrpSpPr>
            <p:grpSpPr>
              <a:xfrm>
                <a:off x="9421771" y="3087592"/>
                <a:ext cx="1483421" cy="985986"/>
                <a:chOff x="9413002" y="3089795"/>
                <a:chExt cx="1483421" cy="985986"/>
              </a:xfrm>
            </p:grpSpPr>
            <p:pic>
              <p:nvPicPr>
                <p:cNvPr id="13" name="Picture 12"/>
                <p:cNvPicPr>
                  <a:picLocks noChangeAspect="1"/>
                </p:cNvPicPr>
                <p:nvPr/>
              </p:nvPicPr>
              <p:blipFill>
                <a:blip r:embed="rId5"/>
                <a:stretch>
                  <a:fillRect/>
                </a:stretch>
              </p:blipFill>
              <p:spPr>
                <a:xfrm>
                  <a:off x="9413002" y="3089795"/>
                  <a:ext cx="1483421" cy="985986"/>
                </a:xfrm>
                <a:prstGeom prst="rect">
                  <a:avLst/>
                </a:prstGeom>
              </p:spPr>
            </p:pic>
            <p:pic>
              <p:nvPicPr>
                <p:cNvPr id="14" name="Picture 13"/>
                <p:cNvPicPr>
                  <a:picLocks noChangeAspect="1"/>
                </p:cNvPicPr>
                <p:nvPr/>
              </p:nvPicPr>
              <p:blipFill>
                <a:blip r:embed="rId4"/>
                <a:stretch>
                  <a:fillRect/>
                </a:stretch>
              </p:blipFill>
              <p:spPr>
                <a:xfrm>
                  <a:off x="10008953" y="3350789"/>
                  <a:ext cx="291516" cy="269090"/>
                </a:xfrm>
                <a:prstGeom prst="rect">
                  <a:avLst/>
                </a:prstGeom>
              </p:spPr>
            </p:pic>
          </p:grpSp>
          <p:pic>
            <p:nvPicPr>
              <p:cNvPr id="15" name="Picture 14"/>
              <p:cNvPicPr>
                <a:picLocks noChangeAspect="1"/>
              </p:cNvPicPr>
              <p:nvPr/>
            </p:nvPicPr>
            <p:blipFill>
              <a:blip r:embed="rId6"/>
              <a:stretch>
                <a:fillRect/>
              </a:stretch>
            </p:blipFill>
            <p:spPr>
              <a:xfrm>
                <a:off x="10542380" y="3697383"/>
                <a:ext cx="596900" cy="406400"/>
              </a:xfrm>
              <a:prstGeom prst="rect">
                <a:avLst/>
              </a:prstGeom>
            </p:spPr>
          </p:pic>
        </p:grpSp>
      </p:grpSp>
      <p:grpSp>
        <p:nvGrpSpPr>
          <p:cNvPr id="26" name="Group 25"/>
          <p:cNvGrpSpPr/>
          <p:nvPr/>
        </p:nvGrpSpPr>
        <p:grpSpPr>
          <a:xfrm>
            <a:off x="9556866" y="2906398"/>
            <a:ext cx="1838202" cy="1838202"/>
            <a:chOff x="9556866" y="2906398"/>
            <a:chExt cx="1838202" cy="1838202"/>
          </a:xfrm>
        </p:grpSpPr>
        <p:sp>
          <p:nvSpPr>
            <p:cNvPr id="5" name="Oval 4"/>
            <p:cNvSpPr/>
            <p:nvPr/>
          </p:nvSpPr>
          <p:spPr bwMode="auto">
            <a:xfrm>
              <a:off x="9556866" y="2906398"/>
              <a:ext cx="1838202" cy="1838202"/>
            </a:xfrm>
            <a:prstGeom prst="ellipse">
              <a:avLst/>
            </a:prstGeom>
            <a:solidFill>
              <a:schemeClr val="accent3">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p:cNvGrpSpPr/>
            <p:nvPr/>
          </p:nvGrpSpPr>
          <p:grpSpPr>
            <a:xfrm>
              <a:off x="9925330" y="3312635"/>
              <a:ext cx="1153942" cy="1025728"/>
              <a:chOff x="5075237" y="3456052"/>
              <a:chExt cx="1470074" cy="1306734"/>
            </a:xfrm>
          </p:grpSpPr>
          <p:pic>
            <p:nvPicPr>
              <p:cNvPr id="18" name="Picture 17"/>
              <p:cNvPicPr>
                <a:picLocks noChangeAspect="1"/>
              </p:cNvPicPr>
              <p:nvPr/>
            </p:nvPicPr>
            <p:blipFill>
              <a:blip r:embed="rId7"/>
              <a:stretch>
                <a:fillRect/>
              </a:stretch>
            </p:blipFill>
            <p:spPr>
              <a:xfrm>
                <a:off x="5075237" y="3456052"/>
                <a:ext cx="1470074" cy="1306734"/>
              </a:xfrm>
              <a:prstGeom prst="rect">
                <a:avLst/>
              </a:prstGeom>
            </p:spPr>
          </p:pic>
          <p:pic>
            <p:nvPicPr>
              <p:cNvPr id="19" name="Picture 18"/>
              <p:cNvPicPr>
                <a:picLocks noChangeAspect="1"/>
              </p:cNvPicPr>
              <p:nvPr/>
            </p:nvPicPr>
            <p:blipFill>
              <a:blip r:embed="rId4"/>
              <a:stretch>
                <a:fillRect/>
              </a:stretch>
            </p:blipFill>
            <p:spPr>
              <a:xfrm>
                <a:off x="5683180" y="3722621"/>
                <a:ext cx="306457" cy="282882"/>
              </a:xfrm>
              <a:prstGeom prst="rect">
                <a:avLst/>
              </a:prstGeom>
            </p:spPr>
          </p:pic>
        </p:grpSp>
      </p:grpSp>
      <p:grpSp>
        <p:nvGrpSpPr>
          <p:cNvPr id="24" name="Group 23"/>
          <p:cNvGrpSpPr/>
          <p:nvPr/>
        </p:nvGrpSpPr>
        <p:grpSpPr>
          <a:xfrm>
            <a:off x="5761037" y="4051497"/>
            <a:ext cx="1838202" cy="1838202"/>
            <a:chOff x="5761037" y="4051497"/>
            <a:chExt cx="1838202" cy="1838202"/>
          </a:xfrm>
        </p:grpSpPr>
        <p:sp>
          <p:nvSpPr>
            <p:cNvPr id="7" name="Oval 6"/>
            <p:cNvSpPr/>
            <p:nvPr/>
          </p:nvSpPr>
          <p:spPr bwMode="auto">
            <a:xfrm>
              <a:off x="5761037" y="4051497"/>
              <a:ext cx="1838202" cy="1838202"/>
            </a:xfrm>
            <a:prstGeom prst="ellipse">
              <a:avLst/>
            </a:prstGeom>
            <a:solidFill>
              <a:schemeClr val="accent3">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p:cNvGrpSpPr/>
            <p:nvPr/>
          </p:nvGrpSpPr>
          <p:grpSpPr>
            <a:xfrm>
              <a:off x="6153192" y="4598840"/>
              <a:ext cx="1053892" cy="755197"/>
              <a:chOff x="7097114" y="4015477"/>
              <a:chExt cx="1007188" cy="721730"/>
            </a:xfrm>
          </p:grpSpPr>
          <p:pic>
            <p:nvPicPr>
              <p:cNvPr id="21" name="Picture 20"/>
              <p:cNvPicPr>
                <a:picLocks noChangeAspect="1"/>
              </p:cNvPicPr>
              <p:nvPr/>
            </p:nvPicPr>
            <p:blipFill>
              <a:blip r:embed="rId8"/>
              <a:stretch>
                <a:fillRect/>
              </a:stretch>
            </p:blipFill>
            <p:spPr>
              <a:xfrm>
                <a:off x="7097114" y="4015477"/>
                <a:ext cx="1007188" cy="721730"/>
              </a:xfrm>
              <a:prstGeom prst="rect">
                <a:avLst/>
              </a:prstGeom>
            </p:spPr>
          </p:pic>
          <p:pic>
            <p:nvPicPr>
              <p:cNvPr id="22" name="Picture 21"/>
              <p:cNvPicPr>
                <a:picLocks noChangeAspect="1"/>
              </p:cNvPicPr>
              <p:nvPr/>
            </p:nvPicPr>
            <p:blipFill>
              <a:blip r:embed="rId4"/>
              <a:stretch>
                <a:fillRect/>
              </a:stretch>
            </p:blipFill>
            <p:spPr>
              <a:xfrm>
                <a:off x="7463308" y="4231848"/>
                <a:ext cx="278597" cy="257165"/>
              </a:xfrm>
              <a:prstGeom prst="rect">
                <a:avLst/>
              </a:prstGeom>
            </p:spPr>
          </p:pic>
        </p:grpSp>
      </p:grpSp>
    </p:spTree>
    <p:extLst>
      <p:ext uri="{BB962C8B-B14F-4D97-AF65-F5344CB8AC3E}">
        <p14:creationId xmlns:p14="http://schemas.microsoft.com/office/powerpoint/2010/main" val="3481934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0"/>
            <a:ext cx="5456237" cy="6994525"/>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p:cNvSpPr/>
          <p:nvPr/>
        </p:nvSpPr>
        <p:spPr bwMode="auto">
          <a:xfrm>
            <a:off x="2914969" y="-1955490"/>
            <a:ext cx="10995665" cy="1099566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z="4000" dirty="0">
                <a:solidFill>
                  <a:schemeClr val="bg1"/>
                </a:solidFill>
              </a:rPr>
              <a:t>Baking it up</a:t>
            </a:r>
          </a:p>
        </p:txBody>
      </p:sp>
      <p:sp>
        <p:nvSpPr>
          <p:cNvPr id="3" name="Text Placeholder 2"/>
          <p:cNvSpPr>
            <a:spLocks noGrp="1"/>
          </p:cNvSpPr>
          <p:nvPr>
            <p:ph type="body" sz="quarter" idx="10"/>
          </p:nvPr>
        </p:nvSpPr>
        <p:spPr>
          <a:xfrm>
            <a:off x="5669603" y="2034238"/>
            <a:ext cx="5486399" cy="3016210"/>
          </a:xfrm>
        </p:spPr>
        <p:txBody>
          <a:bodyPr/>
          <a:lstStyle/>
          <a:p>
            <a:pPr marL="0" indent="0">
              <a:buNone/>
            </a:pPr>
            <a:r>
              <a:rPr lang="en-US" dirty="0"/>
              <a:t>3 parts – Good Design</a:t>
            </a:r>
          </a:p>
          <a:p>
            <a:pPr marL="0" indent="0">
              <a:buNone/>
            </a:pPr>
            <a:r>
              <a:rPr lang="en-US" dirty="0"/>
              <a:t>4 parts – Windows Controls</a:t>
            </a:r>
          </a:p>
          <a:p>
            <a:pPr marL="0" indent="0">
              <a:buNone/>
            </a:pPr>
            <a:r>
              <a:rPr lang="en-US" dirty="0"/>
              <a:t>2 parts – Responsive UI</a:t>
            </a:r>
          </a:p>
          <a:p>
            <a:pPr marL="0" indent="0">
              <a:buNone/>
            </a:pPr>
            <a:r>
              <a:rPr lang="en-US" dirty="0"/>
              <a:t>2 parts – Tailoring for platform</a:t>
            </a:r>
          </a:p>
          <a:p>
            <a:pPr marL="0" indent="0">
              <a:buNone/>
            </a:pPr>
            <a:r>
              <a:rPr lang="en-US" dirty="0"/>
              <a:t>Splash of GitHub goodness</a:t>
            </a:r>
          </a:p>
        </p:txBody>
      </p:sp>
      <p:sp>
        <p:nvSpPr>
          <p:cNvPr id="4" name="Rectangle 3"/>
          <p:cNvSpPr/>
          <p:nvPr/>
        </p:nvSpPr>
        <p:spPr>
          <a:xfrm>
            <a:off x="5761037" y="5530783"/>
            <a:ext cx="4232056" cy="400110"/>
          </a:xfrm>
          <a:prstGeom prst="rect">
            <a:avLst/>
          </a:prstGeom>
        </p:spPr>
        <p:txBody>
          <a:bodyPr wrap="none">
            <a:spAutoFit/>
          </a:bodyPr>
          <a:lstStyle/>
          <a:p>
            <a:r>
              <a:rPr lang="en-US" sz="2000" dirty="0">
                <a:solidFill>
                  <a:schemeClr val="tx2"/>
                </a:solidFill>
              </a:rPr>
              <a:t>http://microsoft.github.io/windows/</a:t>
            </a:r>
          </a:p>
        </p:txBody>
      </p:sp>
      <p:pic>
        <p:nvPicPr>
          <p:cNvPr id="12" name="Picture 11"/>
          <p:cNvPicPr>
            <a:picLocks noChangeAspect="1"/>
          </p:cNvPicPr>
          <p:nvPr/>
        </p:nvPicPr>
        <p:blipFill>
          <a:blip r:embed="rId3"/>
          <a:stretch>
            <a:fillRect/>
          </a:stretch>
        </p:blipFill>
        <p:spPr>
          <a:xfrm>
            <a:off x="981824" y="2228797"/>
            <a:ext cx="3492587" cy="2640065"/>
          </a:xfrm>
          <a:prstGeom prst="rect">
            <a:avLst/>
          </a:prstGeom>
        </p:spPr>
      </p:pic>
    </p:spTree>
    <p:extLst>
      <p:ext uri="{BB962C8B-B14F-4D97-AF65-F5344CB8AC3E}">
        <p14:creationId xmlns:p14="http://schemas.microsoft.com/office/powerpoint/2010/main" val="17639638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7073" y="295274"/>
            <a:ext cx="11889564" cy="917575"/>
          </a:xfrm>
        </p:spPr>
        <p:txBody>
          <a:bodyPr/>
          <a:lstStyle/>
          <a:p>
            <a:r>
              <a:rPr lang="en-US" dirty="0">
                <a:solidFill>
                  <a:schemeClr val="bg1"/>
                </a:solidFill>
              </a:rPr>
              <a:t>Cross-Device Platform Considerations</a:t>
            </a:r>
          </a:p>
        </p:txBody>
      </p:sp>
      <p:sp>
        <p:nvSpPr>
          <p:cNvPr id="24" name="TextBox 23"/>
          <p:cNvSpPr txBox="1"/>
          <p:nvPr/>
        </p:nvSpPr>
        <p:spPr>
          <a:xfrm>
            <a:off x="9360725" y="4792662"/>
            <a:ext cx="2801112" cy="871008"/>
          </a:xfrm>
          <a:prstGeom prst="rect">
            <a:avLst/>
          </a:prstGeom>
          <a:noFill/>
        </p:spPr>
        <p:txBody>
          <a:bodyPr wrap="square" lIns="182880" tIns="146304" rIns="182880" bIns="146304" rtlCol="0">
            <a:spAutoFit/>
          </a:bodyPr>
          <a:lstStyle/>
          <a:p>
            <a:pPr>
              <a:lnSpc>
                <a:spcPct val="90000"/>
              </a:lnSpc>
              <a:spcAft>
                <a:spcPts val="600"/>
              </a:spcAft>
            </a:pPr>
            <a:r>
              <a:rPr lang="en-US" dirty="0">
                <a:solidFill>
                  <a:schemeClr val="bg1"/>
                </a:solidFill>
              </a:rPr>
              <a:t>Web App =&gt; 150%</a:t>
            </a:r>
          </a:p>
          <a:p>
            <a:pPr>
              <a:lnSpc>
                <a:spcPct val="90000"/>
              </a:lnSpc>
              <a:spcAft>
                <a:spcPts val="600"/>
              </a:spcAft>
            </a:pPr>
            <a:r>
              <a:rPr lang="en-US" dirty="0">
                <a:solidFill>
                  <a:schemeClr val="bg1"/>
                </a:solidFill>
              </a:rPr>
              <a:t>XAML =&gt; 200%</a:t>
            </a:r>
          </a:p>
        </p:txBody>
      </p:sp>
      <p:grpSp>
        <p:nvGrpSpPr>
          <p:cNvPr id="2" name="Group 1"/>
          <p:cNvGrpSpPr/>
          <p:nvPr/>
        </p:nvGrpSpPr>
        <p:grpSpPr>
          <a:xfrm>
            <a:off x="884237" y="3425455"/>
            <a:ext cx="1771788" cy="1383268"/>
            <a:chOff x="884237" y="3425455"/>
            <a:chExt cx="1771788" cy="1383268"/>
          </a:xfrm>
        </p:grpSpPr>
        <p:grpSp>
          <p:nvGrpSpPr>
            <p:cNvPr id="10" name="Group 9"/>
            <p:cNvGrpSpPr/>
            <p:nvPr/>
          </p:nvGrpSpPr>
          <p:grpSpPr>
            <a:xfrm>
              <a:off x="1632016" y="3425455"/>
              <a:ext cx="357919" cy="648123"/>
              <a:chOff x="7741905" y="2382711"/>
              <a:chExt cx="468450" cy="848274"/>
            </a:xfrm>
          </p:grpSpPr>
          <p:pic>
            <p:nvPicPr>
              <p:cNvPr id="11" name="Picture 10"/>
              <p:cNvPicPr>
                <a:picLocks noChangeAspect="1"/>
              </p:cNvPicPr>
              <p:nvPr/>
            </p:nvPicPr>
            <p:blipFill>
              <a:blip r:embed="rId3"/>
              <a:stretch>
                <a:fillRect/>
              </a:stretch>
            </p:blipFill>
            <p:spPr>
              <a:xfrm>
                <a:off x="7741905" y="2382711"/>
                <a:ext cx="468450" cy="848274"/>
              </a:xfrm>
              <a:prstGeom prst="rect">
                <a:avLst/>
              </a:prstGeom>
            </p:spPr>
          </p:pic>
          <p:pic>
            <p:nvPicPr>
              <p:cNvPr id="12" name="Picture 11"/>
              <p:cNvPicPr>
                <a:picLocks noChangeAspect="1"/>
              </p:cNvPicPr>
              <p:nvPr/>
            </p:nvPicPr>
            <p:blipFill>
              <a:blip r:embed="rId4"/>
              <a:stretch>
                <a:fillRect/>
              </a:stretch>
            </p:blipFill>
            <p:spPr>
              <a:xfrm>
                <a:off x="7880987" y="2711450"/>
                <a:ext cx="190285" cy="175647"/>
              </a:xfrm>
              <a:prstGeom prst="rect">
                <a:avLst/>
              </a:prstGeom>
            </p:spPr>
          </p:pic>
        </p:grpSp>
        <p:sp>
          <p:nvSpPr>
            <p:cNvPr id="16" name="TextBox 15"/>
            <p:cNvSpPr txBox="1"/>
            <p:nvPr/>
          </p:nvSpPr>
          <p:spPr>
            <a:xfrm>
              <a:off x="884237" y="4180859"/>
              <a:ext cx="1771788"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360 </a:t>
              </a:r>
              <a:r>
                <a:rPr lang="en-US" sz="2400">
                  <a:solidFill>
                    <a:schemeClr val="bg1"/>
                  </a:solidFill>
                  <a:latin typeface="+mj-lt"/>
                </a:rPr>
                <a:t>x 640*</a:t>
              </a:r>
              <a:endParaRPr lang="en-US" sz="2400" dirty="0">
                <a:solidFill>
                  <a:schemeClr val="bg1"/>
                </a:solidFill>
                <a:latin typeface="+mj-lt"/>
              </a:endParaRPr>
            </a:p>
          </p:txBody>
        </p:sp>
      </p:grpSp>
      <p:grpSp>
        <p:nvGrpSpPr>
          <p:cNvPr id="21" name="Group 20"/>
          <p:cNvGrpSpPr/>
          <p:nvPr/>
        </p:nvGrpSpPr>
        <p:grpSpPr>
          <a:xfrm>
            <a:off x="4699548" y="3266188"/>
            <a:ext cx="1844423" cy="1542535"/>
            <a:chOff x="4084637" y="3268391"/>
            <a:chExt cx="1844423" cy="1542535"/>
          </a:xfrm>
        </p:grpSpPr>
        <p:grpSp>
          <p:nvGrpSpPr>
            <p:cNvPr id="7" name="Group 6"/>
            <p:cNvGrpSpPr/>
            <p:nvPr/>
          </p:nvGrpSpPr>
          <p:grpSpPr>
            <a:xfrm>
              <a:off x="4294448" y="3268391"/>
              <a:ext cx="1424805" cy="807390"/>
              <a:chOff x="3348126" y="4015477"/>
              <a:chExt cx="1193711" cy="676437"/>
            </a:xfrm>
          </p:grpSpPr>
          <p:pic>
            <p:nvPicPr>
              <p:cNvPr id="8" name="Picture 7"/>
              <p:cNvPicPr>
                <a:picLocks noChangeAspect="1"/>
              </p:cNvPicPr>
              <p:nvPr/>
            </p:nvPicPr>
            <p:blipFill>
              <a:blip r:embed="rId5"/>
              <a:stretch>
                <a:fillRect/>
              </a:stretch>
            </p:blipFill>
            <p:spPr>
              <a:xfrm>
                <a:off x="3348126" y="4015477"/>
                <a:ext cx="1193711" cy="676437"/>
              </a:xfrm>
              <a:prstGeom prst="rect">
                <a:avLst/>
              </a:prstGeom>
            </p:spPr>
          </p:pic>
          <p:pic>
            <p:nvPicPr>
              <p:cNvPr id="9" name="Picture 8"/>
              <p:cNvPicPr>
                <a:picLocks noChangeAspect="1"/>
              </p:cNvPicPr>
              <p:nvPr/>
            </p:nvPicPr>
            <p:blipFill>
              <a:blip r:embed="rId4"/>
              <a:stretch>
                <a:fillRect/>
              </a:stretch>
            </p:blipFill>
            <p:spPr>
              <a:xfrm>
                <a:off x="3818346" y="4236802"/>
                <a:ext cx="253270" cy="233786"/>
              </a:xfrm>
              <a:prstGeom prst="rect">
                <a:avLst/>
              </a:prstGeom>
            </p:spPr>
          </p:pic>
        </p:grpSp>
        <p:sp>
          <p:nvSpPr>
            <p:cNvPr id="17" name="TextBox 16"/>
            <p:cNvSpPr txBox="1"/>
            <p:nvPr/>
          </p:nvSpPr>
          <p:spPr>
            <a:xfrm>
              <a:off x="4084637" y="4183062"/>
              <a:ext cx="1844423"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1366 </a:t>
              </a:r>
              <a:r>
                <a:rPr lang="en-US" sz="2400">
                  <a:solidFill>
                    <a:schemeClr val="bg1"/>
                  </a:solidFill>
                  <a:latin typeface="+mj-lt"/>
                </a:rPr>
                <a:t>x 768*</a:t>
              </a:r>
              <a:endParaRPr lang="en-US" sz="2400" dirty="0">
                <a:solidFill>
                  <a:schemeClr val="bg1"/>
                </a:solidFill>
                <a:latin typeface="+mj-lt"/>
              </a:endParaRPr>
            </a:p>
          </p:txBody>
        </p:sp>
      </p:grpSp>
      <p:grpSp>
        <p:nvGrpSpPr>
          <p:cNvPr id="20" name="Group 19"/>
          <p:cNvGrpSpPr/>
          <p:nvPr/>
        </p:nvGrpSpPr>
        <p:grpSpPr>
          <a:xfrm>
            <a:off x="6680748" y="2766844"/>
            <a:ext cx="2052089" cy="2041879"/>
            <a:chOff x="6680748" y="2766844"/>
            <a:chExt cx="2052089" cy="2041879"/>
          </a:xfrm>
        </p:grpSpPr>
        <p:grpSp>
          <p:nvGrpSpPr>
            <p:cNvPr id="13" name="Group 12"/>
            <p:cNvGrpSpPr/>
            <p:nvPr/>
          </p:nvGrpSpPr>
          <p:grpSpPr>
            <a:xfrm>
              <a:off x="6945622" y="2766844"/>
              <a:ext cx="1470074" cy="1306734"/>
              <a:chOff x="5075237" y="3456052"/>
              <a:chExt cx="1470074" cy="1306734"/>
            </a:xfrm>
          </p:grpSpPr>
          <p:pic>
            <p:nvPicPr>
              <p:cNvPr id="14" name="Picture 13"/>
              <p:cNvPicPr>
                <a:picLocks noChangeAspect="1"/>
              </p:cNvPicPr>
              <p:nvPr/>
            </p:nvPicPr>
            <p:blipFill>
              <a:blip r:embed="rId6"/>
              <a:stretch>
                <a:fillRect/>
              </a:stretch>
            </p:blipFill>
            <p:spPr>
              <a:xfrm>
                <a:off x="5075237" y="3456052"/>
                <a:ext cx="1470074" cy="1306734"/>
              </a:xfrm>
              <a:prstGeom prst="rect">
                <a:avLst/>
              </a:prstGeom>
            </p:spPr>
          </p:pic>
          <p:pic>
            <p:nvPicPr>
              <p:cNvPr id="15" name="Picture 14"/>
              <p:cNvPicPr>
                <a:picLocks noChangeAspect="1"/>
              </p:cNvPicPr>
              <p:nvPr/>
            </p:nvPicPr>
            <p:blipFill>
              <a:blip r:embed="rId4"/>
              <a:stretch>
                <a:fillRect/>
              </a:stretch>
            </p:blipFill>
            <p:spPr>
              <a:xfrm>
                <a:off x="5683180" y="3722621"/>
                <a:ext cx="306457" cy="282882"/>
              </a:xfrm>
              <a:prstGeom prst="rect">
                <a:avLst/>
              </a:prstGeom>
            </p:spPr>
          </p:pic>
        </p:grpSp>
        <p:sp>
          <p:nvSpPr>
            <p:cNvPr id="18" name="TextBox 17"/>
            <p:cNvSpPr txBox="1"/>
            <p:nvPr/>
          </p:nvSpPr>
          <p:spPr>
            <a:xfrm>
              <a:off x="6680748" y="4180859"/>
              <a:ext cx="205208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1920 x 1080*</a:t>
              </a:r>
            </a:p>
          </p:txBody>
        </p:sp>
      </p:grpSp>
      <p:grpSp>
        <p:nvGrpSpPr>
          <p:cNvPr id="4" name="Group 3"/>
          <p:cNvGrpSpPr/>
          <p:nvPr/>
        </p:nvGrpSpPr>
        <p:grpSpPr>
          <a:xfrm>
            <a:off x="2732225" y="3348586"/>
            <a:ext cx="1896434" cy="1460137"/>
            <a:chOff x="2732225" y="3348586"/>
            <a:chExt cx="1896434" cy="1460137"/>
          </a:xfrm>
        </p:grpSpPr>
        <p:grpSp>
          <p:nvGrpSpPr>
            <p:cNvPr id="28" name="Group 27"/>
            <p:cNvGrpSpPr/>
            <p:nvPr/>
          </p:nvGrpSpPr>
          <p:grpSpPr>
            <a:xfrm>
              <a:off x="3122706" y="3348586"/>
              <a:ext cx="1053892" cy="755197"/>
              <a:chOff x="7097114" y="4015477"/>
              <a:chExt cx="1007188" cy="721730"/>
            </a:xfrm>
          </p:grpSpPr>
          <p:pic>
            <p:nvPicPr>
              <p:cNvPr id="29" name="Picture 28"/>
              <p:cNvPicPr>
                <a:picLocks noChangeAspect="1"/>
              </p:cNvPicPr>
              <p:nvPr/>
            </p:nvPicPr>
            <p:blipFill>
              <a:blip r:embed="rId7"/>
              <a:stretch>
                <a:fillRect/>
              </a:stretch>
            </p:blipFill>
            <p:spPr>
              <a:xfrm>
                <a:off x="7097114" y="4015477"/>
                <a:ext cx="1007188" cy="721730"/>
              </a:xfrm>
              <a:prstGeom prst="rect">
                <a:avLst/>
              </a:prstGeom>
            </p:spPr>
          </p:pic>
          <p:pic>
            <p:nvPicPr>
              <p:cNvPr id="30" name="Picture 29"/>
              <p:cNvPicPr>
                <a:picLocks noChangeAspect="1"/>
              </p:cNvPicPr>
              <p:nvPr/>
            </p:nvPicPr>
            <p:blipFill>
              <a:blip r:embed="rId4"/>
              <a:stretch>
                <a:fillRect/>
              </a:stretch>
            </p:blipFill>
            <p:spPr>
              <a:xfrm>
                <a:off x="7463308" y="4231848"/>
                <a:ext cx="278597" cy="257165"/>
              </a:xfrm>
              <a:prstGeom prst="rect">
                <a:avLst/>
              </a:prstGeom>
            </p:spPr>
          </p:pic>
        </p:grpSp>
        <p:sp>
          <p:nvSpPr>
            <p:cNvPr id="33" name="TextBox 32"/>
            <p:cNvSpPr txBox="1"/>
            <p:nvPr/>
          </p:nvSpPr>
          <p:spPr>
            <a:xfrm>
              <a:off x="2732225" y="4180859"/>
              <a:ext cx="189643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1024 x 640*</a:t>
              </a:r>
            </a:p>
          </p:txBody>
        </p:sp>
      </p:grpSp>
      <p:sp>
        <p:nvSpPr>
          <p:cNvPr id="36" name="TextBox 35"/>
          <p:cNvSpPr txBox="1"/>
          <p:nvPr/>
        </p:nvSpPr>
        <p:spPr>
          <a:xfrm>
            <a:off x="677590" y="6057557"/>
            <a:ext cx="4245247"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solidFill>
                  <a:schemeClr val="bg1"/>
                </a:solidFill>
              </a:rPr>
              <a:t>* Scale Factor can vary from 100% to 300%</a:t>
            </a:r>
          </a:p>
        </p:txBody>
      </p:sp>
      <p:grpSp>
        <p:nvGrpSpPr>
          <p:cNvPr id="43" name="Group 42"/>
          <p:cNvGrpSpPr/>
          <p:nvPr/>
        </p:nvGrpSpPr>
        <p:grpSpPr>
          <a:xfrm>
            <a:off x="1575348" y="1897062"/>
            <a:ext cx="9131772" cy="693915"/>
            <a:chOff x="1582265" y="1812747"/>
            <a:chExt cx="9131772" cy="693915"/>
          </a:xfrm>
        </p:grpSpPr>
        <p:sp>
          <p:nvSpPr>
            <p:cNvPr id="22" name="TextBox 21"/>
            <p:cNvSpPr txBox="1"/>
            <p:nvPr/>
          </p:nvSpPr>
          <p:spPr>
            <a:xfrm>
              <a:off x="1582265" y="1816511"/>
              <a:ext cx="63871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1’</a:t>
              </a:r>
            </a:p>
          </p:txBody>
        </p:sp>
        <p:sp>
          <p:nvSpPr>
            <p:cNvPr id="23" name="TextBox 22"/>
            <p:cNvSpPr txBox="1"/>
            <p:nvPr/>
          </p:nvSpPr>
          <p:spPr>
            <a:xfrm>
              <a:off x="9888065" y="1878798"/>
              <a:ext cx="82597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10’</a:t>
              </a:r>
            </a:p>
          </p:txBody>
        </p:sp>
        <p:sp>
          <p:nvSpPr>
            <p:cNvPr id="35" name="TextBox 34"/>
            <p:cNvSpPr txBox="1"/>
            <p:nvPr/>
          </p:nvSpPr>
          <p:spPr>
            <a:xfrm>
              <a:off x="4096865" y="1812747"/>
              <a:ext cx="4308785"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2">
                      <a:lumMod val="90000"/>
                    </a:schemeClr>
                  </a:solidFill>
                  <a:latin typeface="+mj-lt"/>
                </a:rPr>
                <a:t>Standard Device Resolutions</a:t>
              </a:r>
            </a:p>
          </p:txBody>
        </p:sp>
        <p:cxnSp>
          <p:nvCxnSpPr>
            <p:cNvPr id="3" name="Straight Connector 2"/>
            <p:cNvCxnSpPr/>
            <p:nvPr/>
          </p:nvCxnSpPr>
          <p:spPr>
            <a:xfrm>
              <a:off x="2413527" y="2130443"/>
              <a:ext cx="1378538" cy="0"/>
            </a:xfrm>
            <a:prstGeom prst="line">
              <a:avLst/>
            </a:prstGeom>
            <a:ln>
              <a:solidFill>
                <a:schemeClr val="bg1">
                  <a:alpha val="7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364065" y="2147266"/>
              <a:ext cx="1457415" cy="0"/>
            </a:xfrm>
            <a:prstGeom prst="line">
              <a:avLst/>
            </a:prstGeom>
            <a:ln>
              <a:solidFill>
                <a:schemeClr val="bg1">
                  <a:alpha val="7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181679" y="3087592"/>
            <a:ext cx="2052089" cy="1721131"/>
            <a:chOff x="9181679" y="3087592"/>
            <a:chExt cx="2052089" cy="1721131"/>
          </a:xfrm>
        </p:grpSpPr>
        <p:grpSp>
          <p:nvGrpSpPr>
            <p:cNvPr id="25" name="Group 24"/>
            <p:cNvGrpSpPr/>
            <p:nvPr/>
          </p:nvGrpSpPr>
          <p:grpSpPr>
            <a:xfrm>
              <a:off x="9181679" y="3087592"/>
              <a:ext cx="2052089" cy="1721131"/>
              <a:chOff x="9181679" y="3087592"/>
              <a:chExt cx="2052089" cy="1721131"/>
            </a:xfrm>
          </p:grpSpPr>
          <p:sp>
            <p:nvSpPr>
              <p:cNvPr id="19" name="TextBox 18"/>
              <p:cNvSpPr txBox="1"/>
              <p:nvPr/>
            </p:nvSpPr>
            <p:spPr>
              <a:xfrm>
                <a:off x="9181679" y="4180859"/>
                <a:ext cx="205208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1920 x 1080</a:t>
                </a:r>
              </a:p>
            </p:txBody>
          </p:sp>
          <p:grpSp>
            <p:nvGrpSpPr>
              <p:cNvPr id="32" name="Group 31"/>
              <p:cNvGrpSpPr/>
              <p:nvPr/>
            </p:nvGrpSpPr>
            <p:grpSpPr>
              <a:xfrm>
                <a:off x="9421771" y="3087592"/>
                <a:ext cx="1483421" cy="985986"/>
                <a:chOff x="9413002" y="3089795"/>
                <a:chExt cx="1483421" cy="985986"/>
              </a:xfrm>
            </p:grpSpPr>
            <p:pic>
              <p:nvPicPr>
                <p:cNvPr id="6" name="Picture 5"/>
                <p:cNvPicPr>
                  <a:picLocks noChangeAspect="1"/>
                </p:cNvPicPr>
                <p:nvPr/>
              </p:nvPicPr>
              <p:blipFill>
                <a:blip r:embed="rId8"/>
                <a:stretch>
                  <a:fillRect/>
                </a:stretch>
              </p:blipFill>
              <p:spPr>
                <a:xfrm>
                  <a:off x="9413002" y="3089795"/>
                  <a:ext cx="1483421" cy="985986"/>
                </a:xfrm>
                <a:prstGeom prst="rect">
                  <a:avLst/>
                </a:prstGeom>
              </p:spPr>
            </p:pic>
            <p:pic>
              <p:nvPicPr>
                <p:cNvPr id="31" name="Picture 30"/>
                <p:cNvPicPr>
                  <a:picLocks noChangeAspect="1"/>
                </p:cNvPicPr>
                <p:nvPr/>
              </p:nvPicPr>
              <p:blipFill>
                <a:blip r:embed="rId4"/>
                <a:stretch>
                  <a:fillRect/>
                </a:stretch>
              </p:blipFill>
              <p:spPr>
                <a:xfrm>
                  <a:off x="10008953" y="3350789"/>
                  <a:ext cx="291516" cy="269090"/>
                </a:xfrm>
                <a:prstGeom prst="rect">
                  <a:avLst/>
                </a:prstGeom>
              </p:spPr>
            </p:pic>
          </p:grpSp>
        </p:grpSp>
        <p:pic>
          <p:nvPicPr>
            <p:cNvPr id="44" name="Picture 43"/>
            <p:cNvPicPr>
              <a:picLocks noChangeAspect="1"/>
            </p:cNvPicPr>
            <p:nvPr/>
          </p:nvPicPr>
          <p:blipFill>
            <a:blip r:embed="rId9"/>
            <a:stretch>
              <a:fillRect/>
            </a:stretch>
          </p:blipFill>
          <p:spPr>
            <a:xfrm>
              <a:off x="10542380" y="3697383"/>
              <a:ext cx="596900" cy="406400"/>
            </a:xfrm>
            <a:prstGeom prst="rect">
              <a:avLst/>
            </a:prstGeom>
          </p:spPr>
        </p:pic>
      </p:grpSp>
    </p:spTree>
    <p:extLst>
      <p:ext uri="{BB962C8B-B14F-4D97-AF65-F5344CB8AC3E}">
        <p14:creationId xmlns:p14="http://schemas.microsoft.com/office/powerpoint/2010/main" val="132217633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animEffect transition="in" filter="fade">
                                      <p:cBhvr>
                                        <p:cTn id="39" dur="500"/>
                                        <p:tgtEl>
                                          <p:spTgt spid="24">
                                            <p:txEl>
                                              <p:pRg st="1" end="1"/>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build="allAtOnce"/>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37" y="439131"/>
            <a:ext cx="10058400" cy="6589986"/>
          </a:xfrm>
          <a:prstGeom prst="rect">
            <a:avLst/>
          </a:prstGeom>
        </p:spPr>
      </p:pic>
    </p:spTree>
    <p:extLst>
      <p:ext uri="{BB962C8B-B14F-4D97-AF65-F5344CB8AC3E}">
        <p14:creationId xmlns:p14="http://schemas.microsoft.com/office/powerpoint/2010/main" val="5247406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237" y="3192462"/>
            <a:ext cx="2514600" cy="762000"/>
          </a:xfrm>
        </p:spPr>
        <p:txBody>
          <a:bodyPr/>
          <a:lstStyle/>
          <a:p>
            <a:r>
              <a:rPr lang="en-US" sz="4000" dirty="0"/>
              <a:t>Dev demo</a:t>
            </a:r>
          </a:p>
        </p:txBody>
      </p:sp>
    </p:spTree>
    <p:extLst>
      <p:ext uri="{BB962C8B-B14F-4D97-AF65-F5344CB8AC3E}">
        <p14:creationId xmlns:p14="http://schemas.microsoft.com/office/powerpoint/2010/main" val="609476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0988" y="4174089"/>
            <a:ext cx="3057449" cy="917575"/>
          </a:xfrm>
        </p:spPr>
        <p:txBody>
          <a:bodyPr/>
          <a:lstStyle/>
          <a:p>
            <a:r>
              <a:rPr lang="en-US" sz="4000">
                <a:solidFill>
                  <a:schemeClr val="bg1"/>
                </a:solidFill>
              </a:rPr>
              <a:t>Bon Appétit!</a:t>
            </a:r>
            <a:endParaRPr lang="en-US" sz="4000" dirty="0">
              <a:solidFill>
                <a:schemeClr val="bg1"/>
              </a:solidFill>
            </a:endParaRPr>
          </a:p>
        </p:txBody>
      </p:sp>
      <p:pic>
        <p:nvPicPr>
          <p:cNvPr id="4" name="Picture 3"/>
          <p:cNvPicPr>
            <a:picLocks noChangeAspect="1"/>
          </p:cNvPicPr>
          <p:nvPr/>
        </p:nvPicPr>
        <p:blipFill>
          <a:blip r:embed="rId3"/>
          <a:stretch>
            <a:fillRect/>
          </a:stretch>
        </p:blipFill>
        <p:spPr>
          <a:xfrm>
            <a:off x="5563469" y="2506662"/>
            <a:ext cx="1188168" cy="1324797"/>
          </a:xfrm>
          <a:prstGeom prst="rect">
            <a:avLst/>
          </a:prstGeom>
        </p:spPr>
      </p:pic>
    </p:spTree>
    <p:extLst>
      <p:ext uri="{BB962C8B-B14F-4D97-AF65-F5344CB8AC3E}">
        <p14:creationId xmlns:p14="http://schemas.microsoft.com/office/powerpoint/2010/main" val="205385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47237" y="3454138"/>
            <a:ext cx="1035243" cy="980756"/>
          </a:xfrm>
          <a:prstGeom prst="rect">
            <a:avLst/>
          </a:prstGeom>
        </p:spPr>
      </p:pic>
      <p:sp>
        <p:nvSpPr>
          <p:cNvPr id="5" name="Text Placeholder 4"/>
          <p:cNvSpPr>
            <a:spLocks noGrp="1"/>
          </p:cNvSpPr>
          <p:nvPr>
            <p:ph type="body" sz="quarter" idx="10"/>
          </p:nvPr>
        </p:nvSpPr>
        <p:spPr>
          <a:xfrm>
            <a:off x="795627" y="3454138"/>
            <a:ext cx="7467599" cy="2252924"/>
          </a:xfrm>
        </p:spPr>
        <p:txBody>
          <a:bodyPr/>
          <a:lstStyle/>
          <a:p>
            <a:r>
              <a:rPr lang="en-US" sz="3200" dirty="0">
                <a:solidFill>
                  <a:schemeClr val="bg1"/>
                </a:solidFill>
              </a:rPr>
              <a:t>http://aka.ms/uwpdesign</a:t>
            </a:r>
          </a:p>
          <a:p>
            <a:r>
              <a:rPr lang="en-US" sz="3200" dirty="0">
                <a:solidFill>
                  <a:schemeClr val="bg1"/>
                </a:solidFill>
              </a:rPr>
              <a:t>http://aka.ms/UWPSamples</a:t>
            </a:r>
          </a:p>
          <a:p>
            <a:r>
              <a:rPr lang="en-US" sz="3200" dirty="0">
                <a:solidFill>
                  <a:schemeClr val="bg1"/>
                </a:solidFill>
              </a:rPr>
              <a:t>http://aka.ms/UWPTVHelpers </a:t>
            </a:r>
          </a:p>
          <a:p>
            <a:pPr marL="0" indent="0">
              <a:buNone/>
            </a:pPr>
            <a:endParaRPr lang="en-US" sz="3200" dirty="0">
              <a:solidFill>
                <a:schemeClr val="bg1"/>
              </a:solidFill>
            </a:endParaRPr>
          </a:p>
        </p:txBody>
      </p:sp>
      <p:sp>
        <p:nvSpPr>
          <p:cNvPr id="2" name="Title 1"/>
          <p:cNvSpPr>
            <a:spLocks noGrp="1"/>
          </p:cNvSpPr>
          <p:nvPr>
            <p:ph type="title"/>
          </p:nvPr>
        </p:nvSpPr>
        <p:spPr>
          <a:xfrm>
            <a:off x="731837" y="1695220"/>
            <a:ext cx="6921789" cy="917575"/>
          </a:xfrm>
        </p:spPr>
        <p:txBody>
          <a:bodyPr/>
          <a:lstStyle/>
          <a:p>
            <a:r>
              <a:rPr lang="en-US" dirty="0">
                <a:solidFill>
                  <a:schemeClr val="bg1"/>
                </a:solidFill>
              </a:rPr>
              <a:t>To get started building your UWP App today visit:</a:t>
            </a:r>
          </a:p>
        </p:txBody>
      </p:sp>
      <p:pic>
        <p:nvPicPr>
          <p:cNvPr id="4" name="Picture 3"/>
          <p:cNvPicPr>
            <a:picLocks noChangeAspect="1"/>
          </p:cNvPicPr>
          <p:nvPr/>
        </p:nvPicPr>
        <p:blipFill>
          <a:blip r:embed="rId3"/>
          <a:stretch>
            <a:fillRect/>
          </a:stretch>
        </p:blipFill>
        <p:spPr>
          <a:xfrm>
            <a:off x="8885237" y="2963862"/>
            <a:ext cx="2267858" cy="2093401"/>
          </a:xfrm>
          <a:prstGeom prst="rect">
            <a:avLst/>
          </a:prstGeom>
        </p:spPr>
      </p:pic>
    </p:spTree>
    <p:extLst>
      <p:ext uri="{BB962C8B-B14F-4D97-AF65-F5344CB8AC3E}">
        <p14:creationId xmlns:p14="http://schemas.microsoft.com/office/powerpoint/2010/main" val="20000471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9492E-6 -3.63141E-6 L -0.00485 -0.19042 " pathEditMode="relative" rAng="0" ptsTypes="AA">
                                      <p:cBhvr>
                                        <p:cTn id="6" dur="2000" fill="hold"/>
                                        <p:tgtEl>
                                          <p:spTgt spid="7"/>
                                        </p:tgtEl>
                                        <p:attrNameLst>
                                          <p:attrName>ppt_x</p:attrName>
                                          <p:attrName>ppt_y</p:attrName>
                                        </p:attrNameLst>
                                      </p:cBhvr>
                                      <p:rCtr x="-243" y="-9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885347" y="2439972"/>
            <a:ext cx="752490" cy="752490"/>
          </a:xfrm>
          <a:prstGeom prst="rect">
            <a:avLst/>
          </a:prstGeom>
        </p:spPr>
      </p:pic>
      <p:pic>
        <p:nvPicPr>
          <p:cNvPr id="5" name="Picture 4"/>
          <p:cNvPicPr>
            <a:picLocks noChangeAspect="1"/>
          </p:cNvPicPr>
          <p:nvPr/>
        </p:nvPicPr>
        <p:blipFill>
          <a:blip r:embed="rId4"/>
          <a:stretch>
            <a:fillRect/>
          </a:stretch>
        </p:blipFill>
        <p:spPr>
          <a:xfrm>
            <a:off x="8118742" y="2506662"/>
            <a:ext cx="766495" cy="766495"/>
          </a:xfrm>
          <a:prstGeom prst="rect">
            <a:avLst/>
          </a:prstGeom>
        </p:spPr>
      </p:pic>
      <p:sp>
        <p:nvSpPr>
          <p:cNvPr id="2" name="Title 1"/>
          <p:cNvSpPr>
            <a:spLocks noGrp="1"/>
          </p:cNvSpPr>
          <p:nvPr>
            <p:ph type="title"/>
          </p:nvPr>
        </p:nvSpPr>
        <p:spPr>
          <a:xfrm>
            <a:off x="675170" y="1690355"/>
            <a:ext cx="8382000" cy="1939129"/>
          </a:xfrm>
        </p:spPr>
        <p:txBody>
          <a:bodyPr/>
          <a:lstStyle/>
          <a:p>
            <a:pPr>
              <a:lnSpc>
                <a:spcPct val="100000"/>
              </a:lnSpc>
            </a:pPr>
            <a:r>
              <a:rPr lang="en-US" sz="5400" dirty="0">
                <a:solidFill>
                  <a:schemeClr val="bg1"/>
                </a:solidFill>
              </a:rPr>
              <a:t>Share Your Story </a:t>
            </a:r>
            <a:br>
              <a:rPr lang="en-US" sz="5400" dirty="0">
                <a:solidFill>
                  <a:schemeClr val="bg1"/>
                </a:solidFill>
              </a:rPr>
            </a:br>
            <a:r>
              <a:rPr lang="en-US" sz="5400" dirty="0">
                <a:solidFill>
                  <a:schemeClr val="bg1"/>
                </a:solidFill>
              </a:rPr>
              <a:t>for Challenge Points</a:t>
            </a:r>
          </a:p>
        </p:txBody>
      </p:sp>
      <p:sp>
        <p:nvSpPr>
          <p:cNvPr id="9" name="Title 1"/>
          <p:cNvSpPr txBox="1">
            <a:spLocks/>
          </p:cNvSpPr>
          <p:nvPr/>
        </p:nvSpPr>
        <p:spPr>
          <a:xfrm>
            <a:off x="655637" y="3954462"/>
            <a:ext cx="12344400" cy="2590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ts val="3800"/>
              </a:lnSpc>
            </a:pPr>
            <a:r>
              <a:rPr lang="en-US" sz="2200" dirty="0">
                <a:solidFill>
                  <a:schemeClr val="bg1"/>
                </a:solidFill>
              </a:rPr>
              <a:t>Give us </a:t>
            </a:r>
            <a:r>
              <a:rPr lang="en-US" sz="2200" b="1" dirty="0">
                <a:solidFill>
                  <a:schemeClr val="bg1"/>
                </a:solidFill>
                <a:latin typeface="+mn-lt"/>
              </a:rPr>
              <a:t>3 minutes </a:t>
            </a:r>
            <a:r>
              <a:rPr lang="en-US" sz="2200" dirty="0">
                <a:solidFill>
                  <a:schemeClr val="bg1"/>
                </a:solidFill>
              </a:rPr>
              <a:t>of feedback about your work right after this session at the </a:t>
            </a:r>
            <a:r>
              <a:rPr lang="en-US" sz="2200" b="1" dirty="0">
                <a:solidFill>
                  <a:schemeClr val="bg1"/>
                </a:solidFill>
                <a:latin typeface="+mn-lt"/>
              </a:rPr>
              <a:t>Flash Voting </a:t>
            </a:r>
            <a:r>
              <a:rPr lang="en-US" sz="2200" dirty="0">
                <a:solidFill>
                  <a:schemeClr val="bg1"/>
                </a:solidFill>
              </a:rPr>
              <a:t>sign.</a:t>
            </a:r>
          </a:p>
          <a:p>
            <a:pPr>
              <a:lnSpc>
                <a:spcPts val="3800"/>
              </a:lnSpc>
            </a:pPr>
            <a:r>
              <a:rPr lang="en-US" sz="2200" dirty="0">
                <a:solidFill>
                  <a:schemeClr val="bg1"/>
                </a:solidFill>
              </a:rPr>
              <a:t>Join in on </a:t>
            </a:r>
            <a:r>
              <a:rPr lang="en-US" sz="2200" b="1" dirty="0">
                <a:solidFill>
                  <a:schemeClr val="bg1"/>
                </a:solidFill>
                <a:latin typeface="+mn-lt"/>
              </a:rPr>
              <a:t>15-30 minutes </a:t>
            </a:r>
            <a:r>
              <a:rPr lang="en-US" sz="2200" dirty="0">
                <a:solidFill>
                  <a:schemeClr val="bg1"/>
                </a:solidFill>
              </a:rPr>
              <a:t>in depth feedback sessions at the</a:t>
            </a:r>
            <a:r>
              <a:rPr lang="en-US" sz="2200" dirty="0">
                <a:solidFill>
                  <a:schemeClr val="bg1"/>
                </a:solidFill>
                <a:cs typeface="Segoe UI Semibold" panose="020B0702040204020203" pitchFamily="34" charset="0"/>
              </a:rPr>
              <a:t> </a:t>
            </a:r>
            <a:r>
              <a:rPr lang="en-US" sz="2200" b="1" dirty="0">
                <a:solidFill>
                  <a:schemeClr val="bg1"/>
                </a:solidFill>
                <a:latin typeface="+mn-lt"/>
                <a:cs typeface="Segoe UI Semibold" panose="020B0702040204020203" pitchFamily="34" charset="0"/>
              </a:rPr>
              <a:t>Visual Studio: Share Your Story </a:t>
            </a:r>
            <a:r>
              <a:rPr lang="en-US" sz="2200" dirty="0">
                <a:solidFill>
                  <a:schemeClr val="bg1"/>
                </a:solidFill>
              </a:rPr>
              <a:t>booth.</a:t>
            </a:r>
          </a:p>
          <a:p>
            <a:pPr>
              <a:lnSpc>
                <a:spcPts val="3800"/>
              </a:lnSpc>
            </a:pPr>
            <a:r>
              <a:rPr lang="en-US" sz="2200" dirty="0">
                <a:solidFill>
                  <a:schemeClr val="bg1"/>
                </a:solidFill>
              </a:rPr>
              <a:t>Register in </a:t>
            </a:r>
            <a:r>
              <a:rPr lang="en-US" sz="2200" b="1" dirty="0">
                <a:solidFill>
                  <a:schemeClr val="bg1"/>
                </a:solidFill>
                <a:latin typeface="+mn-lt"/>
              </a:rPr>
              <a:t>2 minutes </a:t>
            </a:r>
            <a:r>
              <a:rPr lang="en-US" sz="2200" dirty="0">
                <a:solidFill>
                  <a:schemeClr val="bg1"/>
                </a:solidFill>
              </a:rPr>
              <a:t>for Visual Studio feedback opportunities after build at </a:t>
            </a:r>
            <a:r>
              <a:rPr lang="en-US" sz="2200" u="sng" dirty="0">
                <a:solidFill>
                  <a:schemeClr val="bg1">
                    <a:lumMod val="95000"/>
                  </a:schemeClr>
                </a:solidFill>
              </a:rPr>
              <a:t>http://aka.ms/devtodev</a:t>
            </a:r>
            <a:r>
              <a:rPr lang="en-US" sz="2200" u="sng" dirty="0">
                <a:solidFill>
                  <a:schemeClr val="bg1"/>
                </a:solidFill>
              </a:rPr>
              <a:t>.</a:t>
            </a:r>
            <a:endParaRPr lang="en-US" sz="2200" dirty="0">
              <a:solidFill>
                <a:schemeClr val="bg1"/>
              </a:solidFill>
            </a:endParaRPr>
          </a:p>
          <a:p>
            <a:pPr>
              <a:lnSpc>
                <a:spcPts val="3800"/>
              </a:lnSpc>
            </a:pPr>
            <a:endParaRPr lang="en-US" sz="2200" dirty="0">
              <a:solidFill>
                <a:schemeClr val="bg1"/>
              </a:solidFill>
            </a:endParaRPr>
          </a:p>
        </p:txBody>
      </p:sp>
      <p:pic>
        <p:nvPicPr>
          <p:cNvPr id="19" name="Picture 18"/>
          <p:cNvPicPr>
            <a:picLocks noChangeAspect="1"/>
          </p:cNvPicPr>
          <p:nvPr/>
        </p:nvPicPr>
        <p:blipFill>
          <a:blip r:embed="rId5"/>
          <a:stretch>
            <a:fillRect/>
          </a:stretch>
        </p:blipFill>
        <p:spPr>
          <a:xfrm flipH="1">
            <a:off x="7583879" y="2015333"/>
            <a:ext cx="1438336" cy="1245802"/>
          </a:xfrm>
          <a:prstGeom prst="rect">
            <a:avLst/>
          </a:prstGeom>
          <a:effectLst/>
          <a:scene3d>
            <a:camera prst="orthographicFront">
              <a:rot lat="0" lon="0" rev="0"/>
            </a:camera>
            <a:lightRig rig="threePt" dir="t"/>
          </a:scene3d>
        </p:spPr>
      </p:pic>
      <p:pic>
        <p:nvPicPr>
          <p:cNvPr id="21" name="Picture 20"/>
          <p:cNvPicPr>
            <a:picLocks noChangeAspect="1"/>
          </p:cNvPicPr>
          <p:nvPr/>
        </p:nvPicPr>
        <p:blipFill>
          <a:blip r:embed="rId6"/>
          <a:stretch>
            <a:fillRect/>
          </a:stretch>
        </p:blipFill>
        <p:spPr>
          <a:xfrm>
            <a:off x="9670083" y="1990197"/>
            <a:ext cx="1501154" cy="1300212"/>
          </a:xfrm>
          <a:prstGeom prst="rect">
            <a:avLst/>
          </a:prstGeom>
        </p:spPr>
      </p:pic>
      <p:pic>
        <p:nvPicPr>
          <p:cNvPr id="22" name="Picture 21"/>
          <p:cNvPicPr>
            <a:picLocks noChangeAspect="1"/>
          </p:cNvPicPr>
          <p:nvPr/>
        </p:nvPicPr>
        <p:blipFill>
          <a:blip r:embed="rId7"/>
          <a:stretch>
            <a:fillRect/>
          </a:stretch>
        </p:blipFill>
        <p:spPr>
          <a:xfrm>
            <a:off x="9133679" y="1277707"/>
            <a:ext cx="451062" cy="407690"/>
          </a:xfrm>
          <a:prstGeom prst="rect">
            <a:avLst/>
          </a:prstGeom>
        </p:spPr>
      </p:pic>
    </p:spTree>
    <p:extLst>
      <p:ext uri="{BB962C8B-B14F-4D97-AF65-F5344CB8AC3E}">
        <p14:creationId xmlns:p14="http://schemas.microsoft.com/office/powerpoint/2010/main" val="13973568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15394E-6 -3.08216E-6 L -0.00013 -0.17453 " pathEditMode="relative" rAng="0" ptsTypes="AA">
                                      <p:cBhvr>
                                        <p:cTn id="6" dur="2000" fill="hold"/>
                                        <p:tgtEl>
                                          <p:spTgt spid="5"/>
                                        </p:tgtEl>
                                        <p:attrNameLst>
                                          <p:attrName>ppt_x</p:attrName>
                                          <p:attrName>ppt_y</p:attrName>
                                        </p:attrNameLst>
                                      </p:cBhvr>
                                      <p:rCtr x="-13" y="-8738"/>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42" presetClass="path" presetSubtype="0" accel="50000" decel="50000" fill="hold" nodeType="withEffect">
                                  <p:stCondLst>
                                    <p:cond delay="0"/>
                                  </p:stCondLst>
                                  <p:childTnLst>
                                    <p:animMotion origin="layout" path="M -1.26628E-6 -2.77349E-6 L -0.00038 -0.1616 " pathEditMode="relative" rAng="0" ptsTypes="AA">
                                      <p:cBhvr>
                                        <p:cTn id="12" dur="2000" fill="hold"/>
                                        <p:tgtEl>
                                          <p:spTgt spid="6"/>
                                        </p:tgtEl>
                                        <p:attrNameLst>
                                          <p:attrName>ppt_x</p:attrName>
                                          <p:attrName>ppt_y</p:attrName>
                                        </p:attrNameLst>
                                      </p:cBhvr>
                                      <p:rCtr x="-26" y="-80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7"/>
            <a:ext cx="11887200" cy="1652760"/>
          </a:xfrm>
        </p:spPr>
        <p:txBody>
          <a:bodyPr/>
          <a:lstStyle/>
          <a:p>
            <a:r>
              <a:rPr lang="en-US" sz="5400" dirty="0"/>
              <a:t>Rob Cameron</a:t>
            </a:r>
            <a:br>
              <a:rPr lang="en-US" sz="5400" dirty="0"/>
            </a:br>
            <a:r>
              <a:rPr lang="en-US" sz="3200" dirty="0"/>
              <a:t>Principal SDE</a:t>
            </a:r>
            <a:br>
              <a:rPr lang="en-US" sz="3200" dirty="0"/>
            </a:br>
            <a:endParaRPr lang="en-US" sz="2000" dirty="0"/>
          </a:p>
        </p:txBody>
      </p:sp>
      <p:pic>
        <p:nvPicPr>
          <p:cNvPr id="4" name="Picture 3"/>
          <p:cNvPicPr>
            <a:picLocks noChangeAspect="1"/>
          </p:cNvPicPr>
          <p:nvPr/>
        </p:nvPicPr>
        <p:blipFill>
          <a:blip r:embed="rId3"/>
          <a:stretch>
            <a:fillRect/>
          </a:stretch>
        </p:blipFill>
        <p:spPr>
          <a:xfrm>
            <a:off x="7742237" y="1250092"/>
            <a:ext cx="2512938" cy="4304570"/>
          </a:xfrm>
          <a:prstGeom prst="rect">
            <a:avLst/>
          </a:prstGeom>
        </p:spPr>
      </p:pic>
      <p:sp>
        <p:nvSpPr>
          <p:cNvPr id="7" name="TextBox 6"/>
          <p:cNvSpPr txBox="1"/>
          <p:nvPr/>
        </p:nvSpPr>
        <p:spPr>
          <a:xfrm>
            <a:off x="8275637" y="5799597"/>
            <a:ext cx="2438400"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latin typeface="+mj-lt"/>
              </a:rPr>
              <a:t>“code monkey” </a:t>
            </a:r>
          </a:p>
        </p:txBody>
      </p:sp>
    </p:spTree>
    <p:extLst>
      <p:ext uri="{BB962C8B-B14F-4D97-AF65-F5344CB8AC3E}">
        <p14:creationId xmlns:p14="http://schemas.microsoft.com/office/powerpoint/2010/main" val="1279836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497413" y="2282106"/>
            <a:ext cx="2435824" cy="3272556"/>
          </a:xfrm>
          <a:prstGeom prst="rect">
            <a:avLst/>
          </a:prstGeom>
        </p:spPr>
      </p:pic>
      <p:grpSp>
        <p:nvGrpSpPr>
          <p:cNvPr id="26" name="Group 25"/>
          <p:cNvGrpSpPr/>
          <p:nvPr/>
        </p:nvGrpSpPr>
        <p:grpSpPr>
          <a:xfrm>
            <a:off x="3398837" y="3979083"/>
            <a:ext cx="1424805" cy="807390"/>
            <a:chOff x="3348126" y="4015477"/>
            <a:chExt cx="1193711" cy="676437"/>
          </a:xfrm>
        </p:grpSpPr>
        <p:pic>
          <p:nvPicPr>
            <p:cNvPr id="14" name="Picture 13"/>
            <p:cNvPicPr>
              <a:picLocks noChangeAspect="1"/>
            </p:cNvPicPr>
            <p:nvPr/>
          </p:nvPicPr>
          <p:blipFill>
            <a:blip r:embed="rId4"/>
            <a:stretch>
              <a:fillRect/>
            </a:stretch>
          </p:blipFill>
          <p:spPr>
            <a:xfrm>
              <a:off x="3348126" y="4015477"/>
              <a:ext cx="1193711" cy="676437"/>
            </a:xfrm>
            <a:prstGeom prst="rect">
              <a:avLst/>
            </a:prstGeom>
          </p:spPr>
        </p:pic>
        <p:pic>
          <p:nvPicPr>
            <p:cNvPr id="8" name="Picture 7"/>
            <p:cNvPicPr>
              <a:picLocks noChangeAspect="1"/>
            </p:cNvPicPr>
            <p:nvPr/>
          </p:nvPicPr>
          <p:blipFill>
            <a:blip r:embed="rId5"/>
            <a:stretch>
              <a:fillRect/>
            </a:stretch>
          </p:blipFill>
          <p:spPr>
            <a:xfrm>
              <a:off x="3818346" y="4236802"/>
              <a:ext cx="253270" cy="233786"/>
            </a:xfrm>
            <a:prstGeom prst="rect">
              <a:avLst/>
            </a:prstGeom>
          </p:spPr>
        </p:pic>
      </p:grpSp>
      <p:grpSp>
        <p:nvGrpSpPr>
          <p:cNvPr id="24" name="Group 23"/>
          <p:cNvGrpSpPr/>
          <p:nvPr/>
        </p:nvGrpSpPr>
        <p:grpSpPr>
          <a:xfrm>
            <a:off x="8451118" y="4148072"/>
            <a:ext cx="357919" cy="648123"/>
            <a:chOff x="7741905" y="2382711"/>
            <a:chExt cx="468450" cy="848274"/>
          </a:xfrm>
        </p:grpSpPr>
        <p:pic>
          <p:nvPicPr>
            <p:cNvPr id="19" name="Picture 18"/>
            <p:cNvPicPr>
              <a:picLocks noChangeAspect="1"/>
            </p:cNvPicPr>
            <p:nvPr/>
          </p:nvPicPr>
          <p:blipFill>
            <a:blip r:embed="rId6"/>
            <a:stretch>
              <a:fillRect/>
            </a:stretch>
          </p:blipFill>
          <p:spPr>
            <a:xfrm>
              <a:off x="7741905" y="2382711"/>
              <a:ext cx="468450" cy="848274"/>
            </a:xfrm>
            <a:prstGeom prst="rect">
              <a:avLst/>
            </a:prstGeom>
          </p:spPr>
        </p:pic>
        <p:pic>
          <p:nvPicPr>
            <p:cNvPr id="21" name="Picture 20"/>
            <p:cNvPicPr>
              <a:picLocks noChangeAspect="1"/>
            </p:cNvPicPr>
            <p:nvPr/>
          </p:nvPicPr>
          <p:blipFill>
            <a:blip r:embed="rId5"/>
            <a:stretch>
              <a:fillRect/>
            </a:stretch>
          </p:blipFill>
          <p:spPr>
            <a:xfrm>
              <a:off x="7880987" y="2711450"/>
              <a:ext cx="190285" cy="175647"/>
            </a:xfrm>
            <a:prstGeom prst="rect">
              <a:avLst/>
            </a:prstGeom>
          </p:spPr>
        </p:pic>
      </p:grpSp>
      <p:grpSp>
        <p:nvGrpSpPr>
          <p:cNvPr id="25" name="Group 24"/>
          <p:cNvGrpSpPr/>
          <p:nvPr/>
        </p:nvGrpSpPr>
        <p:grpSpPr>
          <a:xfrm>
            <a:off x="7069345" y="4023461"/>
            <a:ext cx="1053892" cy="755197"/>
            <a:chOff x="7097114" y="4015477"/>
            <a:chExt cx="1007188" cy="721730"/>
          </a:xfrm>
        </p:grpSpPr>
        <p:pic>
          <p:nvPicPr>
            <p:cNvPr id="22" name="Picture 21"/>
            <p:cNvPicPr>
              <a:picLocks noChangeAspect="1"/>
            </p:cNvPicPr>
            <p:nvPr/>
          </p:nvPicPr>
          <p:blipFill>
            <a:blip r:embed="rId7"/>
            <a:stretch>
              <a:fillRect/>
            </a:stretch>
          </p:blipFill>
          <p:spPr>
            <a:xfrm>
              <a:off x="7097114" y="4015477"/>
              <a:ext cx="1007188" cy="721730"/>
            </a:xfrm>
            <a:prstGeom prst="rect">
              <a:avLst/>
            </a:prstGeom>
          </p:spPr>
        </p:pic>
        <p:pic>
          <p:nvPicPr>
            <p:cNvPr id="23" name="Picture 22"/>
            <p:cNvPicPr>
              <a:picLocks noChangeAspect="1"/>
            </p:cNvPicPr>
            <p:nvPr/>
          </p:nvPicPr>
          <p:blipFill>
            <a:blip r:embed="rId5"/>
            <a:stretch>
              <a:fillRect/>
            </a:stretch>
          </p:blipFill>
          <p:spPr>
            <a:xfrm>
              <a:off x="7463308" y="4231848"/>
              <a:ext cx="278597" cy="257165"/>
            </a:xfrm>
            <a:prstGeom prst="rect">
              <a:avLst/>
            </a:prstGeom>
          </p:spPr>
        </p:pic>
      </p:grpSp>
      <p:grpSp>
        <p:nvGrpSpPr>
          <p:cNvPr id="29" name="Group 28"/>
          <p:cNvGrpSpPr/>
          <p:nvPr/>
        </p:nvGrpSpPr>
        <p:grpSpPr>
          <a:xfrm>
            <a:off x="5205363" y="3802062"/>
            <a:ext cx="1470074" cy="1306734"/>
            <a:chOff x="5075237" y="3456052"/>
            <a:chExt cx="1470074" cy="1306734"/>
          </a:xfrm>
        </p:grpSpPr>
        <p:pic>
          <p:nvPicPr>
            <p:cNvPr id="28" name="Picture 27"/>
            <p:cNvPicPr>
              <a:picLocks noChangeAspect="1"/>
            </p:cNvPicPr>
            <p:nvPr/>
          </p:nvPicPr>
          <p:blipFill>
            <a:blip r:embed="rId8"/>
            <a:stretch>
              <a:fillRect/>
            </a:stretch>
          </p:blipFill>
          <p:spPr>
            <a:xfrm>
              <a:off x="5075237" y="3456052"/>
              <a:ext cx="1470074" cy="1306734"/>
            </a:xfrm>
            <a:prstGeom prst="rect">
              <a:avLst/>
            </a:prstGeom>
          </p:spPr>
        </p:pic>
        <p:pic>
          <p:nvPicPr>
            <p:cNvPr id="20" name="Picture 19"/>
            <p:cNvPicPr>
              <a:picLocks noChangeAspect="1"/>
            </p:cNvPicPr>
            <p:nvPr/>
          </p:nvPicPr>
          <p:blipFill>
            <a:blip r:embed="rId5"/>
            <a:stretch>
              <a:fillRect/>
            </a:stretch>
          </p:blipFill>
          <p:spPr>
            <a:xfrm>
              <a:off x="5683180" y="3722621"/>
              <a:ext cx="306457" cy="282882"/>
            </a:xfrm>
            <a:prstGeom prst="rect">
              <a:avLst/>
            </a:prstGeom>
          </p:spPr>
        </p:pic>
      </p:grpSp>
      <p:sp>
        <p:nvSpPr>
          <p:cNvPr id="30" name="Title 1"/>
          <p:cNvSpPr txBox="1">
            <a:spLocks/>
          </p:cNvSpPr>
          <p:nvPr/>
        </p:nvSpPr>
        <p:spPr>
          <a:xfrm>
            <a:off x="4414570" y="5660819"/>
            <a:ext cx="4013467" cy="517065"/>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sz="2400" dirty="0"/>
              <a:t>Please evaluate this session</a:t>
            </a:r>
          </a:p>
        </p:txBody>
      </p:sp>
      <p:pic>
        <p:nvPicPr>
          <p:cNvPr id="31" name="Picture 30"/>
          <p:cNvPicPr>
            <a:picLocks noChangeAspect="1"/>
          </p:cNvPicPr>
          <p:nvPr/>
        </p:nvPicPr>
        <p:blipFill>
          <a:blip r:embed="rId9"/>
          <a:stretch>
            <a:fillRect/>
          </a:stretch>
        </p:blipFill>
        <p:spPr>
          <a:xfrm>
            <a:off x="1265237" y="2072553"/>
            <a:ext cx="1073727" cy="3405909"/>
          </a:xfrm>
          <a:prstGeom prst="rect">
            <a:avLst/>
          </a:prstGeom>
        </p:spPr>
      </p:pic>
      <p:sp>
        <p:nvSpPr>
          <p:cNvPr id="27" name="Title 1"/>
          <p:cNvSpPr txBox="1">
            <a:spLocks/>
          </p:cNvSpPr>
          <p:nvPr/>
        </p:nvSpPr>
        <p:spPr>
          <a:xfrm>
            <a:off x="3188899" y="1592262"/>
            <a:ext cx="5924938" cy="129266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lgn="ctr"/>
            <a:r>
              <a:rPr lang="en-US" sz="4000" dirty="0"/>
              <a:t>Seriously…</a:t>
            </a:r>
          </a:p>
          <a:p>
            <a:pPr algn="ctr"/>
            <a:r>
              <a:rPr lang="en-US" sz="4000" dirty="0"/>
              <a:t>We want to hear from you!</a:t>
            </a:r>
          </a:p>
        </p:txBody>
      </p:sp>
      <p:pic>
        <p:nvPicPr>
          <p:cNvPr id="32" name="Picture 31"/>
          <p:cNvPicPr>
            <a:picLocks noChangeAspect="1"/>
          </p:cNvPicPr>
          <p:nvPr/>
        </p:nvPicPr>
        <p:blipFill>
          <a:blip r:embed="rId10"/>
          <a:stretch>
            <a:fillRect/>
          </a:stretch>
        </p:blipFill>
        <p:spPr>
          <a:xfrm rot="10800000">
            <a:off x="3932237" y="-1608138"/>
            <a:ext cx="1185051" cy="1122681"/>
          </a:xfrm>
          <a:prstGeom prst="rect">
            <a:avLst/>
          </a:prstGeom>
        </p:spPr>
      </p:pic>
    </p:spTree>
    <p:extLst>
      <p:ext uri="{BB962C8B-B14F-4D97-AF65-F5344CB8AC3E}">
        <p14:creationId xmlns:p14="http://schemas.microsoft.com/office/powerpoint/2010/main" val="128125651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50"/>
                                  </p:stCondLst>
                                  <p:childTnLst>
                                    <p:animMotion origin="layout" path="M 1.17437E-6 -1.23014E-6 L 0.0014 0.22469 " pathEditMode="relative" rAng="0" ptsTypes="AA">
                                      <p:cBhvr>
                                        <p:cTn id="6" dur="2000" fill="hold"/>
                                        <p:tgtEl>
                                          <p:spTgt spid="32"/>
                                        </p:tgtEl>
                                        <p:attrNameLst>
                                          <p:attrName>ppt_x</p:attrName>
                                          <p:attrName>ppt_y</p:attrName>
                                        </p:attrNameLst>
                                      </p:cBhvr>
                                      <p:rCtr x="64" y="11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2563" y="773566"/>
            <a:ext cx="2705099" cy="1181862"/>
          </a:xfrm>
        </p:spPr>
        <p:txBody>
          <a:bodyPr/>
          <a:lstStyle/>
          <a:p>
            <a:r>
              <a:rPr lang="en-US" sz="5400" dirty="0">
                <a:solidFill>
                  <a:srgbClr val="FFFFFF"/>
                </a:solidFill>
              </a:rPr>
              <a:t>Thanks!</a:t>
            </a:r>
          </a:p>
        </p:txBody>
      </p:sp>
      <p:pic>
        <p:nvPicPr>
          <p:cNvPr id="9" name="Picture 8"/>
          <p:cNvPicPr>
            <a:picLocks noChangeAspect="1"/>
          </p:cNvPicPr>
          <p:nvPr/>
        </p:nvPicPr>
        <p:blipFill>
          <a:blip r:embed="rId3"/>
          <a:stretch>
            <a:fillRect/>
          </a:stretch>
        </p:blipFill>
        <p:spPr>
          <a:xfrm>
            <a:off x="5725783" y="2430462"/>
            <a:ext cx="1152540" cy="1313281"/>
          </a:xfrm>
          <a:prstGeom prst="rect">
            <a:avLst/>
          </a:prstGeom>
        </p:spPr>
      </p:pic>
      <p:sp>
        <p:nvSpPr>
          <p:cNvPr id="15" name="Title 1"/>
          <p:cNvSpPr txBox="1">
            <a:spLocks/>
          </p:cNvSpPr>
          <p:nvPr/>
        </p:nvSpPr>
        <p:spPr>
          <a:xfrm>
            <a:off x="4541837" y="3971113"/>
            <a:ext cx="3505200" cy="960263"/>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lgn="ctr"/>
            <a:r>
              <a:rPr lang="en-US" sz="2800" dirty="0"/>
              <a:t>Cupcake achievement unlocked!</a:t>
            </a:r>
          </a:p>
        </p:txBody>
      </p:sp>
    </p:spTree>
    <p:extLst>
      <p:ext uri="{BB962C8B-B14F-4D97-AF65-F5344CB8AC3E}">
        <p14:creationId xmlns:p14="http://schemas.microsoft.com/office/powerpoint/2010/main" val="3471903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563" y="773566"/>
            <a:ext cx="2705099" cy="1181862"/>
          </a:xfrm>
        </p:spPr>
        <p:txBody>
          <a:bodyPr/>
          <a:lstStyle/>
          <a:p>
            <a:r>
              <a:rPr lang="en-US" sz="5400" dirty="0">
                <a:solidFill>
                  <a:srgbClr val="FFFFFF"/>
                </a:solidFill>
              </a:rPr>
              <a:t>Thanks!</a:t>
            </a:r>
          </a:p>
        </p:txBody>
      </p:sp>
      <p:pic>
        <p:nvPicPr>
          <p:cNvPr id="6" name="Picture 5"/>
          <p:cNvPicPr>
            <a:picLocks noChangeAspect="1"/>
          </p:cNvPicPr>
          <p:nvPr/>
        </p:nvPicPr>
        <p:blipFill>
          <a:blip r:embed="rId3"/>
          <a:stretch>
            <a:fillRect/>
          </a:stretch>
        </p:blipFill>
        <p:spPr>
          <a:xfrm>
            <a:off x="8885237" y="1363662"/>
            <a:ext cx="2273289" cy="4451288"/>
          </a:xfrm>
          <a:prstGeom prst="rect">
            <a:avLst/>
          </a:prstGeom>
        </p:spPr>
      </p:pic>
      <p:pic>
        <p:nvPicPr>
          <p:cNvPr id="8" name="Picture 7"/>
          <p:cNvPicPr>
            <a:picLocks noChangeAspect="1"/>
          </p:cNvPicPr>
          <p:nvPr/>
        </p:nvPicPr>
        <p:blipFill>
          <a:blip r:embed="rId4"/>
          <a:stretch>
            <a:fillRect/>
          </a:stretch>
        </p:blipFill>
        <p:spPr>
          <a:xfrm>
            <a:off x="9427154" y="1482894"/>
            <a:ext cx="448683" cy="414168"/>
          </a:xfrm>
          <a:prstGeom prst="rect">
            <a:avLst/>
          </a:prstGeom>
        </p:spPr>
      </p:pic>
      <p:pic>
        <p:nvPicPr>
          <p:cNvPr id="5" name="Picture 4"/>
          <p:cNvPicPr>
            <a:picLocks noChangeAspect="1"/>
          </p:cNvPicPr>
          <p:nvPr/>
        </p:nvPicPr>
        <p:blipFill>
          <a:blip r:embed="rId5"/>
          <a:stretch>
            <a:fillRect/>
          </a:stretch>
        </p:blipFill>
        <p:spPr>
          <a:xfrm>
            <a:off x="4541837" y="2394775"/>
            <a:ext cx="3595878" cy="2474087"/>
          </a:xfrm>
          <a:prstGeom prst="rect">
            <a:avLst/>
          </a:prstGeom>
        </p:spPr>
      </p:pic>
      <p:grpSp>
        <p:nvGrpSpPr>
          <p:cNvPr id="13" name="Group 12"/>
          <p:cNvGrpSpPr/>
          <p:nvPr/>
        </p:nvGrpSpPr>
        <p:grpSpPr>
          <a:xfrm>
            <a:off x="2027236" y="1708804"/>
            <a:ext cx="1181100" cy="4102690"/>
            <a:chOff x="1798637" y="1708804"/>
            <a:chExt cx="1181100" cy="4102690"/>
          </a:xfrm>
        </p:grpSpPr>
        <p:pic>
          <p:nvPicPr>
            <p:cNvPr id="12" name="Picture 11"/>
            <p:cNvPicPr>
              <a:picLocks noChangeAspect="1"/>
            </p:cNvPicPr>
            <p:nvPr/>
          </p:nvPicPr>
          <p:blipFill>
            <a:blip r:embed="rId4"/>
            <a:stretch>
              <a:fillRect/>
            </a:stretch>
          </p:blipFill>
          <p:spPr>
            <a:xfrm>
              <a:off x="1819031" y="1708804"/>
              <a:ext cx="407894" cy="376516"/>
            </a:xfrm>
            <a:prstGeom prst="rect">
              <a:avLst/>
            </a:prstGeom>
          </p:spPr>
        </p:pic>
        <p:pic>
          <p:nvPicPr>
            <p:cNvPr id="11" name="Picture 10"/>
            <p:cNvPicPr>
              <a:picLocks noChangeAspect="1"/>
            </p:cNvPicPr>
            <p:nvPr/>
          </p:nvPicPr>
          <p:blipFill>
            <a:blip r:embed="rId6"/>
            <a:stretch>
              <a:fillRect/>
            </a:stretch>
          </p:blipFill>
          <p:spPr>
            <a:xfrm>
              <a:off x="1798637" y="1747494"/>
              <a:ext cx="1181100" cy="4064000"/>
            </a:xfrm>
            <a:prstGeom prst="rect">
              <a:avLst/>
            </a:prstGeom>
          </p:spPr>
        </p:pic>
      </p:grpSp>
      <p:pic>
        <p:nvPicPr>
          <p:cNvPr id="16" name="Picture 15"/>
          <p:cNvPicPr>
            <a:picLocks noChangeAspect="1"/>
          </p:cNvPicPr>
          <p:nvPr/>
        </p:nvPicPr>
        <p:blipFill>
          <a:blip r:embed="rId7"/>
          <a:stretch>
            <a:fillRect/>
          </a:stretch>
        </p:blipFill>
        <p:spPr>
          <a:xfrm>
            <a:off x="5835918" y="3267432"/>
            <a:ext cx="536067" cy="610830"/>
          </a:xfrm>
          <a:prstGeom prst="rect">
            <a:avLst/>
          </a:prstGeom>
        </p:spPr>
      </p:pic>
    </p:spTree>
    <p:extLst>
      <p:ext uri="{BB962C8B-B14F-4D97-AF65-F5344CB8AC3E}">
        <p14:creationId xmlns:p14="http://schemas.microsoft.com/office/powerpoint/2010/main" val="26882720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2563" y="773566"/>
            <a:ext cx="2705099" cy="1181862"/>
          </a:xfrm>
        </p:spPr>
        <p:txBody>
          <a:bodyPr/>
          <a:lstStyle/>
          <a:p>
            <a:r>
              <a:rPr lang="en-US" sz="5400" dirty="0">
                <a:solidFill>
                  <a:srgbClr val="FFFFFF"/>
                </a:solidFill>
              </a:rPr>
              <a:t>Thanks!</a:t>
            </a:r>
          </a:p>
        </p:txBody>
      </p:sp>
      <p:sp>
        <p:nvSpPr>
          <p:cNvPr id="15" name="Title 1"/>
          <p:cNvSpPr txBox="1">
            <a:spLocks/>
          </p:cNvSpPr>
          <p:nvPr/>
        </p:nvSpPr>
        <p:spPr>
          <a:xfrm>
            <a:off x="4684697" y="4259262"/>
            <a:ext cx="3063232" cy="572464"/>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lgn="ctr"/>
            <a:r>
              <a:rPr lang="en-US" sz="2800" dirty="0"/>
              <a:t>Thx!</a:t>
            </a:r>
          </a:p>
        </p:txBody>
      </p:sp>
      <p:grpSp>
        <p:nvGrpSpPr>
          <p:cNvPr id="4" name="Group 3"/>
          <p:cNvGrpSpPr/>
          <p:nvPr/>
        </p:nvGrpSpPr>
        <p:grpSpPr>
          <a:xfrm>
            <a:off x="4004589" y="2735262"/>
            <a:ext cx="4423448" cy="1313281"/>
            <a:chOff x="4242729" y="2718611"/>
            <a:chExt cx="4423448" cy="1313281"/>
          </a:xfrm>
        </p:grpSpPr>
        <p:pic>
          <p:nvPicPr>
            <p:cNvPr id="9" name="Picture 8"/>
            <p:cNvPicPr>
              <a:picLocks noChangeAspect="1"/>
            </p:cNvPicPr>
            <p:nvPr/>
          </p:nvPicPr>
          <p:blipFill>
            <a:blip r:embed="rId3"/>
            <a:stretch>
              <a:fillRect/>
            </a:stretch>
          </p:blipFill>
          <p:spPr>
            <a:xfrm>
              <a:off x="5878183" y="2718611"/>
              <a:ext cx="1152540" cy="1313281"/>
            </a:xfrm>
            <a:prstGeom prst="rect">
              <a:avLst/>
            </a:prstGeom>
          </p:spPr>
        </p:pic>
        <p:pic>
          <p:nvPicPr>
            <p:cNvPr id="3" name="Picture 2"/>
            <p:cNvPicPr>
              <a:picLocks noChangeAspect="1"/>
            </p:cNvPicPr>
            <p:nvPr/>
          </p:nvPicPr>
          <p:blipFill>
            <a:blip r:embed="rId4"/>
            <a:stretch>
              <a:fillRect/>
            </a:stretch>
          </p:blipFill>
          <p:spPr>
            <a:xfrm>
              <a:off x="7513637" y="2718611"/>
              <a:ext cx="1152540" cy="1309860"/>
            </a:xfrm>
            <a:prstGeom prst="rect">
              <a:avLst/>
            </a:prstGeom>
          </p:spPr>
        </p:pic>
        <p:pic>
          <p:nvPicPr>
            <p:cNvPr id="7" name="Picture 6"/>
            <p:cNvPicPr>
              <a:picLocks noChangeAspect="1"/>
            </p:cNvPicPr>
            <p:nvPr/>
          </p:nvPicPr>
          <p:blipFill>
            <a:blip r:embed="rId5"/>
            <a:stretch>
              <a:fillRect/>
            </a:stretch>
          </p:blipFill>
          <p:spPr>
            <a:xfrm>
              <a:off x="4242729" y="2718611"/>
              <a:ext cx="1152540" cy="1309860"/>
            </a:xfrm>
            <a:prstGeom prst="rect">
              <a:avLst/>
            </a:prstGeom>
          </p:spPr>
        </p:pic>
      </p:grpSp>
    </p:spTree>
    <p:extLst>
      <p:ext uri="{BB962C8B-B14F-4D97-AF65-F5344CB8AC3E}">
        <p14:creationId xmlns:p14="http://schemas.microsoft.com/office/powerpoint/2010/main" val="359276479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41837" y="2394775"/>
            <a:ext cx="3595878" cy="2474087"/>
          </a:xfrm>
          <a:prstGeom prst="rect">
            <a:avLst/>
          </a:prstGeom>
        </p:spPr>
      </p:pic>
      <p:sp>
        <p:nvSpPr>
          <p:cNvPr id="10" name="Title 1"/>
          <p:cNvSpPr txBox="1">
            <a:spLocks/>
          </p:cNvSpPr>
          <p:nvPr/>
        </p:nvSpPr>
        <p:spPr>
          <a:xfrm>
            <a:off x="5227638" y="3215798"/>
            <a:ext cx="1828799" cy="738664"/>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lgn="ctr"/>
            <a:r>
              <a:rPr lang="en-US" sz="4000" dirty="0"/>
              <a:t>Q&amp;A</a:t>
            </a:r>
          </a:p>
        </p:txBody>
      </p:sp>
      <p:pic>
        <p:nvPicPr>
          <p:cNvPr id="15" name="Picture 14"/>
          <p:cNvPicPr>
            <a:picLocks noChangeAspect="1"/>
          </p:cNvPicPr>
          <p:nvPr/>
        </p:nvPicPr>
        <p:blipFill>
          <a:blip r:embed="rId4"/>
          <a:stretch>
            <a:fillRect/>
          </a:stretch>
        </p:blipFill>
        <p:spPr>
          <a:xfrm>
            <a:off x="9037637" y="2282106"/>
            <a:ext cx="2435824" cy="3272556"/>
          </a:xfrm>
          <a:prstGeom prst="rect">
            <a:avLst/>
          </a:prstGeom>
        </p:spPr>
      </p:pic>
      <p:pic>
        <p:nvPicPr>
          <p:cNvPr id="16" name="Picture 15"/>
          <p:cNvPicPr>
            <a:picLocks noChangeAspect="1"/>
          </p:cNvPicPr>
          <p:nvPr/>
        </p:nvPicPr>
        <p:blipFill>
          <a:blip r:embed="rId5"/>
          <a:stretch>
            <a:fillRect/>
          </a:stretch>
        </p:blipFill>
        <p:spPr>
          <a:xfrm>
            <a:off x="2103437" y="2072553"/>
            <a:ext cx="1073727" cy="3405909"/>
          </a:xfrm>
          <a:prstGeom prst="rect">
            <a:avLst/>
          </a:prstGeom>
        </p:spPr>
      </p:pic>
    </p:spTree>
    <p:extLst>
      <p:ext uri="{BB962C8B-B14F-4D97-AF65-F5344CB8AC3E}">
        <p14:creationId xmlns:p14="http://schemas.microsoft.com/office/powerpoint/2010/main" val="5422634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48628"/>
            <a:ext cx="11887200" cy="932563"/>
          </a:xfrm>
        </p:spPr>
        <p:txBody>
          <a:bodyPr/>
          <a:lstStyle/>
          <a:p>
            <a:r>
              <a:rPr lang="en-US" sz="5400" dirty="0"/>
              <a:t>Design process</a:t>
            </a:r>
          </a:p>
        </p:txBody>
      </p:sp>
      <p:grpSp>
        <p:nvGrpSpPr>
          <p:cNvPr id="10" name="Group 9"/>
          <p:cNvGrpSpPr/>
          <p:nvPr/>
        </p:nvGrpSpPr>
        <p:grpSpPr>
          <a:xfrm>
            <a:off x="6790801" y="830262"/>
            <a:ext cx="2766065" cy="2766065"/>
            <a:chOff x="6790801" y="830262"/>
            <a:chExt cx="2766065" cy="2766065"/>
          </a:xfrm>
        </p:grpSpPr>
        <p:sp>
          <p:nvSpPr>
            <p:cNvPr id="4" name="Oval 3"/>
            <p:cNvSpPr/>
            <p:nvPr/>
          </p:nvSpPr>
          <p:spPr bwMode="auto">
            <a:xfrm>
              <a:off x="6790801" y="830262"/>
              <a:ext cx="2766065" cy="2766065"/>
            </a:xfrm>
            <a:prstGeom prst="ellipse">
              <a:avLst/>
            </a:prstGeom>
            <a:solidFill>
              <a:schemeClr val="accent3">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a:stretch>
              <a:fillRect/>
            </a:stretch>
          </p:blipFill>
          <p:spPr>
            <a:xfrm flipH="1">
              <a:off x="7599239" y="1812865"/>
              <a:ext cx="982403" cy="850899"/>
            </a:xfrm>
            <a:prstGeom prst="rect">
              <a:avLst/>
            </a:prstGeom>
            <a:effectLst/>
            <a:scene3d>
              <a:camera prst="orthographicFront">
                <a:rot lat="0" lon="0" rev="0"/>
              </a:camera>
              <a:lightRig rig="threePt" dir="t"/>
            </a:scene3d>
          </p:spPr>
        </p:pic>
      </p:grpSp>
      <p:grpSp>
        <p:nvGrpSpPr>
          <p:cNvPr id="13" name="Group 12"/>
          <p:cNvGrpSpPr/>
          <p:nvPr/>
        </p:nvGrpSpPr>
        <p:grpSpPr>
          <a:xfrm>
            <a:off x="5761037" y="4051497"/>
            <a:ext cx="1838202" cy="1838202"/>
            <a:chOff x="5761037" y="4051497"/>
            <a:chExt cx="1838202" cy="1838202"/>
          </a:xfrm>
        </p:grpSpPr>
        <p:sp>
          <p:nvSpPr>
            <p:cNvPr id="7" name="Oval 6"/>
            <p:cNvSpPr/>
            <p:nvPr/>
          </p:nvSpPr>
          <p:spPr bwMode="auto">
            <a:xfrm>
              <a:off x="5761037" y="4051497"/>
              <a:ext cx="1838202" cy="1838202"/>
            </a:xfrm>
            <a:prstGeom prst="ellipse">
              <a:avLst/>
            </a:prstGeom>
            <a:solidFill>
              <a:schemeClr val="accent3">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a:blip r:embed="rId4"/>
            <a:stretch>
              <a:fillRect/>
            </a:stretch>
          </p:blipFill>
          <p:spPr>
            <a:xfrm>
              <a:off x="6365262" y="4655722"/>
              <a:ext cx="629752" cy="629752"/>
            </a:xfrm>
            <a:prstGeom prst="rect">
              <a:avLst/>
            </a:prstGeom>
          </p:spPr>
        </p:pic>
      </p:grpSp>
      <p:grpSp>
        <p:nvGrpSpPr>
          <p:cNvPr id="14" name="Group 13"/>
          <p:cNvGrpSpPr/>
          <p:nvPr/>
        </p:nvGrpSpPr>
        <p:grpSpPr>
          <a:xfrm>
            <a:off x="8123237" y="4052202"/>
            <a:ext cx="1200327" cy="1200327"/>
            <a:chOff x="8123237" y="4052202"/>
            <a:chExt cx="1200327" cy="1200327"/>
          </a:xfrm>
        </p:grpSpPr>
        <p:sp>
          <p:nvSpPr>
            <p:cNvPr id="6" name="Oval 5"/>
            <p:cNvSpPr/>
            <p:nvPr/>
          </p:nvSpPr>
          <p:spPr bwMode="auto">
            <a:xfrm>
              <a:off x="8123237" y="4052202"/>
              <a:ext cx="1200327" cy="120032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5"/>
            <a:stretch>
              <a:fillRect/>
            </a:stretch>
          </p:blipFill>
          <p:spPr>
            <a:xfrm>
              <a:off x="8463172" y="4457194"/>
              <a:ext cx="520456" cy="390342"/>
            </a:xfrm>
            <a:prstGeom prst="rect">
              <a:avLst/>
            </a:prstGeom>
          </p:spPr>
        </p:pic>
      </p:grpSp>
      <p:grpSp>
        <p:nvGrpSpPr>
          <p:cNvPr id="15" name="Group 14"/>
          <p:cNvGrpSpPr/>
          <p:nvPr/>
        </p:nvGrpSpPr>
        <p:grpSpPr>
          <a:xfrm>
            <a:off x="9556866" y="2906398"/>
            <a:ext cx="1838202" cy="1838202"/>
            <a:chOff x="9556866" y="2906398"/>
            <a:chExt cx="1838202" cy="1838202"/>
          </a:xfrm>
        </p:grpSpPr>
        <p:sp>
          <p:nvSpPr>
            <p:cNvPr id="5" name="Oval 4"/>
            <p:cNvSpPr/>
            <p:nvPr/>
          </p:nvSpPr>
          <p:spPr bwMode="auto">
            <a:xfrm>
              <a:off x="9556866" y="2906398"/>
              <a:ext cx="1838202" cy="1838202"/>
            </a:xfrm>
            <a:prstGeom prst="ellipse">
              <a:avLst/>
            </a:prstGeom>
            <a:solidFill>
              <a:schemeClr val="accent3">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a:blip r:embed="rId6"/>
            <a:stretch>
              <a:fillRect/>
            </a:stretch>
          </p:blipFill>
          <p:spPr>
            <a:xfrm>
              <a:off x="10097934" y="3568897"/>
              <a:ext cx="762000" cy="482600"/>
            </a:xfrm>
            <a:prstGeom prst="rect">
              <a:avLst/>
            </a:prstGeom>
          </p:spPr>
        </p:pic>
      </p:grpSp>
    </p:spTree>
    <p:extLst>
      <p:ext uri="{BB962C8B-B14F-4D97-AF65-F5344CB8AC3E}">
        <p14:creationId xmlns:p14="http://schemas.microsoft.com/office/powerpoint/2010/main" val="20766396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273" y="3771579"/>
            <a:ext cx="6766487" cy="1097268"/>
          </a:xfrm>
        </p:spPr>
        <p:txBody>
          <a:bodyPr/>
          <a:lstStyle/>
          <a:p>
            <a:r>
              <a:rPr lang="en-US" sz="5400" dirty="0">
                <a:solidFill>
                  <a:srgbClr val="FFFFFF"/>
                </a:solidFill>
              </a:rPr>
              <a:t>Thinking like a designer</a:t>
            </a:r>
          </a:p>
        </p:txBody>
      </p:sp>
      <p:pic>
        <p:nvPicPr>
          <p:cNvPr id="4" name="Picture 3"/>
          <p:cNvPicPr>
            <a:picLocks noChangeAspect="1"/>
          </p:cNvPicPr>
          <p:nvPr/>
        </p:nvPicPr>
        <p:blipFill>
          <a:blip r:embed="rId3"/>
          <a:stretch>
            <a:fillRect/>
          </a:stretch>
        </p:blipFill>
        <p:spPr>
          <a:xfrm flipH="1">
            <a:off x="5335850" y="2324756"/>
            <a:ext cx="1307578" cy="1132547"/>
          </a:xfrm>
          <a:prstGeom prst="rect">
            <a:avLst/>
          </a:prstGeom>
          <a:effectLst/>
          <a:scene3d>
            <a:camera prst="orthographicFront">
              <a:rot lat="0" lon="0" rev="0"/>
            </a:camera>
            <a:lightRig rig="threePt" dir="t"/>
          </a:scene3d>
        </p:spPr>
      </p:pic>
    </p:spTree>
    <p:extLst>
      <p:ext uri="{BB962C8B-B14F-4D97-AF65-F5344CB8AC3E}">
        <p14:creationId xmlns:p14="http://schemas.microsoft.com/office/powerpoint/2010/main" val="375320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99590" y="4615021"/>
            <a:ext cx="1579020" cy="544765"/>
          </a:xfrm>
          <a:prstGeom prst="rect">
            <a:avLst/>
          </a:prstGeom>
          <a:noFill/>
        </p:spPr>
        <p:txBody>
          <a:bodyPr wrap="square" lIns="182880" tIns="146304" rIns="182880" bIns="146304" rtlCol="0">
            <a:spAutoFit/>
          </a:bodyPr>
          <a:lstStyle/>
          <a:p>
            <a:pPr>
              <a:lnSpc>
                <a:spcPct val="90000"/>
              </a:lnSpc>
              <a:spcAft>
                <a:spcPts val="600"/>
              </a:spcAft>
            </a:pPr>
            <a:r>
              <a:rPr lang="en-US" dirty="0">
                <a:solidFill>
                  <a:schemeClr val="bg2">
                    <a:lumMod val="25000"/>
                  </a:schemeClr>
                </a:solidFill>
              </a:rPr>
              <a:t>brainstorm</a:t>
            </a:r>
          </a:p>
        </p:txBody>
      </p:sp>
      <p:sp>
        <p:nvSpPr>
          <p:cNvPr id="14" name="TextBox 13"/>
          <p:cNvSpPr txBox="1"/>
          <p:nvPr/>
        </p:nvSpPr>
        <p:spPr>
          <a:xfrm>
            <a:off x="4313237" y="4615021"/>
            <a:ext cx="1767692" cy="1043363"/>
          </a:xfrm>
          <a:prstGeom prst="rect">
            <a:avLst/>
          </a:prstGeom>
          <a:noFill/>
        </p:spPr>
        <p:txBody>
          <a:bodyPr wrap="square" lIns="182880" tIns="146304" rIns="182880" bIns="146304" rtlCol="0">
            <a:spAutoFit/>
          </a:bodyPr>
          <a:lstStyle/>
          <a:p>
            <a:pPr algn="ctr">
              <a:lnSpc>
                <a:spcPct val="90000"/>
              </a:lnSpc>
              <a:spcAft>
                <a:spcPts val="600"/>
              </a:spcAft>
            </a:pPr>
            <a:r>
              <a:rPr lang="en-US" dirty="0" err="1">
                <a:solidFill>
                  <a:schemeClr val="bg2">
                    <a:lumMod val="25000"/>
                  </a:schemeClr>
                </a:solidFill>
              </a:rPr>
              <a:t>moodboards</a:t>
            </a:r>
            <a:r>
              <a:rPr lang="en-US" dirty="0">
                <a:solidFill>
                  <a:schemeClr val="bg2">
                    <a:lumMod val="25000"/>
                  </a:schemeClr>
                </a:solidFill>
              </a:rPr>
              <a:t> &amp; concept designs </a:t>
            </a:r>
          </a:p>
        </p:txBody>
      </p:sp>
      <p:sp>
        <p:nvSpPr>
          <p:cNvPr id="15" name="TextBox 14"/>
          <p:cNvSpPr txBox="1"/>
          <p:nvPr/>
        </p:nvSpPr>
        <p:spPr>
          <a:xfrm>
            <a:off x="6167213" y="4615020"/>
            <a:ext cx="2011658" cy="871008"/>
          </a:xfrm>
          <a:prstGeom prst="rect">
            <a:avLst/>
          </a:prstGeom>
          <a:noFill/>
        </p:spPr>
        <p:txBody>
          <a:bodyPr wrap="square" lIns="182880" tIns="146304" rIns="182880" bIns="146304" rtlCol="0">
            <a:spAutoFit/>
          </a:bodyPr>
          <a:lstStyle/>
          <a:p>
            <a:pPr algn="ctr">
              <a:lnSpc>
                <a:spcPct val="90000"/>
              </a:lnSpc>
              <a:spcAft>
                <a:spcPts val="600"/>
              </a:spcAft>
            </a:pPr>
            <a:r>
              <a:rPr lang="en-US" dirty="0">
                <a:solidFill>
                  <a:schemeClr val="bg2">
                    <a:lumMod val="25000"/>
                  </a:schemeClr>
                </a:solidFill>
              </a:rPr>
              <a:t>sketch &amp;</a:t>
            </a:r>
          </a:p>
          <a:p>
            <a:pPr algn="ctr">
              <a:lnSpc>
                <a:spcPct val="90000"/>
              </a:lnSpc>
              <a:spcAft>
                <a:spcPts val="600"/>
              </a:spcAft>
            </a:pPr>
            <a:r>
              <a:rPr lang="en-US" dirty="0">
                <a:solidFill>
                  <a:schemeClr val="bg2">
                    <a:lumMod val="25000"/>
                  </a:schemeClr>
                </a:solidFill>
              </a:rPr>
              <a:t>wireframe</a:t>
            </a:r>
          </a:p>
        </p:txBody>
      </p:sp>
      <p:sp>
        <p:nvSpPr>
          <p:cNvPr id="16" name="TextBox 15"/>
          <p:cNvSpPr txBox="1"/>
          <p:nvPr/>
        </p:nvSpPr>
        <p:spPr>
          <a:xfrm>
            <a:off x="8719749" y="4615020"/>
            <a:ext cx="1097268" cy="544765"/>
          </a:xfrm>
          <a:prstGeom prst="rect">
            <a:avLst/>
          </a:prstGeom>
          <a:noFill/>
        </p:spPr>
        <p:txBody>
          <a:bodyPr wrap="square" lIns="182880" tIns="146304" rIns="182880" bIns="146304" rtlCol="0">
            <a:spAutoFit/>
          </a:bodyPr>
          <a:lstStyle/>
          <a:p>
            <a:pPr>
              <a:lnSpc>
                <a:spcPct val="90000"/>
              </a:lnSpc>
              <a:spcAft>
                <a:spcPts val="600"/>
              </a:spcAft>
            </a:pPr>
            <a:r>
              <a:rPr lang="en-US" dirty="0">
                <a:solidFill>
                  <a:schemeClr val="bg2">
                    <a:lumMod val="25000"/>
                  </a:schemeClr>
                </a:solidFill>
              </a:rPr>
              <a:t>design</a:t>
            </a:r>
          </a:p>
        </p:txBody>
      </p:sp>
      <p:sp>
        <p:nvSpPr>
          <p:cNvPr id="18" name="Arc 17"/>
          <p:cNvSpPr/>
          <p:nvPr/>
        </p:nvSpPr>
        <p:spPr>
          <a:xfrm rot="18900000">
            <a:off x="6810425" y="1401635"/>
            <a:ext cx="2417829" cy="2417829"/>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5974527" y="1842010"/>
            <a:ext cx="2437095" cy="2437095"/>
            <a:chOff x="5974527" y="1842010"/>
            <a:chExt cx="2437095" cy="2437095"/>
          </a:xfrm>
        </p:grpSpPr>
        <p:sp>
          <p:nvSpPr>
            <p:cNvPr id="5" name="Freeform 4"/>
            <p:cNvSpPr/>
            <p:nvPr/>
          </p:nvSpPr>
          <p:spPr>
            <a:xfrm>
              <a:off x="5974527"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6500" kern="1200" dirty="0">
                <a:solidFill>
                  <a:schemeClr val="accent4">
                    <a:lumMod val="50000"/>
                  </a:schemeClr>
                </a:solidFill>
              </a:endParaRPr>
            </a:p>
          </p:txBody>
        </p:sp>
        <p:pic>
          <p:nvPicPr>
            <p:cNvPr id="7" name="Picture 6"/>
            <p:cNvPicPr>
              <a:picLocks noChangeAspect="1"/>
            </p:cNvPicPr>
            <p:nvPr/>
          </p:nvPicPr>
          <p:blipFill>
            <a:blip r:embed="rId3"/>
            <a:stretch>
              <a:fillRect/>
            </a:stretch>
          </p:blipFill>
          <p:spPr>
            <a:xfrm>
              <a:off x="6904037" y="2791310"/>
              <a:ext cx="629752" cy="629752"/>
            </a:xfrm>
            <a:prstGeom prst="rect">
              <a:avLst/>
            </a:prstGeom>
          </p:spPr>
        </p:pic>
      </p:grpSp>
      <p:grpSp>
        <p:nvGrpSpPr>
          <p:cNvPr id="12" name="Group 11"/>
          <p:cNvGrpSpPr/>
          <p:nvPr/>
        </p:nvGrpSpPr>
        <p:grpSpPr>
          <a:xfrm>
            <a:off x="7926633" y="1842010"/>
            <a:ext cx="2437095" cy="2437095"/>
            <a:chOff x="7926633" y="1842010"/>
            <a:chExt cx="2437095" cy="2437095"/>
          </a:xfrm>
        </p:grpSpPr>
        <p:sp>
          <p:nvSpPr>
            <p:cNvPr id="6" name="Freeform 5"/>
            <p:cNvSpPr/>
            <p:nvPr/>
          </p:nvSpPr>
          <p:spPr>
            <a:xfrm>
              <a:off x="7926633"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491025" tIns="425484" rIns="491025" bIns="425484" numCol="1" spcCol="1270" anchor="ctr" anchorCtr="0">
              <a:noAutofit/>
            </a:bodyPr>
            <a:lstStyle/>
            <a:p>
              <a:pPr lvl="0" algn="ctr" defTabSz="2400300">
                <a:lnSpc>
                  <a:spcPct val="90000"/>
                </a:lnSpc>
                <a:spcBef>
                  <a:spcPct val="0"/>
                </a:spcBef>
                <a:spcAft>
                  <a:spcPct val="35000"/>
                </a:spcAft>
              </a:pPr>
              <a:endParaRPr lang="en-US" sz="5400" kern="1200" dirty="0"/>
            </a:p>
          </p:txBody>
        </p:sp>
        <p:pic>
          <p:nvPicPr>
            <p:cNvPr id="10" name="Picture 9"/>
            <p:cNvPicPr>
              <a:picLocks noChangeAspect="1"/>
            </p:cNvPicPr>
            <p:nvPr/>
          </p:nvPicPr>
          <p:blipFill>
            <a:blip r:embed="rId4"/>
            <a:stretch>
              <a:fillRect/>
            </a:stretch>
          </p:blipFill>
          <p:spPr>
            <a:xfrm>
              <a:off x="8764180" y="2788948"/>
              <a:ext cx="762000" cy="571500"/>
            </a:xfrm>
            <a:prstGeom prst="rect">
              <a:avLst/>
            </a:prstGeom>
          </p:spPr>
        </p:pic>
      </p:grpSp>
      <p:grpSp>
        <p:nvGrpSpPr>
          <p:cNvPr id="19" name="Group 18"/>
          <p:cNvGrpSpPr/>
          <p:nvPr/>
        </p:nvGrpSpPr>
        <p:grpSpPr>
          <a:xfrm>
            <a:off x="4024851" y="1842010"/>
            <a:ext cx="2437095" cy="2437095"/>
            <a:chOff x="4024851" y="1842010"/>
            <a:chExt cx="2437095" cy="2437095"/>
          </a:xfrm>
        </p:grpSpPr>
        <p:sp>
          <p:nvSpPr>
            <p:cNvPr id="4" name="Freeform 3"/>
            <p:cNvSpPr/>
            <p:nvPr/>
          </p:nvSpPr>
          <p:spPr>
            <a:xfrm>
              <a:off x="4024851"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B0F0">
                <a:alpha val="63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6500" kern="1200" dirty="0">
                <a:solidFill>
                  <a:schemeClr val="bg1"/>
                </a:solidFill>
              </a:endParaRPr>
            </a:p>
          </p:txBody>
        </p:sp>
        <p:pic>
          <p:nvPicPr>
            <p:cNvPr id="2" name="Picture 1"/>
            <p:cNvPicPr>
              <a:picLocks noChangeAspect="1"/>
            </p:cNvPicPr>
            <p:nvPr/>
          </p:nvPicPr>
          <p:blipFill>
            <a:blip r:embed="rId5"/>
            <a:stretch>
              <a:fillRect/>
            </a:stretch>
          </p:blipFill>
          <p:spPr>
            <a:xfrm>
              <a:off x="4962378" y="2763548"/>
              <a:ext cx="622300" cy="622300"/>
            </a:xfrm>
            <a:prstGeom prst="rect">
              <a:avLst/>
            </a:prstGeom>
          </p:spPr>
        </p:pic>
      </p:grpSp>
      <p:grpSp>
        <p:nvGrpSpPr>
          <p:cNvPr id="20" name="Group 19"/>
          <p:cNvGrpSpPr/>
          <p:nvPr/>
        </p:nvGrpSpPr>
        <p:grpSpPr>
          <a:xfrm>
            <a:off x="2075174" y="1842010"/>
            <a:ext cx="2437095" cy="2437095"/>
            <a:chOff x="2075174" y="1842010"/>
            <a:chExt cx="2437095" cy="2437095"/>
          </a:xfrm>
        </p:grpSpPr>
        <p:sp>
          <p:nvSpPr>
            <p:cNvPr id="3" name="Freeform 2"/>
            <p:cNvSpPr/>
            <p:nvPr/>
          </p:nvSpPr>
          <p:spPr>
            <a:xfrm>
              <a:off x="2075174" y="184201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70C0">
                <a:alpha val="77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6500" kern="1200" dirty="0">
                <a:solidFill>
                  <a:schemeClr val="bg1"/>
                </a:solidFill>
              </a:endParaRPr>
            </a:p>
          </p:txBody>
        </p:sp>
        <p:pic>
          <p:nvPicPr>
            <p:cNvPr id="8" name="Picture 7"/>
            <p:cNvPicPr>
              <a:picLocks noChangeAspect="1"/>
            </p:cNvPicPr>
            <p:nvPr/>
          </p:nvPicPr>
          <p:blipFill>
            <a:blip r:embed="rId6"/>
            <a:stretch>
              <a:fillRect/>
            </a:stretch>
          </p:blipFill>
          <p:spPr>
            <a:xfrm>
              <a:off x="2941637" y="2862262"/>
              <a:ext cx="762000" cy="482600"/>
            </a:xfrm>
            <a:prstGeom prst="rect">
              <a:avLst/>
            </a:prstGeom>
          </p:spPr>
        </p:pic>
      </p:grpSp>
    </p:spTree>
    <p:extLst>
      <p:ext uri="{BB962C8B-B14F-4D97-AF65-F5344CB8AC3E}">
        <p14:creationId xmlns:p14="http://schemas.microsoft.com/office/powerpoint/2010/main" val="18265315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867752" y="1851375"/>
            <a:ext cx="4816369" cy="4312887"/>
            <a:chOff x="3867752" y="1851375"/>
            <a:chExt cx="4816369" cy="4312887"/>
          </a:xfrm>
        </p:grpSpPr>
        <p:sp>
          <p:nvSpPr>
            <p:cNvPr id="20" name="Arc 19"/>
            <p:cNvSpPr/>
            <p:nvPr/>
          </p:nvSpPr>
          <p:spPr>
            <a:xfrm rot="814062">
              <a:off x="5978516" y="1876932"/>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5470815">
              <a:off x="3867752" y="1851375"/>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8100000">
              <a:off x="4940982" y="3458657"/>
              <a:ext cx="2705605" cy="2705605"/>
            </a:xfrm>
            <a:prstGeom prst="arc">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extBox 1"/>
          <p:cNvSpPr txBox="1"/>
          <p:nvPr/>
        </p:nvSpPr>
        <p:spPr>
          <a:xfrm>
            <a:off x="5618409" y="666727"/>
            <a:ext cx="1376211"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chemeClr val="bg2">
                    <a:lumMod val="25000"/>
                  </a:schemeClr>
                </a:solidFill>
              </a:rPr>
              <a:t>prototype</a:t>
            </a:r>
          </a:p>
        </p:txBody>
      </p:sp>
      <p:sp>
        <p:nvSpPr>
          <p:cNvPr id="9" name="TextBox 8"/>
          <p:cNvSpPr txBox="1"/>
          <p:nvPr/>
        </p:nvSpPr>
        <p:spPr>
          <a:xfrm>
            <a:off x="8650066" y="4355472"/>
            <a:ext cx="1016945"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chemeClr val="bg2">
                    <a:lumMod val="25000"/>
                  </a:schemeClr>
                </a:solidFill>
              </a:rPr>
              <a:t>iterate</a:t>
            </a:r>
          </a:p>
        </p:txBody>
      </p:sp>
      <p:sp>
        <p:nvSpPr>
          <p:cNvPr id="11" name="TextBox 10"/>
          <p:cNvSpPr txBox="1"/>
          <p:nvPr/>
        </p:nvSpPr>
        <p:spPr>
          <a:xfrm>
            <a:off x="3033369" y="4355472"/>
            <a:ext cx="742832" cy="544765"/>
          </a:xfrm>
          <a:prstGeom prst="rect">
            <a:avLst/>
          </a:prstGeom>
          <a:noFill/>
        </p:spPr>
        <p:txBody>
          <a:bodyPr wrap="none" lIns="182880" tIns="146304" rIns="182880" bIns="146304" rtlCol="0">
            <a:spAutoFit/>
          </a:bodyPr>
          <a:lstStyle/>
          <a:p>
            <a:pPr>
              <a:lnSpc>
                <a:spcPct val="90000"/>
              </a:lnSpc>
              <a:spcAft>
                <a:spcPts val="600"/>
              </a:spcAft>
            </a:pPr>
            <a:r>
              <a:rPr lang="en-US">
                <a:solidFill>
                  <a:schemeClr val="bg2">
                    <a:lumMod val="25000"/>
                  </a:schemeClr>
                </a:solidFill>
              </a:rPr>
              <a:t>test</a:t>
            </a:r>
            <a:endParaRPr lang="en-US" dirty="0" err="1">
              <a:solidFill>
                <a:schemeClr val="bg2">
                  <a:lumMod val="25000"/>
                </a:schemeClr>
              </a:solidFill>
            </a:endParaRPr>
          </a:p>
        </p:txBody>
      </p:sp>
      <p:grpSp>
        <p:nvGrpSpPr>
          <p:cNvPr id="14" name="Group 13"/>
          <p:cNvGrpSpPr/>
          <p:nvPr/>
        </p:nvGrpSpPr>
        <p:grpSpPr>
          <a:xfrm>
            <a:off x="6142037" y="3046000"/>
            <a:ext cx="2437095" cy="2437095"/>
            <a:chOff x="6142037" y="3046000"/>
            <a:chExt cx="2437095" cy="2437095"/>
          </a:xfrm>
        </p:grpSpPr>
        <p:sp>
          <p:nvSpPr>
            <p:cNvPr id="5" name="Freeform 4"/>
            <p:cNvSpPr/>
            <p:nvPr/>
          </p:nvSpPr>
          <p:spPr>
            <a:xfrm>
              <a:off x="6142037" y="30460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2400" kern="1200" dirty="0">
                <a:solidFill>
                  <a:schemeClr val="accent4">
                    <a:lumMod val="50000"/>
                  </a:schemeClr>
                </a:solidFill>
                <a:latin typeface="+mj-lt"/>
              </a:endParaRPr>
            </a:p>
          </p:txBody>
        </p:sp>
        <p:pic>
          <p:nvPicPr>
            <p:cNvPr id="6" name="Picture 5"/>
            <p:cNvPicPr>
              <a:picLocks noChangeAspect="1"/>
            </p:cNvPicPr>
            <p:nvPr/>
          </p:nvPicPr>
          <p:blipFill>
            <a:blip r:embed="rId3"/>
            <a:stretch>
              <a:fillRect/>
            </a:stretch>
          </p:blipFill>
          <p:spPr>
            <a:xfrm>
              <a:off x="7070508" y="4056778"/>
              <a:ext cx="762000" cy="495300"/>
            </a:xfrm>
            <a:prstGeom prst="rect">
              <a:avLst/>
            </a:prstGeom>
          </p:spPr>
        </p:pic>
      </p:grpSp>
      <p:grpSp>
        <p:nvGrpSpPr>
          <p:cNvPr id="10" name="Group 9"/>
          <p:cNvGrpSpPr/>
          <p:nvPr/>
        </p:nvGrpSpPr>
        <p:grpSpPr>
          <a:xfrm>
            <a:off x="4009742" y="3046000"/>
            <a:ext cx="2437095" cy="2437095"/>
            <a:chOff x="4009742" y="3046000"/>
            <a:chExt cx="2437095" cy="2437095"/>
          </a:xfrm>
        </p:grpSpPr>
        <p:sp>
          <p:nvSpPr>
            <p:cNvPr id="4" name="Freeform 3"/>
            <p:cNvSpPr/>
            <p:nvPr/>
          </p:nvSpPr>
          <p:spPr>
            <a:xfrm>
              <a:off x="4009742" y="30460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B0F0">
                <a:alpha val="63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2400" kern="1200" dirty="0">
                <a:solidFill>
                  <a:schemeClr val="bg1"/>
                </a:solidFill>
                <a:latin typeface="+mj-lt"/>
              </a:endParaRPr>
            </a:p>
          </p:txBody>
        </p:sp>
        <p:pic>
          <p:nvPicPr>
            <p:cNvPr id="7" name="Picture 6"/>
            <p:cNvPicPr>
              <a:picLocks noChangeAspect="1"/>
            </p:cNvPicPr>
            <p:nvPr/>
          </p:nvPicPr>
          <p:blipFill>
            <a:blip r:embed="rId4"/>
            <a:stretch>
              <a:fillRect/>
            </a:stretch>
          </p:blipFill>
          <p:spPr>
            <a:xfrm>
              <a:off x="4843631" y="4004278"/>
              <a:ext cx="762000" cy="762000"/>
            </a:xfrm>
            <a:prstGeom prst="rect">
              <a:avLst/>
            </a:prstGeom>
          </p:spPr>
        </p:pic>
      </p:grpSp>
      <p:grpSp>
        <p:nvGrpSpPr>
          <p:cNvPr id="8" name="Group 7"/>
          <p:cNvGrpSpPr/>
          <p:nvPr/>
        </p:nvGrpSpPr>
        <p:grpSpPr>
          <a:xfrm>
            <a:off x="5075237" y="1293400"/>
            <a:ext cx="2437095" cy="2437095"/>
            <a:chOff x="5075237" y="1293400"/>
            <a:chExt cx="2437095" cy="2437095"/>
          </a:xfrm>
        </p:grpSpPr>
        <p:sp>
          <p:nvSpPr>
            <p:cNvPr id="3" name="Freeform 2"/>
            <p:cNvSpPr/>
            <p:nvPr/>
          </p:nvSpPr>
          <p:spPr>
            <a:xfrm>
              <a:off x="5075237" y="1293400"/>
              <a:ext cx="2437095" cy="2437095"/>
            </a:xfrm>
            <a:custGeom>
              <a:avLst/>
              <a:gdLst>
                <a:gd name="connsiteX0" fmla="*/ 0 w 2437095"/>
                <a:gd name="connsiteY0" fmla="*/ 1218548 h 2437095"/>
                <a:gd name="connsiteX1" fmla="*/ 1218548 w 2437095"/>
                <a:gd name="connsiteY1" fmla="*/ 0 h 2437095"/>
                <a:gd name="connsiteX2" fmla="*/ 2437096 w 2437095"/>
                <a:gd name="connsiteY2" fmla="*/ 1218548 h 2437095"/>
                <a:gd name="connsiteX3" fmla="*/ 1218548 w 2437095"/>
                <a:gd name="connsiteY3" fmla="*/ 2437096 h 2437095"/>
                <a:gd name="connsiteX4" fmla="*/ 0 w 2437095"/>
                <a:gd name="connsiteY4" fmla="*/ 1218548 h 243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095" h="2437095">
                  <a:moveTo>
                    <a:pt x="0" y="1218548"/>
                  </a:moveTo>
                  <a:cubicBezTo>
                    <a:pt x="0" y="545563"/>
                    <a:pt x="545563" y="0"/>
                    <a:pt x="1218548" y="0"/>
                  </a:cubicBezTo>
                  <a:cubicBezTo>
                    <a:pt x="1891533" y="0"/>
                    <a:pt x="2437096" y="545563"/>
                    <a:pt x="2437096" y="1218548"/>
                  </a:cubicBezTo>
                  <a:cubicBezTo>
                    <a:pt x="2437096" y="1891533"/>
                    <a:pt x="1891533" y="2437096"/>
                    <a:pt x="1218548" y="2437096"/>
                  </a:cubicBezTo>
                  <a:cubicBezTo>
                    <a:pt x="545563" y="2437096"/>
                    <a:pt x="0" y="1891533"/>
                    <a:pt x="0" y="1218548"/>
                  </a:cubicBezTo>
                  <a:close/>
                </a:path>
              </a:pathLst>
            </a:custGeom>
            <a:solidFill>
              <a:srgbClr val="0070C0">
                <a:alpha val="77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491025" tIns="439454" rIns="491025" bIns="439454" numCol="1" spcCol="1270" anchor="ctr" anchorCtr="0">
              <a:noAutofit/>
            </a:bodyPr>
            <a:lstStyle/>
            <a:p>
              <a:pPr lvl="0" algn="ctr" defTabSz="2889250">
                <a:lnSpc>
                  <a:spcPct val="90000"/>
                </a:lnSpc>
                <a:spcBef>
                  <a:spcPct val="0"/>
                </a:spcBef>
                <a:spcAft>
                  <a:spcPct val="35000"/>
                </a:spcAft>
              </a:pPr>
              <a:endParaRPr lang="en-US" sz="2400" kern="1200" dirty="0">
                <a:solidFill>
                  <a:schemeClr val="bg1"/>
                </a:solidFill>
                <a:latin typeface="+mj-lt"/>
              </a:endParaRPr>
            </a:p>
          </p:txBody>
        </p:sp>
        <p:pic>
          <p:nvPicPr>
            <p:cNvPr id="12" name="Picture 11"/>
            <p:cNvPicPr>
              <a:picLocks noChangeAspect="1"/>
            </p:cNvPicPr>
            <p:nvPr/>
          </p:nvPicPr>
          <p:blipFill>
            <a:blip r:embed="rId5"/>
            <a:stretch>
              <a:fillRect/>
            </a:stretch>
          </p:blipFill>
          <p:spPr>
            <a:xfrm>
              <a:off x="5912784" y="2228025"/>
              <a:ext cx="762000" cy="571500"/>
            </a:xfrm>
            <a:prstGeom prst="rect">
              <a:avLst/>
            </a:prstGeom>
          </p:spPr>
        </p:pic>
      </p:grpSp>
    </p:spTree>
    <p:extLst>
      <p:ext uri="{BB962C8B-B14F-4D97-AF65-F5344CB8AC3E}">
        <p14:creationId xmlns:p14="http://schemas.microsoft.com/office/powerpoint/2010/main" val="204954395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7"/>
            <a:ext cx="11887200" cy="932563"/>
          </a:xfrm>
        </p:spPr>
        <p:txBody>
          <a:bodyPr/>
          <a:lstStyle/>
          <a:p>
            <a:r>
              <a:rPr lang="en-US" sz="5400" dirty="0"/>
              <a:t>App breakdown</a:t>
            </a:r>
          </a:p>
        </p:txBody>
      </p:sp>
      <p:grpSp>
        <p:nvGrpSpPr>
          <p:cNvPr id="15" name="Group 14"/>
          <p:cNvGrpSpPr/>
          <p:nvPr/>
        </p:nvGrpSpPr>
        <p:grpSpPr>
          <a:xfrm>
            <a:off x="8123237" y="4052202"/>
            <a:ext cx="1200327" cy="1200327"/>
            <a:chOff x="8123237" y="4052202"/>
            <a:chExt cx="1200327" cy="1200327"/>
          </a:xfrm>
        </p:grpSpPr>
        <p:sp>
          <p:nvSpPr>
            <p:cNvPr id="6" name="Oval 5"/>
            <p:cNvSpPr/>
            <p:nvPr/>
          </p:nvSpPr>
          <p:spPr bwMode="auto">
            <a:xfrm>
              <a:off x="8123237" y="4052202"/>
              <a:ext cx="1200327" cy="120032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a:stretch>
              <a:fillRect/>
            </a:stretch>
          </p:blipFill>
          <p:spPr>
            <a:xfrm>
              <a:off x="8504237" y="4577597"/>
              <a:ext cx="430129" cy="215065"/>
            </a:xfrm>
            <a:prstGeom prst="rect">
              <a:avLst/>
            </a:prstGeom>
          </p:spPr>
        </p:pic>
      </p:grpSp>
      <p:grpSp>
        <p:nvGrpSpPr>
          <p:cNvPr id="14" name="Group 13"/>
          <p:cNvGrpSpPr/>
          <p:nvPr/>
        </p:nvGrpSpPr>
        <p:grpSpPr>
          <a:xfrm>
            <a:off x="9556866" y="2906398"/>
            <a:ext cx="1838202" cy="1838202"/>
            <a:chOff x="9556866" y="2906398"/>
            <a:chExt cx="1838202" cy="1838202"/>
          </a:xfrm>
        </p:grpSpPr>
        <p:sp>
          <p:nvSpPr>
            <p:cNvPr id="5" name="Oval 4"/>
            <p:cNvSpPr/>
            <p:nvPr/>
          </p:nvSpPr>
          <p:spPr bwMode="auto">
            <a:xfrm>
              <a:off x="9556866" y="2906398"/>
              <a:ext cx="1838202" cy="1838202"/>
            </a:xfrm>
            <a:prstGeom prst="ellipse">
              <a:avLst/>
            </a:prstGeom>
            <a:solidFill>
              <a:schemeClr val="accent3">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4"/>
            <a:stretch>
              <a:fillRect/>
            </a:stretch>
          </p:blipFill>
          <p:spPr>
            <a:xfrm>
              <a:off x="10094967" y="3469899"/>
              <a:ext cx="762000" cy="711200"/>
            </a:xfrm>
            <a:prstGeom prst="rect">
              <a:avLst/>
            </a:prstGeom>
          </p:spPr>
        </p:pic>
      </p:grpSp>
      <p:grpSp>
        <p:nvGrpSpPr>
          <p:cNvPr id="9" name="Group 8"/>
          <p:cNvGrpSpPr/>
          <p:nvPr/>
        </p:nvGrpSpPr>
        <p:grpSpPr>
          <a:xfrm>
            <a:off x="6790801" y="830262"/>
            <a:ext cx="2766065" cy="2766065"/>
            <a:chOff x="6790801" y="830262"/>
            <a:chExt cx="2766065" cy="2766065"/>
          </a:xfrm>
        </p:grpSpPr>
        <p:sp>
          <p:nvSpPr>
            <p:cNvPr id="4" name="Oval 3"/>
            <p:cNvSpPr/>
            <p:nvPr/>
          </p:nvSpPr>
          <p:spPr bwMode="auto">
            <a:xfrm>
              <a:off x="6790801" y="830262"/>
              <a:ext cx="2766065" cy="2766065"/>
            </a:xfrm>
            <a:prstGeom prst="ellipse">
              <a:avLst/>
            </a:prstGeom>
            <a:solidFill>
              <a:schemeClr val="accent3">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5"/>
            <a:stretch>
              <a:fillRect/>
            </a:stretch>
          </p:blipFill>
          <p:spPr>
            <a:xfrm>
              <a:off x="8021637" y="1909762"/>
              <a:ext cx="482600" cy="673100"/>
            </a:xfrm>
            <a:prstGeom prst="rect">
              <a:avLst/>
            </a:prstGeom>
          </p:spPr>
        </p:pic>
      </p:grpSp>
      <p:grpSp>
        <p:nvGrpSpPr>
          <p:cNvPr id="13" name="Group 12"/>
          <p:cNvGrpSpPr/>
          <p:nvPr/>
        </p:nvGrpSpPr>
        <p:grpSpPr>
          <a:xfrm>
            <a:off x="5761037" y="4051497"/>
            <a:ext cx="1838202" cy="1838202"/>
            <a:chOff x="5761037" y="4051497"/>
            <a:chExt cx="1838202" cy="1838202"/>
          </a:xfrm>
        </p:grpSpPr>
        <p:sp>
          <p:nvSpPr>
            <p:cNvPr id="7" name="Oval 6"/>
            <p:cNvSpPr/>
            <p:nvPr/>
          </p:nvSpPr>
          <p:spPr bwMode="auto">
            <a:xfrm>
              <a:off x="5761037" y="4051497"/>
              <a:ext cx="1838202" cy="1838202"/>
            </a:xfrm>
            <a:prstGeom prst="ellipse">
              <a:avLst/>
            </a:prstGeom>
            <a:solidFill>
              <a:schemeClr val="accent3">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a:blip r:embed="rId6"/>
            <a:stretch>
              <a:fillRect/>
            </a:stretch>
          </p:blipFill>
          <p:spPr>
            <a:xfrm>
              <a:off x="6009254" y="4652365"/>
              <a:ext cx="1260000" cy="630000"/>
            </a:xfrm>
            <a:prstGeom prst="rect">
              <a:avLst/>
            </a:prstGeom>
          </p:spPr>
        </p:pic>
      </p:grpSp>
    </p:spTree>
    <p:extLst>
      <p:ext uri="{BB962C8B-B14F-4D97-AF65-F5344CB8AC3E}">
        <p14:creationId xmlns:p14="http://schemas.microsoft.com/office/powerpoint/2010/main" val="6786929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RealWorld" id="{A2154302-BC9D-FE41-908F-BEB7F7CF85A8}" vid="{6214A53C-FE93-9842-BD98-A75EF28C27D4}"/>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RealWorld" id="{A2154302-BC9D-FE41-908F-BEB7F7CF85A8}" vid="{0A8ACCC1-79E7-CE47-92F1-1C81F4B266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Microsoft_Build_2016_RealWorld</Template>
  <TotalTime>0</TotalTime>
  <Words>1702</Words>
  <Application>Microsoft Office PowerPoint</Application>
  <PresentationFormat>Custom</PresentationFormat>
  <Paragraphs>229</Paragraphs>
  <Slides>44</Slides>
  <Notes>40</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Consolas</vt:lpstr>
      <vt:lpstr>Segoe UI</vt:lpstr>
      <vt:lpstr>Segoe UI Light</vt:lpstr>
      <vt:lpstr>Segoe UI Semibold</vt:lpstr>
      <vt:lpstr>Wingdings</vt:lpstr>
      <vt:lpstr>5-30721_Build_2016_Template_Light</vt:lpstr>
      <vt:lpstr>5-30721_Build_2016_Template_Dark</vt:lpstr>
      <vt:lpstr>PowerPoint Presentation</vt:lpstr>
      <vt:lpstr>Real World Design and Development to Accelerate your Universal Windows Apps</vt:lpstr>
      <vt:lpstr>Lynnette Reed Sr. Visual Designer </vt:lpstr>
      <vt:lpstr>Rob Cameron Principal SDE </vt:lpstr>
      <vt:lpstr>Design process</vt:lpstr>
      <vt:lpstr>Thinking like a designer</vt:lpstr>
      <vt:lpstr>PowerPoint Presentation</vt:lpstr>
      <vt:lpstr>PowerPoint Presentation</vt:lpstr>
      <vt:lpstr>App breakdown</vt:lpstr>
      <vt:lpstr>PowerPoint Presentation</vt:lpstr>
      <vt:lpstr>PowerPoint Presentation</vt:lpstr>
      <vt:lpstr>PowerPoint Presentation</vt:lpstr>
      <vt:lpstr>PowerPoint Presentation</vt:lpstr>
      <vt:lpstr>PowerPoint Presentation</vt:lpstr>
      <vt:lpstr>Let’s get cooking</vt:lpstr>
      <vt:lpstr>Prepping for a tasty design</vt:lpstr>
      <vt:lpstr>ingredients</vt:lpstr>
      <vt:lpstr>PowerPoint Presentation</vt:lpstr>
      <vt:lpstr>PowerPoint Presentation</vt:lpstr>
      <vt:lpstr>PowerPoint Presentation</vt:lpstr>
      <vt:lpstr>Making it tasty</vt:lpstr>
      <vt:lpstr>PowerPoint Presentation</vt:lpstr>
      <vt:lpstr>PowerPoint Presentation</vt:lpstr>
      <vt:lpstr>PowerPoint Presentation</vt:lpstr>
      <vt:lpstr>PowerPoint Presentation</vt:lpstr>
      <vt:lpstr>Design demo part I</vt:lpstr>
      <vt:lpstr>Ding!</vt:lpstr>
      <vt:lpstr>Do you taste the batter along the way?</vt:lpstr>
      <vt:lpstr>Or make a few cupcakes to test on your friends…</vt:lpstr>
      <vt:lpstr>before the big party? </vt:lpstr>
      <vt:lpstr>Design demo part II</vt:lpstr>
      <vt:lpstr>Pop in the oven</vt:lpstr>
      <vt:lpstr>Baking it up</vt:lpstr>
      <vt:lpstr>Cross-Device Platform Considerations</vt:lpstr>
      <vt:lpstr>PowerPoint Presentation</vt:lpstr>
      <vt:lpstr>Dev demo</vt:lpstr>
      <vt:lpstr>Bon Appétit!</vt:lpstr>
      <vt:lpstr>To get started building your UWP App today visit:</vt:lpstr>
      <vt:lpstr>Share Your Story  for Challenge Points</vt:lpstr>
      <vt:lpstr>PowerPoint Presentation</vt:lpstr>
      <vt:lpstr>Thanks!</vt:lpstr>
      <vt:lpstr>Thanks!</vt:lpstr>
      <vt:lpstr>Thanks!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2016-06-08T16:47:00Z</dcterms:created>
  <dcterms:modified xsi:type="dcterms:W3CDTF">2016-06-08T16:47:42Z</dcterms:modified>
  <cp:category/>
</cp:coreProperties>
</file>