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29" r:id="rId4"/>
    <p:sldMasterId id="2147484310" r:id="rId5"/>
  </p:sldMasterIdLst>
  <p:notesMasterIdLst>
    <p:notesMasterId r:id="rId25"/>
  </p:notesMasterIdLst>
  <p:handoutMasterIdLst>
    <p:handoutMasterId r:id="rId26"/>
  </p:handoutMasterIdLst>
  <p:sldIdLst>
    <p:sldId id="1457" r:id="rId6"/>
    <p:sldId id="1458" r:id="rId7"/>
    <p:sldId id="1459" r:id="rId8"/>
    <p:sldId id="1460" r:id="rId9"/>
    <p:sldId id="1461" r:id="rId10"/>
    <p:sldId id="1462" r:id="rId11"/>
    <p:sldId id="1463" r:id="rId12"/>
    <p:sldId id="1464" r:id="rId13"/>
    <p:sldId id="1465" r:id="rId14"/>
    <p:sldId id="1466" r:id="rId15"/>
    <p:sldId id="1467" r:id="rId16"/>
    <p:sldId id="1468" r:id="rId17"/>
    <p:sldId id="1469" r:id="rId18"/>
    <p:sldId id="1470" r:id="rId19"/>
    <p:sldId id="1471" r:id="rId20"/>
    <p:sldId id="1472" r:id="rId21"/>
    <p:sldId id="1416" r:id="rId22"/>
    <p:sldId id="1456" r:id="rId23"/>
    <p:sldId id="1326" r:id="rId24"/>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extLst>
      <p:ext uri="{19B8F6BF-5375-455C-9EA6-DF929625EA0E}">
        <p15:presenceInfo xmlns:p15="http://schemas.microsoft.com/office/powerpoint/2012/main" userId="S-1-5-21-2127521184-1604012920-1887927527-2598260" providerId="AD"/>
      </p:ext>
    </p:extLst>
  </p:cmAuthor>
  <p:cmAuthor id="3" name="Mary Feil-Jacobs" initials="MF" lastIdx="22" clrIdx="3">
    <p:extLst>
      <p:ext uri="{19B8F6BF-5375-455C-9EA6-DF929625EA0E}">
        <p15:presenceInfo xmlns:p15="http://schemas.microsoft.com/office/powerpoint/2012/main" userId="S-1-5-21-2127521184-1604012920-1887927527-6500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505050"/>
    <a:srgbClr val="107C10"/>
    <a:srgbClr val="000000"/>
    <a:srgbClr val="323232"/>
    <a:srgbClr val="5C2D91"/>
    <a:srgbClr val="32145A"/>
    <a:srgbClr val="00BCF2"/>
    <a:srgbClr val="002050"/>
    <a:srgbClr val="D63F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382" autoAdjust="0"/>
    <p:restoredTop sz="93001" autoAdjust="0"/>
  </p:normalViewPr>
  <p:slideViewPr>
    <p:cSldViewPr>
      <p:cViewPr varScale="1">
        <p:scale>
          <a:sx n="101" d="100"/>
          <a:sy n="101" d="100"/>
        </p:scale>
        <p:origin x="1062" y="102"/>
      </p:cViewPr>
      <p:guideLst/>
    </p:cSldViewPr>
  </p:slideViewPr>
  <p:outlineViewPr>
    <p:cViewPr>
      <p:scale>
        <a:sx n="33" d="100"/>
        <a:sy n="33" d="100"/>
      </p:scale>
      <p:origin x="0" y="-14442"/>
    </p:cViewPr>
  </p:outlineViewPr>
  <p:notesTextViewPr>
    <p:cViewPr>
      <p:scale>
        <a:sx n="100" d="100"/>
        <a:sy n="100" d="100"/>
      </p:scale>
      <p:origin x="0" y="0"/>
    </p:cViewPr>
  </p:notesTextViewPr>
  <p:sorterViewPr>
    <p:cViewPr>
      <p:scale>
        <a:sx n="76" d="100"/>
        <a:sy n="76" d="100"/>
      </p:scale>
      <p:origin x="0" y="0"/>
    </p:cViewPr>
  </p:sorterViewPr>
  <p:notesViewPr>
    <p:cSldViewPr showGuides="1">
      <p:cViewPr>
        <p:scale>
          <a:sx n="100" d="100"/>
          <a:sy n="100" d="100"/>
        </p:scale>
        <p:origin x="261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r>
              <a:rPr lang="en-US" dirty="0">
                <a:latin typeface="Segoe UI" pitchFamily="34" charset="0"/>
              </a:rPr>
              <a:t>Microsoft Build 2016</a:t>
            </a: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C8D045D-9A66-44E7-900A-FC6D0BD4E54A}" type="datetime8">
              <a:rPr lang="en-US" smtClean="0">
                <a:latin typeface="Segoe UI" pitchFamily="34" charset="0"/>
              </a:rPr>
              <a:t>3/31/2016 2:46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a:t>Microsoft Build 2016</a:t>
            </a:r>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38EEC551-8CDA-4EB6-89BB-2A86C9F091C8}" type="datetime8">
              <a:rPr lang="en-US" smtClean="0"/>
              <a:t>3/31/2016 2:46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rPr>
              <a:t>Microsoft Build 2016</a:t>
            </a: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3/31/2016 2:46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8060098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rPr>
              <a:t>Microsoft Build 2016</a:t>
            </a: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3/31/2016 2:46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8927346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10E155-47BD-4989-A4F2-012608A02D69}" type="slidenum">
              <a:rPr kumimoji="0" lang="en-US"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675503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t>3/31/2016</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13551786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A17D118-1690-458F-B4D2-F9DA5D6F5033}" type="datetime8">
              <a:rPr lang="en-US" smtClean="0">
                <a:solidFill>
                  <a:prstClr val="black"/>
                </a:solidFill>
              </a:rPr>
              <a:t>3/31/2016 2:46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19</a:t>
            </a:fld>
            <a:endParaRPr lang="en-US" dirty="0">
              <a:solidFill>
                <a:prstClr val="black"/>
              </a:solidFill>
            </a:endParaRPr>
          </a:p>
        </p:txBody>
      </p:sp>
      <p:sp>
        <p:nvSpPr>
          <p:cNvPr id="6" name="Footer Placeholder 5"/>
          <p:cNvSpPr>
            <a:spLocks noGrp="1"/>
          </p:cNvSpPr>
          <p:nvPr>
            <p:ph type="ftr" sz="quarter" idx="1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Tree>
    <p:extLst>
      <p:ext uri="{BB962C8B-B14F-4D97-AF65-F5344CB8AC3E}">
        <p14:creationId xmlns:p14="http://schemas.microsoft.com/office/powerpoint/2010/main" val="28614985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p:bgRef idx="1001">
        <a:schemeClr val="bg2"/>
      </p:bgRef>
    </p:bg>
    <p:spTree>
      <p:nvGrpSpPr>
        <p:cNvPr id="1" name=""/>
        <p:cNvGrpSpPr/>
        <p:nvPr/>
      </p:nvGrpSpPr>
      <p:grpSpPr>
        <a:xfrm>
          <a:off x="0" y="0"/>
          <a:ext cx="0" cy="0"/>
          <a:chOff x="0" y="0"/>
          <a:chExt cx="0" cy="0"/>
        </a:xfrm>
      </p:grpSpPr>
      <p:sp>
        <p:nvSpPr>
          <p:cNvPr id="2" name="Rectangle 1"/>
          <p:cNvSpPr/>
          <p:nvPr userDrawn="1"/>
        </p:nvSpPr>
        <p:spPr bwMode="auto">
          <a:xfrm>
            <a:off x="274638" y="2119164"/>
            <a:ext cx="6400800" cy="27497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9" name="Picture 18"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9230" y="6240963"/>
            <a:ext cx="1278510" cy="274137"/>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464013" y="490736"/>
            <a:ext cx="1436313" cy="306604"/>
          </a:xfrm>
          <a:prstGeom prst="rect">
            <a:avLst/>
          </a:prstGeom>
        </p:spPr>
      </p:pic>
      <p:sp>
        <p:nvSpPr>
          <p:cNvPr id="12" name="Freeform 1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00BCF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559627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6056847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lumn Bullet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7994670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18933552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Title 4"/>
          <p:cNvSpPr>
            <a:spLocks noGrp="1"/>
          </p:cNvSpPr>
          <p:nvPr>
            <p:ph type="title"/>
          </p:nvPr>
        </p:nvSpPr>
        <p:spPr>
          <a:xfrm>
            <a:off x="1101436" y="2963862"/>
            <a:ext cx="10235966" cy="917575"/>
          </a:xfrm>
        </p:spPr>
        <p:txBody>
          <a:bodyPr anchor="ctr" anchorCtr="0"/>
          <a:lstStyle>
            <a:lvl1pPr algn="l">
              <a:defRPr>
                <a:gradFill>
                  <a:gsLst>
                    <a:gs pos="1250">
                      <a:schemeClr val="tx1"/>
                    </a:gs>
                    <a:gs pos="100000">
                      <a:schemeClr val="tx1"/>
                    </a:gs>
                  </a:gsLst>
                  <a:lin ang="5400000" scaled="0"/>
                </a:gradFill>
              </a:defRPr>
            </a:lvl1pPr>
          </a:lstStyle>
          <a:p>
            <a:r>
              <a:rPr lang="en-US"/>
              <a:t>Click to edit Master title style</a:t>
            </a:r>
            <a:endParaRPr lang="en-US" dirty="0"/>
          </a:p>
        </p:txBody>
      </p:sp>
    </p:spTree>
    <p:extLst>
      <p:ext uri="{BB962C8B-B14F-4D97-AF65-F5344CB8AC3E}">
        <p14:creationId xmlns:p14="http://schemas.microsoft.com/office/powerpoint/2010/main" val="3437131397"/>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emo slid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4000" cy="1181862"/>
          </a:xfrm>
          <a:noFill/>
        </p:spPr>
        <p:txBody>
          <a:bodyPr wrap="square" tIns="91440" bIns="91440" anchor="t" anchorCtr="0">
            <a:spAutoFit/>
          </a:bodyPr>
          <a:lstStyle>
            <a:lvl1pPr>
              <a:defRPr sz="7200" spc="-100" baseline="0">
                <a:gradFill>
                  <a:gsLst>
                    <a:gs pos="24779">
                      <a:srgbClr val="000000"/>
                    </a:gs>
                    <a:gs pos="70000">
                      <a:srgbClr val="000000"/>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274638" y="3954463"/>
            <a:ext cx="9143999" cy="738664"/>
          </a:xfrm>
          <a:noFill/>
        </p:spPr>
        <p:txBody>
          <a:bodyPr wrap="square" lIns="182880" tIns="146304" rIns="182880" bIns="146304">
            <a:spAutoFit/>
          </a:bodyPr>
          <a:lstStyle>
            <a:lvl1pPr marL="0" indent="0">
              <a:spcBef>
                <a:spcPts val="0"/>
              </a:spcBef>
              <a:buNone/>
              <a:defRPr sz="3200" spc="0" baseline="0">
                <a:gradFill>
                  <a:gsLst>
                    <a:gs pos="24779">
                      <a:srgbClr val="000000"/>
                    </a:gs>
                    <a:gs pos="70000">
                      <a:srgbClr val="000000"/>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389760253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3999" cy="1181862"/>
          </a:xfrm>
          <a:noFill/>
        </p:spPr>
        <p:txBody>
          <a:bodyPr wrap="square" tIns="91440" bIns="91440" anchor="t" anchorCtr="0">
            <a:spAutoFit/>
          </a:bodyPr>
          <a:lstStyle>
            <a:lvl1pPr>
              <a:defRPr sz="7200" spc="-100" baseline="0">
                <a:gradFill>
                  <a:gsLst>
                    <a:gs pos="0">
                      <a:schemeClr val="tx1"/>
                    </a:gs>
                    <a:gs pos="100000">
                      <a:schemeClr val="tx1"/>
                    </a:gs>
                  </a:gsLst>
                  <a:lin ang="5400000" scaled="0"/>
                </a:gradFill>
              </a:defRPr>
            </a:lvl1pPr>
          </a:lstStyle>
          <a:p>
            <a:r>
              <a:rPr lang="en-US" dirty="0"/>
              <a:t>Video title</a:t>
            </a:r>
          </a:p>
        </p:txBody>
      </p:sp>
    </p:spTree>
    <p:extLst>
      <p:ext uri="{BB962C8B-B14F-4D97-AF65-F5344CB8AC3E}">
        <p14:creationId xmlns:p14="http://schemas.microsoft.com/office/powerpoint/2010/main" val="178414753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290869850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92035">
                      <a:srgbClr val="000000"/>
                    </a:gs>
                    <a:gs pos="75000">
                      <a:srgbClr val="000000"/>
                    </a:gs>
                  </a:gsLst>
                  <a:lin ang="5400000" scaled="0"/>
                </a:gradFill>
              </a:defRPr>
            </a:lvl1pPr>
          </a:lstStyle>
          <a:p>
            <a:r>
              <a:rPr lang="en-US" dirty="0"/>
              <a:t>Section title</a:t>
            </a:r>
          </a:p>
        </p:txBody>
      </p:sp>
    </p:spTree>
    <p:extLst>
      <p:ext uri="{BB962C8B-B14F-4D97-AF65-F5344CB8AC3E}">
        <p14:creationId xmlns:p14="http://schemas.microsoft.com/office/powerpoint/2010/main" val="16893455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0-50 Right Photo Layou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a:t>50/50 photo layout</a:t>
            </a:r>
          </a:p>
        </p:txBody>
      </p:sp>
      <p:sp>
        <p:nvSpPr>
          <p:cNvPr id="5" name="Picture Placeholder 4"/>
          <p:cNvSpPr>
            <a:spLocks noGrp="1"/>
          </p:cNvSpPr>
          <p:nvPr>
            <p:ph type="pic" sz="quarter" idx="10"/>
          </p:nvPr>
        </p:nvSpPr>
        <p:spPr bwMode="ltGray">
          <a:xfrm>
            <a:off x="6219825" y="0"/>
            <a:ext cx="6216650" cy="6992587"/>
          </a:xfrm>
          <a:blipFill dpi="0" rotWithShape="1">
            <a:blip r:embed="rId2"/>
            <a:srcRect/>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a:t>Click icon to add picture</a:t>
            </a:r>
            <a:endParaRPr lang="en-US" dirty="0"/>
          </a:p>
        </p:txBody>
      </p:sp>
    </p:spTree>
    <p:extLst>
      <p:ext uri="{BB962C8B-B14F-4D97-AF65-F5344CB8AC3E}">
        <p14:creationId xmlns:p14="http://schemas.microsoft.com/office/powerpoint/2010/main" val="236697455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5675349"/>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Microsoft">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a:t>Presentation title</a:t>
            </a:r>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a:t>Speaker Name</a:t>
            </a:r>
          </a:p>
        </p:txBody>
      </p:sp>
      <p:pic>
        <p:nvPicPr>
          <p:cNvPr id="6" name="Picture 5"/>
          <p:cNvPicPr>
            <a:picLocks noChangeAspect="1"/>
          </p:cNvPicPr>
          <p:nvPr userDrawn="1"/>
        </p:nvPicPr>
        <p:blipFill rotWithShape="1">
          <a:blip r:embed="rId3" cstate="screen">
            <a:extLst>
              <a:ext uri="{28A0092B-C50C-407E-A947-70E740481C1C}">
                <a14:useLocalDpi xmlns:a14="http://schemas.microsoft.com/office/drawing/2010/main"/>
              </a:ext>
            </a:extLst>
          </a:blip>
          <a:srcRect b="1380"/>
          <a:stretch/>
        </p:blipFill>
        <p:spPr bwMode="invGray">
          <a:xfrm>
            <a:off x="457200" y="490736"/>
            <a:ext cx="1449939" cy="306604"/>
          </a:xfrm>
          <a:prstGeom prst="rect">
            <a:avLst/>
          </a:prstGeom>
        </p:spPr>
      </p:pic>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a:t>Session Code Here</a:t>
            </a:r>
          </a:p>
        </p:txBody>
      </p:sp>
      <p:sp>
        <p:nvSpPr>
          <p:cNvPr id="2" name="TextBox 1"/>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168501045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015991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29962453"/>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losing logo slide_color">
    <p:bg>
      <p:bgRef idx="1001">
        <a:schemeClr val="bg2"/>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2016 Microsoft Corporation. All rights reserved. </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64013" y="479425"/>
            <a:ext cx="1436313" cy="306604"/>
          </a:xfrm>
          <a:prstGeom prst="rect">
            <a:avLst/>
          </a:prstGeom>
        </p:spPr>
      </p:pic>
    </p:spTree>
    <p:extLst>
      <p:ext uri="{BB962C8B-B14F-4D97-AF65-F5344CB8AC3E}">
        <p14:creationId xmlns:p14="http://schemas.microsoft.com/office/powerpoint/2010/main" val="92506913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8296964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55008" y="1861968"/>
            <a:ext cx="5285502" cy="209288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95965" y="1861968"/>
            <a:ext cx="5285502" cy="209288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fld id="{D070B6EF-B6CE-416E-AEB0-4CCC48EF7314}" type="datetimeFigureOut">
              <a:rPr kumimoji="0" lang="en-US" sz="1800" b="0" i="0" u="none" strike="noStrike" kern="1200" cap="none" spc="0" normalizeH="0" baseline="0" noProof="0" smtClean="0">
                <a:ln>
                  <a:noFill/>
                </a:ln>
                <a:solidFill>
                  <a:srgbClr val="505050"/>
                </a:solidFill>
                <a:effectLst/>
                <a:uLnTx/>
                <a:uFillTx/>
                <a:latin typeface="Segoe UI"/>
                <a:ea typeface="+mn-ea"/>
                <a:cs typeface="+mn-cs"/>
              </a:rPr>
              <a:pPr marL="0" marR="0" lvl="0" indent="0" algn="l" defTabSz="932742" rtl="0" eaLnBrk="1" fontAlgn="auto" latinLnBrk="0" hangingPunct="1">
                <a:lnSpc>
                  <a:spcPct val="100000"/>
                </a:lnSpc>
                <a:spcBef>
                  <a:spcPts val="0"/>
                </a:spcBef>
                <a:spcAft>
                  <a:spcPts val="0"/>
                </a:spcAft>
                <a:buClrTx/>
                <a:buSzTx/>
                <a:buFontTx/>
                <a:buNone/>
                <a:tabLst/>
                <a:defRPr/>
              </a:pPr>
              <a:t>3/31/2016</a:t>
            </a:fld>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6" name="Footer Placeholder 5"/>
          <p:cNvSpPr>
            <a:spLocks noGrp="1"/>
          </p:cNvSpPr>
          <p:nvPr>
            <p:ph type="ftr" sz="quarter" idx="11"/>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
        <p:nvSpPr>
          <p:cNvPr id="7" name="Slide Number Placeholder 6"/>
          <p:cNvSpPr>
            <a:spLocks noGrp="1"/>
          </p:cNvSpPr>
          <p:nvPr>
            <p:ph type="sldNum" sz="quarter" idx="12"/>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fld id="{9228CF33-EA14-40FA-A347-212C7B4441CA}" type="slidenum">
              <a:rPr kumimoji="0" lang="en-US" sz="1800" b="0" i="0" u="none" strike="noStrike" kern="1200" cap="none" spc="0" normalizeH="0" baseline="0" noProof="0" smtClean="0">
                <a:ln>
                  <a:noFill/>
                </a:ln>
                <a:solidFill>
                  <a:srgbClr val="505050"/>
                </a:solidFill>
                <a:effectLst/>
                <a:uLnTx/>
                <a:uFillTx/>
                <a:latin typeface="Segoe UI"/>
                <a:ea typeface="+mn-ea"/>
                <a:cs typeface="+mn-cs"/>
              </a:rPr>
              <a:pPr marL="0" marR="0" lvl="0" indent="0" algn="l" defTabSz="932742"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srgbClr val="505050"/>
              </a:solidFill>
              <a:effectLst/>
              <a:uLnTx/>
              <a:uFillTx/>
              <a:latin typeface="Segoe UI"/>
              <a:ea typeface="+mn-ea"/>
              <a:cs typeface="+mn-cs"/>
            </a:endParaRPr>
          </a:p>
        </p:txBody>
      </p:sp>
    </p:spTree>
    <p:extLst>
      <p:ext uri="{BB962C8B-B14F-4D97-AF65-F5344CB8AC3E}">
        <p14:creationId xmlns:p14="http://schemas.microsoft.com/office/powerpoint/2010/main" val="9685422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Walkin">
    <p:bg>
      <p:bgRef idx="1001">
        <a:schemeClr val="bg2"/>
      </p:bgRef>
    </p:bg>
    <p:spTree>
      <p:nvGrpSpPr>
        <p:cNvPr id="1" name=""/>
        <p:cNvGrpSpPr/>
        <p:nvPr/>
      </p:nvGrpSpPr>
      <p:grpSpPr>
        <a:xfrm>
          <a:off x="0" y="0"/>
          <a:ext cx="0" cy="0"/>
          <a:chOff x="0" y="0"/>
          <a:chExt cx="0" cy="0"/>
        </a:xfrm>
      </p:grpSpPr>
      <p:sp>
        <p:nvSpPr>
          <p:cNvPr id="2" name="Rectangle 1"/>
          <p:cNvSpPr/>
          <p:nvPr userDrawn="1"/>
        </p:nvSpPr>
        <p:spPr bwMode="auto">
          <a:xfrm>
            <a:off x="274638" y="2119164"/>
            <a:ext cx="6400800" cy="27497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9" name="Picture 18"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9230" y="6240963"/>
            <a:ext cx="1278510" cy="274137"/>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464013" y="490736"/>
            <a:ext cx="1436313" cy="306604"/>
          </a:xfrm>
          <a:prstGeom prst="rect">
            <a:avLst/>
          </a:prstGeom>
        </p:spPr>
      </p:pic>
      <p:sp>
        <p:nvSpPr>
          <p:cNvPr id="12" name="Freeform 1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00BCF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25338439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Slide - Microsoft">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a:t>Presentation title</a:t>
            </a:r>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a:t>Speaker Name</a:t>
            </a:r>
          </a:p>
        </p:txBody>
      </p:sp>
      <p:pic>
        <p:nvPicPr>
          <p:cNvPr id="6" name="Picture 5"/>
          <p:cNvPicPr>
            <a:picLocks noChangeAspect="1"/>
          </p:cNvPicPr>
          <p:nvPr userDrawn="1"/>
        </p:nvPicPr>
        <p:blipFill rotWithShape="1">
          <a:blip r:embed="rId3" cstate="screen">
            <a:extLst>
              <a:ext uri="{28A0092B-C50C-407E-A947-70E740481C1C}">
                <a14:useLocalDpi xmlns:a14="http://schemas.microsoft.com/office/drawing/2010/main"/>
              </a:ext>
            </a:extLst>
          </a:blip>
          <a:srcRect b="1380"/>
          <a:stretch/>
        </p:blipFill>
        <p:spPr bwMode="invGray">
          <a:xfrm>
            <a:off x="457200" y="490736"/>
            <a:ext cx="1449939" cy="306604"/>
          </a:xfrm>
          <a:prstGeom prst="rect">
            <a:avLst/>
          </a:prstGeom>
        </p:spPr>
      </p:pic>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a:t>Session Code Here</a:t>
            </a:r>
          </a:p>
        </p:txBody>
      </p:sp>
      <p:sp>
        <p:nvSpPr>
          <p:cNvPr id="8" name="TextBox 7"/>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124331597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 Build">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a:t>Presentation title</a:t>
            </a:r>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a:t>Speaker Name</a:t>
            </a:r>
          </a:p>
        </p:txBody>
      </p:sp>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a:t>Session Code Here</a:t>
            </a:r>
          </a:p>
        </p:txBody>
      </p:sp>
      <p:sp>
        <p:nvSpPr>
          <p:cNvPr id="8" name="Freeform 7"/>
          <p:cNvSpPr>
            <a:spLocks noChangeAspect="1" noEditPoints="1"/>
          </p:cNvSpPr>
          <p:nvPr userDrawn="1"/>
        </p:nvSpPr>
        <p:spPr bwMode="black">
          <a:xfrm>
            <a:off x="457200" y="490736"/>
            <a:ext cx="1239006" cy="310896"/>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9" name="TextBox 8"/>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32500260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6" name="Text Placeholder 5"/>
          <p:cNvSpPr>
            <a:spLocks noGrp="1"/>
          </p:cNvSpPr>
          <p:nvPr>
            <p:ph type="body" sz="quarter" idx="10"/>
          </p:nvPr>
        </p:nvSpPr>
        <p:spPr>
          <a:xfrm>
            <a:off x="274638" y="1212850"/>
            <a:ext cx="11887200" cy="2065181"/>
          </a:xfrm>
        </p:spPr>
        <p:txBody>
          <a:bodyPr/>
          <a:lstStyle>
            <a:lvl1pPr marL="0" indent="0">
              <a:buNone/>
              <a:defRPr>
                <a:gradFill>
                  <a:gsLst>
                    <a:gs pos="1250">
                      <a:schemeClr val="tx1"/>
                    </a:gs>
                    <a:gs pos="99000">
                      <a:schemeClr val="tx1"/>
                    </a:gs>
                  </a:gsLst>
                  <a:lin ang="5400000" scaled="0"/>
                </a:gradFill>
              </a:defRPr>
            </a:lvl1pPr>
            <a:lvl2pPr marL="0" indent="0">
              <a:buFontTx/>
              <a:buNone/>
              <a:defRPr sz="2400"/>
            </a:lvl2pPr>
            <a:lvl3pPr marL="228600" indent="0">
              <a:buNone/>
              <a:defRPr/>
            </a:lvl3pPr>
            <a:lvl4pPr marL="457200" indent="0">
              <a:buNone/>
              <a:defRPr/>
            </a:lvl4pPr>
            <a:lvl5pPr marL="685800"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39774513"/>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1067622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uild">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a:t>Presentation title</a:t>
            </a:r>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a:t>Speaker Name</a:t>
            </a:r>
          </a:p>
        </p:txBody>
      </p:sp>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a:t>Session Code Here</a:t>
            </a:r>
          </a:p>
        </p:txBody>
      </p:sp>
      <p:sp>
        <p:nvSpPr>
          <p:cNvPr id="8" name="Freeform 7"/>
          <p:cNvSpPr>
            <a:spLocks noChangeAspect="1" noEditPoints="1"/>
          </p:cNvSpPr>
          <p:nvPr userDrawn="1"/>
        </p:nvSpPr>
        <p:spPr bwMode="black">
          <a:xfrm>
            <a:off x="457200" y="490736"/>
            <a:ext cx="1239006" cy="310896"/>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9" name="TextBox 8"/>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36289604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Text Placeholder 3"/>
          <p:cNvSpPr>
            <a:spLocks noGrp="1"/>
          </p:cNvSpPr>
          <p:nvPr>
            <p:ph type="body" sz="quarter" idx="10"/>
          </p:nvPr>
        </p:nvSpPr>
        <p:spPr>
          <a:xfrm>
            <a:off x="274639" y="1212849"/>
            <a:ext cx="5486399" cy="1982081"/>
          </a:xfrm>
        </p:spPr>
        <p:txBody>
          <a:bodyPr wrap="square">
            <a:spAutoFit/>
          </a:bodyPr>
          <a:lstStyle>
            <a:lvl1pPr marL="0" indent="0">
              <a:spcBef>
                <a:spcPts val="1224"/>
              </a:spcBef>
              <a:buClr>
                <a:schemeClr val="tx1"/>
              </a:buClr>
              <a:buFont typeface="Wingdings" pitchFamily="2" charset="2"/>
              <a:buNone/>
              <a:defRPr sz="3200"/>
            </a:lvl1pPr>
            <a:lvl2pPr marL="0" indent="0">
              <a:buNone/>
              <a:defRPr sz="24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1982081"/>
          </a:xfrm>
        </p:spPr>
        <p:txBody>
          <a:bodyPr wrap="square">
            <a:spAutoFit/>
          </a:bodyPr>
          <a:lstStyle>
            <a:lvl1pPr marL="0" indent="0">
              <a:spcBef>
                <a:spcPts val="1224"/>
              </a:spcBef>
              <a:buClr>
                <a:schemeClr val="tx1"/>
              </a:buClr>
              <a:buFont typeface="Wingdings" pitchFamily="2" charset="2"/>
              <a:buNone/>
              <a:defRPr sz="3200"/>
            </a:lvl1pPr>
            <a:lvl2pPr marL="0" indent="0">
              <a:buNone/>
              <a:defRPr sz="24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4254255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03174803"/>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165293602"/>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Title 4"/>
          <p:cNvSpPr>
            <a:spLocks noGrp="1"/>
          </p:cNvSpPr>
          <p:nvPr>
            <p:ph type="title"/>
          </p:nvPr>
        </p:nvSpPr>
        <p:spPr>
          <a:xfrm>
            <a:off x="1101436" y="2963862"/>
            <a:ext cx="10235966" cy="917575"/>
          </a:xfrm>
        </p:spPr>
        <p:txBody>
          <a:bodyPr anchor="ctr" anchorCtr="0"/>
          <a:lstStyle>
            <a:lvl1pPr algn="l">
              <a:defRPr>
                <a:gradFill>
                  <a:gsLst>
                    <a:gs pos="1250">
                      <a:schemeClr val="tx1"/>
                    </a:gs>
                    <a:gs pos="100000">
                      <a:schemeClr val="tx1"/>
                    </a:gs>
                  </a:gsLst>
                  <a:lin ang="5400000" scaled="0"/>
                </a:gradFill>
              </a:defRPr>
            </a:lvl1pPr>
          </a:lstStyle>
          <a:p>
            <a:r>
              <a:rPr lang="en-US" dirty="0"/>
              <a:t>Click to edit Master title style</a:t>
            </a:r>
          </a:p>
        </p:txBody>
      </p:sp>
    </p:spTree>
    <p:extLst>
      <p:ext uri="{BB962C8B-B14F-4D97-AF65-F5344CB8AC3E}">
        <p14:creationId xmlns:p14="http://schemas.microsoft.com/office/powerpoint/2010/main" val="133663928"/>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emo slid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4000" cy="1181862"/>
          </a:xfrm>
          <a:noFill/>
        </p:spPr>
        <p:txBody>
          <a:bodyPr wrap="square" tIns="91440" bIns="91440" anchor="t" anchorCtr="0">
            <a:spAutoFit/>
          </a:bodyPr>
          <a:lstStyle>
            <a:lvl1pPr>
              <a:defRPr sz="7200" spc="-100" baseline="0">
                <a:gradFill>
                  <a:gsLst>
                    <a:gs pos="6195">
                      <a:schemeClr val="tx1"/>
                    </a:gs>
                    <a:gs pos="24779">
                      <a:schemeClr val="tx1"/>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274638" y="3954463"/>
            <a:ext cx="9143999" cy="738664"/>
          </a:xfrm>
          <a:noFill/>
        </p:spPr>
        <p:txBody>
          <a:bodyPr wrap="square" lIns="182880" tIns="146304" rIns="182880" bIns="146304">
            <a:spAutoFit/>
          </a:bodyPr>
          <a:lstStyle>
            <a:lvl1pPr marL="0" indent="0">
              <a:spcBef>
                <a:spcPts val="0"/>
              </a:spcBef>
              <a:buNone/>
              <a:defRPr sz="3200" spc="0" baseline="0">
                <a:gradFill>
                  <a:gsLst>
                    <a:gs pos="6195">
                      <a:schemeClr val="tx1"/>
                    </a:gs>
                    <a:gs pos="24779">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316372898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3999" cy="1181862"/>
          </a:xfrm>
          <a:noFill/>
        </p:spPr>
        <p:txBody>
          <a:bodyPr wrap="square" tIns="91440" bIns="91440" anchor="t" anchorCtr="0">
            <a:spAutoFit/>
          </a:bodyPr>
          <a:lstStyle>
            <a:lvl1pPr>
              <a:defRPr sz="7200" spc="-100" baseline="0">
                <a:gradFill>
                  <a:gsLst>
                    <a:gs pos="0">
                      <a:schemeClr val="tx1"/>
                    </a:gs>
                    <a:gs pos="100000">
                      <a:schemeClr val="tx1"/>
                    </a:gs>
                  </a:gsLst>
                  <a:lin ang="5400000" scaled="0"/>
                </a:gradFill>
              </a:defRPr>
            </a:lvl1pPr>
          </a:lstStyle>
          <a:p>
            <a:r>
              <a:rPr lang="en-US" dirty="0"/>
              <a:t>Video title</a:t>
            </a:r>
          </a:p>
        </p:txBody>
      </p:sp>
    </p:spTree>
    <p:extLst>
      <p:ext uri="{BB962C8B-B14F-4D97-AF65-F5344CB8AC3E}">
        <p14:creationId xmlns:p14="http://schemas.microsoft.com/office/powerpoint/2010/main" val="181505937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53720505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21239">
                      <a:srgbClr val="FFFFFF"/>
                    </a:gs>
                    <a:gs pos="52000">
                      <a:srgbClr val="FFFFFF"/>
                    </a:gs>
                  </a:gsLst>
                  <a:lin ang="5400000" scaled="0"/>
                </a:gradFill>
              </a:defRPr>
            </a:lvl1pPr>
          </a:lstStyle>
          <a:p>
            <a:r>
              <a:rPr lang="en-US" dirty="0"/>
              <a:t>Section title</a:t>
            </a:r>
          </a:p>
        </p:txBody>
      </p:sp>
    </p:spTree>
    <p:extLst>
      <p:ext uri="{BB962C8B-B14F-4D97-AF65-F5344CB8AC3E}">
        <p14:creationId xmlns:p14="http://schemas.microsoft.com/office/powerpoint/2010/main" val="4124214640"/>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50-50 Right Photo Layou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a:t>50/50 photo layout</a:t>
            </a:r>
          </a:p>
        </p:txBody>
      </p:sp>
      <p:sp>
        <p:nvSpPr>
          <p:cNvPr id="5" name="Picture Placeholder 4"/>
          <p:cNvSpPr>
            <a:spLocks noGrp="1"/>
          </p:cNvSpPr>
          <p:nvPr>
            <p:ph type="pic" sz="quarter" idx="10"/>
          </p:nvPr>
        </p:nvSpPr>
        <p:spPr bwMode="ltGray">
          <a:xfrm>
            <a:off x="6219825" y="0"/>
            <a:ext cx="6216650" cy="6992587"/>
          </a:xfrm>
          <a:blipFill dpi="0" rotWithShape="1">
            <a:blip r:embed="rId2"/>
            <a:srcRect/>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dirty="0"/>
              <a:t>Click icon to add picture</a:t>
            </a:r>
          </a:p>
        </p:txBody>
      </p:sp>
    </p:spTree>
    <p:extLst>
      <p:ext uri="{BB962C8B-B14F-4D97-AF65-F5344CB8AC3E}">
        <p14:creationId xmlns:p14="http://schemas.microsoft.com/office/powerpoint/2010/main" val="184611358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lank - Dark Gray">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868753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6105625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730541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Accent Color 2">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508034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87052569"/>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losing logo slide_color">
    <p:bg>
      <p:bgPr>
        <a:solidFill>
          <a:srgbClr val="505050"/>
        </a:solidFill>
        <a:effectLst/>
      </p:bgPr>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2016 Microsoft Corporation. All rights reserved. </a:t>
            </a:r>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b="1380"/>
          <a:stretch/>
        </p:blipFill>
        <p:spPr bwMode="invGray">
          <a:xfrm>
            <a:off x="457200" y="479425"/>
            <a:ext cx="1449939" cy="306604"/>
          </a:xfrm>
          <a:prstGeom prst="rect">
            <a:avLst/>
          </a:prstGeom>
        </p:spPr>
      </p:pic>
    </p:spTree>
    <p:extLst>
      <p:ext uri="{BB962C8B-B14F-4D97-AF65-F5344CB8AC3E}">
        <p14:creationId xmlns:p14="http://schemas.microsoft.com/office/powerpoint/2010/main" val="4255783440"/>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3650355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3133736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gradFill>
                  <a:gsLst>
                    <a:gs pos="1250">
                      <a:schemeClr val="tx2"/>
                    </a:gs>
                    <a:gs pos="99000">
                      <a:schemeClr val="tx2"/>
                    </a:gs>
                  </a:gsLst>
                  <a:lin ang="5400000" scaled="0"/>
                </a:gradFill>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3240436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326847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2-color Non-bulleted">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7397787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7959926"/>
      </p:ext>
    </p:extLst>
  </p:cSld>
  <p:clrMapOvr>
    <a:overrideClrMapping bg1="lt1" tx1="dk1" bg2="lt2" tx2="dk2" accent1="accent1" accent2="accent2" accent3="accent3" accent4="accent4" accent5="accent5" accent6="accent6" hlink="hlink" folHlink="folHlink"/>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theme" Target="../theme/theme2.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8" name="Group 17"/>
          <p:cNvGrpSpPr/>
          <p:nvPr userDrawn="1"/>
        </p:nvGrpSpPr>
        <p:grpSpPr>
          <a:xfrm>
            <a:off x="12618967" y="0"/>
            <a:ext cx="952401" cy="5766965"/>
            <a:chOff x="12618967" y="0"/>
            <a:chExt cx="952401" cy="5766965"/>
          </a:xfrm>
        </p:grpSpPr>
        <p:grpSp>
          <p:nvGrpSpPr>
            <p:cNvPr id="26" name="Group 25"/>
            <p:cNvGrpSpPr/>
            <p:nvPr userDrawn="1"/>
          </p:nvGrpSpPr>
          <p:grpSpPr>
            <a:xfrm rot="5400000">
              <a:off x="11582059" y="1045293"/>
              <a:ext cx="2703052" cy="629236"/>
              <a:chOff x="1586734" y="4543426"/>
              <a:chExt cx="2703052" cy="629236"/>
            </a:xfrm>
          </p:grpSpPr>
          <p:sp>
            <p:nvSpPr>
              <p:cNvPr id="45" name="Rectangle 44"/>
              <p:cNvSpPr/>
              <p:nvPr userDrawn="1"/>
            </p:nvSpPr>
            <p:spPr bwMode="auto">
              <a:xfrm>
                <a:off x="1586734" y="4543427"/>
                <a:ext cx="869930" cy="28976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0 G:120 B:215</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37" name="Rectangle 36"/>
              <p:cNvSpPr/>
              <p:nvPr userDrawn="1"/>
            </p:nvSpPr>
            <p:spPr bwMode="auto">
              <a:xfrm>
                <a:off x="3419856" y="4543428"/>
                <a:ext cx="869930" cy="289766"/>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a:gradFill>
                      <a:gsLst>
                        <a:gs pos="7965">
                          <a:srgbClr val="000000"/>
                        </a:gs>
                        <a:gs pos="28319">
                          <a:srgbClr val="000000"/>
                        </a:gs>
                      </a:gsLst>
                      <a:lin ang="5400000" scaled="0"/>
                    </a:gradFill>
                    <a:latin typeface="+mn-lt"/>
                    <a:ea typeface="Segoe UI" pitchFamily="34" charset="0"/>
                    <a:cs typeface="Segoe UI" pitchFamily="34" charset="0"/>
                  </a:rPr>
                  <a:t>Cyan</a:t>
                </a:r>
              </a:p>
              <a:p>
                <a:pPr algn="l" defTabSz="932472" fontAlgn="base">
                  <a:lnSpc>
                    <a:spcPct val="100000"/>
                  </a:lnSpc>
                  <a:spcBef>
                    <a:spcPct val="0"/>
                  </a:spcBef>
                  <a:spcAft>
                    <a:spcPct val="0"/>
                  </a:spcAft>
                </a:pPr>
                <a:r>
                  <a:rPr lang="en-US" sz="500" dirty="0">
                    <a:gradFill>
                      <a:gsLst>
                        <a:gs pos="7965">
                          <a:srgbClr val="000000"/>
                        </a:gs>
                        <a:gs pos="28319">
                          <a:srgbClr val="000000"/>
                        </a:gs>
                      </a:gsLst>
                      <a:lin ang="5400000" scaled="0"/>
                    </a:gradFill>
                    <a:ea typeface="Segoe UI" pitchFamily="34" charset="0"/>
                    <a:cs typeface="Segoe UI" pitchFamily="34" charset="0"/>
                  </a:rPr>
                  <a:t>R:</a:t>
                </a:r>
                <a:r>
                  <a:rPr lang="en-US" sz="500" baseline="0" dirty="0">
                    <a:gradFill>
                      <a:gsLst>
                        <a:gs pos="7965">
                          <a:srgbClr val="000000"/>
                        </a:gs>
                        <a:gs pos="28319">
                          <a:srgbClr val="000000"/>
                        </a:gs>
                      </a:gsLst>
                      <a:lin ang="5400000" scaled="0"/>
                    </a:gradFill>
                    <a:ea typeface="Segoe UI" pitchFamily="34" charset="0"/>
                    <a:cs typeface="Segoe UI" pitchFamily="34" charset="0"/>
                  </a:rPr>
                  <a:t>0 G:188 B:242</a:t>
                </a:r>
                <a:endParaRPr lang="en-US" sz="500" dirty="0">
                  <a:gradFill>
                    <a:gsLst>
                      <a:gs pos="7965">
                        <a:srgbClr val="000000"/>
                      </a:gs>
                      <a:gs pos="28319">
                        <a:srgbClr val="000000"/>
                      </a:gs>
                    </a:gsLst>
                    <a:lin ang="5400000" scaled="0"/>
                  </a:gradFill>
                  <a:ea typeface="Segoe UI" pitchFamily="34" charset="0"/>
                  <a:cs typeface="Segoe UI" pitchFamily="34" charset="0"/>
                </a:endParaRPr>
              </a:p>
            </p:txBody>
          </p:sp>
          <p:sp>
            <p:nvSpPr>
              <p:cNvPr id="41" name="Rectangle 40"/>
              <p:cNvSpPr/>
              <p:nvPr userDrawn="1"/>
            </p:nvSpPr>
            <p:spPr bwMode="auto">
              <a:xfrm>
                <a:off x="1586734" y="4882896"/>
                <a:ext cx="869930" cy="28976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a:gradFill>
                      <a:gsLst>
                        <a:gs pos="92035">
                          <a:srgbClr val="505050"/>
                        </a:gs>
                        <a:gs pos="27000">
                          <a:srgbClr val="505050"/>
                        </a:gs>
                      </a:gsLst>
                      <a:lin ang="5400000" scaled="0"/>
                    </a:gradFill>
                    <a:latin typeface="+mn-lt"/>
                    <a:ea typeface="Segoe UI" pitchFamily="34" charset="0"/>
                    <a:cs typeface="Segoe UI" pitchFamily="34" charset="0"/>
                  </a:rPr>
                  <a:t>Light Gray</a:t>
                </a:r>
              </a:p>
              <a:p>
                <a:pPr algn="l" defTabSz="932472" fontAlgn="base">
                  <a:lnSpc>
                    <a:spcPct val="100000"/>
                  </a:lnSpc>
                  <a:spcBef>
                    <a:spcPct val="0"/>
                  </a:spcBef>
                  <a:spcAft>
                    <a:spcPct val="0"/>
                  </a:spcAft>
                </a:pPr>
                <a:r>
                  <a:rPr lang="en-US" sz="500" dirty="0">
                    <a:gradFill>
                      <a:gsLst>
                        <a:gs pos="92035">
                          <a:srgbClr val="505050"/>
                        </a:gs>
                        <a:gs pos="27000">
                          <a:srgbClr val="505050"/>
                        </a:gs>
                      </a:gsLst>
                      <a:lin ang="5400000" scaled="0"/>
                    </a:gradFill>
                    <a:ea typeface="Segoe UI" pitchFamily="34" charset="0"/>
                    <a:cs typeface="Segoe UI" pitchFamily="34" charset="0"/>
                  </a:rPr>
                  <a:t>R:</a:t>
                </a:r>
                <a:r>
                  <a:rPr lang="en-US" sz="500" baseline="0" dirty="0">
                    <a:gradFill>
                      <a:gsLst>
                        <a:gs pos="92035">
                          <a:srgbClr val="505050"/>
                        </a:gs>
                        <a:gs pos="27000">
                          <a:srgbClr val="505050"/>
                        </a:gs>
                      </a:gsLst>
                      <a:lin ang="5400000" scaled="0"/>
                    </a:gradFill>
                    <a:ea typeface="Segoe UI" pitchFamily="34" charset="0"/>
                    <a:cs typeface="Segoe UI" pitchFamily="34" charset="0"/>
                  </a:rPr>
                  <a:t>210 G:210 B:210</a:t>
                </a:r>
                <a:endParaRPr lang="en-US" sz="500" dirty="0">
                  <a:gradFill>
                    <a:gsLst>
                      <a:gs pos="92035">
                        <a:srgbClr val="505050"/>
                      </a:gs>
                      <a:gs pos="27000">
                        <a:srgbClr val="505050"/>
                      </a:gs>
                    </a:gsLst>
                    <a:lin ang="5400000" scaled="0"/>
                  </a:gradFill>
                  <a:ea typeface="Segoe UI" pitchFamily="34" charset="0"/>
                  <a:cs typeface="Segoe UI" pitchFamily="34" charset="0"/>
                </a:endParaRPr>
              </a:p>
            </p:txBody>
          </p:sp>
          <p:sp>
            <p:nvSpPr>
              <p:cNvPr id="42" name="Rectangle 41"/>
              <p:cNvSpPr/>
              <p:nvPr userDrawn="1"/>
            </p:nvSpPr>
            <p:spPr bwMode="auto">
              <a:xfrm>
                <a:off x="2505456" y="4543426"/>
                <a:ext cx="869930" cy="289766"/>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Blue</a:t>
                </a:r>
              </a:p>
              <a:p>
                <a:pPr algn="l" defTabSz="932472" fontAlgn="base">
                  <a:lnSpc>
                    <a:spcPct val="100000"/>
                  </a:lnSpc>
                  <a:spcBef>
                    <a:spcPct val="0"/>
                  </a:spcBef>
                  <a:spcAft>
                    <a:spcPct val="0"/>
                  </a:spcAft>
                </a:pPr>
                <a:r>
                  <a:rPr lang="en-US" sz="500" dirty="0">
                    <a:gradFill>
                      <a:gsLst>
                        <a:gs pos="0">
                          <a:srgbClr val="FFFFFF"/>
                        </a:gs>
                        <a:gs pos="100000">
                          <a:srgbClr val="FFFFFF"/>
                        </a:gs>
                      </a:gsLst>
                      <a:lin ang="5400000" scaled="0"/>
                    </a:gradFill>
                    <a:ea typeface="Segoe UI" pitchFamily="34" charset="0"/>
                    <a:cs typeface="Segoe UI" pitchFamily="34" charset="0"/>
                  </a:rPr>
                  <a:t>R:</a:t>
                </a:r>
                <a:r>
                  <a:rPr lang="en-US" sz="500" baseline="0" dirty="0">
                    <a:gradFill>
                      <a:gsLst>
                        <a:gs pos="0">
                          <a:srgbClr val="FFFFFF"/>
                        </a:gs>
                        <a:gs pos="100000">
                          <a:srgbClr val="FFFFFF"/>
                        </a:gs>
                      </a:gsLst>
                      <a:lin ang="5400000" scaled="0"/>
                    </a:gradFill>
                    <a:ea typeface="Segoe UI" pitchFamily="34" charset="0"/>
                    <a:cs typeface="Segoe UI" pitchFamily="34" charset="0"/>
                  </a:rPr>
                  <a:t>0 G:32 B:80</a:t>
                </a:r>
                <a:endParaRPr lang="en-US" sz="500" dirty="0">
                  <a:gradFill>
                    <a:gsLst>
                      <a:gs pos="0">
                        <a:srgbClr val="FFFFFF"/>
                      </a:gs>
                      <a:gs pos="100000">
                        <a:srgbClr val="FFFFFF"/>
                      </a:gs>
                    </a:gsLst>
                    <a:lin ang="5400000" scaled="0"/>
                  </a:gradFill>
                  <a:ea typeface="Segoe UI" pitchFamily="34" charset="0"/>
                  <a:cs typeface="Segoe UI" pitchFamily="34" charset="0"/>
                </a:endParaRPr>
              </a:p>
            </p:txBody>
          </p:sp>
          <p:sp>
            <p:nvSpPr>
              <p:cNvPr id="43" name="Rectangle 42"/>
              <p:cNvSpPr/>
              <p:nvPr userDrawn="1"/>
            </p:nvSpPr>
            <p:spPr bwMode="auto">
              <a:xfrm>
                <a:off x="3413144" y="4882896"/>
                <a:ext cx="869930" cy="28976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Gray</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80 G:80 B:80</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44" name="Rectangle 43"/>
              <p:cNvSpPr/>
              <p:nvPr userDrawn="1"/>
            </p:nvSpPr>
            <p:spPr bwMode="auto">
              <a:xfrm>
                <a:off x="2505456" y="4882895"/>
                <a:ext cx="869930" cy="289766"/>
              </a:xfrm>
              <a:prstGeom prst="rect">
                <a:avLst/>
              </a:prstGeom>
              <a:solidFill>
                <a:srgbClr val="73737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Gray</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115 G:115 B:115</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grpSp>
        <p:grpSp>
          <p:nvGrpSpPr>
            <p:cNvPr id="27" name="Group 26"/>
            <p:cNvGrpSpPr/>
            <p:nvPr userDrawn="1"/>
          </p:nvGrpSpPr>
          <p:grpSpPr>
            <a:xfrm rot="5400000">
              <a:off x="11412325" y="4270556"/>
              <a:ext cx="2703052" cy="289766"/>
              <a:chOff x="4476564" y="4543426"/>
              <a:chExt cx="2703052" cy="289766"/>
            </a:xfrm>
          </p:grpSpPr>
          <p:sp>
            <p:nvSpPr>
              <p:cNvPr id="33" name="Rectangle 32"/>
              <p:cNvSpPr/>
              <p:nvPr userDrawn="1"/>
            </p:nvSpPr>
            <p:spPr bwMode="auto">
              <a:xfrm>
                <a:off x="5395286" y="4543426"/>
                <a:ext cx="869930" cy="289766"/>
              </a:xfrm>
              <a:prstGeom prst="rect">
                <a:avLst/>
              </a:prstGeom>
              <a:solidFill>
                <a:srgbClr val="5C2D9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Purple</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R:92 G:45 B:145</a:t>
                </a:r>
              </a:p>
            </p:txBody>
          </p:sp>
          <p:sp>
            <p:nvSpPr>
              <p:cNvPr id="34" name="Rectangle 33"/>
              <p:cNvSpPr/>
              <p:nvPr userDrawn="1"/>
            </p:nvSpPr>
            <p:spPr bwMode="auto">
              <a:xfrm>
                <a:off x="6309686" y="4543426"/>
                <a:ext cx="869930" cy="289766"/>
              </a:xfrm>
              <a:prstGeom prst="rect">
                <a:avLst/>
              </a:prstGeom>
              <a:solidFill>
                <a:srgbClr val="D83B0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Orange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216 G:59 B:1</a:t>
                </a:r>
              </a:p>
            </p:txBody>
          </p:sp>
          <p:sp>
            <p:nvSpPr>
              <p:cNvPr id="35" name="Rectangle 34"/>
              <p:cNvSpPr/>
              <p:nvPr userDrawn="1"/>
            </p:nvSpPr>
            <p:spPr bwMode="auto">
              <a:xfrm>
                <a:off x="4476564" y="4543426"/>
                <a:ext cx="869930" cy="289766"/>
              </a:xfrm>
              <a:prstGeom prst="rect">
                <a:avLst/>
              </a:prstGeom>
              <a:solidFill>
                <a:srgbClr val="107C1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Green</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16 G:124 B:16</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grpSp>
        <p:sp>
          <p:nvSpPr>
            <p:cNvPr id="28" name="TextBox 27"/>
            <p:cNvSpPr txBox="1"/>
            <p:nvPr userDrawn="1"/>
          </p:nvSpPr>
          <p:spPr>
            <a:xfrm rot="5400000">
              <a:off x="12988035" y="260168"/>
              <a:ext cx="843501" cy="323165"/>
            </a:xfrm>
            <a:prstGeom prst="rect">
              <a:avLst/>
            </a:prstGeom>
            <a:noFill/>
          </p:spPr>
          <p:txBody>
            <a:bodyPr wrap="none" lIns="0" tIns="91440" rIns="182880" bIns="91440" rtlCol="0">
              <a:spAutoFit/>
            </a:bodyPr>
            <a:lstStyle/>
            <a:p>
              <a:pPr>
                <a:lnSpc>
                  <a:spcPct val="90000"/>
                </a:lnSpc>
                <a:spcAft>
                  <a:spcPts val="600"/>
                </a:spcAft>
              </a:pPr>
              <a:r>
                <a:rPr lang="en-US" sz="1000" dirty="0">
                  <a:gradFill>
                    <a:gsLst>
                      <a:gs pos="2917">
                        <a:schemeClr val="tx1"/>
                      </a:gs>
                      <a:gs pos="30000">
                        <a:schemeClr val="tx1"/>
                      </a:gs>
                    </a:gsLst>
                    <a:lin ang="5400000" scaled="0"/>
                  </a:gradFill>
                </a:rPr>
                <a:t>Main colors</a:t>
              </a:r>
            </a:p>
          </p:txBody>
        </p:sp>
        <p:sp>
          <p:nvSpPr>
            <p:cNvPr id="32" name="TextBox 31"/>
            <p:cNvSpPr txBox="1"/>
            <p:nvPr userDrawn="1"/>
          </p:nvSpPr>
          <p:spPr>
            <a:xfrm rot="5400000">
              <a:off x="11742070" y="4230580"/>
              <a:ext cx="2656496" cy="323165"/>
            </a:xfrm>
            <a:prstGeom prst="rect">
              <a:avLst/>
            </a:prstGeom>
            <a:noFill/>
          </p:spPr>
          <p:txBody>
            <a:bodyPr wrap="none" lIns="0" tIns="91440" rIns="182880" bIns="91440" rtlCol="0">
              <a:spAutoFit/>
            </a:bodyPr>
            <a:lstStyle/>
            <a:p>
              <a:pPr>
                <a:lnSpc>
                  <a:spcPct val="90000"/>
                </a:lnSpc>
                <a:spcAft>
                  <a:spcPts val="600"/>
                </a:spcAft>
              </a:pPr>
              <a:r>
                <a:rPr lang="en-US" sz="1000" dirty="0">
                  <a:gradFill>
                    <a:gsLst>
                      <a:gs pos="2917">
                        <a:schemeClr val="tx1"/>
                      </a:gs>
                      <a:gs pos="30000">
                        <a:schemeClr val="tx1"/>
                      </a:gs>
                    </a:gsLst>
                    <a:lin ang="5400000" scaled="0"/>
                  </a:gradFill>
                </a:rPr>
                <a:t>Secondary colors (use only when</a:t>
              </a:r>
              <a:r>
                <a:rPr lang="en-US" sz="1000" baseline="0" dirty="0">
                  <a:gradFill>
                    <a:gsLst>
                      <a:gs pos="2917">
                        <a:schemeClr val="tx1"/>
                      </a:gs>
                      <a:gs pos="30000">
                        <a:schemeClr val="tx1"/>
                      </a:gs>
                    </a:gsLst>
                    <a:lin ang="5400000" scaled="0"/>
                  </a:gradFill>
                </a:rPr>
                <a:t> necessary)</a:t>
              </a:r>
              <a:endParaRPr lang="en-US" sz="1000" dirty="0">
                <a:gradFill>
                  <a:gsLst>
                    <a:gs pos="2917">
                      <a:schemeClr val="tx1"/>
                    </a:gs>
                    <a:gs pos="30000">
                      <a:schemeClr val="tx1"/>
                    </a:gs>
                  </a:gsLst>
                  <a:lin ang="5400000" scaled="0"/>
                </a:gradFill>
              </a:endParaRPr>
            </a:p>
          </p:txBody>
        </p:sp>
      </p:grpSp>
    </p:spTree>
    <p:extLst>
      <p:ext uri="{BB962C8B-B14F-4D97-AF65-F5344CB8AC3E}">
        <p14:creationId xmlns:p14="http://schemas.microsoft.com/office/powerpoint/2010/main" val="3588427678"/>
      </p:ext>
    </p:extLst>
  </p:cSld>
  <p:clrMap bg1="lt1" tx1="dk1" bg2="lt2" tx2="dk2" accent1="accent1" accent2="accent2" accent3="accent3" accent4="accent4" accent5="accent5" accent6="accent6" hlink="hlink" folHlink="folHlink"/>
  <p:sldLayoutIdLst>
    <p:sldLayoutId id="2147484269" r:id="rId1"/>
    <p:sldLayoutId id="2147484300" r:id="rId2"/>
    <p:sldLayoutId id="2147484318" r:id="rId3"/>
    <p:sldLayoutId id="2147484295" r:id="rId4"/>
    <p:sldLayoutId id="2147484240" r:id="rId5"/>
    <p:sldLayoutId id="2147484296" r:id="rId6"/>
    <p:sldLayoutId id="2147484241" r:id="rId7"/>
    <p:sldLayoutId id="2147484297" r:id="rId8"/>
    <p:sldLayoutId id="2147484244" r:id="rId9"/>
    <p:sldLayoutId id="2147484298" r:id="rId10"/>
    <p:sldLayoutId id="2147484245" r:id="rId11"/>
    <p:sldLayoutId id="2147484247" r:id="rId12"/>
    <p:sldLayoutId id="2147484337" r:id="rId13"/>
    <p:sldLayoutId id="2147484249" r:id="rId14"/>
    <p:sldLayoutId id="2147484301" r:id="rId15"/>
    <p:sldLayoutId id="2147484252" r:id="rId16"/>
    <p:sldLayoutId id="2147484251" r:id="rId17"/>
    <p:sldLayoutId id="2147484254" r:id="rId18"/>
    <p:sldLayoutId id="2147484257" r:id="rId19"/>
    <p:sldLayoutId id="2147484258" r:id="rId20"/>
    <p:sldLayoutId id="2147484260" r:id="rId21"/>
    <p:sldLayoutId id="2147484299" r:id="rId22"/>
    <p:sldLayoutId id="2147484263" r:id="rId23"/>
    <p:sldLayoutId id="2147484341" r:id="rId24"/>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lt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a:t>Click to edit Master title style</a:t>
            </a:r>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marL="342900" marR="0" lvl="0" indent="-342900" algn="l" defTabSz="932742" rtl="0" eaLnBrk="1" fontAlgn="auto" latinLnBrk="0" hangingPunct="1">
              <a:lnSpc>
                <a:spcPct val="90000"/>
              </a:lnSpc>
              <a:spcBef>
                <a:spcPct val="20000"/>
              </a:spcBef>
              <a:spcAft>
                <a:spcPts val="0"/>
              </a:spcAft>
              <a:buClrTx/>
              <a:buSzPct val="90000"/>
              <a:buFont typeface="Arial" pitchFamily="34" charset="0"/>
              <a:buChar char="•"/>
              <a:tabLst/>
            </a:pPr>
            <a:r>
              <a:rPr lang="en-US" dirty="0"/>
              <a:t>Click to edit Master text styles</a:t>
            </a:r>
          </a:p>
          <a:p>
            <a:pPr marL="584200" marR="0" lvl="1" indent="-241300" algn="l" defTabSz="932742" rtl="0" eaLnBrk="1" fontAlgn="auto" latinLnBrk="0" hangingPunct="1">
              <a:lnSpc>
                <a:spcPct val="90000"/>
              </a:lnSpc>
              <a:spcBef>
                <a:spcPct val="20000"/>
              </a:spcBef>
              <a:spcAft>
                <a:spcPts val="0"/>
              </a:spcAft>
              <a:buClrTx/>
              <a:buSzPct val="90000"/>
              <a:buFont typeface="Arial" pitchFamily="34" charset="0"/>
              <a:buChar char="•"/>
              <a:tabLst/>
            </a:pPr>
            <a:r>
              <a:rPr lang="en-US" dirty="0"/>
              <a:t>Second level</a:t>
            </a:r>
          </a:p>
          <a:p>
            <a:pPr lvl="2"/>
            <a:r>
              <a:rPr lang="en-US" dirty="0"/>
              <a:t>Third level</a:t>
            </a:r>
          </a:p>
          <a:p>
            <a:pPr lvl="3"/>
            <a:r>
              <a:rPr lang="en-US" dirty="0"/>
              <a:t>Fourth level</a:t>
            </a:r>
          </a:p>
          <a:p>
            <a:pPr lvl="4"/>
            <a:r>
              <a:rPr lang="en-US" dirty="0"/>
              <a:t>Fifth level</a:t>
            </a:r>
          </a:p>
        </p:txBody>
      </p:sp>
      <p:grpSp>
        <p:nvGrpSpPr>
          <p:cNvPr id="42" name="Group 41"/>
          <p:cNvGrpSpPr/>
          <p:nvPr userDrawn="1"/>
        </p:nvGrpSpPr>
        <p:grpSpPr>
          <a:xfrm>
            <a:off x="12618967" y="0"/>
            <a:ext cx="952401" cy="5766965"/>
            <a:chOff x="12618967" y="0"/>
            <a:chExt cx="952401" cy="5766965"/>
          </a:xfrm>
        </p:grpSpPr>
        <p:grpSp>
          <p:nvGrpSpPr>
            <p:cNvPr id="43" name="Group 42"/>
            <p:cNvGrpSpPr/>
            <p:nvPr userDrawn="1"/>
          </p:nvGrpSpPr>
          <p:grpSpPr>
            <a:xfrm rot="5400000">
              <a:off x="11582059" y="1045293"/>
              <a:ext cx="2703052" cy="629236"/>
              <a:chOff x="1586734" y="4543426"/>
              <a:chExt cx="2703052" cy="629236"/>
            </a:xfrm>
          </p:grpSpPr>
          <p:sp>
            <p:nvSpPr>
              <p:cNvPr id="50" name="Rectangle 49"/>
              <p:cNvSpPr/>
              <p:nvPr userDrawn="1"/>
            </p:nvSpPr>
            <p:spPr bwMode="auto">
              <a:xfrm>
                <a:off x="2505456" y="4543427"/>
                <a:ext cx="869930" cy="289766"/>
              </a:xfrm>
              <a:prstGeom prst="rect">
                <a:avLst/>
              </a:prstGeom>
              <a:solidFill>
                <a:srgbClr val="0078D7"/>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Blue</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R:0 G:120 B:215</a:t>
                </a:r>
              </a:p>
            </p:txBody>
          </p:sp>
          <p:sp>
            <p:nvSpPr>
              <p:cNvPr id="51" name="Rectangle 50"/>
              <p:cNvSpPr/>
              <p:nvPr userDrawn="1"/>
            </p:nvSpPr>
            <p:spPr bwMode="auto">
              <a:xfrm>
                <a:off x="1586734" y="4543428"/>
                <a:ext cx="869930" cy="289766"/>
              </a:xfrm>
              <a:prstGeom prst="rect">
                <a:avLst/>
              </a:prstGeom>
              <a:solidFill>
                <a:srgbClr val="00BCF2"/>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a:ln>
                      <a:noFill/>
                    </a:ln>
                    <a:gradFill>
                      <a:gsLst>
                        <a:gs pos="28319">
                          <a:srgbClr val="505050"/>
                        </a:gs>
                        <a:gs pos="79000">
                          <a:srgbClr val="505050"/>
                        </a:gs>
                      </a:gsLst>
                      <a:lin ang="5400000" scaled="0"/>
                    </a:gradFill>
                    <a:effectLst/>
                    <a:uLnTx/>
                    <a:uFillTx/>
                    <a:latin typeface="Segoe UI"/>
                    <a:ea typeface="Segoe UI" pitchFamily="34" charset="0"/>
                    <a:cs typeface="Segoe UI" pitchFamily="34" charset="0"/>
                  </a:rPr>
                  <a:t>Cyan</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a:ln>
                      <a:noFill/>
                    </a:ln>
                    <a:gradFill>
                      <a:gsLst>
                        <a:gs pos="28319">
                          <a:srgbClr val="505050"/>
                        </a:gs>
                        <a:gs pos="79000">
                          <a:srgbClr val="505050"/>
                        </a:gs>
                      </a:gsLst>
                      <a:lin ang="5400000" scaled="0"/>
                    </a:gradFill>
                    <a:effectLst/>
                    <a:uLnTx/>
                    <a:uFillTx/>
                    <a:latin typeface="Segoe UI"/>
                    <a:ea typeface="Segoe UI" pitchFamily="34" charset="0"/>
                    <a:cs typeface="Segoe UI" pitchFamily="34" charset="0"/>
                  </a:rPr>
                  <a:t>R:0 G:188 B:242</a:t>
                </a:r>
              </a:p>
            </p:txBody>
          </p:sp>
          <p:sp>
            <p:nvSpPr>
              <p:cNvPr id="52" name="Rectangle 51"/>
              <p:cNvSpPr/>
              <p:nvPr userDrawn="1"/>
            </p:nvSpPr>
            <p:spPr bwMode="auto">
              <a:xfrm>
                <a:off x="1586734" y="4882896"/>
                <a:ext cx="869930" cy="289766"/>
              </a:xfrm>
              <a:prstGeom prst="rect">
                <a:avLst/>
              </a:prstGeom>
              <a:solidFill>
                <a:srgbClr val="D2D2D2"/>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a:ln>
                      <a:noFill/>
                    </a:ln>
                    <a:gradFill>
                      <a:gsLst>
                        <a:gs pos="92035">
                          <a:srgbClr val="505050"/>
                        </a:gs>
                        <a:gs pos="27000">
                          <a:srgbClr val="505050"/>
                        </a:gs>
                      </a:gsLst>
                      <a:lin ang="5400000" scaled="0"/>
                    </a:gradFill>
                    <a:effectLst/>
                    <a:uLnTx/>
                    <a:uFillTx/>
                    <a:latin typeface="Segoe UI"/>
                    <a:ea typeface="Segoe UI" pitchFamily="34" charset="0"/>
                    <a:cs typeface="Segoe UI" pitchFamily="34" charset="0"/>
                  </a:rPr>
                  <a:t>Light Gray</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a:ln>
                      <a:noFill/>
                    </a:ln>
                    <a:gradFill>
                      <a:gsLst>
                        <a:gs pos="92035">
                          <a:srgbClr val="505050"/>
                        </a:gs>
                        <a:gs pos="27000">
                          <a:srgbClr val="505050"/>
                        </a:gs>
                      </a:gsLst>
                      <a:lin ang="5400000" scaled="0"/>
                    </a:gradFill>
                    <a:effectLst/>
                    <a:uLnTx/>
                    <a:uFillTx/>
                    <a:latin typeface="Segoe UI"/>
                    <a:ea typeface="Segoe UI" pitchFamily="34" charset="0"/>
                    <a:cs typeface="Segoe UI" pitchFamily="34" charset="0"/>
                  </a:rPr>
                  <a:t>R:210 G:210 B:210</a:t>
                </a:r>
              </a:p>
            </p:txBody>
          </p:sp>
          <p:sp>
            <p:nvSpPr>
              <p:cNvPr id="53" name="Rectangle 52"/>
              <p:cNvSpPr/>
              <p:nvPr userDrawn="1"/>
            </p:nvSpPr>
            <p:spPr bwMode="auto">
              <a:xfrm>
                <a:off x="3419856" y="4543426"/>
                <a:ext cx="869930" cy="289766"/>
              </a:xfrm>
              <a:prstGeom prst="rect">
                <a:avLst/>
              </a:prstGeom>
              <a:solidFill>
                <a:srgbClr val="002050"/>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Dark Blue</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R:0 G:32 B:80</a:t>
                </a:r>
              </a:p>
            </p:txBody>
          </p:sp>
          <p:sp>
            <p:nvSpPr>
              <p:cNvPr id="54" name="Rectangle 53"/>
              <p:cNvSpPr/>
              <p:nvPr userDrawn="1"/>
            </p:nvSpPr>
            <p:spPr bwMode="auto">
              <a:xfrm>
                <a:off x="3413144" y="4882896"/>
                <a:ext cx="869930" cy="289766"/>
              </a:xfrm>
              <a:prstGeom prst="rect">
                <a:avLst/>
              </a:prstGeom>
              <a:solidFill>
                <a:srgbClr val="323232"/>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Dark Gray</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R:50 G:50 B:50</a:t>
                </a:r>
              </a:p>
            </p:txBody>
          </p:sp>
          <p:sp>
            <p:nvSpPr>
              <p:cNvPr id="55" name="Rectangle 54"/>
              <p:cNvSpPr/>
              <p:nvPr userDrawn="1"/>
            </p:nvSpPr>
            <p:spPr bwMode="auto">
              <a:xfrm>
                <a:off x="2505456" y="4882895"/>
                <a:ext cx="869930" cy="289766"/>
              </a:xfrm>
              <a:prstGeom prst="rect">
                <a:avLst/>
              </a:prstGeom>
              <a:solidFill>
                <a:srgbClr val="737373"/>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Gray</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R:115 G:115 B:115</a:t>
                </a:r>
              </a:p>
            </p:txBody>
          </p:sp>
        </p:grpSp>
        <p:grpSp>
          <p:nvGrpSpPr>
            <p:cNvPr id="44" name="Group 43"/>
            <p:cNvGrpSpPr/>
            <p:nvPr userDrawn="1"/>
          </p:nvGrpSpPr>
          <p:grpSpPr>
            <a:xfrm rot="5400000">
              <a:off x="11412325" y="4270556"/>
              <a:ext cx="2703052" cy="289766"/>
              <a:chOff x="4476564" y="4543426"/>
              <a:chExt cx="2703052" cy="289766"/>
            </a:xfrm>
          </p:grpSpPr>
          <p:sp>
            <p:nvSpPr>
              <p:cNvPr id="47" name="Rectangle 46"/>
              <p:cNvSpPr/>
              <p:nvPr userDrawn="1"/>
            </p:nvSpPr>
            <p:spPr bwMode="auto">
              <a:xfrm>
                <a:off x="5395286" y="4543426"/>
                <a:ext cx="869930" cy="289766"/>
              </a:xfrm>
              <a:prstGeom prst="rect">
                <a:avLst/>
              </a:prstGeom>
              <a:solidFill>
                <a:srgbClr val="5C2D9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lvl="0" defTabSz="932472" fontAlgn="base">
                  <a:lnSpc>
                    <a:spcPct val="100000"/>
                  </a:lnSpc>
                  <a:spcBef>
                    <a:spcPct val="0"/>
                  </a:spcBef>
                  <a:spcAft>
                    <a:spcPct val="0"/>
                  </a:spcAft>
                </a:pPr>
                <a:r>
                  <a:rPr lang="en-US" sz="500" b="1" baseline="0" noProof="0" dirty="0">
                    <a:gradFill>
                      <a:gsLst>
                        <a:gs pos="0">
                          <a:srgbClr val="FFFFFF"/>
                        </a:gs>
                        <a:gs pos="100000">
                          <a:srgbClr val="FFFFFF"/>
                        </a:gs>
                      </a:gsLst>
                      <a:lin ang="5400000" scaled="0"/>
                    </a:gradFill>
                    <a:ea typeface="Segoe UI" pitchFamily="34" charset="0"/>
                    <a:cs typeface="Segoe UI" pitchFamily="34" charset="0"/>
                  </a:rPr>
                  <a:t>Purple</a:t>
                </a:r>
              </a:p>
              <a:p>
                <a:pPr lvl="0" defTabSz="932472" fontAlgn="base">
                  <a:lnSpc>
                    <a:spcPct val="100000"/>
                  </a:lnSpc>
                  <a:spcBef>
                    <a:spcPct val="0"/>
                  </a:spcBef>
                  <a:spcAft>
                    <a:spcPct val="0"/>
                  </a:spcAft>
                </a:pPr>
                <a:r>
                  <a:rPr kumimoji="0" lang="en-US" sz="500" b="0" i="0" u="none" strike="noStrike" kern="0" cap="none" spc="0" normalizeH="0" baseline="0" noProof="0" dirty="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R:92 G:45 B:145</a:t>
                </a:r>
              </a:p>
            </p:txBody>
          </p:sp>
          <p:sp>
            <p:nvSpPr>
              <p:cNvPr id="48" name="Rectangle 47"/>
              <p:cNvSpPr/>
              <p:nvPr userDrawn="1"/>
            </p:nvSpPr>
            <p:spPr bwMode="auto">
              <a:xfrm>
                <a:off x="6309686" y="4543426"/>
                <a:ext cx="869930" cy="289766"/>
              </a:xfrm>
              <a:prstGeom prst="rect">
                <a:avLst/>
              </a:prstGeom>
              <a:solidFill>
                <a:srgbClr val="D83B01"/>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Orange</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R:216 G:59 B:1</a:t>
                </a:r>
              </a:p>
            </p:txBody>
          </p:sp>
          <p:sp>
            <p:nvSpPr>
              <p:cNvPr id="49" name="Rectangle 48"/>
              <p:cNvSpPr/>
              <p:nvPr userDrawn="1"/>
            </p:nvSpPr>
            <p:spPr bwMode="auto">
              <a:xfrm>
                <a:off x="4476564" y="4543426"/>
                <a:ext cx="869930" cy="289766"/>
              </a:xfrm>
              <a:prstGeom prst="rect">
                <a:avLst/>
              </a:prstGeom>
              <a:solidFill>
                <a:srgbClr val="107C10"/>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Green</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R:16 G:124 B:16</a:t>
                </a:r>
              </a:p>
            </p:txBody>
          </p:sp>
        </p:grpSp>
        <p:sp>
          <p:nvSpPr>
            <p:cNvPr id="45" name="TextBox 44"/>
            <p:cNvSpPr txBox="1"/>
            <p:nvPr userDrawn="1"/>
          </p:nvSpPr>
          <p:spPr>
            <a:xfrm rot="5400000">
              <a:off x="12988035" y="260168"/>
              <a:ext cx="843501" cy="323165"/>
            </a:xfrm>
            <a:prstGeom prst="rect">
              <a:avLst/>
            </a:prstGeom>
            <a:noFill/>
          </p:spPr>
          <p:txBody>
            <a:bodyPr wrap="none" lIns="0" tIns="91440" rIns="182880" bIns="91440" rtlCol="0">
              <a:spAutoFit/>
            </a:bodyPr>
            <a:lstStyle/>
            <a:p>
              <a:pPr marL="0" marR="0" lvl="0" indent="0" defTabSz="914400" eaLnBrk="1" fontAlgn="auto" latinLnBrk="0" hangingPunct="1">
                <a:lnSpc>
                  <a:spcPct val="90000"/>
                </a:lnSpc>
                <a:spcBef>
                  <a:spcPts val="0"/>
                </a:spcBef>
                <a:spcAft>
                  <a:spcPts val="600"/>
                </a:spcAft>
                <a:buClrTx/>
                <a:buSzTx/>
                <a:buFontTx/>
                <a:buNone/>
                <a:tabLst/>
                <a:defRPr/>
              </a:pPr>
              <a:r>
                <a:rPr kumimoji="0" lang="en-US" sz="1000" b="0" i="0" u="none" strike="noStrike" kern="0" cap="none" spc="0" normalizeH="0" baseline="0" noProof="0" dirty="0">
                  <a:ln>
                    <a:noFill/>
                  </a:ln>
                  <a:gradFill>
                    <a:gsLst>
                      <a:gs pos="2917">
                        <a:srgbClr val="505050"/>
                      </a:gs>
                      <a:gs pos="30000">
                        <a:srgbClr val="505050"/>
                      </a:gs>
                    </a:gsLst>
                    <a:lin ang="5400000" scaled="0"/>
                  </a:gradFill>
                  <a:effectLst/>
                  <a:uLnTx/>
                  <a:uFillTx/>
                </a:rPr>
                <a:t>Main colors</a:t>
              </a:r>
            </a:p>
          </p:txBody>
        </p:sp>
        <p:sp>
          <p:nvSpPr>
            <p:cNvPr id="46" name="TextBox 45"/>
            <p:cNvSpPr txBox="1"/>
            <p:nvPr userDrawn="1"/>
          </p:nvSpPr>
          <p:spPr>
            <a:xfrm rot="5400000">
              <a:off x="11742070" y="4230580"/>
              <a:ext cx="2656496" cy="323165"/>
            </a:xfrm>
            <a:prstGeom prst="rect">
              <a:avLst/>
            </a:prstGeom>
            <a:noFill/>
          </p:spPr>
          <p:txBody>
            <a:bodyPr wrap="none" lIns="0" tIns="91440" rIns="182880" bIns="91440" rtlCol="0">
              <a:spAutoFit/>
            </a:bodyPr>
            <a:lstStyle/>
            <a:p>
              <a:pPr marL="0" marR="0" lvl="0" indent="0" defTabSz="914400" eaLnBrk="1" fontAlgn="auto" latinLnBrk="0" hangingPunct="1">
                <a:lnSpc>
                  <a:spcPct val="90000"/>
                </a:lnSpc>
                <a:spcBef>
                  <a:spcPts val="0"/>
                </a:spcBef>
                <a:spcAft>
                  <a:spcPts val="600"/>
                </a:spcAft>
                <a:buClrTx/>
                <a:buSzTx/>
                <a:buFontTx/>
                <a:buNone/>
                <a:tabLst/>
                <a:defRPr/>
              </a:pPr>
              <a:r>
                <a:rPr kumimoji="0" lang="en-US" sz="1000" b="0" i="0" u="none" strike="noStrike" kern="0" cap="none" spc="0" normalizeH="0" baseline="0" noProof="0" dirty="0">
                  <a:ln>
                    <a:noFill/>
                  </a:ln>
                  <a:gradFill>
                    <a:gsLst>
                      <a:gs pos="2917">
                        <a:srgbClr val="505050"/>
                      </a:gs>
                      <a:gs pos="30000">
                        <a:srgbClr val="505050"/>
                      </a:gs>
                    </a:gsLst>
                    <a:lin ang="5400000" scaled="0"/>
                  </a:gradFill>
                  <a:effectLst/>
                  <a:uLnTx/>
                  <a:uFillTx/>
                </a:rPr>
                <a:t>Secondary colors (use only when necessary)</a:t>
              </a:r>
            </a:p>
          </p:txBody>
        </p:sp>
      </p:grpSp>
    </p:spTree>
    <p:extLst>
      <p:ext uri="{BB962C8B-B14F-4D97-AF65-F5344CB8AC3E}">
        <p14:creationId xmlns:p14="http://schemas.microsoft.com/office/powerpoint/2010/main" val="3460120779"/>
      </p:ext>
    </p:extLst>
  </p:cSld>
  <p:clrMap bg1="dk1" tx1="lt1" bg2="dk2" tx2="lt2" accent1="accent1" accent2="accent2" accent3="accent3" accent4="accent4" accent5="accent5" accent6="accent6" hlink="hlink" folHlink="folHlink"/>
  <p:sldLayoutIdLst>
    <p:sldLayoutId id="2147484338" r:id="rId1"/>
    <p:sldLayoutId id="2147484339" r:id="rId2"/>
    <p:sldLayoutId id="2147484340" r:id="rId3"/>
    <p:sldLayoutId id="2147484311" r:id="rId4"/>
    <p:sldLayoutId id="2147484312" r:id="rId5"/>
    <p:sldLayoutId id="2147484313" r:id="rId6"/>
    <p:sldLayoutId id="2147484314" r:id="rId7"/>
    <p:sldLayoutId id="2147484315" r:id="rId8"/>
    <p:sldLayoutId id="2147484316" r:id="rId9"/>
    <p:sldLayoutId id="2147484327" r:id="rId10"/>
    <p:sldLayoutId id="2147484328" r:id="rId11"/>
    <p:sldLayoutId id="2147484329" r:id="rId12"/>
    <p:sldLayoutId id="2147484330" r:id="rId13"/>
    <p:sldLayoutId id="2147484331" r:id="rId14"/>
    <p:sldLayoutId id="2147484317" r:id="rId15"/>
    <p:sldLayoutId id="2147484332" r:id="rId16"/>
    <p:sldLayoutId id="2147484333" r:id="rId17"/>
    <p:sldLayoutId id="2147484334" r:id="rId18"/>
    <p:sldLayoutId id="2147484335" r:id="rId19"/>
    <p:sldLayoutId id="2147484336" r:id="rId20"/>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4000" kern="1200" spc="0" baseline="0" dirty="0" smtClean="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2400" kern="1200" spc="0" baseline="0" dirty="0" smtClean="0">
          <a:gradFill>
            <a:gsLst>
              <a:gs pos="1250">
                <a:schemeClr val="tx1"/>
              </a:gs>
              <a:gs pos="100000">
                <a:schemeClr val="tx1"/>
              </a:gs>
            </a:gsLst>
            <a:lin ang="5400000" scaled="0"/>
          </a:gradFill>
          <a:latin typeface="+mn-lt"/>
          <a:ea typeface="+mn-ea"/>
          <a:cs typeface="Segoe UI" panose="020B0502040204020203" pitchFamily="34" charset="0"/>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Segoe UI" panose="020B0502040204020203" pitchFamily="34" charset="0"/>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Segoe UI" panose="020B0502040204020203" pitchFamily="34" charset="0"/>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hyperlink" Target="http://www.dotnetconf.net/" TargetMode="External"/><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hyperlink" Target="https://channel9.msdn.com/Events/Build/2016"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tackoverflow.com/research/developer-survey-2016#technology-most-popular-technologies" TargetMode="Externa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tackoverflow.com/research/developer-survey-2016#technology-most-loved-dreaded-and-wanted" TargetMode="Externa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tackoverflow.com/research/developer-survey-2016#technology-most-loved-dreaded-and-wanted" TargetMode="Externa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1364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518324"/>
            <a:ext cx="11887200" cy="4493538"/>
          </a:xfrm>
        </p:spPr>
        <p:txBody>
          <a:bodyPr/>
          <a:lstStyle/>
          <a:p>
            <a:pPr>
              <a:lnSpc>
                <a:spcPct val="100000"/>
              </a:lnSpc>
            </a:pPr>
            <a:r>
              <a:rPr lang="en-US" dirty="0"/>
              <a:t>Binary literals</a:t>
            </a:r>
          </a:p>
          <a:p>
            <a:pPr>
              <a:lnSpc>
                <a:spcPct val="100000"/>
              </a:lnSpc>
            </a:pPr>
            <a:r>
              <a:rPr lang="en-US" dirty="0"/>
              <a:t>Digit separators</a:t>
            </a:r>
          </a:p>
          <a:p>
            <a:pPr>
              <a:lnSpc>
                <a:spcPct val="100000"/>
              </a:lnSpc>
            </a:pPr>
            <a:r>
              <a:rPr lang="en-US" dirty="0"/>
              <a:t>Tuples</a:t>
            </a:r>
          </a:p>
          <a:p>
            <a:pPr>
              <a:lnSpc>
                <a:spcPct val="100000"/>
              </a:lnSpc>
            </a:pPr>
            <a:r>
              <a:rPr lang="en-US" dirty="0"/>
              <a:t>Pattern matching</a:t>
            </a:r>
          </a:p>
          <a:p>
            <a:pPr>
              <a:lnSpc>
                <a:spcPct val="100000"/>
              </a:lnSpc>
            </a:pPr>
            <a:r>
              <a:rPr lang="en-US" dirty="0"/>
              <a:t>Local functions</a:t>
            </a:r>
          </a:p>
          <a:p>
            <a:pPr>
              <a:lnSpc>
                <a:spcPct val="100000"/>
              </a:lnSpc>
            </a:pPr>
            <a:r>
              <a:rPr lang="en-US" dirty="0"/>
              <a:t>Ref returns and locals</a:t>
            </a:r>
          </a:p>
        </p:txBody>
      </p:sp>
      <p:sp>
        <p:nvSpPr>
          <p:cNvPr id="4" name="Title 3"/>
          <p:cNvSpPr>
            <a:spLocks noGrp="1"/>
          </p:cNvSpPr>
          <p:nvPr>
            <p:ph type="title"/>
          </p:nvPr>
        </p:nvSpPr>
        <p:spPr/>
        <p:txBody>
          <a:bodyPr/>
          <a:lstStyle/>
          <a:p>
            <a:r>
              <a:rPr lang="en-US" dirty="0"/>
              <a:t>You saw…</a:t>
            </a:r>
          </a:p>
        </p:txBody>
      </p:sp>
    </p:spTree>
    <p:extLst>
      <p:ext uri="{BB962C8B-B14F-4D97-AF65-F5344CB8AC3E}">
        <p14:creationId xmlns:p14="http://schemas.microsoft.com/office/powerpoint/2010/main" val="3473948530"/>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Maybe: Records</a:t>
            </a:r>
          </a:p>
        </p:txBody>
      </p:sp>
      <p:sp>
        <p:nvSpPr>
          <p:cNvPr id="5" name="Text Placeholder 2"/>
          <p:cNvSpPr>
            <a:spLocks noGrp="1"/>
          </p:cNvSpPr>
          <p:nvPr>
            <p:ph type="body" sz="quarter" idx="10"/>
          </p:nvPr>
        </p:nvSpPr>
        <p:spPr>
          <a:xfrm>
            <a:off x="274637" y="2201862"/>
            <a:ext cx="12146106" cy="2805898"/>
          </a:xfrm>
        </p:spPr>
        <p:txBody>
          <a:bodyPr>
            <a:noAutofit/>
          </a:bodyPr>
          <a:lstStyle/>
          <a:p>
            <a:pPr>
              <a:lnSpc>
                <a:spcPct val="80000"/>
              </a:lnSpc>
            </a:pPr>
            <a:r>
              <a:rPr lang="en-US" sz="1836" dirty="0">
                <a:solidFill>
                  <a:srgbClr val="0000FF"/>
                </a:solidFill>
                <a:highlight>
                  <a:srgbClr val="FFFFFF"/>
                </a:highlight>
              </a:rPr>
              <a:t>class</a:t>
            </a:r>
            <a:r>
              <a:rPr lang="en-US" sz="1836" dirty="0">
                <a:solidFill>
                  <a:srgbClr val="000000"/>
                </a:solidFill>
                <a:highlight>
                  <a:srgbClr val="FFFFFF"/>
                </a:highlight>
              </a:rPr>
              <a:t> </a:t>
            </a:r>
            <a:r>
              <a:rPr lang="en-US" sz="1836" dirty="0">
                <a:solidFill>
                  <a:srgbClr val="2B91AF"/>
                </a:solidFill>
                <a:highlight>
                  <a:srgbClr val="FFFFFF"/>
                </a:highlight>
              </a:rPr>
              <a:t>Person</a:t>
            </a:r>
            <a:r>
              <a:rPr lang="en-US" sz="1836" dirty="0">
                <a:solidFill>
                  <a:srgbClr val="000000"/>
                </a:solidFill>
                <a:highlight>
                  <a:srgbClr val="FFFFFF"/>
                </a:highlight>
              </a:rPr>
              <a:t> : </a:t>
            </a:r>
            <a:r>
              <a:rPr lang="en-US" sz="1836" dirty="0" err="1">
                <a:solidFill>
                  <a:srgbClr val="2B91AF"/>
                </a:solidFill>
                <a:highlight>
                  <a:srgbClr val="FFFFFF"/>
                </a:highlight>
              </a:rPr>
              <a:t>IEquatable</a:t>
            </a:r>
            <a:r>
              <a:rPr lang="en-US" sz="1836" dirty="0">
                <a:solidFill>
                  <a:srgbClr val="000000"/>
                </a:solidFill>
                <a:highlight>
                  <a:srgbClr val="FFFFFF"/>
                </a:highlight>
              </a:rPr>
              <a:t>&lt;</a:t>
            </a:r>
            <a:r>
              <a:rPr lang="en-US" sz="1836" dirty="0">
                <a:solidFill>
                  <a:srgbClr val="2B91AF"/>
                </a:solidFill>
                <a:highlight>
                  <a:srgbClr val="FFFFFF"/>
                </a:highlight>
              </a:rPr>
              <a:t>Person</a:t>
            </a:r>
            <a:r>
              <a:rPr lang="en-US" sz="1836" dirty="0">
                <a:solidFill>
                  <a:srgbClr val="000000"/>
                </a:solidFill>
                <a:highlight>
                  <a:srgbClr val="FFFFFF"/>
                </a:highlight>
              </a:rPr>
              <a:t>&gt;</a:t>
            </a:r>
          </a:p>
          <a:p>
            <a:pPr>
              <a:lnSpc>
                <a:spcPct val="100000"/>
              </a:lnSpc>
              <a:spcBef>
                <a:spcPts val="0"/>
              </a:spcBef>
            </a:pPr>
            <a:r>
              <a:rPr lang="en-US" sz="1836" dirty="0">
                <a:solidFill>
                  <a:srgbClr val="000000"/>
                </a:solidFill>
                <a:highlight>
                  <a:srgbClr val="FFFFFF"/>
                </a:highlight>
              </a:rPr>
              <a:t>{</a:t>
            </a:r>
          </a:p>
          <a:p>
            <a:pPr>
              <a:lnSpc>
                <a:spcPct val="100000"/>
              </a:lnSpc>
              <a:spcBef>
                <a:spcPts val="0"/>
              </a:spcBef>
            </a:pPr>
            <a:r>
              <a:rPr lang="en-US" sz="1836" dirty="0">
                <a:solidFill>
                  <a:srgbClr val="000000"/>
                </a:solidFill>
                <a:highlight>
                  <a:srgbClr val="FFFFFF"/>
                </a:highlight>
              </a:rPr>
              <a:t>    </a:t>
            </a:r>
            <a:r>
              <a:rPr lang="en-US" sz="1836" dirty="0">
                <a:solidFill>
                  <a:srgbClr val="0000FF"/>
                </a:solidFill>
                <a:highlight>
                  <a:srgbClr val="FFFFFF"/>
                </a:highlight>
              </a:rPr>
              <a:t>public</a:t>
            </a:r>
            <a:r>
              <a:rPr lang="en-US" sz="1836" dirty="0">
                <a:solidFill>
                  <a:srgbClr val="000000"/>
                </a:solidFill>
                <a:highlight>
                  <a:srgbClr val="FFFFFF"/>
                </a:highlight>
              </a:rPr>
              <a:t> </a:t>
            </a:r>
            <a:r>
              <a:rPr lang="en-US" sz="1836" dirty="0">
                <a:solidFill>
                  <a:srgbClr val="0000FF"/>
                </a:solidFill>
                <a:highlight>
                  <a:srgbClr val="FFFFFF"/>
                </a:highlight>
              </a:rPr>
              <a:t>string</a:t>
            </a:r>
            <a:r>
              <a:rPr lang="en-US" sz="1836" dirty="0">
                <a:solidFill>
                  <a:srgbClr val="000000"/>
                </a:solidFill>
                <a:highlight>
                  <a:srgbClr val="FFFFFF"/>
                </a:highlight>
              </a:rPr>
              <a:t> First { </a:t>
            </a:r>
            <a:r>
              <a:rPr lang="en-US" sz="1836" dirty="0">
                <a:solidFill>
                  <a:srgbClr val="0000FF"/>
                </a:solidFill>
                <a:highlight>
                  <a:srgbClr val="FFFFFF"/>
                </a:highlight>
              </a:rPr>
              <a:t>get</a:t>
            </a:r>
            <a:r>
              <a:rPr lang="en-US" sz="1836" dirty="0">
                <a:solidFill>
                  <a:srgbClr val="000000"/>
                </a:solidFill>
                <a:highlight>
                  <a:srgbClr val="FFFFFF"/>
                </a:highlight>
              </a:rPr>
              <a:t>; }</a:t>
            </a:r>
          </a:p>
          <a:p>
            <a:pPr>
              <a:lnSpc>
                <a:spcPct val="100000"/>
              </a:lnSpc>
              <a:spcBef>
                <a:spcPts val="0"/>
              </a:spcBef>
            </a:pPr>
            <a:r>
              <a:rPr lang="en-US" sz="1836" dirty="0">
                <a:solidFill>
                  <a:srgbClr val="000000"/>
                </a:solidFill>
                <a:highlight>
                  <a:srgbClr val="FFFFFF"/>
                </a:highlight>
              </a:rPr>
              <a:t>    </a:t>
            </a:r>
            <a:r>
              <a:rPr lang="en-US" sz="1836" dirty="0">
                <a:solidFill>
                  <a:srgbClr val="0000FF"/>
                </a:solidFill>
                <a:highlight>
                  <a:srgbClr val="FFFFFF"/>
                </a:highlight>
              </a:rPr>
              <a:t>public</a:t>
            </a:r>
            <a:r>
              <a:rPr lang="en-US" sz="1836" dirty="0">
                <a:solidFill>
                  <a:srgbClr val="000000"/>
                </a:solidFill>
                <a:highlight>
                  <a:srgbClr val="FFFFFF"/>
                </a:highlight>
              </a:rPr>
              <a:t> </a:t>
            </a:r>
            <a:r>
              <a:rPr lang="en-US" sz="1836" dirty="0">
                <a:solidFill>
                  <a:srgbClr val="0000FF"/>
                </a:solidFill>
                <a:highlight>
                  <a:srgbClr val="FFFFFF"/>
                </a:highlight>
              </a:rPr>
              <a:t>string</a:t>
            </a:r>
            <a:r>
              <a:rPr lang="en-US" sz="1836" dirty="0">
                <a:solidFill>
                  <a:srgbClr val="000000"/>
                </a:solidFill>
                <a:highlight>
                  <a:srgbClr val="FFFFFF"/>
                </a:highlight>
              </a:rPr>
              <a:t> Last { </a:t>
            </a:r>
            <a:r>
              <a:rPr lang="en-US" sz="1836" dirty="0">
                <a:solidFill>
                  <a:srgbClr val="0000FF"/>
                </a:solidFill>
                <a:highlight>
                  <a:srgbClr val="FFFFFF"/>
                </a:highlight>
              </a:rPr>
              <a:t>get</a:t>
            </a:r>
            <a:r>
              <a:rPr lang="en-US" sz="1836" dirty="0">
                <a:solidFill>
                  <a:srgbClr val="000000"/>
                </a:solidFill>
                <a:highlight>
                  <a:srgbClr val="FFFFFF"/>
                </a:highlight>
              </a:rPr>
              <a:t>; }</a:t>
            </a:r>
          </a:p>
          <a:p>
            <a:pPr>
              <a:lnSpc>
                <a:spcPct val="100000"/>
              </a:lnSpc>
              <a:spcBef>
                <a:spcPts val="0"/>
              </a:spcBef>
            </a:pPr>
            <a:endParaRPr lang="en-US" sz="1836" dirty="0">
              <a:solidFill>
                <a:srgbClr val="000000"/>
              </a:solidFill>
              <a:highlight>
                <a:srgbClr val="FFFFFF"/>
              </a:highlight>
            </a:endParaRPr>
          </a:p>
          <a:p>
            <a:pPr>
              <a:lnSpc>
                <a:spcPct val="100000"/>
              </a:lnSpc>
              <a:spcBef>
                <a:spcPts val="0"/>
              </a:spcBef>
            </a:pPr>
            <a:r>
              <a:rPr lang="en-US" sz="1836" dirty="0">
                <a:solidFill>
                  <a:srgbClr val="000000"/>
                </a:solidFill>
                <a:highlight>
                  <a:srgbClr val="FFFFFF"/>
                </a:highlight>
              </a:rPr>
              <a:t>    </a:t>
            </a:r>
            <a:r>
              <a:rPr lang="en-US" sz="1836" dirty="0">
                <a:solidFill>
                  <a:srgbClr val="0000FF"/>
                </a:solidFill>
                <a:highlight>
                  <a:srgbClr val="FFFFFF"/>
                </a:highlight>
              </a:rPr>
              <a:t>public</a:t>
            </a:r>
            <a:r>
              <a:rPr lang="en-US" sz="1836" dirty="0">
                <a:solidFill>
                  <a:srgbClr val="000000"/>
                </a:solidFill>
                <a:highlight>
                  <a:srgbClr val="FFFFFF"/>
                </a:highlight>
              </a:rPr>
              <a:t> Person(</a:t>
            </a:r>
            <a:r>
              <a:rPr lang="en-US" sz="1836" dirty="0">
                <a:solidFill>
                  <a:srgbClr val="0000FF"/>
                </a:solidFill>
                <a:highlight>
                  <a:srgbClr val="FFFFFF"/>
                </a:highlight>
              </a:rPr>
              <a:t>string</a:t>
            </a:r>
            <a:r>
              <a:rPr lang="en-US" sz="1836" dirty="0">
                <a:solidFill>
                  <a:srgbClr val="000000"/>
                </a:solidFill>
                <a:highlight>
                  <a:srgbClr val="FFFFFF"/>
                </a:highlight>
              </a:rPr>
              <a:t> First, </a:t>
            </a:r>
            <a:r>
              <a:rPr lang="en-US" sz="1836" dirty="0">
                <a:solidFill>
                  <a:srgbClr val="0000FF"/>
                </a:solidFill>
                <a:highlight>
                  <a:srgbClr val="FFFFFF"/>
                </a:highlight>
              </a:rPr>
              <a:t>string</a:t>
            </a:r>
            <a:r>
              <a:rPr lang="en-US" sz="1836" dirty="0">
                <a:solidFill>
                  <a:srgbClr val="000000"/>
                </a:solidFill>
                <a:highlight>
                  <a:srgbClr val="FFFFFF"/>
                </a:highlight>
              </a:rPr>
              <a:t> Last) { </a:t>
            </a:r>
            <a:r>
              <a:rPr lang="en-US" sz="1836" dirty="0" err="1">
                <a:solidFill>
                  <a:srgbClr val="0000FF"/>
                </a:solidFill>
                <a:highlight>
                  <a:srgbClr val="FFFFFF"/>
                </a:highlight>
              </a:rPr>
              <a:t>this</a:t>
            </a:r>
            <a:r>
              <a:rPr lang="en-US" sz="1836" dirty="0" err="1">
                <a:solidFill>
                  <a:srgbClr val="000000"/>
                </a:solidFill>
                <a:highlight>
                  <a:srgbClr val="FFFFFF"/>
                </a:highlight>
              </a:rPr>
              <a:t>.First</a:t>
            </a:r>
            <a:r>
              <a:rPr lang="en-US" sz="1836" dirty="0">
                <a:solidFill>
                  <a:srgbClr val="000000"/>
                </a:solidFill>
                <a:highlight>
                  <a:srgbClr val="FFFFFF"/>
                </a:highlight>
              </a:rPr>
              <a:t> = First; </a:t>
            </a:r>
            <a:r>
              <a:rPr lang="en-US" sz="1836" dirty="0" err="1">
                <a:solidFill>
                  <a:srgbClr val="0000FF"/>
                </a:solidFill>
                <a:highlight>
                  <a:srgbClr val="FFFFFF"/>
                </a:highlight>
              </a:rPr>
              <a:t>this</a:t>
            </a:r>
            <a:r>
              <a:rPr lang="en-US" sz="1836" dirty="0" err="1">
                <a:solidFill>
                  <a:srgbClr val="000000"/>
                </a:solidFill>
                <a:highlight>
                  <a:srgbClr val="FFFFFF"/>
                </a:highlight>
              </a:rPr>
              <a:t>.Last</a:t>
            </a:r>
            <a:r>
              <a:rPr lang="en-US" sz="1836" dirty="0">
                <a:solidFill>
                  <a:srgbClr val="000000"/>
                </a:solidFill>
                <a:highlight>
                  <a:srgbClr val="FFFFFF"/>
                </a:highlight>
              </a:rPr>
              <a:t> = Last; }</a:t>
            </a:r>
          </a:p>
          <a:p>
            <a:pPr>
              <a:lnSpc>
                <a:spcPct val="100000"/>
              </a:lnSpc>
              <a:spcBef>
                <a:spcPts val="0"/>
              </a:spcBef>
            </a:pPr>
            <a:endParaRPr lang="en-US" sz="1836" dirty="0">
              <a:solidFill>
                <a:srgbClr val="000000"/>
              </a:solidFill>
              <a:highlight>
                <a:srgbClr val="FFFFFF"/>
              </a:highlight>
            </a:endParaRPr>
          </a:p>
          <a:p>
            <a:pPr>
              <a:lnSpc>
                <a:spcPct val="100000"/>
              </a:lnSpc>
              <a:spcBef>
                <a:spcPts val="0"/>
              </a:spcBef>
            </a:pPr>
            <a:r>
              <a:rPr lang="en-US" sz="1836" dirty="0">
                <a:solidFill>
                  <a:srgbClr val="000000"/>
                </a:solidFill>
                <a:highlight>
                  <a:srgbClr val="FFFFFF"/>
                </a:highlight>
              </a:rPr>
              <a:t>    </a:t>
            </a:r>
            <a:r>
              <a:rPr lang="en-US" sz="1836" dirty="0">
                <a:solidFill>
                  <a:srgbClr val="0000FF"/>
                </a:solidFill>
                <a:highlight>
                  <a:srgbClr val="FFFFFF"/>
                </a:highlight>
              </a:rPr>
              <a:t>public</a:t>
            </a:r>
            <a:r>
              <a:rPr lang="en-US" sz="1836" dirty="0">
                <a:solidFill>
                  <a:srgbClr val="000000"/>
                </a:solidFill>
                <a:highlight>
                  <a:srgbClr val="FFFFFF"/>
                </a:highlight>
              </a:rPr>
              <a:t> (</a:t>
            </a:r>
            <a:r>
              <a:rPr lang="en-US" sz="1836" dirty="0">
                <a:solidFill>
                  <a:srgbClr val="0000FF"/>
                </a:solidFill>
                <a:highlight>
                  <a:srgbClr val="FFFFFF"/>
                </a:highlight>
              </a:rPr>
              <a:t>string</a:t>
            </a:r>
            <a:r>
              <a:rPr lang="en-US" sz="1836" dirty="0">
                <a:solidFill>
                  <a:srgbClr val="000000"/>
                </a:solidFill>
                <a:highlight>
                  <a:srgbClr val="FFFFFF"/>
                </a:highlight>
              </a:rPr>
              <a:t> First, </a:t>
            </a:r>
            <a:r>
              <a:rPr lang="en-US" sz="1836" dirty="0">
                <a:solidFill>
                  <a:srgbClr val="0000FF"/>
                </a:solidFill>
                <a:highlight>
                  <a:srgbClr val="FFFFFF"/>
                </a:highlight>
              </a:rPr>
              <a:t>string</a:t>
            </a:r>
            <a:r>
              <a:rPr lang="en-US" sz="1836" dirty="0">
                <a:solidFill>
                  <a:srgbClr val="000000"/>
                </a:solidFill>
                <a:highlight>
                  <a:srgbClr val="FFFFFF"/>
                </a:highlight>
              </a:rPr>
              <a:t> Last) Deconstruct() =&gt; (First, Last);</a:t>
            </a:r>
          </a:p>
          <a:p>
            <a:pPr>
              <a:lnSpc>
                <a:spcPct val="100000"/>
              </a:lnSpc>
              <a:spcBef>
                <a:spcPts val="0"/>
              </a:spcBef>
            </a:pPr>
            <a:endParaRPr lang="en-US" sz="1836" dirty="0">
              <a:solidFill>
                <a:srgbClr val="000000"/>
              </a:solidFill>
              <a:highlight>
                <a:srgbClr val="FFFFFF"/>
              </a:highlight>
            </a:endParaRPr>
          </a:p>
          <a:p>
            <a:pPr>
              <a:lnSpc>
                <a:spcPct val="100000"/>
              </a:lnSpc>
              <a:spcBef>
                <a:spcPts val="0"/>
              </a:spcBef>
            </a:pPr>
            <a:r>
              <a:rPr lang="en-US" sz="1836" dirty="0">
                <a:solidFill>
                  <a:srgbClr val="000000"/>
                </a:solidFill>
                <a:highlight>
                  <a:srgbClr val="FFFFFF"/>
                </a:highlight>
              </a:rPr>
              <a:t>    </a:t>
            </a:r>
            <a:r>
              <a:rPr lang="en-US" sz="1836" dirty="0">
                <a:solidFill>
                  <a:srgbClr val="0000FF"/>
                </a:solidFill>
                <a:highlight>
                  <a:srgbClr val="FFFFFF"/>
                </a:highlight>
              </a:rPr>
              <a:t>public</a:t>
            </a:r>
            <a:r>
              <a:rPr lang="en-US" sz="1836" dirty="0">
                <a:solidFill>
                  <a:srgbClr val="000000"/>
                </a:solidFill>
                <a:highlight>
                  <a:srgbClr val="FFFFFF"/>
                </a:highlight>
              </a:rPr>
              <a:t> </a:t>
            </a:r>
            <a:r>
              <a:rPr lang="en-US" sz="1836" dirty="0">
                <a:solidFill>
                  <a:srgbClr val="0000FF"/>
                </a:solidFill>
                <a:highlight>
                  <a:srgbClr val="FFFFFF"/>
                </a:highlight>
              </a:rPr>
              <a:t>bool</a:t>
            </a:r>
            <a:r>
              <a:rPr lang="en-US" sz="1836" dirty="0">
                <a:solidFill>
                  <a:srgbClr val="000000"/>
                </a:solidFill>
                <a:highlight>
                  <a:srgbClr val="FFFFFF"/>
                </a:highlight>
              </a:rPr>
              <a:t> Equals(</a:t>
            </a:r>
            <a:r>
              <a:rPr lang="en-US" sz="1836" dirty="0">
                <a:solidFill>
                  <a:srgbClr val="2B91AF"/>
                </a:solidFill>
                <a:highlight>
                  <a:srgbClr val="FFFFFF"/>
                </a:highlight>
              </a:rPr>
              <a:t>Person</a:t>
            </a:r>
            <a:r>
              <a:rPr lang="en-US" sz="1836" dirty="0">
                <a:solidFill>
                  <a:srgbClr val="000000"/>
                </a:solidFill>
                <a:highlight>
                  <a:srgbClr val="FFFFFF"/>
                </a:highlight>
              </a:rPr>
              <a:t> other) </a:t>
            </a:r>
          </a:p>
          <a:p>
            <a:pPr>
              <a:lnSpc>
                <a:spcPct val="100000"/>
              </a:lnSpc>
              <a:spcBef>
                <a:spcPts val="0"/>
              </a:spcBef>
            </a:pPr>
            <a:r>
              <a:rPr lang="en-US" sz="1836" dirty="0">
                <a:solidFill>
                  <a:srgbClr val="000000"/>
                </a:solidFill>
                <a:highlight>
                  <a:srgbClr val="FFFFFF"/>
                </a:highlight>
              </a:rPr>
              <a:t>        =&gt; other != </a:t>
            </a:r>
            <a:r>
              <a:rPr lang="en-US" sz="1836" dirty="0">
                <a:solidFill>
                  <a:srgbClr val="0000FF"/>
                </a:solidFill>
                <a:highlight>
                  <a:srgbClr val="FFFFFF"/>
                </a:highlight>
              </a:rPr>
              <a:t>null </a:t>
            </a:r>
            <a:r>
              <a:rPr lang="en-US" sz="1836" dirty="0">
                <a:solidFill>
                  <a:srgbClr val="000000"/>
                </a:solidFill>
                <a:highlight>
                  <a:srgbClr val="FFFFFF"/>
                </a:highlight>
              </a:rPr>
              <a:t>&amp;&amp; First == </a:t>
            </a:r>
            <a:r>
              <a:rPr lang="en-US" sz="1836" dirty="0" err="1">
                <a:solidFill>
                  <a:srgbClr val="000000"/>
                </a:solidFill>
                <a:highlight>
                  <a:srgbClr val="FFFFFF"/>
                </a:highlight>
              </a:rPr>
              <a:t>other.First</a:t>
            </a:r>
            <a:r>
              <a:rPr lang="en-US" sz="1836" dirty="0">
                <a:solidFill>
                  <a:srgbClr val="000000"/>
                </a:solidFill>
                <a:highlight>
                  <a:srgbClr val="FFFFFF"/>
                </a:highlight>
              </a:rPr>
              <a:t> &amp;&amp; Last == </a:t>
            </a:r>
            <a:r>
              <a:rPr lang="en-US" sz="1836" dirty="0" err="1">
                <a:solidFill>
                  <a:srgbClr val="000000"/>
                </a:solidFill>
                <a:highlight>
                  <a:srgbClr val="FFFFFF"/>
                </a:highlight>
              </a:rPr>
              <a:t>other.Last</a:t>
            </a:r>
            <a:r>
              <a:rPr lang="en-US" sz="1836" dirty="0">
                <a:solidFill>
                  <a:srgbClr val="000000"/>
                </a:solidFill>
                <a:highlight>
                  <a:srgbClr val="FFFFFF"/>
                </a:highlight>
              </a:rPr>
              <a:t>;</a:t>
            </a:r>
          </a:p>
          <a:p>
            <a:pPr>
              <a:lnSpc>
                <a:spcPct val="100000"/>
              </a:lnSpc>
              <a:spcBef>
                <a:spcPts val="0"/>
              </a:spcBef>
            </a:pPr>
            <a:endParaRPr lang="en-US" sz="1836" dirty="0">
              <a:solidFill>
                <a:srgbClr val="000000"/>
              </a:solidFill>
              <a:highlight>
                <a:srgbClr val="FFFFFF"/>
              </a:highlight>
            </a:endParaRPr>
          </a:p>
          <a:p>
            <a:pPr>
              <a:lnSpc>
                <a:spcPct val="100000"/>
              </a:lnSpc>
              <a:spcBef>
                <a:spcPts val="0"/>
              </a:spcBef>
            </a:pPr>
            <a:r>
              <a:rPr lang="en-US" sz="1836" dirty="0">
                <a:solidFill>
                  <a:srgbClr val="000000"/>
                </a:solidFill>
                <a:highlight>
                  <a:srgbClr val="FFFFFF"/>
                </a:highlight>
              </a:rPr>
              <a:t>    </a:t>
            </a:r>
            <a:r>
              <a:rPr lang="en-US" sz="1836" dirty="0">
                <a:solidFill>
                  <a:srgbClr val="0000FF"/>
                </a:solidFill>
                <a:highlight>
                  <a:srgbClr val="FFFFFF"/>
                </a:highlight>
              </a:rPr>
              <a:t>public</a:t>
            </a:r>
            <a:r>
              <a:rPr lang="en-US" sz="1836" dirty="0">
                <a:solidFill>
                  <a:srgbClr val="000000"/>
                </a:solidFill>
                <a:highlight>
                  <a:srgbClr val="FFFFFF"/>
                </a:highlight>
              </a:rPr>
              <a:t> </a:t>
            </a:r>
            <a:r>
              <a:rPr lang="en-US" sz="1836" dirty="0">
                <a:solidFill>
                  <a:srgbClr val="0000FF"/>
                </a:solidFill>
                <a:highlight>
                  <a:srgbClr val="FFFFFF"/>
                </a:highlight>
              </a:rPr>
              <a:t>override</a:t>
            </a:r>
            <a:r>
              <a:rPr lang="en-US" sz="1836" dirty="0">
                <a:solidFill>
                  <a:srgbClr val="000000"/>
                </a:solidFill>
                <a:highlight>
                  <a:srgbClr val="FFFFFF"/>
                </a:highlight>
              </a:rPr>
              <a:t> </a:t>
            </a:r>
            <a:r>
              <a:rPr lang="en-US" sz="1836" dirty="0">
                <a:solidFill>
                  <a:srgbClr val="0000FF"/>
                </a:solidFill>
                <a:highlight>
                  <a:srgbClr val="FFFFFF"/>
                </a:highlight>
              </a:rPr>
              <a:t>bool</a:t>
            </a:r>
            <a:r>
              <a:rPr lang="en-US" sz="1836" dirty="0">
                <a:solidFill>
                  <a:srgbClr val="000000"/>
                </a:solidFill>
                <a:highlight>
                  <a:srgbClr val="FFFFFF"/>
                </a:highlight>
              </a:rPr>
              <a:t> Equals(</a:t>
            </a:r>
            <a:r>
              <a:rPr lang="en-US" sz="1836" dirty="0">
                <a:solidFill>
                  <a:srgbClr val="0000FF"/>
                </a:solidFill>
                <a:highlight>
                  <a:srgbClr val="FFFFFF"/>
                </a:highlight>
              </a:rPr>
              <a:t>object</a:t>
            </a:r>
            <a:r>
              <a:rPr lang="en-US" sz="1836" dirty="0">
                <a:solidFill>
                  <a:srgbClr val="000000"/>
                </a:solidFill>
                <a:highlight>
                  <a:srgbClr val="FFFFFF"/>
                </a:highlight>
              </a:rPr>
              <a:t> </a:t>
            </a:r>
            <a:r>
              <a:rPr lang="en-US" sz="1836" dirty="0" err="1">
                <a:solidFill>
                  <a:srgbClr val="000000"/>
                </a:solidFill>
                <a:highlight>
                  <a:srgbClr val="FFFFFF"/>
                </a:highlight>
              </a:rPr>
              <a:t>obj</a:t>
            </a:r>
            <a:r>
              <a:rPr lang="en-US" sz="1836" dirty="0">
                <a:solidFill>
                  <a:srgbClr val="000000"/>
                </a:solidFill>
                <a:highlight>
                  <a:srgbClr val="FFFFFF"/>
                </a:highlight>
              </a:rPr>
              <a:t>) =&gt; </a:t>
            </a:r>
            <a:r>
              <a:rPr lang="en-US" sz="1836" dirty="0" err="1">
                <a:solidFill>
                  <a:srgbClr val="000000"/>
                </a:solidFill>
                <a:highlight>
                  <a:srgbClr val="FFFFFF"/>
                </a:highlight>
              </a:rPr>
              <a:t>obj</a:t>
            </a:r>
            <a:r>
              <a:rPr lang="en-US" sz="1836" dirty="0">
                <a:solidFill>
                  <a:srgbClr val="000000"/>
                </a:solidFill>
                <a:highlight>
                  <a:srgbClr val="FFFFFF"/>
                </a:highlight>
              </a:rPr>
              <a:t> </a:t>
            </a:r>
            <a:r>
              <a:rPr lang="en-US" sz="1836" dirty="0">
                <a:solidFill>
                  <a:srgbClr val="0000FF"/>
                </a:solidFill>
                <a:highlight>
                  <a:srgbClr val="FFFFFF"/>
                </a:highlight>
              </a:rPr>
              <a:t>is</a:t>
            </a:r>
            <a:r>
              <a:rPr lang="en-US" sz="1836" dirty="0">
                <a:solidFill>
                  <a:srgbClr val="000000"/>
                </a:solidFill>
                <a:highlight>
                  <a:srgbClr val="FFFFFF"/>
                </a:highlight>
              </a:rPr>
              <a:t> </a:t>
            </a:r>
            <a:r>
              <a:rPr lang="en-US" sz="1836" dirty="0">
                <a:solidFill>
                  <a:srgbClr val="2B91AF"/>
                </a:solidFill>
                <a:highlight>
                  <a:srgbClr val="FFFFFF"/>
                </a:highlight>
              </a:rPr>
              <a:t>Person</a:t>
            </a:r>
            <a:r>
              <a:rPr lang="en-US" sz="1836" dirty="0">
                <a:solidFill>
                  <a:srgbClr val="000000"/>
                </a:solidFill>
                <a:highlight>
                  <a:srgbClr val="FFFFFF"/>
                </a:highlight>
              </a:rPr>
              <a:t> other ? Equals(other) : </a:t>
            </a:r>
            <a:r>
              <a:rPr lang="en-US" sz="1836" dirty="0">
                <a:solidFill>
                  <a:srgbClr val="0000FF"/>
                </a:solidFill>
                <a:highlight>
                  <a:srgbClr val="FFFFFF"/>
                </a:highlight>
              </a:rPr>
              <a:t>false</a:t>
            </a:r>
            <a:r>
              <a:rPr lang="en-US" sz="1836" dirty="0">
                <a:solidFill>
                  <a:srgbClr val="000000"/>
                </a:solidFill>
                <a:highlight>
                  <a:srgbClr val="FFFFFF"/>
                </a:highlight>
              </a:rPr>
              <a:t>;</a:t>
            </a:r>
          </a:p>
          <a:p>
            <a:pPr>
              <a:lnSpc>
                <a:spcPct val="100000"/>
              </a:lnSpc>
              <a:spcBef>
                <a:spcPts val="0"/>
              </a:spcBef>
            </a:pPr>
            <a:r>
              <a:rPr lang="en-US" sz="1836" dirty="0">
                <a:solidFill>
                  <a:srgbClr val="000000"/>
                </a:solidFill>
                <a:highlight>
                  <a:srgbClr val="FFFFFF"/>
                </a:highlight>
              </a:rPr>
              <a:t>    </a:t>
            </a:r>
            <a:r>
              <a:rPr lang="en-US" sz="1836" dirty="0">
                <a:solidFill>
                  <a:srgbClr val="0000FF"/>
                </a:solidFill>
                <a:highlight>
                  <a:srgbClr val="FFFFFF"/>
                </a:highlight>
              </a:rPr>
              <a:t>public</a:t>
            </a:r>
            <a:r>
              <a:rPr lang="en-US" sz="1836" dirty="0">
                <a:solidFill>
                  <a:srgbClr val="000000"/>
                </a:solidFill>
                <a:highlight>
                  <a:srgbClr val="FFFFFF"/>
                </a:highlight>
              </a:rPr>
              <a:t> </a:t>
            </a:r>
            <a:r>
              <a:rPr lang="en-US" sz="1836" dirty="0">
                <a:solidFill>
                  <a:srgbClr val="0000FF"/>
                </a:solidFill>
                <a:highlight>
                  <a:srgbClr val="FFFFFF"/>
                </a:highlight>
              </a:rPr>
              <a:t>override</a:t>
            </a:r>
            <a:r>
              <a:rPr lang="en-US" sz="1836" dirty="0">
                <a:solidFill>
                  <a:srgbClr val="000000"/>
                </a:solidFill>
                <a:highlight>
                  <a:srgbClr val="FFFFFF"/>
                </a:highlight>
              </a:rPr>
              <a:t> </a:t>
            </a:r>
            <a:r>
              <a:rPr lang="en-US" sz="1836" dirty="0">
                <a:solidFill>
                  <a:srgbClr val="0000FF"/>
                </a:solidFill>
                <a:highlight>
                  <a:srgbClr val="FFFFFF"/>
                </a:highlight>
              </a:rPr>
              <a:t>int</a:t>
            </a:r>
            <a:r>
              <a:rPr lang="en-US" sz="1836" dirty="0">
                <a:solidFill>
                  <a:srgbClr val="000000"/>
                </a:solidFill>
                <a:highlight>
                  <a:srgbClr val="FFFFFF"/>
                </a:highlight>
              </a:rPr>
              <a:t> </a:t>
            </a:r>
            <a:r>
              <a:rPr lang="en-US" sz="1836" dirty="0" err="1">
                <a:solidFill>
                  <a:srgbClr val="000000"/>
                </a:solidFill>
                <a:highlight>
                  <a:srgbClr val="FFFFFF"/>
                </a:highlight>
              </a:rPr>
              <a:t>GetHashCode</a:t>
            </a:r>
            <a:r>
              <a:rPr lang="en-US" sz="1836" dirty="0">
                <a:solidFill>
                  <a:srgbClr val="000000"/>
                </a:solidFill>
                <a:highlight>
                  <a:srgbClr val="FFFFFF"/>
                </a:highlight>
              </a:rPr>
              <a:t>() =&gt; </a:t>
            </a:r>
            <a:r>
              <a:rPr lang="en-US" sz="1836" dirty="0" err="1">
                <a:solidFill>
                  <a:srgbClr val="000000"/>
                </a:solidFill>
                <a:highlight>
                  <a:srgbClr val="FFFFFF"/>
                </a:highlight>
              </a:rPr>
              <a:t>GreatHashFunction</a:t>
            </a:r>
            <a:r>
              <a:rPr lang="en-US" sz="1836" dirty="0">
                <a:solidFill>
                  <a:srgbClr val="000000"/>
                </a:solidFill>
                <a:highlight>
                  <a:srgbClr val="FFFFFF"/>
                </a:highlight>
              </a:rPr>
              <a:t>(First, Last);</a:t>
            </a:r>
          </a:p>
          <a:p>
            <a:pPr>
              <a:lnSpc>
                <a:spcPct val="100000"/>
              </a:lnSpc>
              <a:spcBef>
                <a:spcPts val="0"/>
              </a:spcBef>
            </a:pPr>
            <a:r>
              <a:rPr lang="en-US" sz="1836" dirty="0">
                <a:solidFill>
                  <a:srgbClr val="000000"/>
                </a:solidFill>
                <a:highlight>
                  <a:srgbClr val="FFFFFF"/>
                </a:highlight>
              </a:rPr>
              <a:t>    …</a:t>
            </a:r>
          </a:p>
          <a:p>
            <a:pPr>
              <a:lnSpc>
                <a:spcPct val="100000"/>
              </a:lnSpc>
              <a:spcBef>
                <a:spcPts val="0"/>
              </a:spcBef>
            </a:pPr>
            <a:r>
              <a:rPr lang="en-US" sz="1836" dirty="0">
                <a:solidFill>
                  <a:srgbClr val="000000"/>
                </a:solidFill>
                <a:highlight>
                  <a:srgbClr val="FFFFFF"/>
                </a:highlight>
              </a:rPr>
              <a:t>}</a:t>
            </a:r>
          </a:p>
          <a:p>
            <a:pPr>
              <a:lnSpc>
                <a:spcPct val="80000"/>
              </a:lnSpc>
            </a:pPr>
            <a:endParaRPr lang="en-US" sz="2040" dirty="0">
              <a:solidFill>
                <a:srgbClr val="000000"/>
              </a:solidFill>
              <a:highlight>
                <a:srgbClr val="FFFFFF"/>
              </a:highlight>
            </a:endParaRPr>
          </a:p>
          <a:p>
            <a:pPr>
              <a:lnSpc>
                <a:spcPct val="80000"/>
              </a:lnSpc>
            </a:pPr>
            <a:endParaRPr lang="en-US" sz="2040" dirty="0">
              <a:solidFill>
                <a:srgbClr val="000000"/>
              </a:solidFill>
              <a:highlight>
                <a:srgbClr val="FFFFFF"/>
              </a:highlight>
            </a:endParaRPr>
          </a:p>
          <a:p>
            <a:pPr>
              <a:lnSpc>
                <a:spcPct val="80000"/>
              </a:lnSpc>
            </a:pPr>
            <a:endParaRPr lang="en-US" sz="2040" dirty="0">
              <a:solidFill>
                <a:srgbClr val="000000"/>
              </a:solidFill>
              <a:highlight>
                <a:srgbClr val="FFFFFF"/>
              </a:highlight>
            </a:endParaRPr>
          </a:p>
          <a:p>
            <a:pPr>
              <a:lnSpc>
                <a:spcPct val="80000"/>
              </a:lnSpc>
            </a:pPr>
            <a:endParaRPr lang="en-US" sz="2040" dirty="0">
              <a:solidFill>
                <a:srgbClr val="000000"/>
              </a:solidFill>
              <a:highlight>
                <a:srgbClr val="FFFFFF"/>
              </a:highlight>
            </a:endParaRPr>
          </a:p>
        </p:txBody>
      </p:sp>
      <p:sp>
        <p:nvSpPr>
          <p:cNvPr id="6" name="Text Placeholder 2"/>
          <p:cNvSpPr txBox="1">
            <a:spLocks/>
          </p:cNvSpPr>
          <p:nvPr/>
        </p:nvSpPr>
        <p:spPr>
          <a:xfrm>
            <a:off x="350837" y="1439862"/>
            <a:ext cx="11883828" cy="2131051"/>
          </a:xfrm>
          <a:prstGeom prst="rect">
            <a:avLst/>
          </a:prstGeom>
        </p:spPr>
        <p:txBody>
          <a:bodyPr vert="horz" lIns="93247" tIns="46623" rIns="93247" bIns="46623" rtlCol="0">
            <a:noAutofit/>
          </a:bodyPr>
          <a:lstStyle>
            <a:lvl1pPr marL="0" indent="0" algn="l" defTabSz="914400" rtl="0" eaLnBrk="1" latinLnBrk="0" hangingPunct="1">
              <a:lnSpc>
                <a:spcPct val="90000"/>
              </a:lnSpc>
              <a:spcBef>
                <a:spcPts val="1000"/>
              </a:spcBef>
              <a:buFont typeface="Arial" panose="020B0604020202020204" pitchFamily="34" charset="0"/>
              <a:buNone/>
              <a:defRPr sz="3235" kern="120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1pPr>
            <a:lvl2pPr marL="339726" indent="0" algn="l" defTabSz="914400" rtl="0" eaLnBrk="1" latinLnBrk="0" hangingPunct="1">
              <a:lnSpc>
                <a:spcPct val="90000"/>
              </a:lnSpc>
              <a:spcBef>
                <a:spcPts val="500"/>
              </a:spcBef>
              <a:buFont typeface="Arial" panose="020B0604020202020204" pitchFamily="34" charset="0"/>
              <a:buNone/>
              <a:defRPr sz="2400" kern="120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2pPr>
            <a:lvl3pPr marL="573090" indent="0" algn="l" defTabSz="914400" rtl="0" eaLnBrk="1" latinLnBrk="0" hangingPunct="1">
              <a:lnSpc>
                <a:spcPct val="90000"/>
              </a:lnSpc>
              <a:spcBef>
                <a:spcPts val="500"/>
              </a:spcBef>
              <a:buFont typeface="Arial" panose="020B0604020202020204" pitchFamily="34" charset="0"/>
              <a:buNone/>
              <a:defRPr sz="2000" kern="120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3pPr>
            <a:lvl4pPr marL="798516" indent="0" algn="l" defTabSz="914400" rtl="0" eaLnBrk="1" latinLnBrk="0" hangingPunct="1">
              <a:lnSpc>
                <a:spcPct val="90000"/>
              </a:lnSpc>
              <a:spcBef>
                <a:spcPts val="500"/>
              </a:spcBef>
              <a:buFont typeface="Arial" panose="020B0604020202020204" pitchFamily="34" charset="0"/>
              <a:buNone/>
              <a:defRPr sz="1800" kern="120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4pPr>
            <a:lvl5pPr marL="1030292" indent="0" algn="l" defTabSz="914400" rtl="0" eaLnBrk="1" latinLnBrk="0" hangingPunct="1">
              <a:lnSpc>
                <a:spcPct val="90000"/>
              </a:lnSpc>
              <a:spcBef>
                <a:spcPts val="500"/>
              </a:spcBef>
              <a:buFont typeface="Arial" panose="020B0604020202020204" pitchFamily="34" charset="0"/>
              <a:buNone/>
              <a:defRPr sz="1800" kern="120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80000"/>
              </a:lnSpc>
              <a:spcBef>
                <a:spcPts val="1000"/>
              </a:spcBef>
              <a:spcAft>
                <a:spcPts val="0"/>
              </a:spcAft>
              <a:buClrTx/>
              <a:buSzTx/>
              <a:buFont typeface="Arial" panose="020B0604020202020204" pitchFamily="34" charset="0"/>
              <a:buNone/>
              <a:tabLst/>
              <a:defRPr/>
            </a:pPr>
            <a:r>
              <a:rPr kumimoji="0" lang="en-US" sz="2040" b="0" i="0" u="none" strike="noStrike" kern="1200" cap="none" spc="0" normalizeH="0" baseline="0" noProof="0" dirty="0">
                <a:ln>
                  <a:noFill/>
                </a:ln>
                <a:solidFill>
                  <a:srgbClr val="0000FF"/>
                </a:solidFill>
                <a:effectLst/>
                <a:highlight>
                  <a:srgbClr val="FFFFFF"/>
                </a:highlight>
                <a:uLnTx/>
                <a:uFillTx/>
                <a:latin typeface="Consolas" panose="020B0609020204030204" pitchFamily="49" charset="0"/>
                <a:ea typeface="+mn-ea"/>
              </a:rPr>
              <a:t>class</a:t>
            </a:r>
            <a:r>
              <a:rPr kumimoji="0" lang="en-US" sz="204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rPr>
              <a:t> </a:t>
            </a:r>
            <a:r>
              <a:rPr kumimoji="0" lang="en-US" sz="2040" b="0" i="0" u="none" strike="noStrike" kern="1200" cap="none" spc="0" normalizeH="0" baseline="0" noProof="0" dirty="0">
                <a:ln>
                  <a:noFill/>
                </a:ln>
                <a:solidFill>
                  <a:srgbClr val="2B91AF"/>
                </a:solidFill>
                <a:effectLst/>
                <a:highlight>
                  <a:srgbClr val="FFFFFF"/>
                </a:highlight>
                <a:uLnTx/>
                <a:uFillTx/>
                <a:latin typeface="Consolas" panose="020B0609020204030204" pitchFamily="49" charset="0"/>
                <a:ea typeface="+mn-ea"/>
              </a:rPr>
              <a:t>Person</a:t>
            </a:r>
            <a:r>
              <a:rPr kumimoji="0" lang="en-US" sz="204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rPr>
              <a:t>(</a:t>
            </a:r>
            <a:r>
              <a:rPr kumimoji="0" lang="en-US" sz="2040" b="0" i="0" u="none" strike="noStrike" kern="1200" cap="none" spc="0" normalizeH="0" baseline="0" noProof="0" dirty="0">
                <a:ln>
                  <a:noFill/>
                </a:ln>
                <a:solidFill>
                  <a:srgbClr val="0000FF"/>
                </a:solidFill>
                <a:effectLst/>
                <a:highlight>
                  <a:srgbClr val="FFFFFF"/>
                </a:highlight>
                <a:uLnTx/>
                <a:uFillTx/>
                <a:latin typeface="Consolas" panose="020B0609020204030204" pitchFamily="49" charset="0"/>
                <a:ea typeface="+mn-ea"/>
              </a:rPr>
              <a:t>string</a:t>
            </a:r>
            <a:r>
              <a:rPr kumimoji="0" lang="en-US" sz="204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rPr>
              <a:t> First, </a:t>
            </a:r>
            <a:r>
              <a:rPr kumimoji="0" lang="en-US" sz="2040" b="0" i="0" u="none" strike="noStrike" kern="1200" cap="none" spc="0" normalizeH="0" baseline="0" noProof="0" dirty="0">
                <a:ln>
                  <a:noFill/>
                </a:ln>
                <a:solidFill>
                  <a:srgbClr val="0000FF"/>
                </a:solidFill>
                <a:effectLst/>
                <a:highlight>
                  <a:srgbClr val="FFFFFF"/>
                </a:highlight>
                <a:uLnTx/>
                <a:uFillTx/>
                <a:latin typeface="Consolas" panose="020B0609020204030204" pitchFamily="49" charset="0"/>
                <a:ea typeface="+mn-ea"/>
              </a:rPr>
              <a:t>string</a:t>
            </a:r>
            <a:r>
              <a:rPr kumimoji="0" lang="en-US" sz="204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rPr>
              <a:t> Last);</a:t>
            </a:r>
          </a:p>
        </p:txBody>
      </p:sp>
    </p:spTree>
    <p:extLst>
      <p:ext uri="{BB962C8B-B14F-4D97-AF65-F5344CB8AC3E}">
        <p14:creationId xmlns:p14="http://schemas.microsoft.com/office/powerpoint/2010/main" val="26543884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10" end="1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12" end="1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xEl>
                                              <p:pRg st="13" end="1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xEl>
                                              <p:pRg st="14" end="1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Maybe: Creating immutable objects</a:t>
            </a:r>
          </a:p>
        </p:txBody>
      </p:sp>
      <p:sp>
        <p:nvSpPr>
          <p:cNvPr id="5" name="Text Placeholder 2"/>
          <p:cNvSpPr>
            <a:spLocks noGrp="1"/>
          </p:cNvSpPr>
          <p:nvPr>
            <p:ph type="body" sz="quarter" idx="10"/>
          </p:nvPr>
        </p:nvSpPr>
        <p:spPr>
          <a:xfrm>
            <a:off x="3017837" y="3116262"/>
            <a:ext cx="6934200" cy="2131051"/>
          </a:xfrm>
        </p:spPr>
        <p:txBody>
          <a:bodyPr>
            <a:noAutofit/>
          </a:bodyPr>
          <a:lstStyle/>
          <a:p>
            <a:r>
              <a:rPr lang="en-US" sz="2040" dirty="0">
                <a:solidFill>
                  <a:srgbClr val="0000FF"/>
                </a:solidFill>
                <a:highlight>
                  <a:srgbClr val="FFFFFF"/>
                </a:highlight>
              </a:rPr>
              <a:t>var</a:t>
            </a:r>
            <a:r>
              <a:rPr lang="en-US" sz="2040" dirty="0">
                <a:solidFill>
                  <a:srgbClr val="000000"/>
                </a:solidFill>
                <a:highlight>
                  <a:srgbClr val="FFFFFF"/>
                </a:highlight>
              </a:rPr>
              <a:t> p1 = </a:t>
            </a:r>
            <a:r>
              <a:rPr lang="en-US" sz="2040" dirty="0">
                <a:solidFill>
                  <a:srgbClr val="0000FF"/>
                </a:solidFill>
                <a:highlight>
                  <a:srgbClr val="FFFFFF"/>
                </a:highlight>
              </a:rPr>
              <a:t>new</a:t>
            </a:r>
            <a:r>
              <a:rPr lang="en-US" sz="2040" dirty="0">
                <a:solidFill>
                  <a:srgbClr val="000000"/>
                </a:solidFill>
                <a:highlight>
                  <a:srgbClr val="FFFFFF"/>
                </a:highlight>
              </a:rPr>
              <a:t> </a:t>
            </a:r>
            <a:r>
              <a:rPr lang="en-US" sz="2040" dirty="0">
                <a:solidFill>
                  <a:srgbClr val="2B91AF"/>
                </a:solidFill>
                <a:highlight>
                  <a:srgbClr val="FFFFFF"/>
                </a:highlight>
              </a:rPr>
              <a:t>Point</a:t>
            </a:r>
            <a:r>
              <a:rPr lang="en-US" sz="2040" dirty="0">
                <a:solidFill>
                  <a:srgbClr val="000000"/>
                </a:solidFill>
                <a:highlight>
                  <a:srgbClr val="FFFFFF"/>
                </a:highlight>
              </a:rPr>
              <a:t> { X = 3, Y = 7 };</a:t>
            </a:r>
          </a:p>
          <a:p>
            <a:endParaRPr lang="en-US" sz="2040" dirty="0">
              <a:solidFill>
                <a:srgbClr val="000000"/>
              </a:solidFill>
              <a:highlight>
                <a:srgbClr val="FFFFFF"/>
              </a:highlight>
            </a:endParaRPr>
          </a:p>
          <a:p>
            <a:r>
              <a:rPr lang="en-US" sz="2040" dirty="0">
                <a:solidFill>
                  <a:srgbClr val="0000FF"/>
                </a:solidFill>
                <a:highlight>
                  <a:srgbClr val="FFFFFF"/>
                </a:highlight>
              </a:rPr>
              <a:t>var</a:t>
            </a:r>
            <a:r>
              <a:rPr lang="en-US" sz="2040" dirty="0">
                <a:solidFill>
                  <a:srgbClr val="000000"/>
                </a:solidFill>
                <a:highlight>
                  <a:srgbClr val="FFFFFF"/>
                </a:highlight>
              </a:rPr>
              <a:t> p2 = p1 </a:t>
            </a:r>
            <a:r>
              <a:rPr lang="en-US" sz="2040" dirty="0">
                <a:solidFill>
                  <a:srgbClr val="0000FF"/>
                </a:solidFill>
                <a:highlight>
                  <a:srgbClr val="FFFFFF"/>
                </a:highlight>
              </a:rPr>
              <a:t>with</a:t>
            </a:r>
            <a:r>
              <a:rPr lang="en-US" sz="2040" dirty="0">
                <a:solidFill>
                  <a:srgbClr val="000000"/>
                </a:solidFill>
                <a:highlight>
                  <a:srgbClr val="FFFFFF"/>
                </a:highlight>
              </a:rPr>
              <a:t> { X = -p1.X };</a:t>
            </a:r>
          </a:p>
        </p:txBody>
      </p:sp>
    </p:spTree>
    <p:extLst>
      <p:ext uri="{BB962C8B-B14F-4D97-AF65-F5344CB8AC3E}">
        <p14:creationId xmlns:p14="http://schemas.microsoft.com/office/powerpoint/2010/main" val="212991784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7" y="1209973"/>
            <a:ext cx="11125200" cy="2400657"/>
          </a:xfrm>
        </p:spPr>
        <p:txBody>
          <a:bodyPr/>
          <a:lstStyle/>
          <a:p>
            <a:pPr>
              <a:spcAft>
                <a:spcPts val="2400"/>
              </a:spcAft>
            </a:pPr>
            <a:r>
              <a:rPr lang="en-US" dirty="0"/>
              <a:t>VS Code Integration</a:t>
            </a:r>
            <a:br>
              <a:rPr lang="en-US" dirty="0"/>
            </a:br>
            <a:r>
              <a:rPr lang="en-US" sz="1400" dirty="0"/>
              <a:t/>
            </a:r>
            <a:br>
              <a:rPr lang="en-US" sz="1400" dirty="0"/>
            </a:br>
            <a:r>
              <a:rPr lang="en-US" dirty="0"/>
              <a:t>Improving the “Inner Loop”</a:t>
            </a:r>
          </a:p>
        </p:txBody>
      </p:sp>
      <p:sp>
        <p:nvSpPr>
          <p:cNvPr id="4" name="Text Placeholder 3"/>
          <p:cNvSpPr>
            <a:spLocks noGrp="1"/>
          </p:cNvSpPr>
          <p:nvPr>
            <p:ph type="body" sz="quarter" idx="12"/>
          </p:nvPr>
        </p:nvSpPr>
        <p:spPr/>
        <p:txBody>
          <a:bodyPr/>
          <a:lstStyle/>
          <a:p>
            <a:r>
              <a:rPr lang="en-US" dirty="0"/>
              <a:t>Dustin Campbell</a:t>
            </a:r>
          </a:p>
        </p:txBody>
      </p:sp>
    </p:spTree>
    <p:extLst>
      <p:ext uri="{BB962C8B-B14F-4D97-AF65-F5344CB8AC3E}">
        <p14:creationId xmlns:p14="http://schemas.microsoft.com/office/powerpoint/2010/main" val="399083489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363662"/>
            <a:ext cx="11887200" cy="4222694"/>
          </a:xfrm>
        </p:spPr>
        <p:txBody>
          <a:bodyPr/>
          <a:lstStyle/>
          <a:p>
            <a:pPr>
              <a:lnSpc>
                <a:spcPct val="100000"/>
              </a:lnSpc>
            </a:pPr>
            <a:r>
              <a:rPr lang="en-US" sz="3200" dirty="0"/>
              <a:t>C# IntelliSense and debugging in Visual Studio Code</a:t>
            </a:r>
          </a:p>
          <a:p>
            <a:pPr>
              <a:lnSpc>
                <a:spcPct val="100000"/>
              </a:lnSpc>
            </a:pPr>
            <a:r>
              <a:rPr lang="en-US" sz="3200" dirty="0"/>
              <a:t>Completion list filtering</a:t>
            </a:r>
          </a:p>
          <a:p>
            <a:pPr>
              <a:lnSpc>
                <a:spcPct val="100000"/>
              </a:lnSpc>
            </a:pPr>
            <a:r>
              <a:rPr lang="en-US" sz="3200" dirty="0"/>
              <a:t>Add Using improvements</a:t>
            </a:r>
          </a:p>
          <a:p>
            <a:pPr>
              <a:lnSpc>
                <a:spcPct val="100000"/>
              </a:lnSpc>
            </a:pPr>
            <a:r>
              <a:rPr lang="en-US" sz="3200" dirty="0"/>
              <a:t>Go to Implementation</a:t>
            </a:r>
          </a:p>
          <a:p>
            <a:pPr>
              <a:lnSpc>
                <a:spcPct val="100000"/>
              </a:lnSpc>
            </a:pPr>
            <a:r>
              <a:rPr lang="en-US" sz="3200" dirty="0"/>
              <a:t>New </a:t>
            </a:r>
            <a:r>
              <a:rPr lang="en-US" sz="3200" dirty="0" err="1"/>
              <a:t>refactorings</a:t>
            </a:r>
            <a:r>
              <a:rPr lang="en-US" sz="3200" dirty="0"/>
              <a:t> and fixes</a:t>
            </a:r>
          </a:p>
          <a:p>
            <a:pPr>
              <a:lnSpc>
                <a:spcPct val="100000"/>
              </a:lnSpc>
            </a:pPr>
            <a:r>
              <a:rPr lang="en-US" sz="3200"/>
              <a:t>Code </a:t>
            </a:r>
            <a:r>
              <a:rPr lang="en-US" sz="3200" dirty="0"/>
              <a:t>Style</a:t>
            </a:r>
          </a:p>
          <a:p>
            <a:pPr>
              <a:lnSpc>
                <a:spcPct val="100000"/>
              </a:lnSpc>
            </a:pPr>
            <a:r>
              <a:rPr lang="en-US" sz="3200" dirty="0"/>
              <a:t>Source Generators</a:t>
            </a:r>
          </a:p>
        </p:txBody>
      </p:sp>
      <p:sp>
        <p:nvSpPr>
          <p:cNvPr id="4" name="Title 3"/>
          <p:cNvSpPr>
            <a:spLocks noGrp="1"/>
          </p:cNvSpPr>
          <p:nvPr>
            <p:ph type="title"/>
          </p:nvPr>
        </p:nvSpPr>
        <p:spPr/>
        <p:txBody>
          <a:bodyPr/>
          <a:lstStyle/>
          <a:p>
            <a:r>
              <a:rPr lang="en-US" dirty="0"/>
              <a:t>You saw…</a:t>
            </a:r>
          </a:p>
        </p:txBody>
      </p:sp>
    </p:spTree>
    <p:extLst>
      <p:ext uri="{BB962C8B-B14F-4D97-AF65-F5344CB8AC3E}">
        <p14:creationId xmlns:p14="http://schemas.microsoft.com/office/powerpoint/2010/main" val="3523453825"/>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769156" y="678263"/>
            <a:ext cx="4342784" cy="5638000"/>
          </a:xfrm>
          <a:prstGeom prst="rect">
            <a:avLst/>
          </a:prstGeom>
          <a:solidFill>
            <a:srgbClr val="24AB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32563" rtl="0" eaLnBrk="1" fontAlgn="auto" latinLnBrk="0" hangingPunct="1">
              <a:lnSpc>
                <a:spcPct val="100000"/>
              </a:lnSpc>
              <a:spcBef>
                <a:spcPts val="0"/>
              </a:spcBef>
              <a:spcAft>
                <a:spcPts val="0"/>
              </a:spcAft>
              <a:buClrTx/>
              <a:buSzTx/>
              <a:buFontTx/>
              <a:buNone/>
              <a:tabLst/>
              <a:defRPr/>
            </a:pPr>
            <a:endParaRPr kumimoji="0" lang="en-US" sz="3999" b="0" i="0" u="none" strike="noStrike" kern="1200" cap="none" spc="0" normalizeH="0" baseline="0" noProof="0" dirty="0">
              <a:ln>
                <a:noFill/>
              </a:ln>
              <a:solidFill>
                <a:srgbClr val="FFFFFF"/>
              </a:solidFill>
              <a:effectLst/>
              <a:uLnTx/>
              <a:uFillTx/>
              <a:latin typeface="Segoe UI Semilight" panose="020B0402040204020203" pitchFamily="34" charset="0"/>
              <a:ea typeface="+mn-ea"/>
              <a:cs typeface="Segoe UI Semilight" panose="020B0402040204020203" pitchFamily="34" charset="0"/>
            </a:endParaRPr>
          </a:p>
        </p:txBody>
      </p:sp>
      <p:pic>
        <p:nvPicPr>
          <p:cNvPr id="9" name="Picture 8"/>
          <p:cNvPicPr>
            <a:picLocks noChangeAspect="1"/>
          </p:cNvPicPr>
          <p:nvPr/>
        </p:nvPicPr>
        <p:blipFill>
          <a:blip r:embed="rId2"/>
          <a:stretch>
            <a:fillRect/>
          </a:stretch>
        </p:blipFill>
        <p:spPr>
          <a:xfrm>
            <a:off x="7873994" y="1329194"/>
            <a:ext cx="4133108" cy="4336139"/>
          </a:xfrm>
          <a:prstGeom prst="rect">
            <a:avLst/>
          </a:prstGeom>
        </p:spPr>
      </p:pic>
      <p:sp>
        <p:nvSpPr>
          <p:cNvPr id="13" name="Text Placeholder 3"/>
          <p:cNvSpPr>
            <a:spLocks noGrp="1"/>
          </p:cNvSpPr>
          <p:nvPr>
            <p:ph type="body" sz="quarter" idx="11"/>
          </p:nvPr>
        </p:nvSpPr>
        <p:spPr>
          <a:xfrm>
            <a:off x="351465" y="678264"/>
            <a:ext cx="7096112" cy="3422203"/>
          </a:xfrm>
        </p:spPr>
        <p:txBody>
          <a:bodyPr/>
          <a:lstStyle/>
          <a:p>
            <a:pPr marL="0" indent="0">
              <a:lnSpc>
                <a:spcPct val="120000"/>
              </a:lnSpc>
              <a:spcBef>
                <a:spcPts val="0"/>
              </a:spcBef>
              <a:buNone/>
            </a:pPr>
            <a:r>
              <a:rPr lang="en-US" sz="4080" dirty="0">
                <a:solidFill>
                  <a:schemeClr val="accent1"/>
                </a:solidFill>
                <a:latin typeface="Segoe UI Semibold" panose="020B0702040204020203" pitchFamily="34" charset="0"/>
                <a:cs typeface="Segoe UI Semibold" panose="020B0702040204020203" pitchFamily="34" charset="0"/>
              </a:rPr>
              <a:t>dotnetConf 2016</a:t>
            </a:r>
          </a:p>
          <a:p>
            <a:pPr marL="0" indent="0">
              <a:lnSpc>
                <a:spcPct val="120000"/>
              </a:lnSpc>
              <a:spcBef>
                <a:spcPts val="1199"/>
              </a:spcBef>
              <a:buNone/>
            </a:pPr>
            <a:r>
              <a:rPr lang="en-US" sz="2856" i="1" dirty="0">
                <a:solidFill>
                  <a:schemeClr val="tx1"/>
                </a:solidFill>
                <a:latin typeface="+mn-lt"/>
              </a:rPr>
              <a:t>Immerse yourself in the world of .NET</a:t>
            </a:r>
          </a:p>
          <a:p>
            <a:pPr marL="0" indent="0">
              <a:lnSpc>
                <a:spcPct val="120000"/>
              </a:lnSpc>
              <a:spcBef>
                <a:spcPts val="1199"/>
              </a:spcBef>
              <a:buNone/>
            </a:pPr>
            <a:r>
              <a:rPr lang="en-US" sz="2856" dirty="0">
                <a:solidFill>
                  <a:schemeClr val="tx1"/>
                </a:solidFill>
                <a:latin typeface="+mn-lt"/>
              </a:rPr>
              <a:t>Join us for 3 days of free online content, brought to you by the .NET Community and Microsoft product teams.</a:t>
            </a:r>
          </a:p>
        </p:txBody>
      </p:sp>
      <p:sp>
        <p:nvSpPr>
          <p:cNvPr id="14" name="TextBox 13"/>
          <p:cNvSpPr txBox="1"/>
          <p:nvPr/>
        </p:nvSpPr>
        <p:spPr>
          <a:xfrm>
            <a:off x="427859" y="5253164"/>
            <a:ext cx="7178650" cy="1176877"/>
          </a:xfrm>
          <a:prstGeom prst="rect">
            <a:avLst/>
          </a:prstGeom>
          <a:noFill/>
        </p:spPr>
        <p:txBody>
          <a:bodyPr wrap="square" rtlCol="0">
            <a:spAutoFit/>
          </a:bodyPr>
          <a:lstStyle/>
          <a:p>
            <a:pPr marL="0" marR="0" lvl="0" indent="0" algn="l" defTabSz="932563" rtl="0" eaLnBrk="1" fontAlgn="auto" latinLnBrk="0" hangingPunct="1">
              <a:lnSpc>
                <a:spcPct val="100000"/>
              </a:lnSpc>
              <a:spcBef>
                <a:spcPts val="0"/>
              </a:spcBef>
              <a:spcAft>
                <a:spcPts val="600"/>
              </a:spcAft>
              <a:buClrTx/>
              <a:buSzTx/>
              <a:buFontTx/>
              <a:buNone/>
              <a:tabLst/>
              <a:defRPr/>
            </a:pPr>
            <a:endParaRPr kumimoji="0" lang="en-US" sz="3199" b="0" i="0" u="none" strike="noStrike" kern="1200" cap="none" spc="0" normalizeH="0" baseline="0" noProof="0" dirty="0">
              <a:ln>
                <a:noFill/>
              </a:ln>
              <a:solidFill>
                <a:srgbClr val="FFFFFF"/>
              </a:solidFill>
              <a:effectLst/>
              <a:uLnTx/>
              <a:uFillTx/>
              <a:latin typeface="Segoe UI Semibold" panose="020B0702040204020203" pitchFamily="34" charset="0"/>
              <a:ea typeface="+mn-ea"/>
              <a:cs typeface="Segoe UI Semibold" panose="020B0702040204020203" pitchFamily="34" charset="0"/>
            </a:endParaRPr>
          </a:p>
          <a:p>
            <a:pPr marL="0" marR="0" lvl="0" indent="0" algn="l" defTabSz="932563" rtl="0" eaLnBrk="1" fontAlgn="auto" latinLnBrk="0" hangingPunct="1">
              <a:lnSpc>
                <a:spcPct val="100000"/>
              </a:lnSpc>
              <a:spcBef>
                <a:spcPts val="0"/>
              </a:spcBef>
              <a:spcAft>
                <a:spcPts val="1199"/>
              </a:spcAft>
              <a:buClrTx/>
              <a:buSzTx/>
              <a:buFontTx/>
              <a:buNone/>
              <a:tabLst/>
              <a:defRPr/>
            </a:pPr>
            <a:r>
              <a:rPr kumimoji="0" lang="en-US" sz="3199" b="0" i="0" u="none" strike="noStrike" kern="1200" cap="none" spc="0" normalizeH="0" baseline="0" noProof="0" dirty="0">
                <a:ln>
                  <a:noFill/>
                </a:ln>
                <a:solidFill>
                  <a:srgbClr val="00BCF2"/>
                </a:solidFill>
                <a:effectLst/>
                <a:uLnTx/>
                <a:uFillTx/>
                <a:latin typeface="Segoe UI" panose="020B0502040204020203" pitchFamily="34" charset="0"/>
                <a:ea typeface="+mn-ea"/>
                <a:cs typeface="Segoe UI" panose="020B0502040204020203" pitchFamily="34" charset="0"/>
                <a:hlinkClick r:id="rId3"/>
              </a:rPr>
              <a:t>http://www.dotnetconf.net</a:t>
            </a:r>
            <a:r>
              <a:rPr kumimoji="0" lang="en-US" sz="3199" b="0" i="0" u="none" strike="noStrike" kern="1200" cap="none" spc="0" normalizeH="0" baseline="0" noProof="0" dirty="0">
                <a:ln>
                  <a:noFill/>
                </a:ln>
                <a:solidFill>
                  <a:srgbClr val="00BCF2"/>
                </a:solidFill>
                <a:effectLst/>
                <a:uLnTx/>
                <a:uFillTx/>
                <a:latin typeface="Segoe UI" panose="020B0502040204020203" pitchFamily="34" charset="0"/>
                <a:ea typeface="+mn-ea"/>
                <a:cs typeface="Segoe UI" panose="020B0502040204020203" pitchFamily="34" charset="0"/>
              </a:rPr>
              <a:t>  </a:t>
            </a:r>
          </a:p>
        </p:txBody>
      </p:sp>
    </p:spTree>
    <p:extLst>
      <p:ext uri="{BB962C8B-B14F-4D97-AF65-F5344CB8AC3E}">
        <p14:creationId xmlns:p14="http://schemas.microsoft.com/office/powerpoint/2010/main" val="1005119165"/>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883" y="1213174"/>
            <a:ext cx="12434711" cy="5610062"/>
          </a:xfrm>
        </p:spPr>
        <p:txBody>
          <a:bodyPr/>
          <a:lstStyle/>
          <a:p>
            <a:r>
              <a:rPr lang="en-US" sz="3264" dirty="0"/>
              <a:t>3/31 2:00pm - </a:t>
            </a:r>
            <a:r>
              <a:rPr lang="en-US" sz="3264" b="1" dirty="0"/>
              <a:t>Cross-Platform Mobile with </a:t>
            </a:r>
            <a:r>
              <a:rPr lang="en-US" sz="3264" b="1" dirty="0" err="1"/>
              <a:t>Xamarin</a:t>
            </a:r>
            <a:r>
              <a:rPr lang="en-US" sz="3264" b="1" dirty="0"/>
              <a:t>, </a:t>
            </a:r>
            <a:r>
              <a:rPr lang="en-US" sz="3264" dirty="0"/>
              <a:t>Miguel de Icaza</a:t>
            </a:r>
          </a:p>
          <a:p>
            <a:r>
              <a:rPr lang="en-US" sz="3264" dirty="0"/>
              <a:t>3/31 3:30pm - </a:t>
            </a:r>
            <a:r>
              <a:rPr lang="en-US" sz="3264" b="1" dirty="0"/>
              <a:t>.NET Overview</a:t>
            </a:r>
            <a:r>
              <a:rPr lang="en-US" sz="3264" dirty="0"/>
              <a:t>, Scott Hunter &amp; Scott Hanselman</a:t>
            </a:r>
          </a:p>
          <a:p>
            <a:r>
              <a:rPr lang="en-US" sz="3264" dirty="0"/>
              <a:t>3/31 5:00pm - </a:t>
            </a:r>
            <a:r>
              <a:rPr lang="en-US" sz="3264" b="1" dirty="0"/>
              <a:t>Introducing ASP.NET Core, </a:t>
            </a:r>
            <a:r>
              <a:rPr lang="en-US" sz="3264" dirty="0"/>
              <a:t>Scott Hanselman</a:t>
            </a:r>
          </a:p>
          <a:p>
            <a:r>
              <a:rPr lang="en-US" sz="3264" dirty="0"/>
              <a:t>3/31 6:30pm - </a:t>
            </a:r>
            <a:r>
              <a:rPr lang="en-US" sz="3264" b="1" dirty="0"/>
              <a:t>The Future of C#</a:t>
            </a:r>
            <a:r>
              <a:rPr lang="en-US" sz="3264" dirty="0"/>
              <a:t>, Mads Torgersen &amp; Dustin Campbell</a:t>
            </a:r>
          </a:p>
          <a:p>
            <a:r>
              <a:rPr lang="en-US" sz="3264" dirty="0"/>
              <a:t>4/1 9:00am - </a:t>
            </a:r>
            <a:r>
              <a:rPr lang="en-US" sz="3264" b="1" dirty="0"/>
              <a:t>Entity Framework Core</a:t>
            </a:r>
            <a:r>
              <a:rPr lang="en-US" sz="3264" dirty="0"/>
              <a:t>, Rowan Miller</a:t>
            </a:r>
          </a:p>
          <a:p>
            <a:r>
              <a:rPr lang="en-US" sz="3264" dirty="0"/>
              <a:t>4/1 10:30am - </a:t>
            </a:r>
            <a:r>
              <a:rPr lang="en-US" sz="3264" b="1" dirty="0"/>
              <a:t>Building Desktop Apps in Visual Studio ’15’, </a:t>
            </a:r>
            <a:r>
              <a:rPr lang="en-US" sz="3264" dirty="0"/>
              <a:t>Unni R. </a:t>
            </a:r>
          </a:p>
          <a:p>
            <a:r>
              <a:rPr lang="en-US" sz="3264" dirty="0"/>
              <a:t>4/1 12:30pm - </a:t>
            </a:r>
            <a:r>
              <a:rPr lang="en-US" sz="3264" b="1" dirty="0"/>
              <a:t>ASP.NET Core Deep Dive into MVC, </a:t>
            </a:r>
            <a:r>
              <a:rPr lang="en-US" sz="3264" dirty="0"/>
              <a:t>Dan Roth</a:t>
            </a:r>
          </a:p>
          <a:p>
            <a:r>
              <a:rPr lang="en-US" sz="3264" dirty="0"/>
              <a:t>4/1 2:00pm - </a:t>
            </a:r>
            <a:r>
              <a:rPr lang="en-US" sz="3264" b="1" dirty="0"/>
              <a:t>Deploying ASP.NET Core Applications, </a:t>
            </a:r>
            <a:r>
              <a:rPr lang="en-US" sz="3264" dirty="0"/>
              <a:t>Dan Roth</a:t>
            </a:r>
            <a:endParaRPr lang="en-US" sz="3264" b="1" dirty="0"/>
          </a:p>
          <a:p>
            <a:endParaRPr lang="en-US" sz="3264" dirty="0"/>
          </a:p>
          <a:p>
            <a:pPr lvl="0"/>
            <a:r>
              <a:rPr lang="en-US" sz="3264" dirty="0"/>
              <a:t>All Build sessions on demand on </a:t>
            </a:r>
            <a:r>
              <a:rPr lang="en-US" sz="3264" u="sng" dirty="0">
                <a:hlinkClick r:id="rId3"/>
              </a:rPr>
              <a:t>Channel 9</a:t>
            </a:r>
            <a:r>
              <a:rPr lang="en-US" sz="3264" dirty="0"/>
              <a:t>.</a:t>
            </a:r>
          </a:p>
        </p:txBody>
      </p:sp>
      <p:sp>
        <p:nvSpPr>
          <p:cNvPr id="2" name="Title 1"/>
          <p:cNvSpPr>
            <a:spLocks noGrp="1"/>
          </p:cNvSpPr>
          <p:nvPr>
            <p:ph type="title"/>
          </p:nvPr>
        </p:nvSpPr>
        <p:spPr/>
        <p:txBody>
          <a:bodyPr/>
          <a:lstStyle/>
          <a:p>
            <a:r>
              <a:rPr lang="en-US" dirty="0"/>
              <a:t>Related Breakout Sessions</a:t>
            </a:r>
          </a:p>
        </p:txBody>
      </p:sp>
    </p:spTree>
    <p:extLst>
      <p:ext uri="{BB962C8B-B14F-4D97-AF65-F5344CB8AC3E}">
        <p14:creationId xmlns:p14="http://schemas.microsoft.com/office/powerpoint/2010/main" val="2537493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47016" y="2675442"/>
            <a:ext cx="3463271" cy="3463271"/>
          </a:xfrm>
          <a:prstGeom prst="rect">
            <a:avLst/>
          </a:prstGeom>
        </p:spPr>
      </p:pic>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15965" b="25517"/>
          <a:stretch/>
        </p:blipFill>
        <p:spPr>
          <a:xfrm>
            <a:off x="-1" y="2112657"/>
            <a:ext cx="6219421" cy="4881868"/>
          </a:xfrm>
          <a:prstGeom prst="rect">
            <a:avLst/>
          </a:prstGeom>
        </p:spPr>
      </p:pic>
      <p:sp>
        <p:nvSpPr>
          <p:cNvPr id="2" name="Title 1"/>
          <p:cNvSpPr>
            <a:spLocks noGrp="1"/>
          </p:cNvSpPr>
          <p:nvPr>
            <p:ph type="title"/>
          </p:nvPr>
        </p:nvSpPr>
        <p:spPr/>
        <p:txBody>
          <a:bodyPr/>
          <a:lstStyle/>
          <a:p>
            <a:r>
              <a:rPr lang="en-US" dirty="0"/>
              <a:t>Please Complete An Evaluation Form</a:t>
            </a:r>
            <a:br>
              <a:rPr lang="en-US" dirty="0"/>
            </a:br>
            <a:r>
              <a:rPr lang="en-US" sz="4400" dirty="0"/>
              <a:t>Your input is important!</a:t>
            </a:r>
            <a:endParaRPr lang="en-US" dirty="0"/>
          </a:p>
        </p:txBody>
      </p:sp>
      <p:sp>
        <p:nvSpPr>
          <p:cNvPr id="18" name="Text Placeholder 2"/>
          <p:cNvSpPr txBox="1">
            <a:spLocks/>
          </p:cNvSpPr>
          <p:nvPr/>
        </p:nvSpPr>
        <p:spPr>
          <a:xfrm>
            <a:off x="5174256" y="4092592"/>
            <a:ext cx="3150539" cy="628973"/>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
                <a:schemeClr val="tx1"/>
              </a:buClr>
              <a:buSzPct val="100000"/>
              <a:buFontTx/>
              <a:buBlip>
                <a:blip r:embed="rId5"/>
              </a:buBlip>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5"/>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5"/>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5"/>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5"/>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01600" indent="0" algn="ctr">
              <a:spcAft>
                <a:spcPts val="600"/>
              </a:spcAft>
              <a:buFontTx/>
              <a:buNone/>
            </a:pPr>
            <a:r>
              <a:rPr lang="en-US" sz="2800" u="sng" dirty="0">
                <a:latin typeface="+mn-lt"/>
              </a:rPr>
              <a:t>or</a:t>
            </a:r>
          </a:p>
        </p:txBody>
      </p:sp>
    </p:spTree>
    <p:extLst>
      <p:ext uri="{BB962C8B-B14F-4D97-AF65-F5344CB8AC3E}">
        <p14:creationId xmlns:p14="http://schemas.microsoft.com/office/powerpoint/2010/main" val="2049794446"/>
      </p:ext>
    </p:extLst>
  </p:cSld>
  <p:clrMapOvr>
    <a:masterClrMapping/>
  </p:clrMapOvr>
  <p:transition spd="slow">
    <p:pu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56036" y="2963862"/>
            <a:ext cx="7481365" cy="917575"/>
          </a:xfrm>
        </p:spPr>
        <p:txBody>
          <a:bodyPr/>
          <a:lstStyle/>
          <a:p>
            <a:pPr>
              <a:lnSpc>
                <a:spcPct val="150000"/>
              </a:lnSpc>
            </a:pPr>
            <a:r>
              <a:rPr lang="en-US" dirty="0"/>
              <a:t>@</a:t>
            </a:r>
            <a:r>
              <a:rPr lang="en-US" dirty="0" err="1"/>
              <a:t>dcampbell</a:t>
            </a:r>
            <a:r>
              <a:rPr lang="en-US" dirty="0"/>
              <a:t/>
            </a:r>
            <a:br>
              <a:rPr lang="en-US" dirty="0"/>
            </a:br>
            <a:r>
              <a:rPr lang="en-US" dirty="0"/>
              <a:t>@</a:t>
            </a:r>
            <a:r>
              <a:rPr lang="en-US" dirty="0" err="1"/>
              <a:t>MadsTorgersen</a:t>
            </a:r>
            <a:endParaRPr lang="en-US" dirty="0"/>
          </a:p>
        </p:txBody>
      </p:sp>
    </p:spTree>
    <p:extLst>
      <p:ext uri="{BB962C8B-B14F-4D97-AF65-F5344CB8AC3E}">
        <p14:creationId xmlns:p14="http://schemas.microsoft.com/office/powerpoint/2010/main" val="2991395272"/>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6074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Future of C#</a:t>
            </a:r>
            <a:br>
              <a:rPr lang="en-US" dirty="0"/>
            </a:br>
            <a:r>
              <a:rPr lang="en-US" sz="3600" dirty="0"/>
              <a:t>Return of the Jedi</a:t>
            </a:r>
            <a:endParaRPr lang="en-US" dirty="0"/>
          </a:p>
        </p:txBody>
      </p:sp>
      <p:sp>
        <p:nvSpPr>
          <p:cNvPr id="5" name="Text Placeholder 4"/>
          <p:cNvSpPr>
            <a:spLocks noGrp="1"/>
          </p:cNvSpPr>
          <p:nvPr>
            <p:ph type="body" sz="quarter" idx="12"/>
          </p:nvPr>
        </p:nvSpPr>
        <p:spPr/>
        <p:txBody>
          <a:bodyPr/>
          <a:lstStyle/>
          <a:p>
            <a:r>
              <a:rPr lang="en-US" dirty="0"/>
              <a:t>Dustin Campbell, Developer   (@</a:t>
            </a:r>
            <a:r>
              <a:rPr lang="en-US" dirty="0" err="1"/>
              <a:t>dcampbell</a:t>
            </a:r>
            <a:r>
              <a:rPr lang="en-US" dirty="0"/>
              <a:t>)</a:t>
            </a:r>
          </a:p>
          <a:p>
            <a:r>
              <a:rPr lang="en-US" dirty="0"/>
              <a:t>Mads Torgersen, Program Manager   (@</a:t>
            </a:r>
            <a:r>
              <a:rPr lang="en-US" dirty="0" err="1"/>
              <a:t>MadsTorgersen</a:t>
            </a:r>
            <a:r>
              <a:rPr lang="en-US" dirty="0"/>
              <a:t>)</a:t>
            </a:r>
          </a:p>
        </p:txBody>
      </p:sp>
      <p:sp>
        <p:nvSpPr>
          <p:cNvPr id="6" name="Text Placeholder 5"/>
          <p:cNvSpPr>
            <a:spLocks noGrp="1"/>
          </p:cNvSpPr>
          <p:nvPr>
            <p:ph type="body" sz="quarter" idx="13"/>
          </p:nvPr>
        </p:nvSpPr>
        <p:spPr/>
        <p:txBody>
          <a:bodyPr/>
          <a:lstStyle/>
          <a:p>
            <a:r>
              <a:rPr lang="en-US" dirty="0"/>
              <a:t>B889</a:t>
            </a:r>
          </a:p>
        </p:txBody>
      </p:sp>
    </p:spTree>
    <p:extLst>
      <p:ext uri="{BB962C8B-B14F-4D97-AF65-F5344CB8AC3E}">
        <p14:creationId xmlns:p14="http://schemas.microsoft.com/office/powerpoint/2010/main" val="1160725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6360697"/>
            <a:ext cx="11887200" cy="461665"/>
          </a:xfrm>
        </p:spPr>
        <p:txBody>
          <a:bodyPr/>
          <a:lstStyle/>
          <a:p>
            <a:pPr marL="0" indent="0" algn="ctr">
              <a:buNone/>
            </a:pPr>
            <a:r>
              <a:rPr lang="en-US" sz="2000" dirty="0">
                <a:hlinkClick r:id="rId2"/>
              </a:rPr>
              <a:t>http://stackoverflow.com/research/developer-survey-2016#technology-most-popular-technologies</a:t>
            </a:r>
            <a:r>
              <a:rPr lang="en-US" sz="2000" dirty="0"/>
              <a:t> </a:t>
            </a:r>
          </a:p>
        </p:txBody>
      </p:sp>
      <p:sp>
        <p:nvSpPr>
          <p:cNvPr id="3" name="Title 2"/>
          <p:cNvSpPr>
            <a:spLocks noGrp="1"/>
          </p:cNvSpPr>
          <p:nvPr>
            <p:ph type="title"/>
          </p:nvPr>
        </p:nvSpPr>
        <p:spPr/>
        <p:txBody>
          <a:bodyPr/>
          <a:lstStyle/>
          <a:p>
            <a:r>
              <a:rPr lang="en-US" dirty="0"/>
              <a:t>Most popular technologies</a:t>
            </a:r>
          </a:p>
        </p:txBody>
      </p:sp>
      <p:pic>
        <p:nvPicPr>
          <p:cNvPr id="4" name="Picture 3"/>
          <p:cNvPicPr>
            <a:picLocks noChangeAspect="1"/>
          </p:cNvPicPr>
          <p:nvPr/>
        </p:nvPicPr>
        <p:blipFill>
          <a:blip r:embed="rId3"/>
          <a:stretch>
            <a:fillRect/>
          </a:stretch>
        </p:blipFill>
        <p:spPr>
          <a:xfrm>
            <a:off x="2555874" y="1220787"/>
            <a:ext cx="7324725" cy="5095875"/>
          </a:xfrm>
          <a:prstGeom prst="rect">
            <a:avLst/>
          </a:prstGeom>
        </p:spPr>
      </p:pic>
      <p:pic>
        <p:nvPicPr>
          <p:cNvPr id="6" name="Picture 5"/>
          <p:cNvPicPr>
            <a:picLocks noChangeAspect="1"/>
          </p:cNvPicPr>
          <p:nvPr/>
        </p:nvPicPr>
        <p:blipFill>
          <a:blip r:embed="rId4"/>
          <a:stretch>
            <a:fillRect/>
          </a:stretch>
        </p:blipFill>
        <p:spPr>
          <a:xfrm>
            <a:off x="3703637" y="2354262"/>
            <a:ext cx="5060156" cy="54768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3337573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6360697"/>
            <a:ext cx="11887200" cy="461665"/>
          </a:xfrm>
        </p:spPr>
        <p:txBody>
          <a:bodyPr/>
          <a:lstStyle/>
          <a:p>
            <a:pPr marL="0" indent="0" algn="ctr">
              <a:buNone/>
            </a:pPr>
            <a:r>
              <a:rPr lang="en-US" sz="2000" dirty="0">
                <a:hlinkClick r:id="rId2"/>
              </a:rPr>
              <a:t>http://stackoverflow.com/research/developer-survey-2016#technology-most-loved-dreaded-and-wanted</a:t>
            </a:r>
            <a:r>
              <a:rPr lang="en-US" sz="2000" dirty="0"/>
              <a:t> </a:t>
            </a:r>
          </a:p>
        </p:txBody>
      </p:sp>
      <p:sp>
        <p:nvSpPr>
          <p:cNvPr id="3" name="Title 2"/>
          <p:cNvSpPr>
            <a:spLocks noGrp="1"/>
          </p:cNvSpPr>
          <p:nvPr>
            <p:ph type="title"/>
          </p:nvPr>
        </p:nvSpPr>
        <p:spPr/>
        <p:txBody>
          <a:bodyPr/>
          <a:lstStyle/>
          <a:p>
            <a:r>
              <a:rPr lang="en-US" dirty="0"/>
              <a:t>Most loved technologies</a:t>
            </a:r>
          </a:p>
        </p:txBody>
      </p:sp>
      <p:pic>
        <p:nvPicPr>
          <p:cNvPr id="2" name="Picture 1"/>
          <p:cNvPicPr>
            <a:picLocks noChangeAspect="1"/>
          </p:cNvPicPr>
          <p:nvPr/>
        </p:nvPicPr>
        <p:blipFill>
          <a:blip r:embed="rId3"/>
          <a:stretch>
            <a:fillRect/>
          </a:stretch>
        </p:blipFill>
        <p:spPr>
          <a:xfrm>
            <a:off x="3060699" y="1373187"/>
            <a:ext cx="6315075" cy="4638675"/>
          </a:xfrm>
          <a:prstGeom prst="rect">
            <a:avLst/>
          </a:prstGeom>
        </p:spPr>
      </p:pic>
      <p:pic>
        <p:nvPicPr>
          <p:cNvPr id="6" name="Picture 5"/>
          <p:cNvPicPr>
            <a:picLocks noChangeAspect="1"/>
          </p:cNvPicPr>
          <p:nvPr/>
        </p:nvPicPr>
        <p:blipFill>
          <a:blip r:embed="rId4"/>
          <a:stretch>
            <a:fillRect/>
          </a:stretch>
        </p:blipFill>
        <p:spPr>
          <a:xfrm>
            <a:off x="3322637" y="5035549"/>
            <a:ext cx="6524625" cy="595313"/>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a:blip r:embed="rId5"/>
          <a:stretch>
            <a:fillRect/>
          </a:stretch>
        </p:blipFill>
        <p:spPr>
          <a:xfrm>
            <a:off x="3398837" y="2201862"/>
            <a:ext cx="6441281" cy="523875"/>
          </a:xfrm>
          <a:prstGeom prst="rect">
            <a:avLst/>
          </a:prstGeom>
          <a:ln>
            <a:noFill/>
          </a:ln>
          <a:effectLst>
            <a:outerShdw blurRad="292100" dist="139700" dir="2700000" algn="tl" rotWithShape="0">
              <a:srgbClr val="333333">
                <a:alpha val="65000"/>
              </a:srgbClr>
            </a:outerShdw>
          </a:effectLst>
        </p:spPr>
      </p:pic>
      <p:sp>
        <p:nvSpPr>
          <p:cNvPr id="9" name="Rectangle 8"/>
          <p:cNvSpPr/>
          <p:nvPr/>
        </p:nvSpPr>
        <p:spPr bwMode="auto">
          <a:xfrm>
            <a:off x="3246437" y="4716462"/>
            <a:ext cx="6781800" cy="1295400"/>
          </a:xfrm>
          <a:prstGeom prst="rect">
            <a:avLst/>
          </a:prstGeom>
          <a:noFill/>
          <a:ln w="3810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Tree>
    <p:extLst>
      <p:ext uri="{BB962C8B-B14F-4D97-AF65-F5344CB8AC3E}">
        <p14:creationId xmlns:p14="http://schemas.microsoft.com/office/powerpoint/2010/main" val="16454301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6360697"/>
            <a:ext cx="11887200" cy="461665"/>
          </a:xfrm>
        </p:spPr>
        <p:txBody>
          <a:bodyPr/>
          <a:lstStyle/>
          <a:p>
            <a:pPr marL="0" indent="0" algn="ctr">
              <a:buNone/>
            </a:pPr>
            <a:r>
              <a:rPr lang="en-US" sz="2000" dirty="0">
                <a:hlinkClick r:id="rId2"/>
              </a:rPr>
              <a:t>http://stackoverflow.com/research/developer-survey-2016#technology-most-loved-dreaded-and-wanted</a:t>
            </a:r>
            <a:r>
              <a:rPr lang="en-US" sz="2000" dirty="0"/>
              <a:t> </a:t>
            </a:r>
          </a:p>
        </p:txBody>
      </p:sp>
      <p:sp>
        <p:nvSpPr>
          <p:cNvPr id="3" name="Title 2"/>
          <p:cNvSpPr>
            <a:spLocks noGrp="1"/>
          </p:cNvSpPr>
          <p:nvPr>
            <p:ph type="title"/>
          </p:nvPr>
        </p:nvSpPr>
        <p:spPr/>
        <p:txBody>
          <a:bodyPr/>
          <a:lstStyle/>
          <a:p>
            <a:r>
              <a:rPr lang="en-US" dirty="0"/>
              <a:t>Most dreaded technologies</a:t>
            </a:r>
          </a:p>
        </p:txBody>
      </p:sp>
      <p:pic>
        <p:nvPicPr>
          <p:cNvPr id="4" name="Picture 3"/>
          <p:cNvPicPr>
            <a:picLocks noChangeAspect="1"/>
          </p:cNvPicPr>
          <p:nvPr/>
        </p:nvPicPr>
        <p:blipFill>
          <a:blip r:embed="rId3"/>
          <a:stretch>
            <a:fillRect/>
          </a:stretch>
        </p:blipFill>
        <p:spPr>
          <a:xfrm>
            <a:off x="2708274" y="1211262"/>
            <a:ext cx="7019925" cy="5105400"/>
          </a:xfrm>
          <a:prstGeom prst="rect">
            <a:avLst/>
          </a:prstGeom>
        </p:spPr>
      </p:pic>
      <p:pic>
        <p:nvPicPr>
          <p:cNvPr id="6" name="Picture 5"/>
          <p:cNvPicPr>
            <a:picLocks noChangeAspect="1"/>
          </p:cNvPicPr>
          <p:nvPr/>
        </p:nvPicPr>
        <p:blipFill>
          <a:blip r:embed="rId4"/>
          <a:stretch>
            <a:fillRect/>
          </a:stretch>
        </p:blipFill>
        <p:spPr>
          <a:xfrm>
            <a:off x="2965449" y="1058862"/>
            <a:ext cx="8131969" cy="6191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2306967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50837" y="4183062"/>
            <a:ext cx="10972800" cy="2216194"/>
          </a:xfrm>
          <a:prstGeom prst="rect">
            <a:avLst/>
          </a:prstGeom>
          <a:solidFill>
            <a:schemeClr val="accent2">
              <a:lumMod val="10000"/>
              <a:lumOff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 name="Title 1"/>
          <p:cNvSpPr>
            <a:spLocks noGrp="1"/>
          </p:cNvSpPr>
          <p:nvPr>
            <p:ph type="title"/>
          </p:nvPr>
        </p:nvSpPr>
        <p:spPr/>
        <p:txBody>
          <a:bodyPr/>
          <a:lstStyle/>
          <a:p>
            <a:r>
              <a:rPr lang="en-US" dirty="0"/>
              <a:t>Changing our tune…</a:t>
            </a:r>
          </a:p>
        </p:txBody>
      </p:sp>
      <p:sp>
        <p:nvSpPr>
          <p:cNvPr id="8" name="Content Placeholder 7"/>
          <p:cNvSpPr>
            <a:spLocks noGrp="1"/>
          </p:cNvSpPr>
          <p:nvPr>
            <p:ph sz="half" idx="1"/>
          </p:nvPr>
        </p:nvSpPr>
        <p:spPr>
          <a:xfrm>
            <a:off x="350837" y="1701518"/>
            <a:ext cx="5284752" cy="4937012"/>
          </a:xfrm>
        </p:spPr>
        <p:txBody>
          <a:bodyPr>
            <a:normAutofit fontScale="85000" lnSpcReduction="20000"/>
          </a:bodyPr>
          <a:lstStyle/>
          <a:p>
            <a:pPr marL="0" indent="0">
              <a:lnSpc>
                <a:spcPct val="150000"/>
              </a:lnSpc>
              <a:buNone/>
            </a:pPr>
            <a:r>
              <a:rPr lang="en-US" dirty="0">
                <a:solidFill>
                  <a:srgbClr val="A50021"/>
                </a:solidFill>
              </a:rPr>
              <a:t>Run on Windows</a:t>
            </a:r>
          </a:p>
          <a:p>
            <a:pPr marL="0" indent="0">
              <a:lnSpc>
                <a:spcPct val="150000"/>
              </a:lnSpc>
              <a:buNone/>
            </a:pPr>
            <a:r>
              <a:rPr lang="en-US" dirty="0">
                <a:solidFill>
                  <a:srgbClr val="CC0000"/>
                </a:solidFill>
              </a:rPr>
              <a:t>.NET as system component</a:t>
            </a:r>
          </a:p>
          <a:p>
            <a:pPr marL="0" indent="0">
              <a:lnSpc>
                <a:spcPct val="150000"/>
              </a:lnSpc>
              <a:buNone/>
            </a:pPr>
            <a:r>
              <a:rPr lang="en-US" dirty="0">
                <a:solidFill>
                  <a:srgbClr val="FF0000"/>
                </a:solidFill>
              </a:rPr>
              <a:t>Run on VM (CLR)</a:t>
            </a:r>
          </a:p>
          <a:p>
            <a:pPr marL="0" indent="0">
              <a:lnSpc>
                <a:spcPct val="150000"/>
              </a:lnSpc>
              <a:buNone/>
            </a:pPr>
            <a:r>
              <a:rPr lang="en-US" dirty="0">
                <a:solidFill>
                  <a:srgbClr val="FF3300"/>
                </a:solidFill>
              </a:rPr>
              <a:t>Black box compilers</a:t>
            </a:r>
          </a:p>
          <a:p>
            <a:pPr marL="0" indent="0">
              <a:lnSpc>
                <a:spcPct val="150000"/>
              </a:lnSpc>
              <a:buNone/>
            </a:pPr>
            <a:r>
              <a:rPr lang="en-US" dirty="0">
                <a:solidFill>
                  <a:srgbClr val="FF6600"/>
                </a:solidFill>
              </a:rPr>
              <a:t>Edit in Visual Studio</a:t>
            </a:r>
          </a:p>
          <a:p>
            <a:pPr marL="0" indent="0">
              <a:lnSpc>
                <a:spcPct val="150000"/>
              </a:lnSpc>
              <a:buNone/>
            </a:pPr>
            <a:r>
              <a:rPr lang="en-US" dirty="0">
                <a:solidFill>
                  <a:srgbClr val="FF9966"/>
                </a:solidFill>
              </a:rPr>
              <a:t>Proprietary</a:t>
            </a:r>
          </a:p>
        </p:txBody>
      </p:sp>
      <p:sp>
        <p:nvSpPr>
          <p:cNvPr id="9" name="Content Placeholder 8"/>
          <p:cNvSpPr>
            <a:spLocks noGrp="1"/>
          </p:cNvSpPr>
          <p:nvPr>
            <p:ph sz="half" idx="2"/>
          </p:nvPr>
        </p:nvSpPr>
        <p:spPr>
          <a:xfrm>
            <a:off x="6757242" y="1701518"/>
            <a:ext cx="5284752" cy="4937011"/>
          </a:xfrm>
        </p:spPr>
        <p:txBody>
          <a:bodyPr>
            <a:normAutofit fontScale="85000" lnSpcReduction="20000"/>
          </a:bodyPr>
          <a:lstStyle/>
          <a:p>
            <a:pPr marL="0" indent="0">
              <a:lnSpc>
                <a:spcPct val="150000"/>
              </a:lnSpc>
              <a:buNone/>
            </a:pPr>
            <a:r>
              <a:rPr lang="en-US" dirty="0">
                <a:solidFill>
                  <a:srgbClr val="003300"/>
                </a:solidFill>
              </a:rPr>
              <a:t>Run everywhere</a:t>
            </a:r>
          </a:p>
          <a:p>
            <a:pPr marL="0" indent="0">
              <a:lnSpc>
                <a:spcPct val="150000"/>
              </a:lnSpc>
              <a:buNone/>
            </a:pPr>
            <a:r>
              <a:rPr lang="en-US" dirty="0">
                <a:solidFill>
                  <a:srgbClr val="006600"/>
                </a:solidFill>
              </a:rPr>
              <a:t>Deploy with app</a:t>
            </a:r>
          </a:p>
          <a:p>
            <a:pPr marL="0" indent="0">
              <a:lnSpc>
                <a:spcPct val="150000"/>
              </a:lnSpc>
              <a:buNone/>
            </a:pPr>
            <a:r>
              <a:rPr lang="en-US" dirty="0">
                <a:solidFill>
                  <a:srgbClr val="008000"/>
                </a:solidFill>
              </a:rPr>
              <a:t>Compile to native</a:t>
            </a:r>
          </a:p>
          <a:p>
            <a:pPr marL="0" indent="0">
              <a:lnSpc>
                <a:spcPct val="150000"/>
              </a:lnSpc>
              <a:buNone/>
            </a:pPr>
            <a:r>
              <a:rPr lang="en-US" dirty="0">
                <a:solidFill>
                  <a:srgbClr val="009900"/>
                </a:solidFill>
              </a:rPr>
              <a:t>Open compiler APIs</a:t>
            </a:r>
          </a:p>
          <a:p>
            <a:pPr marL="0" indent="0">
              <a:lnSpc>
                <a:spcPct val="150000"/>
              </a:lnSpc>
              <a:buNone/>
            </a:pPr>
            <a:r>
              <a:rPr lang="en-US" dirty="0">
                <a:solidFill>
                  <a:srgbClr val="2CAE2C"/>
                </a:solidFill>
              </a:rPr>
              <a:t>Use your favorite editor</a:t>
            </a:r>
          </a:p>
          <a:p>
            <a:pPr marL="0" indent="0">
              <a:lnSpc>
                <a:spcPct val="150000"/>
              </a:lnSpc>
              <a:buNone/>
            </a:pPr>
            <a:r>
              <a:rPr lang="en-US" dirty="0">
                <a:solidFill>
                  <a:srgbClr val="32C832"/>
                </a:solidFill>
              </a:rPr>
              <a:t>Open source</a:t>
            </a:r>
          </a:p>
        </p:txBody>
      </p:sp>
      <p:sp>
        <p:nvSpPr>
          <p:cNvPr id="10" name="Right Arrow 9"/>
          <p:cNvSpPr/>
          <p:nvPr/>
        </p:nvSpPr>
        <p:spPr>
          <a:xfrm>
            <a:off x="5646641" y="1945431"/>
            <a:ext cx="581624" cy="411148"/>
          </a:xfrm>
          <a:prstGeom prst="rightArrow">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FFFFFF"/>
              </a:solidFill>
              <a:effectLst/>
              <a:uLnTx/>
              <a:uFillTx/>
              <a:latin typeface="Segoe UI"/>
              <a:ea typeface="+mn-ea"/>
              <a:cs typeface="+mn-cs"/>
            </a:endParaRPr>
          </a:p>
        </p:txBody>
      </p:sp>
      <p:sp>
        <p:nvSpPr>
          <p:cNvPr id="11" name="Right Arrow 10"/>
          <p:cNvSpPr/>
          <p:nvPr/>
        </p:nvSpPr>
        <p:spPr>
          <a:xfrm>
            <a:off x="5646641" y="2714576"/>
            <a:ext cx="581624" cy="411148"/>
          </a:xfrm>
          <a:prstGeom prst="rightArrow">
            <a:avLst/>
          </a:prstGeom>
          <a:solidFill>
            <a:srgbClr val="2358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FFFFFF"/>
              </a:solidFill>
              <a:effectLst/>
              <a:uLnTx/>
              <a:uFillTx/>
              <a:latin typeface="Segoe UI"/>
              <a:ea typeface="+mn-ea"/>
              <a:cs typeface="+mn-cs"/>
            </a:endParaRPr>
          </a:p>
        </p:txBody>
      </p:sp>
      <p:sp>
        <p:nvSpPr>
          <p:cNvPr id="12" name="Right Arrow 11"/>
          <p:cNvSpPr/>
          <p:nvPr/>
        </p:nvSpPr>
        <p:spPr>
          <a:xfrm>
            <a:off x="5646641" y="3483722"/>
            <a:ext cx="581624" cy="411148"/>
          </a:xfrm>
          <a:prstGeom prst="rightArrow">
            <a:avLst/>
          </a:prstGeom>
          <a:solidFill>
            <a:srgbClr val="2B6C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FFFFFF"/>
              </a:solidFill>
              <a:effectLst/>
              <a:uLnTx/>
              <a:uFillTx/>
              <a:latin typeface="Segoe UI"/>
              <a:ea typeface="+mn-ea"/>
              <a:cs typeface="+mn-cs"/>
            </a:endParaRPr>
          </a:p>
        </p:txBody>
      </p:sp>
      <p:sp>
        <p:nvSpPr>
          <p:cNvPr id="13" name="Right Arrow 12"/>
          <p:cNvSpPr/>
          <p:nvPr/>
        </p:nvSpPr>
        <p:spPr>
          <a:xfrm>
            <a:off x="5646641" y="4252868"/>
            <a:ext cx="581624" cy="411148"/>
          </a:xfrm>
          <a:prstGeom prst="rightArrow">
            <a:avLst/>
          </a:prstGeom>
          <a:solidFill>
            <a:srgbClr val="3483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FFFFFF"/>
              </a:solidFill>
              <a:effectLst/>
              <a:uLnTx/>
              <a:uFillTx/>
              <a:latin typeface="Segoe UI"/>
              <a:ea typeface="+mn-ea"/>
              <a:cs typeface="+mn-cs"/>
            </a:endParaRPr>
          </a:p>
        </p:txBody>
      </p:sp>
      <p:sp>
        <p:nvSpPr>
          <p:cNvPr id="14" name="Right Arrow 13"/>
          <p:cNvSpPr/>
          <p:nvPr/>
        </p:nvSpPr>
        <p:spPr>
          <a:xfrm>
            <a:off x="5646641" y="5022014"/>
            <a:ext cx="581624" cy="411148"/>
          </a:xfrm>
          <a:prstGeom prst="rightArrow">
            <a:avLst/>
          </a:prstGeom>
          <a:solidFill>
            <a:srgbClr val="609E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FFFFFF"/>
              </a:solidFill>
              <a:effectLst/>
              <a:uLnTx/>
              <a:uFillTx/>
              <a:latin typeface="Segoe UI"/>
              <a:ea typeface="+mn-ea"/>
              <a:cs typeface="+mn-cs"/>
            </a:endParaRPr>
          </a:p>
        </p:txBody>
      </p:sp>
      <p:sp>
        <p:nvSpPr>
          <p:cNvPr id="15" name="Right Arrow 14"/>
          <p:cNvSpPr/>
          <p:nvPr/>
        </p:nvSpPr>
        <p:spPr>
          <a:xfrm>
            <a:off x="5646641" y="5791162"/>
            <a:ext cx="581624" cy="411148"/>
          </a:xfrm>
          <a:prstGeom prst="rightArrow">
            <a:avLst/>
          </a:prstGeom>
          <a:solidFill>
            <a:srgbClr val="A9CB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742"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FFFFFF"/>
              </a:solidFill>
              <a:effectLst/>
              <a:uLnTx/>
              <a:uFillTx/>
              <a:latin typeface="Segoe UI"/>
              <a:ea typeface="+mn-ea"/>
              <a:cs typeface="+mn-cs"/>
            </a:endParaRPr>
          </a:p>
        </p:txBody>
      </p:sp>
    </p:spTree>
    <p:extLst>
      <p:ext uri="{BB962C8B-B14F-4D97-AF65-F5344CB8AC3E}">
        <p14:creationId xmlns:p14="http://schemas.microsoft.com/office/powerpoint/2010/main" val="3988738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250"/>
                                        <p:tgtEl>
                                          <p:spTgt spid="8">
                                            <p:txEl>
                                              <p:pRg st="0" end="0"/>
                                            </p:txEl>
                                          </p:spTgt>
                                        </p:tgtEl>
                                      </p:cBhvr>
                                    </p:animEffect>
                                  </p:childTnLst>
                                </p:cTn>
                              </p:par>
                            </p:childTnLst>
                          </p:cTn>
                        </p:par>
                        <p:par>
                          <p:cTn id="8" fill="hold">
                            <p:stCondLst>
                              <p:cond delay="25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10"/>
                                        <p:tgtEl>
                                          <p:spTgt spid="10"/>
                                        </p:tgtEl>
                                      </p:cBhvr>
                                    </p:animEffect>
                                  </p:childTnLst>
                                </p:cTn>
                              </p:par>
                            </p:childTnLst>
                          </p:cTn>
                        </p:par>
                        <p:par>
                          <p:cTn id="12" fill="hold">
                            <p:stCondLst>
                              <p:cond delay="26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250"/>
                                        <p:tgtEl>
                                          <p:spTgt spid="9">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8">
                                            <p:txEl>
                                              <p:pRg st="1" end="1"/>
                                            </p:txEl>
                                          </p:spTgt>
                                        </p:tgtEl>
                                        <p:attrNameLst>
                                          <p:attrName>style.visibility</p:attrName>
                                        </p:attrNameLst>
                                      </p:cBhvr>
                                      <p:to>
                                        <p:strVal val="visible"/>
                                      </p:to>
                                    </p:set>
                                    <p:animEffect transition="in" filter="wipe(left)">
                                      <p:cBhvr>
                                        <p:cTn id="20" dur="250"/>
                                        <p:tgtEl>
                                          <p:spTgt spid="8">
                                            <p:txEl>
                                              <p:pRg st="1" end="1"/>
                                            </p:txEl>
                                          </p:spTgt>
                                        </p:tgtEl>
                                      </p:cBhvr>
                                    </p:animEffect>
                                  </p:childTnLst>
                                </p:cTn>
                              </p:par>
                            </p:childTnLst>
                          </p:cTn>
                        </p:par>
                        <p:par>
                          <p:cTn id="21" fill="hold">
                            <p:stCondLst>
                              <p:cond delay="250"/>
                            </p:stCondLst>
                            <p:childTnLst>
                              <p:par>
                                <p:cTn id="22" presetID="22" presetClass="entr" presetSubtype="8"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10"/>
                                        <p:tgtEl>
                                          <p:spTgt spid="11"/>
                                        </p:tgtEl>
                                      </p:cBhvr>
                                    </p:animEffect>
                                  </p:childTnLst>
                                </p:cTn>
                              </p:par>
                            </p:childTnLst>
                          </p:cTn>
                        </p:par>
                        <p:par>
                          <p:cTn id="25" fill="hold">
                            <p:stCondLst>
                              <p:cond delay="260"/>
                            </p:stCondLst>
                            <p:childTnLst>
                              <p:par>
                                <p:cTn id="26" presetID="22" presetClass="entr" presetSubtype="8" fill="hold" grpId="0" nodeType="afterEffect">
                                  <p:stCondLst>
                                    <p:cond delay="0"/>
                                  </p:stCondLst>
                                  <p:childTnLst>
                                    <p:set>
                                      <p:cBhvr>
                                        <p:cTn id="27" dur="1" fill="hold">
                                          <p:stCondLst>
                                            <p:cond delay="0"/>
                                          </p:stCondLst>
                                        </p:cTn>
                                        <p:tgtEl>
                                          <p:spTgt spid="9">
                                            <p:txEl>
                                              <p:pRg st="1" end="1"/>
                                            </p:txEl>
                                          </p:spTgt>
                                        </p:tgtEl>
                                        <p:attrNameLst>
                                          <p:attrName>style.visibility</p:attrName>
                                        </p:attrNameLst>
                                      </p:cBhvr>
                                      <p:to>
                                        <p:strVal val="visible"/>
                                      </p:to>
                                    </p:set>
                                    <p:animEffect transition="in" filter="wipe(left)">
                                      <p:cBhvr>
                                        <p:cTn id="28" dur="250"/>
                                        <p:tgtEl>
                                          <p:spTgt spid="9">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8">
                                            <p:txEl>
                                              <p:pRg st="2" end="2"/>
                                            </p:txEl>
                                          </p:spTgt>
                                        </p:tgtEl>
                                        <p:attrNameLst>
                                          <p:attrName>style.visibility</p:attrName>
                                        </p:attrNameLst>
                                      </p:cBhvr>
                                      <p:to>
                                        <p:strVal val="visible"/>
                                      </p:to>
                                    </p:set>
                                    <p:animEffect transition="in" filter="wipe(left)">
                                      <p:cBhvr>
                                        <p:cTn id="33" dur="250"/>
                                        <p:tgtEl>
                                          <p:spTgt spid="8">
                                            <p:txEl>
                                              <p:pRg st="2" end="2"/>
                                            </p:txEl>
                                          </p:spTgt>
                                        </p:tgtEl>
                                      </p:cBhvr>
                                    </p:animEffect>
                                  </p:childTnLst>
                                </p:cTn>
                              </p:par>
                            </p:childTnLst>
                          </p:cTn>
                        </p:par>
                        <p:par>
                          <p:cTn id="34" fill="hold">
                            <p:stCondLst>
                              <p:cond delay="250"/>
                            </p:stCondLst>
                            <p:childTnLst>
                              <p:par>
                                <p:cTn id="35" presetID="22" presetClass="entr" presetSubtype="8"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left)">
                                      <p:cBhvr>
                                        <p:cTn id="37" dur="10"/>
                                        <p:tgtEl>
                                          <p:spTgt spid="12"/>
                                        </p:tgtEl>
                                      </p:cBhvr>
                                    </p:animEffect>
                                  </p:childTnLst>
                                </p:cTn>
                              </p:par>
                            </p:childTnLst>
                          </p:cTn>
                        </p:par>
                        <p:par>
                          <p:cTn id="38" fill="hold">
                            <p:stCondLst>
                              <p:cond delay="260"/>
                            </p:stCondLst>
                            <p:childTnLst>
                              <p:par>
                                <p:cTn id="39" presetID="22" presetClass="entr" presetSubtype="8" fill="hold" grpId="0" nodeType="afterEffect">
                                  <p:stCondLst>
                                    <p:cond delay="0"/>
                                  </p:stCondLst>
                                  <p:childTnLst>
                                    <p:set>
                                      <p:cBhvr>
                                        <p:cTn id="40" dur="1" fill="hold">
                                          <p:stCondLst>
                                            <p:cond delay="0"/>
                                          </p:stCondLst>
                                        </p:cTn>
                                        <p:tgtEl>
                                          <p:spTgt spid="9">
                                            <p:txEl>
                                              <p:pRg st="2" end="2"/>
                                            </p:txEl>
                                          </p:spTgt>
                                        </p:tgtEl>
                                        <p:attrNameLst>
                                          <p:attrName>style.visibility</p:attrName>
                                        </p:attrNameLst>
                                      </p:cBhvr>
                                      <p:to>
                                        <p:strVal val="visible"/>
                                      </p:to>
                                    </p:set>
                                    <p:animEffect transition="in" filter="wipe(left)">
                                      <p:cBhvr>
                                        <p:cTn id="41" dur="250"/>
                                        <p:tgtEl>
                                          <p:spTgt spid="9">
                                            <p:txEl>
                                              <p:pRg st="2" end="2"/>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8">
                                            <p:txEl>
                                              <p:pRg st="3" end="3"/>
                                            </p:txEl>
                                          </p:spTgt>
                                        </p:tgtEl>
                                        <p:attrNameLst>
                                          <p:attrName>style.visibility</p:attrName>
                                        </p:attrNameLst>
                                      </p:cBhvr>
                                      <p:to>
                                        <p:strVal val="visible"/>
                                      </p:to>
                                    </p:set>
                                    <p:animEffect transition="in" filter="wipe(left)">
                                      <p:cBhvr>
                                        <p:cTn id="46" dur="250"/>
                                        <p:tgtEl>
                                          <p:spTgt spid="8">
                                            <p:txEl>
                                              <p:pRg st="3" end="3"/>
                                            </p:txEl>
                                          </p:spTgt>
                                        </p:tgtEl>
                                      </p:cBhvr>
                                    </p:animEffect>
                                  </p:childTnLst>
                                </p:cTn>
                              </p:par>
                            </p:childTnLst>
                          </p:cTn>
                        </p:par>
                        <p:par>
                          <p:cTn id="47" fill="hold">
                            <p:stCondLst>
                              <p:cond delay="250"/>
                            </p:stCondLst>
                            <p:childTnLst>
                              <p:par>
                                <p:cTn id="48" presetID="22" presetClass="entr" presetSubtype="8"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10"/>
                                        <p:tgtEl>
                                          <p:spTgt spid="13"/>
                                        </p:tgtEl>
                                      </p:cBhvr>
                                    </p:animEffect>
                                  </p:childTnLst>
                                </p:cTn>
                              </p:par>
                            </p:childTnLst>
                          </p:cTn>
                        </p:par>
                        <p:par>
                          <p:cTn id="51" fill="hold">
                            <p:stCondLst>
                              <p:cond delay="260"/>
                            </p:stCondLst>
                            <p:childTnLst>
                              <p:par>
                                <p:cTn id="52" presetID="22" presetClass="entr" presetSubtype="8" fill="hold" grpId="0" nodeType="afterEffect">
                                  <p:stCondLst>
                                    <p:cond delay="0"/>
                                  </p:stCondLst>
                                  <p:childTnLst>
                                    <p:set>
                                      <p:cBhvr>
                                        <p:cTn id="53" dur="1" fill="hold">
                                          <p:stCondLst>
                                            <p:cond delay="0"/>
                                          </p:stCondLst>
                                        </p:cTn>
                                        <p:tgtEl>
                                          <p:spTgt spid="9">
                                            <p:txEl>
                                              <p:pRg st="3" end="3"/>
                                            </p:txEl>
                                          </p:spTgt>
                                        </p:tgtEl>
                                        <p:attrNameLst>
                                          <p:attrName>style.visibility</p:attrName>
                                        </p:attrNameLst>
                                      </p:cBhvr>
                                      <p:to>
                                        <p:strVal val="visible"/>
                                      </p:to>
                                    </p:set>
                                    <p:animEffect transition="in" filter="wipe(left)">
                                      <p:cBhvr>
                                        <p:cTn id="54" dur="250"/>
                                        <p:tgtEl>
                                          <p:spTgt spid="9">
                                            <p:txEl>
                                              <p:pRg st="3" end="3"/>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grpId="0" nodeType="clickEffect">
                                  <p:stCondLst>
                                    <p:cond delay="0"/>
                                  </p:stCondLst>
                                  <p:childTnLst>
                                    <p:set>
                                      <p:cBhvr>
                                        <p:cTn id="58" dur="1" fill="hold">
                                          <p:stCondLst>
                                            <p:cond delay="0"/>
                                          </p:stCondLst>
                                        </p:cTn>
                                        <p:tgtEl>
                                          <p:spTgt spid="8">
                                            <p:txEl>
                                              <p:pRg st="4" end="4"/>
                                            </p:txEl>
                                          </p:spTgt>
                                        </p:tgtEl>
                                        <p:attrNameLst>
                                          <p:attrName>style.visibility</p:attrName>
                                        </p:attrNameLst>
                                      </p:cBhvr>
                                      <p:to>
                                        <p:strVal val="visible"/>
                                      </p:to>
                                    </p:set>
                                    <p:animEffect transition="in" filter="wipe(left)">
                                      <p:cBhvr>
                                        <p:cTn id="59" dur="250"/>
                                        <p:tgtEl>
                                          <p:spTgt spid="8">
                                            <p:txEl>
                                              <p:pRg st="4" end="4"/>
                                            </p:txEl>
                                          </p:spTgt>
                                        </p:tgtEl>
                                      </p:cBhvr>
                                    </p:animEffect>
                                  </p:childTnLst>
                                </p:cTn>
                              </p:par>
                            </p:childTnLst>
                          </p:cTn>
                        </p:par>
                        <p:par>
                          <p:cTn id="60" fill="hold">
                            <p:stCondLst>
                              <p:cond delay="25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10"/>
                                        <p:tgtEl>
                                          <p:spTgt spid="14"/>
                                        </p:tgtEl>
                                      </p:cBhvr>
                                    </p:animEffect>
                                  </p:childTnLst>
                                </p:cTn>
                              </p:par>
                            </p:childTnLst>
                          </p:cTn>
                        </p:par>
                        <p:par>
                          <p:cTn id="64" fill="hold">
                            <p:stCondLst>
                              <p:cond delay="260"/>
                            </p:stCondLst>
                            <p:childTnLst>
                              <p:par>
                                <p:cTn id="65" presetID="22" presetClass="entr" presetSubtype="8" fill="hold" grpId="0" nodeType="afterEffect">
                                  <p:stCondLst>
                                    <p:cond delay="0"/>
                                  </p:stCondLst>
                                  <p:childTnLst>
                                    <p:set>
                                      <p:cBhvr>
                                        <p:cTn id="66" dur="1" fill="hold">
                                          <p:stCondLst>
                                            <p:cond delay="0"/>
                                          </p:stCondLst>
                                        </p:cTn>
                                        <p:tgtEl>
                                          <p:spTgt spid="9">
                                            <p:txEl>
                                              <p:pRg st="4" end="4"/>
                                            </p:txEl>
                                          </p:spTgt>
                                        </p:tgtEl>
                                        <p:attrNameLst>
                                          <p:attrName>style.visibility</p:attrName>
                                        </p:attrNameLst>
                                      </p:cBhvr>
                                      <p:to>
                                        <p:strVal val="visible"/>
                                      </p:to>
                                    </p:set>
                                    <p:animEffect transition="in" filter="wipe(left)">
                                      <p:cBhvr>
                                        <p:cTn id="67" dur="250"/>
                                        <p:tgtEl>
                                          <p:spTgt spid="9">
                                            <p:txEl>
                                              <p:pRg st="4" end="4"/>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8">
                                            <p:txEl>
                                              <p:pRg st="5" end="5"/>
                                            </p:txEl>
                                          </p:spTgt>
                                        </p:tgtEl>
                                        <p:attrNameLst>
                                          <p:attrName>style.visibility</p:attrName>
                                        </p:attrNameLst>
                                      </p:cBhvr>
                                      <p:to>
                                        <p:strVal val="visible"/>
                                      </p:to>
                                    </p:set>
                                    <p:animEffect transition="in" filter="wipe(left)">
                                      <p:cBhvr>
                                        <p:cTn id="72" dur="250"/>
                                        <p:tgtEl>
                                          <p:spTgt spid="8">
                                            <p:txEl>
                                              <p:pRg st="5" end="5"/>
                                            </p:txEl>
                                          </p:spTgt>
                                        </p:tgtEl>
                                      </p:cBhvr>
                                    </p:animEffect>
                                  </p:childTnLst>
                                </p:cTn>
                              </p:par>
                            </p:childTnLst>
                          </p:cTn>
                        </p:par>
                        <p:par>
                          <p:cTn id="73" fill="hold">
                            <p:stCondLst>
                              <p:cond delay="250"/>
                            </p:stCondLst>
                            <p:childTnLst>
                              <p:par>
                                <p:cTn id="74" presetID="22" presetClass="entr" presetSubtype="8" fill="hold" grpId="0" nodeType="afterEffect">
                                  <p:stCondLst>
                                    <p:cond delay="0"/>
                                  </p:stCondLst>
                                  <p:childTnLst>
                                    <p:set>
                                      <p:cBhvr>
                                        <p:cTn id="75" dur="1" fill="hold">
                                          <p:stCondLst>
                                            <p:cond delay="0"/>
                                          </p:stCondLst>
                                        </p:cTn>
                                        <p:tgtEl>
                                          <p:spTgt spid="15"/>
                                        </p:tgtEl>
                                        <p:attrNameLst>
                                          <p:attrName>style.visibility</p:attrName>
                                        </p:attrNameLst>
                                      </p:cBhvr>
                                      <p:to>
                                        <p:strVal val="visible"/>
                                      </p:to>
                                    </p:set>
                                    <p:animEffect transition="in" filter="wipe(left)">
                                      <p:cBhvr>
                                        <p:cTn id="76" dur="10"/>
                                        <p:tgtEl>
                                          <p:spTgt spid="15"/>
                                        </p:tgtEl>
                                      </p:cBhvr>
                                    </p:animEffect>
                                  </p:childTnLst>
                                </p:cTn>
                              </p:par>
                            </p:childTnLst>
                          </p:cTn>
                        </p:par>
                        <p:par>
                          <p:cTn id="77" fill="hold">
                            <p:stCondLst>
                              <p:cond delay="260"/>
                            </p:stCondLst>
                            <p:childTnLst>
                              <p:par>
                                <p:cTn id="78" presetID="22" presetClass="entr" presetSubtype="8" fill="hold" grpId="0" nodeType="afterEffect">
                                  <p:stCondLst>
                                    <p:cond delay="0"/>
                                  </p:stCondLst>
                                  <p:childTnLst>
                                    <p:set>
                                      <p:cBhvr>
                                        <p:cTn id="79" dur="1" fill="hold">
                                          <p:stCondLst>
                                            <p:cond delay="0"/>
                                          </p:stCondLst>
                                        </p:cTn>
                                        <p:tgtEl>
                                          <p:spTgt spid="9">
                                            <p:txEl>
                                              <p:pRg st="5" end="5"/>
                                            </p:txEl>
                                          </p:spTgt>
                                        </p:tgtEl>
                                        <p:attrNameLst>
                                          <p:attrName>style.visibility</p:attrName>
                                        </p:attrNameLst>
                                      </p:cBhvr>
                                      <p:to>
                                        <p:strVal val="visible"/>
                                      </p:to>
                                    </p:set>
                                    <p:animEffect transition="in" filter="wipe(left)">
                                      <p:cBhvr>
                                        <p:cTn id="80" dur="250"/>
                                        <p:tgtEl>
                                          <p:spTgt spid="9">
                                            <p:txEl>
                                              <p:pRg st="5" end="5"/>
                                            </p:txEl>
                                          </p:spTgt>
                                        </p:tgtEl>
                                      </p:cBhvr>
                                    </p:animEffec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uiExpand="1" build="p"/>
      <p:bldP spid="9" grpId="0" uiExpand="1" build="p"/>
      <p:bldP spid="10" grpId="0" animBg="1"/>
      <p:bldP spid="11" grpId="0" animBg="1"/>
      <p:bldP spid="12" grpId="0" animBg="1"/>
      <p:bldP spid="13" grpId="0" animBg="1"/>
      <p:bldP spid="14" grpId="0" animBg="1"/>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Roslyn</a:t>
            </a:r>
          </a:p>
        </p:txBody>
      </p:sp>
      <p:sp>
        <p:nvSpPr>
          <p:cNvPr id="6" name="Text Placeholder 5"/>
          <p:cNvSpPr>
            <a:spLocks noGrp="1"/>
          </p:cNvSpPr>
          <p:nvPr>
            <p:ph type="body" sz="quarter" idx="10"/>
          </p:nvPr>
        </p:nvSpPr>
        <p:spPr>
          <a:xfrm>
            <a:off x="274638" y="1212850"/>
            <a:ext cx="11887200" cy="2092881"/>
          </a:xfrm>
        </p:spPr>
        <p:txBody>
          <a:bodyPr/>
          <a:lstStyle/>
          <a:p>
            <a:r>
              <a:rPr lang="en-US" dirty="0"/>
              <a:t>C# and VB language engine for </a:t>
            </a:r>
            <a:r>
              <a:rPr lang="en-US" i="1" dirty="0"/>
              <a:t>all the things</a:t>
            </a:r>
            <a:r>
              <a:rPr lang="en-US" dirty="0"/>
              <a:t>!</a:t>
            </a:r>
          </a:p>
          <a:p>
            <a:pPr lvl="1"/>
            <a:r>
              <a:rPr lang="en-US" dirty="0"/>
              <a:t>All the IDEs and editors</a:t>
            </a:r>
          </a:p>
          <a:p>
            <a:pPr lvl="1"/>
            <a:r>
              <a:rPr lang="en-US" dirty="0"/>
              <a:t>All the linters and analysis tools</a:t>
            </a:r>
          </a:p>
          <a:p>
            <a:pPr lvl="1"/>
            <a:r>
              <a:rPr lang="en-US" dirty="0"/>
              <a:t>All the fixing and refactoring and code generation tools</a:t>
            </a:r>
          </a:p>
          <a:p>
            <a:pPr lvl="1"/>
            <a:r>
              <a:rPr lang="en-US" dirty="0"/>
              <a:t>All the scripting and all the REPLs </a:t>
            </a:r>
          </a:p>
        </p:txBody>
      </p:sp>
      <p:sp>
        <p:nvSpPr>
          <p:cNvPr id="7" name="Content Placeholder 2"/>
          <p:cNvSpPr txBox="1">
            <a:spLocks/>
          </p:cNvSpPr>
          <p:nvPr/>
        </p:nvSpPr>
        <p:spPr>
          <a:xfrm>
            <a:off x="838200" y="2651124"/>
            <a:ext cx="10515600" cy="4351338"/>
          </a:xfrm>
          <a:prstGeom prst="rect">
            <a:avLst/>
          </a:prstGeom>
        </p:spPr>
        <p:txBody>
          <a:bodyPr anchor="ctr">
            <a:norm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32742" rtl="0" eaLnBrk="1" fontAlgn="auto" latinLnBrk="0" hangingPunct="1">
              <a:lnSpc>
                <a:spcPct val="90000"/>
              </a:lnSpc>
              <a:spcBef>
                <a:spcPct val="20000"/>
              </a:spcBef>
              <a:spcAft>
                <a:spcPts val="0"/>
              </a:spcAft>
              <a:buClrTx/>
              <a:buSzPct val="90000"/>
              <a:buFont typeface="Arial" pitchFamily="34" charset="0"/>
              <a:buNone/>
              <a:tabLst/>
              <a:defRPr/>
            </a:pPr>
            <a:r>
              <a:rPr kumimoji="0" lang="en-US" sz="4000" b="1" i="0" u="none" strike="noStrike" kern="1200" cap="none" spc="0" normalizeH="0" baseline="0" noProof="0" dirty="0">
                <a:ln>
                  <a:noFill/>
                </a:ln>
                <a:solidFill>
                  <a:srgbClr val="0078D7"/>
                </a:solidFill>
                <a:effectLst/>
                <a:uLnTx/>
                <a:uFillTx/>
                <a:latin typeface="Segoe UI Light"/>
                <a:ea typeface="+mn-ea"/>
                <a:cs typeface="+mn-cs"/>
              </a:rPr>
              <a:t>There should only need to be </a:t>
            </a:r>
          </a:p>
          <a:p>
            <a:pPr marL="0" marR="0" lvl="0" indent="0" algn="ctr" defTabSz="932742" rtl="0" eaLnBrk="1" fontAlgn="auto" latinLnBrk="0" hangingPunct="1">
              <a:lnSpc>
                <a:spcPct val="90000"/>
              </a:lnSpc>
              <a:spcBef>
                <a:spcPct val="20000"/>
              </a:spcBef>
              <a:spcAft>
                <a:spcPts val="0"/>
              </a:spcAft>
              <a:buClrTx/>
              <a:buSzPct val="90000"/>
              <a:buFont typeface="Arial" pitchFamily="34" charset="0"/>
              <a:buNone/>
              <a:tabLst/>
              <a:defRPr/>
            </a:pPr>
            <a:r>
              <a:rPr kumimoji="0" lang="en-US" sz="4000" b="1" i="1" u="none" strike="noStrike" kern="1200" cap="none" spc="0" normalizeH="0" baseline="0" noProof="0" dirty="0">
                <a:ln>
                  <a:noFill/>
                </a:ln>
                <a:solidFill>
                  <a:srgbClr val="0078D7"/>
                </a:solidFill>
                <a:effectLst/>
                <a:uLnTx/>
                <a:uFillTx/>
                <a:latin typeface="Segoe UI Light"/>
                <a:ea typeface="+mn-ea"/>
                <a:cs typeface="+mn-cs"/>
              </a:rPr>
              <a:t>one</a:t>
            </a:r>
            <a:r>
              <a:rPr kumimoji="0" lang="en-US" sz="4000" b="1" i="0" u="none" strike="noStrike" kern="1200" cap="none" spc="0" normalizeH="0" baseline="0" noProof="0" dirty="0">
                <a:ln>
                  <a:noFill/>
                </a:ln>
                <a:solidFill>
                  <a:srgbClr val="0078D7"/>
                </a:solidFill>
                <a:effectLst/>
                <a:uLnTx/>
                <a:uFillTx/>
                <a:latin typeface="Segoe UI Light"/>
                <a:ea typeface="+mn-ea"/>
                <a:cs typeface="+mn-cs"/>
              </a:rPr>
              <a:t> code base in the world </a:t>
            </a:r>
          </a:p>
          <a:p>
            <a:pPr marL="0" marR="0" lvl="0" indent="0" algn="ctr" defTabSz="932742" rtl="0" eaLnBrk="1" fontAlgn="auto" latinLnBrk="0" hangingPunct="1">
              <a:lnSpc>
                <a:spcPct val="90000"/>
              </a:lnSpc>
              <a:spcBef>
                <a:spcPct val="20000"/>
              </a:spcBef>
              <a:spcAft>
                <a:spcPts val="0"/>
              </a:spcAft>
              <a:buClrTx/>
              <a:buSzPct val="90000"/>
              <a:buFont typeface="Arial" pitchFamily="34" charset="0"/>
              <a:buNone/>
              <a:tabLst/>
              <a:defRPr/>
            </a:pPr>
            <a:r>
              <a:rPr kumimoji="0" lang="en-US" sz="4000" b="1" i="0" u="none" strike="noStrike" kern="1200" cap="none" spc="0" normalizeH="0" baseline="0" noProof="0" dirty="0">
                <a:ln>
                  <a:noFill/>
                </a:ln>
                <a:solidFill>
                  <a:srgbClr val="0078D7"/>
                </a:solidFill>
                <a:effectLst/>
                <a:uLnTx/>
                <a:uFillTx/>
                <a:latin typeface="Segoe UI Light"/>
                <a:ea typeface="+mn-ea"/>
                <a:cs typeface="+mn-cs"/>
              </a:rPr>
              <a:t>for understanding C#</a:t>
            </a:r>
          </a:p>
        </p:txBody>
      </p:sp>
    </p:spTree>
    <p:extLst>
      <p:ext uri="{BB962C8B-B14F-4D97-AF65-F5344CB8AC3E}">
        <p14:creationId xmlns:p14="http://schemas.microsoft.com/office/powerpoint/2010/main" val="324282583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9" y="1210215"/>
            <a:ext cx="9753601" cy="4256550"/>
          </a:xfrm>
        </p:spPr>
        <p:txBody>
          <a:bodyPr/>
          <a:lstStyle/>
          <a:p>
            <a:pPr>
              <a:lnSpc>
                <a:spcPct val="150000"/>
              </a:lnSpc>
            </a:pPr>
            <a:r>
              <a:rPr lang="en-US" sz="5400" dirty="0"/>
              <a:t>C# 7</a:t>
            </a:r>
          </a:p>
          <a:p>
            <a:pPr>
              <a:lnSpc>
                <a:spcPct val="150000"/>
              </a:lnSpc>
            </a:pPr>
            <a:r>
              <a:rPr lang="en-US" sz="5400" dirty="0"/>
              <a:t>VS Code integration</a:t>
            </a:r>
          </a:p>
          <a:p>
            <a:pPr>
              <a:lnSpc>
                <a:spcPct val="150000"/>
              </a:lnSpc>
            </a:pPr>
            <a:r>
              <a:rPr lang="en-US" sz="5400" dirty="0"/>
              <a:t>Improving the “inner loop”</a:t>
            </a:r>
          </a:p>
        </p:txBody>
      </p:sp>
      <p:sp>
        <p:nvSpPr>
          <p:cNvPr id="2" name="Title 1"/>
          <p:cNvSpPr>
            <a:spLocks noGrp="1"/>
          </p:cNvSpPr>
          <p:nvPr>
            <p:ph type="title"/>
          </p:nvPr>
        </p:nvSpPr>
        <p:spPr/>
        <p:txBody>
          <a:bodyPr/>
          <a:lstStyle/>
          <a:p>
            <a:r>
              <a:rPr lang="en-US" dirty="0"/>
              <a:t>The Future of C#</a:t>
            </a:r>
          </a:p>
        </p:txBody>
      </p:sp>
    </p:spTree>
    <p:extLst>
      <p:ext uri="{BB962C8B-B14F-4D97-AF65-F5344CB8AC3E}">
        <p14:creationId xmlns:p14="http://schemas.microsoft.com/office/powerpoint/2010/main" val="586977443"/>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 7</a:t>
            </a:r>
          </a:p>
        </p:txBody>
      </p:sp>
      <p:sp>
        <p:nvSpPr>
          <p:cNvPr id="3" name="Text Placeholder 2"/>
          <p:cNvSpPr>
            <a:spLocks noGrp="1"/>
          </p:cNvSpPr>
          <p:nvPr>
            <p:ph type="body" sz="quarter" idx="12"/>
          </p:nvPr>
        </p:nvSpPr>
        <p:spPr/>
        <p:txBody>
          <a:bodyPr/>
          <a:lstStyle/>
          <a:p>
            <a:r>
              <a:rPr lang="en-US" dirty="0"/>
              <a:t>Mads Torgersen</a:t>
            </a:r>
          </a:p>
        </p:txBody>
      </p:sp>
    </p:spTree>
    <p:extLst>
      <p:ext uri="{BB962C8B-B14F-4D97-AF65-F5344CB8AC3E}">
        <p14:creationId xmlns:p14="http://schemas.microsoft.com/office/powerpoint/2010/main" val="19635091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theme/theme1.xml><?xml version="1.0" encoding="utf-8"?>
<a:theme xmlns:a="http://schemas.openxmlformats.org/drawingml/2006/main" name="5-30721_Build_2016_Template_Light">
  <a:themeElements>
    <a:clrScheme name="Build 2016">
      <a:dk1>
        <a:srgbClr val="505050"/>
      </a:dk1>
      <a:lt1>
        <a:srgbClr val="FFFFFF"/>
      </a:lt1>
      <a:dk2>
        <a:srgbClr val="0078D7"/>
      </a:dk2>
      <a:lt2>
        <a:srgbClr val="F8F8F8"/>
      </a:lt2>
      <a:accent1>
        <a:srgbClr val="0078D7"/>
      </a:accent1>
      <a:accent2>
        <a:srgbClr val="002050"/>
      </a:accent2>
      <a:accent3>
        <a:srgbClr val="00BCF2"/>
      </a:accent3>
      <a:accent4>
        <a:srgbClr val="D2D2D2"/>
      </a:accent4>
      <a:accent5>
        <a:srgbClr val="737373"/>
      </a:accent5>
      <a:accent6>
        <a:srgbClr val="505050"/>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Build_2016_16x9_Template.potx" id="{2D9F1654-7A66-4699-829C-201E10216A69}" vid="{2DD1E4E3-0871-45BE-BEDE-345B55444DCB}"/>
    </a:ext>
  </a:extLst>
</a:theme>
</file>

<file path=ppt/theme/theme2.xml><?xml version="1.0" encoding="utf-8"?>
<a:theme xmlns:a="http://schemas.openxmlformats.org/drawingml/2006/main" name="5-30721_Build_2016_Template_Dark">
  <a:themeElements>
    <a:clrScheme name="Build 2016 Dark">
      <a:dk1>
        <a:srgbClr val="505050"/>
      </a:dk1>
      <a:lt1>
        <a:srgbClr val="FFFFFF"/>
      </a:lt1>
      <a:dk2>
        <a:srgbClr val="0078D7"/>
      </a:dk2>
      <a:lt2>
        <a:srgbClr val="F8F8F8"/>
      </a:lt2>
      <a:accent1>
        <a:srgbClr val="00BCF2"/>
      </a:accent1>
      <a:accent2>
        <a:srgbClr val="0078D7"/>
      </a:accent2>
      <a:accent3>
        <a:srgbClr val="002050"/>
      </a:accent3>
      <a:accent4>
        <a:srgbClr val="D2D2D2"/>
      </a:accent4>
      <a:accent5>
        <a:srgbClr val="737373"/>
      </a:accent5>
      <a:accent6>
        <a:srgbClr val="323232"/>
      </a:accent6>
      <a:hlink>
        <a:srgbClr val="5DDCFF"/>
      </a:hlink>
      <a:folHlink>
        <a:srgbClr val="5DDCFF"/>
      </a:folHlink>
    </a:clrScheme>
    <a:fontScheme name="Custom 2">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Build_2016_16x9_Template.potx" id="{2D9F1654-7A66-4699-829C-201E10216A69}" vid="{EE767E89-5D4D-44CA-8070-C9EE1D87F83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PresentationsDoc" ma:contentTypeID="0x01010031DCF4CA090F824DB1E4CCBB6B9D64EA00101E8AAD132F8F4D96340D6376C8BB3E" ma:contentTypeVersion="21" ma:contentTypeDescription="" ma:contentTypeScope="" ma:versionID="264624295c8b52c397a103286eb3d87c">
  <xsd:schema xmlns:xsd="http://www.w3.org/2001/XMLSchema" xmlns:xs="http://www.w3.org/2001/XMLSchema" xmlns:p="http://schemas.microsoft.com/office/2006/metadata/properties" xmlns:ns1="http://schemas.microsoft.com/sharepoint/v3" xmlns:ns2="01c77077-aee4-4b5f-bd4e-9cd40a6fff29" xmlns:ns3="230e9df3-be65-4c73-a93b-d1236ebd677e" xmlns:ns5="8ff673fc-3231-4e3a-893b-6d7f7cd32766" targetNamespace="http://schemas.microsoft.com/office/2006/metadata/properties" ma:root="true" ma:fieldsID="795b20f19f95dfa6d1f4d708b4ec8d36" ns1:_="" ns2:_="" ns3:_="" ns5:_="">
    <xsd:import namespace="http://schemas.microsoft.com/sharepoint/v3"/>
    <xsd:import namespace="01c77077-aee4-4b5f-bd4e-9cd40a6fff29"/>
    <xsd:import namespace="230e9df3-be65-4c73-a93b-d1236ebd677e"/>
    <xsd:import namespace="8ff673fc-3231-4e3a-893b-6d7f7cd32766"/>
    <xsd:element name="properties">
      <xsd:complexType>
        <xsd:sequence>
          <xsd:element name="documentManagement">
            <xsd:complexType>
              <xsd:all>
                <xsd:element ref="ns2:mb2e01f7e2d8413988e28e59aa226eec" minOccurs="0"/>
                <xsd:element ref="ns3:TaxCatchAll" minOccurs="0"/>
                <xsd:element ref="ns3:TaxCatchAllLabel" minOccurs="0"/>
                <xsd:element ref="ns2:iaa5f83406f94009a0f6a3e890699ff7" minOccurs="0"/>
                <xsd:element ref="ns2:d12e2661e9634d9aa98bbb375f31aced" minOccurs="0"/>
                <xsd:element ref="ns2:Event_x0020_Start_x0020_Date" minOccurs="0"/>
                <xsd:element ref="ns2:Event_x0020_End_x0020_Date" minOccurs="0"/>
                <xsd:element ref="ns2:Presentation_x0020_Date" minOccurs="0"/>
                <xsd:element ref="ns2:MS_x0020_Speaker" minOccurs="0"/>
                <xsd:element ref="ns2:External_x0020_Speaker" minOccurs="0"/>
                <xsd:element ref="ns2:o1010385baed4da9b5076a6aa651d1e5" minOccurs="0"/>
                <xsd:element ref="ns2:kc6d1bd9a46e4e5fbbbf99ca3de7a092" minOccurs="0"/>
                <xsd:element ref="ns2:Session_x0020_Code" minOccurs="0"/>
                <xsd:element ref="ns2:MS_x0020_Content_x0020_Owner" minOccurs="0"/>
                <xsd:element ref="ns2:m6878b9dd7994da4ba144f95347d99c6" minOccurs="0"/>
                <xsd:element ref="ns2:fc15c16204564de583b4c942b10d19ec" minOccurs="0"/>
                <xsd:element ref="ns1:AverageRating" minOccurs="0"/>
                <xsd:element ref="ns1:RatingCount" minOccurs="0"/>
                <xsd:element ref="ns1:LikesCount" minOccurs="0"/>
                <xsd:element ref="ns3:TaxKeywordTaxHTField" minOccurs="0"/>
                <xsd:element ref="ns5:Target_x0020_Audiences"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31" nillable="true" ma:displayName="Rating (0-5)" ma:decimals="2" ma:description="Average value of all the ratings that have been submitted" ma:internalName="AverageRating" ma:readOnly="true">
      <xsd:simpleType>
        <xsd:restriction base="dms:Number"/>
      </xsd:simpleType>
    </xsd:element>
    <xsd:element name="RatingCount" ma:index="32" nillable="true" ma:displayName="Number of Ratings" ma:decimals="0" ma:description="Number of ratings submitted" ma:internalName="RatingCount" ma:readOnly="true">
      <xsd:simpleType>
        <xsd:restriction base="dms:Number"/>
      </xsd:simpleType>
    </xsd:element>
    <xsd:element name="LikesCount" ma:index="33" nillable="true" ma:displayName="Number of Likes" ma:internalName="LikesCount">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01c77077-aee4-4b5f-bd4e-9cd40a6fff29" elementFormDefault="qualified">
    <xsd:import namespace="http://schemas.microsoft.com/office/2006/documentManagement/types"/>
    <xsd:import namespace="http://schemas.microsoft.com/office/infopath/2007/PartnerControls"/>
    <xsd:element name="mb2e01f7e2d8413988e28e59aa226eec" ma:index="8" nillable="true" ma:taxonomy="true" ma:internalName="mb2e01f7e2d8413988e28e59aa226eec" ma:taxonomyFieldName="Event_x0020_Name" ma:displayName="Event Name" ma:default="" ma:fieldId="{6b2e01f7-e2d8-4139-88e2-8e59aa226eec}" ma:sspId="e385fb40-52d4-4fae-9c5b-3e8ff8a5878e" ma:termSetId="32cfb7b5-aebe-4989-95ed-0d5619f5d6c0" ma:anchorId="eaa4d92a-3824-4a49-92be-7ef169e4e325" ma:open="false" ma:isKeyword="false">
      <xsd:complexType>
        <xsd:sequence>
          <xsd:element ref="pc:Terms" minOccurs="0" maxOccurs="1"/>
        </xsd:sequence>
      </xsd:complexType>
    </xsd:element>
    <xsd:element name="iaa5f83406f94009a0f6a3e890699ff7" ma:index="12" nillable="true" ma:taxonomy="true" ma:internalName="iaa5f83406f94009a0f6a3e890699ff7" ma:taxonomyFieldName="Event_x0020_Location" ma:displayName="Event Location" ma:default="" ma:fieldId="{2aa5f834-06f9-4009-a0f6-a3e890699ff7}" ma:sspId="e385fb40-52d4-4fae-9c5b-3e8ff8a5878e" ma:termSetId="ff02addd-433e-4baa-a831-22be402789db" ma:anchorId="00000000-0000-0000-0000-000000000000" ma:open="false" ma:isKeyword="false">
      <xsd:complexType>
        <xsd:sequence>
          <xsd:element ref="pc:Terms" minOccurs="0" maxOccurs="1"/>
        </xsd:sequence>
      </xsd:complexType>
    </xsd:element>
    <xsd:element name="d12e2661e9634d9aa98bbb375f31aced" ma:index="14" nillable="true" ma:taxonomy="true" ma:internalName="d12e2661e9634d9aa98bbb375f31aced" ma:taxonomyFieldName="Event_x0020_Venue" ma:displayName="Event Venue" ma:default="" ma:fieldId="{d12e2661-e963-4d9a-a98b-bb375f31aced}" ma:sspId="e385fb40-52d4-4fae-9c5b-3e8ff8a5878e" ma:termSetId="ff02addd-433e-4baa-a831-22be402789db" ma:anchorId="d989be80-0593-11e1-be50-0800200c9a66" ma:open="false" ma:isKeyword="false">
      <xsd:complexType>
        <xsd:sequence>
          <xsd:element ref="pc:Terms" minOccurs="0" maxOccurs="1"/>
        </xsd:sequence>
      </xsd:complexType>
    </xsd:element>
    <xsd:element name="Event_x0020_Start_x0020_Date" ma:index="16" nillable="true" ma:displayName="Event Start Date" ma:format="DateOnly" ma:internalName="Event_x0020_Start_x0020_Date">
      <xsd:simpleType>
        <xsd:restriction base="dms:DateTime"/>
      </xsd:simpleType>
    </xsd:element>
    <xsd:element name="Event_x0020_End_x0020_Date" ma:index="17" nillable="true" ma:displayName="Event End Date" ma:format="DateOnly" ma:internalName="Event_x0020_End_x0020_Date">
      <xsd:simpleType>
        <xsd:restriction base="dms:DateTime"/>
      </xsd:simpleType>
    </xsd:element>
    <xsd:element name="Presentation_x0020_Date" ma:index="18" nillable="true" ma:displayName="Presentation Date" ma:format="DateOnly" ma:internalName="Presentation_x0020_Date">
      <xsd:simpleType>
        <xsd:restriction base="dms:DateTime"/>
      </xsd:simpleType>
    </xsd:element>
    <xsd:element name="MS_x0020_Speaker" ma:index="19" nillable="true" ma:displayName="MS Speaker" ma:list="UserInfo" ma:SharePointGroup="0" ma:internalName="MS_x0020_Speaker"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20" nillable="true" ma:displayName="External Speaker" ma:internalName="External_x0020_Speaker">
      <xsd:simpleType>
        <xsd:restriction base="dms:Text">
          <xsd:maxLength value="255"/>
        </xsd:restriction>
      </xsd:simpleType>
    </xsd:element>
    <xsd:element name="o1010385baed4da9b5076a6aa651d1e5" ma:index="21" nillable="true" ma:taxonomy="true" ma:internalName="o1010385baed4da9b5076a6aa651d1e5" ma:taxonomyFieldName="Product" ma:displayName="Product" ma:default="" ma:fieldId="{81010385-baed-4da9-b507-6a6aa651d1e5}" ma:taxonomyMulti="true" ma:sspId="e385fb40-52d4-4fae-9c5b-3e8ff8a5878e" ma:termSetId="e8298524-23d5-441d-8e61-21bed1c2c470" ma:anchorId="00000000-0000-0000-0000-000000000000" ma:open="false" ma:isKeyword="false">
      <xsd:complexType>
        <xsd:sequence>
          <xsd:element ref="pc:Terms" minOccurs="0" maxOccurs="1"/>
        </xsd:sequence>
      </xsd:complexType>
    </xsd:element>
    <xsd:element name="kc6d1bd9a46e4e5fbbbf99ca3de7a092" ma:index="23" nillable="true" ma:taxonomy="true" ma:internalName="kc6d1bd9a46e4e5fbbbf99ca3de7a092" ma:taxonomyFieldName="Campaign" ma:displayName="Campaign" ma:default="" ma:fieldId="{4c6d1bd9-a46e-4e5f-bbbf-99ca3de7a092}" ma:taxonomyMulti="true" ma:sspId="e385fb40-52d4-4fae-9c5b-3e8ff8a5878e" ma:termSetId="eb6054b1-3a98-4c79-97b4-d20150dd266e" ma:anchorId="a7bf803d-fc4f-4bb4-903c-88e76437cc17" ma:open="false" ma:isKeyword="false">
      <xsd:complexType>
        <xsd:sequence>
          <xsd:element ref="pc:Terms" minOccurs="0" maxOccurs="1"/>
        </xsd:sequence>
      </xsd:complexType>
    </xsd:element>
    <xsd:element name="Session_x0020_Code" ma:index="25" nillable="true" ma:displayName="Session Code" ma:internalName="Session_x0020_Code">
      <xsd:simpleType>
        <xsd:restriction base="dms:Text">
          <xsd:maxLength value="255"/>
        </xsd:restriction>
      </xsd:simpleType>
    </xsd:element>
    <xsd:element name="MS_x0020_Content_x0020_Owner" ma:index="26"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6878b9dd7994da4ba144f95347d99c6" ma:index="27" nillable="true" ma:taxonomy="true" ma:internalName="m6878b9dd7994da4ba144f95347d99c6" ma:taxonomyFieldName="Track" ma:displayName="Track" ma:readOnly="false" ma:default="" ma:fieldId="{66878b9d-d799-4da4-ba14-4f95347d99c6}" ma:sspId="e385fb40-52d4-4fae-9c5b-3e8ff8a5878e" ma:termSetId="8113a965-58e2-4a85-99b9-55376be5482e" ma:anchorId="00000000-0000-0000-0000-000000000000" ma:open="true" ma:isKeyword="false">
      <xsd:complexType>
        <xsd:sequence>
          <xsd:element ref="pc:Terms" minOccurs="0" maxOccurs="1"/>
        </xsd:sequence>
      </xsd:complexType>
    </xsd:element>
    <xsd:element name="fc15c16204564de583b4c942b10d19ec" ma:index="29" nillable="true" ma:taxonomy="true" ma:internalName="fc15c16204564de583b4c942b10d19ec" ma:taxonomyFieldName="Audience1" ma:displayName="Audience" ma:default="" ma:fieldId="{fc15c162-0456-4de5-83b4-c942b10d19ec}" ma:taxonomyMulti="true" ma:sspId="e385fb40-52d4-4fae-9c5b-3e8ff8a5878e" ma:termSetId="02c0b350-7782-44ed-b079-a5ef0c1b9fe9" ma:anchorId="00000000-0000-0000-0000-000000000000" ma:open="false" ma:isKeyword="false">
      <xsd:complexType>
        <xsd:sequence>
          <xsd:element ref="pc:Terms" minOccurs="0" maxOccurs="1"/>
        </xsd:sequence>
      </xsd:complexType>
    </xsd:element>
    <xsd:element name="SharedWithUsers" ma:index="3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9" nillable="true" ma:displayName="Taxonomy Catch All Column" ma:description="" ma:hidden="true" ma:list="{0d8ba32e-6f24-4e39-985b-e3fd5ec6bdb7}" ma:internalName="TaxCatchAll" ma:showField="CatchAllData" ma:web="01c77077-aee4-4b5f-bd4e-9cd40a6fff29">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description="" ma:hidden="true" ma:list="{0d8ba32e-6f24-4e39-985b-e3fd5ec6bdb7}" ma:internalName="TaxCatchAllLabel" ma:readOnly="true" ma:showField="CatchAllDataLabel" ma:web="01c77077-aee4-4b5f-bd4e-9cd40a6fff29">
      <xsd:complexType>
        <xsd:complexContent>
          <xsd:extension base="dms:MultiChoiceLookup">
            <xsd:sequence>
              <xsd:element name="Value" type="dms:Lookup" maxOccurs="unbounded" minOccurs="0" nillable="true"/>
            </xsd:sequence>
          </xsd:extension>
        </xsd:complexContent>
      </xsd:complexType>
    </xsd:element>
    <xsd:element name="TaxKeywordTaxHTField" ma:index="35" nillable="true" ma:taxonomy="true" ma:internalName="TaxKeywordTaxHTField" ma:taxonomyFieldName="TaxKeyword" ma:displayName="Enterprise Keywords" ma:fieldId="{23f27201-bee3-471e-b2e7-b64fd8b7ca38}" ma:taxonomyMulti="true" ma:sspId="e385fb40-52d4-4fae-9c5b-3e8ff8a5878e" ma:termSetId="00000000-0000-0000-0000-000000000000" ma:anchorId="00000000-0000-0000-0000-000000000000" ma:open="true" ma:isKeyword="tru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ff673fc-3231-4e3a-893b-6d7f7cd32766" elementFormDefault="qualified">
    <xsd:import namespace="http://schemas.microsoft.com/office/2006/documentManagement/types"/>
    <xsd:import namespace="http://schemas.microsoft.com/office/infopath/2007/PartnerControls"/>
    <xsd:element name="Target_x0020_Audiences" ma:index="37" nillable="true" ma:displayName="Target Audiences" ma:internalName="Target_x0020_Audiences">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34"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ikesCount xmlns="http://schemas.microsoft.com/sharepoint/v3" xsi:nil="true"/>
    <d12e2661e9634d9aa98bbb375f31aced xmlns="01c77077-aee4-4b5f-bd4e-9cd40a6fff29">
      <Terms xmlns="http://schemas.microsoft.com/office/infopath/2007/PartnerControls">
        <TermInfo xmlns="http://schemas.microsoft.com/office/infopath/2007/PartnerControls">
          <TermName xmlns="http://schemas.microsoft.com/office/infopath/2007/PartnerControls">Moscone Center</TermName>
          <TermId xmlns="http://schemas.microsoft.com/office/infopath/2007/PartnerControls">d4f36a2e-dd0d-4424-990f-7c93b4e9f063</TermId>
        </TermInfo>
      </Terms>
    </d12e2661e9634d9aa98bbb375f31aced>
    <Event_x0020_Start_x0020_Date xmlns="01c77077-aee4-4b5f-bd4e-9cd40a6fff29">2016-03-30T07:00:00+00:00</Event_x0020_Start_x0020_Date>
    <Target_x0020_Audiences xmlns="8ff673fc-3231-4e3a-893b-6d7f7cd32766" xsi:nil="true"/>
    <iaa5f83406f94009a0f6a3e890699ff7 xmlns="01c77077-aee4-4b5f-bd4e-9cd40a6fff29">
      <Terms xmlns="http://schemas.microsoft.com/office/infopath/2007/PartnerControls">
        <TermInfo xmlns="http://schemas.microsoft.com/office/infopath/2007/PartnerControls">
          <TermName xmlns="http://schemas.microsoft.com/office/infopath/2007/PartnerControls">San Francisco</TermName>
          <TermId xmlns="http://schemas.microsoft.com/office/infopath/2007/PartnerControls">84dfcb53-432b-499d-8965-93d483d36b4a</TermId>
        </TermInfo>
      </Terms>
    </iaa5f83406f94009a0f6a3e890699ff7>
    <External_x0020_Speaker xmlns="01c77077-aee4-4b5f-bd4e-9cd40a6fff29">Dustin Campbell; Mads Torgersen</External_x0020_Speaker>
    <m6878b9dd7994da4ba144f95347d99c6 xmlns="01c77077-aee4-4b5f-bd4e-9cd40a6fff29">
      <Terms xmlns="http://schemas.microsoft.com/office/infopath/2007/PartnerControls"/>
    </m6878b9dd7994da4ba144f95347d99c6>
    <Presentation_x0020_Date xmlns="01c77077-aee4-4b5f-bd4e-9cd40a6fff29">2016-03-31T07:00:00+00:00</Presentation_x0020_Date>
    <fc15c16204564de583b4c942b10d19ec xmlns="01c77077-aee4-4b5f-bd4e-9cd40a6fff29">
      <Terms xmlns="http://schemas.microsoft.com/office/infopath/2007/PartnerControls"/>
    </fc15c16204564de583b4c942b10d19ec>
    <mb2e01f7e2d8413988e28e59aa226eec xmlns="01c77077-aee4-4b5f-bd4e-9cd40a6fff29">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mb2e01f7e2d8413988e28e59aa226eec>
    <MS_x0020_Content_x0020_Owner xmlns="01c77077-aee4-4b5f-bd4e-9cd40a6fff29">
      <UserInfo>
        <DisplayName/>
        <AccountId xsi:nil="true"/>
        <AccountType/>
      </UserInfo>
    </MS_x0020_Content_x0020_Owner>
    <Session_x0020_Code xmlns="01c77077-aee4-4b5f-bd4e-9cd40a6fff29">B889</Session_x0020_Code>
    <Event_x0020_End_x0020_Date xmlns="01c77077-aee4-4b5f-bd4e-9cd40a6fff29">2016-04-01T07:00:00+00:00</Event_x0020_End_x0020_Date>
    <o1010385baed4da9b5076a6aa651d1e5 xmlns="01c77077-aee4-4b5f-bd4e-9cd40a6fff29">
      <Terms xmlns="http://schemas.microsoft.com/office/infopath/2007/PartnerControls"/>
    </o1010385baed4da9b5076a6aa651d1e5>
    <kc6d1bd9a46e4e5fbbbf99ca3de7a092 xmlns="01c77077-aee4-4b5f-bd4e-9cd40a6fff29">
      <Terms xmlns="http://schemas.microsoft.com/office/infopath/2007/PartnerControls"/>
    </kc6d1bd9a46e4e5fbbbf99ca3de7a092>
    <MS_x0020_Speaker xmlns="01c77077-aee4-4b5f-bd4e-9cd40a6fff29">
      <UserInfo>
        <DisplayName/>
        <AccountId xsi:nil="true"/>
        <AccountType/>
      </UserInfo>
    </MS_x0020_Speaker>
    <TaxKeywordTaxHTField xmlns="230e9df3-be65-4c73-a93b-d1236ebd677e">
      <Terms xmlns="http://schemas.microsoft.com/office/infopath/2007/PartnerControls">
        <TermInfo xmlns="http://schemas.microsoft.com/office/infopath/2007/PartnerControls">
          <TermName xmlns="http://schemas.microsoft.com/office/infopath/2007/PartnerControls">Microsoft Build 2016</TermName>
          <TermId xmlns="http://schemas.microsoft.com/office/infopath/2007/PartnerControls">da8a10b5-9bc3-4217-80aa-6b60d6ec1cee</TermId>
        </TermInfo>
      </Terms>
    </TaxKeywordTaxHTField>
    <TaxCatchAll xmlns="230e9df3-be65-4c73-a93b-d1236ebd677e">
      <Value>48</Value>
      <Value>47</Value>
      <Value>46</Value>
      <Value>49</Value>
    </TaxCatchAll>
  </documentManagement>
</p:propertie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BAA4D29B-0199-4083-B6CB-53559E57A3C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01c77077-aee4-4b5f-bd4e-9cd40a6fff29"/>
    <ds:schemaRef ds:uri="230e9df3-be65-4c73-a93b-d1236ebd677e"/>
    <ds:schemaRef ds:uri="8ff673fc-3231-4e3a-893b-6d7f7cd327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990F116-B58F-4255-B05B-DA3808E0E5C6}">
  <ds:schemaRefs>
    <ds:schemaRef ds:uri="http://purl.org/dc/elements/1.1/"/>
    <ds:schemaRef ds:uri="http://schemas.microsoft.com/office/2006/metadata/properties"/>
    <ds:schemaRef ds:uri="http://schemas.microsoft.com/sharepoint/v3"/>
    <ds:schemaRef ds:uri="230e9df3-be65-4c73-a93b-d1236ebd677e"/>
    <ds:schemaRef ds:uri="http://purl.org/dc/terms/"/>
    <ds:schemaRef ds:uri="01c77077-aee4-4b5f-bd4e-9cd40a6fff29"/>
    <ds:schemaRef ds:uri="8ff673fc-3231-4e3a-893b-6d7f7cd32766"/>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Microsoft_Build_2016_16x9_Template</Template>
  <TotalTime>504</TotalTime>
  <Words>720</Words>
  <Application>Microsoft Office PowerPoint</Application>
  <PresentationFormat>Custom</PresentationFormat>
  <Paragraphs>113</Paragraphs>
  <Slides>19</Slides>
  <Notes>5</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19</vt:i4>
      </vt:variant>
    </vt:vector>
  </HeadingPairs>
  <TitlesOfParts>
    <vt:vector size="29" baseType="lpstr">
      <vt:lpstr>Arial</vt:lpstr>
      <vt:lpstr>Calibri</vt:lpstr>
      <vt:lpstr>Consolas</vt:lpstr>
      <vt:lpstr>Segoe UI</vt:lpstr>
      <vt:lpstr>Segoe UI Light</vt:lpstr>
      <vt:lpstr>Segoe UI Semibold</vt:lpstr>
      <vt:lpstr>Segoe UI Semilight</vt:lpstr>
      <vt:lpstr>Wingdings</vt:lpstr>
      <vt:lpstr>5-30721_Build_2016_Template_Light</vt:lpstr>
      <vt:lpstr>5-30721_Build_2016_Template_Dark</vt:lpstr>
      <vt:lpstr>PowerPoint Presentation</vt:lpstr>
      <vt:lpstr>The Future of C# Return of the Jedi</vt:lpstr>
      <vt:lpstr>Most popular technologies</vt:lpstr>
      <vt:lpstr>Most loved technologies</vt:lpstr>
      <vt:lpstr>Most dreaded technologies</vt:lpstr>
      <vt:lpstr>Changing our tune…</vt:lpstr>
      <vt:lpstr>Roslyn</vt:lpstr>
      <vt:lpstr>The Future of C#</vt:lpstr>
      <vt:lpstr>C# 7</vt:lpstr>
      <vt:lpstr>You saw…</vt:lpstr>
      <vt:lpstr>Maybe: Records</vt:lpstr>
      <vt:lpstr>Maybe: Creating immutable objects</vt:lpstr>
      <vt:lpstr>VS Code Integration  Improving the “Inner Loop”</vt:lpstr>
      <vt:lpstr>You saw…</vt:lpstr>
      <vt:lpstr>PowerPoint Presentation</vt:lpstr>
      <vt:lpstr>Related Breakout Sessions</vt:lpstr>
      <vt:lpstr>Please Complete An Evaluation Form Your input is important!</vt:lpstr>
      <vt:lpstr>@dcampbell @MadsTorgersen</vt:lpstr>
      <vt:lpstr>PowerPoint Presentation</vt:lpstr>
    </vt:vector>
  </TitlesOfParts>
  <Manager/>
  <Company>Microsoft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Future of C# -- Return of the Jedi</dc:title>
  <dc:subject>&lt;Speech title here&gt;</dc:subject>
  <dc:creator>Mads Torgersen</dc:creator>
  <cp:keywords>Microsoft Build 2016</cp:keywords>
  <dc:description>Template: Mitchell Derrey, Silver Fox Productions
Formatting: 
Audience Type:</dc:description>
  <cp:lastModifiedBy> </cp:lastModifiedBy>
  <cp:revision>18</cp:revision>
  <dcterms:created xsi:type="dcterms:W3CDTF">2016-03-23T23:21:25Z</dcterms:created>
  <dcterms:modified xsi:type="dcterms:W3CDTF">2016-03-31T21:47:43Z</dcterms:modified>
  <cp:category>Microsoft Build 2016</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0x01010031DCF4CA090F824DB1E4CCBB6B9D64EA00101E8AAD132F8F4D96340D6376C8BB3E</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49;#Moscone Center|d4f36a2e-dd0d-4424-990f-7c93b4e9f063</vt:lpwstr>
  </property>
  <property fmtid="{D5CDD505-2E9C-101B-9397-08002B2CF9AE}" pid="7" name="Track">
    <vt:lpwstr/>
  </property>
  <property fmtid="{D5CDD505-2E9C-101B-9397-08002B2CF9AE}" pid="8" name="Event Location">
    <vt:lpwstr>48;#San Francisco|84dfcb53-432b-499d-8965-93d483d36b4a</vt:lpwstr>
  </property>
  <property fmtid="{D5CDD505-2E9C-101B-9397-08002B2CF9AE}" pid="9" name="Campaign">
    <vt:lpwstr/>
  </property>
  <property fmtid="{D5CDD505-2E9C-101B-9397-08002B2CF9AE}" pid="10" name="IsMyDocuments">
    <vt:bool>true</vt:bool>
  </property>
  <property fmtid="{D5CDD505-2E9C-101B-9397-08002B2CF9AE}" pid="11" name="TaxKeyword">
    <vt:lpwstr>46;#Microsoft Build 2016|da8a10b5-9bc3-4217-80aa-6b60d6ec1cee</vt:lpwstr>
  </property>
  <property fmtid="{D5CDD505-2E9C-101B-9397-08002B2CF9AE}" pid="12" name="Audience1">
    <vt:lpwstr/>
  </property>
  <property fmtid="{D5CDD505-2E9C-101B-9397-08002B2CF9AE}" pid="13" name="Event Name">
    <vt:lpwstr>47;#Build|58542b36-5bf5-46a6-a53f-a41fb7a73785</vt:lpwstr>
  </property>
</Properties>
</file>